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8" r:id="rId1"/>
  </p:sldMasterIdLst>
  <p:notesMasterIdLst>
    <p:notesMasterId r:id="rId99"/>
  </p:notesMasterIdLst>
  <p:handoutMasterIdLst>
    <p:handoutMasterId r:id="rId100"/>
  </p:handoutMasterIdLst>
  <p:sldIdLst>
    <p:sldId id="828" r:id="rId2"/>
    <p:sldId id="8633" r:id="rId3"/>
    <p:sldId id="7794" r:id="rId4"/>
    <p:sldId id="8634" r:id="rId5"/>
    <p:sldId id="8635" r:id="rId6"/>
    <p:sldId id="8586" r:id="rId7"/>
    <p:sldId id="8648" r:id="rId8"/>
    <p:sldId id="8729" r:id="rId9"/>
    <p:sldId id="829" r:id="rId10"/>
    <p:sldId id="8646" r:id="rId11"/>
    <p:sldId id="8747" r:id="rId12"/>
    <p:sldId id="1026" r:id="rId13"/>
    <p:sldId id="7922" r:id="rId14"/>
    <p:sldId id="8748" r:id="rId15"/>
    <p:sldId id="7996" r:id="rId16"/>
    <p:sldId id="7981" r:id="rId17"/>
    <p:sldId id="8749" r:id="rId18"/>
    <p:sldId id="7939" r:id="rId19"/>
    <p:sldId id="8651" r:id="rId20"/>
    <p:sldId id="8754" r:id="rId21"/>
    <p:sldId id="8652" r:id="rId22"/>
    <p:sldId id="8750" r:id="rId23"/>
    <p:sldId id="8755" r:id="rId24"/>
    <p:sldId id="8756" r:id="rId25"/>
    <p:sldId id="8757" r:id="rId26"/>
    <p:sldId id="8758" r:id="rId27"/>
    <p:sldId id="8760" r:id="rId28"/>
    <p:sldId id="8759" r:id="rId29"/>
    <p:sldId id="8761" r:id="rId30"/>
    <p:sldId id="8763" r:id="rId31"/>
    <p:sldId id="8762" r:id="rId32"/>
    <p:sldId id="8764" r:id="rId33"/>
    <p:sldId id="8765" r:id="rId34"/>
    <p:sldId id="8766" r:id="rId35"/>
    <p:sldId id="8768" r:id="rId36"/>
    <p:sldId id="8751" r:id="rId37"/>
    <p:sldId id="8770" r:id="rId38"/>
    <p:sldId id="8769" r:id="rId39"/>
    <p:sldId id="8773" r:id="rId40"/>
    <p:sldId id="8772" r:id="rId41"/>
    <p:sldId id="8776" r:id="rId42"/>
    <p:sldId id="8775" r:id="rId43"/>
    <p:sldId id="8777" r:id="rId44"/>
    <p:sldId id="8774" r:id="rId45"/>
    <p:sldId id="8778" r:id="rId46"/>
    <p:sldId id="8779" r:id="rId47"/>
    <p:sldId id="8780" r:id="rId48"/>
    <p:sldId id="8782" r:id="rId49"/>
    <p:sldId id="8786" r:id="rId50"/>
    <p:sldId id="8787" r:id="rId51"/>
    <p:sldId id="8788" r:id="rId52"/>
    <p:sldId id="8789" r:id="rId53"/>
    <p:sldId id="8790" r:id="rId54"/>
    <p:sldId id="8791" r:id="rId55"/>
    <p:sldId id="8752" r:id="rId56"/>
    <p:sldId id="8800" r:id="rId57"/>
    <p:sldId id="8820" r:id="rId58"/>
    <p:sldId id="8801" r:id="rId59"/>
    <p:sldId id="8803" r:id="rId60"/>
    <p:sldId id="8804" r:id="rId61"/>
    <p:sldId id="8805" r:id="rId62"/>
    <p:sldId id="8806" r:id="rId63"/>
    <p:sldId id="8808" r:id="rId64"/>
    <p:sldId id="8810" r:id="rId65"/>
    <p:sldId id="8809" r:id="rId66"/>
    <p:sldId id="8811" r:id="rId67"/>
    <p:sldId id="8771" r:id="rId68"/>
    <p:sldId id="8812" r:id="rId69"/>
    <p:sldId id="8753" r:id="rId70"/>
    <p:sldId id="8813" r:id="rId71"/>
    <p:sldId id="8814" r:id="rId72"/>
    <p:sldId id="8815" r:id="rId73"/>
    <p:sldId id="8732" r:id="rId74"/>
    <p:sldId id="8826" r:id="rId75"/>
    <p:sldId id="8767" r:id="rId76"/>
    <p:sldId id="8821" r:id="rId77"/>
    <p:sldId id="8822" r:id="rId78"/>
    <p:sldId id="8823" r:id="rId79"/>
    <p:sldId id="8783" r:id="rId80"/>
    <p:sldId id="8784" r:id="rId81"/>
    <p:sldId id="8785" r:id="rId82"/>
    <p:sldId id="8792" r:id="rId83"/>
    <p:sldId id="8793" r:id="rId84"/>
    <p:sldId id="8794" r:id="rId85"/>
    <p:sldId id="8795" r:id="rId86"/>
    <p:sldId id="8797" r:id="rId87"/>
    <p:sldId id="8798" r:id="rId88"/>
    <p:sldId id="8799" r:id="rId89"/>
    <p:sldId id="8825" r:id="rId90"/>
    <p:sldId id="8824" r:id="rId91"/>
    <p:sldId id="8736" r:id="rId92"/>
    <p:sldId id="8734" r:id="rId93"/>
    <p:sldId id="8735" r:id="rId94"/>
    <p:sldId id="8737" r:id="rId95"/>
    <p:sldId id="8745" r:id="rId96"/>
    <p:sldId id="8647" r:id="rId97"/>
    <p:sldId id="8744" r:id="rId98"/>
  </p:sldIdLst>
  <p:sldSz cx="9144000" cy="6858000" type="screen4x3"/>
  <p:notesSz cx="6858000" cy="9144000"/>
  <p:embeddedFontLst>
    <p:embeddedFont>
      <p:font typeface="Cambria" panose="02040503050406030204" pitchFamily="18" charset="0"/>
      <p:regular r:id="rId101"/>
      <p:bold r:id="rId102"/>
      <p:italic r:id="rId103"/>
      <p:boldItalic r:id="rId104"/>
    </p:embeddedFont>
    <p:embeddedFont>
      <p:font typeface="Quire Sans" panose="020B0502040400020003" pitchFamily="34" charset="0"/>
      <p:regular r:id="rId105"/>
      <p:bold r:id="rId106"/>
      <p:italic r:id="rId107"/>
      <p:boldItalic r:id="rId108"/>
    </p:embeddedFont>
    <p:embeddedFont>
      <p:font typeface="Trebuchet MS" panose="020B0703020202090204" pitchFamily="34" charset="0"/>
      <p:regular r:id="rId109"/>
      <p:bold r:id="rId110"/>
      <p:italic r:id="rId111"/>
      <p:boldItalic r:id="rId1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Minesh Hamenbhai" initials="PMH" lastIdx="1" clrIdx="0">
    <p:extLst>
      <p:ext uri="{19B8F6BF-5375-455C-9EA6-DF929625EA0E}">
        <p15:presenceInfo xmlns:p15="http://schemas.microsoft.com/office/powerpoint/2012/main" userId="Patel  Minesh Hamenbha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F9F9F"/>
    <a:srgbClr val="FFCDCD"/>
    <a:srgbClr val="FFFFFF"/>
    <a:srgbClr val="7F7F7F"/>
    <a:srgbClr val="D62728"/>
    <a:srgbClr val="FBFDE3"/>
    <a:srgbClr val="D6DCE5"/>
    <a:srgbClr val="E2F0D9"/>
    <a:srgbClr val="2CA0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02" autoAdjust="0"/>
    <p:restoredTop sz="85423" autoAdjust="0"/>
  </p:normalViewPr>
  <p:slideViewPr>
    <p:cSldViewPr snapToGrid="0">
      <p:cViewPr>
        <p:scale>
          <a:sx n="116" d="100"/>
          <a:sy n="116" d="100"/>
        </p:scale>
        <p:origin x="1744" y="768"/>
      </p:cViewPr>
      <p:guideLst/>
    </p:cSldViewPr>
  </p:slideViewPr>
  <p:outlineViewPr>
    <p:cViewPr>
      <p:scale>
        <a:sx n="33" d="100"/>
        <a:sy n="33" d="100"/>
      </p:scale>
      <p:origin x="0" y="-55920"/>
    </p:cViewPr>
  </p:outlineViewPr>
  <p:notesTextViewPr>
    <p:cViewPr>
      <p:scale>
        <a:sx n="125" d="100"/>
        <a:sy n="125" d="100"/>
      </p:scale>
      <p:origin x="0" y="0"/>
    </p:cViewPr>
  </p:notesTextViewPr>
  <p:sorterViewPr>
    <p:cViewPr>
      <p:scale>
        <a:sx n="200" d="100"/>
        <a:sy n="200" d="100"/>
      </p:scale>
      <p:origin x="0" y="-10470"/>
    </p:cViewPr>
  </p:sorterViewPr>
  <p:notesViewPr>
    <p:cSldViewPr snapToGrid="0">
      <p:cViewPr varScale="1">
        <p:scale>
          <a:sx n="203" d="100"/>
          <a:sy n="203" d="100"/>
        </p:scale>
        <p:origin x="765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2.fntdata"/><Relationship Id="rId16" Type="http://schemas.openxmlformats.org/officeDocument/2006/relationships/slide" Target="slides/slide15.xml"/><Relationship Id="rId107" Type="http://schemas.openxmlformats.org/officeDocument/2006/relationships/font" Target="fonts/font7.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fntdata"/><Relationship Id="rId108" Type="http://schemas.openxmlformats.org/officeDocument/2006/relationships/font" Target="fonts/font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9.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0.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08278652668417"/>
          <c:y val="8.1536330782635516E-2"/>
          <c:w val="0.86149365704286962"/>
          <c:h val="0.55788076821073884"/>
        </c:manualLayout>
      </c:layout>
      <c:barChart>
        <c:barDir val="bar"/>
        <c:grouping val="clustered"/>
        <c:varyColors val="0"/>
        <c:ser>
          <c:idx val="0"/>
          <c:order val="0"/>
          <c:tx>
            <c:strRef>
              <c:f>Sheet1!$B$1</c:f>
              <c:strCache>
                <c:ptCount val="1"/>
                <c:pt idx="0">
                  <c:v>2020</c:v>
                </c:pt>
              </c:strCache>
            </c:strRef>
          </c:tx>
          <c:spPr>
            <a:solidFill>
              <a:schemeClr val="accent2">
                <a:lumMod val="75000"/>
              </a:schemeClr>
            </a:solidFill>
            <a:ln w="19050">
              <a:solidFill>
                <a:schemeClr val="tx1"/>
              </a:solidFill>
            </a:ln>
            <a:effectLst/>
          </c:spPr>
          <c:invertIfNegative val="0"/>
          <c:dPt>
            <c:idx val="0"/>
            <c:invertIfNegative val="0"/>
            <c:bubble3D val="0"/>
            <c:spPr>
              <a:solidFill>
                <a:schemeClr val="tx1">
                  <a:lumMod val="75000"/>
                  <a:lumOff val="25000"/>
                </a:schemeClr>
              </a:solidFill>
              <a:ln w="19050">
                <a:solidFill>
                  <a:schemeClr val="tx1"/>
                </a:solidFill>
              </a:ln>
              <a:effectLst/>
            </c:spPr>
            <c:extLst>
              <c:ext xmlns:c16="http://schemas.microsoft.com/office/drawing/2014/chart" uri="{C3380CC4-5D6E-409C-BE32-E72D297353CC}">
                <c16:uniqueId val="{00000001-945B-A245-BDE3-3CB1458EE2D7}"/>
              </c:ext>
            </c:extLst>
          </c:dPt>
          <c:cat>
            <c:strRef>
              <c:f>Sheet1!$A$2</c:f>
              <c:strCache>
                <c:ptCount val="1"/>
                <c:pt idx="0">
                  <c:v>The Min. ACT Count to Observe Bit Flips</c:v>
                </c:pt>
              </c:strCache>
            </c:strRef>
          </c:cat>
          <c:val>
            <c:numRef>
              <c:f>Sheet1!$B$2</c:f>
              <c:numCache>
                <c:formatCode>General</c:formatCode>
                <c:ptCount val="1"/>
                <c:pt idx="0">
                  <c:v>9.6</c:v>
                </c:pt>
              </c:numCache>
            </c:numRef>
          </c:val>
          <c:extLst>
            <c:ext xmlns:c16="http://schemas.microsoft.com/office/drawing/2014/chart" uri="{C3380CC4-5D6E-409C-BE32-E72D297353CC}">
              <c16:uniqueId val="{00000002-945B-A245-BDE3-3CB1458EE2D7}"/>
            </c:ext>
          </c:extLst>
        </c:ser>
        <c:ser>
          <c:idx val="1"/>
          <c:order val="1"/>
          <c:tx>
            <c:strRef>
              <c:f>Sheet1!$C$1</c:f>
              <c:strCache>
                <c:ptCount val="1"/>
                <c:pt idx="0">
                  <c:v>2014</c:v>
                </c:pt>
              </c:strCache>
            </c:strRef>
          </c:tx>
          <c:spPr>
            <a:solidFill>
              <a:srgbClr val="C00000"/>
            </a:solidFill>
            <a:ln w="19050">
              <a:solidFill>
                <a:schemeClr val="tx1"/>
              </a:solidFill>
            </a:ln>
            <a:effectLst/>
          </c:spPr>
          <c:invertIfNegative val="0"/>
          <c:cat>
            <c:strRef>
              <c:f>Sheet1!$A$2</c:f>
              <c:strCache>
                <c:ptCount val="1"/>
                <c:pt idx="0">
                  <c:v>The Min. ACT Count to Observe Bit Flips</c:v>
                </c:pt>
              </c:strCache>
            </c:strRef>
          </c:cat>
          <c:val>
            <c:numRef>
              <c:f>Sheet1!$C$2</c:f>
              <c:numCache>
                <c:formatCode>General</c:formatCode>
                <c:ptCount val="1"/>
                <c:pt idx="0">
                  <c:v>139.19999999999999</c:v>
                </c:pt>
              </c:numCache>
            </c:numRef>
          </c:val>
          <c:extLst>
            <c:ext xmlns:c16="http://schemas.microsoft.com/office/drawing/2014/chart" uri="{C3380CC4-5D6E-409C-BE32-E72D297353CC}">
              <c16:uniqueId val="{00000003-945B-A245-BDE3-3CB1458EE2D7}"/>
            </c:ext>
          </c:extLst>
        </c:ser>
        <c:dLbls>
          <c:showLegendKey val="0"/>
          <c:showVal val="0"/>
          <c:showCatName val="0"/>
          <c:showSerName val="0"/>
          <c:showPercent val="0"/>
          <c:showBubbleSize val="0"/>
        </c:dLbls>
        <c:gapWidth val="26"/>
        <c:axId val="1754165519"/>
        <c:axId val="1509368063"/>
      </c:barChart>
      <c:catAx>
        <c:axId val="1754165519"/>
        <c:scaling>
          <c:orientation val="minMax"/>
        </c:scaling>
        <c:delete val="1"/>
        <c:axPos val="l"/>
        <c:numFmt formatCode="General" sourceLinked="1"/>
        <c:majorTickMark val="out"/>
        <c:minorTickMark val="none"/>
        <c:tickLblPos val="nextTo"/>
        <c:crossAx val="1509368063"/>
        <c:crosses val="autoZero"/>
        <c:auto val="1"/>
        <c:lblAlgn val="ctr"/>
        <c:lblOffset val="100"/>
        <c:noMultiLvlLbl val="0"/>
      </c:catAx>
      <c:valAx>
        <c:axId val="1509368063"/>
        <c:scaling>
          <c:orientation val="minMax"/>
          <c:max val="150"/>
          <c:min val="0"/>
        </c:scaling>
        <c:delete val="0"/>
        <c:axPos val="b"/>
        <c:majorGridlines>
          <c:spPr>
            <a:ln w="9525" cap="flat" cmpd="sng" algn="ctr">
              <a:solidFill>
                <a:schemeClr val="tx1">
                  <a:lumMod val="15000"/>
                  <a:lumOff val="85000"/>
                </a:schemeClr>
              </a:solidFill>
              <a:round/>
            </a:ln>
            <a:effectLst/>
          </c:spPr>
        </c:majorGridlines>
        <c:numFmt formatCode="0\K;\-0\K"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Trebuchet MS" panose="020B0703020202090204" pitchFamily="34" charset="0"/>
                <a:ea typeface="+mn-ea"/>
                <a:cs typeface="+mn-cs"/>
              </a:defRPr>
            </a:pPr>
            <a:endParaRPr lang="en-US"/>
          </a:p>
        </c:txPr>
        <c:crossAx val="1754165519"/>
        <c:crosses val="autoZero"/>
        <c:crossBetween val="between"/>
        <c:min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mbria" panose="02040503050406030204" pitchFamily="18" charset="0"/>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solidFill>
                <a:schemeClr val="accent2">
                  <a:lumMod val="75000"/>
                </a:schemeClr>
              </a:solidFill>
              <a:ln w="12700">
                <a:solidFill>
                  <a:schemeClr val="tx1"/>
                </a:solidFill>
                <a:round/>
              </a:ln>
              <a:effectLst/>
            </c:spPr>
          </c:marker>
          <c:xVal>
            <c:numRef>
              <c:f>Sheet1!$A$2:$A$1001</c:f>
              <c:numCache>
                <c:formatCode>General</c:formatCode>
                <c:ptCount val="10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numCache>
            </c:numRef>
          </c:xVal>
          <c:yVal>
            <c:numRef>
              <c:f>Sheet1!$B$2:$B$1001</c:f>
              <c:numCache>
                <c:formatCode>General</c:formatCode>
                <c:ptCount val="1000"/>
                <c:pt idx="17">
                  <c:v>38346</c:v>
                </c:pt>
                <c:pt idx="312">
                  <c:v>37272</c:v>
                </c:pt>
                <c:pt idx="591">
                  <c:v>37988</c:v>
                </c:pt>
                <c:pt idx="686">
                  <c:v>36198</c:v>
                </c:pt>
                <c:pt idx="899">
                  <c:v>37272</c:v>
                </c:pt>
              </c:numCache>
            </c:numRef>
          </c:yVal>
          <c:smooth val="0"/>
          <c:extLst>
            <c:ext xmlns:c16="http://schemas.microsoft.com/office/drawing/2014/chart" uri="{C3380CC4-5D6E-409C-BE32-E72D297353CC}">
              <c16:uniqueId val="{00000000-DA65-4BB0-8E2C-4B76A4A2B4DC}"/>
            </c:ext>
          </c:extLst>
        </c:ser>
        <c:dLbls>
          <c:showLegendKey val="0"/>
          <c:showVal val="0"/>
          <c:showCatName val="0"/>
          <c:showSerName val="0"/>
          <c:showPercent val="0"/>
          <c:showBubbleSize val="0"/>
        </c:dLbls>
        <c:axId val="1169876239"/>
        <c:axId val="1169983935"/>
      </c:scatterChart>
      <c:valAx>
        <c:axId val="1169876239"/>
        <c:scaling>
          <c:orientation val="minMax"/>
          <c:max val="1001"/>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983935"/>
        <c:crosses val="autoZero"/>
        <c:crossBetween val="midCat"/>
        <c:majorUnit val="200"/>
      </c:valAx>
      <c:valAx>
        <c:axId val="1169983935"/>
        <c:scaling>
          <c:orientation val="minMax"/>
          <c:max val="40000"/>
          <c:min val="3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876239"/>
        <c:crosses val="autoZero"/>
        <c:crossBetween val="midCat"/>
        <c:majorUnit val="2000"/>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solidFill>
                <a:schemeClr val="accent2">
                  <a:lumMod val="75000"/>
                </a:schemeClr>
              </a:solidFill>
              <a:ln w="63500">
                <a:solidFill>
                  <a:schemeClr val="accent2">
                    <a:lumMod val="75000"/>
                  </a:schemeClr>
                </a:solidFill>
                <a:round/>
              </a:ln>
              <a:effectLst/>
            </c:spPr>
          </c:marker>
          <c:xVal>
            <c:numRef>
              <c:f>Sheet1!$A$2:$A$6</c:f>
              <c:numCache>
                <c:formatCode>General</c:formatCode>
                <c:ptCount val="5"/>
                <c:pt idx="0">
                  <c:v>1</c:v>
                </c:pt>
              </c:numCache>
            </c:numRef>
          </c:xVal>
          <c:yVal>
            <c:numRef>
              <c:f>Sheet1!$B$2:$B$6</c:f>
              <c:numCache>
                <c:formatCode>General</c:formatCode>
                <c:ptCount val="5"/>
                <c:pt idx="0">
                  <c:v>37630</c:v>
                </c:pt>
              </c:numCache>
            </c:numRef>
          </c:yVal>
          <c:smooth val="0"/>
          <c:extLst>
            <c:ext xmlns:c16="http://schemas.microsoft.com/office/drawing/2014/chart" uri="{C3380CC4-5D6E-409C-BE32-E72D297353CC}">
              <c16:uniqueId val="{00000000-A749-4112-B355-02501BAE8961}"/>
            </c:ext>
          </c:extLst>
        </c:ser>
        <c:dLbls>
          <c:showLegendKey val="0"/>
          <c:showVal val="0"/>
          <c:showCatName val="0"/>
          <c:showSerName val="0"/>
          <c:showPercent val="0"/>
          <c:showBubbleSize val="0"/>
        </c:dLbls>
        <c:axId val="1169876239"/>
        <c:axId val="1169983935"/>
      </c:scatterChart>
      <c:valAx>
        <c:axId val="1169876239"/>
        <c:scaling>
          <c:orientation val="minMax"/>
          <c:max val="5.5"/>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983935"/>
        <c:crosses val="autoZero"/>
        <c:crossBetween val="midCat"/>
        <c:majorUnit val="1"/>
      </c:valAx>
      <c:valAx>
        <c:axId val="1169983935"/>
        <c:scaling>
          <c:orientation val="minMax"/>
          <c:max val="39000"/>
          <c:min val="37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876239"/>
        <c:crosses val="autoZero"/>
        <c:crossBetween val="midCat"/>
        <c:majorUnit val="500"/>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solidFill>
                <a:schemeClr val="accent2">
                  <a:lumMod val="75000"/>
                </a:schemeClr>
              </a:solidFill>
              <a:ln w="63500">
                <a:solidFill>
                  <a:schemeClr val="accent2">
                    <a:lumMod val="75000"/>
                  </a:schemeClr>
                </a:solidFill>
                <a:round/>
              </a:ln>
              <a:effectLst/>
            </c:spPr>
          </c:marker>
          <c:xVal>
            <c:numRef>
              <c:f>Sheet1!$A$2:$A$6</c:f>
              <c:numCache>
                <c:formatCode>General</c:formatCode>
                <c:ptCount val="5"/>
                <c:pt idx="0">
                  <c:v>1</c:v>
                </c:pt>
                <c:pt idx="1">
                  <c:v>2</c:v>
                </c:pt>
                <c:pt idx="2">
                  <c:v>3</c:v>
                </c:pt>
                <c:pt idx="3">
                  <c:v>4</c:v>
                </c:pt>
                <c:pt idx="4">
                  <c:v>5</c:v>
                </c:pt>
              </c:numCache>
            </c:numRef>
          </c:xVal>
          <c:yVal>
            <c:numRef>
              <c:f>Sheet1!$B$2:$B$6</c:f>
              <c:numCache>
                <c:formatCode>General</c:formatCode>
                <c:ptCount val="5"/>
                <c:pt idx="0">
                  <c:v>37630</c:v>
                </c:pt>
                <c:pt idx="1">
                  <c:v>38704</c:v>
                </c:pt>
                <c:pt idx="2">
                  <c:v>38346</c:v>
                </c:pt>
                <c:pt idx="3">
                  <c:v>37630</c:v>
                </c:pt>
                <c:pt idx="4">
                  <c:v>38704</c:v>
                </c:pt>
              </c:numCache>
            </c:numRef>
          </c:yVal>
          <c:smooth val="0"/>
          <c:extLst>
            <c:ext xmlns:c16="http://schemas.microsoft.com/office/drawing/2014/chart" uri="{C3380CC4-5D6E-409C-BE32-E72D297353CC}">
              <c16:uniqueId val="{00000000-A749-4112-B355-02501BAE8961}"/>
            </c:ext>
          </c:extLst>
        </c:ser>
        <c:dLbls>
          <c:showLegendKey val="0"/>
          <c:showVal val="0"/>
          <c:showCatName val="0"/>
          <c:showSerName val="0"/>
          <c:showPercent val="0"/>
          <c:showBubbleSize val="0"/>
        </c:dLbls>
        <c:axId val="1169876239"/>
        <c:axId val="1169983935"/>
      </c:scatterChart>
      <c:valAx>
        <c:axId val="1169876239"/>
        <c:scaling>
          <c:orientation val="minMax"/>
          <c:max val="5.5"/>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983935"/>
        <c:crosses val="autoZero"/>
        <c:crossBetween val="midCat"/>
        <c:majorUnit val="1"/>
      </c:valAx>
      <c:valAx>
        <c:axId val="11699839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876239"/>
        <c:crosses val="autoZero"/>
        <c:crossBetween val="midCat"/>
        <c:majorUnit val="500"/>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solidFill>
                <a:schemeClr val="accent2">
                  <a:lumMod val="75000"/>
                </a:schemeClr>
              </a:solidFill>
              <a:ln w="12700">
                <a:solidFill>
                  <a:schemeClr val="tx1"/>
                </a:solidFill>
                <a:round/>
              </a:ln>
              <a:effectLst/>
            </c:spPr>
          </c:marker>
          <c:xVal>
            <c:numRef>
              <c:f>Sheet1!$A$2:$A$1001</c:f>
              <c:numCache>
                <c:formatCode>General</c:formatCode>
                <c:ptCount val="10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numCache>
            </c:numRef>
          </c:xVal>
          <c:yVal>
            <c:numRef>
              <c:f>Sheet1!$B$2:$B$1001</c:f>
              <c:numCache>
                <c:formatCode>General</c:formatCode>
                <c:ptCount val="1000"/>
                <c:pt idx="0">
                  <c:v>37630</c:v>
                </c:pt>
                <c:pt idx="1">
                  <c:v>38704</c:v>
                </c:pt>
                <c:pt idx="2">
                  <c:v>38346</c:v>
                </c:pt>
                <c:pt idx="3">
                  <c:v>37630</c:v>
                </c:pt>
                <c:pt idx="4">
                  <c:v>38704</c:v>
                </c:pt>
                <c:pt idx="5">
                  <c:v>38346</c:v>
                </c:pt>
                <c:pt idx="6">
                  <c:v>39062</c:v>
                </c:pt>
                <c:pt idx="7">
                  <c:v>38704</c:v>
                </c:pt>
                <c:pt idx="8">
                  <c:v>37630</c:v>
                </c:pt>
                <c:pt idx="9">
                  <c:v>38704</c:v>
                </c:pt>
                <c:pt idx="10">
                  <c:v>37272</c:v>
                </c:pt>
                <c:pt idx="11">
                  <c:v>37988</c:v>
                </c:pt>
                <c:pt idx="12">
                  <c:v>37272</c:v>
                </c:pt>
                <c:pt idx="13">
                  <c:v>38346</c:v>
                </c:pt>
                <c:pt idx="14">
                  <c:v>37630</c:v>
                </c:pt>
                <c:pt idx="15">
                  <c:v>37988</c:v>
                </c:pt>
                <c:pt idx="16">
                  <c:v>37272</c:v>
                </c:pt>
                <c:pt idx="17">
                  <c:v>38346</c:v>
                </c:pt>
                <c:pt idx="18">
                  <c:v>37630</c:v>
                </c:pt>
                <c:pt idx="19">
                  <c:v>37988</c:v>
                </c:pt>
                <c:pt idx="20">
                  <c:v>39062</c:v>
                </c:pt>
                <c:pt idx="21">
                  <c:v>38704</c:v>
                </c:pt>
                <c:pt idx="22">
                  <c:v>38346</c:v>
                </c:pt>
                <c:pt idx="23">
                  <c:v>37630</c:v>
                </c:pt>
                <c:pt idx="24">
                  <c:v>38346</c:v>
                </c:pt>
                <c:pt idx="25">
                  <c:v>38346</c:v>
                </c:pt>
                <c:pt idx="26">
                  <c:v>37988</c:v>
                </c:pt>
                <c:pt idx="27">
                  <c:v>37630</c:v>
                </c:pt>
                <c:pt idx="28">
                  <c:v>38346</c:v>
                </c:pt>
                <c:pt idx="29">
                  <c:v>38346</c:v>
                </c:pt>
                <c:pt idx="30">
                  <c:v>38704</c:v>
                </c:pt>
                <c:pt idx="31">
                  <c:v>37988</c:v>
                </c:pt>
                <c:pt idx="32">
                  <c:v>38346</c:v>
                </c:pt>
                <c:pt idx="33">
                  <c:v>37630</c:v>
                </c:pt>
                <c:pt idx="34">
                  <c:v>38346</c:v>
                </c:pt>
                <c:pt idx="35">
                  <c:v>37630</c:v>
                </c:pt>
                <c:pt idx="36">
                  <c:v>39062</c:v>
                </c:pt>
                <c:pt idx="37">
                  <c:v>37988</c:v>
                </c:pt>
                <c:pt idx="38">
                  <c:v>39778</c:v>
                </c:pt>
                <c:pt idx="39">
                  <c:v>38346</c:v>
                </c:pt>
                <c:pt idx="40">
                  <c:v>37988</c:v>
                </c:pt>
                <c:pt idx="41">
                  <c:v>37630</c:v>
                </c:pt>
                <c:pt idx="42">
                  <c:v>38346</c:v>
                </c:pt>
                <c:pt idx="43">
                  <c:v>38346</c:v>
                </c:pt>
                <c:pt idx="44">
                  <c:v>39420</c:v>
                </c:pt>
                <c:pt idx="45">
                  <c:v>36914</c:v>
                </c:pt>
                <c:pt idx="46">
                  <c:v>37630</c:v>
                </c:pt>
                <c:pt idx="47">
                  <c:v>37630</c:v>
                </c:pt>
                <c:pt idx="48">
                  <c:v>37988</c:v>
                </c:pt>
                <c:pt idx="49">
                  <c:v>37630</c:v>
                </c:pt>
                <c:pt idx="50">
                  <c:v>37988</c:v>
                </c:pt>
                <c:pt idx="51">
                  <c:v>36914</c:v>
                </c:pt>
                <c:pt idx="52">
                  <c:v>37272</c:v>
                </c:pt>
                <c:pt idx="53">
                  <c:v>37988</c:v>
                </c:pt>
                <c:pt idx="54">
                  <c:v>37630</c:v>
                </c:pt>
                <c:pt idx="55">
                  <c:v>37272</c:v>
                </c:pt>
                <c:pt idx="56">
                  <c:v>37988</c:v>
                </c:pt>
                <c:pt idx="57">
                  <c:v>37630</c:v>
                </c:pt>
                <c:pt idx="58">
                  <c:v>38346</c:v>
                </c:pt>
                <c:pt idx="59">
                  <c:v>37630</c:v>
                </c:pt>
                <c:pt idx="60">
                  <c:v>38346</c:v>
                </c:pt>
                <c:pt idx="61">
                  <c:v>39062</c:v>
                </c:pt>
                <c:pt idx="62">
                  <c:v>38346</c:v>
                </c:pt>
                <c:pt idx="63">
                  <c:v>38346</c:v>
                </c:pt>
                <c:pt idx="64">
                  <c:v>37988</c:v>
                </c:pt>
                <c:pt idx="65">
                  <c:v>37988</c:v>
                </c:pt>
                <c:pt idx="66">
                  <c:v>37988</c:v>
                </c:pt>
                <c:pt idx="67">
                  <c:v>37988</c:v>
                </c:pt>
                <c:pt idx="68">
                  <c:v>37272</c:v>
                </c:pt>
                <c:pt idx="69">
                  <c:v>37630</c:v>
                </c:pt>
                <c:pt idx="70">
                  <c:v>37988</c:v>
                </c:pt>
                <c:pt idx="71">
                  <c:v>38704</c:v>
                </c:pt>
                <c:pt idx="72">
                  <c:v>38704</c:v>
                </c:pt>
                <c:pt idx="73">
                  <c:v>38346</c:v>
                </c:pt>
                <c:pt idx="74">
                  <c:v>38346</c:v>
                </c:pt>
                <c:pt idx="75">
                  <c:v>36914</c:v>
                </c:pt>
                <c:pt idx="76">
                  <c:v>39062</c:v>
                </c:pt>
                <c:pt idx="77">
                  <c:v>37988</c:v>
                </c:pt>
                <c:pt idx="78">
                  <c:v>36556</c:v>
                </c:pt>
                <c:pt idx="79">
                  <c:v>37272</c:v>
                </c:pt>
                <c:pt idx="80">
                  <c:v>38346</c:v>
                </c:pt>
                <c:pt idx="81">
                  <c:v>39062</c:v>
                </c:pt>
                <c:pt idx="82">
                  <c:v>38704</c:v>
                </c:pt>
                <c:pt idx="83">
                  <c:v>38346</c:v>
                </c:pt>
                <c:pt idx="84">
                  <c:v>38704</c:v>
                </c:pt>
                <c:pt idx="85">
                  <c:v>37988</c:v>
                </c:pt>
                <c:pt idx="86">
                  <c:v>38704</c:v>
                </c:pt>
                <c:pt idx="87">
                  <c:v>38346</c:v>
                </c:pt>
                <c:pt idx="88">
                  <c:v>38704</c:v>
                </c:pt>
                <c:pt idx="89">
                  <c:v>37988</c:v>
                </c:pt>
                <c:pt idx="90">
                  <c:v>37988</c:v>
                </c:pt>
                <c:pt idx="91">
                  <c:v>37988</c:v>
                </c:pt>
                <c:pt idx="92">
                  <c:v>39062</c:v>
                </c:pt>
                <c:pt idx="93">
                  <c:v>38704</c:v>
                </c:pt>
                <c:pt idx="94">
                  <c:v>37988</c:v>
                </c:pt>
                <c:pt idx="95">
                  <c:v>39062</c:v>
                </c:pt>
                <c:pt idx="96">
                  <c:v>37630</c:v>
                </c:pt>
                <c:pt idx="97">
                  <c:v>38346</c:v>
                </c:pt>
                <c:pt idx="98">
                  <c:v>39062</c:v>
                </c:pt>
                <c:pt idx="99">
                  <c:v>39062</c:v>
                </c:pt>
                <c:pt idx="100">
                  <c:v>38346</c:v>
                </c:pt>
                <c:pt idx="101">
                  <c:v>38704</c:v>
                </c:pt>
                <c:pt idx="102">
                  <c:v>39062</c:v>
                </c:pt>
                <c:pt idx="103">
                  <c:v>38346</c:v>
                </c:pt>
                <c:pt idx="104">
                  <c:v>38704</c:v>
                </c:pt>
                <c:pt idx="105">
                  <c:v>37988</c:v>
                </c:pt>
                <c:pt idx="106">
                  <c:v>37988</c:v>
                </c:pt>
                <c:pt idx="107">
                  <c:v>37988</c:v>
                </c:pt>
                <c:pt idx="108">
                  <c:v>38704</c:v>
                </c:pt>
                <c:pt idx="109">
                  <c:v>38346</c:v>
                </c:pt>
                <c:pt idx="110">
                  <c:v>37272</c:v>
                </c:pt>
                <c:pt idx="111">
                  <c:v>37988</c:v>
                </c:pt>
                <c:pt idx="112">
                  <c:v>39420</c:v>
                </c:pt>
                <c:pt idx="113">
                  <c:v>37630</c:v>
                </c:pt>
                <c:pt idx="114">
                  <c:v>37988</c:v>
                </c:pt>
                <c:pt idx="115">
                  <c:v>37988</c:v>
                </c:pt>
                <c:pt idx="116">
                  <c:v>38346</c:v>
                </c:pt>
                <c:pt idx="117">
                  <c:v>37272</c:v>
                </c:pt>
                <c:pt idx="118">
                  <c:v>38704</c:v>
                </c:pt>
                <c:pt idx="119">
                  <c:v>39062</c:v>
                </c:pt>
                <c:pt idx="120">
                  <c:v>39062</c:v>
                </c:pt>
                <c:pt idx="121">
                  <c:v>38346</c:v>
                </c:pt>
                <c:pt idx="122">
                  <c:v>39062</c:v>
                </c:pt>
                <c:pt idx="123">
                  <c:v>37272</c:v>
                </c:pt>
                <c:pt idx="124">
                  <c:v>37272</c:v>
                </c:pt>
                <c:pt idx="125">
                  <c:v>39420</c:v>
                </c:pt>
                <c:pt idx="126">
                  <c:v>38704</c:v>
                </c:pt>
                <c:pt idx="127">
                  <c:v>37988</c:v>
                </c:pt>
                <c:pt idx="128">
                  <c:v>37988</c:v>
                </c:pt>
                <c:pt idx="129">
                  <c:v>37988</c:v>
                </c:pt>
                <c:pt idx="130">
                  <c:v>36914</c:v>
                </c:pt>
                <c:pt idx="131">
                  <c:v>38346</c:v>
                </c:pt>
                <c:pt idx="132">
                  <c:v>38346</c:v>
                </c:pt>
                <c:pt idx="133">
                  <c:v>38346</c:v>
                </c:pt>
                <c:pt idx="134">
                  <c:v>37988</c:v>
                </c:pt>
                <c:pt idx="135">
                  <c:v>37988</c:v>
                </c:pt>
                <c:pt idx="136">
                  <c:v>37272</c:v>
                </c:pt>
                <c:pt idx="137">
                  <c:v>37988</c:v>
                </c:pt>
                <c:pt idx="138">
                  <c:v>39420</c:v>
                </c:pt>
                <c:pt idx="139">
                  <c:v>37988</c:v>
                </c:pt>
                <c:pt idx="140">
                  <c:v>37988</c:v>
                </c:pt>
                <c:pt idx="141">
                  <c:v>37988</c:v>
                </c:pt>
                <c:pt idx="142">
                  <c:v>37630</c:v>
                </c:pt>
                <c:pt idx="143">
                  <c:v>37272</c:v>
                </c:pt>
                <c:pt idx="144">
                  <c:v>38346</c:v>
                </c:pt>
                <c:pt idx="145">
                  <c:v>37630</c:v>
                </c:pt>
                <c:pt idx="146">
                  <c:v>38704</c:v>
                </c:pt>
                <c:pt idx="147">
                  <c:v>38346</c:v>
                </c:pt>
                <c:pt idx="148">
                  <c:v>37630</c:v>
                </c:pt>
                <c:pt idx="149">
                  <c:v>38704</c:v>
                </c:pt>
                <c:pt idx="150">
                  <c:v>38346</c:v>
                </c:pt>
                <c:pt idx="151">
                  <c:v>37630</c:v>
                </c:pt>
                <c:pt idx="152">
                  <c:v>38704</c:v>
                </c:pt>
                <c:pt idx="153">
                  <c:v>37630</c:v>
                </c:pt>
                <c:pt idx="154">
                  <c:v>37630</c:v>
                </c:pt>
                <c:pt idx="155">
                  <c:v>37988</c:v>
                </c:pt>
                <c:pt idx="156">
                  <c:v>37630</c:v>
                </c:pt>
                <c:pt idx="157">
                  <c:v>37988</c:v>
                </c:pt>
                <c:pt idx="158">
                  <c:v>37988</c:v>
                </c:pt>
                <c:pt idx="159">
                  <c:v>36914</c:v>
                </c:pt>
                <c:pt idx="160">
                  <c:v>38346</c:v>
                </c:pt>
                <c:pt idx="161">
                  <c:v>37630</c:v>
                </c:pt>
                <c:pt idx="162">
                  <c:v>38346</c:v>
                </c:pt>
                <c:pt idx="163">
                  <c:v>37988</c:v>
                </c:pt>
                <c:pt idx="164">
                  <c:v>37988</c:v>
                </c:pt>
                <c:pt idx="165">
                  <c:v>37988</c:v>
                </c:pt>
                <c:pt idx="166">
                  <c:v>37630</c:v>
                </c:pt>
                <c:pt idx="167">
                  <c:v>38704</c:v>
                </c:pt>
                <c:pt idx="168">
                  <c:v>37988</c:v>
                </c:pt>
                <c:pt idx="169">
                  <c:v>37272</c:v>
                </c:pt>
                <c:pt idx="170">
                  <c:v>37988</c:v>
                </c:pt>
                <c:pt idx="171">
                  <c:v>37988</c:v>
                </c:pt>
                <c:pt idx="172">
                  <c:v>37630</c:v>
                </c:pt>
                <c:pt idx="173">
                  <c:v>37988</c:v>
                </c:pt>
                <c:pt idx="174">
                  <c:v>37988</c:v>
                </c:pt>
                <c:pt idx="175">
                  <c:v>37988</c:v>
                </c:pt>
                <c:pt idx="176">
                  <c:v>37630</c:v>
                </c:pt>
                <c:pt idx="177">
                  <c:v>37988</c:v>
                </c:pt>
                <c:pt idx="178">
                  <c:v>37272</c:v>
                </c:pt>
                <c:pt idx="179">
                  <c:v>38346</c:v>
                </c:pt>
                <c:pt idx="180">
                  <c:v>38346</c:v>
                </c:pt>
                <c:pt idx="181">
                  <c:v>38346</c:v>
                </c:pt>
                <c:pt idx="182">
                  <c:v>38346</c:v>
                </c:pt>
                <c:pt idx="183">
                  <c:v>38704</c:v>
                </c:pt>
                <c:pt idx="184">
                  <c:v>34408</c:v>
                </c:pt>
                <c:pt idx="185">
                  <c:v>37988</c:v>
                </c:pt>
                <c:pt idx="186">
                  <c:v>36914</c:v>
                </c:pt>
                <c:pt idx="187">
                  <c:v>38346</c:v>
                </c:pt>
                <c:pt idx="188">
                  <c:v>38346</c:v>
                </c:pt>
                <c:pt idx="189">
                  <c:v>36914</c:v>
                </c:pt>
                <c:pt idx="190">
                  <c:v>37272</c:v>
                </c:pt>
                <c:pt idx="191">
                  <c:v>37630</c:v>
                </c:pt>
                <c:pt idx="192">
                  <c:v>38346</c:v>
                </c:pt>
                <c:pt idx="193">
                  <c:v>38346</c:v>
                </c:pt>
                <c:pt idx="194">
                  <c:v>39062</c:v>
                </c:pt>
                <c:pt idx="195">
                  <c:v>37630</c:v>
                </c:pt>
                <c:pt idx="196">
                  <c:v>37272</c:v>
                </c:pt>
                <c:pt idx="197">
                  <c:v>38346</c:v>
                </c:pt>
                <c:pt idx="198">
                  <c:v>37988</c:v>
                </c:pt>
                <c:pt idx="199">
                  <c:v>38704</c:v>
                </c:pt>
                <c:pt idx="200">
                  <c:v>37630</c:v>
                </c:pt>
                <c:pt idx="201">
                  <c:v>38704</c:v>
                </c:pt>
                <c:pt idx="202">
                  <c:v>34766</c:v>
                </c:pt>
                <c:pt idx="203">
                  <c:v>37988</c:v>
                </c:pt>
                <c:pt idx="204">
                  <c:v>36914</c:v>
                </c:pt>
                <c:pt idx="205">
                  <c:v>39062</c:v>
                </c:pt>
                <c:pt idx="206">
                  <c:v>37272</c:v>
                </c:pt>
                <c:pt idx="207">
                  <c:v>37630</c:v>
                </c:pt>
                <c:pt idx="208">
                  <c:v>38704</c:v>
                </c:pt>
                <c:pt idx="209">
                  <c:v>37988</c:v>
                </c:pt>
                <c:pt idx="210">
                  <c:v>39062</c:v>
                </c:pt>
                <c:pt idx="211">
                  <c:v>37988</c:v>
                </c:pt>
                <c:pt idx="212">
                  <c:v>36914</c:v>
                </c:pt>
                <c:pt idx="213">
                  <c:v>38346</c:v>
                </c:pt>
                <c:pt idx="214">
                  <c:v>38346</c:v>
                </c:pt>
                <c:pt idx="215">
                  <c:v>37272</c:v>
                </c:pt>
                <c:pt idx="216">
                  <c:v>38704</c:v>
                </c:pt>
                <c:pt idx="217">
                  <c:v>37272</c:v>
                </c:pt>
                <c:pt idx="218">
                  <c:v>39062</c:v>
                </c:pt>
                <c:pt idx="219">
                  <c:v>38346</c:v>
                </c:pt>
                <c:pt idx="220">
                  <c:v>37630</c:v>
                </c:pt>
                <c:pt idx="221">
                  <c:v>37988</c:v>
                </c:pt>
                <c:pt idx="222">
                  <c:v>37988</c:v>
                </c:pt>
                <c:pt idx="223">
                  <c:v>38346</c:v>
                </c:pt>
                <c:pt idx="224">
                  <c:v>36914</c:v>
                </c:pt>
                <c:pt idx="225">
                  <c:v>38346</c:v>
                </c:pt>
                <c:pt idx="226">
                  <c:v>37272</c:v>
                </c:pt>
                <c:pt idx="227">
                  <c:v>38704</c:v>
                </c:pt>
                <c:pt idx="228">
                  <c:v>37988</c:v>
                </c:pt>
                <c:pt idx="229">
                  <c:v>37272</c:v>
                </c:pt>
                <c:pt idx="230">
                  <c:v>36914</c:v>
                </c:pt>
                <c:pt idx="231">
                  <c:v>37630</c:v>
                </c:pt>
                <c:pt idx="232">
                  <c:v>37988</c:v>
                </c:pt>
                <c:pt idx="233">
                  <c:v>38704</c:v>
                </c:pt>
                <c:pt idx="234">
                  <c:v>38704</c:v>
                </c:pt>
                <c:pt idx="235">
                  <c:v>37988</c:v>
                </c:pt>
                <c:pt idx="236">
                  <c:v>37988</c:v>
                </c:pt>
                <c:pt idx="237">
                  <c:v>38346</c:v>
                </c:pt>
                <c:pt idx="238">
                  <c:v>37272</c:v>
                </c:pt>
                <c:pt idx="239">
                  <c:v>37630</c:v>
                </c:pt>
                <c:pt idx="240">
                  <c:v>38346</c:v>
                </c:pt>
                <c:pt idx="241">
                  <c:v>38346</c:v>
                </c:pt>
                <c:pt idx="242">
                  <c:v>37272</c:v>
                </c:pt>
                <c:pt idx="243">
                  <c:v>37988</c:v>
                </c:pt>
                <c:pt idx="244">
                  <c:v>37630</c:v>
                </c:pt>
                <c:pt idx="245">
                  <c:v>37272</c:v>
                </c:pt>
                <c:pt idx="246">
                  <c:v>37630</c:v>
                </c:pt>
                <c:pt idx="247">
                  <c:v>37988</c:v>
                </c:pt>
                <c:pt idx="248">
                  <c:v>38346</c:v>
                </c:pt>
                <c:pt idx="249">
                  <c:v>37630</c:v>
                </c:pt>
                <c:pt idx="250">
                  <c:v>36914</c:v>
                </c:pt>
                <c:pt idx="251">
                  <c:v>37988</c:v>
                </c:pt>
                <c:pt idx="252">
                  <c:v>36914</c:v>
                </c:pt>
                <c:pt idx="253">
                  <c:v>38346</c:v>
                </c:pt>
                <c:pt idx="254">
                  <c:v>38346</c:v>
                </c:pt>
                <c:pt idx="255">
                  <c:v>34766</c:v>
                </c:pt>
                <c:pt idx="256">
                  <c:v>37630</c:v>
                </c:pt>
                <c:pt idx="257">
                  <c:v>36556</c:v>
                </c:pt>
                <c:pt idx="258">
                  <c:v>37988</c:v>
                </c:pt>
                <c:pt idx="259">
                  <c:v>38704</c:v>
                </c:pt>
                <c:pt idx="260">
                  <c:v>37988</c:v>
                </c:pt>
                <c:pt idx="261">
                  <c:v>38346</c:v>
                </c:pt>
                <c:pt idx="262">
                  <c:v>37988</c:v>
                </c:pt>
                <c:pt idx="263">
                  <c:v>38346</c:v>
                </c:pt>
                <c:pt idx="264">
                  <c:v>37272</c:v>
                </c:pt>
                <c:pt idx="265">
                  <c:v>37988</c:v>
                </c:pt>
                <c:pt idx="266">
                  <c:v>37988</c:v>
                </c:pt>
                <c:pt idx="267">
                  <c:v>37988</c:v>
                </c:pt>
                <c:pt idx="268">
                  <c:v>38704</c:v>
                </c:pt>
                <c:pt idx="269">
                  <c:v>38346</c:v>
                </c:pt>
                <c:pt idx="270">
                  <c:v>37272</c:v>
                </c:pt>
                <c:pt idx="271">
                  <c:v>37988</c:v>
                </c:pt>
                <c:pt idx="272">
                  <c:v>37630</c:v>
                </c:pt>
                <c:pt idx="273">
                  <c:v>37988</c:v>
                </c:pt>
                <c:pt idx="274">
                  <c:v>39062</c:v>
                </c:pt>
                <c:pt idx="275">
                  <c:v>38346</c:v>
                </c:pt>
                <c:pt idx="276">
                  <c:v>34408</c:v>
                </c:pt>
                <c:pt idx="277">
                  <c:v>37630</c:v>
                </c:pt>
                <c:pt idx="278">
                  <c:v>38704</c:v>
                </c:pt>
                <c:pt idx="279">
                  <c:v>37630</c:v>
                </c:pt>
                <c:pt idx="280">
                  <c:v>37272</c:v>
                </c:pt>
                <c:pt idx="281">
                  <c:v>37988</c:v>
                </c:pt>
                <c:pt idx="282">
                  <c:v>37272</c:v>
                </c:pt>
                <c:pt idx="283">
                  <c:v>37630</c:v>
                </c:pt>
                <c:pt idx="284">
                  <c:v>37988</c:v>
                </c:pt>
                <c:pt idx="285">
                  <c:v>37630</c:v>
                </c:pt>
                <c:pt idx="286">
                  <c:v>38346</c:v>
                </c:pt>
                <c:pt idx="287">
                  <c:v>38346</c:v>
                </c:pt>
                <c:pt idx="288">
                  <c:v>37988</c:v>
                </c:pt>
                <c:pt idx="289">
                  <c:v>37988</c:v>
                </c:pt>
                <c:pt idx="290">
                  <c:v>37630</c:v>
                </c:pt>
                <c:pt idx="291">
                  <c:v>37988</c:v>
                </c:pt>
                <c:pt idx="292">
                  <c:v>37988</c:v>
                </c:pt>
                <c:pt idx="293">
                  <c:v>37630</c:v>
                </c:pt>
                <c:pt idx="294">
                  <c:v>37630</c:v>
                </c:pt>
                <c:pt idx="295">
                  <c:v>38346</c:v>
                </c:pt>
                <c:pt idx="296">
                  <c:v>39062</c:v>
                </c:pt>
                <c:pt idx="297">
                  <c:v>37272</c:v>
                </c:pt>
                <c:pt idx="298">
                  <c:v>37630</c:v>
                </c:pt>
                <c:pt idx="299">
                  <c:v>37988</c:v>
                </c:pt>
                <c:pt idx="300">
                  <c:v>38346</c:v>
                </c:pt>
                <c:pt idx="301">
                  <c:v>38346</c:v>
                </c:pt>
                <c:pt idx="302">
                  <c:v>37988</c:v>
                </c:pt>
                <c:pt idx="303">
                  <c:v>38346</c:v>
                </c:pt>
                <c:pt idx="304">
                  <c:v>37630</c:v>
                </c:pt>
                <c:pt idx="305">
                  <c:v>37272</c:v>
                </c:pt>
                <c:pt idx="306">
                  <c:v>37988</c:v>
                </c:pt>
                <c:pt idx="307">
                  <c:v>38704</c:v>
                </c:pt>
                <c:pt idx="308">
                  <c:v>36914</c:v>
                </c:pt>
                <c:pt idx="309">
                  <c:v>37630</c:v>
                </c:pt>
                <c:pt idx="310">
                  <c:v>37988</c:v>
                </c:pt>
                <c:pt idx="311">
                  <c:v>39062</c:v>
                </c:pt>
                <c:pt idx="312">
                  <c:v>37272</c:v>
                </c:pt>
                <c:pt idx="313">
                  <c:v>37630</c:v>
                </c:pt>
                <c:pt idx="314">
                  <c:v>38346</c:v>
                </c:pt>
                <c:pt idx="315">
                  <c:v>38704</c:v>
                </c:pt>
                <c:pt idx="316">
                  <c:v>37630</c:v>
                </c:pt>
                <c:pt idx="317">
                  <c:v>38346</c:v>
                </c:pt>
                <c:pt idx="318">
                  <c:v>37988</c:v>
                </c:pt>
                <c:pt idx="319">
                  <c:v>37630</c:v>
                </c:pt>
                <c:pt idx="320">
                  <c:v>38346</c:v>
                </c:pt>
                <c:pt idx="321">
                  <c:v>37630</c:v>
                </c:pt>
                <c:pt idx="322">
                  <c:v>37988</c:v>
                </c:pt>
                <c:pt idx="323">
                  <c:v>37630</c:v>
                </c:pt>
                <c:pt idx="324">
                  <c:v>37988</c:v>
                </c:pt>
                <c:pt idx="325">
                  <c:v>36914</c:v>
                </c:pt>
                <c:pt idx="326">
                  <c:v>37630</c:v>
                </c:pt>
                <c:pt idx="327">
                  <c:v>37988</c:v>
                </c:pt>
                <c:pt idx="328">
                  <c:v>38704</c:v>
                </c:pt>
                <c:pt idx="329">
                  <c:v>37988</c:v>
                </c:pt>
                <c:pt idx="330">
                  <c:v>37630</c:v>
                </c:pt>
                <c:pt idx="331">
                  <c:v>37630</c:v>
                </c:pt>
                <c:pt idx="332">
                  <c:v>36914</c:v>
                </c:pt>
                <c:pt idx="333">
                  <c:v>39062</c:v>
                </c:pt>
                <c:pt idx="334">
                  <c:v>37988</c:v>
                </c:pt>
                <c:pt idx="335">
                  <c:v>39062</c:v>
                </c:pt>
                <c:pt idx="336">
                  <c:v>37630</c:v>
                </c:pt>
                <c:pt idx="337">
                  <c:v>37988</c:v>
                </c:pt>
                <c:pt idx="338">
                  <c:v>38346</c:v>
                </c:pt>
                <c:pt idx="339">
                  <c:v>38346</c:v>
                </c:pt>
                <c:pt idx="340">
                  <c:v>37630</c:v>
                </c:pt>
                <c:pt idx="341">
                  <c:v>36914</c:v>
                </c:pt>
                <c:pt idx="342">
                  <c:v>37630</c:v>
                </c:pt>
                <c:pt idx="343">
                  <c:v>37988</c:v>
                </c:pt>
                <c:pt idx="344">
                  <c:v>38346</c:v>
                </c:pt>
                <c:pt idx="345">
                  <c:v>37630</c:v>
                </c:pt>
                <c:pt idx="346">
                  <c:v>38346</c:v>
                </c:pt>
                <c:pt idx="347">
                  <c:v>37988</c:v>
                </c:pt>
                <c:pt idx="348">
                  <c:v>37630</c:v>
                </c:pt>
                <c:pt idx="349">
                  <c:v>38704</c:v>
                </c:pt>
                <c:pt idx="350">
                  <c:v>38346</c:v>
                </c:pt>
                <c:pt idx="351">
                  <c:v>38346</c:v>
                </c:pt>
                <c:pt idx="352">
                  <c:v>37272</c:v>
                </c:pt>
                <c:pt idx="353">
                  <c:v>38346</c:v>
                </c:pt>
                <c:pt idx="354">
                  <c:v>37988</c:v>
                </c:pt>
                <c:pt idx="355">
                  <c:v>38346</c:v>
                </c:pt>
                <c:pt idx="356">
                  <c:v>37988</c:v>
                </c:pt>
                <c:pt idx="357">
                  <c:v>38346</c:v>
                </c:pt>
                <c:pt idx="358">
                  <c:v>38346</c:v>
                </c:pt>
                <c:pt idx="359">
                  <c:v>38704</c:v>
                </c:pt>
                <c:pt idx="360">
                  <c:v>38346</c:v>
                </c:pt>
                <c:pt idx="361">
                  <c:v>37988</c:v>
                </c:pt>
                <c:pt idx="362">
                  <c:v>38346</c:v>
                </c:pt>
                <c:pt idx="363">
                  <c:v>37988</c:v>
                </c:pt>
                <c:pt idx="364">
                  <c:v>37272</c:v>
                </c:pt>
                <c:pt idx="365">
                  <c:v>37988</c:v>
                </c:pt>
                <c:pt idx="366">
                  <c:v>37272</c:v>
                </c:pt>
                <c:pt idx="367">
                  <c:v>38704</c:v>
                </c:pt>
                <c:pt idx="368">
                  <c:v>37630</c:v>
                </c:pt>
                <c:pt idx="369">
                  <c:v>37272</c:v>
                </c:pt>
                <c:pt idx="370">
                  <c:v>38346</c:v>
                </c:pt>
                <c:pt idx="371">
                  <c:v>37272</c:v>
                </c:pt>
                <c:pt idx="372">
                  <c:v>36914</c:v>
                </c:pt>
                <c:pt idx="373">
                  <c:v>36556</c:v>
                </c:pt>
                <c:pt idx="374">
                  <c:v>38704</c:v>
                </c:pt>
                <c:pt idx="375">
                  <c:v>38704</c:v>
                </c:pt>
                <c:pt idx="376">
                  <c:v>38346</c:v>
                </c:pt>
                <c:pt idx="377">
                  <c:v>37988</c:v>
                </c:pt>
                <c:pt idx="378">
                  <c:v>38704</c:v>
                </c:pt>
                <c:pt idx="379">
                  <c:v>38346</c:v>
                </c:pt>
                <c:pt idx="380">
                  <c:v>37630</c:v>
                </c:pt>
                <c:pt idx="381">
                  <c:v>37988</c:v>
                </c:pt>
                <c:pt idx="382">
                  <c:v>37630</c:v>
                </c:pt>
                <c:pt idx="383">
                  <c:v>37988</c:v>
                </c:pt>
                <c:pt idx="384">
                  <c:v>38704</c:v>
                </c:pt>
                <c:pt idx="385">
                  <c:v>36556</c:v>
                </c:pt>
                <c:pt idx="386">
                  <c:v>38346</c:v>
                </c:pt>
                <c:pt idx="387">
                  <c:v>38346</c:v>
                </c:pt>
                <c:pt idx="388">
                  <c:v>37630</c:v>
                </c:pt>
                <c:pt idx="389">
                  <c:v>38346</c:v>
                </c:pt>
                <c:pt idx="390">
                  <c:v>38346</c:v>
                </c:pt>
                <c:pt idx="391">
                  <c:v>37988</c:v>
                </c:pt>
                <c:pt idx="392">
                  <c:v>37630</c:v>
                </c:pt>
                <c:pt idx="393">
                  <c:v>37630</c:v>
                </c:pt>
                <c:pt idx="394">
                  <c:v>37272</c:v>
                </c:pt>
                <c:pt idx="395">
                  <c:v>38346</c:v>
                </c:pt>
                <c:pt idx="396">
                  <c:v>37988</c:v>
                </c:pt>
                <c:pt idx="397">
                  <c:v>37630</c:v>
                </c:pt>
                <c:pt idx="398">
                  <c:v>37630</c:v>
                </c:pt>
                <c:pt idx="399">
                  <c:v>37988</c:v>
                </c:pt>
                <c:pt idx="400">
                  <c:v>37630</c:v>
                </c:pt>
                <c:pt idx="401">
                  <c:v>37988</c:v>
                </c:pt>
                <c:pt idx="402">
                  <c:v>37272</c:v>
                </c:pt>
                <c:pt idx="403">
                  <c:v>36914</c:v>
                </c:pt>
                <c:pt idx="404">
                  <c:v>37988</c:v>
                </c:pt>
                <c:pt idx="405">
                  <c:v>37988</c:v>
                </c:pt>
                <c:pt idx="406">
                  <c:v>36198</c:v>
                </c:pt>
                <c:pt idx="407">
                  <c:v>39062</c:v>
                </c:pt>
                <c:pt idx="408">
                  <c:v>38346</c:v>
                </c:pt>
                <c:pt idx="409">
                  <c:v>37988</c:v>
                </c:pt>
                <c:pt idx="410">
                  <c:v>38704</c:v>
                </c:pt>
                <c:pt idx="411">
                  <c:v>37630</c:v>
                </c:pt>
                <c:pt idx="412">
                  <c:v>36914</c:v>
                </c:pt>
                <c:pt idx="413">
                  <c:v>38346</c:v>
                </c:pt>
                <c:pt idx="414">
                  <c:v>38346</c:v>
                </c:pt>
                <c:pt idx="415">
                  <c:v>37988</c:v>
                </c:pt>
                <c:pt idx="416">
                  <c:v>36556</c:v>
                </c:pt>
                <c:pt idx="417">
                  <c:v>38346</c:v>
                </c:pt>
                <c:pt idx="418">
                  <c:v>38346</c:v>
                </c:pt>
                <c:pt idx="419">
                  <c:v>39062</c:v>
                </c:pt>
                <c:pt idx="420">
                  <c:v>37272</c:v>
                </c:pt>
                <c:pt idx="421">
                  <c:v>36914</c:v>
                </c:pt>
                <c:pt idx="422">
                  <c:v>37988</c:v>
                </c:pt>
                <c:pt idx="423">
                  <c:v>37630</c:v>
                </c:pt>
                <c:pt idx="424">
                  <c:v>37988</c:v>
                </c:pt>
                <c:pt idx="425">
                  <c:v>38704</c:v>
                </c:pt>
                <c:pt idx="426">
                  <c:v>38704</c:v>
                </c:pt>
                <c:pt idx="427">
                  <c:v>37272</c:v>
                </c:pt>
                <c:pt idx="428">
                  <c:v>37630</c:v>
                </c:pt>
                <c:pt idx="429">
                  <c:v>37630</c:v>
                </c:pt>
                <c:pt idx="430">
                  <c:v>37988</c:v>
                </c:pt>
                <c:pt idx="431">
                  <c:v>38346</c:v>
                </c:pt>
                <c:pt idx="432">
                  <c:v>36556</c:v>
                </c:pt>
                <c:pt idx="433">
                  <c:v>38346</c:v>
                </c:pt>
                <c:pt idx="434">
                  <c:v>37630</c:v>
                </c:pt>
                <c:pt idx="435">
                  <c:v>38346</c:v>
                </c:pt>
                <c:pt idx="436">
                  <c:v>37272</c:v>
                </c:pt>
                <c:pt idx="437">
                  <c:v>37988</c:v>
                </c:pt>
                <c:pt idx="438">
                  <c:v>37630</c:v>
                </c:pt>
                <c:pt idx="439">
                  <c:v>37630</c:v>
                </c:pt>
                <c:pt idx="440">
                  <c:v>39062</c:v>
                </c:pt>
                <c:pt idx="441">
                  <c:v>38346</c:v>
                </c:pt>
                <c:pt idx="442">
                  <c:v>36914</c:v>
                </c:pt>
                <c:pt idx="443">
                  <c:v>38704</c:v>
                </c:pt>
                <c:pt idx="444">
                  <c:v>39062</c:v>
                </c:pt>
                <c:pt idx="445">
                  <c:v>37988</c:v>
                </c:pt>
                <c:pt idx="446">
                  <c:v>38346</c:v>
                </c:pt>
                <c:pt idx="447">
                  <c:v>37630</c:v>
                </c:pt>
                <c:pt idx="448">
                  <c:v>38346</c:v>
                </c:pt>
                <c:pt idx="449">
                  <c:v>37630</c:v>
                </c:pt>
                <c:pt idx="450">
                  <c:v>37272</c:v>
                </c:pt>
                <c:pt idx="451">
                  <c:v>37988</c:v>
                </c:pt>
                <c:pt idx="452">
                  <c:v>37988</c:v>
                </c:pt>
                <c:pt idx="453">
                  <c:v>36556</c:v>
                </c:pt>
                <c:pt idx="454">
                  <c:v>38704</c:v>
                </c:pt>
                <c:pt idx="455">
                  <c:v>37630</c:v>
                </c:pt>
                <c:pt idx="456">
                  <c:v>38704</c:v>
                </c:pt>
                <c:pt idx="457">
                  <c:v>37630</c:v>
                </c:pt>
                <c:pt idx="458">
                  <c:v>37630</c:v>
                </c:pt>
                <c:pt idx="459">
                  <c:v>37630</c:v>
                </c:pt>
                <c:pt idx="460">
                  <c:v>38346</c:v>
                </c:pt>
                <c:pt idx="461">
                  <c:v>36198</c:v>
                </c:pt>
                <c:pt idx="462">
                  <c:v>38704</c:v>
                </c:pt>
                <c:pt idx="463">
                  <c:v>37630</c:v>
                </c:pt>
                <c:pt idx="464">
                  <c:v>37272</c:v>
                </c:pt>
                <c:pt idx="465">
                  <c:v>37988</c:v>
                </c:pt>
                <c:pt idx="466">
                  <c:v>38346</c:v>
                </c:pt>
                <c:pt idx="467">
                  <c:v>37988</c:v>
                </c:pt>
                <c:pt idx="468">
                  <c:v>37272</c:v>
                </c:pt>
                <c:pt idx="469">
                  <c:v>37630</c:v>
                </c:pt>
                <c:pt idx="470">
                  <c:v>38346</c:v>
                </c:pt>
                <c:pt idx="471">
                  <c:v>37272</c:v>
                </c:pt>
                <c:pt idx="472">
                  <c:v>36914</c:v>
                </c:pt>
                <c:pt idx="473">
                  <c:v>38346</c:v>
                </c:pt>
                <c:pt idx="474">
                  <c:v>38346</c:v>
                </c:pt>
                <c:pt idx="475">
                  <c:v>37630</c:v>
                </c:pt>
                <c:pt idx="476">
                  <c:v>37988</c:v>
                </c:pt>
                <c:pt idx="477">
                  <c:v>37630</c:v>
                </c:pt>
                <c:pt idx="478">
                  <c:v>37988</c:v>
                </c:pt>
                <c:pt idx="479">
                  <c:v>37630</c:v>
                </c:pt>
                <c:pt idx="480">
                  <c:v>37988</c:v>
                </c:pt>
                <c:pt idx="481">
                  <c:v>38346</c:v>
                </c:pt>
                <c:pt idx="482">
                  <c:v>38346</c:v>
                </c:pt>
                <c:pt idx="483">
                  <c:v>37988</c:v>
                </c:pt>
                <c:pt idx="484">
                  <c:v>36914</c:v>
                </c:pt>
                <c:pt idx="485">
                  <c:v>37988</c:v>
                </c:pt>
                <c:pt idx="486">
                  <c:v>38346</c:v>
                </c:pt>
                <c:pt idx="487">
                  <c:v>38346</c:v>
                </c:pt>
                <c:pt idx="488">
                  <c:v>34766</c:v>
                </c:pt>
                <c:pt idx="489">
                  <c:v>38346</c:v>
                </c:pt>
                <c:pt idx="490">
                  <c:v>37630</c:v>
                </c:pt>
                <c:pt idx="491">
                  <c:v>37630</c:v>
                </c:pt>
                <c:pt idx="492">
                  <c:v>37988</c:v>
                </c:pt>
                <c:pt idx="493">
                  <c:v>38346</c:v>
                </c:pt>
                <c:pt idx="494">
                  <c:v>36914</c:v>
                </c:pt>
                <c:pt idx="495">
                  <c:v>39062</c:v>
                </c:pt>
                <c:pt idx="496">
                  <c:v>37988</c:v>
                </c:pt>
                <c:pt idx="497">
                  <c:v>37988</c:v>
                </c:pt>
                <c:pt idx="498">
                  <c:v>37272</c:v>
                </c:pt>
                <c:pt idx="499">
                  <c:v>38346</c:v>
                </c:pt>
                <c:pt idx="500">
                  <c:v>37630</c:v>
                </c:pt>
                <c:pt idx="501">
                  <c:v>38346</c:v>
                </c:pt>
                <c:pt idx="502">
                  <c:v>37272</c:v>
                </c:pt>
                <c:pt idx="503">
                  <c:v>35482</c:v>
                </c:pt>
                <c:pt idx="504">
                  <c:v>36914</c:v>
                </c:pt>
                <c:pt idx="505">
                  <c:v>37988</c:v>
                </c:pt>
                <c:pt idx="506">
                  <c:v>35482</c:v>
                </c:pt>
                <c:pt idx="507">
                  <c:v>38346</c:v>
                </c:pt>
                <c:pt idx="508">
                  <c:v>37988</c:v>
                </c:pt>
                <c:pt idx="509">
                  <c:v>38346</c:v>
                </c:pt>
                <c:pt idx="510">
                  <c:v>38346</c:v>
                </c:pt>
                <c:pt idx="511">
                  <c:v>36198</c:v>
                </c:pt>
                <c:pt idx="512">
                  <c:v>37630</c:v>
                </c:pt>
                <c:pt idx="513">
                  <c:v>38704</c:v>
                </c:pt>
                <c:pt idx="514">
                  <c:v>36914</c:v>
                </c:pt>
                <c:pt idx="515">
                  <c:v>38346</c:v>
                </c:pt>
                <c:pt idx="516">
                  <c:v>38704</c:v>
                </c:pt>
                <c:pt idx="517">
                  <c:v>37272</c:v>
                </c:pt>
                <c:pt idx="518">
                  <c:v>38704</c:v>
                </c:pt>
                <c:pt idx="519">
                  <c:v>37988</c:v>
                </c:pt>
                <c:pt idx="520">
                  <c:v>38704</c:v>
                </c:pt>
                <c:pt idx="521">
                  <c:v>37630</c:v>
                </c:pt>
                <c:pt idx="522">
                  <c:v>37630</c:v>
                </c:pt>
                <c:pt idx="523">
                  <c:v>37630</c:v>
                </c:pt>
                <c:pt idx="524">
                  <c:v>38346</c:v>
                </c:pt>
                <c:pt idx="525">
                  <c:v>37988</c:v>
                </c:pt>
                <c:pt idx="526">
                  <c:v>37988</c:v>
                </c:pt>
                <c:pt idx="527">
                  <c:v>37630</c:v>
                </c:pt>
                <c:pt idx="528">
                  <c:v>37272</c:v>
                </c:pt>
                <c:pt idx="529">
                  <c:v>37272</c:v>
                </c:pt>
                <c:pt idx="530">
                  <c:v>37988</c:v>
                </c:pt>
                <c:pt idx="531">
                  <c:v>38346</c:v>
                </c:pt>
                <c:pt idx="532">
                  <c:v>38346</c:v>
                </c:pt>
                <c:pt idx="533">
                  <c:v>38704</c:v>
                </c:pt>
                <c:pt idx="534">
                  <c:v>37630</c:v>
                </c:pt>
                <c:pt idx="535">
                  <c:v>38704</c:v>
                </c:pt>
                <c:pt idx="536">
                  <c:v>37988</c:v>
                </c:pt>
                <c:pt idx="537">
                  <c:v>38346</c:v>
                </c:pt>
                <c:pt idx="538">
                  <c:v>37272</c:v>
                </c:pt>
                <c:pt idx="539">
                  <c:v>37988</c:v>
                </c:pt>
                <c:pt idx="540">
                  <c:v>38704</c:v>
                </c:pt>
                <c:pt idx="541">
                  <c:v>37630</c:v>
                </c:pt>
                <c:pt idx="542">
                  <c:v>37630</c:v>
                </c:pt>
                <c:pt idx="543">
                  <c:v>37988</c:v>
                </c:pt>
                <c:pt idx="544">
                  <c:v>38704</c:v>
                </c:pt>
                <c:pt idx="545">
                  <c:v>39420</c:v>
                </c:pt>
                <c:pt idx="546">
                  <c:v>37988</c:v>
                </c:pt>
                <c:pt idx="547">
                  <c:v>37272</c:v>
                </c:pt>
                <c:pt idx="548">
                  <c:v>38346</c:v>
                </c:pt>
                <c:pt idx="549">
                  <c:v>37988</c:v>
                </c:pt>
                <c:pt idx="550">
                  <c:v>36914</c:v>
                </c:pt>
                <c:pt idx="551">
                  <c:v>37988</c:v>
                </c:pt>
                <c:pt idx="552">
                  <c:v>38704</c:v>
                </c:pt>
                <c:pt idx="553">
                  <c:v>38346</c:v>
                </c:pt>
                <c:pt idx="554">
                  <c:v>37630</c:v>
                </c:pt>
                <c:pt idx="555">
                  <c:v>38704</c:v>
                </c:pt>
                <c:pt idx="556">
                  <c:v>37272</c:v>
                </c:pt>
                <c:pt idx="557">
                  <c:v>37988</c:v>
                </c:pt>
                <c:pt idx="558">
                  <c:v>38346</c:v>
                </c:pt>
                <c:pt idx="559">
                  <c:v>38346</c:v>
                </c:pt>
                <c:pt idx="560">
                  <c:v>37988</c:v>
                </c:pt>
                <c:pt idx="561">
                  <c:v>36914</c:v>
                </c:pt>
                <c:pt idx="562">
                  <c:v>37988</c:v>
                </c:pt>
                <c:pt idx="563">
                  <c:v>37988</c:v>
                </c:pt>
                <c:pt idx="564">
                  <c:v>37272</c:v>
                </c:pt>
                <c:pt idx="565">
                  <c:v>36914</c:v>
                </c:pt>
                <c:pt idx="566">
                  <c:v>38346</c:v>
                </c:pt>
                <c:pt idx="567">
                  <c:v>37630</c:v>
                </c:pt>
                <c:pt idx="568">
                  <c:v>37272</c:v>
                </c:pt>
                <c:pt idx="569">
                  <c:v>37988</c:v>
                </c:pt>
                <c:pt idx="570">
                  <c:v>38346</c:v>
                </c:pt>
                <c:pt idx="571">
                  <c:v>37988</c:v>
                </c:pt>
                <c:pt idx="572">
                  <c:v>37630</c:v>
                </c:pt>
                <c:pt idx="573">
                  <c:v>36198</c:v>
                </c:pt>
                <c:pt idx="574">
                  <c:v>38346</c:v>
                </c:pt>
                <c:pt idx="575">
                  <c:v>36914</c:v>
                </c:pt>
                <c:pt idx="576">
                  <c:v>38704</c:v>
                </c:pt>
                <c:pt idx="577">
                  <c:v>37988</c:v>
                </c:pt>
                <c:pt idx="578">
                  <c:v>38704</c:v>
                </c:pt>
                <c:pt idx="579">
                  <c:v>38346</c:v>
                </c:pt>
                <c:pt idx="580">
                  <c:v>37988</c:v>
                </c:pt>
                <c:pt idx="581">
                  <c:v>36914</c:v>
                </c:pt>
                <c:pt idx="582">
                  <c:v>36914</c:v>
                </c:pt>
                <c:pt idx="583">
                  <c:v>38346</c:v>
                </c:pt>
                <c:pt idx="584">
                  <c:v>37988</c:v>
                </c:pt>
                <c:pt idx="585">
                  <c:v>37272</c:v>
                </c:pt>
                <c:pt idx="586">
                  <c:v>38346</c:v>
                </c:pt>
                <c:pt idx="587">
                  <c:v>37630</c:v>
                </c:pt>
                <c:pt idx="588">
                  <c:v>38346</c:v>
                </c:pt>
                <c:pt idx="589">
                  <c:v>37988</c:v>
                </c:pt>
                <c:pt idx="590">
                  <c:v>37630</c:v>
                </c:pt>
                <c:pt idx="591">
                  <c:v>37988</c:v>
                </c:pt>
                <c:pt idx="592">
                  <c:v>37630</c:v>
                </c:pt>
                <c:pt idx="593">
                  <c:v>37272</c:v>
                </c:pt>
                <c:pt idx="594">
                  <c:v>37988</c:v>
                </c:pt>
                <c:pt idx="595">
                  <c:v>37272</c:v>
                </c:pt>
                <c:pt idx="596">
                  <c:v>37630</c:v>
                </c:pt>
                <c:pt idx="597">
                  <c:v>38704</c:v>
                </c:pt>
                <c:pt idx="598">
                  <c:v>37988</c:v>
                </c:pt>
                <c:pt idx="599">
                  <c:v>38346</c:v>
                </c:pt>
                <c:pt idx="600">
                  <c:v>38704</c:v>
                </c:pt>
                <c:pt idx="601">
                  <c:v>38704</c:v>
                </c:pt>
                <c:pt idx="602">
                  <c:v>36914</c:v>
                </c:pt>
                <c:pt idx="603">
                  <c:v>37272</c:v>
                </c:pt>
                <c:pt idx="604">
                  <c:v>37630</c:v>
                </c:pt>
                <c:pt idx="605">
                  <c:v>37630</c:v>
                </c:pt>
                <c:pt idx="606">
                  <c:v>37988</c:v>
                </c:pt>
                <c:pt idx="607">
                  <c:v>37630</c:v>
                </c:pt>
                <c:pt idx="608">
                  <c:v>36914</c:v>
                </c:pt>
                <c:pt idx="609">
                  <c:v>37630</c:v>
                </c:pt>
                <c:pt idx="610">
                  <c:v>38346</c:v>
                </c:pt>
                <c:pt idx="611">
                  <c:v>37988</c:v>
                </c:pt>
                <c:pt idx="612">
                  <c:v>37988</c:v>
                </c:pt>
                <c:pt idx="613">
                  <c:v>38346</c:v>
                </c:pt>
                <c:pt idx="614">
                  <c:v>37988</c:v>
                </c:pt>
                <c:pt idx="615">
                  <c:v>38346</c:v>
                </c:pt>
                <c:pt idx="616">
                  <c:v>37630</c:v>
                </c:pt>
                <c:pt idx="617">
                  <c:v>37988</c:v>
                </c:pt>
                <c:pt idx="618">
                  <c:v>37630</c:v>
                </c:pt>
                <c:pt idx="619">
                  <c:v>37272</c:v>
                </c:pt>
                <c:pt idx="620">
                  <c:v>37630</c:v>
                </c:pt>
                <c:pt idx="621">
                  <c:v>36914</c:v>
                </c:pt>
                <c:pt idx="622">
                  <c:v>38346</c:v>
                </c:pt>
                <c:pt idx="623">
                  <c:v>37988</c:v>
                </c:pt>
                <c:pt idx="624">
                  <c:v>38346</c:v>
                </c:pt>
                <c:pt idx="625">
                  <c:v>37988</c:v>
                </c:pt>
                <c:pt idx="626">
                  <c:v>37630</c:v>
                </c:pt>
                <c:pt idx="627">
                  <c:v>38346</c:v>
                </c:pt>
                <c:pt idx="628">
                  <c:v>37630</c:v>
                </c:pt>
                <c:pt idx="629">
                  <c:v>37988</c:v>
                </c:pt>
                <c:pt idx="630">
                  <c:v>37272</c:v>
                </c:pt>
                <c:pt idx="631">
                  <c:v>38704</c:v>
                </c:pt>
                <c:pt idx="632">
                  <c:v>36198</c:v>
                </c:pt>
                <c:pt idx="633">
                  <c:v>37988</c:v>
                </c:pt>
                <c:pt idx="634">
                  <c:v>37630</c:v>
                </c:pt>
                <c:pt idx="635">
                  <c:v>37988</c:v>
                </c:pt>
                <c:pt idx="636">
                  <c:v>39062</c:v>
                </c:pt>
                <c:pt idx="637">
                  <c:v>37988</c:v>
                </c:pt>
                <c:pt idx="638">
                  <c:v>37272</c:v>
                </c:pt>
                <c:pt idx="639">
                  <c:v>37988</c:v>
                </c:pt>
                <c:pt idx="640">
                  <c:v>37988</c:v>
                </c:pt>
                <c:pt idx="641">
                  <c:v>38346</c:v>
                </c:pt>
                <c:pt idx="642">
                  <c:v>38346</c:v>
                </c:pt>
                <c:pt idx="643">
                  <c:v>36914</c:v>
                </c:pt>
                <c:pt idx="644">
                  <c:v>37630</c:v>
                </c:pt>
                <c:pt idx="645">
                  <c:v>37272</c:v>
                </c:pt>
                <c:pt idx="646">
                  <c:v>37272</c:v>
                </c:pt>
                <c:pt idx="647">
                  <c:v>37630</c:v>
                </c:pt>
                <c:pt idx="648">
                  <c:v>36556</c:v>
                </c:pt>
                <c:pt idx="649">
                  <c:v>37988</c:v>
                </c:pt>
                <c:pt idx="650">
                  <c:v>37630</c:v>
                </c:pt>
                <c:pt idx="651">
                  <c:v>37988</c:v>
                </c:pt>
                <c:pt idx="652">
                  <c:v>36914</c:v>
                </c:pt>
                <c:pt idx="653">
                  <c:v>39062</c:v>
                </c:pt>
                <c:pt idx="654">
                  <c:v>37988</c:v>
                </c:pt>
                <c:pt idx="655">
                  <c:v>37988</c:v>
                </c:pt>
                <c:pt idx="656">
                  <c:v>37988</c:v>
                </c:pt>
                <c:pt idx="657">
                  <c:v>38346</c:v>
                </c:pt>
                <c:pt idx="658">
                  <c:v>38346</c:v>
                </c:pt>
                <c:pt idx="659">
                  <c:v>37988</c:v>
                </c:pt>
                <c:pt idx="660">
                  <c:v>37630</c:v>
                </c:pt>
                <c:pt idx="661">
                  <c:v>38346</c:v>
                </c:pt>
                <c:pt idx="662">
                  <c:v>39062</c:v>
                </c:pt>
                <c:pt idx="663">
                  <c:v>36914</c:v>
                </c:pt>
                <c:pt idx="664">
                  <c:v>37630</c:v>
                </c:pt>
                <c:pt idx="665">
                  <c:v>37988</c:v>
                </c:pt>
                <c:pt idx="666">
                  <c:v>39062</c:v>
                </c:pt>
                <c:pt idx="667">
                  <c:v>37272</c:v>
                </c:pt>
                <c:pt idx="668">
                  <c:v>37272</c:v>
                </c:pt>
                <c:pt idx="669">
                  <c:v>37272</c:v>
                </c:pt>
                <c:pt idx="670">
                  <c:v>37272</c:v>
                </c:pt>
                <c:pt idx="671">
                  <c:v>37988</c:v>
                </c:pt>
                <c:pt idx="672">
                  <c:v>37988</c:v>
                </c:pt>
                <c:pt idx="673">
                  <c:v>37630</c:v>
                </c:pt>
                <c:pt idx="674">
                  <c:v>37988</c:v>
                </c:pt>
                <c:pt idx="675">
                  <c:v>36556</c:v>
                </c:pt>
                <c:pt idx="676">
                  <c:v>39062</c:v>
                </c:pt>
                <c:pt idx="677">
                  <c:v>38346</c:v>
                </c:pt>
                <c:pt idx="678">
                  <c:v>38704</c:v>
                </c:pt>
                <c:pt idx="679">
                  <c:v>38346</c:v>
                </c:pt>
                <c:pt idx="680">
                  <c:v>38346</c:v>
                </c:pt>
                <c:pt idx="681">
                  <c:v>37630</c:v>
                </c:pt>
                <c:pt idx="682">
                  <c:v>38704</c:v>
                </c:pt>
                <c:pt idx="683">
                  <c:v>37630</c:v>
                </c:pt>
                <c:pt idx="684">
                  <c:v>37630</c:v>
                </c:pt>
                <c:pt idx="685">
                  <c:v>38346</c:v>
                </c:pt>
                <c:pt idx="686">
                  <c:v>36198</c:v>
                </c:pt>
                <c:pt idx="687">
                  <c:v>37988</c:v>
                </c:pt>
                <c:pt idx="688">
                  <c:v>37630</c:v>
                </c:pt>
                <c:pt idx="689">
                  <c:v>37988</c:v>
                </c:pt>
                <c:pt idx="690">
                  <c:v>37272</c:v>
                </c:pt>
                <c:pt idx="691">
                  <c:v>38346</c:v>
                </c:pt>
                <c:pt idx="692">
                  <c:v>36914</c:v>
                </c:pt>
                <c:pt idx="693">
                  <c:v>36556</c:v>
                </c:pt>
                <c:pt idx="694">
                  <c:v>37630</c:v>
                </c:pt>
                <c:pt idx="695">
                  <c:v>38346</c:v>
                </c:pt>
                <c:pt idx="696">
                  <c:v>37630</c:v>
                </c:pt>
                <c:pt idx="697">
                  <c:v>36914</c:v>
                </c:pt>
                <c:pt idx="698">
                  <c:v>37988</c:v>
                </c:pt>
                <c:pt idx="699">
                  <c:v>39062</c:v>
                </c:pt>
                <c:pt idx="700">
                  <c:v>37272</c:v>
                </c:pt>
                <c:pt idx="701">
                  <c:v>37630</c:v>
                </c:pt>
                <c:pt idx="702">
                  <c:v>37272</c:v>
                </c:pt>
                <c:pt idx="703">
                  <c:v>38704</c:v>
                </c:pt>
                <c:pt idx="704">
                  <c:v>37630</c:v>
                </c:pt>
                <c:pt idx="705">
                  <c:v>36556</c:v>
                </c:pt>
                <c:pt idx="706">
                  <c:v>37630</c:v>
                </c:pt>
                <c:pt idx="707">
                  <c:v>36914</c:v>
                </c:pt>
                <c:pt idx="708">
                  <c:v>37630</c:v>
                </c:pt>
                <c:pt idx="709">
                  <c:v>38346</c:v>
                </c:pt>
                <c:pt idx="710">
                  <c:v>37988</c:v>
                </c:pt>
                <c:pt idx="711">
                  <c:v>38346</c:v>
                </c:pt>
                <c:pt idx="712">
                  <c:v>38346</c:v>
                </c:pt>
                <c:pt idx="713">
                  <c:v>36914</c:v>
                </c:pt>
                <c:pt idx="714">
                  <c:v>36556</c:v>
                </c:pt>
                <c:pt idx="715">
                  <c:v>37630</c:v>
                </c:pt>
                <c:pt idx="716">
                  <c:v>37988</c:v>
                </c:pt>
                <c:pt idx="717">
                  <c:v>37272</c:v>
                </c:pt>
                <c:pt idx="718">
                  <c:v>37630</c:v>
                </c:pt>
                <c:pt idx="719">
                  <c:v>37630</c:v>
                </c:pt>
                <c:pt idx="720">
                  <c:v>36914</c:v>
                </c:pt>
                <c:pt idx="721">
                  <c:v>37988</c:v>
                </c:pt>
                <c:pt idx="722">
                  <c:v>38346</c:v>
                </c:pt>
                <c:pt idx="723">
                  <c:v>37988</c:v>
                </c:pt>
                <c:pt idx="724">
                  <c:v>37988</c:v>
                </c:pt>
                <c:pt idx="725">
                  <c:v>38346</c:v>
                </c:pt>
                <c:pt idx="726">
                  <c:v>37272</c:v>
                </c:pt>
                <c:pt idx="727">
                  <c:v>37630</c:v>
                </c:pt>
                <c:pt idx="728">
                  <c:v>38346</c:v>
                </c:pt>
                <c:pt idx="729">
                  <c:v>37630</c:v>
                </c:pt>
                <c:pt idx="730">
                  <c:v>36198</c:v>
                </c:pt>
                <c:pt idx="731">
                  <c:v>37988</c:v>
                </c:pt>
                <c:pt idx="732">
                  <c:v>37272</c:v>
                </c:pt>
                <c:pt idx="733">
                  <c:v>36556</c:v>
                </c:pt>
                <c:pt idx="734">
                  <c:v>37630</c:v>
                </c:pt>
                <c:pt idx="735">
                  <c:v>37272</c:v>
                </c:pt>
                <c:pt idx="736">
                  <c:v>37630</c:v>
                </c:pt>
                <c:pt idx="737">
                  <c:v>37988</c:v>
                </c:pt>
                <c:pt idx="738">
                  <c:v>37630</c:v>
                </c:pt>
                <c:pt idx="739">
                  <c:v>37988</c:v>
                </c:pt>
                <c:pt idx="740">
                  <c:v>36914</c:v>
                </c:pt>
                <c:pt idx="741">
                  <c:v>36914</c:v>
                </c:pt>
                <c:pt idx="742">
                  <c:v>38704</c:v>
                </c:pt>
                <c:pt idx="743">
                  <c:v>38704</c:v>
                </c:pt>
                <c:pt idx="744">
                  <c:v>37630</c:v>
                </c:pt>
                <c:pt idx="745">
                  <c:v>37630</c:v>
                </c:pt>
                <c:pt idx="746">
                  <c:v>36556</c:v>
                </c:pt>
                <c:pt idx="747">
                  <c:v>37630</c:v>
                </c:pt>
                <c:pt idx="748">
                  <c:v>38346</c:v>
                </c:pt>
                <c:pt idx="749">
                  <c:v>37630</c:v>
                </c:pt>
                <c:pt idx="750">
                  <c:v>37630</c:v>
                </c:pt>
                <c:pt idx="751">
                  <c:v>37272</c:v>
                </c:pt>
                <c:pt idx="752">
                  <c:v>36556</c:v>
                </c:pt>
                <c:pt idx="753">
                  <c:v>37988</c:v>
                </c:pt>
                <c:pt idx="754">
                  <c:v>37630</c:v>
                </c:pt>
                <c:pt idx="755">
                  <c:v>36914</c:v>
                </c:pt>
                <c:pt idx="756">
                  <c:v>37988</c:v>
                </c:pt>
                <c:pt idx="757">
                  <c:v>37988</c:v>
                </c:pt>
                <c:pt idx="758">
                  <c:v>37272</c:v>
                </c:pt>
                <c:pt idx="759">
                  <c:v>36914</c:v>
                </c:pt>
                <c:pt idx="760">
                  <c:v>38346</c:v>
                </c:pt>
                <c:pt idx="761">
                  <c:v>36914</c:v>
                </c:pt>
                <c:pt idx="762">
                  <c:v>37630</c:v>
                </c:pt>
                <c:pt idx="763">
                  <c:v>37272</c:v>
                </c:pt>
                <c:pt idx="764">
                  <c:v>37630</c:v>
                </c:pt>
                <c:pt idx="765">
                  <c:v>37272</c:v>
                </c:pt>
                <c:pt idx="766">
                  <c:v>38704</c:v>
                </c:pt>
                <c:pt idx="767">
                  <c:v>37988</c:v>
                </c:pt>
                <c:pt idx="768">
                  <c:v>38346</c:v>
                </c:pt>
                <c:pt idx="769">
                  <c:v>37272</c:v>
                </c:pt>
                <c:pt idx="770">
                  <c:v>37988</c:v>
                </c:pt>
                <c:pt idx="771">
                  <c:v>37988</c:v>
                </c:pt>
                <c:pt idx="772">
                  <c:v>38346</c:v>
                </c:pt>
                <c:pt idx="773">
                  <c:v>36914</c:v>
                </c:pt>
                <c:pt idx="774">
                  <c:v>38346</c:v>
                </c:pt>
                <c:pt idx="775">
                  <c:v>37272</c:v>
                </c:pt>
                <c:pt idx="776">
                  <c:v>37988</c:v>
                </c:pt>
                <c:pt idx="777">
                  <c:v>37630</c:v>
                </c:pt>
                <c:pt idx="778">
                  <c:v>37988</c:v>
                </c:pt>
                <c:pt idx="779">
                  <c:v>38346</c:v>
                </c:pt>
                <c:pt idx="780">
                  <c:v>36914</c:v>
                </c:pt>
                <c:pt idx="781">
                  <c:v>38346</c:v>
                </c:pt>
                <c:pt idx="782">
                  <c:v>37630</c:v>
                </c:pt>
                <c:pt idx="783">
                  <c:v>37988</c:v>
                </c:pt>
                <c:pt idx="784">
                  <c:v>37272</c:v>
                </c:pt>
                <c:pt idx="785">
                  <c:v>36914</c:v>
                </c:pt>
                <c:pt idx="786">
                  <c:v>37988</c:v>
                </c:pt>
                <c:pt idx="787">
                  <c:v>37988</c:v>
                </c:pt>
                <c:pt idx="788">
                  <c:v>37988</c:v>
                </c:pt>
                <c:pt idx="789">
                  <c:v>37630</c:v>
                </c:pt>
                <c:pt idx="790">
                  <c:v>37630</c:v>
                </c:pt>
                <c:pt idx="791">
                  <c:v>38346</c:v>
                </c:pt>
                <c:pt idx="792">
                  <c:v>37630</c:v>
                </c:pt>
                <c:pt idx="793">
                  <c:v>38704</c:v>
                </c:pt>
                <c:pt idx="794">
                  <c:v>36198</c:v>
                </c:pt>
                <c:pt idx="795">
                  <c:v>37630</c:v>
                </c:pt>
                <c:pt idx="796">
                  <c:v>38704</c:v>
                </c:pt>
                <c:pt idx="797">
                  <c:v>37988</c:v>
                </c:pt>
                <c:pt idx="798">
                  <c:v>37272</c:v>
                </c:pt>
                <c:pt idx="799">
                  <c:v>38704</c:v>
                </c:pt>
                <c:pt idx="800">
                  <c:v>37630</c:v>
                </c:pt>
                <c:pt idx="801">
                  <c:v>36556</c:v>
                </c:pt>
                <c:pt idx="802">
                  <c:v>37630</c:v>
                </c:pt>
                <c:pt idx="803">
                  <c:v>37988</c:v>
                </c:pt>
                <c:pt idx="804">
                  <c:v>38704</c:v>
                </c:pt>
                <c:pt idx="805">
                  <c:v>37988</c:v>
                </c:pt>
                <c:pt idx="806">
                  <c:v>36914</c:v>
                </c:pt>
                <c:pt idx="807">
                  <c:v>37988</c:v>
                </c:pt>
                <c:pt idx="808">
                  <c:v>36914</c:v>
                </c:pt>
                <c:pt idx="809">
                  <c:v>38346</c:v>
                </c:pt>
                <c:pt idx="810">
                  <c:v>36914</c:v>
                </c:pt>
                <c:pt idx="811">
                  <c:v>37988</c:v>
                </c:pt>
                <c:pt idx="812">
                  <c:v>37630</c:v>
                </c:pt>
                <c:pt idx="813">
                  <c:v>37988</c:v>
                </c:pt>
                <c:pt idx="814">
                  <c:v>38704</c:v>
                </c:pt>
                <c:pt idx="815">
                  <c:v>36914</c:v>
                </c:pt>
                <c:pt idx="816">
                  <c:v>37630</c:v>
                </c:pt>
                <c:pt idx="817">
                  <c:v>37630</c:v>
                </c:pt>
                <c:pt idx="818">
                  <c:v>36914</c:v>
                </c:pt>
                <c:pt idx="819">
                  <c:v>36914</c:v>
                </c:pt>
                <c:pt idx="820">
                  <c:v>36914</c:v>
                </c:pt>
                <c:pt idx="821">
                  <c:v>38346</c:v>
                </c:pt>
                <c:pt idx="822">
                  <c:v>38704</c:v>
                </c:pt>
                <c:pt idx="823">
                  <c:v>38346</c:v>
                </c:pt>
                <c:pt idx="824">
                  <c:v>37630</c:v>
                </c:pt>
                <c:pt idx="825">
                  <c:v>37272</c:v>
                </c:pt>
                <c:pt idx="826">
                  <c:v>37988</c:v>
                </c:pt>
                <c:pt idx="827">
                  <c:v>38346</c:v>
                </c:pt>
                <c:pt idx="828">
                  <c:v>37988</c:v>
                </c:pt>
                <c:pt idx="829">
                  <c:v>37630</c:v>
                </c:pt>
                <c:pt idx="830">
                  <c:v>37272</c:v>
                </c:pt>
                <c:pt idx="831">
                  <c:v>36914</c:v>
                </c:pt>
                <c:pt idx="832">
                  <c:v>38346</c:v>
                </c:pt>
                <c:pt idx="833">
                  <c:v>37630</c:v>
                </c:pt>
                <c:pt idx="834">
                  <c:v>38346</c:v>
                </c:pt>
                <c:pt idx="835">
                  <c:v>37630</c:v>
                </c:pt>
                <c:pt idx="836">
                  <c:v>37630</c:v>
                </c:pt>
                <c:pt idx="837">
                  <c:v>36556</c:v>
                </c:pt>
                <c:pt idx="838">
                  <c:v>37988</c:v>
                </c:pt>
                <c:pt idx="839">
                  <c:v>36914</c:v>
                </c:pt>
                <c:pt idx="840">
                  <c:v>37630</c:v>
                </c:pt>
                <c:pt idx="841">
                  <c:v>36914</c:v>
                </c:pt>
                <c:pt idx="842">
                  <c:v>37988</c:v>
                </c:pt>
                <c:pt idx="843">
                  <c:v>37630</c:v>
                </c:pt>
                <c:pt idx="844">
                  <c:v>37630</c:v>
                </c:pt>
                <c:pt idx="845">
                  <c:v>37272</c:v>
                </c:pt>
                <c:pt idx="846">
                  <c:v>37630</c:v>
                </c:pt>
                <c:pt idx="847">
                  <c:v>37272</c:v>
                </c:pt>
                <c:pt idx="848">
                  <c:v>37988</c:v>
                </c:pt>
                <c:pt idx="849">
                  <c:v>38704</c:v>
                </c:pt>
                <c:pt idx="850">
                  <c:v>37988</c:v>
                </c:pt>
                <c:pt idx="851">
                  <c:v>37272</c:v>
                </c:pt>
                <c:pt idx="852">
                  <c:v>38346</c:v>
                </c:pt>
                <c:pt idx="853">
                  <c:v>37272</c:v>
                </c:pt>
                <c:pt idx="854">
                  <c:v>38346</c:v>
                </c:pt>
                <c:pt idx="855">
                  <c:v>37988</c:v>
                </c:pt>
                <c:pt idx="856">
                  <c:v>37988</c:v>
                </c:pt>
                <c:pt idx="857">
                  <c:v>37272</c:v>
                </c:pt>
                <c:pt idx="858">
                  <c:v>37988</c:v>
                </c:pt>
                <c:pt idx="859">
                  <c:v>37272</c:v>
                </c:pt>
                <c:pt idx="860">
                  <c:v>37630</c:v>
                </c:pt>
                <c:pt idx="861">
                  <c:v>37272</c:v>
                </c:pt>
                <c:pt idx="862">
                  <c:v>37630</c:v>
                </c:pt>
                <c:pt idx="863">
                  <c:v>38346</c:v>
                </c:pt>
                <c:pt idx="864">
                  <c:v>36914</c:v>
                </c:pt>
                <c:pt idx="865">
                  <c:v>37630</c:v>
                </c:pt>
                <c:pt idx="866">
                  <c:v>37630</c:v>
                </c:pt>
                <c:pt idx="867">
                  <c:v>37988</c:v>
                </c:pt>
                <c:pt idx="868">
                  <c:v>37630</c:v>
                </c:pt>
                <c:pt idx="869">
                  <c:v>37988</c:v>
                </c:pt>
                <c:pt idx="870">
                  <c:v>38346</c:v>
                </c:pt>
                <c:pt idx="871">
                  <c:v>37630</c:v>
                </c:pt>
                <c:pt idx="872">
                  <c:v>37988</c:v>
                </c:pt>
                <c:pt idx="873">
                  <c:v>38346</c:v>
                </c:pt>
                <c:pt idx="874">
                  <c:v>38704</c:v>
                </c:pt>
                <c:pt idx="875">
                  <c:v>36914</c:v>
                </c:pt>
                <c:pt idx="876">
                  <c:v>36198</c:v>
                </c:pt>
                <c:pt idx="877">
                  <c:v>38346</c:v>
                </c:pt>
                <c:pt idx="878">
                  <c:v>37988</c:v>
                </c:pt>
                <c:pt idx="879">
                  <c:v>36914</c:v>
                </c:pt>
                <c:pt idx="880">
                  <c:v>37630</c:v>
                </c:pt>
                <c:pt idx="881">
                  <c:v>37630</c:v>
                </c:pt>
                <c:pt idx="882">
                  <c:v>38704</c:v>
                </c:pt>
                <c:pt idx="883">
                  <c:v>38704</c:v>
                </c:pt>
                <c:pt idx="884">
                  <c:v>37630</c:v>
                </c:pt>
                <c:pt idx="885">
                  <c:v>38704</c:v>
                </c:pt>
                <c:pt idx="886">
                  <c:v>37988</c:v>
                </c:pt>
                <c:pt idx="887">
                  <c:v>37988</c:v>
                </c:pt>
                <c:pt idx="888">
                  <c:v>37988</c:v>
                </c:pt>
                <c:pt idx="889">
                  <c:v>37988</c:v>
                </c:pt>
                <c:pt idx="890">
                  <c:v>37630</c:v>
                </c:pt>
                <c:pt idx="891">
                  <c:v>37630</c:v>
                </c:pt>
                <c:pt idx="892">
                  <c:v>38346</c:v>
                </c:pt>
                <c:pt idx="893">
                  <c:v>37988</c:v>
                </c:pt>
                <c:pt idx="894">
                  <c:v>37272</c:v>
                </c:pt>
                <c:pt idx="895">
                  <c:v>38346</c:v>
                </c:pt>
                <c:pt idx="896">
                  <c:v>37988</c:v>
                </c:pt>
                <c:pt idx="897">
                  <c:v>37272</c:v>
                </c:pt>
                <c:pt idx="898">
                  <c:v>38346</c:v>
                </c:pt>
                <c:pt idx="899">
                  <c:v>37272</c:v>
                </c:pt>
                <c:pt idx="900">
                  <c:v>37988</c:v>
                </c:pt>
                <c:pt idx="901">
                  <c:v>36556</c:v>
                </c:pt>
                <c:pt idx="902">
                  <c:v>37630</c:v>
                </c:pt>
                <c:pt idx="903">
                  <c:v>37272</c:v>
                </c:pt>
                <c:pt idx="904">
                  <c:v>37988</c:v>
                </c:pt>
                <c:pt idx="905">
                  <c:v>38704</c:v>
                </c:pt>
                <c:pt idx="906">
                  <c:v>38346</c:v>
                </c:pt>
                <c:pt idx="907">
                  <c:v>38346</c:v>
                </c:pt>
                <c:pt idx="908">
                  <c:v>37272</c:v>
                </c:pt>
                <c:pt idx="909">
                  <c:v>37988</c:v>
                </c:pt>
                <c:pt idx="910">
                  <c:v>36198</c:v>
                </c:pt>
                <c:pt idx="911">
                  <c:v>37630</c:v>
                </c:pt>
                <c:pt idx="912">
                  <c:v>37630</c:v>
                </c:pt>
                <c:pt idx="913">
                  <c:v>38704</c:v>
                </c:pt>
                <c:pt idx="914">
                  <c:v>38346</c:v>
                </c:pt>
                <c:pt idx="915">
                  <c:v>37272</c:v>
                </c:pt>
                <c:pt idx="916">
                  <c:v>38346</c:v>
                </c:pt>
                <c:pt idx="917">
                  <c:v>36914</c:v>
                </c:pt>
                <c:pt idx="918">
                  <c:v>37272</c:v>
                </c:pt>
                <c:pt idx="919">
                  <c:v>38704</c:v>
                </c:pt>
                <c:pt idx="920">
                  <c:v>38346</c:v>
                </c:pt>
                <c:pt idx="921">
                  <c:v>37272</c:v>
                </c:pt>
                <c:pt idx="922">
                  <c:v>36556</c:v>
                </c:pt>
                <c:pt idx="923">
                  <c:v>37630</c:v>
                </c:pt>
                <c:pt idx="924">
                  <c:v>37988</c:v>
                </c:pt>
                <c:pt idx="925">
                  <c:v>37630</c:v>
                </c:pt>
                <c:pt idx="926">
                  <c:v>37630</c:v>
                </c:pt>
                <c:pt idx="927">
                  <c:v>36914</c:v>
                </c:pt>
                <c:pt idx="928">
                  <c:v>36914</c:v>
                </c:pt>
                <c:pt idx="929">
                  <c:v>38346</c:v>
                </c:pt>
                <c:pt idx="930">
                  <c:v>37272</c:v>
                </c:pt>
                <c:pt idx="931">
                  <c:v>37272</c:v>
                </c:pt>
                <c:pt idx="932">
                  <c:v>37630</c:v>
                </c:pt>
                <c:pt idx="933">
                  <c:v>36914</c:v>
                </c:pt>
                <c:pt idx="934">
                  <c:v>36914</c:v>
                </c:pt>
                <c:pt idx="935">
                  <c:v>38704</c:v>
                </c:pt>
                <c:pt idx="936">
                  <c:v>37988</c:v>
                </c:pt>
                <c:pt idx="937">
                  <c:v>37272</c:v>
                </c:pt>
                <c:pt idx="938">
                  <c:v>37630</c:v>
                </c:pt>
                <c:pt idx="939">
                  <c:v>38346</c:v>
                </c:pt>
                <c:pt idx="940">
                  <c:v>38346</c:v>
                </c:pt>
                <c:pt idx="941">
                  <c:v>37988</c:v>
                </c:pt>
                <c:pt idx="942">
                  <c:v>37630</c:v>
                </c:pt>
                <c:pt idx="943">
                  <c:v>37988</c:v>
                </c:pt>
                <c:pt idx="944">
                  <c:v>38346</c:v>
                </c:pt>
                <c:pt idx="945">
                  <c:v>37630</c:v>
                </c:pt>
                <c:pt idx="946">
                  <c:v>36914</c:v>
                </c:pt>
                <c:pt idx="947">
                  <c:v>37630</c:v>
                </c:pt>
                <c:pt idx="948">
                  <c:v>38346</c:v>
                </c:pt>
                <c:pt idx="949">
                  <c:v>37272</c:v>
                </c:pt>
                <c:pt idx="950">
                  <c:v>37630</c:v>
                </c:pt>
                <c:pt idx="951">
                  <c:v>37988</c:v>
                </c:pt>
                <c:pt idx="952">
                  <c:v>37630</c:v>
                </c:pt>
                <c:pt idx="953">
                  <c:v>37630</c:v>
                </c:pt>
                <c:pt idx="954">
                  <c:v>37988</c:v>
                </c:pt>
                <c:pt idx="955">
                  <c:v>37630</c:v>
                </c:pt>
                <c:pt idx="956">
                  <c:v>38346</c:v>
                </c:pt>
                <c:pt idx="957">
                  <c:v>37988</c:v>
                </c:pt>
                <c:pt idx="958">
                  <c:v>37630</c:v>
                </c:pt>
                <c:pt idx="959">
                  <c:v>38704</c:v>
                </c:pt>
                <c:pt idx="960">
                  <c:v>38346</c:v>
                </c:pt>
                <c:pt idx="961">
                  <c:v>38346</c:v>
                </c:pt>
                <c:pt idx="962">
                  <c:v>38346</c:v>
                </c:pt>
                <c:pt idx="963">
                  <c:v>37272</c:v>
                </c:pt>
                <c:pt idx="964">
                  <c:v>37630</c:v>
                </c:pt>
                <c:pt idx="965">
                  <c:v>38346</c:v>
                </c:pt>
                <c:pt idx="966">
                  <c:v>38346</c:v>
                </c:pt>
                <c:pt idx="967">
                  <c:v>36914</c:v>
                </c:pt>
                <c:pt idx="968">
                  <c:v>37988</c:v>
                </c:pt>
                <c:pt idx="969">
                  <c:v>37272</c:v>
                </c:pt>
                <c:pt idx="970">
                  <c:v>37630</c:v>
                </c:pt>
                <c:pt idx="971">
                  <c:v>37272</c:v>
                </c:pt>
                <c:pt idx="972">
                  <c:v>37630</c:v>
                </c:pt>
                <c:pt idx="973">
                  <c:v>37988</c:v>
                </c:pt>
                <c:pt idx="974">
                  <c:v>38346</c:v>
                </c:pt>
                <c:pt idx="975">
                  <c:v>36914</c:v>
                </c:pt>
                <c:pt idx="976">
                  <c:v>37988</c:v>
                </c:pt>
                <c:pt idx="977">
                  <c:v>38704</c:v>
                </c:pt>
                <c:pt idx="978">
                  <c:v>37988</c:v>
                </c:pt>
                <c:pt idx="979">
                  <c:v>37988</c:v>
                </c:pt>
                <c:pt idx="980">
                  <c:v>37272</c:v>
                </c:pt>
                <c:pt idx="981">
                  <c:v>38346</c:v>
                </c:pt>
                <c:pt idx="982">
                  <c:v>37272</c:v>
                </c:pt>
                <c:pt idx="983">
                  <c:v>36914</c:v>
                </c:pt>
                <c:pt idx="984">
                  <c:v>37988</c:v>
                </c:pt>
                <c:pt idx="985">
                  <c:v>37988</c:v>
                </c:pt>
                <c:pt idx="986">
                  <c:v>37630</c:v>
                </c:pt>
                <c:pt idx="987">
                  <c:v>37630</c:v>
                </c:pt>
                <c:pt idx="988">
                  <c:v>37272</c:v>
                </c:pt>
                <c:pt idx="989">
                  <c:v>36914</c:v>
                </c:pt>
                <c:pt idx="990">
                  <c:v>37988</c:v>
                </c:pt>
                <c:pt idx="991">
                  <c:v>37272</c:v>
                </c:pt>
                <c:pt idx="992">
                  <c:v>38346</c:v>
                </c:pt>
                <c:pt idx="993">
                  <c:v>37988</c:v>
                </c:pt>
                <c:pt idx="994">
                  <c:v>36556</c:v>
                </c:pt>
                <c:pt idx="995">
                  <c:v>38346</c:v>
                </c:pt>
                <c:pt idx="996">
                  <c:v>39062</c:v>
                </c:pt>
                <c:pt idx="997">
                  <c:v>38346</c:v>
                </c:pt>
                <c:pt idx="998">
                  <c:v>37272</c:v>
                </c:pt>
                <c:pt idx="999">
                  <c:v>37272</c:v>
                </c:pt>
              </c:numCache>
            </c:numRef>
          </c:yVal>
          <c:smooth val="0"/>
          <c:extLst>
            <c:ext xmlns:c16="http://schemas.microsoft.com/office/drawing/2014/chart" uri="{C3380CC4-5D6E-409C-BE32-E72D297353CC}">
              <c16:uniqueId val="{00000000-E474-4D46-8E38-AE31F280EE53}"/>
            </c:ext>
          </c:extLst>
        </c:ser>
        <c:dLbls>
          <c:showLegendKey val="0"/>
          <c:showVal val="0"/>
          <c:showCatName val="0"/>
          <c:showSerName val="0"/>
          <c:showPercent val="0"/>
          <c:showBubbleSize val="0"/>
        </c:dLbls>
        <c:axId val="1169876239"/>
        <c:axId val="1169983935"/>
      </c:scatterChart>
      <c:valAx>
        <c:axId val="1169876239"/>
        <c:scaling>
          <c:orientation val="minMax"/>
          <c:max val="1001"/>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983935"/>
        <c:crosses val="autoZero"/>
        <c:crossBetween val="midCat"/>
        <c:majorUnit val="200"/>
      </c:valAx>
      <c:valAx>
        <c:axId val="1169983935"/>
        <c:scaling>
          <c:orientation val="minMax"/>
          <c:max val="40000"/>
          <c:min val="3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876239"/>
        <c:crosses val="autoZero"/>
        <c:crossBetween val="midCat"/>
        <c:majorUnit val="2000"/>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5400" cap="rnd">
              <a:noFill/>
              <a:round/>
            </a:ln>
            <a:effectLst/>
          </c:spPr>
          <c:marker>
            <c:symbol val="circle"/>
            <c:size val="5"/>
            <c:spPr>
              <a:solidFill>
                <a:schemeClr val="accent2">
                  <a:lumMod val="75000"/>
                </a:schemeClr>
              </a:solidFill>
              <a:ln w="12700">
                <a:solidFill>
                  <a:schemeClr val="tx1"/>
                </a:solidFill>
                <a:round/>
              </a:ln>
              <a:effectLst/>
            </c:spPr>
          </c:marker>
          <c:errBars>
            <c:errDir val="y"/>
            <c:errBarType val="both"/>
            <c:errValType val="cust"/>
            <c:noEndCap val="0"/>
            <c:plus>
              <c:numRef>
                <c:f>Sheet1!$D$2:$D$101</c:f>
                <c:numCache>
                  <c:formatCode>General</c:formatCode>
                  <c:ptCount val="100"/>
                  <c:pt idx="0">
                    <c:v>1553.3620000000001</c:v>
                  </c:pt>
                </c:numCache>
              </c:numRef>
            </c:plus>
            <c:minus>
              <c:numRef>
                <c:f>Sheet1!$C$2:$C$101</c:f>
                <c:numCache>
                  <c:formatCode>General</c:formatCode>
                  <c:ptCount val="100"/>
                  <c:pt idx="0">
                    <c:v>4174.6379999999899</c:v>
                  </c:pt>
                </c:numCache>
              </c:numRef>
            </c:minus>
            <c:spPr>
              <a:noFill/>
              <a:ln w="31750" cap="flat" cmpd="sng" algn="ctr">
                <a:solidFill>
                  <a:schemeClr val="accent2">
                    <a:lumMod val="75000"/>
                  </a:schemeClr>
                </a:solidFill>
                <a:round/>
              </a:ln>
              <a:effectLst/>
            </c:spPr>
          </c:errBars>
          <c:errBars>
            <c:errDir val="x"/>
            <c:errBarType val="both"/>
            <c:errValType val="fixedVal"/>
            <c:noEndCap val="0"/>
            <c:val val="0"/>
            <c:spPr>
              <a:noFill/>
              <a:ln w="9525" cap="flat" cmpd="sng" algn="ctr">
                <a:solidFill>
                  <a:schemeClr val="tx1">
                    <a:lumMod val="65000"/>
                    <a:lumOff val="35000"/>
                  </a:schemeClr>
                </a:solidFill>
                <a:round/>
              </a:ln>
              <a:effectLst/>
            </c:spPr>
          </c:errBars>
          <c:xVal>
            <c:numRef>
              <c:f>Sheet1!$A$2:$A$101</c:f>
              <c:numCache>
                <c:formatCode>General</c:formatCode>
                <c:ptCount val="100"/>
                <c:pt idx="0">
                  <c:v>1</c:v>
                </c:pt>
              </c:numCache>
            </c:numRef>
          </c:xVal>
          <c:yVal>
            <c:numRef>
              <c:f>Sheet1!$B$2:$B$101</c:f>
              <c:numCache>
                <c:formatCode>General</c:formatCode>
                <c:ptCount val="100"/>
                <c:pt idx="0">
                  <c:v>37866.637999999999</c:v>
                </c:pt>
              </c:numCache>
            </c:numRef>
          </c:yVal>
          <c:smooth val="0"/>
          <c:extLst>
            <c:ext xmlns:c16="http://schemas.microsoft.com/office/drawing/2014/chart" uri="{C3380CC4-5D6E-409C-BE32-E72D297353CC}">
              <c16:uniqueId val="{00000000-FDCC-4533-8AB7-61A14F38335C}"/>
            </c:ext>
          </c:extLst>
        </c:ser>
        <c:dLbls>
          <c:showLegendKey val="0"/>
          <c:showVal val="0"/>
          <c:showCatName val="0"/>
          <c:showSerName val="0"/>
          <c:showPercent val="0"/>
          <c:showBubbleSize val="0"/>
        </c:dLbls>
        <c:axId val="1169876239"/>
        <c:axId val="1169983935"/>
      </c:scatterChart>
      <c:valAx>
        <c:axId val="1169876239"/>
        <c:scaling>
          <c:orientation val="minMax"/>
          <c:max val="1.2"/>
          <c:min val="0.9"/>
        </c:scaling>
        <c:delete val="0"/>
        <c:axPos val="b"/>
        <c:majorGridlines>
          <c:spPr>
            <a:ln w="9525" cap="flat" cmpd="sng" algn="ctr">
              <a:solidFill>
                <a:schemeClr val="tx1">
                  <a:lumMod val="15000"/>
                  <a:lumOff val="85000"/>
                </a:schemeClr>
              </a:solidFill>
              <a:round/>
            </a:ln>
            <a:effectLst/>
          </c:spPr>
        </c:majorGridlines>
        <c:numFmt formatCode="0\K;\-0\K"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983935"/>
        <c:crosses val="autoZero"/>
        <c:crossBetween val="midCat"/>
        <c:majorUnit val="0.1"/>
      </c:valAx>
      <c:valAx>
        <c:axId val="1169983935"/>
        <c:scaling>
          <c:orientation val="minMax"/>
          <c:min val="3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876239"/>
        <c:crosses val="autoZero"/>
        <c:crossBetween val="midCat"/>
        <c:majorUnit val="2000"/>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5400" cap="rnd">
              <a:noFill/>
              <a:round/>
            </a:ln>
            <a:effectLst/>
          </c:spPr>
          <c:marker>
            <c:symbol val="circle"/>
            <c:size val="5"/>
            <c:spPr>
              <a:solidFill>
                <a:schemeClr val="accent2">
                  <a:lumMod val="75000"/>
                </a:schemeClr>
              </a:solidFill>
              <a:ln w="12700">
                <a:solidFill>
                  <a:schemeClr val="tx1"/>
                </a:solidFill>
                <a:round/>
              </a:ln>
              <a:effectLst/>
            </c:spPr>
          </c:marker>
          <c:errBars>
            <c:errDir val="y"/>
            <c:errBarType val="both"/>
            <c:errValType val="cust"/>
            <c:noEndCap val="0"/>
            <c:plus>
              <c:numRef>
                <c:f>Sheet1!$D$2:$D$101</c:f>
                <c:numCache>
                  <c:formatCode>General</c:formatCode>
                  <c:ptCount val="100"/>
                  <c:pt idx="0">
                    <c:v>1553.3620000000001</c:v>
                  </c:pt>
                  <c:pt idx="1">
                    <c:v>1911.3620000000001</c:v>
                  </c:pt>
                  <c:pt idx="2">
                    <c:v>1709.80799999999</c:v>
                  </c:pt>
                  <c:pt idx="3">
                    <c:v>1590.59399999999</c:v>
                  </c:pt>
                  <c:pt idx="4">
                    <c:v>1730.5719999999999</c:v>
                  </c:pt>
                  <c:pt idx="5">
                    <c:v>1793.222</c:v>
                  </c:pt>
                  <c:pt idx="6">
                    <c:v>1801.8139999999901</c:v>
                  </c:pt>
                  <c:pt idx="7">
                    <c:v>1629.616</c:v>
                  </c:pt>
                  <c:pt idx="8">
                    <c:v>1610.2839999999901</c:v>
                  </c:pt>
                  <c:pt idx="9">
                    <c:v>1618.16</c:v>
                  </c:pt>
                  <c:pt idx="10">
                    <c:v>1602.05</c:v>
                  </c:pt>
                  <c:pt idx="11">
                    <c:v>1632.838</c:v>
                  </c:pt>
                  <c:pt idx="12">
                    <c:v>1637.13399999999</c:v>
                  </c:pt>
                  <c:pt idx="13">
                    <c:v>1937.4959999999901</c:v>
                  </c:pt>
                  <c:pt idx="14">
                    <c:v>1759.5699999999899</c:v>
                  </c:pt>
                  <c:pt idx="15">
                    <c:v>1617.444</c:v>
                  </c:pt>
                  <c:pt idx="16">
                    <c:v>1914.5840000000001</c:v>
                  </c:pt>
                  <c:pt idx="17">
                    <c:v>1528.3019999999999</c:v>
                  </c:pt>
                  <c:pt idx="18">
                    <c:v>1429.4939999999899</c:v>
                  </c:pt>
                  <c:pt idx="19">
                    <c:v>2144.4199999999901</c:v>
                  </c:pt>
                  <c:pt idx="20">
                    <c:v>2063.5120000000002</c:v>
                  </c:pt>
                  <c:pt idx="21">
                    <c:v>1771.38399999999</c:v>
                  </c:pt>
                  <c:pt idx="22">
                    <c:v>2069.2399999999898</c:v>
                  </c:pt>
                  <c:pt idx="23">
                    <c:v>1462.43</c:v>
                  </c:pt>
                  <c:pt idx="24">
                    <c:v>1462.0719999999999</c:v>
                  </c:pt>
                  <c:pt idx="25">
                    <c:v>1455.6279999999899</c:v>
                  </c:pt>
                  <c:pt idx="26">
                    <c:v>1425.1979999999901</c:v>
                  </c:pt>
                  <c:pt idx="27">
                    <c:v>1186.76999999999</c:v>
                  </c:pt>
                  <c:pt idx="28">
                    <c:v>1568.3979999999999</c:v>
                  </c:pt>
                  <c:pt idx="29">
                    <c:v>1580.21199999999</c:v>
                  </c:pt>
                  <c:pt idx="30">
                    <c:v>1620.6659999999899</c:v>
                  </c:pt>
                  <c:pt idx="31">
                    <c:v>1246.1979999999901</c:v>
                  </c:pt>
                  <c:pt idx="32">
                    <c:v>1566.6079999999999</c:v>
                  </c:pt>
                  <c:pt idx="33">
                    <c:v>1502.88399999999</c:v>
                  </c:pt>
                  <c:pt idx="34">
                    <c:v>1448.4680000000001</c:v>
                  </c:pt>
                  <c:pt idx="35">
                    <c:v>1131.6379999999899</c:v>
                  </c:pt>
                  <c:pt idx="36">
                    <c:v>1578.0639999999901</c:v>
                  </c:pt>
                  <c:pt idx="37">
                    <c:v>1970.0740000000001</c:v>
                  </c:pt>
                  <c:pt idx="38">
                    <c:v>1569.114</c:v>
                  </c:pt>
                  <c:pt idx="39">
                    <c:v>1571.62</c:v>
                  </c:pt>
                  <c:pt idx="40">
                    <c:v>1279.8499999999899</c:v>
                  </c:pt>
                  <c:pt idx="41">
                    <c:v>1575.55799999999</c:v>
                  </c:pt>
                  <c:pt idx="42">
                    <c:v>1542.2639999999999</c:v>
                  </c:pt>
                  <c:pt idx="43">
                    <c:v>1575.9159999999899</c:v>
                  </c:pt>
                  <c:pt idx="44">
                    <c:v>1215.4100000000001</c:v>
                  </c:pt>
                  <c:pt idx="45">
                    <c:v>1527.944</c:v>
                  </c:pt>
                  <c:pt idx="46">
                    <c:v>1484.62599999999</c:v>
                  </c:pt>
                  <c:pt idx="47">
                    <c:v>1512.192</c:v>
                  </c:pt>
                  <c:pt idx="48">
                    <c:v>1494.65</c:v>
                  </c:pt>
                  <c:pt idx="49">
                    <c:v>1547.2759999999901</c:v>
                  </c:pt>
                  <c:pt idx="50">
                    <c:v>1498.588</c:v>
                  </c:pt>
                  <c:pt idx="51">
                    <c:v>1492.144</c:v>
                  </c:pt>
                  <c:pt idx="52">
                    <c:v>1500.7359999999901</c:v>
                  </c:pt>
                  <c:pt idx="53">
                    <c:v>1822.578</c:v>
                  </c:pt>
                  <c:pt idx="54">
                    <c:v>1135.2180000000001</c:v>
                  </c:pt>
                  <c:pt idx="55">
                    <c:v>1525.796</c:v>
                  </c:pt>
                  <c:pt idx="56">
                    <c:v>1512.192</c:v>
                  </c:pt>
                  <c:pt idx="57">
                    <c:v>1513.624</c:v>
                  </c:pt>
                  <c:pt idx="58">
                    <c:v>1527.586</c:v>
                  </c:pt>
                  <c:pt idx="59">
                    <c:v>1517.5619999999899</c:v>
                  </c:pt>
                  <c:pt idx="60">
                    <c:v>1837.972</c:v>
                  </c:pt>
                  <c:pt idx="61">
                    <c:v>1115.88599999999</c:v>
                  </c:pt>
                  <c:pt idx="62">
                    <c:v>1455.9859999999901</c:v>
                  </c:pt>
                  <c:pt idx="63">
                    <c:v>1078.296</c:v>
                  </c:pt>
                  <c:pt idx="64">
                    <c:v>1448.826</c:v>
                  </c:pt>
                  <c:pt idx="65">
                    <c:v>1501.45199999999</c:v>
                  </c:pt>
                  <c:pt idx="66">
                    <c:v>1585.5820000000001</c:v>
                  </c:pt>
                  <c:pt idx="67">
                    <c:v>1181.758</c:v>
                  </c:pt>
                  <c:pt idx="68">
                    <c:v>1252.64199999999</c:v>
                  </c:pt>
                  <c:pt idx="69">
                    <c:v>1186.41199999999</c:v>
                  </c:pt>
                  <c:pt idx="70">
                    <c:v>1189.2759999999901</c:v>
                  </c:pt>
                  <c:pt idx="71">
                    <c:v>1509.6859999999999</c:v>
                  </c:pt>
                  <c:pt idx="72">
                    <c:v>1505.74799999999</c:v>
                  </c:pt>
                  <c:pt idx="73">
                    <c:v>1215.0519999999999</c:v>
                  </c:pt>
                  <c:pt idx="74">
                    <c:v>1477.8240000000001</c:v>
                  </c:pt>
                  <c:pt idx="75">
                    <c:v>1507.538</c:v>
                  </c:pt>
                  <c:pt idx="76">
                    <c:v>1489.6379999999899</c:v>
                  </c:pt>
                  <c:pt idx="77">
                    <c:v>1482.4780000000001</c:v>
                  </c:pt>
                  <c:pt idx="78">
                    <c:v>1443.4559999999899</c:v>
                  </c:pt>
                  <c:pt idx="79">
                    <c:v>1449.184</c:v>
                  </c:pt>
                  <c:pt idx="80">
                    <c:v>1430.56799999999</c:v>
                  </c:pt>
                  <c:pt idx="81">
                    <c:v>1469.232</c:v>
                  </c:pt>
                  <c:pt idx="82">
                    <c:v>1489.6379999999899</c:v>
                  </c:pt>
                  <c:pt idx="83">
                    <c:v>1540.4739999999999</c:v>
                  </c:pt>
                  <c:pt idx="84">
                    <c:v>1531.5239999999901</c:v>
                  </c:pt>
                  <c:pt idx="85">
                    <c:v>1550.85599999999</c:v>
                  </c:pt>
                  <c:pt idx="86">
                    <c:v>1586.6559999999999</c:v>
                  </c:pt>
                  <c:pt idx="87">
                    <c:v>1646.0840000000001</c:v>
                  </c:pt>
                  <c:pt idx="88">
                    <c:v>1611</c:v>
                  </c:pt>
                  <c:pt idx="89">
                    <c:v>1589.8779999999899</c:v>
                  </c:pt>
                  <c:pt idx="90">
                    <c:v>1222.21199999999</c:v>
                  </c:pt>
                  <c:pt idx="91">
                    <c:v>1520.4259999999899</c:v>
                  </c:pt>
                  <c:pt idx="92">
                    <c:v>1535.8199999999899</c:v>
                  </c:pt>
                  <c:pt idx="93">
                    <c:v>1522.932</c:v>
                  </c:pt>
                  <c:pt idx="94">
                    <c:v>1497.1559999999999</c:v>
                  </c:pt>
                  <c:pt idx="95">
                    <c:v>1491.7860000000001</c:v>
                  </c:pt>
                  <c:pt idx="96">
                    <c:v>1512.55</c:v>
                  </c:pt>
                  <c:pt idx="97">
                    <c:v>1463.5039999999999</c:v>
                  </c:pt>
                  <c:pt idx="98">
                    <c:v>1498.23</c:v>
                  </c:pt>
                  <c:pt idx="99">
                    <c:v>1140.9459999999999</c:v>
                  </c:pt>
                </c:numCache>
              </c:numRef>
            </c:plus>
            <c:minus>
              <c:numRef>
                <c:f>Sheet1!$C$2:$C$101</c:f>
                <c:numCache>
                  <c:formatCode>General</c:formatCode>
                  <c:ptCount val="100"/>
                  <c:pt idx="0">
                    <c:v>4174.6379999999899</c:v>
                  </c:pt>
                  <c:pt idx="1">
                    <c:v>3816.6379999999899</c:v>
                  </c:pt>
                  <c:pt idx="2">
                    <c:v>4018.192</c:v>
                  </c:pt>
                  <c:pt idx="3">
                    <c:v>4137.4059999999999</c:v>
                  </c:pt>
                  <c:pt idx="4">
                    <c:v>3639.4279999999999</c:v>
                  </c:pt>
                  <c:pt idx="5">
                    <c:v>3934.7779999999898</c:v>
                  </c:pt>
                  <c:pt idx="6">
                    <c:v>3926.1860000000001</c:v>
                  </c:pt>
                  <c:pt idx="7">
                    <c:v>3382.38399999999</c:v>
                  </c:pt>
                  <c:pt idx="8">
                    <c:v>3759.7159999999999</c:v>
                  </c:pt>
                  <c:pt idx="9">
                    <c:v>4109.8399999999901</c:v>
                  </c:pt>
                  <c:pt idx="10">
                    <c:v>4125.9499999999898</c:v>
                  </c:pt>
                  <c:pt idx="11">
                    <c:v>3737.1619999999898</c:v>
                  </c:pt>
                  <c:pt idx="12">
                    <c:v>3732.866</c:v>
                  </c:pt>
                  <c:pt idx="13">
                    <c:v>3790.5039999999999</c:v>
                  </c:pt>
                  <c:pt idx="14">
                    <c:v>3968.43</c:v>
                  </c:pt>
                  <c:pt idx="15">
                    <c:v>3752.55599999999</c:v>
                  </c:pt>
                  <c:pt idx="16">
                    <c:v>4171.4159999999902</c:v>
                  </c:pt>
                  <c:pt idx="17">
                    <c:v>3841.6979999999899</c:v>
                  </c:pt>
                  <c:pt idx="18">
                    <c:v>3224.5059999999999</c:v>
                  </c:pt>
                  <c:pt idx="19">
                    <c:v>3225.58</c:v>
                  </c:pt>
                  <c:pt idx="20">
                    <c:v>4022.4879999999898</c:v>
                  </c:pt>
                  <c:pt idx="21">
                    <c:v>4314.616</c:v>
                  </c:pt>
                  <c:pt idx="22">
                    <c:v>4016.76</c:v>
                  </c:pt>
                  <c:pt idx="23">
                    <c:v>3549.5699999999902</c:v>
                  </c:pt>
                  <c:pt idx="24">
                    <c:v>3549.9279999999999</c:v>
                  </c:pt>
                  <c:pt idx="25">
                    <c:v>3556.3719999999998</c:v>
                  </c:pt>
                  <c:pt idx="26">
                    <c:v>3944.8020000000001</c:v>
                  </c:pt>
                  <c:pt idx="27">
                    <c:v>1677.23</c:v>
                  </c:pt>
                  <c:pt idx="28">
                    <c:v>2011.6019999999901</c:v>
                  </c:pt>
                  <c:pt idx="29">
                    <c:v>1999.788</c:v>
                  </c:pt>
                  <c:pt idx="30">
                    <c:v>1601.3340000000001</c:v>
                  </c:pt>
                  <c:pt idx="31">
                    <c:v>1975.8019999999999</c:v>
                  </c:pt>
                  <c:pt idx="32">
                    <c:v>2013.39199999999</c:v>
                  </c:pt>
                  <c:pt idx="33">
                    <c:v>1361.116</c:v>
                  </c:pt>
                  <c:pt idx="34">
                    <c:v>1773.5319999999899</c:v>
                  </c:pt>
                  <c:pt idx="35">
                    <c:v>2090.3620000000001</c:v>
                  </c:pt>
                  <c:pt idx="36">
                    <c:v>2001.9359999999999</c:v>
                  </c:pt>
                  <c:pt idx="37">
                    <c:v>1609.9259999999899</c:v>
                  </c:pt>
                  <c:pt idx="38">
                    <c:v>1652.88599999999</c:v>
                  </c:pt>
                  <c:pt idx="39">
                    <c:v>2008.3799999999901</c:v>
                  </c:pt>
                  <c:pt idx="40">
                    <c:v>1942.15</c:v>
                  </c:pt>
                  <c:pt idx="41">
                    <c:v>1646.442</c:v>
                  </c:pt>
                  <c:pt idx="42">
                    <c:v>1679.7359999999901</c:v>
                  </c:pt>
                  <c:pt idx="43">
                    <c:v>2362.0839999999998</c:v>
                  </c:pt>
                  <c:pt idx="44">
                    <c:v>1648.5899999999899</c:v>
                  </c:pt>
                  <c:pt idx="45">
                    <c:v>1694.05599999999</c:v>
                  </c:pt>
                  <c:pt idx="46">
                    <c:v>1737.374</c:v>
                  </c:pt>
                  <c:pt idx="47">
                    <c:v>1351.80799999999</c:v>
                  </c:pt>
                  <c:pt idx="48">
                    <c:v>2085.3499999999899</c:v>
                  </c:pt>
                  <c:pt idx="49">
                    <c:v>2032.7239999999999</c:v>
                  </c:pt>
                  <c:pt idx="50">
                    <c:v>1723.41199999999</c:v>
                  </c:pt>
                  <c:pt idx="51">
                    <c:v>1729.85599999999</c:v>
                  </c:pt>
                  <c:pt idx="52">
                    <c:v>1721.2639999999999</c:v>
                  </c:pt>
                  <c:pt idx="53">
                    <c:v>1399.42199999999</c:v>
                  </c:pt>
                  <c:pt idx="54">
                    <c:v>1370.7819999999899</c:v>
                  </c:pt>
                  <c:pt idx="55">
                    <c:v>1696.2039999999899</c:v>
                  </c:pt>
                  <c:pt idx="56">
                    <c:v>1709.80799999999</c:v>
                  </c:pt>
                  <c:pt idx="57">
                    <c:v>1708.37599999999</c:v>
                  </c:pt>
                  <c:pt idx="58">
                    <c:v>1694.41399999999</c:v>
                  </c:pt>
                  <c:pt idx="59">
                    <c:v>1704.4380000000001</c:v>
                  </c:pt>
                  <c:pt idx="60">
                    <c:v>1742.02799999999</c:v>
                  </c:pt>
                  <c:pt idx="61">
                    <c:v>2106.114</c:v>
                  </c:pt>
                  <c:pt idx="62">
                    <c:v>1766.0139999999999</c:v>
                  </c:pt>
                  <c:pt idx="63">
                    <c:v>2143.7039999999902</c:v>
                  </c:pt>
                  <c:pt idx="64">
                    <c:v>1773.17399999999</c:v>
                  </c:pt>
                  <c:pt idx="65">
                    <c:v>1720.548</c:v>
                  </c:pt>
                  <c:pt idx="66">
                    <c:v>1994.4179999999899</c:v>
                  </c:pt>
                  <c:pt idx="67">
                    <c:v>1682.24199999999</c:v>
                  </c:pt>
                  <c:pt idx="68">
                    <c:v>1611.3579999999999</c:v>
                  </c:pt>
                  <c:pt idx="69">
                    <c:v>2035.588</c:v>
                  </c:pt>
                  <c:pt idx="70">
                    <c:v>2032.7239999999999</c:v>
                  </c:pt>
                  <c:pt idx="71">
                    <c:v>1712.3139999999901</c:v>
                  </c:pt>
                  <c:pt idx="72">
                    <c:v>2074.252</c:v>
                  </c:pt>
                  <c:pt idx="73">
                    <c:v>1648.9479999999901</c:v>
                  </c:pt>
                  <c:pt idx="74">
                    <c:v>1744.1759999999899</c:v>
                  </c:pt>
                  <c:pt idx="75">
                    <c:v>1714.46199999999</c:v>
                  </c:pt>
                  <c:pt idx="76">
                    <c:v>1732.3620000000001</c:v>
                  </c:pt>
                  <c:pt idx="77">
                    <c:v>1739.5219999999899</c:v>
                  </c:pt>
                  <c:pt idx="78">
                    <c:v>1420.5440000000001</c:v>
                  </c:pt>
                  <c:pt idx="79">
                    <c:v>1772.81599999999</c:v>
                  </c:pt>
                  <c:pt idx="80">
                    <c:v>1791.432</c:v>
                  </c:pt>
                  <c:pt idx="81">
                    <c:v>1752.76799999999</c:v>
                  </c:pt>
                  <c:pt idx="82">
                    <c:v>1732.3620000000001</c:v>
                  </c:pt>
                  <c:pt idx="83">
                    <c:v>1681.5259999999901</c:v>
                  </c:pt>
                  <c:pt idx="84">
                    <c:v>1690.4760000000001</c:v>
                  </c:pt>
                  <c:pt idx="85">
                    <c:v>1671.144</c:v>
                  </c:pt>
                  <c:pt idx="86">
                    <c:v>1635.34399999999</c:v>
                  </c:pt>
                  <c:pt idx="87">
                    <c:v>1933.9159999999899</c:v>
                  </c:pt>
                  <c:pt idx="88">
                    <c:v>1969</c:v>
                  </c:pt>
                  <c:pt idx="89">
                    <c:v>1990.1220000000001</c:v>
                  </c:pt>
                  <c:pt idx="90">
                    <c:v>1641.788</c:v>
                  </c:pt>
                  <c:pt idx="91">
                    <c:v>1701.5740000000001</c:v>
                  </c:pt>
                  <c:pt idx="92">
                    <c:v>1686.18</c:v>
                  </c:pt>
                  <c:pt idx="93">
                    <c:v>1699.06799999999</c:v>
                  </c:pt>
                  <c:pt idx="94">
                    <c:v>1724.84399999999</c:v>
                  </c:pt>
                  <c:pt idx="95">
                    <c:v>1730.2139999999999</c:v>
                  </c:pt>
                  <c:pt idx="96">
                    <c:v>1709.44999999999</c:v>
                  </c:pt>
                  <c:pt idx="97">
                    <c:v>1758.4959999999901</c:v>
                  </c:pt>
                  <c:pt idx="98">
                    <c:v>1723.76999999999</c:v>
                  </c:pt>
                  <c:pt idx="99">
                    <c:v>1723.0539999999901</c:v>
                  </c:pt>
                </c:numCache>
              </c:numRef>
            </c:minus>
            <c:spPr>
              <a:noFill/>
              <a:ln w="12700" cap="flat" cmpd="sng" algn="ctr">
                <a:solidFill>
                  <a:schemeClr val="accent2">
                    <a:lumMod val="75000"/>
                  </a:schemeClr>
                </a:solidFill>
                <a:round/>
              </a:ln>
              <a:effectLst/>
            </c:spPr>
          </c:errBars>
          <c:errBars>
            <c:errDir val="x"/>
            <c:errBarType val="both"/>
            <c:errValType val="fixedVal"/>
            <c:noEndCap val="0"/>
            <c:val val="0"/>
            <c:spPr>
              <a:noFill/>
              <a:ln w="9525" cap="flat" cmpd="sng" algn="ctr">
                <a:solidFill>
                  <a:schemeClr val="tx1">
                    <a:lumMod val="65000"/>
                    <a:lumOff val="35000"/>
                  </a:schemeClr>
                </a:solidFill>
                <a:round/>
              </a:ln>
              <a:effectLst/>
            </c:spPr>
          </c:errBars>
          <c:xVal>
            <c:numRef>
              <c:f>Sheet1!$A$2:$A$101</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Sheet1!$B$2:$B$101</c:f>
              <c:numCache>
                <c:formatCode>General</c:formatCode>
                <c:ptCount val="100"/>
                <c:pt idx="0">
                  <c:v>37866.637999999999</c:v>
                </c:pt>
                <c:pt idx="1">
                  <c:v>37866.637999999999</c:v>
                </c:pt>
                <c:pt idx="2">
                  <c:v>37710.192000000003</c:v>
                </c:pt>
                <c:pt idx="3">
                  <c:v>37829.406000000003</c:v>
                </c:pt>
                <c:pt idx="4">
                  <c:v>37689.428</c:v>
                </c:pt>
                <c:pt idx="5">
                  <c:v>37626.777999999998</c:v>
                </c:pt>
                <c:pt idx="6">
                  <c:v>37618.186000000002</c:v>
                </c:pt>
                <c:pt idx="7">
                  <c:v>37790.383999999998</c:v>
                </c:pt>
                <c:pt idx="8">
                  <c:v>37809.716</c:v>
                </c:pt>
                <c:pt idx="9">
                  <c:v>37801.839999999997</c:v>
                </c:pt>
                <c:pt idx="10">
                  <c:v>37817.949999999997</c:v>
                </c:pt>
                <c:pt idx="11">
                  <c:v>37787.161999999997</c:v>
                </c:pt>
                <c:pt idx="12">
                  <c:v>37782.866000000002</c:v>
                </c:pt>
                <c:pt idx="13">
                  <c:v>37482.504000000001</c:v>
                </c:pt>
                <c:pt idx="14">
                  <c:v>37660.43</c:v>
                </c:pt>
                <c:pt idx="15">
                  <c:v>37802.555999999997</c:v>
                </c:pt>
                <c:pt idx="16">
                  <c:v>37505.415999999997</c:v>
                </c:pt>
                <c:pt idx="17">
                  <c:v>37533.697999999997</c:v>
                </c:pt>
                <c:pt idx="18">
                  <c:v>37632.506000000001</c:v>
                </c:pt>
                <c:pt idx="19">
                  <c:v>37633.58</c:v>
                </c:pt>
                <c:pt idx="20">
                  <c:v>37714.487999999998</c:v>
                </c:pt>
                <c:pt idx="21">
                  <c:v>37648.616000000002</c:v>
                </c:pt>
                <c:pt idx="22">
                  <c:v>37708.76</c:v>
                </c:pt>
                <c:pt idx="23">
                  <c:v>37599.57</c:v>
                </c:pt>
                <c:pt idx="24">
                  <c:v>37599.928</c:v>
                </c:pt>
                <c:pt idx="25">
                  <c:v>37606.372000000003</c:v>
                </c:pt>
                <c:pt idx="26">
                  <c:v>37636.802000000003</c:v>
                </c:pt>
                <c:pt idx="27">
                  <c:v>35727.230000000003</c:v>
                </c:pt>
                <c:pt idx="28">
                  <c:v>35703.601999999999</c:v>
                </c:pt>
                <c:pt idx="29">
                  <c:v>35691.788</c:v>
                </c:pt>
                <c:pt idx="30">
                  <c:v>35651.334000000003</c:v>
                </c:pt>
                <c:pt idx="31">
                  <c:v>35667.802000000003</c:v>
                </c:pt>
                <c:pt idx="32">
                  <c:v>35705.392</c:v>
                </c:pt>
                <c:pt idx="33">
                  <c:v>35769.116000000002</c:v>
                </c:pt>
                <c:pt idx="34">
                  <c:v>35823.531999999999</c:v>
                </c:pt>
                <c:pt idx="35">
                  <c:v>35782.362000000001</c:v>
                </c:pt>
                <c:pt idx="36">
                  <c:v>35693.936000000002</c:v>
                </c:pt>
                <c:pt idx="37">
                  <c:v>35659.925999999999</c:v>
                </c:pt>
                <c:pt idx="38">
                  <c:v>35702.885999999999</c:v>
                </c:pt>
                <c:pt idx="39">
                  <c:v>35700.379999999997</c:v>
                </c:pt>
                <c:pt idx="40">
                  <c:v>35634.15</c:v>
                </c:pt>
                <c:pt idx="41">
                  <c:v>35696.442000000003</c:v>
                </c:pt>
                <c:pt idx="42">
                  <c:v>35729.735999999997</c:v>
                </c:pt>
                <c:pt idx="43">
                  <c:v>35696.084000000003</c:v>
                </c:pt>
                <c:pt idx="44">
                  <c:v>35698.589999999997</c:v>
                </c:pt>
                <c:pt idx="45">
                  <c:v>35744.055999999997</c:v>
                </c:pt>
                <c:pt idx="46">
                  <c:v>35787.374000000003</c:v>
                </c:pt>
                <c:pt idx="47">
                  <c:v>35759.807999999997</c:v>
                </c:pt>
                <c:pt idx="48">
                  <c:v>35777.35</c:v>
                </c:pt>
                <c:pt idx="49">
                  <c:v>35724.724000000002</c:v>
                </c:pt>
                <c:pt idx="50">
                  <c:v>35773.411999999997</c:v>
                </c:pt>
                <c:pt idx="51">
                  <c:v>35779.856</c:v>
                </c:pt>
                <c:pt idx="52">
                  <c:v>35771.264000000003</c:v>
                </c:pt>
                <c:pt idx="53">
                  <c:v>35807.421999999999</c:v>
                </c:pt>
                <c:pt idx="54">
                  <c:v>35778.781999999999</c:v>
                </c:pt>
                <c:pt idx="55">
                  <c:v>35746.203999999998</c:v>
                </c:pt>
                <c:pt idx="56">
                  <c:v>35759.807999999997</c:v>
                </c:pt>
                <c:pt idx="57">
                  <c:v>35758.375999999997</c:v>
                </c:pt>
                <c:pt idx="58">
                  <c:v>35744.413999999997</c:v>
                </c:pt>
                <c:pt idx="59">
                  <c:v>35754.438000000002</c:v>
                </c:pt>
                <c:pt idx="60">
                  <c:v>35792.027999999998</c:v>
                </c:pt>
                <c:pt idx="61">
                  <c:v>35798.114000000001</c:v>
                </c:pt>
                <c:pt idx="62">
                  <c:v>35816.014000000003</c:v>
                </c:pt>
                <c:pt idx="63">
                  <c:v>35835.703999999998</c:v>
                </c:pt>
                <c:pt idx="64">
                  <c:v>35823.173999999999</c:v>
                </c:pt>
                <c:pt idx="65">
                  <c:v>35770.548000000003</c:v>
                </c:pt>
                <c:pt idx="66">
                  <c:v>35686.417999999998</c:v>
                </c:pt>
                <c:pt idx="67">
                  <c:v>35732.241999999998</c:v>
                </c:pt>
                <c:pt idx="68">
                  <c:v>35661.358</c:v>
                </c:pt>
                <c:pt idx="69">
                  <c:v>35727.588000000003</c:v>
                </c:pt>
                <c:pt idx="70">
                  <c:v>35724.724000000002</c:v>
                </c:pt>
                <c:pt idx="71">
                  <c:v>35762.313999999998</c:v>
                </c:pt>
                <c:pt idx="72">
                  <c:v>35766.252</c:v>
                </c:pt>
                <c:pt idx="73">
                  <c:v>35698.947999999997</c:v>
                </c:pt>
                <c:pt idx="74">
                  <c:v>35794.175999999999</c:v>
                </c:pt>
                <c:pt idx="75">
                  <c:v>35764.462</c:v>
                </c:pt>
                <c:pt idx="76">
                  <c:v>35782.362000000001</c:v>
                </c:pt>
                <c:pt idx="77">
                  <c:v>35789.521999999997</c:v>
                </c:pt>
                <c:pt idx="78">
                  <c:v>35828.544000000002</c:v>
                </c:pt>
                <c:pt idx="79">
                  <c:v>35822.815999999999</c:v>
                </c:pt>
                <c:pt idx="80">
                  <c:v>35841.432000000001</c:v>
                </c:pt>
                <c:pt idx="81">
                  <c:v>35802.767999999996</c:v>
                </c:pt>
                <c:pt idx="82">
                  <c:v>35782.362000000001</c:v>
                </c:pt>
                <c:pt idx="83">
                  <c:v>35731.525999999998</c:v>
                </c:pt>
                <c:pt idx="84">
                  <c:v>35740.476000000002</c:v>
                </c:pt>
                <c:pt idx="85">
                  <c:v>35721.144</c:v>
                </c:pt>
                <c:pt idx="86">
                  <c:v>35685.343999999997</c:v>
                </c:pt>
                <c:pt idx="87">
                  <c:v>35625.915999999997</c:v>
                </c:pt>
                <c:pt idx="88">
                  <c:v>35661</c:v>
                </c:pt>
                <c:pt idx="89">
                  <c:v>35682.122000000003</c:v>
                </c:pt>
                <c:pt idx="90">
                  <c:v>35691.788</c:v>
                </c:pt>
                <c:pt idx="91">
                  <c:v>35751.574000000001</c:v>
                </c:pt>
                <c:pt idx="92">
                  <c:v>35736.18</c:v>
                </c:pt>
                <c:pt idx="93">
                  <c:v>35749.067999999999</c:v>
                </c:pt>
                <c:pt idx="94">
                  <c:v>35774.843999999997</c:v>
                </c:pt>
                <c:pt idx="95">
                  <c:v>35780.214</c:v>
                </c:pt>
                <c:pt idx="96">
                  <c:v>35759.449999999997</c:v>
                </c:pt>
                <c:pt idx="97">
                  <c:v>35808.495999999999</c:v>
                </c:pt>
                <c:pt idx="98">
                  <c:v>35773.769999999997</c:v>
                </c:pt>
                <c:pt idx="99">
                  <c:v>35773.053999999996</c:v>
                </c:pt>
              </c:numCache>
            </c:numRef>
          </c:yVal>
          <c:smooth val="0"/>
          <c:extLst>
            <c:ext xmlns:c16="http://schemas.microsoft.com/office/drawing/2014/chart" uri="{C3380CC4-5D6E-409C-BE32-E72D297353CC}">
              <c16:uniqueId val="{00000000-FDCC-4533-8AB7-61A14F38335C}"/>
            </c:ext>
          </c:extLst>
        </c:ser>
        <c:dLbls>
          <c:showLegendKey val="0"/>
          <c:showVal val="0"/>
          <c:showCatName val="0"/>
          <c:showSerName val="0"/>
          <c:showPercent val="0"/>
          <c:showBubbleSize val="0"/>
        </c:dLbls>
        <c:axId val="1169876239"/>
        <c:axId val="1169983935"/>
      </c:scatterChart>
      <c:valAx>
        <c:axId val="1169876239"/>
        <c:scaling>
          <c:orientation val="minMax"/>
          <c:max val="101"/>
          <c:min val="0"/>
        </c:scaling>
        <c:delete val="0"/>
        <c:axPos val="b"/>
        <c:majorGridlines>
          <c:spPr>
            <a:ln w="9525" cap="flat" cmpd="sng" algn="ctr">
              <a:solidFill>
                <a:schemeClr val="tx1">
                  <a:lumMod val="15000"/>
                  <a:lumOff val="85000"/>
                </a:schemeClr>
              </a:solidFill>
              <a:round/>
            </a:ln>
            <a:effectLst/>
          </c:spPr>
        </c:majorGridlines>
        <c:numFmt formatCode="0\K;\-0\K"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983935"/>
        <c:crosses val="autoZero"/>
        <c:crossBetween val="midCat"/>
        <c:majorUnit val="20"/>
      </c:valAx>
      <c:valAx>
        <c:axId val="1169983935"/>
        <c:scaling>
          <c:orientation val="minMax"/>
          <c:max val="40000"/>
          <c:min val="3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876239"/>
        <c:crosses val="autoZero"/>
        <c:crossBetween val="midCat"/>
        <c:majorUnit val="2000"/>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5400" cap="rnd">
              <a:noFill/>
              <a:round/>
            </a:ln>
            <a:effectLst/>
          </c:spPr>
          <c:marker>
            <c:symbol val="circle"/>
            <c:size val="5"/>
            <c:spPr>
              <a:solidFill>
                <a:schemeClr val="accent2">
                  <a:lumMod val="75000"/>
                </a:schemeClr>
              </a:solidFill>
              <a:ln w="12700">
                <a:solidFill>
                  <a:schemeClr val="tx1"/>
                </a:solidFill>
                <a:round/>
              </a:ln>
              <a:effectLst/>
            </c:spPr>
          </c:marker>
          <c:errBars>
            <c:errDir val="y"/>
            <c:errBarType val="both"/>
            <c:errValType val="cust"/>
            <c:noEndCap val="0"/>
            <c:plus>
              <c:numRef>
                <c:f>Sheet1!$D$2:$D$101</c:f>
                <c:numCache>
                  <c:formatCode>General</c:formatCode>
                  <c:ptCount val="100"/>
                  <c:pt idx="0">
                    <c:v>1553.3620000000001</c:v>
                  </c:pt>
                  <c:pt idx="1">
                    <c:v>1911.3620000000001</c:v>
                  </c:pt>
                  <c:pt idx="2">
                    <c:v>1709.80799999999</c:v>
                  </c:pt>
                  <c:pt idx="3">
                    <c:v>1590.59399999999</c:v>
                  </c:pt>
                  <c:pt idx="4">
                    <c:v>1730.5719999999999</c:v>
                  </c:pt>
                  <c:pt idx="5">
                    <c:v>1793.222</c:v>
                  </c:pt>
                  <c:pt idx="6">
                    <c:v>1801.8139999999901</c:v>
                  </c:pt>
                  <c:pt idx="7">
                    <c:v>1629.616</c:v>
                  </c:pt>
                  <c:pt idx="8">
                    <c:v>1610.2839999999901</c:v>
                  </c:pt>
                  <c:pt idx="9">
                    <c:v>1618.16</c:v>
                  </c:pt>
                  <c:pt idx="10">
                    <c:v>1602.05</c:v>
                  </c:pt>
                  <c:pt idx="11">
                    <c:v>1632.838</c:v>
                  </c:pt>
                  <c:pt idx="12">
                    <c:v>1637.13399999999</c:v>
                  </c:pt>
                  <c:pt idx="13">
                    <c:v>1937.4959999999901</c:v>
                  </c:pt>
                  <c:pt idx="14">
                    <c:v>1759.5699999999899</c:v>
                  </c:pt>
                  <c:pt idx="15">
                    <c:v>1617.444</c:v>
                  </c:pt>
                  <c:pt idx="16">
                    <c:v>1914.5840000000001</c:v>
                  </c:pt>
                  <c:pt idx="17">
                    <c:v>1528.3019999999999</c:v>
                  </c:pt>
                  <c:pt idx="18">
                    <c:v>1429.4939999999899</c:v>
                  </c:pt>
                  <c:pt idx="19">
                    <c:v>2144.4199999999901</c:v>
                  </c:pt>
                  <c:pt idx="20">
                    <c:v>2063.5120000000002</c:v>
                  </c:pt>
                  <c:pt idx="21">
                    <c:v>1771.38399999999</c:v>
                  </c:pt>
                  <c:pt idx="22">
                    <c:v>2069.2399999999898</c:v>
                  </c:pt>
                  <c:pt idx="23">
                    <c:v>1462.43</c:v>
                  </c:pt>
                  <c:pt idx="24">
                    <c:v>1462.0719999999999</c:v>
                  </c:pt>
                  <c:pt idx="25">
                    <c:v>1455.6279999999899</c:v>
                  </c:pt>
                  <c:pt idx="26">
                    <c:v>1425.1979999999901</c:v>
                  </c:pt>
                  <c:pt idx="27">
                    <c:v>1186.76999999999</c:v>
                  </c:pt>
                  <c:pt idx="28">
                    <c:v>1568.3979999999999</c:v>
                  </c:pt>
                  <c:pt idx="29">
                    <c:v>1580.21199999999</c:v>
                  </c:pt>
                  <c:pt idx="30">
                    <c:v>1620.6659999999899</c:v>
                  </c:pt>
                  <c:pt idx="31">
                    <c:v>1246.1979999999901</c:v>
                  </c:pt>
                  <c:pt idx="32">
                    <c:v>1566.6079999999999</c:v>
                  </c:pt>
                  <c:pt idx="33">
                    <c:v>1502.88399999999</c:v>
                  </c:pt>
                  <c:pt idx="34">
                    <c:v>1448.4680000000001</c:v>
                  </c:pt>
                  <c:pt idx="35">
                    <c:v>1131.6379999999899</c:v>
                  </c:pt>
                  <c:pt idx="36">
                    <c:v>1578.0639999999901</c:v>
                  </c:pt>
                  <c:pt idx="37">
                    <c:v>1970.0740000000001</c:v>
                  </c:pt>
                  <c:pt idx="38">
                    <c:v>1569.114</c:v>
                  </c:pt>
                  <c:pt idx="39">
                    <c:v>1571.62</c:v>
                  </c:pt>
                  <c:pt idx="40">
                    <c:v>1279.8499999999899</c:v>
                  </c:pt>
                  <c:pt idx="41">
                    <c:v>1575.55799999999</c:v>
                  </c:pt>
                  <c:pt idx="42">
                    <c:v>1542.2639999999999</c:v>
                  </c:pt>
                  <c:pt idx="43">
                    <c:v>1575.9159999999899</c:v>
                  </c:pt>
                  <c:pt idx="44">
                    <c:v>1215.4100000000001</c:v>
                  </c:pt>
                  <c:pt idx="45">
                    <c:v>1527.944</c:v>
                  </c:pt>
                  <c:pt idx="46">
                    <c:v>1484.62599999999</c:v>
                  </c:pt>
                  <c:pt idx="47">
                    <c:v>1512.192</c:v>
                  </c:pt>
                  <c:pt idx="48">
                    <c:v>1494.65</c:v>
                  </c:pt>
                  <c:pt idx="49">
                    <c:v>1547.2759999999901</c:v>
                  </c:pt>
                  <c:pt idx="50">
                    <c:v>1498.588</c:v>
                  </c:pt>
                  <c:pt idx="51">
                    <c:v>1492.144</c:v>
                  </c:pt>
                  <c:pt idx="52">
                    <c:v>1500.7359999999901</c:v>
                  </c:pt>
                  <c:pt idx="53">
                    <c:v>1822.578</c:v>
                  </c:pt>
                  <c:pt idx="54">
                    <c:v>1135.2180000000001</c:v>
                  </c:pt>
                  <c:pt idx="55">
                    <c:v>1525.796</c:v>
                  </c:pt>
                  <c:pt idx="56">
                    <c:v>1512.192</c:v>
                  </c:pt>
                  <c:pt idx="57">
                    <c:v>1513.624</c:v>
                  </c:pt>
                  <c:pt idx="58">
                    <c:v>1527.586</c:v>
                  </c:pt>
                  <c:pt idx="59">
                    <c:v>1517.5619999999899</c:v>
                  </c:pt>
                  <c:pt idx="60">
                    <c:v>1837.972</c:v>
                  </c:pt>
                  <c:pt idx="61">
                    <c:v>1115.88599999999</c:v>
                  </c:pt>
                  <c:pt idx="62">
                    <c:v>1455.9859999999901</c:v>
                  </c:pt>
                  <c:pt idx="63">
                    <c:v>1078.296</c:v>
                  </c:pt>
                  <c:pt idx="64">
                    <c:v>1448.826</c:v>
                  </c:pt>
                  <c:pt idx="65">
                    <c:v>1501.45199999999</c:v>
                  </c:pt>
                  <c:pt idx="66">
                    <c:v>1585.5820000000001</c:v>
                  </c:pt>
                  <c:pt idx="67">
                    <c:v>1181.758</c:v>
                  </c:pt>
                  <c:pt idx="68">
                    <c:v>1252.64199999999</c:v>
                  </c:pt>
                  <c:pt idx="69">
                    <c:v>1186.41199999999</c:v>
                  </c:pt>
                  <c:pt idx="70">
                    <c:v>1189.2759999999901</c:v>
                  </c:pt>
                  <c:pt idx="71">
                    <c:v>1509.6859999999999</c:v>
                  </c:pt>
                  <c:pt idx="72">
                    <c:v>1505.74799999999</c:v>
                  </c:pt>
                  <c:pt idx="73">
                    <c:v>1215.0519999999999</c:v>
                  </c:pt>
                  <c:pt idx="74">
                    <c:v>1477.8240000000001</c:v>
                  </c:pt>
                  <c:pt idx="75">
                    <c:v>1507.538</c:v>
                  </c:pt>
                  <c:pt idx="76">
                    <c:v>1489.6379999999899</c:v>
                  </c:pt>
                  <c:pt idx="77">
                    <c:v>1482.4780000000001</c:v>
                  </c:pt>
                  <c:pt idx="78">
                    <c:v>1443.4559999999899</c:v>
                  </c:pt>
                  <c:pt idx="79">
                    <c:v>1449.184</c:v>
                  </c:pt>
                  <c:pt idx="80">
                    <c:v>1430.56799999999</c:v>
                  </c:pt>
                  <c:pt idx="81">
                    <c:v>1469.232</c:v>
                  </c:pt>
                  <c:pt idx="82">
                    <c:v>1489.6379999999899</c:v>
                  </c:pt>
                  <c:pt idx="83">
                    <c:v>1540.4739999999999</c:v>
                  </c:pt>
                  <c:pt idx="84">
                    <c:v>1531.5239999999901</c:v>
                  </c:pt>
                  <c:pt idx="85">
                    <c:v>1550.85599999999</c:v>
                  </c:pt>
                  <c:pt idx="86">
                    <c:v>1586.6559999999999</c:v>
                  </c:pt>
                  <c:pt idx="87">
                    <c:v>1646.0840000000001</c:v>
                  </c:pt>
                  <c:pt idx="88">
                    <c:v>1611</c:v>
                  </c:pt>
                  <c:pt idx="89">
                    <c:v>1589.8779999999899</c:v>
                  </c:pt>
                  <c:pt idx="90">
                    <c:v>1222.21199999999</c:v>
                  </c:pt>
                  <c:pt idx="91">
                    <c:v>1520.4259999999899</c:v>
                  </c:pt>
                  <c:pt idx="92">
                    <c:v>1535.8199999999899</c:v>
                  </c:pt>
                  <c:pt idx="93">
                    <c:v>1522.932</c:v>
                  </c:pt>
                  <c:pt idx="94">
                    <c:v>1497.1559999999999</c:v>
                  </c:pt>
                  <c:pt idx="95">
                    <c:v>1491.7860000000001</c:v>
                  </c:pt>
                  <c:pt idx="96">
                    <c:v>1512.55</c:v>
                  </c:pt>
                  <c:pt idx="97">
                    <c:v>1463.5039999999999</c:v>
                  </c:pt>
                  <c:pt idx="98">
                    <c:v>1498.23</c:v>
                  </c:pt>
                  <c:pt idx="99">
                    <c:v>1140.9459999999999</c:v>
                  </c:pt>
                </c:numCache>
              </c:numRef>
            </c:plus>
            <c:minus>
              <c:numRef>
                <c:f>Sheet1!$C$2:$C$101</c:f>
                <c:numCache>
                  <c:formatCode>General</c:formatCode>
                  <c:ptCount val="100"/>
                  <c:pt idx="0">
                    <c:v>4174.6379999999899</c:v>
                  </c:pt>
                  <c:pt idx="1">
                    <c:v>3816.6379999999899</c:v>
                  </c:pt>
                  <c:pt idx="2">
                    <c:v>4018.192</c:v>
                  </c:pt>
                  <c:pt idx="3">
                    <c:v>4137.4059999999999</c:v>
                  </c:pt>
                  <c:pt idx="4">
                    <c:v>3639.4279999999999</c:v>
                  </c:pt>
                  <c:pt idx="5">
                    <c:v>3934.7779999999898</c:v>
                  </c:pt>
                  <c:pt idx="6">
                    <c:v>3926.1860000000001</c:v>
                  </c:pt>
                  <c:pt idx="7">
                    <c:v>3382.38399999999</c:v>
                  </c:pt>
                  <c:pt idx="8">
                    <c:v>3759.7159999999999</c:v>
                  </c:pt>
                  <c:pt idx="9">
                    <c:v>4109.8399999999901</c:v>
                  </c:pt>
                  <c:pt idx="10">
                    <c:v>4125.9499999999898</c:v>
                  </c:pt>
                  <c:pt idx="11">
                    <c:v>3737.1619999999898</c:v>
                  </c:pt>
                  <c:pt idx="12">
                    <c:v>3732.866</c:v>
                  </c:pt>
                  <c:pt idx="13">
                    <c:v>3790.5039999999999</c:v>
                  </c:pt>
                  <c:pt idx="14">
                    <c:v>3968.43</c:v>
                  </c:pt>
                  <c:pt idx="15">
                    <c:v>3752.55599999999</c:v>
                  </c:pt>
                  <c:pt idx="16">
                    <c:v>4171.4159999999902</c:v>
                  </c:pt>
                  <c:pt idx="17">
                    <c:v>3841.6979999999899</c:v>
                  </c:pt>
                  <c:pt idx="18">
                    <c:v>3224.5059999999999</c:v>
                  </c:pt>
                  <c:pt idx="19">
                    <c:v>3225.58</c:v>
                  </c:pt>
                  <c:pt idx="20">
                    <c:v>4022.4879999999898</c:v>
                  </c:pt>
                  <c:pt idx="21">
                    <c:v>4314.616</c:v>
                  </c:pt>
                  <c:pt idx="22">
                    <c:v>4016.76</c:v>
                  </c:pt>
                  <c:pt idx="23">
                    <c:v>3549.5699999999902</c:v>
                  </c:pt>
                  <c:pt idx="24">
                    <c:v>3549.9279999999999</c:v>
                  </c:pt>
                  <c:pt idx="25">
                    <c:v>3556.3719999999998</c:v>
                  </c:pt>
                  <c:pt idx="26">
                    <c:v>3944.8020000000001</c:v>
                  </c:pt>
                  <c:pt idx="27">
                    <c:v>1677.23</c:v>
                  </c:pt>
                  <c:pt idx="28">
                    <c:v>2011.6019999999901</c:v>
                  </c:pt>
                  <c:pt idx="29">
                    <c:v>1999.788</c:v>
                  </c:pt>
                  <c:pt idx="30">
                    <c:v>1601.3340000000001</c:v>
                  </c:pt>
                  <c:pt idx="31">
                    <c:v>1975.8019999999999</c:v>
                  </c:pt>
                  <c:pt idx="32">
                    <c:v>2013.39199999999</c:v>
                  </c:pt>
                  <c:pt idx="33">
                    <c:v>1361.116</c:v>
                  </c:pt>
                  <c:pt idx="34">
                    <c:v>1773.5319999999899</c:v>
                  </c:pt>
                  <c:pt idx="35">
                    <c:v>2090.3620000000001</c:v>
                  </c:pt>
                  <c:pt idx="36">
                    <c:v>2001.9359999999999</c:v>
                  </c:pt>
                  <c:pt idx="37">
                    <c:v>1609.9259999999899</c:v>
                  </c:pt>
                  <c:pt idx="38">
                    <c:v>1652.88599999999</c:v>
                  </c:pt>
                  <c:pt idx="39">
                    <c:v>2008.3799999999901</c:v>
                  </c:pt>
                  <c:pt idx="40">
                    <c:v>1942.15</c:v>
                  </c:pt>
                  <c:pt idx="41">
                    <c:v>1646.442</c:v>
                  </c:pt>
                  <c:pt idx="42">
                    <c:v>1679.7359999999901</c:v>
                  </c:pt>
                  <c:pt idx="43">
                    <c:v>2362.0839999999998</c:v>
                  </c:pt>
                  <c:pt idx="44">
                    <c:v>1648.5899999999899</c:v>
                  </c:pt>
                  <c:pt idx="45">
                    <c:v>1694.05599999999</c:v>
                  </c:pt>
                  <c:pt idx="46">
                    <c:v>1737.374</c:v>
                  </c:pt>
                  <c:pt idx="47">
                    <c:v>1351.80799999999</c:v>
                  </c:pt>
                  <c:pt idx="48">
                    <c:v>2085.3499999999899</c:v>
                  </c:pt>
                  <c:pt idx="49">
                    <c:v>2032.7239999999999</c:v>
                  </c:pt>
                  <c:pt idx="50">
                    <c:v>1723.41199999999</c:v>
                  </c:pt>
                  <c:pt idx="51">
                    <c:v>1729.85599999999</c:v>
                  </c:pt>
                  <c:pt idx="52">
                    <c:v>1721.2639999999999</c:v>
                  </c:pt>
                  <c:pt idx="53">
                    <c:v>1399.42199999999</c:v>
                  </c:pt>
                  <c:pt idx="54">
                    <c:v>1370.7819999999899</c:v>
                  </c:pt>
                  <c:pt idx="55">
                    <c:v>1696.2039999999899</c:v>
                  </c:pt>
                  <c:pt idx="56">
                    <c:v>1709.80799999999</c:v>
                  </c:pt>
                  <c:pt idx="57">
                    <c:v>1708.37599999999</c:v>
                  </c:pt>
                  <c:pt idx="58">
                    <c:v>1694.41399999999</c:v>
                  </c:pt>
                  <c:pt idx="59">
                    <c:v>1704.4380000000001</c:v>
                  </c:pt>
                  <c:pt idx="60">
                    <c:v>1742.02799999999</c:v>
                  </c:pt>
                  <c:pt idx="61">
                    <c:v>2106.114</c:v>
                  </c:pt>
                  <c:pt idx="62">
                    <c:v>1766.0139999999999</c:v>
                  </c:pt>
                  <c:pt idx="63">
                    <c:v>2143.7039999999902</c:v>
                  </c:pt>
                  <c:pt idx="64">
                    <c:v>1773.17399999999</c:v>
                  </c:pt>
                  <c:pt idx="65">
                    <c:v>1720.548</c:v>
                  </c:pt>
                  <c:pt idx="66">
                    <c:v>1994.4179999999899</c:v>
                  </c:pt>
                  <c:pt idx="67">
                    <c:v>1682.24199999999</c:v>
                  </c:pt>
                  <c:pt idx="68">
                    <c:v>1611.3579999999999</c:v>
                  </c:pt>
                  <c:pt idx="69">
                    <c:v>2035.588</c:v>
                  </c:pt>
                  <c:pt idx="70">
                    <c:v>2032.7239999999999</c:v>
                  </c:pt>
                  <c:pt idx="71">
                    <c:v>1712.3139999999901</c:v>
                  </c:pt>
                  <c:pt idx="72">
                    <c:v>2074.252</c:v>
                  </c:pt>
                  <c:pt idx="73">
                    <c:v>1648.9479999999901</c:v>
                  </c:pt>
                  <c:pt idx="74">
                    <c:v>1744.1759999999899</c:v>
                  </c:pt>
                  <c:pt idx="75">
                    <c:v>1714.46199999999</c:v>
                  </c:pt>
                  <c:pt idx="76">
                    <c:v>1732.3620000000001</c:v>
                  </c:pt>
                  <c:pt idx="77">
                    <c:v>1739.5219999999899</c:v>
                  </c:pt>
                  <c:pt idx="78">
                    <c:v>1420.5440000000001</c:v>
                  </c:pt>
                  <c:pt idx="79">
                    <c:v>1772.81599999999</c:v>
                  </c:pt>
                  <c:pt idx="80">
                    <c:v>1791.432</c:v>
                  </c:pt>
                  <c:pt idx="81">
                    <c:v>1752.76799999999</c:v>
                  </c:pt>
                  <c:pt idx="82">
                    <c:v>1732.3620000000001</c:v>
                  </c:pt>
                  <c:pt idx="83">
                    <c:v>1681.5259999999901</c:v>
                  </c:pt>
                  <c:pt idx="84">
                    <c:v>1690.4760000000001</c:v>
                  </c:pt>
                  <c:pt idx="85">
                    <c:v>1671.144</c:v>
                  </c:pt>
                  <c:pt idx="86">
                    <c:v>1635.34399999999</c:v>
                  </c:pt>
                  <c:pt idx="87">
                    <c:v>1933.9159999999899</c:v>
                  </c:pt>
                  <c:pt idx="88">
                    <c:v>1969</c:v>
                  </c:pt>
                  <c:pt idx="89">
                    <c:v>1990.1220000000001</c:v>
                  </c:pt>
                  <c:pt idx="90">
                    <c:v>1641.788</c:v>
                  </c:pt>
                  <c:pt idx="91">
                    <c:v>1701.5740000000001</c:v>
                  </c:pt>
                  <c:pt idx="92">
                    <c:v>1686.18</c:v>
                  </c:pt>
                  <c:pt idx="93">
                    <c:v>1699.06799999999</c:v>
                  </c:pt>
                  <c:pt idx="94">
                    <c:v>1724.84399999999</c:v>
                  </c:pt>
                  <c:pt idx="95">
                    <c:v>1730.2139999999999</c:v>
                  </c:pt>
                  <c:pt idx="96">
                    <c:v>1709.44999999999</c:v>
                  </c:pt>
                  <c:pt idx="97">
                    <c:v>1758.4959999999901</c:v>
                  </c:pt>
                  <c:pt idx="98">
                    <c:v>1723.76999999999</c:v>
                  </c:pt>
                  <c:pt idx="99">
                    <c:v>1723.0539999999901</c:v>
                  </c:pt>
                </c:numCache>
              </c:numRef>
            </c:minus>
            <c:spPr>
              <a:noFill/>
              <a:ln w="12700" cap="flat" cmpd="sng" algn="ctr">
                <a:solidFill>
                  <a:schemeClr val="accent2">
                    <a:lumMod val="75000"/>
                  </a:schemeClr>
                </a:solidFill>
                <a:round/>
              </a:ln>
              <a:effectLst/>
            </c:spPr>
          </c:errBars>
          <c:errBars>
            <c:errDir val="x"/>
            <c:errBarType val="both"/>
            <c:errValType val="fixedVal"/>
            <c:noEndCap val="0"/>
            <c:val val="0"/>
            <c:spPr>
              <a:noFill/>
              <a:ln w="9525" cap="flat" cmpd="sng" algn="ctr">
                <a:solidFill>
                  <a:schemeClr val="tx1">
                    <a:lumMod val="65000"/>
                    <a:lumOff val="35000"/>
                  </a:schemeClr>
                </a:solidFill>
                <a:round/>
              </a:ln>
              <a:effectLst/>
            </c:spPr>
          </c:errBars>
          <c:xVal>
            <c:numRef>
              <c:f>Sheet1!$A$2:$A$101</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Sheet1!$B$2:$B$101</c:f>
              <c:numCache>
                <c:formatCode>General</c:formatCode>
                <c:ptCount val="100"/>
                <c:pt idx="0">
                  <c:v>37866.637999999999</c:v>
                </c:pt>
                <c:pt idx="1">
                  <c:v>37866.637999999999</c:v>
                </c:pt>
                <c:pt idx="2">
                  <c:v>37710.192000000003</c:v>
                </c:pt>
                <c:pt idx="3">
                  <c:v>37829.406000000003</c:v>
                </c:pt>
                <c:pt idx="4">
                  <c:v>37689.428</c:v>
                </c:pt>
                <c:pt idx="5">
                  <c:v>37626.777999999998</c:v>
                </c:pt>
                <c:pt idx="6">
                  <c:v>37618.186000000002</c:v>
                </c:pt>
                <c:pt idx="7">
                  <c:v>37790.383999999998</c:v>
                </c:pt>
                <c:pt idx="8">
                  <c:v>37809.716</c:v>
                </c:pt>
                <c:pt idx="9">
                  <c:v>37801.839999999997</c:v>
                </c:pt>
                <c:pt idx="10">
                  <c:v>37817.949999999997</c:v>
                </c:pt>
                <c:pt idx="11">
                  <c:v>37787.161999999997</c:v>
                </c:pt>
                <c:pt idx="12">
                  <c:v>37782.866000000002</c:v>
                </c:pt>
                <c:pt idx="13">
                  <c:v>37482.504000000001</c:v>
                </c:pt>
                <c:pt idx="14">
                  <c:v>37660.43</c:v>
                </c:pt>
                <c:pt idx="15">
                  <c:v>37802.555999999997</c:v>
                </c:pt>
                <c:pt idx="16">
                  <c:v>37505.415999999997</c:v>
                </c:pt>
                <c:pt idx="17">
                  <c:v>37533.697999999997</c:v>
                </c:pt>
                <c:pt idx="18">
                  <c:v>37632.506000000001</c:v>
                </c:pt>
                <c:pt idx="19">
                  <c:v>37633.58</c:v>
                </c:pt>
                <c:pt idx="20">
                  <c:v>37714.487999999998</c:v>
                </c:pt>
                <c:pt idx="21">
                  <c:v>37648.616000000002</c:v>
                </c:pt>
                <c:pt idx="22">
                  <c:v>37708.76</c:v>
                </c:pt>
                <c:pt idx="23">
                  <c:v>37599.57</c:v>
                </c:pt>
                <c:pt idx="24">
                  <c:v>37599.928</c:v>
                </c:pt>
                <c:pt idx="25">
                  <c:v>37606.372000000003</c:v>
                </c:pt>
                <c:pt idx="26">
                  <c:v>37636.802000000003</c:v>
                </c:pt>
                <c:pt idx="27">
                  <c:v>35727.230000000003</c:v>
                </c:pt>
                <c:pt idx="28">
                  <c:v>35703.601999999999</c:v>
                </c:pt>
                <c:pt idx="29">
                  <c:v>35691.788</c:v>
                </c:pt>
                <c:pt idx="30">
                  <c:v>35651.334000000003</c:v>
                </c:pt>
                <c:pt idx="31">
                  <c:v>35667.802000000003</c:v>
                </c:pt>
                <c:pt idx="32">
                  <c:v>35705.392</c:v>
                </c:pt>
                <c:pt idx="33">
                  <c:v>35769.116000000002</c:v>
                </c:pt>
                <c:pt idx="34">
                  <c:v>35823.531999999999</c:v>
                </c:pt>
                <c:pt idx="35">
                  <c:v>35782.362000000001</c:v>
                </c:pt>
                <c:pt idx="36">
                  <c:v>35693.936000000002</c:v>
                </c:pt>
                <c:pt idx="37">
                  <c:v>35659.925999999999</c:v>
                </c:pt>
                <c:pt idx="38">
                  <c:v>35702.885999999999</c:v>
                </c:pt>
                <c:pt idx="39">
                  <c:v>35700.379999999997</c:v>
                </c:pt>
                <c:pt idx="40">
                  <c:v>35634.15</c:v>
                </c:pt>
                <c:pt idx="41">
                  <c:v>35696.442000000003</c:v>
                </c:pt>
                <c:pt idx="42">
                  <c:v>35729.735999999997</c:v>
                </c:pt>
                <c:pt idx="43">
                  <c:v>35696.084000000003</c:v>
                </c:pt>
                <c:pt idx="44">
                  <c:v>35698.589999999997</c:v>
                </c:pt>
                <c:pt idx="45">
                  <c:v>35744.055999999997</c:v>
                </c:pt>
                <c:pt idx="46">
                  <c:v>35787.374000000003</c:v>
                </c:pt>
                <c:pt idx="47">
                  <c:v>35759.807999999997</c:v>
                </c:pt>
                <c:pt idx="48">
                  <c:v>35777.35</c:v>
                </c:pt>
                <c:pt idx="49">
                  <c:v>35724.724000000002</c:v>
                </c:pt>
                <c:pt idx="50">
                  <c:v>35773.411999999997</c:v>
                </c:pt>
                <c:pt idx="51">
                  <c:v>35779.856</c:v>
                </c:pt>
                <c:pt idx="52">
                  <c:v>35771.264000000003</c:v>
                </c:pt>
                <c:pt idx="53">
                  <c:v>35807.421999999999</c:v>
                </c:pt>
                <c:pt idx="54">
                  <c:v>35778.781999999999</c:v>
                </c:pt>
                <c:pt idx="55">
                  <c:v>35746.203999999998</c:v>
                </c:pt>
                <c:pt idx="56">
                  <c:v>35759.807999999997</c:v>
                </c:pt>
                <c:pt idx="57">
                  <c:v>35758.375999999997</c:v>
                </c:pt>
                <c:pt idx="58">
                  <c:v>35744.413999999997</c:v>
                </c:pt>
                <c:pt idx="59">
                  <c:v>35754.438000000002</c:v>
                </c:pt>
                <c:pt idx="60">
                  <c:v>35792.027999999998</c:v>
                </c:pt>
                <c:pt idx="61">
                  <c:v>35798.114000000001</c:v>
                </c:pt>
                <c:pt idx="62">
                  <c:v>35816.014000000003</c:v>
                </c:pt>
                <c:pt idx="63">
                  <c:v>35835.703999999998</c:v>
                </c:pt>
                <c:pt idx="64">
                  <c:v>35823.173999999999</c:v>
                </c:pt>
                <c:pt idx="65">
                  <c:v>35770.548000000003</c:v>
                </c:pt>
                <c:pt idx="66">
                  <c:v>35686.417999999998</c:v>
                </c:pt>
                <c:pt idx="67">
                  <c:v>35732.241999999998</c:v>
                </c:pt>
                <c:pt idx="68">
                  <c:v>35661.358</c:v>
                </c:pt>
                <c:pt idx="69">
                  <c:v>35727.588000000003</c:v>
                </c:pt>
                <c:pt idx="70">
                  <c:v>35724.724000000002</c:v>
                </c:pt>
                <c:pt idx="71">
                  <c:v>35762.313999999998</c:v>
                </c:pt>
                <c:pt idx="72">
                  <c:v>35766.252</c:v>
                </c:pt>
                <c:pt idx="73">
                  <c:v>35698.947999999997</c:v>
                </c:pt>
                <c:pt idx="74">
                  <c:v>35794.175999999999</c:v>
                </c:pt>
                <c:pt idx="75">
                  <c:v>35764.462</c:v>
                </c:pt>
                <c:pt idx="76">
                  <c:v>35782.362000000001</c:v>
                </c:pt>
                <c:pt idx="77">
                  <c:v>35789.521999999997</c:v>
                </c:pt>
                <c:pt idx="78">
                  <c:v>35828.544000000002</c:v>
                </c:pt>
                <c:pt idx="79">
                  <c:v>35822.815999999999</c:v>
                </c:pt>
                <c:pt idx="80">
                  <c:v>35841.432000000001</c:v>
                </c:pt>
                <c:pt idx="81">
                  <c:v>35802.767999999996</c:v>
                </c:pt>
                <c:pt idx="82">
                  <c:v>35782.362000000001</c:v>
                </c:pt>
                <c:pt idx="83">
                  <c:v>35731.525999999998</c:v>
                </c:pt>
                <c:pt idx="84">
                  <c:v>35740.476000000002</c:v>
                </c:pt>
                <c:pt idx="85">
                  <c:v>35721.144</c:v>
                </c:pt>
                <c:pt idx="86">
                  <c:v>35685.343999999997</c:v>
                </c:pt>
                <c:pt idx="87">
                  <c:v>35625.915999999997</c:v>
                </c:pt>
                <c:pt idx="88">
                  <c:v>35661</c:v>
                </c:pt>
                <c:pt idx="89">
                  <c:v>35682.122000000003</c:v>
                </c:pt>
                <c:pt idx="90">
                  <c:v>35691.788</c:v>
                </c:pt>
                <c:pt idx="91">
                  <c:v>35751.574000000001</c:v>
                </c:pt>
                <c:pt idx="92">
                  <c:v>35736.18</c:v>
                </c:pt>
                <c:pt idx="93">
                  <c:v>35749.067999999999</c:v>
                </c:pt>
                <c:pt idx="94">
                  <c:v>35774.843999999997</c:v>
                </c:pt>
                <c:pt idx="95">
                  <c:v>35780.214</c:v>
                </c:pt>
                <c:pt idx="96">
                  <c:v>35759.449999999997</c:v>
                </c:pt>
                <c:pt idx="97">
                  <c:v>35808.495999999999</c:v>
                </c:pt>
                <c:pt idx="98">
                  <c:v>35773.769999999997</c:v>
                </c:pt>
                <c:pt idx="99">
                  <c:v>35773.053999999996</c:v>
                </c:pt>
              </c:numCache>
            </c:numRef>
          </c:yVal>
          <c:smooth val="0"/>
          <c:extLst>
            <c:ext xmlns:c16="http://schemas.microsoft.com/office/drawing/2014/chart" uri="{C3380CC4-5D6E-409C-BE32-E72D297353CC}">
              <c16:uniqueId val="{00000000-FDCC-4533-8AB7-61A14F38335C}"/>
            </c:ext>
          </c:extLst>
        </c:ser>
        <c:dLbls>
          <c:showLegendKey val="0"/>
          <c:showVal val="0"/>
          <c:showCatName val="0"/>
          <c:showSerName val="0"/>
          <c:showPercent val="0"/>
          <c:showBubbleSize val="0"/>
        </c:dLbls>
        <c:axId val="1169876239"/>
        <c:axId val="1169983935"/>
      </c:scatterChart>
      <c:valAx>
        <c:axId val="1169876239"/>
        <c:scaling>
          <c:orientation val="minMax"/>
          <c:max val="101"/>
          <c:min val="0"/>
        </c:scaling>
        <c:delete val="0"/>
        <c:axPos val="b"/>
        <c:majorGridlines>
          <c:spPr>
            <a:ln w="9525" cap="flat" cmpd="sng" algn="ctr">
              <a:solidFill>
                <a:schemeClr val="tx1">
                  <a:lumMod val="15000"/>
                  <a:lumOff val="85000"/>
                </a:schemeClr>
              </a:solidFill>
              <a:round/>
            </a:ln>
            <a:effectLst/>
          </c:spPr>
        </c:majorGridlines>
        <c:numFmt formatCode="0\K;\-0\K"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983935"/>
        <c:crosses val="autoZero"/>
        <c:crossBetween val="midCat"/>
        <c:majorUnit val="20"/>
      </c:valAx>
      <c:valAx>
        <c:axId val="1169983935"/>
        <c:scaling>
          <c:orientation val="minMax"/>
          <c:max val="40000"/>
          <c:min val="3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876239"/>
        <c:crosses val="autoZero"/>
        <c:crossBetween val="midCat"/>
        <c:majorUnit val="2000"/>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5400" cap="rnd">
              <a:noFill/>
              <a:round/>
            </a:ln>
            <a:effectLst/>
          </c:spPr>
          <c:marker>
            <c:symbol val="circle"/>
            <c:size val="5"/>
            <c:spPr>
              <a:solidFill>
                <a:schemeClr val="accent2">
                  <a:lumMod val="75000"/>
                </a:schemeClr>
              </a:solidFill>
              <a:ln w="12700">
                <a:solidFill>
                  <a:schemeClr val="tx1"/>
                </a:solidFill>
                <a:round/>
              </a:ln>
              <a:effectLst/>
            </c:spPr>
          </c:marker>
          <c:errBars>
            <c:errDir val="y"/>
            <c:errBarType val="both"/>
            <c:errValType val="cust"/>
            <c:noEndCap val="0"/>
            <c:plus>
              <c:numRef>
                <c:f>Sheet1!$D$2:$D$101</c:f>
                <c:numCache>
                  <c:formatCode>General</c:formatCode>
                  <c:ptCount val="100"/>
                  <c:pt idx="0">
                    <c:v>1553.3620000000001</c:v>
                  </c:pt>
                  <c:pt idx="1">
                    <c:v>1911.3620000000001</c:v>
                  </c:pt>
                  <c:pt idx="2">
                    <c:v>1709.80799999999</c:v>
                  </c:pt>
                  <c:pt idx="3">
                    <c:v>1590.59399999999</c:v>
                  </c:pt>
                  <c:pt idx="4">
                    <c:v>1730.5719999999999</c:v>
                  </c:pt>
                  <c:pt idx="5">
                    <c:v>1793.222</c:v>
                  </c:pt>
                  <c:pt idx="6">
                    <c:v>1801.8139999999901</c:v>
                  </c:pt>
                  <c:pt idx="7">
                    <c:v>1629.616</c:v>
                  </c:pt>
                  <c:pt idx="8">
                    <c:v>1610.2839999999901</c:v>
                  </c:pt>
                  <c:pt idx="9">
                    <c:v>1618.16</c:v>
                  </c:pt>
                  <c:pt idx="10">
                    <c:v>1602.05</c:v>
                  </c:pt>
                  <c:pt idx="11">
                    <c:v>1632.838</c:v>
                  </c:pt>
                  <c:pt idx="12">
                    <c:v>1637.13399999999</c:v>
                  </c:pt>
                  <c:pt idx="13">
                    <c:v>1937.4959999999901</c:v>
                  </c:pt>
                  <c:pt idx="14">
                    <c:v>1759.5699999999899</c:v>
                  </c:pt>
                  <c:pt idx="15">
                    <c:v>1617.444</c:v>
                  </c:pt>
                  <c:pt idx="16">
                    <c:v>1914.5840000000001</c:v>
                  </c:pt>
                  <c:pt idx="17">
                    <c:v>1528.3019999999999</c:v>
                  </c:pt>
                  <c:pt idx="18">
                    <c:v>1429.4939999999899</c:v>
                  </c:pt>
                  <c:pt idx="19">
                    <c:v>2144.4199999999901</c:v>
                  </c:pt>
                  <c:pt idx="20">
                    <c:v>2063.5120000000002</c:v>
                  </c:pt>
                  <c:pt idx="21">
                    <c:v>1771.38399999999</c:v>
                  </c:pt>
                  <c:pt idx="22">
                    <c:v>2069.2399999999898</c:v>
                  </c:pt>
                  <c:pt idx="23">
                    <c:v>1462.43</c:v>
                  </c:pt>
                  <c:pt idx="24">
                    <c:v>1462.0719999999999</c:v>
                  </c:pt>
                  <c:pt idx="25">
                    <c:v>1455.6279999999899</c:v>
                  </c:pt>
                  <c:pt idx="26">
                    <c:v>1425.1979999999901</c:v>
                  </c:pt>
                  <c:pt idx="27">
                    <c:v>1186.76999999999</c:v>
                  </c:pt>
                  <c:pt idx="28">
                    <c:v>1568.3979999999999</c:v>
                  </c:pt>
                  <c:pt idx="29">
                    <c:v>1580.21199999999</c:v>
                  </c:pt>
                  <c:pt idx="30">
                    <c:v>1620.6659999999899</c:v>
                  </c:pt>
                  <c:pt idx="31">
                    <c:v>1246.1979999999901</c:v>
                  </c:pt>
                  <c:pt idx="32">
                    <c:v>1566.6079999999999</c:v>
                  </c:pt>
                  <c:pt idx="33">
                    <c:v>1502.88399999999</c:v>
                  </c:pt>
                  <c:pt idx="34">
                    <c:v>1448.4680000000001</c:v>
                  </c:pt>
                  <c:pt idx="35">
                    <c:v>1131.6379999999899</c:v>
                  </c:pt>
                  <c:pt idx="36">
                    <c:v>1578.0639999999901</c:v>
                  </c:pt>
                  <c:pt idx="37">
                    <c:v>1970.0740000000001</c:v>
                  </c:pt>
                  <c:pt idx="38">
                    <c:v>1569.114</c:v>
                  </c:pt>
                  <c:pt idx="39">
                    <c:v>1571.62</c:v>
                  </c:pt>
                  <c:pt idx="40">
                    <c:v>1279.8499999999899</c:v>
                  </c:pt>
                  <c:pt idx="41">
                    <c:v>1575.55799999999</c:v>
                  </c:pt>
                  <c:pt idx="42">
                    <c:v>1542.2639999999999</c:v>
                  </c:pt>
                  <c:pt idx="43">
                    <c:v>1575.9159999999899</c:v>
                  </c:pt>
                  <c:pt idx="44">
                    <c:v>1215.4100000000001</c:v>
                  </c:pt>
                  <c:pt idx="45">
                    <c:v>1527.944</c:v>
                  </c:pt>
                  <c:pt idx="46">
                    <c:v>1484.62599999999</c:v>
                  </c:pt>
                  <c:pt idx="47">
                    <c:v>1512.192</c:v>
                  </c:pt>
                  <c:pt idx="48">
                    <c:v>1494.65</c:v>
                  </c:pt>
                  <c:pt idx="49">
                    <c:v>1547.2759999999901</c:v>
                  </c:pt>
                  <c:pt idx="50">
                    <c:v>1498.588</c:v>
                  </c:pt>
                  <c:pt idx="51">
                    <c:v>1492.144</c:v>
                  </c:pt>
                  <c:pt idx="52">
                    <c:v>1500.7359999999901</c:v>
                  </c:pt>
                  <c:pt idx="53">
                    <c:v>1822.578</c:v>
                  </c:pt>
                  <c:pt idx="54">
                    <c:v>1135.2180000000001</c:v>
                  </c:pt>
                  <c:pt idx="55">
                    <c:v>1525.796</c:v>
                  </c:pt>
                  <c:pt idx="56">
                    <c:v>1512.192</c:v>
                  </c:pt>
                  <c:pt idx="57">
                    <c:v>1513.624</c:v>
                  </c:pt>
                  <c:pt idx="58">
                    <c:v>1527.586</c:v>
                  </c:pt>
                  <c:pt idx="59">
                    <c:v>1517.5619999999899</c:v>
                  </c:pt>
                  <c:pt idx="60">
                    <c:v>1837.972</c:v>
                  </c:pt>
                  <c:pt idx="61">
                    <c:v>1115.88599999999</c:v>
                  </c:pt>
                  <c:pt idx="62">
                    <c:v>1455.9859999999901</c:v>
                  </c:pt>
                  <c:pt idx="63">
                    <c:v>1078.296</c:v>
                  </c:pt>
                  <c:pt idx="64">
                    <c:v>1448.826</c:v>
                  </c:pt>
                  <c:pt idx="65">
                    <c:v>1501.45199999999</c:v>
                  </c:pt>
                  <c:pt idx="66">
                    <c:v>1585.5820000000001</c:v>
                  </c:pt>
                  <c:pt idx="67">
                    <c:v>1181.758</c:v>
                  </c:pt>
                  <c:pt idx="68">
                    <c:v>1252.64199999999</c:v>
                  </c:pt>
                  <c:pt idx="69">
                    <c:v>1186.41199999999</c:v>
                  </c:pt>
                  <c:pt idx="70">
                    <c:v>1189.2759999999901</c:v>
                  </c:pt>
                  <c:pt idx="71">
                    <c:v>1509.6859999999999</c:v>
                  </c:pt>
                  <c:pt idx="72">
                    <c:v>1505.74799999999</c:v>
                  </c:pt>
                  <c:pt idx="73">
                    <c:v>1215.0519999999999</c:v>
                  </c:pt>
                  <c:pt idx="74">
                    <c:v>1477.8240000000001</c:v>
                  </c:pt>
                  <c:pt idx="75">
                    <c:v>1507.538</c:v>
                  </c:pt>
                  <c:pt idx="76">
                    <c:v>1489.6379999999899</c:v>
                  </c:pt>
                  <c:pt idx="77">
                    <c:v>1482.4780000000001</c:v>
                  </c:pt>
                  <c:pt idx="78">
                    <c:v>1443.4559999999899</c:v>
                  </c:pt>
                  <c:pt idx="79">
                    <c:v>1449.184</c:v>
                  </c:pt>
                  <c:pt idx="80">
                    <c:v>1430.56799999999</c:v>
                  </c:pt>
                  <c:pt idx="81">
                    <c:v>1469.232</c:v>
                  </c:pt>
                  <c:pt idx="82">
                    <c:v>1489.6379999999899</c:v>
                  </c:pt>
                  <c:pt idx="83">
                    <c:v>1540.4739999999999</c:v>
                  </c:pt>
                  <c:pt idx="84">
                    <c:v>1531.5239999999901</c:v>
                  </c:pt>
                  <c:pt idx="85">
                    <c:v>1550.85599999999</c:v>
                  </c:pt>
                  <c:pt idx="86">
                    <c:v>1586.6559999999999</c:v>
                  </c:pt>
                  <c:pt idx="87">
                    <c:v>1646.0840000000001</c:v>
                  </c:pt>
                  <c:pt idx="88">
                    <c:v>1611</c:v>
                  </c:pt>
                  <c:pt idx="89">
                    <c:v>1589.8779999999899</c:v>
                  </c:pt>
                  <c:pt idx="90">
                    <c:v>1222.21199999999</c:v>
                  </c:pt>
                  <c:pt idx="91">
                    <c:v>1520.4259999999899</c:v>
                  </c:pt>
                  <c:pt idx="92">
                    <c:v>1535.8199999999899</c:v>
                  </c:pt>
                  <c:pt idx="93">
                    <c:v>1522.932</c:v>
                  </c:pt>
                  <c:pt idx="94">
                    <c:v>1497.1559999999999</c:v>
                  </c:pt>
                  <c:pt idx="95">
                    <c:v>1491.7860000000001</c:v>
                  </c:pt>
                  <c:pt idx="96">
                    <c:v>1512.55</c:v>
                  </c:pt>
                  <c:pt idx="97">
                    <c:v>1463.5039999999999</c:v>
                  </c:pt>
                  <c:pt idx="98">
                    <c:v>1498.23</c:v>
                  </c:pt>
                  <c:pt idx="99">
                    <c:v>1140.9459999999999</c:v>
                  </c:pt>
                </c:numCache>
              </c:numRef>
            </c:plus>
            <c:minus>
              <c:numRef>
                <c:f>Sheet1!$C$2:$C$101</c:f>
                <c:numCache>
                  <c:formatCode>General</c:formatCode>
                  <c:ptCount val="100"/>
                  <c:pt idx="0">
                    <c:v>4174.6379999999899</c:v>
                  </c:pt>
                  <c:pt idx="1">
                    <c:v>3816.6379999999899</c:v>
                  </c:pt>
                  <c:pt idx="2">
                    <c:v>4018.192</c:v>
                  </c:pt>
                  <c:pt idx="3">
                    <c:v>4137.4059999999999</c:v>
                  </c:pt>
                  <c:pt idx="4">
                    <c:v>3639.4279999999999</c:v>
                  </c:pt>
                  <c:pt idx="5">
                    <c:v>3934.7779999999898</c:v>
                  </c:pt>
                  <c:pt idx="6">
                    <c:v>3926.1860000000001</c:v>
                  </c:pt>
                  <c:pt idx="7">
                    <c:v>3382.38399999999</c:v>
                  </c:pt>
                  <c:pt idx="8">
                    <c:v>3759.7159999999999</c:v>
                  </c:pt>
                  <c:pt idx="9">
                    <c:v>4109.8399999999901</c:v>
                  </c:pt>
                  <c:pt idx="10">
                    <c:v>4125.9499999999898</c:v>
                  </c:pt>
                  <c:pt idx="11">
                    <c:v>3737.1619999999898</c:v>
                  </c:pt>
                  <c:pt idx="12">
                    <c:v>3732.866</c:v>
                  </c:pt>
                  <c:pt idx="13">
                    <c:v>3790.5039999999999</c:v>
                  </c:pt>
                  <c:pt idx="14">
                    <c:v>3968.43</c:v>
                  </c:pt>
                  <c:pt idx="15">
                    <c:v>3752.55599999999</c:v>
                  </c:pt>
                  <c:pt idx="16">
                    <c:v>4171.4159999999902</c:v>
                  </c:pt>
                  <c:pt idx="17">
                    <c:v>3841.6979999999899</c:v>
                  </c:pt>
                  <c:pt idx="18">
                    <c:v>3224.5059999999999</c:v>
                  </c:pt>
                  <c:pt idx="19">
                    <c:v>3225.58</c:v>
                  </c:pt>
                  <c:pt idx="20">
                    <c:v>4022.4879999999898</c:v>
                  </c:pt>
                  <c:pt idx="21">
                    <c:v>4314.616</c:v>
                  </c:pt>
                  <c:pt idx="22">
                    <c:v>4016.76</c:v>
                  </c:pt>
                  <c:pt idx="23">
                    <c:v>3549.5699999999902</c:v>
                  </c:pt>
                  <c:pt idx="24">
                    <c:v>3549.9279999999999</c:v>
                  </c:pt>
                  <c:pt idx="25">
                    <c:v>3556.3719999999998</c:v>
                  </c:pt>
                  <c:pt idx="26">
                    <c:v>3944.8020000000001</c:v>
                  </c:pt>
                  <c:pt idx="27">
                    <c:v>1677.23</c:v>
                  </c:pt>
                  <c:pt idx="28">
                    <c:v>2011.6019999999901</c:v>
                  </c:pt>
                  <c:pt idx="29">
                    <c:v>1999.788</c:v>
                  </c:pt>
                  <c:pt idx="30">
                    <c:v>1601.3340000000001</c:v>
                  </c:pt>
                  <c:pt idx="31">
                    <c:v>1975.8019999999999</c:v>
                  </c:pt>
                  <c:pt idx="32">
                    <c:v>2013.39199999999</c:v>
                  </c:pt>
                  <c:pt idx="33">
                    <c:v>1361.116</c:v>
                  </c:pt>
                  <c:pt idx="34">
                    <c:v>1773.5319999999899</c:v>
                  </c:pt>
                  <c:pt idx="35">
                    <c:v>2090.3620000000001</c:v>
                  </c:pt>
                  <c:pt idx="36">
                    <c:v>2001.9359999999999</c:v>
                  </c:pt>
                  <c:pt idx="37">
                    <c:v>1609.9259999999899</c:v>
                  </c:pt>
                  <c:pt idx="38">
                    <c:v>1652.88599999999</c:v>
                  </c:pt>
                  <c:pt idx="39">
                    <c:v>2008.3799999999901</c:v>
                  </c:pt>
                  <c:pt idx="40">
                    <c:v>1942.15</c:v>
                  </c:pt>
                  <c:pt idx="41">
                    <c:v>1646.442</c:v>
                  </c:pt>
                  <c:pt idx="42">
                    <c:v>1679.7359999999901</c:v>
                  </c:pt>
                  <c:pt idx="43">
                    <c:v>2362.0839999999998</c:v>
                  </c:pt>
                  <c:pt idx="44">
                    <c:v>1648.5899999999899</c:v>
                  </c:pt>
                  <c:pt idx="45">
                    <c:v>1694.05599999999</c:v>
                  </c:pt>
                  <c:pt idx="46">
                    <c:v>1737.374</c:v>
                  </c:pt>
                  <c:pt idx="47">
                    <c:v>1351.80799999999</c:v>
                  </c:pt>
                  <c:pt idx="48">
                    <c:v>2085.3499999999899</c:v>
                  </c:pt>
                  <c:pt idx="49">
                    <c:v>2032.7239999999999</c:v>
                  </c:pt>
                  <c:pt idx="50">
                    <c:v>1723.41199999999</c:v>
                  </c:pt>
                  <c:pt idx="51">
                    <c:v>1729.85599999999</c:v>
                  </c:pt>
                  <c:pt idx="52">
                    <c:v>1721.2639999999999</c:v>
                  </c:pt>
                  <c:pt idx="53">
                    <c:v>1399.42199999999</c:v>
                  </c:pt>
                  <c:pt idx="54">
                    <c:v>1370.7819999999899</c:v>
                  </c:pt>
                  <c:pt idx="55">
                    <c:v>1696.2039999999899</c:v>
                  </c:pt>
                  <c:pt idx="56">
                    <c:v>1709.80799999999</c:v>
                  </c:pt>
                  <c:pt idx="57">
                    <c:v>1708.37599999999</c:v>
                  </c:pt>
                  <c:pt idx="58">
                    <c:v>1694.41399999999</c:v>
                  </c:pt>
                  <c:pt idx="59">
                    <c:v>1704.4380000000001</c:v>
                  </c:pt>
                  <c:pt idx="60">
                    <c:v>1742.02799999999</c:v>
                  </c:pt>
                  <c:pt idx="61">
                    <c:v>2106.114</c:v>
                  </c:pt>
                  <c:pt idx="62">
                    <c:v>1766.0139999999999</c:v>
                  </c:pt>
                  <c:pt idx="63">
                    <c:v>2143.7039999999902</c:v>
                  </c:pt>
                  <c:pt idx="64">
                    <c:v>1773.17399999999</c:v>
                  </c:pt>
                  <c:pt idx="65">
                    <c:v>1720.548</c:v>
                  </c:pt>
                  <c:pt idx="66">
                    <c:v>1994.4179999999899</c:v>
                  </c:pt>
                  <c:pt idx="67">
                    <c:v>1682.24199999999</c:v>
                  </c:pt>
                  <c:pt idx="68">
                    <c:v>1611.3579999999999</c:v>
                  </c:pt>
                  <c:pt idx="69">
                    <c:v>2035.588</c:v>
                  </c:pt>
                  <c:pt idx="70">
                    <c:v>2032.7239999999999</c:v>
                  </c:pt>
                  <c:pt idx="71">
                    <c:v>1712.3139999999901</c:v>
                  </c:pt>
                  <c:pt idx="72">
                    <c:v>2074.252</c:v>
                  </c:pt>
                  <c:pt idx="73">
                    <c:v>1648.9479999999901</c:v>
                  </c:pt>
                  <c:pt idx="74">
                    <c:v>1744.1759999999899</c:v>
                  </c:pt>
                  <c:pt idx="75">
                    <c:v>1714.46199999999</c:v>
                  </c:pt>
                  <c:pt idx="76">
                    <c:v>1732.3620000000001</c:v>
                  </c:pt>
                  <c:pt idx="77">
                    <c:v>1739.5219999999899</c:v>
                  </c:pt>
                  <c:pt idx="78">
                    <c:v>1420.5440000000001</c:v>
                  </c:pt>
                  <c:pt idx="79">
                    <c:v>1772.81599999999</c:v>
                  </c:pt>
                  <c:pt idx="80">
                    <c:v>1791.432</c:v>
                  </c:pt>
                  <c:pt idx="81">
                    <c:v>1752.76799999999</c:v>
                  </c:pt>
                  <c:pt idx="82">
                    <c:v>1732.3620000000001</c:v>
                  </c:pt>
                  <c:pt idx="83">
                    <c:v>1681.5259999999901</c:v>
                  </c:pt>
                  <c:pt idx="84">
                    <c:v>1690.4760000000001</c:v>
                  </c:pt>
                  <c:pt idx="85">
                    <c:v>1671.144</c:v>
                  </c:pt>
                  <c:pt idx="86">
                    <c:v>1635.34399999999</c:v>
                  </c:pt>
                  <c:pt idx="87">
                    <c:v>1933.9159999999899</c:v>
                  </c:pt>
                  <c:pt idx="88">
                    <c:v>1969</c:v>
                  </c:pt>
                  <c:pt idx="89">
                    <c:v>1990.1220000000001</c:v>
                  </c:pt>
                  <c:pt idx="90">
                    <c:v>1641.788</c:v>
                  </c:pt>
                  <c:pt idx="91">
                    <c:v>1701.5740000000001</c:v>
                  </c:pt>
                  <c:pt idx="92">
                    <c:v>1686.18</c:v>
                  </c:pt>
                  <c:pt idx="93">
                    <c:v>1699.06799999999</c:v>
                  </c:pt>
                  <c:pt idx="94">
                    <c:v>1724.84399999999</c:v>
                  </c:pt>
                  <c:pt idx="95">
                    <c:v>1730.2139999999999</c:v>
                  </c:pt>
                  <c:pt idx="96">
                    <c:v>1709.44999999999</c:v>
                  </c:pt>
                  <c:pt idx="97">
                    <c:v>1758.4959999999901</c:v>
                  </c:pt>
                  <c:pt idx="98">
                    <c:v>1723.76999999999</c:v>
                  </c:pt>
                  <c:pt idx="99">
                    <c:v>1723.0539999999901</c:v>
                  </c:pt>
                </c:numCache>
              </c:numRef>
            </c:minus>
            <c:spPr>
              <a:noFill/>
              <a:ln w="12700" cap="flat" cmpd="sng" algn="ctr">
                <a:solidFill>
                  <a:schemeClr val="accent2">
                    <a:lumMod val="75000"/>
                  </a:schemeClr>
                </a:solidFill>
                <a:round/>
              </a:ln>
              <a:effectLst/>
            </c:spPr>
          </c:errBars>
          <c:errBars>
            <c:errDir val="x"/>
            <c:errBarType val="both"/>
            <c:errValType val="fixedVal"/>
            <c:noEndCap val="0"/>
            <c:val val="0"/>
            <c:spPr>
              <a:noFill/>
              <a:ln w="9525" cap="flat" cmpd="sng" algn="ctr">
                <a:solidFill>
                  <a:schemeClr val="tx1">
                    <a:lumMod val="65000"/>
                    <a:lumOff val="35000"/>
                  </a:schemeClr>
                </a:solidFill>
                <a:round/>
              </a:ln>
              <a:effectLst/>
            </c:spPr>
          </c:errBars>
          <c:xVal>
            <c:numRef>
              <c:f>Sheet1!$A$2:$A$101</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Sheet1!$B$2:$B$101</c:f>
              <c:numCache>
                <c:formatCode>General</c:formatCode>
                <c:ptCount val="100"/>
                <c:pt idx="0">
                  <c:v>37866.637999999999</c:v>
                </c:pt>
                <c:pt idx="1">
                  <c:v>37866.637999999999</c:v>
                </c:pt>
                <c:pt idx="2">
                  <c:v>37710.192000000003</c:v>
                </c:pt>
                <c:pt idx="3">
                  <c:v>37829.406000000003</c:v>
                </c:pt>
                <c:pt idx="4">
                  <c:v>37689.428</c:v>
                </c:pt>
                <c:pt idx="5">
                  <c:v>37626.777999999998</c:v>
                </c:pt>
                <c:pt idx="6">
                  <c:v>37618.186000000002</c:v>
                </c:pt>
                <c:pt idx="7">
                  <c:v>37790.383999999998</c:v>
                </c:pt>
                <c:pt idx="8">
                  <c:v>37809.716</c:v>
                </c:pt>
                <c:pt idx="9">
                  <c:v>37801.839999999997</c:v>
                </c:pt>
                <c:pt idx="10">
                  <c:v>37817.949999999997</c:v>
                </c:pt>
                <c:pt idx="11">
                  <c:v>37787.161999999997</c:v>
                </c:pt>
                <c:pt idx="12">
                  <c:v>37782.866000000002</c:v>
                </c:pt>
                <c:pt idx="13">
                  <c:v>37482.504000000001</c:v>
                </c:pt>
                <c:pt idx="14">
                  <c:v>37660.43</c:v>
                </c:pt>
                <c:pt idx="15">
                  <c:v>37802.555999999997</c:v>
                </c:pt>
                <c:pt idx="16">
                  <c:v>37505.415999999997</c:v>
                </c:pt>
                <c:pt idx="17">
                  <c:v>37533.697999999997</c:v>
                </c:pt>
                <c:pt idx="18">
                  <c:v>37632.506000000001</c:v>
                </c:pt>
                <c:pt idx="19">
                  <c:v>37633.58</c:v>
                </c:pt>
                <c:pt idx="20">
                  <c:v>37714.487999999998</c:v>
                </c:pt>
                <c:pt idx="21">
                  <c:v>37648.616000000002</c:v>
                </c:pt>
                <c:pt idx="22">
                  <c:v>37708.76</c:v>
                </c:pt>
                <c:pt idx="23">
                  <c:v>37599.57</c:v>
                </c:pt>
                <c:pt idx="24">
                  <c:v>37599.928</c:v>
                </c:pt>
                <c:pt idx="25">
                  <c:v>37606.372000000003</c:v>
                </c:pt>
                <c:pt idx="26">
                  <c:v>37636.802000000003</c:v>
                </c:pt>
                <c:pt idx="27">
                  <c:v>35727.230000000003</c:v>
                </c:pt>
                <c:pt idx="28">
                  <c:v>35703.601999999999</c:v>
                </c:pt>
                <c:pt idx="29">
                  <c:v>35691.788</c:v>
                </c:pt>
                <c:pt idx="30">
                  <c:v>35651.334000000003</c:v>
                </c:pt>
                <c:pt idx="31">
                  <c:v>35667.802000000003</c:v>
                </c:pt>
                <c:pt idx="32">
                  <c:v>35705.392</c:v>
                </c:pt>
                <c:pt idx="33">
                  <c:v>35769.116000000002</c:v>
                </c:pt>
                <c:pt idx="34">
                  <c:v>35823.531999999999</c:v>
                </c:pt>
                <c:pt idx="35">
                  <c:v>35782.362000000001</c:v>
                </c:pt>
                <c:pt idx="36">
                  <c:v>35693.936000000002</c:v>
                </c:pt>
                <c:pt idx="37">
                  <c:v>35659.925999999999</c:v>
                </c:pt>
                <c:pt idx="38">
                  <c:v>35702.885999999999</c:v>
                </c:pt>
                <c:pt idx="39">
                  <c:v>35700.379999999997</c:v>
                </c:pt>
                <c:pt idx="40">
                  <c:v>35634.15</c:v>
                </c:pt>
                <c:pt idx="41">
                  <c:v>35696.442000000003</c:v>
                </c:pt>
                <c:pt idx="42">
                  <c:v>35729.735999999997</c:v>
                </c:pt>
                <c:pt idx="43">
                  <c:v>35696.084000000003</c:v>
                </c:pt>
                <c:pt idx="44">
                  <c:v>35698.589999999997</c:v>
                </c:pt>
                <c:pt idx="45">
                  <c:v>35744.055999999997</c:v>
                </c:pt>
                <c:pt idx="46">
                  <c:v>35787.374000000003</c:v>
                </c:pt>
                <c:pt idx="47">
                  <c:v>35759.807999999997</c:v>
                </c:pt>
                <c:pt idx="48">
                  <c:v>35777.35</c:v>
                </c:pt>
                <c:pt idx="49">
                  <c:v>35724.724000000002</c:v>
                </c:pt>
                <c:pt idx="50">
                  <c:v>35773.411999999997</c:v>
                </c:pt>
                <c:pt idx="51">
                  <c:v>35779.856</c:v>
                </c:pt>
                <c:pt idx="52">
                  <c:v>35771.264000000003</c:v>
                </c:pt>
                <c:pt idx="53">
                  <c:v>35807.421999999999</c:v>
                </c:pt>
                <c:pt idx="54">
                  <c:v>35778.781999999999</c:v>
                </c:pt>
                <c:pt idx="55">
                  <c:v>35746.203999999998</c:v>
                </c:pt>
                <c:pt idx="56">
                  <c:v>35759.807999999997</c:v>
                </c:pt>
                <c:pt idx="57">
                  <c:v>35758.375999999997</c:v>
                </c:pt>
                <c:pt idx="58">
                  <c:v>35744.413999999997</c:v>
                </c:pt>
                <c:pt idx="59">
                  <c:v>35754.438000000002</c:v>
                </c:pt>
                <c:pt idx="60">
                  <c:v>35792.027999999998</c:v>
                </c:pt>
                <c:pt idx="61">
                  <c:v>35798.114000000001</c:v>
                </c:pt>
                <c:pt idx="62">
                  <c:v>35816.014000000003</c:v>
                </c:pt>
                <c:pt idx="63">
                  <c:v>35835.703999999998</c:v>
                </c:pt>
                <c:pt idx="64">
                  <c:v>35823.173999999999</c:v>
                </c:pt>
                <c:pt idx="65">
                  <c:v>35770.548000000003</c:v>
                </c:pt>
                <c:pt idx="66">
                  <c:v>35686.417999999998</c:v>
                </c:pt>
                <c:pt idx="67">
                  <c:v>35732.241999999998</c:v>
                </c:pt>
                <c:pt idx="68">
                  <c:v>35661.358</c:v>
                </c:pt>
                <c:pt idx="69">
                  <c:v>35727.588000000003</c:v>
                </c:pt>
                <c:pt idx="70">
                  <c:v>35724.724000000002</c:v>
                </c:pt>
                <c:pt idx="71">
                  <c:v>35762.313999999998</c:v>
                </c:pt>
                <c:pt idx="72">
                  <c:v>35766.252</c:v>
                </c:pt>
                <c:pt idx="73">
                  <c:v>35698.947999999997</c:v>
                </c:pt>
                <c:pt idx="74">
                  <c:v>35794.175999999999</c:v>
                </c:pt>
                <c:pt idx="75">
                  <c:v>35764.462</c:v>
                </c:pt>
                <c:pt idx="76">
                  <c:v>35782.362000000001</c:v>
                </c:pt>
                <c:pt idx="77">
                  <c:v>35789.521999999997</c:v>
                </c:pt>
                <c:pt idx="78">
                  <c:v>35828.544000000002</c:v>
                </c:pt>
                <c:pt idx="79">
                  <c:v>35822.815999999999</c:v>
                </c:pt>
                <c:pt idx="80">
                  <c:v>35841.432000000001</c:v>
                </c:pt>
                <c:pt idx="81">
                  <c:v>35802.767999999996</c:v>
                </c:pt>
                <c:pt idx="82">
                  <c:v>35782.362000000001</c:v>
                </c:pt>
                <c:pt idx="83">
                  <c:v>35731.525999999998</c:v>
                </c:pt>
                <c:pt idx="84">
                  <c:v>35740.476000000002</c:v>
                </c:pt>
                <c:pt idx="85">
                  <c:v>35721.144</c:v>
                </c:pt>
                <c:pt idx="86">
                  <c:v>35685.343999999997</c:v>
                </c:pt>
                <c:pt idx="87">
                  <c:v>35625.915999999997</c:v>
                </c:pt>
                <c:pt idx="88">
                  <c:v>35661</c:v>
                </c:pt>
                <c:pt idx="89">
                  <c:v>35682.122000000003</c:v>
                </c:pt>
                <c:pt idx="90">
                  <c:v>35691.788</c:v>
                </c:pt>
                <c:pt idx="91">
                  <c:v>35751.574000000001</c:v>
                </c:pt>
                <c:pt idx="92">
                  <c:v>35736.18</c:v>
                </c:pt>
                <c:pt idx="93">
                  <c:v>35749.067999999999</c:v>
                </c:pt>
                <c:pt idx="94">
                  <c:v>35774.843999999997</c:v>
                </c:pt>
                <c:pt idx="95">
                  <c:v>35780.214</c:v>
                </c:pt>
                <c:pt idx="96">
                  <c:v>35759.449999999997</c:v>
                </c:pt>
                <c:pt idx="97">
                  <c:v>35808.495999999999</c:v>
                </c:pt>
                <c:pt idx="98">
                  <c:v>35773.769999999997</c:v>
                </c:pt>
                <c:pt idx="99">
                  <c:v>35773.053999999996</c:v>
                </c:pt>
              </c:numCache>
            </c:numRef>
          </c:yVal>
          <c:smooth val="0"/>
          <c:extLst>
            <c:ext xmlns:c16="http://schemas.microsoft.com/office/drawing/2014/chart" uri="{C3380CC4-5D6E-409C-BE32-E72D297353CC}">
              <c16:uniqueId val="{00000000-FDCC-4533-8AB7-61A14F38335C}"/>
            </c:ext>
          </c:extLst>
        </c:ser>
        <c:dLbls>
          <c:showLegendKey val="0"/>
          <c:showVal val="0"/>
          <c:showCatName val="0"/>
          <c:showSerName val="0"/>
          <c:showPercent val="0"/>
          <c:showBubbleSize val="0"/>
        </c:dLbls>
        <c:axId val="1169876239"/>
        <c:axId val="1169983935"/>
      </c:scatterChart>
      <c:valAx>
        <c:axId val="1169876239"/>
        <c:scaling>
          <c:orientation val="minMax"/>
          <c:max val="101"/>
          <c:min val="0"/>
        </c:scaling>
        <c:delete val="0"/>
        <c:axPos val="b"/>
        <c:majorGridlines>
          <c:spPr>
            <a:ln w="9525" cap="flat" cmpd="sng" algn="ctr">
              <a:solidFill>
                <a:schemeClr val="tx1">
                  <a:lumMod val="15000"/>
                  <a:lumOff val="85000"/>
                </a:schemeClr>
              </a:solidFill>
              <a:round/>
            </a:ln>
            <a:effectLst/>
          </c:spPr>
        </c:majorGridlines>
        <c:numFmt formatCode="0\K;\-0\K"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983935"/>
        <c:crosses val="autoZero"/>
        <c:crossBetween val="midCat"/>
        <c:majorUnit val="20"/>
      </c:valAx>
      <c:valAx>
        <c:axId val="1169983935"/>
        <c:scaling>
          <c:orientation val="minMax"/>
          <c:max val="40000"/>
          <c:min val="3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876239"/>
        <c:crosses val="autoZero"/>
        <c:crossBetween val="midCat"/>
        <c:majorUnit val="2000"/>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solidFill>
                <a:schemeClr val="accent2">
                  <a:lumMod val="75000"/>
                </a:schemeClr>
              </a:solidFill>
              <a:ln w="12700">
                <a:solidFill>
                  <a:schemeClr val="tx1"/>
                </a:solidFill>
                <a:round/>
              </a:ln>
              <a:effectLst/>
            </c:spPr>
          </c:marker>
          <c:xVal>
            <c:numRef>
              <c:f>Sheet1!$A$2:$A$1001</c:f>
              <c:numCache>
                <c:formatCode>General</c:formatCode>
                <c:ptCount val="10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numCache>
            </c:numRef>
          </c:xVal>
          <c:yVal>
            <c:numRef>
              <c:f>Sheet1!$B$2:$B$1001</c:f>
              <c:numCache>
                <c:formatCode>General</c:formatCode>
                <c:ptCount val="1000"/>
                <c:pt idx="0">
                  <c:v>37630</c:v>
                </c:pt>
                <c:pt idx="1">
                  <c:v>38704</c:v>
                </c:pt>
                <c:pt idx="2">
                  <c:v>38346</c:v>
                </c:pt>
                <c:pt idx="3">
                  <c:v>37630</c:v>
                </c:pt>
                <c:pt idx="4">
                  <c:v>38704</c:v>
                </c:pt>
                <c:pt idx="5">
                  <c:v>38346</c:v>
                </c:pt>
                <c:pt idx="6">
                  <c:v>39062</c:v>
                </c:pt>
                <c:pt idx="7">
                  <c:v>38704</c:v>
                </c:pt>
                <c:pt idx="8">
                  <c:v>37630</c:v>
                </c:pt>
                <c:pt idx="9">
                  <c:v>38704</c:v>
                </c:pt>
                <c:pt idx="10">
                  <c:v>37272</c:v>
                </c:pt>
                <c:pt idx="11">
                  <c:v>37988</c:v>
                </c:pt>
                <c:pt idx="12">
                  <c:v>37272</c:v>
                </c:pt>
                <c:pt idx="13">
                  <c:v>38346</c:v>
                </c:pt>
                <c:pt idx="14">
                  <c:v>37630</c:v>
                </c:pt>
                <c:pt idx="15">
                  <c:v>37988</c:v>
                </c:pt>
                <c:pt idx="16">
                  <c:v>37272</c:v>
                </c:pt>
                <c:pt idx="17">
                  <c:v>38346</c:v>
                </c:pt>
                <c:pt idx="18">
                  <c:v>37630</c:v>
                </c:pt>
                <c:pt idx="19">
                  <c:v>37988</c:v>
                </c:pt>
                <c:pt idx="20">
                  <c:v>39062</c:v>
                </c:pt>
                <c:pt idx="21">
                  <c:v>38704</c:v>
                </c:pt>
                <c:pt idx="22">
                  <c:v>38346</c:v>
                </c:pt>
                <c:pt idx="23">
                  <c:v>37630</c:v>
                </c:pt>
                <c:pt idx="24">
                  <c:v>38346</c:v>
                </c:pt>
                <c:pt idx="25">
                  <c:v>38346</c:v>
                </c:pt>
                <c:pt idx="26">
                  <c:v>37988</c:v>
                </c:pt>
                <c:pt idx="27">
                  <c:v>37630</c:v>
                </c:pt>
                <c:pt idx="28">
                  <c:v>38346</c:v>
                </c:pt>
                <c:pt idx="29">
                  <c:v>38346</c:v>
                </c:pt>
                <c:pt idx="30">
                  <c:v>38704</c:v>
                </c:pt>
                <c:pt idx="31">
                  <c:v>37988</c:v>
                </c:pt>
                <c:pt idx="32">
                  <c:v>38346</c:v>
                </c:pt>
                <c:pt idx="33">
                  <c:v>37630</c:v>
                </c:pt>
                <c:pt idx="34">
                  <c:v>38346</c:v>
                </c:pt>
                <c:pt idx="35">
                  <c:v>37630</c:v>
                </c:pt>
                <c:pt idx="36">
                  <c:v>39062</c:v>
                </c:pt>
                <c:pt idx="37">
                  <c:v>37988</c:v>
                </c:pt>
                <c:pt idx="38">
                  <c:v>39778</c:v>
                </c:pt>
                <c:pt idx="39">
                  <c:v>38346</c:v>
                </c:pt>
                <c:pt idx="40">
                  <c:v>37988</c:v>
                </c:pt>
                <c:pt idx="41">
                  <c:v>37630</c:v>
                </c:pt>
                <c:pt idx="42">
                  <c:v>38346</c:v>
                </c:pt>
                <c:pt idx="43">
                  <c:v>38346</c:v>
                </c:pt>
                <c:pt idx="44">
                  <c:v>39420</c:v>
                </c:pt>
                <c:pt idx="45">
                  <c:v>36914</c:v>
                </c:pt>
                <c:pt idx="46">
                  <c:v>37630</c:v>
                </c:pt>
                <c:pt idx="47">
                  <c:v>37630</c:v>
                </c:pt>
                <c:pt idx="48">
                  <c:v>37988</c:v>
                </c:pt>
                <c:pt idx="49">
                  <c:v>37630</c:v>
                </c:pt>
                <c:pt idx="50">
                  <c:v>37988</c:v>
                </c:pt>
                <c:pt idx="51">
                  <c:v>36914</c:v>
                </c:pt>
                <c:pt idx="52">
                  <c:v>37272</c:v>
                </c:pt>
                <c:pt idx="53">
                  <c:v>37988</c:v>
                </c:pt>
                <c:pt idx="54">
                  <c:v>37630</c:v>
                </c:pt>
                <c:pt idx="55">
                  <c:v>37272</c:v>
                </c:pt>
                <c:pt idx="56">
                  <c:v>37988</c:v>
                </c:pt>
                <c:pt idx="57">
                  <c:v>37630</c:v>
                </c:pt>
                <c:pt idx="58">
                  <c:v>38346</c:v>
                </c:pt>
                <c:pt idx="59">
                  <c:v>37630</c:v>
                </c:pt>
                <c:pt idx="60">
                  <c:v>38346</c:v>
                </c:pt>
                <c:pt idx="61">
                  <c:v>39062</c:v>
                </c:pt>
                <c:pt idx="62">
                  <c:v>38346</c:v>
                </c:pt>
                <c:pt idx="63">
                  <c:v>38346</c:v>
                </c:pt>
                <c:pt idx="64">
                  <c:v>37988</c:v>
                </c:pt>
                <c:pt idx="65">
                  <c:v>37988</c:v>
                </c:pt>
                <c:pt idx="66">
                  <c:v>37988</c:v>
                </c:pt>
                <c:pt idx="67">
                  <c:v>37988</c:v>
                </c:pt>
                <c:pt idx="68">
                  <c:v>37272</c:v>
                </c:pt>
                <c:pt idx="69">
                  <c:v>37630</c:v>
                </c:pt>
                <c:pt idx="70">
                  <c:v>37988</c:v>
                </c:pt>
                <c:pt idx="71">
                  <c:v>38704</c:v>
                </c:pt>
                <c:pt idx="72">
                  <c:v>38704</c:v>
                </c:pt>
                <c:pt idx="73">
                  <c:v>38346</c:v>
                </c:pt>
                <c:pt idx="74">
                  <c:v>38346</c:v>
                </c:pt>
                <c:pt idx="75">
                  <c:v>36914</c:v>
                </c:pt>
                <c:pt idx="76">
                  <c:v>39062</c:v>
                </c:pt>
                <c:pt idx="77">
                  <c:v>37988</c:v>
                </c:pt>
                <c:pt idx="78">
                  <c:v>36556</c:v>
                </c:pt>
                <c:pt idx="79">
                  <c:v>37272</c:v>
                </c:pt>
                <c:pt idx="80">
                  <c:v>38346</c:v>
                </c:pt>
                <c:pt idx="81">
                  <c:v>39062</c:v>
                </c:pt>
                <c:pt idx="82">
                  <c:v>38704</c:v>
                </c:pt>
                <c:pt idx="83">
                  <c:v>38346</c:v>
                </c:pt>
                <c:pt idx="84">
                  <c:v>38704</c:v>
                </c:pt>
                <c:pt idx="85">
                  <c:v>37988</c:v>
                </c:pt>
                <c:pt idx="86">
                  <c:v>38704</c:v>
                </c:pt>
                <c:pt idx="87">
                  <c:v>38346</c:v>
                </c:pt>
                <c:pt idx="88">
                  <c:v>38704</c:v>
                </c:pt>
                <c:pt idx="89">
                  <c:v>37988</c:v>
                </c:pt>
                <c:pt idx="90">
                  <c:v>37988</c:v>
                </c:pt>
                <c:pt idx="91">
                  <c:v>37988</c:v>
                </c:pt>
                <c:pt idx="92">
                  <c:v>39062</c:v>
                </c:pt>
                <c:pt idx="93">
                  <c:v>38704</c:v>
                </c:pt>
                <c:pt idx="94">
                  <c:v>37988</c:v>
                </c:pt>
                <c:pt idx="95">
                  <c:v>39062</c:v>
                </c:pt>
                <c:pt idx="96">
                  <c:v>37630</c:v>
                </c:pt>
                <c:pt idx="97">
                  <c:v>38346</c:v>
                </c:pt>
                <c:pt idx="98">
                  <c:v>39062</c:v>
                </c:pt>
                <c:pt idx="99">
                  <c:v>39062</c:v>
                </c:pt>
                <c:pt idx="100">
                  <c:v>38346</c:v>
                </c:pt>
                <c:pt idx="101">
                  <c:v>38704</c:v>
                </c:pt>
                <c:pt idx="102">
                  <c:v>39062</c:v>
                </c:pt>
                <c:pt idx="103">
                  <c:v>38346</c:v>
                </c:pt>
                <c:pt idx="104">
                  <c:v>38704</c:v>
                </c:pt>
                <c:pt idx="105">
                  <c:v>37988</c:v>
                </c:pt>
                <c:pt idx="106">
                  <c:v>37988</c:v>
                </c:pt>
                <c:pt idx="107">
                  <c:v>37988</c:v>
                </c:pt>
                <c:pt idx="108">
                  <c:v>38704</c:v>
                </c:pt>
                <c:pt idx="109">
                  <c:v>38346</c:v>
                </c:pt>
                <c:pt idx="110">
                  <c:v>37272</c:v>
                </c:pt>
                <c:pt idx="111">
                  <c:v>37988</c:v>
                </c:pt>
                <c:pt idx="112">
                  <c:v>39420</c:v>
                </c:pt>
                <c:pt idx="113">
                  <c:v>37630</c:v>
                </c:pt>
                <c:pt idx="114">
                  <c:v>37988</c:v>
                </c:pt>
                <c:pt idx="115">
                  <c:v>37988</c:v>
                </c:pt>
                <c:pt idx="116">
                  <c:v>38346</c:v>
                </c:pt>
                <c:pt idx="117">
                  <c:v>37272</c:v>
                </c:pt>
                <c:pt idx="118">
                  <c:v>38704</c:v>
                </c:pt>
                <c:pt idx="119">
                  <c:v>39062</c:v>
                </c:pt>
                <c:pt idx="120">
                  <c:v>39062</c:v>
                </c:pt>
                <c:pt idx="121">
                  <c:v>38346</c:v>
                </c:pt>
                <c:pt idx="122">
                  <c:v>39062</c:v>
                </c:pt>
                <c:pt idx="123">
                  <c:v>37272</c:v>
                </c:pt>
                <c:pt idx="124">
                  <c:v>37272</c:v>
                </c:pt>
                <c:pt idx="125">
                  <c:v>39420</c:v>
                </c:pt>
                <c:pt idx="126">
                  <c:v>38704</c:v>
                </c:pt>
                <c:pt idx="127">
                  <c:v>37988</c:v>
                </c:pt>
                <c:pt idx="128">
                  <c:v>37988</c:v>
                </c:pt>
                <c:pt idx="129">
                  <c:v>37988</c:v>
                </c:pt>
                <c:pt idx="130">
                  <c:v>36914</c:v>
                </c:pt>
                <c:pt idx="131">
                  <c:v>38346</c:v>
                </c:pt>
                <c:pt idx="132">
                  <c:v>38346</c:v>
                </c:pt>
                <c:pt idx="133">
                  <c:v>38346</c:v>
                </c:pt>
                <c:pt idx="134">
                  <c:v>37988</c:v>
                </c:pt>
                <c:pt idx="135">
                  <c:v>37988</c:v>
                </c:pt>
                <c:pt idx="136">
                  <c:v>37272</c:v>
                </c:pt>
                <c:pt idx="137">
                  <c:v>37988</c:v>
                </c:pt>
                <c:pt idx="138">
                  <c:v>39420</c:v>
                </c:pt>
                <c:pt idx="139">
                  <c:v>37988</c:v>
                </c:pt>
                <c:pt idx="140">
                  <c:v>37988</c:v>
                </c:pt>
                <c:pt idx="141">
                  <c:v>37988</c:v>
                </c:pt>
                <c:pt idx="142">
                  <c:v>37630</c:v>
                </c:pt>
                <c:pt idx="143">
                  <c:v>37272</c:v>
                </c:pt>
                <c:pt idx="144">
                  <c:v>38346</c:v>
                </c:pt>
                <c:pt idx="145">
                  <c:v>37630</c:v>
                </c:pt>
                <c:pt idx="146">
                  <c:v>38704</c:v>
                </c:pt>
                <c:pt idx="147">
                  <c:v>38346</c:v>
                </c:pt>
                <c:pt idx="148">
                  <c:v>37630</c:v>
                </c:pt>
                <c:pt idx="149">
                  <c:v>38704</c:v>
                </c:pt>
                <c:pt idx="150">
                  <c:v>38346</c:v>
                </c:pt>
                <c:pt idx="151">
                  <c:v>37630</c:v>
                </c:pt>
                <c:pt idx="152">
                  <c:v>38704</c:v>
                </c:pt>
                <c:pt idx="153">
                  <c:v>37630</c:v>
                </c:pt>
                <c:pt idx="154">
                  <c:v>37630</c:v>
                </c:pt>
                <c:pt idx="155">
                  <c:v>37988</c:v>
                </c:pt>
                <c:pt idx="156">
                  <c:v>37630</c:v>
                </c:pt>
                <c:pt idx="157">
                  <c:v>37988</c:v>
                </c:pt>
                <c:pt idx="158">
                  <c:v>37988</c:v>
                </c:pt>
                <c:pt idx="159">
                  <c:v>36914</c:v>
                </c:pt>
                <c:pt idx="160">
                  <c:v>38346</c:v>
                </c:pt>
                <c:pt idx="161">
                  <c:v>37630</c:v>
                </c:pt>
                <c:pt idx="162">
                  <c:v>38346</c:v>
                </c:pt>
                <c:pt idx="163">
                  <c:v>37988</c:v>
                </c:pt>
                <c:pt idx="164">
                  <c:v>37988</c:v>
                </c:pt>
                <c:pt idx="165">
                  <c:v>37988</c:v>
                </c:pt>
                <c:pt idx="166">
                  <c:v>37630</c:v>
                </c:pt>
                <c:pt idx="167">
                  <c:v>38704</c:v>
                </c:pt>
                <c:pt idx="168">
                  <c:v>37988</c:v>
                </c:pt>
                <c:pt idx="169">
                  <c:v>37272</c:v>
                </c:pt>
                <c:pt idx="170">
                  <c:v>37988</c:v>
                </c:pt>
                <c:pt idx="171">
                  <c:v>37988</c:v>
                </c:pt>
                <c:pt idx="172">
                  <c:v>37630</c:v>
                </c:pt>
                <c:pt idx="173">
                  <c:v>37988</c:v>
                </c:pt>
                <c:pt idx="174">
                  <c:v>37988</c:v>
                </c:pt>
                <c:pt idx="175">
                  <c:v>37988</c:v>
                </c:pt>
                <c:pt idx="176">
                  <c:v>37630</c:v>
                </c:pt>
                <c:pt idx="177">
                  <c:v>37988</c:v>
                </c:pt>
                <c:pt idx="178">
                  <c:v>37272</c:v>
                </c:pt>
                <c:pt idx="179">
                  <c:v>38346</c:v>
                </c:pt>
                <c:pt idx="180">
                  <c:v>38346</c:v>
                </c:pt>
                <c:pt idx="181">
                  <c:v>38346</c:v>
                </c:pt>
                <c:pt idx="182">
                  <c:v>38346</c:v>
                </c:pt>
                <c:pt idx="183">
                  <c:v>38704</c:v>
                </c:pt>
                <c:pt idx="184">
                  <c:v>34408</c:v>
                </c:pt>
                <c:pt idx="185">
                  <c:v>37988</c:v>
                </c:pt>
                <c:pt idx="186">
                  <c:v>36914</c:v>
                </c:pt>
                <c:pt idx="187">
                  <c:v>38346</c:v>
                </c:pt>
                <c:pt idx="188">
                  <c:v>38346</c:v>
                </c:pt>
                <c:pt idx="189">
                  <c:v>36914</c:v>
                </c:pt>
                <c:pt idx="190">
                  <c:v>37272</c:v>
                </c:pt>
                <c:pt idx="191">
                  <c:v>37630</c:v>
                </c:pt>
                <c:pt idx="192">
                  <c:v>38346</c:v>
                </c:pt>
                <c:pt idx="193">
                  <c:v>38346</c:v>
                </c:pt>
                <c:pt idx="194">
                  <c:v>39062</c:v>
                </c:pt>
                <c:pt idx="195">
                  <c:v>37630</c:v>
                </c:pt>
                <c:pt idx="196">
                  <c:v>37272</c:v>
                </c:pt>
                <c:pt idx="197">
                  <c:v>38346</c:v>
                </c:pt>
                <c:pt idx="198">
                  <c:v>37988</c:v>
                </c:pt>
                <c:pt idx="199">
                  <c:v>38704</c:v>
                </c:pt>
                <c:pt idx="200">
                  <c:v>37630</c:v>
                </c:pt>
                <c:pt idx="201">
                  <c:v>38704</c:v>
                </c:pt>
                <c:pt idx="202">
                  <c:v>34766</c:v>
                </c:pt>
                <c:pt idx="203">
                  <c:v>37988</c:v>
                </c:pt>
                <c:pt idx="204">
                  <c:v>36914</c:v>
                </c:pt>
                <c:pt idx="205">
                  <c:v>39062</c:v>
                </c:pt>
                <c:pt idx="206">
                  <c:v>37272</c:v>
                </c:pt>
                <c:pt idx="207">
                  <c:v>37630</c:v>
                </c:pt>
                <c:pt idx="208">
                  <c:v>38704</c:v>
                </c:pt>
                <c:pt idx="209">
                  <c:v>37988</c:v>
                </c:pt>
                <c:pt idx="210">
                  <c:v>39062</c:v>
                </c:pt>
                <c:pt idx="211">
                  <c:v>37988</c:v>
                </c:pt>
                <c:pt idx="212">
                  <c:v>36914</c:v>
                </c:pt>
                <c:pt idx="213">
                  <c:v>38346</c:v>
                </c:pt>
                <c:pt idx="214">
                  <c:v>38346</c:v>
                </c:pt>
                <c:pt idx="215">
                  <c:v>37272</c:v>
                </c:pt>
                <c:pt idx="216">
                  <c:v>38704</c:v>
                </c:pt>
                <c:pt idx="217">
                  <c:v>37272</c:v>
                </c:pt>
                <c:pt idx="218">
                  <c:v>39062</c:v>
                </c:pt>
                <c:pt idx="219">
                  <c:v>38346</c:v>
                </c:pt>
                <c:pt idx="220">
                  <c:v>37630</c:v>
                </c:pt>
                <c:pt idx="221">
                  <c:v>37988</c:v>
                </c:pt>
                <c:pt idx="222">
                  <c:v>37988</c:v>
                </c:pt>
                <c:pt idx="223">
                  <c:v>38346</c:v>
                </c:pt>
                <c:pt idx="224">
                  <c:v>36914</c:v>
                </c:pt>
                <c:pt idx="225">
                  <c:v>38346</c:v>
                </c:pt>
                <c:pt idx="226">
                  <c:v>37272</c:v>
                </c:pt>
                <c:pt idx="227">
                  <c:v>38704</c:v>
                </c:pt>
                <c:pt idx="228">
                  <c:v>37988</c:v>
                </c:pt>
                <c:pt idx="229">
                  <c:v>37272</c:v>
                </c:pt>
                <c:pt idx="230">
                  <c:v>36914</c:v>
                </c:pt>
                <c:pt idx="231">
                  <c:v>37630</c:v>
                </c:pt>
                <c:pt idx="232">
                  <c:v>37988</c:v>
                </c:pt>
                <c:pt idx="233">
                  <c:v>38704</c:v>
                </c:pt>
                <c:pt idx="234">
                  <c:v>38704</c:v>
                </c:pt>
                <c:pt idx="235">
                  <c:v>37988</c:v>
                </c:pt>
                <c:pt idx="236">
                  <c:v>37988</c:v>
                </c:pt>
                <c:pt idx="237">
                  <c:v>38346</c:v>
                </c:pt>
                <c:pt idx="238">
                  <c:v>37272</c:v>
                </c:pt>
                <c:pt idx="239">
                  <c:v>37630</c:v>
                </c:pt>
                <c:pt idx="240">
                  <c:v>38346</c:v>
                </c:pt>
                <c:pt idx="241">
                  <c:v>38346</c:v>
                </c:pt>
                <c:pt idx="242">
                  <c:v>37272</c:v>
                </c:pt>
                <c:pt idx="243">
                  <c:v>37988</c:v>
                </c:pt>
                <c:pt idx="244">
                  <c:v>37630</c:v>
                </c:pt>
                <c:pt idx="245">
                  <c:v>37272</c:v>
                </c:pt>
                <c:pt idx="246">
                  <c:v>37630</c:v>
                </c:pt>
                <c:pt idx="247">
                  <c:v>37988</c:v>
                </c:pt>
                <c:pt idx="248">
                  <c:v>38346</c:v>
                </c:pt>
                <c:pt idx="249">
                  <c:v>37630</c:v>
                </c:pt>
                <c:pt idx="250">
                  <c:v>36914</c:v>
                </c:pt>
                <c:pt idx="251">
                  <c:v>37988</c:v>
                </c:pt>
                <c:pt idx="252">
                  <c:v>36914</c:v>
                </c:pt>
                <c:pt idx="253">
                  <c:v>38346</c:v>
                </c:pt>
                <c:pt idx="254">
                  <c:v>38346</c:v>
                </c:pt>
                <c:pt idx="255">
                  <c:v>34766</c:v>
                </c:pt>
                <c:pt idx="256">
                  <c:v>37630</c:v>
                </c:pt>
                <c:pt idx="257">
                  <c:v>36556</c:v>
                </c:pt>
                <c:pt idx="258">
                  <c:v>37988</c:v>
                </c:pt>
                <c:pt idx="259">
                  <c:v>38704</c:v>
                </c:pt>
                <c:pt idx="260">
                  <c:v>37988</c:v>
                </c:pt>
                <c:pt idx="261">
                  <c:v>38346</c:v>
                </c:pt>
                <c:pt idx="262">
                  <c:v>37988</c:v>
                </c:pt>
                <c:pt idx="263">
                  <c:v>38346</c:v>
                </c:pt>
                <c:pt idx="264">
                  <c:v>37272</c:v>
                </c:pt>
                <c:pt idx="265">
                  <c:v>37988</c:v>
                </c:pt>
                <c:pt idx="266">
                  <c:v>37988</c:v>
                </c:pt>
                <c:pt idx="267">
                  <c:v>37988</c:v>
                </c:pt>
                <c:pt idx="268">
                  <c:v>38704</c:v>
                </c:pt>
                <c:pt idx="269">
                  <c:v>38346</c:v>
                </c:pt>
                <c:pt idx="270">
                  <c:v>37272</c:v>
                </c:pt>
                <c:pt idx="271">
                  <c:v>37988</c:v>
                </c:pt>
                <c:pt idx="272">
                  <c:v>37630</c:v>
                </c:pt>
                <c:pt idx="273">
                  <c:v>37988</c:v>
                </c:pt>
                <c:pt idx="274">
                  <c:v>39062</c:v>
                </c:pt>
                <c:pt idx="275">
                  <c:v>38346</c:v>
                </c:pt>
                <c:pt idx="276">
                  <c:v>34408</c:v>
                </c:pt>
                <c:pt idx="277">
                  <c:v>37630</c:v>
                </c:pt>
                <c:pt idx="278">
                  <c:v>38704</c:v>
                </c:pt>
                <c:pt idx="279">
                  <c:v>37630</c:v>
                </c:pt>
                <c:pt idx="280">
                  <c:v>37272</c:v>
                </c:pt>
                <c:pt idx="281">
                  <c:v>37988</c:v>
                </c:pt>
                <c:pt idx="282">
                  <c:v>37272</c:v>
                </c:pt>
                <c:pt idx="283">
                  <c:v>37630</c:v>
                </c:pt>
                <c:pt idx="284">
                  <c:v>37988</c:v>
                </c:pt>
                <c:pt idx="285">
                  <c:v>37630</c:v>
                </c:pt>
                <c:pt idx="286">
                  <c:v>38346</c:v>
                </c:pt>
                <c:pt idx="287">
                  <c:v>38346</c:v>
                </c:pt>
                <c:pt idx="288">
                  <c:v>37988</c:v>
                </c:pt>
                <c:pt idx="289">
                  <c:v>37988</c:v>
                </c:pt>
                <c:pt idx="290">
                  <c:v>37630</c:v>
                </c:pt>
                <c:pt idx="291">
                  <c:v>37988</c:v>
                </c:pt>
                <c:pt idx="292">
                  <c:v>37988</c:v>
                </c:pt>
                <c:pt idx="293">
                  <c:v>37630</c:v>
                </c:pt>
                <c:pt idx="294">
                  <c:v>37630</c:v>
                </c:pt>
                <c:pt idx="295">
                  <c:v>38346</c:v>
                </c:pt>
                <c:pt idx="296">
                  <c:v>39062</c:v>
                </c:pt>
                <c:pt idx="297">
                  <c:v>37272</c:v>
                </c:pt>
                <c:pt idx="298">
                  <c:v>37630</c:v>
                </c:pt>
                <c:pt idx="299">
                  <c:v>37988</c:v>
                </c:pt>
                <c:pt idx="300">
                  <c:v>38346</c:v>
                </c:pt>
                <c:pt idx="301">
                  <c:v>38346</c:v>
                </c:pt>
                <c:pt idx="302">
                  <c:v>37988</c:v>
                </c:pt>
                <c:pt idx="303">
                  <c:v>38346</c:v>
                </c:pt>
                <c:pt idx="304">
                  <c:v>37630</c:v>
                </c:pt>
                <c:pt idx="305">
                  <c:v>37272</c:v>
                </c:pt>
                <c:pt idx="306">
                  <c:v>37988</c:v>
                </c:pt>
                <c:pt idx="307">
                  <c:v>38704</c:v>
                </c:pt>
                <c:pt idx="308">
                  <c:v>36914</c:v>
                </c:pt>
                <c:pt idx="309">
                  <c:v>37630</c:v>
                </c:pt>
                <c:pt idx="310">
                  <c:v>37988</c:v>
                </c:pt>
                <c:pt idx="311">
                  <c:v>39062</c:v>
                </c:pt>
                <c:pt idx="312">
                  <c:v>37272</c:v>
                </c:pt>
                <c:pt idx="313">
                  <c:v>37630</c:v>
                </c:pt>
                <c:pt idx="314">
                  <c:v>38346</c:v>
                </c:pt>
                <c:pt idx="315">
                  <c:v>38704</c:v>
                </c:pt>
                <c:pt idx="316">
                  <c:v>37630</c:v>
                </c:pt>
                <c:pt idx="317">
                  <c:v>38346</c:v>
                </c:pt>
                <c:pt idx="318">
                  <c:v>37988</c:v>
                </c:pt>
                <c:pt idx="319">
                  <c:v>37630</c:v>
                </c:pt>
                <c:pt idx="320">
                  <c:v>38346</c:v>
                </c:pt>
                <c:pt idx="321">
                  <c:v>37630</c:v>
                </c:pt>
                <c:pt idx="322">
                  <c:v>37988</c:v>
                </c:pt>
                <c:pt idx="323">
                  <c:v>37630</c:v>
                </c:pt>
                <c:pt idx="324">
                  <c:v>37988</c:v>
                </c:pt>
                <c:pt idx="325">
                  <c:v>36914</c:v>
                </c:pt>
                <c:pt idx="326">
                  <c:v>37630</c:v>
                </c:pt>
                <c:pt idx="327">
                  <c:v>37988</c:v>
                </c:pt>
                <c:pt idx="328">
                  <c:v>38704</c:v>
                </c:pt>
                <c:pt idx="329">
                  <c:v>37988</c:v>
                </c:pt>
                <c:pt idx="330">
                  <c:v>37630</c:v>
                </c:pt>
                <c:pt idx="331">
                  <c:v>37630</c:v>
                </c:pt>
                <c:pt idx="332">
                  <c:v>36914</c:v>
                </c:pt>
                <c:pt idx="333">
                  <c:v>39062</c:v>
                </c:pt>
                <c:pt idx="334">
                  <c:v>37988</c:v>
                </c:pt>
                <c:pt idx="335">
                  <c:v>39062</c:v>
                </c:pt>
                <c:pt idx="336">
                  <c:v>37630</c:v>
                </c:pt>
                <c:pt idx="337">
                  <c:v>37988</c:v>
                </c:pt>
                <c:pt idx="338">
                  <c:v>38346</c:v>
                </c:pt>
                <c:pt idx="339">
                  <c:v>38346</c:v>
                </c:pt>
                <c:pt idx="340">
                  <c:v>37630</c:v>
                </c:pt>
                <c:pt idx="341">
                  <c:v>36914</c:v>
                </c:pt>
                <c:pt idx="342">
                  <c:v>37630</c:v>
                </c:pt>
                <c:pt idx="343">
                  <c:v>37988</c:v>
                </c:pt>
                <c:pt idx="344">
                  <c:v>38346</c:v>
                </c:pt>
                <c:pt idx="345">
                  <c:v>37630</c:v>
                </c:pt>
                <c:pt idx="346">
                  <c:v>38346</c:v>
                </c:pt>
                <c:pt idx="347">
                  <c:v>37988</c:v>
                </c:pt>
                <c:pt idx="348">
                  <c:v>37630</c:v>
                </c:pt>
                <c:pt idx="349">
                  <c:v>38704</c:v>
                </c:pt>
                <c:pt idx="350">
                  <c:v>38346</c:v>
                </c:pt>
                <c:pt idx="351">
                  <c:v>38346</c:v>
                </c:pt>
                <c:pt idx="352">
                  <c:v>37272</c:v>
                </c:pt>
                <c:pt idx="353">
                  <c:v>38346</c:v>
                </c:pt>
                <c:pt idx="354">
                  <c:v>37988</c:v>
                </c:pt>
                <c:pt idx="355">
                  <c:v>38346</c:v>
                </c:pt>
                <c:pt idx="356">
                  <c:v>37988</c:v>
                </c:pt>
                <c:pt idx="357">
                  <c:v>38346</c:v>
                </c:pt>
                <c:pt idx="358">
                  <c:v>38346</c:v>
                </c:pt>
                <c:pt idx="359">
                  <c:v>38704</c:v>
                </c:pt>
                <c:pt idx="360">
                  <c:v>38346</c:v>
                </c:pt>
                <c:pt idx="361">
                  <c:v>37988</c:v>
                </c:pt>
                <c:pt idx="362">
                  <c:v>38346</c:v>
                </c:pt>
                <c:pt idx="363">
                  <c:v>37988</c:v>
                </c:pt>
                <c:pt idx="364">
                  <c:v>37272</c:v>
                </c:pt>
                <c:pt idx="365">
                  <c:v>37988</c:v>
                </c:pt>
                <c:pt idx="366">
                  <c:v>37272</c:v>
                </c:pt>
                <c:pt idx="367">
                  <c:v>38704</c:v>
                </c:pt>
                <c:pt idx="368">
                  <c:v>37630</c:v>
                </c:pt>
                <c:pt idx="369">
                  <c:v>37272</c:v>
                </c:pt>
                <c:pt idx="370">
                  <c:v>38346</c:v>
                </c:pt>
                <c:pt idx="371">
                  <c:v>37272</c:v>
                </c:pt>
                <c:pt idx="372">
                  <c:v>36914</c:v>
                </c:pt>
                <c:pt idx="373">
                  <c:v>36556</c:v>
                </c:pt>
                <c:pt idx="374">
                  <c:v>38704</c:v>
                </c:pt>
                <c:pt idx="375">
                  <c:v>38704</c:v>
                </c:pt>
                <c:pt idx="376">
                  <c:v>38346</c:v>
                </c:pt>
                <c:pt idx="377">
                  <c:v>37988</c:v>
                </c:pt>
                <c:pt idx="378">
                  <c:v>38704</c:v>
                </c:pt>
                <c:pt idx="379">
                  <c:v>38346</c:v>
                </c:pt>
                <c:pt idx="380">
                  <c:v>37630</c:v>
                </c:pt>
                <c:pt idx="381">
                  <c:v>37988</c:v>
                </c:pt>
                <c:pt idx="382">
                  <c:v>37630</c:v>
                </c:pt>
                <c:pt idx="383">
                  <c:v>37988</c:v>
                </c:pt>
                <c:pt idx="384">
                  <c:v>38704</c:v>
                </c:pt>
                <c:pt idx="385">
                  <c:v>36556</c:v>
                </c:pt>
                <c:pt idx="386">
                  <c:v>38346</c:v>
                </c:pt>
                <c:pt idx="387">
                  <c:v>38346</c:v>
                </c:pt>
                <c:pt idx="388">
                  <c:v>37630</c:v>
                </c:pt>
                <c:pt idx="389">
                  <c:v>38346</c:v>
                </c:pt>
                <c:pt idx="390">
                  <c:v>38346</c:v>
                </c:pt>
                <c:pt idx="391">
                  <c:v>37988</c:v>
                </c:pt>
                <c:pt idx="392">
                  <c:v>37630</c:v>
                </c:pt>
                <c:pt idx="393">
                  <c:v>37630</c:v>
                </c:pt>
                <c:pt idx="394">
                  <c:v>37272</c:v>
                </c:pt>
                <c:pt idx="395">
                  <c:v>38346</c:v>
                </c:pt>
                <c:pt idx="396">
                  <c:v>37988</c:v>
                </c:pt>
                <c:pt idx="397">
                  <c:v>37630</c:v>
                </c:pt>
                <c:pt idx="398">
                  <c:v>37630</c:v>
                </c:pt>
                <c:pt idx="399">
                  <c:v>37988</c:v>
                </c:pt>
                <c:pt idx="400">
                  <c:v>37630</c:v>
                </c:pt>
                <c:pt idx="401">
                  <c:v>37988</c:v>
                </c:pt>
                <c:pt idx="402">
                  <c:v>37272</c:v>
                </c:pt>
                <c:pt idx="403">
                  <c:v>36914</c:v>
                </c:pt>
                <c:pt idx="404">
                  <c:v>37988</c:v>
                </c:pt>
                <c:pt idx="405">
                  <c:v>37988</c:v>
                </c:pt>
                <c:pt idx="406">
                  <c:v>36198</c:v>
                </c:pt>
                <c:pt idx="407">
                  <c:v>39062</c:v>
                </c:pt>
                <c:pt idx="408">
                  <c:v>38346</c:v>
                </c:pt>
                <c:pt idx="409">
                  <c:v>37988</c:v>
                </c:pt>
                <c:pt idx="410">
                  <c:v>38704</c:v>
                </c:pt>
                <c:pt idx="411">
                  <c:v>37630</c:v>
                </c:pt>
                <c:pt idx="412">
                  <c:v>36914</c:v>
                </c:pt>
                <c:pt idx="413">
                  <c:v>38346</c:v>
                </c:pt>
                <c:pt idx="414">
                  <c:v>38346</c:v>
                </c:pt>
                <c:pt idx="415">
                  <c:v>37988</c:v>
                </c:pt>
                <c:pt idx="416">
                  <c:v>36556</c:v>
                </c:pt>
                <c:pt idx="417">
                  <c:v>38346</c:v>
                </c:pt>
                <c:pt idx="418">
                  <c:v>38346</c:v>
                </c:pt>
                <c:pt idx="419">
                  <c:v>39062</c:v>
                </c:pt>
                <c:pt idx="420">
                  <c:v>37272</c:v>
                </c:pt>
                <c:pt idx="421">
                  <c:v>36914</c:v>
                </c:pt>
                <c:pt idx="422">
                  <c:v>37988</c:v>
                </c:pt>
                <c:pt idx="423">
                  <c:v>37630</c:v>
                </c:pt>
                <c:pt idx="424">
                  <c:v>37988</c:v>
                </c:pt>
                <c:pt idx="425">
                  <c:v>38704</c:v>
                </c:pt>
                <c:pt idx="426">
                  <c:v>38704</c:v>
                </c:pt>
                <c:pt idx="427">
                  <c:v>37272</c:v>
                </c:pt>
                <c:pt idx="428">
                  <c:v>37630</c:v>
                </c:pt>
                <c:pt idx="429">
                  <c:v>37630</c:v>
                </c:pt>
                <c:pt idx="430">
                  <c:v>37988</c:v>
                </c:pt>
                <c:pt idx="431">
                  <c:v>38346</c:v>
                </c:pt>
                <c:pt idx="432">
                  <c:v>36556</c:v>
                </c:pt>
                <c:pt idx="433">
                  <c:v>38346</c:v>
                </c:pt>
                <c:pt idx="434">
                  <c:v>37630</c:v>
                </c:pt>
                <c:pt idx="435">
                  <c:v>38346</c:v>
                </c:pt>
                <c:pt idx="436">
                  <c:v>37272</c:v>
                </c:pt>
                <c:pt idx="437">
                  <c:v>37988</c:v>
                </c:pt>
                <c:pt idx="438">
                  <c:v>37630</c:v>
                </c:pt>
                <c:pt idx="439">
                  <c:v>37630</c:v>
                </c:pt>
                <c:pt idx="440">
                  <c:v>39062</c:v>
                </c:pt>
                <c:pt idx="441">
                  <c:v>38346</c:v>
                </c:pt>
                <c:pt idx="442">
                  <c:v>36914</c:v>
                </c:pt>
                <c:pt idx="443">
                  <c:v>38704</c:v>
                </c:pt>
                <c:pt idx="444">
                  <c:v>39062</c:v>
                </c:pt>
                <c:pt idx="445">
                  <c:v>37988</c:v>
                </c:pt>
                <c:pt idx="446">
                  <c:v>38346</c:v>
                </c:pt>
                <c:pt idx="447">
                  <c:v>37630</c:v>
                </c:pt>
                <c:pt idx="448">
                  <c:v>38346</c:v>
                </c:pt>
                <c:pt idx="449">
                  <c:v>37630</c:v>
                </c:pt>
                <c:pt idx="450">
                  <c:v>37272</c:v>
                </c:pt>
                <c:pt idx="451">
                  <c:v>37988</c:v>
                </c:pt>
                <c:pt idx="452">
                  <c:v>37988</c:v>
                </c:pt>
                <c:pt idx="453">
                  <c:v>36556</c:v>
                </c:pt>
                <c:pt idx="454">
                  <c:v>38704</c:v>
                </c:pt>
                <c:pt idx="455">
                  <c:v>37630</c:v>
                </c:pt>
                <c:pt idx="456">
                  <c:v>38704</c:v>
                </c:pt>
                <c:pt idx="457">
                  <c:v>37630</c:v>
                </c:pt>
                <c:pt idx="458">
                  <c:v>37630</c:v>
                </c:pt>
                <c:pt idx="459">
                  <c:v>37630</c:v>
                </c:pt>
                <c:pt idx="460">
                  <c:v>38346</c:v>
                </c:pt>
                <c:pt idx="461">
                  <c:v>36198</c:v>
                </c:pt>
                <c:pt idx="462">
                  <c:v>38704</c:v>
                </c:pt>
                <c:pt idx="463">
                  <c:v>37630</c:v>
                </c:pt>
                <c:pt idx="464">
                  <c:v>37272</c:v>
                </c:pt>
                <c:pt idx="465">
                  <c:v>37988</c:v>
                </c:pt>
                <c:pt idx="466">
                  <c:v>38346</c:v>
                </c:pt>
                <c:pt idx="467">
                  <c:v>37988</c:v>
                </c:pt>
                <c:pt idx="468">
                  <c:v>37272</c:v>
                </c:pt>
                <c:pt idx="469">
                  <c:v>37630</c:v>
                </c:pt>
                <c:pt idx="470">
                  <c:v>38346</c:v>
                </c:pt>
                <c:pt idx="471">
                  <c:v>37272</c:v>
                </c:pt>
                <c:pt idx="472">
                  <c:v>36914</c:v>
                </c:pt>
                <c:pt idx="473">
                  <c:v>38346</c:v>
                </c:pt>
                <c:pt idx="474">
                  <c:v>38346</c:v>
                </c:pt>
                <c:pt idx="475">
                  <c:v>37630</c:v>
                </c:pt>
                <c:pt idx="476">
                  <c:v>37988</c:v>
                </c:pt>
                <c:pt idx="477">
                  <c:v>37630</c:v>
                </c:pt>
                <c:pt idx="478">
                  <c:v>37988</c:v>
                </c:pt>
                <c:pt idx="479">
                  <c:v>37630</c:v>
                </c:pt>
                <c:pt idx="480">
                  <c:v>37988</c:v>
                </c:pt>
                <c:pt idx="481">
                  <c:v>38346</c:v>
                </c:pt>
                <c:pt idx="482">
                  <c:v>38346</c:v>
                </c:pt>
                <c:pt idx="483">
                  <c:v>37988</c:v>
                </c:pt>
                <c:pt idx="484">
                  <c:v>36914</c:v>
                </c:pt>
                <c:pt idx="485">
                  <c:v>37988</c:v>
                </c:pt>
                <c:pt idx="486">
                  <c:v>38346</c:v>
                </c:pt>
                <c:pt idx="487">
                  <c:v>38346</c:v>
                </c:pt>
                <c:pt idx="488">
                  <c:v>34766</c:v>
                </c:pt>
                <c:pt idx="489">
                  <c:v>38346</c:v>
                </c:pt>
                <c:pt idx="490">
                  <c:v>37630</c:v>
                </c:pt>
                <c:pt idx="491">
                  <c:v>37630</c:v>
                </c:pt>
                <c:pt idx="492">
                  <c:v>37988</c:v>
                </c:pt>
                <c:pt idx="493">
                  <c:v>38346</c:v>
                </c:pt>
                <c:pt idx="494">
                  <c:v>36914</c:v>
                </c:pt>
                <c:pt idx="495">
                  <c:v>39062</c:v>
                </c:pt>
                <c:pt idx="496">
                  <c:v>37988</c:v>
                </c:pt>
                <c:pt idx="497">
                  <c:v>37988</c:v>
                </c:pt>
                <c:pt idx="498">
                  <c:v>37272</c:v>
                </c:pt>
                <c:pt idx="499">
                  <c:v>38346</c:v>
                </c:pt>
                <c:pt idx="500">
                  <c:v>37630</c:v>
                </c:pt>
                <c:pt idx="501">
                  <c:v>38346</c:v>
                </c:pt>
                <c:pt idx="502">
                  <c:v>37272</c:v>
                </c:pt>
                <c:pt idx="503">
                  <c:v>35482</c:v>
                </c:pt>
                <c:pt idx="504">
                  <c:v>36914</c:v>
                </c:pt>
                <c:pt idx="505">
                  <c:v>37988</c:v>
                </c:pt>
                <c:pt idx="506">
                  <c:v>35482</c:v>
                </c:pt>
                <c:pt idx="507">
                  <c:v>38346</c:v>
                </c:pt>
                <c:pt idx="508">
                  <c:v>37988</c:v>
                </c:pt>
                <c:pt idx="509">
                  <c:v>38346</c:v>
                </c:pt>
                <c:pt idx="510">
                  <c:v>38346</c:v>
                </c:pt>
                <c:pt idx="511">
                  <c:v>36198</c:v>
                </c:pt>
                <c:pt idx="512">
                  <c:v>37630</c:v>
                </c:pt>
                <c:pt idx="513">
                  <c:v>38704</c:v>
                </c:pt>
                <c:pt idx="514">
                  <c:v>36914</c:v>
                </c:pt>
                <c:pt idx="515">
                  <c:v>38346</c:v>
                </c:pt>
                <c:pt idx="516">
                  <c:v>38704</c:v>
                </c:pt>
                <c:pt idx="517">
                  <c:v>37272</c:v>
                </c:pt>
                <c:pt idx="518">
                  <c:v>38704</c:v>
                </c:pt>
                <c:pt idx="519">
                  <c:v>37988</c:v>
                </c:pt>
                <c:pt idx="520">
                  <c:v>38704</c:v>
                </c:pt>
                <c:pt idx="521">
                  <c:v>37630</c:v>
                </c:pt>
                <c:pt idx="522">
                  <c:v>37630</c:v>
                </c:pt>
                <c:pt idx="523">
                  <c:v>37630</c:v>
                </c:pt>
                <c:pt idx="524">
                  <c:v>38346</c:v>
                </c:pt>
                <c:pt idx="525">
                  <c:v>37988</c:v>
                </c:pt>
                <c:pt idx="526">
                  <c:v>37988</c:v>
                </c:pt>
                <c:pt idx="527">
                  <c:v>37630</c:v>
                </c:pt>
                <c:pt idx="528">
                  <c:v>37272</c:v>
                </c:pt>
                <c:pt idx="529">
                  <c:v>37272</c:v>
                </c:pt>
                <c:pt idx="530">
                  <c:v>37988</c:v>
                </c:pt>
                <c:pt idx="531">
                  <c:v>38346</c:v>
                </c:pt>
                <c:pt idx="532">
                  <c:v>38346</c:v>
                </c:pt>
                <c:pt idx="533">
                  <c:v>38704</c:v>
                </c:pt>
                <c:pt idx="534">
                  <c:v>37630</c:v>
                </c:pt>
                <c:pt idx="535">
                  <c:v>38704</c:v>
                </c:pt>
                <c:pt idx="536">
                  <c:v>37988</c:v>
                </c:pt>
                <c:pt idx="537">
                  <c:v>38346</c:v>
                </c:pt>
                <c:pt idx="538">
                  <c:v>37272</c:v>
                </c:pt>
                <c:pt idx="539">
                  <c:v>37988</c:v>
                </c:pt>
                <c:pt idx="540">
                  <c:v>38704</c:v>
                </c:pt>
                <c:pt idx="541">
                  <c:v>37630</c:v>
                </c:pt>
                <c:pt idx="542">
                  <c:v>37630</c:v>
                </c:pt>
                <c:pt idx="543">
                  <c:v>37988</c:v>
                </c:pt>
                <c:pt idx="544">
                  <c:v>38704</c:v>
                </c:pt>
                <c:pt idx="545">
                  <c:v>39420</c:v>
                </c:pt>
                <c:pt idx="546">
                  <c:v>37988</c:v>
                </c:pt>
                <c:pt idx="547">
                  <c:v>37272</c:v>
                </c:pt>
                <c:pt idx="548">
                  <c:v>38346</c:v>
                </c:pt>
                <c:pt idx="549">
                  <c:v>37988</c:v>
                </c:pt>
                <c:pt idx="550">
                  <c:v>36914</c:v>
                </c:pt>
                <c:pt idx="551">
                  <c:v>37988</c:v>
                </c:pt>
                <c:pt idx="552">
                  <c:v>38704</c:v>
                </c:pt>
                <c:pt idx="553">
                  <c:v>38346</c:v>
                </c:pt>
                <c:pt idx="554">
                  <c:v>37630</c:v>
                </c:pt>
                <c:pt idx="555">
                  <c:v>38704</c:v>
                </c:pt>
                <c:pt idx="556">
                  <c:v>37272</c:v>
                </c:pt>
                <c:pt idx="557">
                  <c:v>37988</c:v>
                </c:pt>
                <c:pt idx="558">
                  <c:v>38346</c:v>
                </c:pt>
                <c:pt idx="559">
                  <c:v>38346</c:v>
                </c:pt>
                <c:pt idx="560">
                  <c:v>37988</c:v>
                </c:pt>
                <c:pt idx="561">
                  <c:v>36914</c:v>
                </c:pt>
                <c:pt idx="562">
                  <c:v>37988</c:v>
                </c:pt>
                <c:pt idx="563">
                  <c:v>37988</c:v>
                </c:pt>
                <c:pt idx="564">
                  <c:v>37272</c:v>
                </c:pt>
                <c:pt idx="565">
                  <c:v>36914</c:v>
                </c:pt>
                <c:pt idx="566">
                  <c:v>38346</c:v>
                </c:pt>
                <c:pt idx="567">
                  <c:v>37630</c:v>
                </c:pt>
                <c:pt idx="568">
                  <c:v>37272</c:v>
                </c:pt>
                <c:pt idx="569">
                  <c:v>37988</c:v>
                </c:pt>
                <c:pt idx="570">
                  <c:v>38346</c:v>
                </c:pt>
                <c:pt idx="571">
                  <c:v>37988</c:v>
                </c:pt>
                <c:pt idx="572">
                  <c:v>37630</c:v>
                </c:pt>
                <c:pt idx="573">
                  <c:v>36198</c:v>
                </c:pt>
                <c:pt idx="574">
                  <c:v>38346</c:v>
                </c:pt>
                <c:pt idx="575">
                  <c:v>36914</c:v>
                </c:pt>
                <c:pt idx="576">
                  <c:v>38704</c:v>
                </c:pt>
                <c:pt idx="577">
                  <c:v>37988</c:v>
                </c:pt>
                <c:pt idx="578">
                  <c:v>38704</c:v>
                </c:pt>
                <c:pt idx="579">
                  <c:v>38346</c:v>
                </c:pt>
                <c:pt idx="580">
                  <c:v>37988</c:v>
                </c:pt>
                <c:pt idx="581">
                  <c:v>36914</c:v>
                </c:pt>
                <c:pt idx="582">
                  <c:v>36914</c:v>
                </c:pt>
                <c:pt idx="583">
                  <c:v>38346</c:v>
                </c:pt>
                <c:pt idx="584">
                  <c:v>37988</c:v>
                </c:pt>
                <c:pt idx="585">
                  <c:v>37272</c:v>
                </c:pt>
                <c:pt idx="586">
                  <c:v>38346</c:v>
                </c:pt>
                <c:pt idx="587">
                  <c:v>37630</c:v>
                </c:pt>
                <c:pt idx="588">
                  <c:v>38346</c:v>
                </c:pt>
                <c:pt idx="589">
                  <c:v>37988</c:v>
                </c:pt>
                <c:pt idx="590">
                  <c:v>37630</c:v>
                </c:pt>
                <c:pt idx="591">
                  <c:v>37988</c:v>
                </c:pt>
                <c:pt idx="592">
                  <c:v>37630</c:v>
                </c:pt>
                <c:pt idx="593">
                  <c:v>37272</c:v>
                </c:pt>
                <c:pt idx="594">
                  <c:v>37988</c:v>
                </c:pt>
                <c:pt idx="595">
                  <c:v>37272</c:v>
                </c:pt>
                <c:pt idx="596">
                  <c:v>37630</c:v>
                </c:pt>
                <c:pt idx="597">
                  <c:v>38704</c:v>
                </c:pt>
                <c:pt idx="598">
                  <c:v>37988</c:v>
                </c:pt>
                <c:pt idx="599">
                  <c:v>38346</c:v>
                </c:pt>
                <c:pt idx="600">
                  <c:v>38704</c:v>
                </c:pt>
                <c:pt idx="601">
                  <c:v>38704</c:v>
                </c:pt>
                <c:pt idx="602">
                  <c:v>36914</c:v>
                </c:pt>
                <c:pt idx="603">
                  <c:v>37272</c:v>
                </c:pt>
                <c:pt idx="604">
                  <c:v>37630</c:v>
                </c:pt>
                <c:pt idx="605">
                  <c:v>37630</c:v>
                </c:pt>
                <c:pt idx="606">
                  <c:v>37988</c:v>
                </c:pt>
                <c:pt idx="607">
                  <c:v>37630</c:v>
                </c:pt>
                <c:pt idx="608">
                  <c:v>36914</c:v>
                </c:pt>
                <c:pt idx="609">
                  <c:v>37630</c:v>
                </c:pt>
                <c:pt idx="610">
                  <c:v>38346</c:v>
                </c:pt>
                <c:pt idx="611">
                  <c:v>37988</c:v>
                </c:pt>
                <c:pt idx="612">
                  <c:v>37988</c:v>
                </c:pt>
                <c:pt idx="613">
                  <c:v>38346</c:v>
                </c:pt>
                <c:pt idx="614">
                  <c:v>37988</c:v>
                </c:pt>
                <c:pt idx="615">
                  <c:v>38346</c:v>
                </c:pt>
                <c:pt idx="616">
                  <c:v>37630</c:v>
                </c:pt>
                <c:pt idx="617">
                  <c:v>37988</c:v>
                </c:pt>
                <c:pt idx="618">
                  <c:v>37630</c:v>
                </c:pt>
                <c:pt idx="619">
                  <c:v>37272</c:v>
                </c:pt>
                <c:pt idx="620">
                  <c:v>37630</c:v>
                </c:pt>
                <c:pt idx="621">
                  <c:v>36914</c:v>
                </c:pt>
                <c:pt idx="622">
                  <c:v>38346</c:v>
                </c:pt>
                <c:pt idx="623">
                  <c:v>37988</c:v>
                </c:pt>
                <c:pt idx="624">
                  <c:v>38346</c:v>
                </c:pt>
                <c:pt idx="625">
                  <c:v>37988</c:v>
                </c:pt>
                <c:pt idx="626">
                  <c:v>37630</c:v>
                </c:pt>
                <c:pt idx="627">
                  <c:v>38346</c:v>
                </c:pt>
                <c:pt idx="628">
                  <c:v>37630</c:v>
                </c:pt>
                <c:pt idx="629">
                  <c:v>37988</c:v>
                </c:pt>
                <c:pt idx="630">
                  <c:v>37272</c:v>
                </c:pt>
                <c:pt idx="631">
                  <c:v>38704</c:v>
                </c:pt>
                <c:pt idx="632">
                  <c:v>36198</c:v>
                </c:pt>
                <c:pt idx="633">
                  <c:v>37988</c:v>
                </c:pt>
                <c:pt idx="634">
                  <c:v>37630</c:v>
                </c:pt>
                <c:pt idx="635">
                  <c:v>37988</c:v>
                </c:pt>
                <c:pt idx="636">
                  <c:v>39062</c:v>
                </c:pt>
                <c:pt idx="637">
                  <c:v>37988</c:v>
                </c:pt>
                <c:pt idx="638">
                  <c:v>37272</c:v>
                </c:pt>
                <c:pt idx="639">
                  <c:v>37988</c:v>
                </c:pt>
                <c:pt idx="640">
                  <c:v>37988</c:v>
                </c:pt>
                <c:pt idx="641">
                  <c:v>38346</c:v>
                </c:pt>
                <c:pt idx="642">
                  <c:v>38346</c:v>
                </c:pt>
                <c:pt idx="643">
                  <c:v>36914</c:v>
                </c:pt>
                <c:pt idx="644">
                  <c:v>37630</c:v>
                </c:pt>
                <c:pt idx="645">
                  <c:v>37272</c:v>
                </c:pt>
                <c:pt idx="646">
                  <c:v>37272</c:v>
                </c:pt>
                <c:pt idx="647">
                  <c:v>37630</c:v>
                </c:pt>
                <c:pt idx="648">
                  <c:v>36556</c:v>
                </c:pt>
                <c:pt idx="649">
                  <c:v>37988</c:v>
                </c:pt>
                <c:pt idx="650">
                  <c:v>37630</c:v>
                </c:pt>
                <c:pt idx="651">
                  <c:v>37988</c:v>
                </c:pt>
                <c:pt idx="652">
                  <c:v>36914</c:v>
                </c:pt>
                <c:pt idx="653">
                  <c:v>39062</c:v>
                </c:pt>
                <c:pt idx="654">
                  <c:v>37988</c:v>
                </c:pt>
                <c:pt idx="655">
                  <c:v>37988</c:v>
                </c:pt>
                <c:pt idx="656">
                  <c:v>37988</c:v>
                </c:pt>
                <c:pt idx="657">
                  <c:v>38346</c:v>
                </c:pt>
                <c:pt idx="658">
                  <c:v>38346</c:v>
                </c:pt>
                <c:pt idx="659">
                  <c:v>37988</c:v>
                </c:pt>
                <c:pt idx="660">
                  <c:v>37630</c:v>
                </c:pt>
                <c:pt idx="661">
                  <c:v>38346</c:v>
                </c:pt>
                <c:pt idx="662">
                  <c:v>39062</c:v>
                </c:pt>
                <c:pt idx="663">
                  <c:v>36914</c:v>
                </c:pt>
                <c:pt idx="664">
                  <c:v>37630</c:v>
                </c:pt>
                <c:pt idx="665">
                  <c:v>37988</c:v>
                </c:pt>
                <c:pt idx="666">
                  <c:v>39062</c:v>
                </c:pt>
                <c:pt idx="667">
                  <c:v>37272</c:v>
                </c:pt>
                <c:pt idx="668">
                  <c:v>37272</c:v>
                </c:pt>
                <c:pt idx="669">
                  <c:v>37272</c:v>
                </c:pt>
                <c:pt idx="670">
                  <c:v>37272</c:v>
                </c:pt>
                <c:pt idx="671">
                  <c:v>37988</c:v>
                </c:pt>
                <c:pt idx="672">
                  <c:v>37988</c:v>
                </c:pt>
                <c:pt idx="673">
                  <c:v>37630</c:v>
                </c:pt>
                <c:pt idx="674">
                  <c:v>37988</c:v>
                </c:pt>
                <c:pt idx="675">
                  <c:v>36556</c:v>
                </c:pt>
                <c:pt idx="676">
                  <c:v>39062</c:v>
                </c:pt>
                <c:pt idx="677">
                  <c:v>38346</c:v>
                </c:pt>
                <c:pt idx="678">
                  <c:v>38704</c:v>
                </c:pt>
                <c:pt idx="679">
                  <c:v>38346</c:v>
                </c:pt>
                <c:pt idx="680">
                  <c:v>38346</c:v>
                </c:pt>
                <c:pt idx="681">
                  <c:v>37630</c:v>
                </c:pt>
                <c:pt idx="682">
                  <c:v>38704</c:v>
                </c:pt>
                <c:pt idx="683">
                  <c:v>37630</c:v>
                </c:pt>
                <c:pt idx="684">
                  <c:v>37630</c:v>
                </c:pt>
                <c:pt idx="685">
                  <c:v>38346</c:v>
                </c:pt>
                <c:pt idx="686">
                  <c:v>36198</c:v>
                </c:pt>
                <c:pt idx="687">
                  <c:v>37988</c:v>
                </c:pt>
                <c:pt idx="688">
                  <c:v>37630</c:v>
                </c:pt>
                <c:pt idx="689">
                  <c:v>37988</c:v>
                </c:pt>
                <c:pt idx="690">
                  <c:v>37272</c:v>
                </c:pt>
                <c:pt idx="691">
                  <c:v>38346</c:v>
                </c:pt>
                <c:pt idx="692">
                  <c:v>36914</c:v>
                </c:pt>
                <c:pt idx="693">
                  <c:v>36556</c:v>
                </c:pt>
                <c:pt idx="694">
                  <c:v>37630</c:v>
                </c:pt>
                <c:pt idx="695">
                  <c:v>38346</c:v>
                </c:pt>
                <c:pt idx="696">
                  <c:v>37630</c:v>
                </c:pt>
                <c:pt idx="697">
                  <c:v>36914</c:v>
                </c:pt>
                <c:pt idx="698">
                  <c:v>37988</c:v>
                </c:pt>
                <c:pt idx="699">
                  <c:v>39062</c:v>
                </c:pt>
                <c:pt idx="700">
                  <c:v>37272</c:v>
                </c:pt>
                <c:pt idx="701">
                  <c:v>37630</c:v>
                </c:pt>
                <c:pt idx="702">
                  <c:v>37272</c:v>
                </c:pt>
                <c:pt idx="703">
                  <c:v>38704</c:v>
                </c:pt>
                <c:pt idx="704">
                  <c:v>37630</c:v>
                </c:pt>
                <c:pt idx="705">
                  <c:v>36556</c:v>
                </c:pt>
                <c:pt idx="706">
                  <c:v>37630</c:v>
                </c:pt>
                <c:pt idx="707">
                  <c:v>36914</c:v>
                </c:pt>
                <c:pt idx="708">
                  <c:v>37630</c:v>
                </c:pt>
                <c:pt idx="709">
                  <c:v>38346</c:v>
                </c:pt>
                <c:pt idx="710">
                  <c:v>37988</c:v>
                </c:pt>
                <c:pt idx="711">
                  <c:v>38346</c:v>
                </c:pt>
                <c:pt idx="712">
                  <c:v>38346</c:v>
                </c:pt>
                <c:pt idx="713">
                  <c:v>36914</c:v>
                </c:pt>
                <c:pt idx="714">
                  <c:v>36556</c:v>
                </c:pt>
                <c:pt idx="715">
                  <c:v>37630</c:v>
                </c:pt>
                <c:pt idx="716">
                  <c:v>37988</c:v>
                </c:pt>
                <c:pt idx="717">
                  <c:v>37272</c:v>
                </c:pt>
                <c:pt idx="718">
                  <c:v>37630</c:v>
                </c:pt>
                <c:pt idx="719">
                  <c:v>37630</c:v>
                </c:pt>
                <c:pt idx="720">
                  <c:v>36914</c:v>
                </c:pt>
                <c:pt idx="721">
                  <c:v>37988</c:v>
                </c:pt>
                <c:pt idx="722">
                  <c:v>38346</c:v>
                </c:pt>
                <c:pt idx="723">
                  <c:v>37988</c:v>
                </c:pt>
                <c:pt idx="724">
                  <c:v>37988</c:v>
                </c:pt>
                <c:pt idx="725">
                  <c:v>38346</c:v>
                </c:pt>
                <c:pt idx="726">
                  <c:v>37272</c:v>
                </c:pt>
                <c:pt idx="727">
                  <c:v>37630</c:v>
                </c:pt>
                <c:pt idx="728">
                  <c:v>38346</c:v>
                </c:pt>
                <c:pt idx="729">
                  <c:v>37630</c:v>
                </c:pt>
                <c:pt idx="730">
                  <c:v>36198</c:v>
                </c:pt>
                <c:pt idx="731">
                  <c:v>37988</c:v>
                </c:pt>
                <c:pt idx="732">
                  <c:v>37272</c:v>
                </c:pt>
                <c:pt idx="733">
                  <c:v>36556</c:v>
                </c:pt>
                <c:pt idx="734">
                  <c:v>37630</c:v>
                </c:pt>
                <c:pt idx="735">
                  <c:v>37272</c:v>
                </c:pt>
                <c:pt idx="736">
                  <c:v>37630</c:v>
                </c:pt>
                <c:pt idx="737">
                  <c:v>37988</c:v>
                </c:pt>
                <c:pt idx="738">
                  <c:v>37630</c:v>
                </c:pt>
                <c:pt idx="739">
                  <c:v>37988</c:v>
                </c:pt>
                <c:pt idx="740">
                  <c:v>36914</c:v>
                </c:pt>
                <c:pt idx="741">
                  <c:v>36914</c:v>
                </c:pt>
                <c:pt idx="742">
                  <c:v>38704</c:v>
                </c:pt>
                <c:pt idx="743">
                  <c:v>38704</c:v>
                </c:pt>
                <c:pt idx="744">
                  <c:v>37630</c:v>
                </c:pt>
                <c:pt idx="745">
                  <c:v>37630</c:v>
                </c:pt>
                <c:pt idx="746">
                  <c:v>36556</c:v>
                </c:pt>
                <c:pt idx="747">
                  <c:v>37630</c:v>
                </c:pt>
                <c:pt idx="748">
                  <c:v>38346</c:v>
                </c:pt>
                <c:pt idx="749">
                  <c:v>37630</c:v>
                </c:pt>
                <c:pt idx="750">
                  <c:v>37630</c:v>
                </c:pt>
                <c:pt idx="751">
                  <c:v>37272</c:v>
                </c:pt>
                <c:pt idx="752">
                  <c:v>36556</c:v>
                </c:pt>
                <c:pt idx="753">
                  <c:v>37988</c:v>
                </c:pt>
                <c:pt idx="754">
                  <c:v>37630</c:v>
                </c:pt>
                <c:pt idx="755">
                  <c:v>36914</c:v>
                </c:pt>
                <c:pt idx="756">
                  <c:v>37988</c:v>
                </c:pt>
                <c:pt idx="757">
                  <c:v>37988</c:v>
                </c:pt>
                <c:pt idx="758">
                  <c:v>37272</c:v>
                </c:pt>
                <c:pt idx="759">
                  <c:v>36914</c:v>
                </c:pt>
                <c:pt idx="760">
                  <c:v>38346</c:v>
                </c:pt>
                <c:pt idx="761">
                  <c:v>36914</c:v>
                </c:pt>
                <c:pt idx="762">
                  <c:v>37630</c:v>
                </c:pt>
                <c:pt idx="763">
                  <c:v>37272</c:v>
                </c:pt>
                <c:pt idx="764">
                  <c:v>37630</c:v>
                </c:pt>
                <c:pt idx="765">
                  <c:v>37272</c:v>
                </c:pt>
                <c:pt idx="766">
                  <c:v>38704</c:v>
                </c:pt>
                <c:pt idx="767">
                  <c:v>37988</c:v>
                </c:pt>
                <c:pt idx="768">
                  <c:v>38346</c:v>
                </c:pt>
                <c:pt idx="769">
                  <c:v>37272</c:v>
                </c:pt>
                <c:pt idx="770">
                  <c:v>37988</c:v>
                </c:pt>
                <c:pt idx="771">
                  <c:v>37988</c:v>
                </c:pt>
                <c:pt idx="772">
                  <c:v>38346</c:v>
                </c:pt>
                <c:pt idx="773">
                  <c:v>36914</c:v>
                </c:pt>
                <c:pt idx="774">
                  <c:v>38346</c:v>
                </c:pt>
                <c:pt idx="775">
                  <c:v>37272</c:v>
                </c:pt>
                <c:pt idx="776">
                  <c:v>37988</c:v>
                </c:pt>
                <c:pt idx="777">
                  <c:v>37630</c:v>
                </c:pt>
                <c:pt idx="778">
                  <c:v>37988</c:v>
                </c:pt>
                <c:pt idx="779">
                  <c:v>38346</c:v>
                </c:pt>
                <c:pt idx="780">
                  <c:v>36914</c:v>
                </c:pt>
                <c:pt idx="781">
                  <c:v>38346</c:v>
                </c:pt>
                <c:pt idx="782">
                  <c:v>37630</c:v>
                </c:pt>
                <c:pt idx="783">
                  <c:v>37988</c:v>
                </c:pt>
                <c:pt idx="784">
                  <c:v>37272</c:v>
                </c:pt>
                <c:pt idx="785">
                  <c:v>36914</c:v>
                </c:pt>
                <c:pt idx="786">
                  <c:v>37988</c:v>
                </c:pt>
                <c:pt idx="787">
                  <c:v>37988</c:v>
                </c:pt>
                <c:pt idx="788">
                  <c:v>37988</c:v>
                </c:pt>
                <c:pt idx="789">
                  <c:v>37630</c:v>
                </c:pt>
                <c:pt idx="790">
                  <c:v>37630</c:v>
                </c:pt>
                <c:pt idx="791">
                  <c:v>38346</c:v>
                </c:pt>
                <c:pt idx="792">
                  <c:v>37630</c:v>
                </c:pt>
                <c:pt idx="793">
                  <c:v>38704</c:v>
                </c:pt>
                <c:pt idx="794">
                  <c:v>36198</c:v>
                </c:pt>
                <c:pt idx="795">
                  <c:v>37630</c:v>
                </c:pt>
                <c:pt idx="796">
                  <c:v>38704</c:v>
                </c:pt>
                <c:pt idx="797">
                  <c:v>37988</c:v>
                </c:pt>
                <c:pt idx="798">
                  <c:v>37272</c:v>
                </c:pt>
                <c:pt idx="799">
                  <c:v>38704</c:v>
                </c:pt>
                <c:pt idx="800">
                  <c:v>37630</c:v>
                </c:pt>
                <c:pt idx="801">
                  <c:v>36556</c:v>
                </c:pt>
                <c:pt idx="802">
                  <c:v>37630</c:v>
                </c:pt>
                <c:pt idx="803">
                  <c:v>37988</c:v>
                </c:pt>
                <c:pt idx="804">
                  <c:v>38704</c:v>
                </c:pt>
                <c:pt idx="805">
                  <c:v>37988</c:v>
                </c:pt>
                <c:pt idx="806">
                  <c:v>36914</c:v>
                </c:pt>
                <c:pt idx="807">
                  <c:v>37988</c:v>
                </c:pt>
                <c:pt idx="808">
                  <c:v>36914</c:v>
                </c:pt>
                <c:pt idx="809">
                  <c:v>38346</c:v>
                </c:pt>
                <c:pt idx="810">
                  <c:v>36914</c:v>
                </c:pt>
                <c:pt idx="811">
                  <c:v>37988</c:v>
                </c:pt>
                <c:pt idx="812">
                  <c:v>37630</c:v>
                </c:pt>
                <c:pt idx="813">
                  <c:v>37988</c:v>
                </c:pt>
                <c:pt idx="814">
                  <c:v>38704</c:v>
                </c:pt>
                <c:pt idx="815">
                  <c:v>36914</c:v>
                </c:pt>
                <c:pt idx="816">
                  <c:v>37630</c:v>
                </c:pt>
                <c:pt idx="817">
                  <c:v>37630</c:v>
                </c:pt>
                <c:pt idx="818">
                  <c:v>36914</c:v>
                </c:pt>
                <c:pt idx="819">
                  <c:v>36914</c:v>
                </c:pt>
                <c:pt idx="820">
                  <c:v>36914</c:v>
                </c:pt>
                <c:pt idx="821">
                  <c:v>38346</c:v>
                </c:pt>
                <c:pt idx="822">
                  <c:v>38704</c:v>
                </c:pt>
                <c:pt idx="823">
                  <c:v>38346</c:v>
                </c:pt>
                <c:pt idx="824">
                  <c:v>37630</c:v>
                </c:pt>
                <c:pt idx="825">
                  <c:v>37272</c:v>
                </c:pt>
                <c:pt idx="826">
                  <c:v>37988</c:v>
                </c:pt>
                <c:pt idx="827">
                  <c:v>38346</c:v>
                </c:pt>
                <c:pt idx="828">
                  <c:v>37988</c:v>
                </c:pt>
                <c:pt idx="829">
                  <c:v>37630</c:v>
                </c:pt>
                <c:pt idx="830">
                  <c:v>37272</c:v>
                </c:pt>
                <c:pt idx="831">
                  <c:v>36914</c:v>
                </c:pt>
                <c:pt idx="832">
                  <c:v>38346</c:v>
                </c:pt>
                <c:pt idx="833">
                  <c:v>37630</c:v>
                </c:pt>
                <c:pt idx="834">
                  <c:v>38346</c:v>
                </c:pt>
                <c:pt idx="835">
                  <c:v>37630</c:v>
                </c:pt>
                <c:pt idx="836">
                  <c:v>37630</c:v>
                </c:pt>
                <c:pt idx="837">
                  <c:v>36556</c:v>
                </c:pt>
                <c:pt idx="838">
                  <c:v>37988</c:v>
                </c:pt>
                <c:pt idx="839">
                  <c:v>36914</c:v>
                </c:pt>
                <c:pt idx="840">
                  <c:v>37630</c:v>
                </c:pt>
                <c:pt idx="841">
                  <c:v>36914</c:v>
                </c:pt>
                <c:pt idx="842">
                  <c:v>37988</c:v>
                </c:pt>
                <c:pt idx="843">
                  <c:v>37630</c:v>
                </c:pt>
                <c:pt idx="844">
                  <c:v>37630</c:v>
                </c:pt>
                <c:pt idx="845">
                  <c:v>37272</c:v>
                </c:pt>
                <c:pt idx="846">
                  <c:v>37630</c:v>
                </c:pt>
                <c:pt idx="847">
                  <c:v>37272</c:v>
                </c:pt>
                <c:pt idx="848">
                  <c:v>37988</c:v>
                </c:pt>
                <c:pt idx="849">
                  <c:v>38704</c:v>
                </c:pt>
                <c:pt idx="850">
                  <c:v>37988</c:v>
                </c:pt>
                <c:pt idx="851">
                  <c:v>37272</c:v>
                </c:pt>
                <c:pt idx="852">
                  <c:v>38346</c:v>
                </c:pt>
                <c:pt idx="853">
                  <c:v>37272</c:v>
                </c:pt>
                <c:pt idx="854">
                  <c:v>38346</c:v>
                </c:pt>
                <c:pt idx="855">
                  <c:v>37988</c:v>
                </c:pt>
                <c:pt idx="856">
                  <c:v>37988</c:v>
                </c:pt>
                <c:pt idx="857">
                  <c:v>37272</c:v>
                </c:pt>
                <c:pt idx="858">
                  <c:v>37988</c:v>
                </c:pt>
                <c:pt idx="859">
                  <c:v>37272</c:v>
                </c:pt>
                <c:pt idx="860">
                  <c:v>37630</c:v>
                </c:pt>
                <c:pt idx="861">
                  <c:v>37272</c:v>
                </c:pt>
                <c:pt idx="862">
                  <c:v>37630</c:v>
                </c:pt>
                <c:pt idx="863">
                  <c:v>38346</c:v>
                </c:pt>
                <c:pt idx="864">
                  <c:v>36914</c:v>
                </c:pt>
                <c:pt idx="865">
                  <c:v>37630</c:v>
                </c:pt>
                <c:pt idx="866">
                  <c:v>37630</c:v>
                </c:pt>
                <c:pt idx="867">
                  <c:v>37988</c:v>
                </c:pt>
                <c:pt idx="868">
                  <c:v>37630</c:v>
                </c:pt>
                <c:pt idx="869">
                  <c:v>37988</c:v>
                </c:pt>
                <c:pt idx="870">
                  <c:v>38346</c:v>
                </c:pt>
                <c:pt idx="871">
                  <c:v>37630</c:v>
                </c:pt>
                <c:pt idx="872">
                  <c:v>37988</c:v>
                </c:pt>
                <c:pt idx="873">
                  <c:v>38346</c:v>
                </c:pt>
                <c:pt idx="874">
                  <c:v>38704</c:v>
                </c:pt>
                <c:pt idx="875">
                  <c:v>36914</c:v>
                </c:pt>
                <c:pt idx="876">
                  <c:v>36198</c:v>
                </c:pt>
                <c:pt idx="877">
                  <c:v>38346</c:v>
                </c:pt>
                <c:pt idx="878">
                  <c:v>37988</c:v>
                </c:pt>
                <c:pt idx="879">
                  <c:v>36914</c:v>
                </c:pt>
                <c:pt idx="880">
                  <c:v>37630</c:v>
                </c:pt>
                <c:pt idx="881">
                  <c:v>37630</c:v>
                </c:pt>
                <c:pt idx="882">
                  <c:v>38704</c:v>
                </c:pt>
                <c:pt idx="883">
                  <c:v>38704</c:v>
                </c:pt>
                <c:pt idx="884">
                  <c:v>37630</c:v>
                </c:pt>
                <c:pt idx="885">
                  <c:v>38704</c:v>
                </c:pt>
                <c:pt idx="886">
                  <c:v>37988</c:v>
                </c:pt>
                <c:pt idx="887">
                  <c:v>37988</c:v>
                </c:pt>
                <c:pt idx="888">
                  <c:v>37988</c:v>
                </c:pt>
                <c:pt idx="889">
                  <c:v>37988</c:v>
                </c:pt>
                <c:pt idx="890">
                  <c:v>37630</c:v>
                </c:pt>
                <c:pt idx="891">
                  <c:v>37630</c:v>
                </c:pt>
                <c:pt idx="892">
                  <c:v>38346</c:v>
                </c:pt>
                <c:pt idx="893">
                  <c:v>37988</c:v>
                </c:pt>
                <c:pt idx="894">
                  <c:v>37272</c:v>
                </c:pt>
                <c:pt idx="895">
                  <c:v>38346</c:v>
                </c:pt>
                <c:pt idx="896">
                  <c:v>37988</c:v>
                </c:pt>
                <c:pt idx="897">
                  <c:v>37272</c:v>
                </c:pt>
                <c:pt idx="898">
                  <c:v>38346</c:v>
                </c:pt>
                <c:pt idx="899">
                  <c:v>37272</c:v>
                </c:pt>
                <c:pt idx="900">
                  <c:v>37988</c:v>
                </c:pt>
                <c:pt idx="901">
                  <c:v>36556</c:v>
                </c:pt>
                <c:pt idx="902">
                  <c:v>37630</c:v>
                </c:pt>
                <c:pt idx="903">
                  <c:v>37272</c:v>
                </c:pt>
                <c:pt idx="904">
                  <c:v>37988</c:v>
                </c:pt>
                <c:pt idx="905">
                  <c:v>38704</c:v>
                </c:pt>
                <c:pt idx="906">
                  <c:v>38346</c:v>
                </c:pt>
                <c:pt idx="907">
                  <c:v>38346</c:v>
                </c:pt>
                <c:pt idx="908">
                  <c:v>37272</c:v>
                </c:pt>
                <c:pt idx="909">
                  <c:v>37988</c:v>
                </c:pt>
                <c:pt idx="910">
                  <c:v>36198</c:v>
                </c:pt>
                <c:pt idx="911">
                  <c:v>37630</c:v>
                </c:pt>
                <c:pt idx="912">
                  <c:v>37630</c:v>
                </c:pt>
                <c:pt idx="913">
                  <c:v>38704</c:v>
                </c:pt>
                <c:pt idx="914">
                  <c:v>38346</c:v>
                </c:pt>
                <c:pt idx="915">
                  <c:v>37272</c:v>
                </c:pt>
                <c:pt idx="916">
                  <c:v>38346</c:v>
                </c:pt>
                <c:pt idx="917">
                  <c:v>36914</c:v>
                </c:pt>
                <c:pt idx="918">
                  <c:v>37272</c:v>
                </c:pt>
                <c:pt idx="919">
                  <c:v>38704</c:v>
                </c:pt>
                <c:pt idx="920">
                  <c:v>38346</c:v>
                </c:pt>
                <c:pt idx="921">
                  <c:v>37272</c:v>
                </c:pt>
                <c:pt idx="922">
                  <c:v>36556</c:v>
                </c:pt>
                <c:pt idx="923">
                  <c:v>37630</c:v>
                </c:pt>
                <c:pt idx="924">
                  <c:v>37988</c:v>
                </c:pt>
                <c:pt idx="925">
                  <c:v>37630</c:v>
                </c:pt>
                <c:pt idx="926">
                  <c:v>37630</c:v>
                </c:pt>
                <c:pt idx="927">
                  <c:v>36914</c:v>
                </c:pt>
                <c:pt idx="928">
                  <c:v>36914</c:v>
                </c:pt>
                <c:pt idx="929">
                  <c:v>38346</c:v>
                </c:pt>
                <c:pt idx="930">
                  <c:v>37272</c:v>
                </c:pt>
                <c:pt idx="931">
                  <c:v>37272</c:v>
                </c:pt>
                <c:pt idx="932">
                  <c:v>37630</c:v>
                </c:pt>
                <c:pt idx="933">
                  <c:v>36914</c:v>
                </c:pt>
                <c:pt idx="934">
                  <c:v>36914</c:v>
                </c:pt>
                <c:pt idx="935">
                  <c:v>38704</c:v>
                </c:pt>
                <c:pt idx="936">
                  <c:v>37988</c:v>
                </c:pt>
                <c:pt idx="937">
                  <c:v>37272</c:v>
                </c:pt>
                <c:pt idx="938">
                  <c:v>37630</c:v>
                </c:pt>
                <c:pt idx="939">
                  <c:v>38346</c:v>
                </c:pt>
                <c:pt idx="940">
                  <c:v>38346</c:v>
                </c:pt>
                <c:pt idx="941">
                  <c:v>37988</c:v>
                </c:pt>
                <c:pt idx="942">
                  <c:v>37630</c:v>
                </c:pt>
                <c:pt idx="943">
                  <c:v>37988</c:v>
                </c:pt>
                <c:pt idx="944">
                  <c:v>38346</c:v>
                </c:pt>
                <c:pt idx="945">
                  <c:v>37630</c:v>
                </c:pt>
                <c:pt idx="946">
                  <c:v>36914</c:v>
                </c:pt>
                <c:pt idx="947">
                  <c:v>37630</c:v>
                </c:pt>
                <c:pt idx="948">
                  <c:v>38346</c:v>
                </c:pt>
                <c:pt idx="949">
                  <c:v>37272</c:v>
                </c:pt>
                <c:pt idx="950">
                  <c:v>37630</c:v>
                </c:pt>
                <c:pt idx="951">
                  <c:v>37988</c:v>
                </c:pt>
                <c:pt idx="952">
                  <c:v>37630</c:v>
                </c:pt>
                <c:pt idx="953">
                  <c:v>37630</c:v>
                </c:pt>
                <c:pt idx="954">
                  <c:v>37988</c:v>
                </c:pt>
                <c:pt idx="955">
                  <c:v>37630</c:v>
                </c:pt>
                <c:pt idx="956">
                  <c:v>38346</c:v>
                </c:pt>
                <c:pt idx="957">
                  <c:v>37988</c:v>
                </c:pt>
                <c:pt idx="958">
                  <c:v>37630</c:v>
                </c:pt>
                <c:pt idx="959">
                  <c:v>38704</c:v>
                </c:pt>
                <c:pt idx="960">
                  <c:v>38346</c:v>
                </c:pt>
                <c:pt idx="961">
                  <c:v>38346</c:v>
                </c:pt>
                <c:pt idx="962">
                  <c:v>38346</c:v>
                </c:pt>
                <c:pt idx="963">
                  <c:v>37272</c:v>
                </c:pt>
                <c:pt idx="964">
                  <c:v>37630</c:v>
                </c:pt>
                <c:pt idx="965">
                  <c:v>38346</c:v>
                </c:pt>
                <c:pt idx="966">
                  <c:v>38346</c:v>
                </c:pt>
                <c:pt idx="967">
                  <c:v>36914</c:v>
                </c:pt>
                <c:pt idx="968">
                  <c:v>37988</c:v>
                </c:pt>
                <c:pt idx="969">
                  <c:v>37272</c:v>
                </c:pt>
                <c:pt idx="970">
                  <c:v>37630</c:v>
                </c:pt>
                <c:pt idx="971">
                  <c:v>37272</c:v>
                </c:pt>
                <c:pt idx="972">
                  <c:v>37630</c:v>
                </c:pt>
                <c:pt idx="973">
                  <c:v>37988</c:v>
                </c:pt>
                <c:pt idx="974">
                  <c:v>38346</c:v>
                </c:pt>
                <c:pt idx="975">
                  <c:v>36914</c:v>
                </c:pt>
                <c:pt idx="976">
                  <c:v>37988</c:v>
                </c:pt>
                <c:pt idx="977">
                  <c:v>38704</c:v>
                </c:pt>
                <c:pt idx="978">
                  <c:v>37988</c:v>
                </c:pt>
                <c:pt idx="979">
                  <c:v>37988</c:v>
                </c:pt>
                <c:pt idx="980">
                  <c:v>37272</c:v>
                </c:pt>
                <c:pt idx="981">
                  <c:v>38346</c:v>
                </c:pt>
                <c:pt idx="982">
                  <c:v>37272</c:v>
                </c:pt>
                <c:pt idx="983">
                  <c:v>36914</c:v>
                </c:pt>
                <c:pt idx="984">
                  <c:v>37988</c:v>
                </c:pt>
                <c:pt idx="985">
                  <c:v>37988</c:v>
                </c:pt>
                <c:pt idx="986">
                  <c:v>37630</c:v>
                </c:pt>
                <c:pt idx="987">
                  <c:v>37630</c:v>
                </c:pt>
                <c:pt idx="988">
                  <c:v>37272</c:v>
                </c:pt>
                <c:pt idx="989">
                  <c:v>36914</c:v>
                </c:pt>
                <c:pt idx="990">
                  <c:v>37988</c:v>
                </c:pt>
                <c:pt idx="991">
                  <c:v>37272</c:v>
                </c:pt>
                <c:pt idx="992">
                  <c:v>38346</c:v>
                </c:pt>
                <c:pt idx="993">
                  <c:v>37988</c:v>
                </c:pt>
                <c:pt idx="994">
                  <c:v>36556</c:v>
                </c:pt>
                <c:pt idx="995">
                  <c:v>38346</c:v>
                </c:pt>
                <c:pt idx="996">
                  <c:v>39062</c:v>
                </c:pt>
                <c:pt idx="997">
                  <c:v>38346</c:v>
                </c:pt>
                <c:pt idx="998">
                  <c:v>37272</c:v>
                </c:pt>
                <c:pt idx="999">
                  <c:v>37272</c:v>
                </c:pt>
              </c:numCache>
            </c:numRef>
          </c:yVal>
          <c:smooth val="0"/>
          <c:extLst>
            <c:ext xmlns:c16="http://schemas.microsoft.com/office/drawing/2014/chart" uri="{C3380CC4-5D6E-409C-BE32-E72D297353CC}">
              <c16:uniqueId val="{00000000-DA65-4BB0-8E2C-4B76A4A2B4DC}"/>
            </c:ext>
          </c:extLst>
        </c:ser>
        <c:dLbls>
          <c:showLegendKey val="0"/>
          <c:showVal val="0"/>
          <c:showCatName val="0"/>
          <c:showSerName val="0"/>
          <c:showPercent val="0"/>
          <c:showBubbleSize val="0"/>
        </c:dLbls>
        <c:axId val="1169876239"/>
        <c:axId val="1169983935"/>
      </c:scatterChart>
      <c:valAx>
        <c:axId val="1169876239"/>
        <c:scaling>
          <c:orientation val="minMax"/>
          <c:max val="1001"/>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983935"/>
        <c:crosses val="autoZero"/>
        <c:crossBetween val="midCat"/>
        <c:majorUnit val="200"/>
      </c:valAx>
      <c:valAx>
        <c:axId val="1169983935"/>
        <c:scaling>
          <c:orientation val="minMax"/>
          <c:max val="40000"/>
          <c:min val="3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rebuchet MS" panose="020B0603020202020204" pitchFamily="34" charset="0"/>
                <a:ea typeface="+mn-ea"/>
                <a:cs typeface="+mn-cs"/>
              </a:defRPr>
            </a:pPr>
            <a:endParaRPr lang="en-US"/>
          </a:p>
        </c:txPr>
        <c:crossAx val="1169876239"/>
        <c:crosses val="autoZero"/>
        <c:crossBetween val="midCat"/>
        <c:majorUnit val="2000"/>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0.16752</cdr:x>
      <cdr:y>0.41756</cdr:y>
    </cdr:from>
    <cdr:to>
      <cdr:x>0.91467</cdr:x>
      <cdr:y>0.56369</cdr:y>
    </cdr:to>
    <cdr:grpSp>
      <cdr:nvGrpSpPr>
        <cdr:cNvPr id="2" name="Group 1">
          <a:extLst xmlns:a="http://schemas.openxmlformats.org/drawingml/2006/main">
            <a:ext uri="{FF2B5EF4-FFF2-40B4-BE49-F238E27FC236}">
              <a16:creationId xmlns:a16="http://schemas.microsoft.com/office/drawing/2014/main" id="{BE86B0E8-1993-A74C-B05D-48CA2A51169E}"/>
            </a:ext>
          </a:extLst>
        </cdr:cNvPr>
        <cdr:cNvGrpSpPr/>
      </cdr:nvGrpSpPr>
      <cdr:grpSpPr>
        <a:xfrm xmlns:a="http://schemas.openxmlformats.org/drawingml/2006/main">
          <a:off x="1531803" y="1082903"/>
          <a:ext cx="6831939" cy="378974"/>
          <a:chOff x="5211177" y="-935040"/>
          <a:chExt cx="3367055" cy="206123"/>
        </a:xfrm>
      </cdr:grpSpPr>
      <cdr:cxnSp macro="">
        <cdr:nvCxnSpPr>
          <cdr:cNvPr id="7" name="Straight Arrow Connector 6">
            <a:extLst xmlns:a="http://schemas.openxmlformats.org/drawingml/2006/main">
              <a:ext uri="{FF2B5EF4-FFF2-40B4-BE49-F238E27FC236}">
                <a16:creationId xmlns:a16="http://schemas.microsoft.com/office/drawing/2014/main" id="{E14E8D98-2FA7-9A48-ABDF-B0E9FFA5C572}"/>
              </a:ext>
            </a:extLst>
          </cdr:cNvPr>
          <cdr:cNvCxnSpPr>
            <a:cxnSpLocks xmlns:a="http://schemas.openxmlformats.org/drawingml/2006/main"/>
          </cdr:cNvCxnSpPr>
        </cdr:nvCxnSpPr>
        <cdr:spPr>
          <a:xfrm xmlns:a="http://schemas.openxmlformats.org/drawingml/2006/main" flipH="1">
            <a:off x="5211177" y="-728917"/>
            <a:ext cx="3342817" cy="0"/>
          </a:xfrm>
          <a:prstGeom xmlns:a="http://schemas.openxmlformats.org/drawingml/2006/main" prst="straightConnector1">
            <a:avLst/>
          </a:prstGeom>
          <a:ln xmlns:a="http://schemas.openxmlformats.org/drawingml/2006/main" w="76200">
            <a:solidFill>
              <a:srgbClr val="C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8" name="TextBox 12">
            <a:extLst xmlns:a="http://schemas.openxmlformats.org/drawingml/2006/main">
              <a:ext uri="{FF2B5EF4-FFF2-40B4-BE49-F238E27FC236}">
                <a16:creationId xmlns:a16="http://schemas.microsoft.com/office/drawing/2014/main" id="{39E1B207-FADD-674A-9FCB-D6D907713E1E}"/>
              </a:ext>
            </a:extLst>
          </cdr:cNvPr>
          <cdr:cNvSpPr txBox="1"/>
        </cdr:nvSpPr>
        <cdr:spPr>
          <a:xfrm xmlns:a="http://schemas.openxmlformats.org/drawingml/2006/main">
            <a:off x="6241656" y="-935040"/>
            <a:ext cx="2336576" cy="18412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1600" dirty="0">
                <a:solidFill>
                  <a:srgbClr val="C00000"/>
                </a:solidFill>
                <a:latin typeface="Quire Sans" panose="020B0502040400020003" pitchFamily="34" charset="0"/>
              </a:rPr>
              <a:t>More than </a:t>
            </a:r>
            <a:r>
              <a:rPr lang="en-US" sz="1600" dirty="0">
                <a:solidFill>
                  <a:srgbClr val="C00000"/>
                </a:solidFill>
                <a:latin typeface="Trebuchet MS" panose="020B0703020202090204" pitchFamily="34" charset="0"/>
              </a:rPr>
              <a:t>10</a:t>
            </a:r>
            <a:r>
              <a:rPr lang="en-US" sz="1600" dirty="0">
                <a:solidFill>
                  <a:srgbClr val="C00000"/>
                </a:solidFill>
                <a:latin typeface="Quire Sans" panose="020B0502040400020003" pitchFamily="34" charset="0"/>
              </a:rPr>
              <a:t>X reduction</a:t>
            </a:r>
          </a:p>
        </cdr:txBody>
      </cdr:sp>
    </cdr:grpSp>
  </cdr:relSizeAnchor>
  <cdr:relSizeAnchor xmlns:cdr="http://schemas.openxmlformats.org/drawingml/2006/chartDrawing">
    <cdr:from>
      <cdr:x>0.02686</cdr:x>
      <cdr:y>0</cdr:y>
    </cdr:from>
    <cdr:to>
      <cdr:x>0.10086</cdr:x>
      <cdr:y>0.82017</cdr:y>
    </cdr:to>
    <cdr:grpSp>
      <cdr:nvGrpSpPr>
        <cdr:cNvPr id="3" name="Group 2">
          <a:extLst xmlns:a="http://schemas.openxmlformats.org/drawingml/2006/main">
            <a:ext uri="{FF2B5EF4-FFF2-40B4-BE49-F238E27FC236}">
              <a16:creationId xmlns:a16="http://schemas.microsoft.com/office/drawing/2014/main" id="{CC5C8849-97B0-5E49-A0F0-332300B17F26}"/>
            </a:ext>
          </a:extLst>
        </cdr:cNvPr>
        <cdr:cNvGrpSpPr/>
      </cdr:nvGrpSpPr>
      <cdr:grpSpPr>
        <a:xfrm xmlns:a="http://schemas.openxmlformats.org/drawingml/2006/main">
          <a:off x="245608" y="0"/>
          <a:ext cx="676656" cy="2127034"/>
          <a:chOff x="3466062" y="-4872162"/>
          <a:chExt cx="333338" cy="4752097"/>
        </a:xfrm>
      </cdr:grpSpPr>
      <cdr:sp macro="" textlink="">
        <cdr:nvSpPr>
          <cdr:cNvPr id="4" name="TextBox 14">
            <a:extLst xmlns:a="http://schemas.openxmlformats.org/drawingml/2006/main">
              <a:ext uri="{FF2B5EF4-FFF2-40B4-BE49-F238E27FC236}">
                <a16:creationId xmlns:a16="http://schemas.microsoft.com/office/drawing/2014/main" id="{42F8BF43-CB7A-A14A-B9A4-1F80F4E4F365}"/>
              </a:ext>
            </a:extLst>
          </cdr:cNvPr>
          <cdr:cNvSpPr txBox="1"/>
        </cdr:nvSpPr>
        <cdr:spPr>
          <a:xfrm xmlns:a="http://schemas.openxmlformats.org/drawingml/2006/main" rot="16200000">
            <a:off x="3453922" y="-3244022"/>
            <a:ext cx="539338" cy="15161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latin typeface="Trebuchet MS" panose="020B0703020202090204" pitchFamily="34" charset="0"/>
              </a:rPr>
              <a:t>2020</a:t>
            </a:r>
          </a:p>
        </cdr:txBody>
      </cdr:sp>
      <cdr:sp macro="" textlink="">
        <cdr:nvSpPr>
          <cdr:cNvPr id="5" name="TextBox 15">
            <a:extLst xmlns:a="http://schemas.openxmlformats.org/drawingml/2006/main">
              <a:ext uri="{FF2B5EF4-FFF2-40B4-BE49-F238E27FC236}">
                <a16:creationId xmlns:a16="http://schemas.microsoft.com/office/drawing/2014/main" id="{8C60B7FF-140B-A04C-9A35-94CD4CC5B356}"/>
              </a:ext>
            </a:extLst>
          </cdr:cNvPr>
          <cdr:cNvSpPr txBox="1"/>
        </cdr:nvSpPr>
        <cdr:spPr>
          <a:xfrm xmlns:a="http://schemas.openxmlformats.org/drawingml/2006/main" rot="16200000">
            <a:off x="3089350" y="-2050955"/>
            <a:ext cx="1257766" cy="15161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latin typeface="Trebuchet MS" panose="020B0703020202090204" pitchFamily="34" charset="0"/>
              </a:rPr>
              <a:t>2013</a:t>
            </a:r>
          </a:p>
        </cdr:txBody>
      </cdr:sp>
      <cdr:sp macro="" textlink="">
        <cdr:nvSpPr>
          <cdr:cNvPr id="6" name="TextBox 16">
            <a:extLst xmlns:a="http://schemas.openxmlformats.org/drawingml/2006/main">
              <a:ext uri="{FF2B5EF4-FFF2-40B4-BE49-F238E27FC236}">
                <a16:creationId xmlns:a16="http://schemas.microsoft.com/office/drawing/2014/main" id="{24503FF1-836F-DF43-8EB5-9714E270FCEB}"/>
              </a:ext>
            </a:extLst>
          </cdr:cNvPr>
          <cdr:cNvSpPr txBox="1"/>
        </cdr:nvSpPr>
        <cdr:spPr>
          <a:xfrm xmlns:a="http://schemas.openxmlformats.org/drawingml/2006/main" rot="16200000">
            <a:off x="1180984" y="-2587084"/>
            <a:ext cx="4752097" cy="18194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800" dirty="0">
                <a:latin typeface="Quire Sans" panose="020B0502040400020003" pitchFamily="34" charset="0"/>
              </a:rPr>
              <a:t>Manufacture Year</a:t>
            </a:r>
          </a:p>
        </cdr:txBody>
      </cdr:sp>
    </cdr:grpSp>
  </cdr:relSizeAnchor>
  <cdr:relSizeAnchor xmlns:cdr="http://schemas.openxmlformats.org/drawingml/2006/chartDrawing">
    <cdr:from>
      <cdr:x>0.09757</cdr:x>
      <cdr:y>0.76157</cdr:y>
    </cdr:from>
    <cdr:to>
      <cdr:x>0.90242</cdr:x>
      <cdr:y>0.90398</cdr:y>
    </cdr:to>
    <cdr:sp macro="" textlink="">
      <cdr:nvSpPr>
        <cdr:cNvPr id="10" name="TextBox 16">
          <a:extLst xmlns:a="http://schemas.openxmlformats.org/drawingml/2006/main">
            <a:ext uri="{FF2B5EF4-FFF2-40B4-BE49-F238E27FC236}">
              <a16:creationId xmlns:a16="http://schemas.microsoft.com/office/drawing/2014/main" id="{5133D1B7-58C4-6C59-A91F-EFF72FAB742C}"/>
            </a:ext>
          </a:extLst>
        </cdr:cNvPr>
        <cdr:cNvSpPr txBox="1"/>
      </cdr:nvSpPr>
      <cdr:spPr>
        <a:xfrm xmlns:a="http://schemas.openxmlformats.org/drawingml/2006/main">
          <a:off x="892180" y="1975060"/>
          <a:ext cx="7359548" cy="36932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solidFill>
                <a:schemeClr val="tx1"/>
              </a:solidFill>
              <a:latin typeface="Quire Sans" panose="020B0502040400020003" pitchFamily="34" charset="0"/>
            </a:rPr>
            <a:t>Read Disturbance Threshold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C51F71-CEB3-49F2-8415-92D38223DB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Quire Sans" panose="020B0502040400020003" pitchFamily="34" charset="0"/>
            </a:endParaRPr>
          </a:p>
        </p:txBody>
      </p:sp>
      <p:sp>
        <p:nvSpPr>
          <p:cNvPr id="3" name="Date Placeholder 2">
            <a:extLst>
              <a:ext uri="{FF2B5EF4-FFF2-40B4-BE49-F238E27FC236}">
                <a16:creationId xmlns:a16="http://schemas.microsoft.com/office/drawing/2014/main" id="{C6E622CB-5133-4B1C-9C2D-01CDB39AA6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4ED4DC-55C4-4F21-A23A-AB66EF1EB639}" type="datetimeFigureOut">
              <a:rPr lang="en-US" smtClean="0">
                <a:latin typeface="Quire Sans" panose="020B0502040400020003" pitchFamily="34" charset="0"/>
              </a:rPr>
              <a:t>3/4/25</a:t>
            </a:fld>
            <a:endParaRPr lang="en-US" dirty="0">
              <a:latin typeface="Quire Sans" panose="020B0502040400020003" pitchFamily="34" charset="0"/>
            </a:endParaRPr>
          </a:p>
        </p:txBody>
      </p:sp>
      <p:sp>
        <p:nvSpPr>
          <p:cNvPr id="4" name="Footer Placeholder 3">
            <a:extLst>
              <a:ext uri="{FF2B5EF4-FFF2-40B4-BE49-F238E27FC236}">
                <a16:creationId xmlns:a16="http://schemas.microsoft.com/office/drawing/2014/main" id="{1B530B2A-4BEA-4FDC-BB1C-AFFC7EF23F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Quire Sans" panose="020B0502040400020003" pitchFamily="34" charset="0"/>
            </a:endParaRPr>
          </a:p>
        </p:txBody>
      </p:sp>
    </p:spTree>
    <p:extLst>
      <p:ext uri="{BB962C8B-B14F-4D97-AF65-F5344CB8AC3E}">
        <p14:creationId xmlns:p14="http://schemas.microsoft.com/office/powerpoint/2010/main" val="1896734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Quire Sans" panose="020B05020404000200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Quire Sans" panose="020B0502040400020003" pitchFamily="34" charset="0"/>
              </a:defRPr>
            </a:lvl1pPr>
          </a:lstStyle>
          <a:p>
            <a:fld id="{7CB14D30-8728-478B-97A4-AD5E2E0882B0}" type="datetimeFigureOut">
              <a:rPr lang="en-US" smtClean="0"/>
              <a:pPr/>
              <a:t>3/4/25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Quire Sans" panose="020B05020404000200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Quire Sans" panose="020B0502040400020003" pitchFamily="34" charset="0"/>
              </a:defRPr>
            </a:lvl1pPr>
          </a:lstStyle>
          <a:p>
            <a:fld id="{0DDF2200-637A-42DD-BD93-B45C1CFA40DE}" type="slidenum">
              <a:rPr lang="en-US" smtClean="0"/>
              <a:pPr/>
              <a:t>‹#›</a:t>
            </a:fld>
            <a:endParaRPr lang="en-US" dirty="0"/>
          </a:p>
        </p:txBody>
      </p:sp>
    </p:spTree>
    <p:extLst>
      <p:ext uri="{BB962C8B-B14F-4D97-AF65-F5344CB8AC3E}">
        <p14:creationId xmlns:p14="http://schemas.microsoft.com/office/powerpoint/2010/main" val="4119820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Quire Sans" panose="020B0502040400020003" pitchFamily="34" charset="0"/>
        <a:ea typeface="+mn-ea"/>
        <a:cs typeface="+mn-cs"/>
      </a:defRPr>
    </a:lvl1pPr>
    <a:lvl2pPr marL="457200" algn="l" defTabSz="914400" rtl="0" eaLnBrk="1" latinLnBrk="0" hangingPunct="1">
      <a:defRPr sz="1200" kern="1200">
        <a:solidFill>
          <a:schemeClr val="tx1"/>
        </a:solidFill>
        <a:latin typeface="Quire Sans" panose="020B0502040400020003" pitchFamily="34" charset="0"/>
        <a:ea typeface="+mn-ea"/>
        <a:cs typeface="+mn-cs"/>
      </a:defRPr>
    </a:lvl2pPr>
    <a:lvl3pPr marL="914400" algn="l" defTabSz="914400" rtl="0" eaLnBrk="1" latinLnBrk="0" hangingPunct="1">
      <a:defRPr sz="1200" kern="1200">
        <a:solidFill>
          <a:schemeClr val="tx1"/>
        </a:solidFill>
        <a:latin typeface="Quire Sans" panose="020B0502040400020003" pitchFamily="34" charset="0"/>
        <a:ea typeface="+mn-ea"/>
        <a:cs typeface="+mn-cs"/>
      </a:defRPr>
    </a:lvl3pPr>
    <a:lvl4pPr marL="1371600" algn="l" defTabSz="914400" rtl="0" eaLnBrk="1" latinLnBrk="0" hangingPunct="1">
      <a:defRPr sz="1200" kern="1200">
        <a:solidFill>
          <a:schemeClr val="tx1"/>
        </a:solidFill>
        <a:latin typeface="Quire Sans" panose="020B0502040400020003" pitchFamily="34" charset="0"/>
        <a:ea typeface="+mn-ea"/>
        <a:cs typeface="+mn-cs"/>
      </a:defRPr>
    </a:lvl4pPr>
    <a:lvl5pPr marL="1828800" algn="l" defTabSz="914400" rtl="0" eaLnBrk="1" latinLnBrk="0" hangingPunct="1">
      <a:defRPr sz="1200" kern="1200">
        <a:solidFill>
          <a:schemeClr val="tx1"/>
        </a:solidFill>
        <a:latin typeface="Quire Sans" panose="020B05020404000200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everyone. I am Ataberk and I am very happy to present our work: “Variable Read Disturbance: An Experimental Analysis of Temporal Variation in DRAM Read Disturbance”</a:t>
            </a:r>
          </a:p>
        </p:txBody>
      </p:sp>
      <p:sp>
        <p:nvSpPr>
          <p:cNvPr id="4" name="Slide Number Placeholder 3"/>
          <p:cNvSpPr>
            <a:spLocks noGrp="1"/>
          </p:cNvSpPr>
          <p:nvPr>
            <p:ph type="sldNum" sz="quarter" idx="5"/>
          </p:nvPr>
        </p:nvSpPr>
        <p:spPr/>
        <p:txBody>
          <a:bodyPr/>
          <a:lstStyle/>
          <a:p>
            <a:fld id="{0DDF2200-637A-42DD-BD93-B45C1CFA40DE}" type="slidenum">
              <a:rPr lang="en-US" smtClean="0"/>
              <a:t>1</a:t>
            </a:fld>
            <a:endParaRPr lang="en-US"/>
          </a:p>
        </p:txBody>
      </p:sp>
    </p:spTree>
    <p:extLst>
      <p:ext uri="{BB962C8B-B14F-4D97-AF65-F5344CB8AC3E}">
        <p14:creationId xmlns:p14="http://schemas.microsoft.com/office/powerpoint/2010/main" val="506647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rest of the talk</a:t>
            </a:r>
          </a:p>
        </p:txBody>
      </p:sp>
      <p:sp>
        <p:nvSpPr>
          <p:cNvPr id="4" name="Slide Number Placeholder 3"/>
          <p:cNvSpPr>
            <a:spLocks noGrp="1"/>
          </p:cNvSpPr>
          <p:nvPr>
            <p:ph type="sldNum" sz="quarter" idx="5"/>
          </p:nvPr>
        </p:nvSpPr>
        <p:spPr/>
        <p:txBody>
          <a:bodyPr/>
          <a:lstStyle/>
          <a:p>
            <a:fld id="{0DDF2200-637A-42DD-BD93-B45C1CFA40DE}" type="slidenum">
              <a:rPr lang="en-US" smtClean="0"/>
              <a:pPr/>
              <a:t>10</a:t>
            </a:fld>
            <a:endParaRPr lang="en-US" dirty="0"/>
          </a:p>
        </p:txBody>
      </p:sp>
    </p:spTree>
    <p:extLst>
      <p:ext uri="{BB962C8B-B14F-4D97-AF65-F5344CB8AC3E}">
        <p14:creationId xmlns:p14="http://schemas.microsoft.com/office/powerpoint/2010/main" val="3250934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continue by motivating our study</a:t>
            </a:r>
          </a:p>
        </p:txBody>
      </p:sp>
      <p:sp>
        <p:nvSpPr>
          <p:cNvPr id="4" name="Slide Number Placeholder 3"/>
          <p:cNvSpPr>
            <a:spLocks noGrp="1"/>
          </p:cNvSpPr>
          <p:nvPr>
            <p:ph type="sldNum" sz="quarter" idx="5"/>
          </p:nvPr>
        </p:nvSpPr>
        <p:spPr/>
        <p:txBody>
          <a:bodyPr/>
          <a:lstStyle/>
          <a:p>
            <a:fld id="{0DDF2200-637A-42DD-BD93-B45C1CFA40DE}" type="slidenum">
              <a:rPr lang="en-US" smtClean="0"/>
              <a:pPr/>
              <a:t>11</a:t>
            </a:fld>
            <a:endParaRPr lang="en-US" dirty="0"/>
          </a:p>
        </p:txBody>
      </p:sp>
    </p:spTree>
    <p:extLst>
      <p:ext uri="{BB962C8B-B14F-4D97-AF65-F5344CB8AC3E}">
        <p14:creationId xmlns:p14="http://schemas.microsoft.com/office/powerpoint/2010/main" val="3950448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Read disturbance bitflips happen in more DRAM cells with fewer activations as DRAM technology scales to smaller sizes to satisfy our memory requirements.</a:t>
            </a:r>
          </a:p>
          <a:p>
            <a:endParaRPr lang="en-US" b="0" dirty="0"/>
          </a:p>
          <a:p>
            <a:r>
              <a:rPr lang="en-US" b="1" dirty="0"/>
              <a:t>[CLICK]</a:t>
            </a:r>
            <a:r>
              <a:rPr lang="en-US" b="0" dirty="0"/>
              <a:t> We see more than 10X reduction in the read disturbance threshold between chips manufactured approximately 7 years apart.</a:t>
            </a:r>
          </a:p>
          <a:p>
            <a:endParaRPr lang="en-US" b="0" dirty="0"/>
          </a:p>
          <a:p>
            <a:r>
              <a:rPr lang="en-US" b="1" dirty="0"/>
              <a:t>[CLICK]</a:t>
            </a:r>
            <a:r>
              <a:rPr lang="en-US" b="0" dirty="0"/>
              <a:t> Thus, DRAM chips become more vulnerable to read disturbance with technology scaling.</a:t>
            </a:r>
            <a:endParaRPr lang="en-US" b="1" dirty="0"/>
          </a:p>
        </p:txBody>
      </p:sp>
      <p:sp>
        <p:nvSpPr>
          <p:cNvPr id="4" name="Slide Number Placeholder 3"/>
          <p:cNvSpPr>
            <a:spLocks noGrp="1"/>
          </p:cNvSpPr>
          <p:nvPr>
            <p:ph type="sldNum" sz="quarter" idx="5"/>
          </p:nvPr>
        </p:nvSpPr>
        <p:spPr/>
        <p:txBody>
          <a:bodyPr/>
          <a:lstStyle/>
          <a:p>
            <a:fld id="{35E676A0-33B1-4B4B-B1AA-B0B917FCAA93}" type="slidenum">
              <a:rPr lang="en-US" smtClean="0"/>
              <a:t>12</a:t>
            </a:fld>
            <a:endParaRPr lang="en-US"/>
          </a:p>
        </p:txBody>
      </p:sp>
    </p:spTree>
    <p:extLst>
      <p:ext uri="{BB962C8B-B14F-4D97-AF65-F5344CB8AC3E}">
        <p14:creationId xmlns:p14="http://schemas.microsoft.com/office/powerpoint/2010/main" val="150833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7B1DB-0CC1-59B9-AA34-57375D33B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AB530-2691-85BE-3D6C-8033F3B5D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F021D-6CF3-8E23-A205-8D06CABA5AFB}"/>
              </a:ext>
            </a:extLst>
          </p:cNvPr>
          <p:cNvSpPr>
            <a:spLocks noGrp="1"/>
          </p:cNvSpPr>
          <p:nvPr>
            <p:ph type="body" idx="1"/>
          </p:nvPr>
        </p:nvSpPr>
        <p:spPr/>
        <p:txBody>
          <a:bodyPr/>
          <a:lstStyle/>
          <a:p>
            <a:r>
              <a:rPr lang="en-US" dirty="0"/>
              <a:t>Reducing read disturbance thresholds, or, worsening read disturbance </a:t>
            </a:r>
            <a:r>
              <a:rPr lang="en-US" b="1" dirty="0"/>
              <a:t>[CLICK]</a:t>
            </a:r>
            <a:r>
              <a:rPr lang="en-US" b="0" dirty="0"/>
              <a:t> causes existing mitigations to become more aggressive, </a:t>
            </a:r>
            <a:r>
              <a:rPr lang="en-US" b="1" dirty="0"/>
              <a:t>[CLICK] </a:t>
            </a:r>
            <a:r>
              <a:rPr lang="en-US" b="0" dirty="0"/>
              <a:t>and in turn, induce higher overheads</a:t>
            </a:r>
            <a:endParaRPr lang="en-US" b="1" dirty="0"/>
          </a:p>
        </p:txBody>
      </p:sp>
      <p:sp>
        <p:nvSpPr>
          <p:cNvPr id="4" name="Slide Number Placeholder 3">
            <a:extLst>
              <a:ext uri="{FF2B5EF4-FFF2-40B4-BE49-F238E27FC236}">
                <a16:creationId xmlns:a16="http://schemas.microsoft.com/office/drawing/2014/main" id="{1EDD9D61-C659-4242-822D-6D84B1C7D408}"/>
              </a:ext>
            </a:extLst>
          </p:cNvPr>
          <p:cNvSpPr>
            <a:spLocks noGrp="1"/>
          </p:cNvSpPr>
          <p:nvPr>
            <p:ph type="sldNum" sz="quarter" idx="5"/>
          </p:nvPr>
        </p:nvSpPr>
        <p:spPr/>
        <p:txBody>
          <a:bodyPr/>
          <a:lstStyle/>
          <a:p>
            <a:fld id="{35E676A0-33B1-4B4B-B1AA-B0B917FCAA93}" type="slidenum">
              <a:rPr lang="en-US" smtClean="0"/>
              <a:t>13</a:t>
            </a:fld>
            <a:endParaRPr lang="en-US"/>
          </a:p>
        </p:txBody>
      </p:sp>
    </p:spTree>
    <p:extLst>
      <p:ext uri="{BB962C8B-B14F-4D97-AF65-F5344CB8AC3E}">
        <p14:creationId xmlns:p14="http://schemas.microsoft.com/office/powerpoint/2010/main" val="1720492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a:t>
            </a:r>
            <a:r>
              <a:rPr lang="en-US" b="1" dirty="0"/>
              <a:t>CLICKx2</a:t>
            </a:r>
            <a:r>
              <a:rPr lang="en-US" dirty="0"/>
              <a:t>], prior works assume that the ground truth read disturbance threshold </a:t>
            </a:r>
            <a:r>
              <a:rPr lang="en-US" b="1" dirty="0"/>
              <a:t>can be identified</a:t>
            </a:r>
          </a:p>
          <a:p>
            <a:endParaRPr lang="en-US" dirty="0"/>
          </a:p>
          <a:p>
            <a:r>
              <a:rPr lang="en-US" dirty="0"/>
              <a:t>In our work, we challenge this assumption…</a:t>
            </a:r>
          </a:p>
        </p:txBody>
      </p:sp>
      <p:sp>
        <p:nvSpPr>
          <p:cNvPr id="4" name="Slide Number Placeholder 3"/>
          <p:cNvSpPr>
            <a:spLocks noGrp="1"/>
          </p:cNvSpPr>
          <p:nvPr>
            <p:ph type="sldNum" sz="quarter" idx="5"/>
          </p:nvPr>
        </p:nvSpPr>
        <p:spPr/>
        <p:txBody>
          <a:bodyPr/>
          <a:lstStyle/>
          <a:p>
            <a:fld id="{0DDF2200-637A-42DD-BD93-B45C1CFA40DE}" type="slidenum">
              <a:rPr lang="en-US" smtClean="0"/>
              <a:pPr/>
              <a:t>14</a:t>
            </a:fld>
            <a:endParaRPr lang="en-US" dirty="0"/>
          </a:p>
        </p:txBody>
      </p:sp>
    </p:spTree>
    <p:extLst>
      <p:ext uri="{BB962C8B-B14F-4D97-AF65-F5344CB8AC3E}">
        <p14:creationId xmlns:p14="http://schemas.microsoft.com/office/powerpoint/2010/main" val="4119271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see that no prior work studies the temporal variation of DRAM read disturbance</a:t>
            </a:r>
          </a:p>
          <a:p>
            <a:r>
              <a:rPr lang="en-US" dirty="0"/>
              <a:t>and its implications for future solutions</a:t>
            </a:r>
          </a:p>
        </p:txBody>
      </p:sp>
      <p:sp>
        <p:nvSpPr>
          <p:cNvPr id="4" name="Slide Number Placeholder 3"/>
          <p:cNvSpPr>
            <a:spLocks noGrp="1"/>
          </p:cNvSpPr>
          <p:nvPr>
            <p:ph type="sldNum" sz="quarter" idx="5"/>
          </p:nvPr>
        </p:nvSpPr>
        <p:spPr/>
        <p:txBody>
          <a:bodyPr/>
          <a:lstStyle/>
          <a:p>
            <a:fld id="{0DDF2200-637A-42DD-BD93-B45C1CFA40DE}" type="slidenum">
              <a:rPr lang="en-US" smtClean="0"/>
              <a:pPr/>
              <a:t>15</a:t>
            </a:fld>
            <a:endParaRPr lang="en-US" dirty="0"/>
          </a:p>
        </p:txBody>
      </p:sp>
    </p:spTree>
    <p:extLst>
      <p:ext uri="{BB962C8B-B14F-4D97-AF65-F5344CB8AC3E}">
        <p14:creationId xmlns:p14="http://schemas.microsoft.com/office/powerpoint/2010/main" val="2829156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twofold:</a:t>
            </a:r>
          </a:p>
          <a:p>
            <a:endParaRPr lang="en-US" dirty="0"/>
          </a:p>
          <a:p>
            <a:r>
              <a:rPr lang="en-US" dirty="0"/>
              <a:t>First we’d like to answer two research questions: </a:t>
            </a:r>
            <a:r>
              <a:rPr lang="en-US" b="1" dirty="0"/>
              <a:t>[CLICK]</a:t>
            </a:r>
            <a:r>
              <a:rPr lang="en-US" dirty="0"/>
              <a:t> Does the read disturbance threshold change over time? </a:t>
            </a:r>
            <a:r>
              <a:rPr lang="en-US" b="1" dirty="0"/>
              <a:t>[CLICK]</a:t>
            </a:r>
            <a:r>
              <a:rPr lang="en-US" dirty="0"/>
              <a:t> If so, how reliably and efficiently can we measure it?</a:t>
            </a:r>
          </a:p>
          <a:p>
            <a:endParaRPr lang="en-US" dirty="0"/>
          </a:p>
          <a:p>
            <a:r>
              <a:rPr lang="en-US" dirty="0"/>
              <a:t>[</a:t>
            </a:r>
            <a:r>
              <a:rPr lang="en-US" b="1" dirty="0"/>
              <a:t>CLICK</a:t>
            </a:r>
            <a:r>
              <a:rPr lang="en-US" dirty="0"/>
              <a:t>] Second, we’d like to analyze implications of temporal variation of read disturbance threshold for read disturbance solutions.</a:t>
            </a:r>
          </a:p>
        </p:txBody>
      </p:sp>
      <p:sp>
        <p:nvSpPr>
          <p:cNvPr id="4" name="Slide Number Placeholder 3"/>
          <p:cNvSpPr>
            <a:spLocks noGrp="1"/>
          </p:cNvSpPr>
          <p:nvPr>
            <p:ph type="sldNum" sz="quarter" idx="5"/>
          </p:nvPr>
        </p:nvSpPr>
        <p:spPr/>
        <p:txBody>
          <a:bodyPr/>
          <a:lstStyle/>
          <a:p>
            <a:fld id="{0DDF2200-637A-42DD-BD93-B45C1CFA40DE}" type="slidenum">
              <a:rPr lang="en-US" smtClean="0"/>
              <a:pPr/>
              <a:t>16</a:t>
            </a:fld>
            <a:endParaRPr lang="en-US" dirty="0"/>
          </a:p>
        </p:txBody>
      </p:sp>
    </p:spTree>
    <p:extLst>
      <p:ext uri="{BB962C8B-B14F-4D97-AF65-F5344CB8AC3E}">
        <p14:creationId xmlns:p14="http://schemas.microsoft.com/office/powerpoint/2010/main" val="3063319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our goals, we experimentally characterize DRAM chips</a:t>
            </a:r>
          </a:p>
        </p:txBody>
      </p:sp>
      <p:sp>
        <p:nvSpPr>
          <p:cNvPr id="4" name="Slide Number Placeholder 3"/>
          <p:cNvSpPr>
            <a:spLocks noGrp="1"/>
          </p:cNvSpPr>
          <p:nvPr>
            <p:ph type="sldNum" sz="quarter" idx="5"/>
          </p:nvPr>
        </p:nvSpPr>
        <p:spPr/>
        <p:txBody>
          <a:bodyPr/>
          <a:lstStyle/>
          <a:p>
            <a:fld id="{0DDF2200-637A-42DD-BD93-B45C1CFA40DE}" type="slidenum">
              <a:rPr lang="en-US" smtClean="0"/>
              <a:pPr/>
              <a:t>17</a:t>
            </a:fld>
            <a:endParaRPr lang="en-US" dirty="0"/>
          </a:p>
        </p:txBody>
      </p:sp>
    </p:spTree>
    <p:extLst>
      <p:ext uri="{BB962C8B-B14F-4D97-AF65-F5344CB8AC3E}">
        <p14:creationId xmlns:p14="http://schemas.microsoft.com/office/powerpoint/2010/main" val="628207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C4A5E-BE26-B179-4B9D-0F98FA580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A9AD45-8D92-F804-B2A5-8D625898D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017A4-04B6-5199-63DA-7F9D224484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use DRAM Bender to test DDR4 DRAM modules </a:t>
            </a:r>
            <a:r>
              <a:rPr lang="en-US" b="1" dirty="0"/>
              <a:t>[CLICK]</a:t>
            </a:r>
          </a:p>
          <a:p>
            <a:r>
              <a:rPr lang="en-US" dirty="0"/>
              <a:t>This infrastructure provides us with fine-grained control over DRAM commands, timing parameters, and temperature</a:t>
            </a:r>
          </a:p>
        </p:txBody>
      </p:sp>
      <p:sp>
        <p:nvSpPr>
          <p:cNvPr id="4" name="Slide Number Placeholder 3">
            <a:extLst>
              <a:ext uri="{FF2B5EF4-FFF2-40B4-BE49-F238E27FC236}">
                <a16:creationId xmlns:a16="http://schemas.microsoft.com/office/drawing/2014/main" id="{ED3BCDC5-5689-84E2-5C9B-D8C7A7D1552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951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another version of the same infrastructure we use to test HBM2 DRAM chips.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33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a typical DRAM-based computing system with a CPU </a:t>
            </a:r>
            <a:r>
              <a:rPr lang="en-US" b="1" dirty="0"/>
              <a:t>[CLICK] </a:t>
            </a:r>
            <a:r>
              <a:rPr lang="en-US" b="0" dirty="0"/>
              <a:t>and a DRAM module with multiple DRAM chips.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144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 many DRAM chips from three major DRAM manufacturers spanning</a:t>
            </a:r>
          </a:p>
          <a:p>
            <a:r>
              <a:rPr lang="en-US" b="1" dirty="0"/>
              <a:t>[CLICK]</a:t>
            </a:r>
            <a:r>
              <a:rPr lang="en-US" dirty="0"/>
              <a:t> various die density and die revisions and chip organizations.</a:t>
            </a:r>
          </a:p>
        </p:txBody>
      </p:sp>
      <p:sp>
        <p:nvSpPr>
          <p:cNvPr id="4" name="Slide Number Placeholder 3"/>
          <p:cNvSpPr>
            <a:spLocks noGrp="1"/>
          </p:cNvSpPr>
          <p:nvPr>
            <p:ph type="sldNum" sz="quarter" idx="5"/>
          </p:nvPr>
        </p:nvSpPr>
        <p:spPr/>
        <p:txBody>
          <a:bodyPr/>
          <a:lstStyle/>
          <a:p>
            <a:fld id="{0DDF2200-637A-42DD-BD93-B45C1CFA40DE}" type="slidenum">
              <a:rPr lang="en-US" smtClean="0"/>
              <a:pPr/>
              <a:t>20</a:t>
            </a:fld>
            <a:endParaRPr lang="en-US" dirty="0"/>
          </a:p>
        </p:txBody>
      </p:sp>
    </p:spTree>
    <p:extLst>
      <p:ext uri="{BB962C8B-B14F-4D97-AF65-F5344CB8AC3E}">
        <p14:creationId xmlns:p14="http://schemas.microsoft.com/office/powerpoint/2010/main" val="615471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x7 as you say below]</a:t>
            </a:r>
          </a:p>
          <a:p>
            <a:endParaRPr lang="en-US" b="0" dirty="0"/>
          </a:p>
          <a:p>
            <a:r>
              <a:rPr lang="en-US" b="0" dirty="0"/>
              <a:t>We carefully re-use the rigorous read disturbance characterization methodology as done by prior work where we prevent sources of interference and use the worst-case double-sided read disturbance access patterns.</a:t>
            </a:r>
          </a:p>
          <a:p>
            <a:endParaRPr lang="en-US" b="0" dirty="0"/>
          </a:p>
          <a:p>
            <a:r>
              <a:rPr lang="en-US" b="0" dirty="0"/>
              <a:t>The bottom figure depicts </a:t>
            </a:r>
            <a:r>
              <a:rPr lang="en-US" b="1" dirty="0"/>
              <a:t>[CLICK]</a:t>
            </a:r>
            <a:r>
              <a:rPr lang="en-US" b="0" dirty="0"/>
              <a:t> </a:t>
            </a:r>
            <a:r>
              <a:rPr lang="en-US" b="1" dirty="0"/>
              <a:t>one</a:t>
            </a:r>
            <a:r>
              <a:rPr lang="en-US" b="0" dirty="0"/>
              <a:t> hammer. Opening and closing the two neighbors of a victim row constitutes one hammer.</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208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describe our major results…</a:t>
            </a:r>
          </a:p>
        </p:txBody>
      </p:sp>
      <p:sp>
        <p:nvSpPr>
          <p:cNvPr id="4" name="Slide Number Placeholder 3"/>
          <p:cNvSpPr>
            <a:spLocks noGrp="1"/>
          </p:cNvSpPr>
          <p:nvPr>
            <p:ph type="sldNum" sz="quarter" idx="5"/>
          </p:nvPr>
        </p:nvSpPr>
        <p:spPr/>
        <p:txBody>
          <a:bodyPr/>
          <a:lstStyle/>
          <a:p>
            <a:fld id="{0DDF2200-637A-42DD-BD93-B45C1CFA40DE}" type="slidenum">
              <a:rPr lang="en-US" smtClean="0"/>
              <a:pPr/>
              <a:t>22</a:t>
            </a:fld>
            <a:endParaRPr lang="en-US" dirty="0"/>
          </a:p>
        </p:txBody>
      </p:sp>
    </p:spTree>
    <p:extLst>
      <p:ext uri="{BB962C8B-B14F-4D97-AF65-F5344CB8AC3E}">
        <p14:creationId xmlns:p14="http://schemas.microsoft.com/office/powerpoint/2010/main" val="1736743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starting with this takeaway message.</a:t>
            </a:r>
          </a:p>
          <a:p>
            <a:r>
              <a:rPr lang="en-US" dirty="0"/>
              <a:t>We find that the read disturbance threshold of a row changes randomly and unpredictably over time. </a:t>
            </a:r>
          </a:p>
          <a:p>
            <a:r>
              <a:rPr lang="en-US" dirty="0"/>
              <a:t>This makes accurately identifying RDT very challenging.</a:t>
            </a:r>
          </a:p>
        </p:txBody>
      </p:sp>
      <p:sp>
        <p:nvSpPr>
          <p:cNvPr id="4" name="Slide Number Placeholder 3"/>
          <p:cNvSpPr>
            <a:spLocks noGrp="1"/>
          </p:cNvSpPr>
          <p:nvPr>
            <p:ph type="sldNum" sz="quarter" idx="5"/>
          </p:nvPr>
        </p:nvSpPr>
        <p:spPr/>
        <p:txBody>
          <a:bodyPr/>
          <a:lstStyle/>
          <a:p>
            <a:fld id="{0DDF2200-637A-42DD-BD93-B45C1CFA40DE}" type="slidenum">
              <a:rPr lang="en-US" smtClean="0"/>
              <a:pPr/>
              <a:t>23</a:t>
            </a:fld>
            <a:endParaRPr lang="en-US" dirty="0"/>
          </a:p>
        </p:txBody>
      </p:sp>
    </p:spTree>
    <p:extLst>
      <p:ext uri="{BB962C8B-B14F-4D97-AF65-F5344CB8AC3E}">
        <p14:creationId xmlns:p14="http://schemas.microsoft.com/office/powerpoint/2010/main" val="2089238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[CLICKx2] </a:t>
            </a:r>
            <a:r>
              <a:rPr lang="en-US" b="0" dirty="0"/>
              <a:t>We plot the read disturbance threshold values observed</a:t>
            </a:r>
          </a:p>
          <a:p>
            <a:r>
              <a:rPr lang="en-US" b="1" dirty="0"/>
              <a:t>[CLICK]</a:t>
            </a:r>
            <a:r>
              <a:rPr lang="en-US" b="0" dirty="0"/>
              <a:t> across many read disturbance threshold measurements (or samples, or observations) for one DRAM row</a:t>
            </a:r>
          </a:p>
          <a:p>
            <a:endParaRPr lang="en-US" b="0" dirty="0"/>
          </a:p>
          <a:p>
            <a:r>
              <a:rPr lang="en-US" b="1" dirty="0"/>
              <a:t>[CLICK] </a:t>
            </a:r>
            <a:r>
              <a:rPr lang="en-US" b="0" dirty="0"/>
              <a:t>Here is an example point in the plot describing a measurement </a:t>
            </a:r>
            <a:r>
              <a:rPr lang="en-US" b="1" dirty="0"/>
              <a:t>[CLICK]</a:t>
            </a:r>
            <a:r>
              <a:rPr lang="en-US" b="0" dirty="0"/>
              <a:t> that yields a read disturbance threshold value of 37K hammers</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24</a:t>
            </a:fld>
            <a:endParaRPr lang="en-US" dirty="0"/>
          </a:p>
        </p:txBody>
      </p:sp>
    </p:spTree>
    <p:extLst>
      <p:ext uri="{BB962C8B-B14F-4D97-AF65-F5344CB8AC3E}">
        <p14:creationId xmlns:p14="http://schemas.microsoft.com/office/powerpoint/2010/main" val="3279070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4245D-F28B-1E51-3A04-8C94DDB64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557B9-1088-744F-A4A4-CA8D7F8E91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01053-FED7-94F6-F597-4A65FD6C5510}"/>
              </a:ext>
            </a:extLst>
          </p:cNvPr>
          <p:cNvSpPr>
            <a:spLocks noGrp="1"/>
          </p:cNvSpPr>
          <p:nvPr>
            <p:ph type="body" idx="1"/>
          </p:nvPr>
        </p:nvSpPr>
        <p:spPr/>
        <p:txBody>
          <a:bodyPr/>
          <a:lstStyle/>
          <a:p>
            <a:r>
              <a:rPr lang="en-US" dirty="0"/>
              <a:t>Here are the RDT values across 5 measurements</a:t>
            </a:r>
          </a:p>
        </p:txBody>
      </p:sp>
      <p:sp>
        <p:nvSpPr>
          <p:cNvPr id="4" name="Slide Number Placeholder 3">
            <a:extLst>
              <a:ext uri="{FF2B5EF4-FFF2-40B4-BE49-F238E27FC236}">
                <a16:creationId xmlns:a16="http://schemas.microsoft.com/office/drawing/2014/main" id="{64983F49-4F1E-56A5-92F6-DA09BDD01D53}"/>
              </a:ext>
            </a:extLst>
          </p:cNvPr>
          <p:cNvSpPr>
            <a:spLocks noGrp="1"/>
          </p:cNvSpPr>
          <p:nvPr>
            <p:ph type="sldNum" sz="quarter" idx="5"/>
          </p:nvPr>
        </p:nvSpPr>
        <p:spPr/>
        <p:txBody>
          <a:bodyPr/>
          <a:lstStyle/>
          <a:p>
            <a:fld id="{0DDF2200-637A-42DD-BD93-B45C1CFA40DE}" type="slidenum">
              <a:rPr lang="en-US" smtClean="0"/>
              <a:pPr/>
              <a:t>25</a:t>
            </a:fld>
            <a:endParaRPr lang="en-US" dirty="0"/>
          </a:p>
        </p:txBody>
      </p:sp>
    </p:spTree>
    <p:extLst>
      <p:ext uri="{BB962C8B-B14F-4D97-AF65-F5344CB8AC3E}">
        <p14:creationId xmlns:p14="http://schemas.microsoft.com/office/powerpoint/2010/main" val="2870679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across 1000. To expand the x-axis further and still make sense out of the plot…</a:t>
            </a:r>
          </a:p>
        </p:txBody>
      </p:sp>
      <p:sp>
        <p:nvSpPr>
          <p:cNvPr id="4" name="Slide Number Placeholder 3"/>
          <p:cNvSpPr>
            <a:spLocks noGrp="1"/>
          </p:cNvSpPr>
          <p:nvPr>
            <p:ph type="sldNum" sz="quarter" idx="5"/>
          </p:nvPr>
        </p:nvSpPr>
        <p:spPr/>
        <p:txBody>
          <a:bodyPr/>
          <a:lstStyle/>
          <a:p>
            <a:fld id="{0DDF2200-637A-42DD-BD93-B45C1CFA40DE}" type="slidenum">
              <a:rPr lang="en-US" smtClean="0"/>
              <a:pPr/>
              <a:t>26</a:t>
            </a:fld>
            <a:endParaRPr lang="en-US" dirty="0"/>
          </a:p>
        </p:txBody>
      </p:sp>
    </p:spTree>
    <p:extLst>
      <p:ext uri="{BB962C8B-B14F-4D97-AF65-F5344CB8AC3E}">
        <p14:creationId xmlns:p14="http://schemas.microsoft.com/office/powerpoint/2010/main" val="197385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DAFE3-FAF4-4A8D-4A05-F3E30111C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37AE8-AD19-C4C8-E7AC-4947E8EF1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CCA273-2605-432E-EB0C-CBC42E289ADB}"/>
              </a:ext>
            </a:extLst>
          </p:cNvPr>
          <p:cNvSpPr>
            <a:spLocks noGrp="1"/>
          </p:cNvSpPr>
          <p:nvPr>
            <p:ph type="body" idx="1"/>
          </p:nvPr>
        </p:nvSpPr>
        <p:spPr/>
        <p:txBody>
          <a:bodyPr/>
          <a:lstStyle/>
          <a:p>
            <a:r>
              <a:rPr lang="en-US" dirty="0"/>
              <a:t>We “compress” a series of 1000 measurements into this form: circle shows the average across 1000 measurements and error bars show the range of values</a:t>
            </a:r>
          </a:p>
        </p:txBody>
      </p:sp>
      <p:sp>
        <p:nvSpPr>
          <p:cNvPr id="4" name="Slide Number Placeholder 3">
            <a:extLst>
              <a:ext uri="{FF2B5EF4-FFF2-40B4-BE49-F238E27FC236}">
                <a16:creationId xmlns:a16="http://schemas.microsoft.com/office/drawing/2014/main" id="{B772496B-36F8-9153-2CE9-81B19B2DF446}"/>
              </a:ext>
            </a:extLst>
          </p:cNvPr>
          <p:cNvSpPr>
            <a:spLocks noGrp="1"/>
          </p:cNvSpPr>
          <p:nvPr>
            <p:ph type="sldNum" sz="quarter" idx="5"/>
          </p:nvPr>
        </p:nvSpPr>
        <p:spPr/>
        <p:txBody>
          <a:bodyPr/>
          <a:lstStyle/>
          <a:p>
            <a:fld id="{0DDF2200-637A-42DD-BD93-B45C1CFA40DE}" type="slidenum">
              <a:rPr lang="en-US" smtClean="0"/>
              <a:pPr/>
              <a:t>27</a:t>
            </a:fld>
            <a:endParaRPr lang="en-US" dirty="0"/>
          </a:p>
        </p:txBody>
      </p:sp>
    </p:spTree>
    <p:extLst>
      <p:ext uri="{BB962C8B-B14F-4D97-AF65-F5344CB8AC3E}">
        <p14:creationId xmlns:p14="http://schemas.microsoft.com/office/powerpoint/2010/main" val="2102571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here is RDT across one hundred thousand measurements for one DRAM row.</a:t>
            </a:r>
          </a:p>
        </p:txBody>
      </p:sp>
      <p:sp>
        <p:nvSpPr>
          <p:cNvPr id="4" name="Slide Number Placeholder 3"/>
          <p:cNvSpPr>
            <a:spLocks noGrp="1"/>
          </p:cNvSpPr>
          <p:nvPr>
            <p:ph type="sldNum" sz="quarter" idx="5"/>
          </p:nvPr>
        </p:nvSpPr>
        <p:spPr/>
        <p:txBody>
          <a:bodyPr/>
          <a:lstStyle/>
          <a:p>
            <a:fld id="{0DDF2200-637A-42DD-BD93-B45C1CFA40DE}" type="slidenum">
              <a:rPr lang="en-US" smtClean="0"/>
              <a:pPr/>
              <a:t>28</a:t>
            </a:fld>
            <a:endParaRPr lang="en-US" dirty="0"/>
          </a:p>
        </p:txBody>
      </p:sp>
    </p:spTree>
    <p:extLst>
      <p:ext uri="{BB962C8B-B14F-4D97-AF65-F5344CB8AC3E}">
        <p14:creationId xmlns:p14="http://schemas.microsoft.com/office/powerpoint/2010/main" val="3069056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A3270-8F6A-959C-7E5E-FEA46F5F1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01E7AE-D63F-60F4-8B41-1E69DFFF3B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4FD925-DA65-BC55-E09E-E5C5C83AA96B}"/>
              </a:ext>
            </a:extLst>
          </p:cNvPr>
          <p:cNvSpPr>
            <a:spLocks noGrp="1"/>
          </p:cNvSpPr>
          <p:nvPr>
            <p:ph type="body" idx="1"/>
          </p:nvPr>
        </p:nvSpPr>
        <p:spPr/>
        <p:txBody>
          <a:bodyPr/>
          <a:lstStyle/>
          <a:p>
            <a:r>
              <a:rPr lang="en-US" dirty="0"/>
              <a:t>We observe that for this series of RDT measurements, the minimum RDT appears at around 17 thousand measurements.</a:t>
            </a:r>
          </a:p>
        </p:txBody>
      </p:sp>
      <p:sp>
        <p:nvSpPr>
          <p:cNvPr id="4" name="Slide Number Placeholder 3">
            <a:extLst>
              <a:ext uri="{FF2B5EF4-FFF2-40B4-BE49-F238E27FC236}">
                <a16:creationId xmlns:a16="http://schemas.microsoft.com/office/drawing/2014/main" id="{14CCD697-0F39-3D79-AF69-01FCCB4F6400}"/>
              </a:ext>
            </a:extLst>
          </p:cNvPr>
          <p:cNvSpPr>
            <a:spLocks noGrp="1"/>
          </p:cNvSpPr>
          <p:nvPr>
            <p:ph type="sldNum" sz="quarter" idx="5"/>
          </p:nvPr>
        </p:nvSpPr>
        <p:spPr/>
        <p:txBody>
          <a:bodyPr/>
          <a:lstStyle/>
          <a:p>
            <a:fld id="{0DDF2200-637A-42DD-BD93-B45C1CFA40DE}" type="slidenum">
              <a:rPr lang="en-US" smtClean="0"/>
              <a:pPr/>
              <a:t>29</a:t>
            </a:fld>
            <a:endParaRPr lang="en-US" dirty="0"/>
          </a:p>
        </p:txBody>
      </p:sp>
    </p:spTree>
    <p:extLst>
      <p:ext uri="{BB962C8B-B14F-4D97-AF65-F5344CB8AC3E}">
        <p14:creationId xmlns:p14="http://schemas.microsoft.com/office/powerpoint/2010/main" val="1812399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DRAM chip contains multiple banks </a:t>
            </a:r>
          </a:p>
          <a:p>
            <a:r>
              <a:rPr lang="en-US" dirty="0"/>
              <a:t>Each bank is composed of many subarrays [CLICK]</a:t>
            </a:r>
          </a:p>
          <a:p>
            <a:r>
              <a:rPr lang="en-US" dirty="0"/>
              <a:t>And within each subarray, there is a two dimensional array of DRAM cells. [CLICK]</a:t>
            </a:r>
          </a:p>
          <a:p>
            <a:r>
              <a:rPr lang="en-US" dirty="0"/>
              <a:t>These cells are organized into rows that are selected using </a:t>
            </a:r>
            <a:r>
              <a:rPr lang="en-US" dirty="0" err="1"/>
              <a:t>wordlines</a:t>
            </a:r>
            <a:r>
              <a:rPr lang="en-US" dirty="0"/>
              <a:t> [CLICK]</a:t>
            </a:r>
          </a:p>
          <a:p>
            <a:r>
              <a:rPr lang="en-US" dirty="0"/>
              <a:t>And the cells are connected to a row buffer via </a:t>
            </a:r>
            <a:r>
              <a:rPr lang="en-US" dirty="0" err="1"/>
              <a:t>bitlines</a:t>
            </a:r>
            <a:r>
              <a:rPr lang="en-US" dirty="0"/>
              <a:t> [CLICK]  </a:t>
            </a:r>
          </a:p>
          <a:p>
            <a:endParaRPr lang="en-US" dirty="0"/>
          </a:p>
          <a:p>
            <a:r>
              <a:rPr lang="en-US" dirty="0"/>
              <a:t>To access data in a row, you need to activate the row and too many repeated activations can lead to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9AF4-9733-4245-A38E-6E2258071B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96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8251E-F475-82E7-A319-E3C9DE38F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EBFE6-8FB9-3CAF-558F-6869D5297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A202E5-9255-A6CD-CDF4-E30110C32E64}"/>
              </a:ext>
            </a:extLst>
          </p:cNvPr>
          <p:cNvSpPr>
            <a:spLocks noGrp="1"/>
          </p:cNvSpPr>
          <p:nvPr>
            <p:ph type="body" idx="1"/>
          </p:nvPr>
        </p:nvSpPr>
        <p:spPr/>
        <p:txBody>
          <a:bodyPr/>
          <a:lstStyle/>
          <a:p>
            <a:r>
              <a:rPr lang="en-US" dirty="0"/>
              <a:t>This is a key result that demonstrates the variable read disturbance phenomenon</a:t>
            </a:r>
          </a:p>
        </p:txBody>
      </p:sp>
      <p:sp>
        <p:nvSpPr>
          <p:cNvPr id="4" name="Slide Number Placeholder 3">
            <a:extLst>
              <a:ext uri="{FF2B5EF4-FFF2-40B4-BE49-F238E27FC236}">
                <a16:creationId xmlns:a16="http://schemas.microsoft.com/office/drawing/2014/main" id="{4FC7DD5B-CBBD-94ED-AD66-914EC93C0E61}"/>
              </a:ext>
            </a:extLst>
          </p:cNvPr>
          <p:cNvSpPr>
            <a:spLocks noGrp="1"/>
          </p:cNvSpPr>
          <p:nvPr>
            <p:ph type="sldNum" sz="quarter" idx="5"/>
          </p:nvPr>
        </p:nvSpPr>
        <p:spPr/>
        <p:txBody>
          <a:bodyPr/>
          <a:lstStyle/>
          <a:p>
            <a:fld id="{0DDF2200-637A-42DD-BD93-B45C1CFA40DE}" type="slidenum">
              <a:rPr lang="en-US" smtClean="0"/>
              <a:pPr/>
              <a:t>30</a:t>
            </a:fld>
            <a:endParaRPr lang="en-US" dirty="0"/>
          </a:p>
        </p:txBody>
      </p:sp>
    </p:spTree>
    <p:extLst>
      <p:ext uri="{BB962C8B-B14F-4D97-AF65-F5344CB8AC3E}">
        <p14:creationId xmlns:p14="http://schemas.microsoft.com/office/powerpoint/2010/main" val="1735195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investigate the distribution of observed RDT values: </a:t>
            </a:r>
            <a:r>
              <a:rPr lang="en-US" b="1" dirty="0"/>
              <a:t>[CLICK]</a:t>
            </a:r>
            <a:r>
              <a:rPr lang="en-US" dirty="0"/>
              <a:t> Here we show a </a:t>
            </a:r>
            <a:r>
              <a:rPr lang="en-US" b="1" dirty="0"/>
              <a:t>[CLICK]</a:t>
            </a:r>
            <a:r>
              <a:rPr lang="en-US" dirty="0"/>
              <a:t> histogram of the RDT values</a:t>
            </a:r>
            <a:r>
              <a:rPr lang="en-US" b="1" dirty="0"/>
              <a:t> </a:t>
            </a:r>
            <a:r>
              <a:rPr lang="en-US" b="0" dirty="0"/>
              <a:t>where a bar’s height indicates the number of measurements that yield the RDT value shown on the x-axis.</a:t>
            </a:r>
          </a:p>
          <a:p>
            <a:endParaRPr lang="en-US" b="0" dirty="0"/>
          </a:p>
          <a:p>
            <a:r>
              <a:rPr lang="en-US" b="1" dirty="0"/>
              <a:t>[CLICK]</a:t>
            </a:r>
            <a:r>
              <a:rPr lang="en-US" b="0" dirty="0"/>
              <a:t> We observe that [</a:t>
            </a:r>
            <a:r>
              <a:rPr lang="en-US" b="1" dirty="0"/>
              <a:t>CLICK]</a:t>
            </a:r>
            <a:r>
              <a:rPr lang="en-US" b="0" dirty="0"/>
              <a:t> the read disturbance threshold of a row takes various different values across one hundred thousand measurements</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31</a:t>
            </a:fld>
            <a:endParaRPr lang="en-US" dirty="0"/>
          </a:p>
        </p:txBody>
      </p:sp>
    </p:spTree>
    <p:extLst>
      <p:ext uri="{BB962C8B-B14F-4D97-AF65-F5344CB8AC3E}">
        <p14:creationId xmlns:p14="http://schemas.microsoft.com/office/powerpoint/2010/main" val="3916151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we show data for one tested row each from 6 tested chips </a:t>
            </a:r>
            <a:r>
              <a:rPr lang="en-US" b="1" dirty="0"/>
              <a:t>[CLICK].</a:t>
            </a:r>
          </a:p>
          <a:p>
            <a:endParaRPr lang="en-US" b="1" dirty="0"/>
          </a:p>
          <a:p>
            <a:r>
              <a:rPr lang="en-US" b="0" dirty="0"/>
              <a:t> This observation is consistent across all tested chips…</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32</a:t>
            </a:fld>
            <a:endParaRPr lang="en-US" dirty="0"/>
          </a:p>
        </p:txBody>
      </p:sp>
    </p:spTree>
    <p:extLst>
      <p:ext uri="{BB962C8B-B14F-4D97-AF65-F5344CB8AC3E}">
        <p14:creationId xmlns:p14="http://schemas.microsoft.com/office/powerpoint/2010/main" val="789933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I refer you to our paper for results for other chips that we couldn’t fit in that previous slide</a:t>
            </a:r>
          </a:p>
        </p:txBody>
      </p:sp>
      <p:sp>
        <p:nvSpPr>
          <p:cNvPr id="4" name="Slide Number Placeholder 3"/>
          <p:cNvSpPr>
            <a:spLocks noGrp="1"/>
          </p:cNvSpPr>
          <p:nvPr>
            <p:ph type="sldNum" sz="quarter" idx="5"/>
          </p:nvPr>
        </p:nvSpPr>
        <p:spPr/>
        <p:txBody>
          <a:bodyPr/>
          <a:lstStyle/>
          <a:p>
            <a:fld id="{0DDF2200-637A-42DD-BD93-B45C1CFA40DE}" type="slidenum">
              <a:rPr lang="en-US" smtClean="0"/>
              <a:pPr/>
              <a:t>33</a:t>
            </a:fld>
            <a:endParaRPr lang="en-US" dirty="0"/>
          </a:p>
        </p:txBody>
      </p:sp>
    </p:spTree>
    <p:extLst>
      <p:ext uri="{BB962C8B-B14F-4D97-AF65-F5344CB8AC3E}">
        <p14:creationId xmlns:p14="http://schemas.microsoft.com/office/powerpoint/2010/main" val="3070113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analyze the predictability of the next RDT value given past RDT measurements and we find that it is likely unpredictable.</a:t>
            </a:r>
          </a:p>
          <a:p>
            <a:endParaRPr lang="en-US" dirty="0"/>
          </a:p>
          <a:p>
            <a:r>
              <a:rPr lang="en-US" dirty="0"/>
              <a:t>[</a:t>
            </a:r>
            <a:r>
              <a:rPr lang="en-US" b="1" dirty="0"/>
              <a:t>CLICK]</a:t>
            </a:r>
            <a:r>
              <a:rPr lang="en-US" dirty="0"/>
              <a:t> First, we find that the RDT histograms well resemble prominent random probability distributions</a:t>
            </a:r>
          </a:p>
          <a:p>
            <a:endParaRPr lang="en-US" dirty="0"/>
          </a:p>
          <a:p>
            <a:r>
              <a:rPr lang="en-US" b="1" dirty="0"/>
              <a:t>[CLICK] </a:t>
            </a:r>
            <a:r>
              <a:rPr lang="en-US" b="0" dirty="0"/>
              <a:t>Second, we use the autocorrelation function to try and identify repeating patterns in a series of 100000 measurements and we cannot identify any repeating patterns</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34</a:t>
            </a:fld>
            <a:endParaRPr lang="en-US" dirty="0"/>
          </a:p>
        </p:txBody>
      </p:sp>
    </p:spTree>
    <p:extLst>
      <p:ext uri="{BB962C8B-B14F-4D97-AF65-F5344CB8AC3E}">
        <p14:creationId xmlns:p14="http://schemas.microsoft.com/office/powerpoint/2010/main" val="4260134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12E52-50AD-0FBE-2FA0-45CD4D55E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89EFF-B6F6-DB92-AE72-E2FA2679D4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C5A53-12C9-90DA-581E-AB16CFDDE610}"/>
              </a:ext>
            </a:extLst>
          </p:cNvPr>
          <p:cNvSpPr>
            <a:spLocks noGrp="1"/>
          </p:cNvSpPr>
          <p:nvPr>
            <p:ph type="body" idx="1"/>
          </p:nvPr>
        </p:nvSpPr>
        <p:spPr/>
        <p:txBody>
          <a:bodyPr/>
          <a:lstStyle/>
          <a:p>
            <a:r>
              <a:rPr lang="en-US" dirty="0"/>
              <a:t>For more details on our methodology, please check the paper</a:t>
            </a:r>
          </a:p>
        </p:txBody>
      </p:sp>
      <p:sp>
        <p:nvSpPr>
          <p:cNvPr id="4" name="Slide Number Placeholder 3">
            <a:extLst>
              <a:ext uri="{FF2B5EF4-FFF2-40B4-BE49-F238E27FC236}">
                <a16:creationId xmlns:a16="http://schemas.microsoft.com/office/drawing/2014/main" id="{B23BA08A-9FAD-4930-E30D-65FE9BAC19C6}"/>
              </a:ext>
            </a:extLst>
          </p:cNvPr>
          <p:cNvSpPr>
            <a:spLocks noGrp="1"/>
          </p:cNvSpPr>
          <p:nvPr>
            <p:ph type="sldNum" sz="quarter" idx="5"/>
          </p:nvPr>
        </p:nvSpPr>
        <p:spPr/>
        <p:txBody>
          <a:bodyPr/>
          <a:lstStyle/>
          <a:p>
            <a:fld id="{0DDF2200-637A-42DD-BD93-B45C1CFA40DE}" type="slidenum">
              <a:rPr lang="en-US" smtClean="0"/>
              <a:pPr/>
              <a:t>35</a:t>
            </a:fld>
            <a:endParaRPr lang="en-US" dirty="0"/>
          </a:p>
        </p:txBody>
      </p:sp>
    </p:spTree>
    <p:extLst>
      <p:ext uri="{BB962C8B-B14F-4D97-AF65-F5344CB8AC3E}">
        <p14:creationId xmlns:p14="http://schemas.microsoft.com/office/powerpoint/2010/main" val="381927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take an in-depth look at VRD in many DRAM rows by sweeping various test parameters</a:t>
            </a:r>
          </a:p>
        </p:txBody>
      </p:sp>
      <p:sp>
        <p:nvSpPr>
          <p:cNvPr id="4" name="Slide Number Placeholder 3"/>
          <p:cNvSpPr>
            <a:spLocks noGrp="1"/>
          </p:cNvSpPr>
          <p:nvPr>
            <p:ph type="sldNum" sz="quarter" idx="5"/>
          </p:nvPr>
        </p:nvSpPr>
        <p:spPr/>
        <p:txBody>
          <a:bodyPr/>
          <a:lstStyle/>
          <a:p>
            <a:fld id="{0DDF2200-637A-42DD-BD93-B45C1CFA40DE}" type="slidenum">
              <a:rPr lang="en-US" smtClean="0"/>
              <a:pPr/>
              <a:t>36</a:t>
            </a:fld>
            <a:endParaRPr lang="en-US" dirty="0"/>
          </a:p>
        </p:txBody>
      </p:sp>
    </p:spTree>
    <p:extLst>
      <p:ext uri="{BB962C8B-B14F-4D97-AF65-F5344CB8AC3E}">
        <p14:creationId xmlns:p14="http://schemas.microsoft.com/office/powerpoint/2010/main" val="3379998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four data patterns</a:t>
            </a:r>
          </a:p>
          <a:p>
            <a:endParaRPr lang="en-US" dirty="0"/>
          </a:p>
          <a:p>
            <a:r>
              <a:rPr lang="en-US" b="1" dirty="0"/>
              <a:t>[CLICK]</a:t>
            </a:r>
            <a:r>
              <a:rPr lang="en-US" b="0" dirty="0"/>
              <a:t> Three temperature levels</a:t>
            </a:r>
          </a:p>
          <a:p>
            <a:r>
              <a:rPr lang="en-US" b="1" dirty="0"/>
              <a:t>[CLICK]</a:t>
            </a:r>
            <a:r>
              <a:rPr lang="en-US" b="0" dirty="0"/>
              <a:t> Three aggressor row on time values (to investigate </a:t>
            </a:r>
            <a:r>
              <a:rPr lang="en-US" b="0" dirty="0" err="1"/>
              <a:t>RowPress</a:t>
            </a:r>
            <a:r>
              <a:rPr lang="en-US" b="0" dirty="0"/>
              <a:t> and VRD)</a:t>
            </a:r>
          </a:p>
          <a:p>
            <a:endParaRPr lang="en-US" b="0" dirty="0"/>
          </a:p>
          <a:p>
            <a:r>
              <a:rPr lang="en-US" b="1" dirty="0"/>
              <a:t>[CLICK]</a:t>
            </a:r>
            <a:r>
              <a:rPr lang="en-US" b="0" dirty="0"/>
              <a:t> and we test many rows in total across all chips and measure RDT 1000 times for each tested row</a:t>
            </a:r>
          </a:p>
          <a:p>
            <a:r>
              <a:rPr lang="en-US" b="1" dirty="0"/>
              <a:t>[CLICK]</a:t>
            </a:r>
            <a:r>
              <a:rPr lang="en-US" b="0" dirty="0"/>
              <a:t> We test 1000 times for time constraints. It is good to think about what you’d see if you did 1 million or 10 million or more measurements.</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37</a:t>
            </a:fld>
            <a:endParaRPr lang="en-US" dirty="0"/>
          </a:p>
        </p:txBody>
      </p:sp>
    </p:spTree>
    <p:extLst>
      <p:ext uri="{BB962C8B-B14F-4D97-AF65-F5344CB8AC3E}">
        <p14:creationId xmlns:p14="http://schemas.microsoft.com/office/powerpoint/2010/main" val="2284148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are the three key takeaways from our in-depth study</a:t>
            </a:r>
          </a:p>
        </p:txBody>
      </p:sp>
      <p:sp>
        <p:nvSpPr>
          <p:cNvPr id="4" name="Slide Number Placeholder 3"/>
          <p:cNvSpPr>
            <a:spLocks noGrp="1"/>
          </p:cNvSpPr>
          <p:nvPr>
            <p:ph type="sldNum" sz="quarter" idx="5"/>
          </p:nvPr>
        </p:nvSpPr>
        <p:spPr/>
        <p:txBody>
          <a:bodyPr/>
          <a:lstStyle/>
          <a:p>
            <a:fld id="{0DDF2200-637A-42DD-BD93-B45C1CFA40DE}" type="slidenum">
              <a:rPr lang="en-US" smtClean="0"/>
              <a:pPr/>
              <a:t>38</a:t>
            </a:fld>
            <a:endParaRPr lang="en-US" dirty="0"/>
          </a:p>
        </p:txBody>
      </p:sp>
    </p:spTree>
    <p:extLst>
      <p:ext uri="{BB962C8B-B14F-4D97-AF65-F5344CB8AC3E}">
        <p14:creationId xmlns:p14="http://schemas.microsoft.com/office/powerpoint/2010/main" val="18613253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AF2A6-9583-F59C-792E-E933D4463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F3283-D9DA-A612-C993-1AA682A38C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86B13-D578-A817-EC63-0AE5BF681000}"/>
              </a:ext>
            </a:extLst>
          </p:cNvPr>
          <p:cNvSpPr>
            <a:spLocks noGrp="1"/>
          </p:cNvSpPr>
          <p:nvPr>
            <p:ph type="body" idx="1"/>
          </p:nvPr>
        </p:nvSpPr>
        <p:spPr/>
        <p:txBody>
          <a:bodyPr/>
          <a:lstStyle/>
          <a:p>
            <a:r>
              <a:rPr lang="en-US" dirty="0"/>
              <a:t> First, all tested DRAM rows exhibit variable read disturbance, to *varying* degrees</a:t>
            </a:r>
          </a:p>
        </p:txBody>
      </p:sp>
      <p:sp>
        <p:nvSpPr>
          <p:cNvPr id="4" name="Slide Number Placeholder 3">
            <a:extLst>
              <a:ext uri="{FF2B5EF4-FFF2-40B4-BE49-F238E27FC236}">
                <a16:creationId xmlns:a16="http://schemas.microsoft.com/office/drawing/2014/main" id="{F508D011-CD35-328A-FCC4-C8A211F7E002}"/>
              </a:ext>
            </a:extLst>
          </p:cNvPr>
          <p:cNvSpPr>
            <a:spLocks noGrp="1"/>
          </p:cNvSpPr>
          <p:nvPr>
            <p:ph type="sldNum" sz="quarter" idx="5"/>
          </p:nvPr>
        </p:nvSpPr>
        <p:spPr/>
        <p:txBody>
          <a:bodyPr/>
          <a:lstStyle/>
          <a:p>
            <a:fld id="{0DDF2200-637A-42DD-BD93-B45C1CFA40DE}" type="slidenum">
              <a:rPr lang="en-US" smtClean="0"/>
              <a:pPr/>
              <a:t>39</a:t>
            </a:fld>
            <a:endParaRPr lang="en-US" dirty="0"/>
          </a:p>
        </p:txBody>
      </p:sp>
    </p:spTree>
    <p:extLst>
      <p:ext uri="{BB962C8B-B14F-4D97-AF65-F5344CB8AC3E}">
        <p14:creationId xmlns:p14="http://schemas.microsoft.com/office/powerpoint/2010/main" val="1591498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read disturbance bitflips.</a:t>
            </a:r>
            <a:br>
              <a:rPr lang="en-US" dirty="0"/>
            </a:br>
            <a:br>
              <a:rPr lang="en-US" dirty="0"/>
            </a:br>
            <a:r>
              <a:rPr lang="en-US" dirty="0"/>
              <a:t>Read disturbance bitflips have significant system-level implications because they break memory isolation. </a:t>
            </a:r>
          </a:p>
          <a:p>
            <a:endParaRPr lang="en-US" dirty="0"/>
          </a:p>
          <a:p>
            <a:r>
              <a:rPr lang="en-US" b="1" dirty="0"/>
              <a:t>[CLICK]</a:t>
            </a:r>
            <a:r>
              <a:rPr lang="en-US" dirty="0"/>
              <a:t> A prominent example of read disturbance is </a:t>
            </a:r>
            <a:r>
              <a:rPr lang="en-US" dirty="0" err="1"/>
              <a:t>RowHammer</a:t>
            </a:r>
            <a:r>
              <a:rPr lang="en-US" dirty="0"/>
              <a:t>.</a:t>
            </a:r>
          </a:p>
          <a:p>
            <a:endParaRPr lang="en-US" dirty="0"/>
          </a:p>
          <a:p>
            <a:r>
              <a:rPr lang="en-GB" b="1" dirty="0"/>
              <a:t>[CLICKx9]</a:t>
            </a:r>
            <a:r>
              <a:rPr lang="en-GB" dirty="0"/>
              <a:t> Repeatedly activating and closing a DRAM row many times causes </a:t>
            </a:r>
            <a:r>
              <a:rPr lang="en-GB" dirty="0" err="1"/>
              <a:t>RowHammer</a:t>
            </a:r>
            <a:r>
              <a:rPr lang="en-GB" dirty="0"/>
              <a:t> bitflips in adjacent rows</a:t>
            </a:r>
          </a:p>
          <a:p>
            <a:endParaRPr lang="en-GB" dirty="0"/>
          </a:p>
          <a:p>
            <a:r>
              <a:rPr lang="en-GB" dirty="0"/>
              <a:t>We call the repeatedly activated row the aggressor row and the rows that have bitflips victim rows.</a:t>
            </a:r>
          </a:p>
          <a:p>
            <a:endParaRPr lang="en-GB" dirty="0"/>
          </a:p>
          <a:p>
            <a:r>
              <a:rPr lang="en-GB" dirty="0"/>
              <a:t>That’s </a:t>
            </a:r>
            <a:r>
              <a:rPr lang="en-GB" dirty="0" err="1"/>
              <a:t>RowHammer</a:t>
            </a:r>
            <a:r>
              <a:rPr lang="en-GB" dirty="0"/>
              <a:t>…</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4C1FA8-7F30-4F1F-B2F6-2EBFCCE1E968}"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998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the coefficient of variation in the distribution of 1000 read disturbance threshold measurements for each tested row.</a:t>
            </a:r>
          </a:p>
          <a:p>
            <a:endParaRPr lang="en-US" dirty="0"/>
          </a:p>
          <a:p>
            <a:r>
              <a:rPr lang="en-US" b="1" dirty="0"/>
              <a:t>[CLICK]</a:t>
            </a:r>
            <a:r>
              <a:rPr lang="en-US" b="0" dirty="0"/>
              <a:t> The circled tiny pink dot stands for the DRAM row with the smallest coefficient of variation in its RDT distribution. Another way to look at this is that this row’s RDT values are very close to each other.</a:t>
            </a:r>
          </a:p>
          <a:p>
            <a:endParaRPr lang="en-US" b="0" dirty="0"/>
          </a:p>
          <a:p>
            <a:r>
              <a:rPr lang="en-US" b="1" dirty="0"/>
              <a:t>[CLICK]</a:t>
            </a:r>
            <a:r>
              <a:rPr lang="en-US" b="0" dirty="0"/>
              <a:t> We show the rows sorted in increasing coefficient of variation on the x-axis</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40</a:t>
            </a:fld>
            <a:endParaRPr lang="en-US" dirty="0"/>
          </a:p>
        </p:txBody>
      </p:sp>
    </p:spTree>
    <p:extLst>
      <p:ext uri="{BB962C8B-B14F-4D97-AF65-F5344CB8AC3E}">
        <p14:creationId xmlns:p14="http://schemas.microsoft.com/office/powerpoint/2010/main" val="26057349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D2787-311D-4F03-3C1A-CF69A1E3D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E1086-A127-5E04-3179-4948D1E26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0FAA2-8516-2009-5ED5-4581134A5AAB}"/>
              </a:ext>
            </a:extLst>
          </p:cNvPr>
          <p:cNvSpPr>
            <a:spLocks noGrp="1"/>
          </p:cNvSpPr>
          <p:nvPr>
            <p:ph type="body" idx="1"/>
          </p:nvPr>
        </p:nvSpPr>
        <p:spPr/>
        <p:txBody>
          <a:bodyPr/>
          <a:lstStyle/>
          <a:p>
            <a:r>
              <a:rPr lang="en-US" dirty="0"/>
              <a:t>We observe that all tested rows exhibit VRD: no row has 0 variation in its RDT measurements</a:t>
            </a:r>
          </a:p>
          <a:p>
            <a:endParaRPr lang="en-US" dirty="0"/>
          </a:p>
          <a:p>
            <a:r>
              <a:rPr lang="en-US" b="1" dirty="0"/>
              <a:t>[CLICKx2]</a:t>
            </a:r>
            <a:r>
              <a:rPr lang="en-US" b="0" dirty="0"/>
              <a:t> We highlight two points in this plot: the median row, and the row with the greatest variance in its read disturbance threshold distribution</a:t>
            </a:r>
            <a:endParaRPr lang="en-US" b="1" dirty="0"/>
          </a:p>
        </p:txBody>
      </p:sp>
      <p:sp>
        <p:nvSpPr>
          <p:cNvPr id="4" name="Slide Number Placeholder 3">
            <a:extLst>
              <a:ext uri="{FF2B5EF4-FFF2-40B4-BE49-F238E27FC236}">
                <a16:creationId xmlns:a16="http://schemas.microsoft.com/office/drawing/2014/main" id="{E7D51F47-1023-B48B-B62D-83008789259F}"/>
              </a:ext>
            </a:extLst>
          </p:cNvPr>
          <p:cNvSpPr>
            <a:spLocks noGrp="1"/>
          </p:cNvSpPr>
          <p:nvPr>
            <p:ph type="sldNum" sz="quarter" idx="5"/>
          </p:nvPr>
        </p:nvSpPr>
        <p:spPr/>
        <p:txBody>
          <a:bodyPr/>
          <a:lstStyle/>
          <a:p>
            <a:fld id="{0DDF2200-637A-42DD-BD93-B45C1CFA40DE}" type="slidenum">
              <a:rPr lang="en-US" smtClean="0"/>
              <a:pPr/>
              <a:t>41</a:t>
            </a:fld>
            <a:endParaRPr lang="en-US" dirty="0"/>
          </a:p>
        </p:txBody>
      </p:sp>
    </p:spTree>
    <p:extLst>
      <p:ext uri="{BB962C8B-B14F-4D97-AF65-F5344CB8AC3E}">
        <p14:creationId xmlns:p14="http://schemas.microsoft.com/office/powerpoint/2010/main" val="2590235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6C05E-30AF-043B-72C8-9418EFE17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C2C83C-62EA-8FD1-3DB2-3EB7C52E67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12A4CD-32A4-CBDB-C3CE-2EC44B9ACAEB}"/>
              </a:ext>
            </a:extLst>
          </p:cNvPr>
          <p:cNvSpPr>
            <a:spLocks noGrp="1"/>
          </p:cNvSpPr>
          <p:nvPr>
            <p:ph type="body" idx="1"/>
          </p:nvPr>
        </p:nvSpPr>
        <p:spPr/>
        <p:txBody>
          <a:bodyPr/>
          <a:lstStyle/>
          <a:p>
            <a:r>
              <a:rPr lang="en-US" dirty="0"/>
              <a:t>Here is a look at those two rows. We see their RDT values across 1000 successive measurements on the x-axis</a:t>
            </a:r>
          </a:p>
          <a:p>
            <a:endParaRPr lang="en-US" dirty="0"/>
          </a:p>
          <a:p>
            <a:r>
              <a:rPr lang="en-US" b="1" dirty="0"/>
              <a:t>[CLICK]</a:t>
            </a:r>
            <a:r>
              <a:rPr lang="en-US" b="0" dirty="0"/>
              <a:t> For the median row, we see that the maximum observed RDT is 1.2 times higher than the minimum</a:t>
            </a:r>
          </a:p>
          <a:p>
            <a:endParaRPr lang="en-US" b="0" dirty="0"/>
          </a:p>
          <a:p>
            <a:r>
              <a:rPr lang="en-US" b="1" dirty="0"/>
              <a:t>[CLICK]</a:t>
            </a:r>
            <a:r>
              <a:rPr lang="en-US" b="0" dirty="0"/>
              <a:t> and we observe that the variation in RDT can reach a high factor: it is 3.5 times for the row with the greatest RDT variation</a:t>
            </a:r>
            <a:endParaRPr lang="en-US" b="1" dirty="0"/>
          </a:p>
        </p:txBody>
      </p:sp>
      <p:sp>
        <p:nvSpPr>
          <p:cNvPr id="4" name="Slide Number Placeholder 3">
            <a:extLst>
              <a:ext uri="{FF2B5EF4-FFF2-40B4-BE49-F238E27FC236}">
                <a16:creationId xmlns:a16="http://schemas.microsoft.com/office/drawing/2014/main" id="{4BDE9B89-C49E-30C9-36C8-2214319084D0}"/>
              </a:ext>
            </a:extLst>
          </p:cNvPr>
          <p:cNvSpPr>
            <a:spLocks noGrp="1"/>
          </p:cNvSpPr>
          <p:nvPr>
            <p:ph type="sldNum" sz="quarter" idx="5"/>
          </p:nvPr>
        </p:nvSpPr>
        <p:spPr/>
        <p:txBody>
          <a:bodyPr/>
          <a:lstStyle/>
          <a:p>
            <a:fld id="{0DDF2200-637A-42DD-BD93-B45C1CFA40DE}" type="slidenum">
              <a:rPr lang="en-US" smtClean="0"/>
              <a:pPr/>
              <a:t>42</a:t>
            </a:fld>
            <a:endParaRPr lang="en-US" dirty="0"/>
          </a:p>
        </p:txBody>
      </p:sp>
    </p:spTree>
    <p:extLst>
      <p:ext uri="{BB962C8B-B14F-4D97-AF65-F5344CB8AC3E}">
        <p14:creationId xmlns:p14="http://schemas.microsoft.com/office/powerpoint/2010/main" val="3800908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0204D-4D45-C71D-8AE5-95D574A88F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20006-DAC7-2FBD-BF12-76B8A586D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F9AEA-90FD-0549-9D1C-224603401309}"/>
              </a:ext>
            </a:extLst>
          </p:cNvPr>
          <p:cNvSpPr>
            <a:spLocks noGrp="1"/>
          </p:cNvSpPr>
          <p:nvPr>
            <p:ph type="body" idx="1"/>
          </p:nvPr>
        </p:nvSpPr>
        <p:spPr/>
        <p:txBody>
          <a:bodyPr/>
          <a:lstStyle/>
          <a:p>
            <a:r>
              <a:rPr lang="en-US" dirty="0"/>
              <a:t>Now moving onto the second takeaway: Relatively few measurements are unlikely to yield the minimum read disturbance threshold of a row</a:t>
            </a:r>
          </a:p>
        </p:txBody>
      </p:sp>
      <p:sp>
        <p:nvSpPr>
          <p:cNvPr id="4" name="Slide Number Placeholder 3">
            <a:extLst>
              <a:ext uri="{FF2B5EF4-FFF2-40B4-BE49-F238E27FC236}">
                <a16:creationId xmlns:a16="http://schemas.microsoft.com/office/drawing/2014/main" id="{D5AF9EFB-7D9B-E565-02E5-67E95A081FF9}"/>
              </a:ext>
            </a:extLst>
          </p:cNvPr>
          <p:cNvSpPr>
            <a:spLocks noGrp="1"/>
          </p:cNvSpPr>
          <p:nvPr>
            <p:ph type="sldNum" sz="quarter" idx="5"/>
          </p:nvPr>
        </p:nvSpPr>
        <p:spPr/>
        <p:txBody>
          <a:bodyPr/>
          <a:lstStyle/>
          <a:p>
            <a:fld id="{0DDF2200-637A-42DD-BD93-B45C1CFA40DE}" type="slidenum">
              <a:rPr lang="en-US" smtClean="0"/>
              <a:pPr/>
              <a:t>43</a:t>
            </a:fld>
            <a:endParaRPr lang="en-US" dirty="0"/>
          </a:p>
        </p:txBody>
      </p:sp>
    </p:spTree>
    <p:extLst>
      <p:ext uri="{BB962C8B-B14F-4D97-AF65-F5344CB8AC3E}">
        <p14:creationId xmlns:p14="http://schemas.microsoft.com/office/powerpoint/2010/main" val="1379949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try to answer this question: how likely is it for us to find the minimum observed RDT across 1000 measurements, using</a:t>
            </a:r>
          </a:p>
          <a:p>
            <a:r>
              <a:rPr lang="en-US" b="1" dirty="0"/>
              <a:t>[CLICK]</a:t>
            </a:r>
            <a:r>
              <a:rPr lang="en-US" dirty="0"/>
              <a:t> only N measurements where N is smaller than 1000? </a:t>
            </a:r>
            <a:r>
              <a:rPr lang="en-US" b="1" dirty="0"/>
              <a:t>[CLICK]</a:t>
            </a:r>
            <a:r>
              <a:rPr lang="en-US" dirty="0"/>
              <a:t> </a:t>
            </a:r>
          </a:p>
          <a:p>
            <a:r>
              <a:rPr lang="en-US" dirty="0"/>
              <a:t>We use monte </a:t>
            </a:r>
            <a:r>
              <a:rPr lang="en-US" dirty="0" err="1"/>
              <a:t>carlo</a:t>
            </a:r>
            <a:r>
              <a:rPr lang="en-US" dirty="0"/>
              <a:t> simulations and </a:t>
            </a:r>
            <a:r>
              <a:rPr lang="en-US" b="1" dirty="0"/>
              <a:t>[CLICK]</a:t>
            </a:r>
            <a:r>
              <a:rPr lang="en-US" b="0" dirty="0"/>
              <a:t> plot the probability of identifying the minimum RDT value over varying N </a:t>
            </a:r>
            <a:r>
              <a:rPr lang="en-US" b="1" dirty="0"/>
              <a:t>[CLICK]</a:t>
            </a:r>
            <a:r>
              <a:rPr lang="en-US" b="0" dirty="0"/>
              <a:t> for all tested rows</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44</a:t>
            </a:fld>
            <a:endParaRPr lang="en-US" dirty="0"/>
          </a:p>
        </p:txBody>
      </p:sp>
    </p:spTree>
    <p:extLst>
      <p:ext uri="{BB962C8B-B14F-4D97-AF65-F5344CB8AC3E}">
        <p14:creationId xmlns:p14="http://schemas.microsoft.com/office/powerpoint/2010/main" val="3639106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0" dirty="0"/>
              <a:t> N = 1 measurement has a very low probability of yielding the minimum RDT across 1000 measurements, only 0.2%... and</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45</a:t>
            </a:fld>
            <a:endParaRPr lang="en-US" dirty="0"/>
          </a:p>
        </p:txBody>
      </p:sp>
    </p:spTree>
    <p:extLst>
      <p:ext uri="{BB962C8B-B14F-4D97-AF65-F5344CB8AC3E}">
        <p14:creationId xmlns:p14="http://schemas.microsoft.com/office/powerpoint/2010/main" val="2518796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(SLOWLY) we observe that the probability increases with N</a:t>
            </a:r>
          </a:p>
          <a:p>
            <a:endParaRPr lang="en-US" dirty="0"/>
          </a:p>
          <a:p>
            <a:r>
              <a:rPr lang="en-US" dirty="0"/>
              <a:t>goes up to 75% for the median row - but does not reach 100% -, for N = 500 measurements</a:t>
            </a:r>
          </a:p>
          <a:p>
            <a:endParaRPr lang="en-US" dirty="0"/>
          </a:p>
          <a:p>
            <a:r>
              <a:rPr lang="en-US" dirty="0"/>
              <a:t>====</a:t>
            </a:r>
          </a:p>
          <a:p>
            <a:endParaRPr lang="en-US" dirty="0"/>
          </a:p>
          <a:p>
            <a:r>
              <a:rPr lang="en-US" dirty="0"/>
              <a:t>TODO: spend more time here</a:t>
            </a:r>
          </a:p>
        </p:txBody>
      </p:sp>
      <p:sp>
        <p:nvSpPr>
          <p:cNvPr id="4" name="Slide Number Placeholder 3"/>
          <p:cNvSpPr>
            <a:spLocks noGrp="1"/>
          </p:cNvSpPr>
          <p:nvPr>
            <p:ph type="sldNum" sz="quarter" idx="5"/>
          </p:nvPr>
        </p:nvSpPr>
        <p:spPr/>
        <p:txBody>
          <a:bodyPr/>
          <a:lstStyle/>
          <a:p>
            <a:fld id="{0DDF2200-637A-42DD-BD93-B45C1CFA40DE}" type="slidenum">
              <a:rPr lang="en-US" smtClean="0"/>
              <a:pPr/>
              <a:t>46</a:t>
            </a:fld>
            <a:endParaRPr lang="en-US" dirty="0"/>
          </a:p>
        </p:txBody>
      </p:sp>
    </p:spTree>
    <p:extLst>
      <p:ext uri="{BB962C8B-B14F-4D97-AF65-F5344CB8AC3E}">
        <p14:creationId xmlns:p14="http://schemas.microsoft.com/office/powerpoint/2010/main" val="8570321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gain more insight into VRD, we devise another metric called the expected value of the minimum RDT to quantify how higher of an RDT value we expect to find with N smaller than 1000 measurements.</a:t>
            </a:r>
          </a:p>
          <a:p>
            <a:endParaRPr lang="en-US" dirty="0"/>
          </a:p>
          <a:p>
            <a:r>
              <a:rPr lang="en-US" b="1" dirty="0"/>
              <a:t>[CLICK] </a:t>
            </a:r>
            <a:r>
              <a:rPr lang="en-US" b="0" dirty="0"/>
              <a:t>I’ll describe this pictorially.</a:t>
            </a:r>
            <a:r>
              <a:rPr lang="en-US" b="1" dirty="0"/>
              <a:t> [CLICK] </a:t>
            </a:r>
            <a:r>
              <a:rPr lang="en-US" b="0" dirty="0"/>
              <a:t>This line depicts the minimum RDT value across 1000 measurements</a:t>
            </a:r>
          </a:p>
          <a:p>
            <a:endParaRPr lang="en-US" b="0"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47</a:t>
            </a:fld>
            <a:endParaRPr lang="en-US" dirty="0"/>
          </a:p>
        </p:txBody>
      </p:sp>
    </p:spTree>
    <p:extLst>
      <p:ext uri="{BB962C8B-B14F-4D97-AF65-F5344CB8AC3E}">
        <p14:creationId xmlns:p14="http://schemas.microsoft.com/office/powerpoint/2010/main" val="3934588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Here are 5 random samples from the set of 1000 measurements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r>
              <a:rPr lang="en-US" b="0" dirty="0"/>
              <a:t> and the minimum across those 5 samples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r>
              <a:rPr lang="en-US" b="0" dirty="0"/>
              <a:t> this metric quantifies the distance between the two minimums </a:t>
            </a:r>
            <a:endParaRPr lang="en-US" b="1" dirty="0"/>
          </a:p>
          <a:p>
            <a:endParaRPr lang="en-US"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48</a:t>
            </a:fld>
            <a:endParaRPr lang="en-US" dirty="0"/>
          </a:p>
        </p:txBody>
      </p:sp>
    </p:spTree>
    <p:extLst>
      <p:ext uri="{BB962C8B-B14F-4D97-AF65-F5344CB8AC3E}">
        <p14:creationId xmlns:p14="http://schemas.microsoft.com/office/powerpoint/2010/main" val="18986552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the new metric on the </a:t>
            </a:r>
            <a:r>
              <a:rPr lang="en-US" b="1" dirty="0"/>
              <a:t>[CLICK]</a:t>
            </a:r>
            <a:r>
              <a:rPr lang="en-US" dirty="0"/>
              <a:t> y-axis and the probability of finding the minimum RDT on x-axis.</a:t>
            </a:r>
          </a:p>
        </p:txBody>
      </p:sp>
      <p:sp>
        <p:nvSpPr>
          <p:cNvPr id="4" name="Slide Number Placeholder 3"/>
          <p:cNvSpPr>
            <a:spLocks noGrp="1"/>
          </p:cNvSpPr>
          <p:nvPr>
            <p:ph type="sldNum" sz="quarter" idx="5"/>
          </p:nvPr>
        </p:nvSpPr>
        <p:spPr/>
        <p:txBody>
          <a:bodyPr/>
          <a:lstStyle/>
          <a:p>
            <a:fld id="{0DDF2200-637A-42DD-BD93-B45C1CFA40DE}" type="slidenum">
              <a:rPr lang="en-US" smtClean="0"/>
              <a:pPr/>
              <a:t>49</a:t>
            </a:fld>
            <a:endParaRPr lang="en-US" dirty="0"/>
          </a:p>
        </p:txBody>
      </p:sp>
    </p:spTree>
    <p:extLst>
      <p:ext uri="{BB962C8B-B14F-4D97-AF65-F5344CB8AC3E}">
        <p14:creationId xmlns:p14="http://schemas.microsoft.com/office/powerpoint/2010/main" val="2661785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but there is also </a:t>
            </a:r>
            <a:r>
              <a:rPr lang="en-US" dirty="0" err="1"/>
              <a:t>RowPress</a:t>
            </a:r>
            <a:r>
              <a:rPr lang="en-US" dirty="0"/>
              <a:t>. </a:t>
            </a:r>
          </a:p>
          <a:p>
            <a:endParaRPr lang="en-US" dirty="0"/>
          </a:p>
          <a:p>
            <a:r>
              <a:rPr lang="en-US" b="1" dirty="0"/>
              <a:t>[Click]</a:t>
            </a:r>
          </a:p>
          <a:p>
            <a:endParaRPr lang="en-US" dirty="0"/>
          </a:p>
          <a:p>
            <a:r>
              <a:rPr lang="en-US" dirty="0" err="1"/>
              <a:t>RowPress</a:t>
            </a:r>
            <a:r>
              <a:rPr lang="en-US" dirty="0"/>
              <a:t> induces bitflips by keeping the aggressor row open for a very long time.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4C1FA8-7F30-4F1F-B2F6-2EBFCCE1E968}"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6485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point on this </a:t>
            </a:r>
            <a:r>
              <a:rPr lang="en-US" b="0" dirty="0"/>
              <a:t>plot stands for one row </a:t>
            </a:r>
            <a:r>
              <a:rPr lang="en-US" b="1" dirty="0"/>
              <a:t>[CLICK]</a:t>
            </a:r>
            <a:r>
              <a:rPr lang="en-US" b="0" dirty="0"/>
              <a:t>.  [CLICK] This point shows you that there is a row where we expect to find an RDT value using one measurement 3.21 times greater than the one we would find if we were to test for 1000 times</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50</a:t>
            </a:fld>
            <a:endParaRPr lang="en-US" dirty="0"/>
          </a:p>
        </p:txBody>
      </p:sp>
    </p:spTree>
    <p:extLst>
      <p:ext uri="{BB962C8B-B14F-4D97-AF65-F5344CB8AC3E}">
        <p14:creationId xmlns:p14="http://schemas.microsoft.com/office/powerpoint/2010/main" val="39408674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way to interpret this plot is that we want to have small y-axis values. Small y-axis values indicate *tighter* RDT distributions and you want RDT distributions as tight as possible.</a:t>
            </a:r>
          </a:p>
        </p:txBody>
      </p:sp>
      <p:sp>
        <p:nvSpPr>
          <p:cNvPr id="4" name="Slide Number Placeholder 3"/>
          <p:cNvSpPr>
            <a:spLocks noGrp="1"/>
          </p:cNvSpPr>
          <p:nvPr>
            <p:ph type="sldNum" sz="quarter" idx="5"/>
          </p:nvPr>
        </p:nvSpPr>
        <p:spPr/>
        <p:txBody>
          <a:bodyPr/>
          <a:lstStyle/>
          <a:p>
            <a:fld id="{0DDF2200-637A-42DD-BD93-B45C1CFA40DE}" type="slidenum">
              <a:rPr lang="en-US" smtClean="0"/>
              <a:pPr/>
              <a:t>51</a:t>
            </a:fld>
            <a:endParaRPr lang="en-US" dirty="0"/>
          </a:p>
        </p:txBody>
      </p:sp>
    </p:spTree>
    <p:extLst>
      <p:ext uri="{BB962C8B-B14F-4D97-AF65-F5344CB8AC3E}">
        <p14:creationId xmlns:p14="http://schemas.microsoft.com/office/powerpoint/2010/main" val="2521003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full plot.</a:t>
            </a:r>
          </a:p>
          <a:p>
            <a:endParaRPr lang="en-US" dirty="0"/>
          </a:p>
          <a:p>
            <a:r>
              <a:rPr lang="en-US" b="1" dirty="0"/>
              <a:t>[CLICK] </a:t>
            </a:r>
            <a:r>
              <a:rPr lang="en-US" b="0" dirty="0"/>
              <a:t>Now we highlight the rows with smaller than 0.1% probability of finding the minimum RDT: for these rows the minimum RDT appears only once in the series of 1000 measurements</a:t>
            </a:r>
          </a:p>
          <a:p>
            <a:r>
              <a:rPr lang="en-US" b="1" dirty="0"/>
              <a:t>[CLICK] </a:t>
            </a:r>
            <a:r>
              <a:rPr lang="en-US" b="0" dirty="0"/>
              <a:t>They can have up to 1.9 times expected normalized value of the minimum RDT</a:t>
            </a:r>
          </a:p>
          <a:p>
            <a:endParaRPr lang="en-US" b="0" dirty="0"/>
          </a:p>
          <a:p>
            <a:r>
              <a:rPr lang="en-US" b="1" dirty="0"/>
              <a:t>[CLICK]</a:t>
            </a:r>
            <a:r>
              <a:rPr lang="en-US" b="0" dirty="0"/>
              <a:t> We conclude that the minimum RDT across 1000 measurements is significantly smaller than the one expected to be found by N = 1 measurement</a:t>
            </a:r>
          </a:p>
        </p:txBody>
      </p:sp>
      <p:sp>
        <p:nvSpPr>
          <p:cNvPr id="4" name="Slide Number Placeholder 3"/>
          <p:cNvSpPr>
            <a:spLocks noGrp="1"/>
          </p:cNvSpPr>
          <p:nvPr>
            <p:ph type="sldNum" sz="quarter" idx="5"/>
          </p:nvPr>
        </p:nvSpPr>
        <p:spPr/>
        <p:txBody>
          <a:bodyPr/>
          <a:lstStyle/>
          <a:p>
            <a:fld id="{0DDF2200-637A-42DD-BD93-B45C1CFA40DE}" type="slidenum">
              <a:rPr lang="en-US" smtClean="0"/>
              <a:pPr/>
              <a:t>52</a:t>
            </a:fld>
            <a:endParaRPr lang="en-US" dirty="0"/>
          </a:p>
        </p:txBody>
      </p:sp>
    </p:spTree>
    <p:extLst>
      <p:ext uri="{BB962C8B-B14F-4D97-AF65-F5344CB8AC3E}">
        <p14:creationId xmlns:p14="http://schemas.microsoft.com/office/powerpoint/2010/main" val="32103159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10723-20EC-EA90-BE6B-443CCB2B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3811C-E27D-E349-643D-8874E1A8F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CED63F-DB8E-53B3-819D-AAA889BBE4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increasing N, we expect to identify an RDT value closer to the minimum value across 1000 measurements</a:t>
            </a:r>
          </a:p>
        </p:txBody>
      </p:sp>
      <p:sp>
        <p:nvSpPr>
          <p:cNvPr id="4" name="Slide Number Placeholder 3">
            <a:extLst>
              <a:ext uri="{FF2B5EF4-FFF2-40B4-BE49-F238E27FC236}">
                <a16:creationId xmlns:a16="http://schemas.microsoft.com/office/drawing/2014/main" id="{C205FB22-9DDE-BB8E-2DD8-A58DD6C7E533}"/>
              </a:ext>
            </a:extLst>
          </p:cNvPr>
          <p:cNvSpPr>
            <a:spLocks noGrp="1"/>
          </p:cNvSpPr>
          <p:nvPr>
            <p:ph type="sldNum" sz="quarter" idx="5"/>
          </p:nvPr>
        </p:nvSpPr>
        <p:spPr/>
        <p:txBody>
          <a:bodyPr/>
          <a:lstStyle/>
          <a:p>
            <a:fld id="{0DDF2200-637A-42DD-BD93-B45C1CFA40DE}" type="slidenum">
              <a:rPr lang="en-US" smtClean="0"/>
              <a:pPr/>
              <a:t>53</a:t>
            </a:fld>
            <a:endParaRPr lang="en-US" dirty="0"/>
          </a:p>
        </p:txBody>
      </p:sp>
    </p:spTree>
    <p:extLst>
      <p:ext uri="{BB962C8B-B14F-4D97-AF65-F5344CB8AC3E}">
        <p14:creationId xmlns:p14="http://schemas.microsoft.com/office/powerpoint/2010/main" val="2666001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8DA93-D810-9C3B-D25D-4D9756146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DE103-3F32-6B28-2A8E-05F854556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CB994-CDB8-E5AD-CCE2-AFC6DE169D9E}"/>
              </a:ext>
            </a:extLst>
          </p:cNvPr>
          <p:cNvSpPr>
            <a:spLocks noGrp="1"/>
          </p:cNvSpPr>
          <p:nvPr>
            <p:ph type="body" idx="1"/>
          </p:nvPr>
        </p:nvSpPr>
        <p:spPr/>
        <p:txBody>
          <a:bodyPr/>
          <a:lstStyle/>
          <a:p>
            <a:r>
              <a:rPr lang="en-US" dirty="0"/>
              <a:t>Finally, data patterns, temperature, and aggressor row on time all affect VRD and you can find the detailed analyses in the paper, but I am not going to cover these details in the presentation.</a:t>
            </a:r>
          </a:p>
        </p:txBody>
      </p:sp>
      <p:sp>
        <p:nvSpPr>
          <p:cNvPr id="4" name="Slide Number Placeholder 3">
            <a:extLst>
              <a:ext uri="{FF2B5EF4-FFF2-40B4-BE49-F238E27FC236}">
                <a16:creationId xmlns:a16="http://schemas.microsoft.com/office/drawing/2014/main" id="{BA61F7C6-0C70-D2F8-D576-F03D02151506}"/>
              </a:ext>
            </a:extLst>
          </p:cNvPr>
          <p:cNvSpPr>
            <a:spLocks noGrp="1"/>
          </p:cNvSpPr>
          <p:nvPr>
            <p:ph type="sldNum" sz="quarter" idx="5"/>
          </p:nvPr>
        </p:nvSpPr>
        <p:spPr/>
        <p:txBody>
          <a:bodyPr/>
          <a:lstStyle/>
          <a:p>
            <a:fld id="{0DDF2200-637A-42DD-BD93-B45C1CFA40DE}" type="slidenum">
              <a:rPr lang="en-US" smtClean="0"/>
              <a:pPr/>
              <a:t>54</a:t>
            </a:fld>
            <a:endParaRPr lang="en-US" dirty="0"/>
          </a:p>
        </p:txBody>
      </p:sp>
    </p:spTree>
    <p:extLst>
      <p:ext uri="{BB962C8B-B14F-4D97-AF65-F5344CB8AC3E}">
        <p14:creationId xmlns:p14="http://schemas.microsoft.com/office/powerpoint/2010/main" val="11257674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observations I presented have implications for system security and robustness</a:t>
            </a:r>
          </a:p>
        </p:txBody>
      </p:sp>
      <p:sp>
        <p:nvSpPr>
          <p:cNvPr id="4" name="Slide Number Placeholder 3"/>
          <p:cNvSpPr>
            <a:spLocks noGrp="1"/>
          </p:cNvSpPr>
          <p:nvPr>
            <p:ph type="sldNum" sz="quarter" idx="5"/>
          </p:nvPr>
        </p:nvSpPr>
        <p:spPr/>
        <p:txBody>
          <a:bodyPr/>
          <a:lstStyle/>
          <a:p>
            <a:fld id="{0DDF2200-637A-42DD-BD93-B45C1CFA40DE}" type="slidenum">
              <a:rPr lang="en-US" smtClean="0"/>
              <a:pPr/>
              <a:t>55</a:t>
            </a:fld>
            <a:endParaRPr lang="en-US" dirty="0"/>
          </a:p>
        </p:txBody>
      </p:sp>
    </p:spTree>
    <p:extLst>
      <p:ext uri="{BB962C8B-B14F-4D97-AF65-F5344CB8AC3E}">
        <p14:creationId xmlns:p14="http://schemas.microsoft.com/office/powerpoint/2010/main" val="16675878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Security guarantees provided by read disturbance mitigation techniques or solutions rely on an accurately identified RDT</a:t>
            </a:r>
          </a:p>
          <a:p>
            <a:endParaRPr lang="en-US" dirty="0"/>
          </a:p>
          <a:p>
            <a:r>
              <a:rPr lang="en-US" b="1" dirty="0"/>
              <a:t>[CLICK]</a:t>
            </a:r>
            <a:r>
              <a:rPr lang="en-US" b="0" dirty="0"/>
              <a:t> Our results show that accurate identification of RDT is extremely challenging</a:t>
            </a:r>
          </a:p>
          <a:p>
            <a:endParaRPr lang="en-US" b="0" dirty="0"/>
          </a:p>
          <a:p>
            <a:r>
              <a:rPr lang="en-US" b="1" dirty="0"/>
              <a:t>[CLICK]</a:t>
            </a:r>
            <a:r>
              <a:rPr lang="en-US" b="0" dirty="0"/>
              <a:t> We evaluate a short-term solution: combining a </a:t>
            </a:r>
            <a:r>
              <a:rPr lang="en-US" b="0" dirty="0" err="1"/>
              <a:t>guardband</a:t>
            </a:r>
            <a:r>
              <a:rPr lang="en-US" b="0" dirty="0"/>
              <a:t> for RDT and error-correcting codes. </a:t>
            </a:r>
            <a:r>
              <a:rPr lang="en-US" b="1" dirty="0"/>
              <a:t>[CLICK]</a:t>
            </a:r>
            <a:r>
              <a:rPr lang="en-US" b="0" dirty="0"/>
              <a:t> Given our limited empirical bitflip dataset, we show that this combined solution could prevent VRD-induced bitflips at performance cost.</a:t>
            </a:r>
          </a:p>
          <a:p>
            <a:endParaRPr lang="en-US" b="0" dirty="0"/>
          </a:p>
          <a:p>
            <a:r>
              <a:rPr lang="en-US" b="1" dirty="0"/>
              <a:t>[CLICK]</a:t>
            </a:r>
            <a:r>
              <a:rPr lang="en-US" b="0" dirty="0"/>
              <a:t> Our results call for future work on online read disturbance profiling and runtime configurable read disturbance mitigations</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56</a:t>
            </a:fld>
            <a:endParaRPr lang="en-US" dirty="0"/>
          </a:p>
        </p:txBody>
      </p:sp>
    </p:spTree>
    <p:extLst>
      <p:ext uri="{BB962C8B-B14F-4D97-AF65-F5344CB8AC3E}">
        <p14:creationId xmlns:p14="http://schemas.microsoft.com/office/powerpoint/2010/main" val="40144474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stress an important caveat. The results I presented in the last slide and that I am going to present next are based on only a limited number of read disturbance threshold measurements.</a:t>
            </a:r>
          </a:p>
          <a:p>
            <a:endParaRPr lang="en-US" dirty="0"/>
          </a:p>
          <a:p>
            <a:r>
              <a:rPr lang="en-US" b="1" dirty="0"/>
              <a:t>[CLICK]</a:t>
            </a:r>
            <a:r>
              <a:rPr lang="en-US" b="0" dirty="0"/>
              <a:t> More RDT measurements could yield worse results</a:t>
            </a:r>
          </a:p>
          <a:p>
            <a:endParaRPr lang="en-US" b="0" dirty="0"/>
          </a:p>
          <a:p>
            <a:r>
              <a:rPr lang="en-US" b="1" dirty="0"/>
              <a:t>[CLICK]</a:t>
            </a:r>
            <a:r>
              <a:rPr lang="en-US" b="0" dirty="0"/>
              <a:t> and it is good to think about what millions of or billions of or more RDT measurements would yield.</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57</a:t>
            </a:fld>
            <a:endParaRPr lang="en-US" dirty="0"/>
          </a:p>
        </p:txBody>
      </p:sp>
    </p:spTree>
    <p:extLst>
      <p:ext uri="{BB962C8B-B14F-4D97-AF65-F5344CB8AC3E}">
        <p14:creationId xmlns:p14="http://schemas.microsoft.com/office/powerpoint/2010/main" val="18608269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a summary. I will do a deep dive by explaining why it’s challenging to accurately identify the minimum RDT</a:t>
            </a:r>
          </a:p>
          <a:p>
            <a:endParaRPr lang="en-US" dirty="0"/>
          </a:p>
          <a:p>
            <a:r>
              <a:rPr lang="en-US" b="1" dirty="0"/>
              <a:t>[CLICK] </a:t>
            </a:r>
            <a:r>
              <a:rPr lang="en-US" b="0" dirty="0"/>
              <a:t>The variation in RDT can reach 3.5X and it may not be bounded.</a:t>
            </a:r>
          </a:p>
          <a:p>
            <a:endParaRPr lang="en-US" b="0" dirty="0"/>
          </a:p>
          <a:p>
            <a:r>
              <a:rPr lang="en-US" b="1" dirty="0"/>
              <a:t>[CLICK]</a:t>
            </a:r>
            <a:r>
              <a:rPr lang="en-US" b="0" dirty="0"/>
              <a:t> RDT distribution is affected by many parameters and comprehensive RDT testing is time intensive</a:t>
            </a:r>
          </a:p>
          <a:p>
            <a:endParaRPr lang="en-US" b="0" dirty="0"/>
          </a:p>
          <a:p>
            <a:r>
              <a:rPr lang="en-US" b="1" dirty="0"/>
              <a:t>[CLICK]</a:t>
            </a:r>
            <a:r>
              <a:rPr lang="en-US" b="0" dirty="0"/>
              <a:t> Measuring the RDT of each row in a bank of 256K rows *only once* can take 39 minutes</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58</a:t>
            </a:fld>
            <a:endParaRPr lang="en-US" dirty="0"/>
          </a:p>
        </p:txBody>
      </p:sp>
    </p:spTree>
    <p:extLst>
      <p:ext uri="{BB962C8B-B14F-4D97-AF65-F5344CB8AC3E}">
        <p14:creationId xmlns:p14="http://schemas.microsoft.com/office/powerpoint/2010/main" val="29309588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we show that comprehensive read disturbance threshold testing for a DRAM chip can take tens of hours to complete if you want to measure RDT multiple times</a:t>
            </a:r>
          </a:p>
        </p:txBody>
      </p:sp>
      <p:sp>
        <p:nvSpPr>
          <p:cNvPr id="4" name="Slide Number Placeholder 3"/>
          <p:cNvSpPr>
            <a:spLocks noGrp="1"/>
          </p:cNvSpPr>
          <p:nvPr>
            <p:ph type="sldNum" sz="quarter" idx="5"/>
          </p:nvPr>
        </p:nvSpPr>
        <p:spPr/>
        <p:txBody>
          <a:bodyPr/>
          <a:lstStyle/>
          <a:p>
            <a:fld id="{0DDF2200-637A-42DD-BD93-B45C1CFA40DE}" type="slidenum">
              <a:rPr lang="en-US" smtClean="0"/>
              <a:pPr/>
              <a:t>59</a:t>
            </a:fld>
            <a:endParaRPr lang="en-US" dirty="0"/>
          </a:p>
        </p:txBody>
      </p:sp>
    </p:spTree>
    <p:extLst>
      <p:ext uri="{BB962C8B-B14F-4D97-AF65-F5344CB8AC3E}">
        <p14:creationId xmlns:p14="http://schemas.microsoft.com/office/powerpoint/2010/main" val="2569329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1" dirty="0"/>
              <a:t>CLICKx6 as you talk</a:t>
            </a:r>
            <a:r>
              <a:rPr lang="en-US" dirty="0"/>
              <a:t>] Prior works proposed many techniques</a:t>
            </a:r>
            <a:r>
              <a:rPr lang="en-US" b="1" dirty="0"/>
              <a:t> </a:t>
            </a:r>
            <a:r>
              <a:rPr lang="en-US" b="0" dirty="0"/>
              <a:t>to </a:t>
            </a:r>
            <a:r>
              <a:rPr lang="en-US" b="1" dirty="0"/>
              <a:t>mitigate </a:t>
            </a:r>
            <a:r>
              <a:rPr lang="en-US" b="0" dirty="0"/>
              <a:t>read disturbance bitflips and maintain system robustness and security.</a:t>
            </a:r>
          </a:p>
          <a:p>
            <a:endParaRPr lang="en-US" b="0" dirty="0"/>
          </a:p>
          <a:p>
            <a:r>
              <a:rPr lang="en-US" b="1" dirty="0"/>
              <a:t>[CLICK]</a:t>
            </a:r>
            <a:r>
              <a:rPr lang="en-US" b="0" dirty="0"/>
              <a:t> Many different techniques are valuable as each technique comes with a different reliability, performance, energy, and area tradeoff.</a:t>
            </a:r>
            <a:endParaRPr lang="en-CH" b="1" dirty="0"/>
          </a:p>
        </p:txBody>
      </p:sp>
      <p:sp>
        <p:nvSpPr>
          <p:cNvPr id="4" name="Slide Number Placeholder 3"/>
          <p:cNvSpPr>
            <a:spLocks noGrp="1"/>
          </p:cNvSpPr>
          <p:nvPr>
            <p:ph type="sldNum" sz="quarter" idx="5"/>
          </p:nvPr>
        </p:nvSpPr>
        <p:spPr/>
        <p:txBody>
          <a:bodyPr/>
          <a:lstStyle/>
          <a:p>
            <a:fld id="{BC575381-7527-4E0E-A355-7550D954D08C}" type="slidenum">
              <a:rPr lang="tr-TR" smtClean="0"/>
              <a:t>6</a:t>
            </a:fld>
            <a:endParaRPr lang="tr-TR"/>
          </a:p>
        </p:txBody>
      </p:sp>
    </p:spTree>
    <p:extLst>
      <p:ext uri="{BB962C8B-B14F-4D97-AF65-F5344CB8AC3E}">
        <p14:creationId xmlns:p14="http://schemas.microsoft.com/office/powerpoint/2010/main" val="9248690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23FAE-9A2D-E47C-B217-D09DC31A6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5B9E34-0C6E-92DF-024A-ED51C15921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9A4E15-7A39-C0FD-AC8E-E544B2E0D47C}"/>
              </a:ext>
            </a:extLst>
          </p:cNvPr>
          <p:cNvSpPr>
            <a:spLocks noGrp="1"/>
          </p:cNvSpPr>
          <p:nvPr>
            <p:ph type="body" idx="1"/>
          </p:nvPr>
        </p:nvSpPr>
        <p:spPr/>
        <p:txBody>
          <a:bodyPr/>
          <a:lstStyle/>
          <a:p>
            <a:r>
              <a:rPr lang="en-US" dirty="0"/>
              <a:t>I refer you to our paper for more details on that</a:t>
            </a:r>
          </a:p>
        </p:txBody>
      </p:sp>
      <p:sp>
        <p:nvSpPr>
          <p:cNvPr id="4" name="Slide Number Placeholder 3">
            <a:extLst>
              <a:ext uri="{FF2B5EF4-FFF2-40B4-BE49-F238E27FC236}">
                <a16:creationId xmlns:a16="http://schemas.microsoft.com/office/drawing/2014/main" id="{F9320AE8-719A-714D-257C-DF574CE61602}"/>
              </a:ext>
            </a:extLst>
          </p:cNvPr>
          <p:cNvSpPr>
            <a:spLocks noGrp="1"/>
          </p:cNvSpPr>
          <p:nvPr>
            <p:ph type="sldNum" sz="quarter" idx="5"/>
          </p:nvPr>
        </p:nvSpPr>
        <p:spPr/>
        <p:txBody>
          <a:bodyPr/>
          <a:lstStyle/>
          <a:p>
            <a:fld id="{0DDF2200-637A-42DD-BD93-B45C1CFA40DE}" type="slidenum">
              <a:rPr lang="en-US" smtClean="0"/>
              <a:pPr/>
              <a:t>60</a:t>
            </a:fld>
            <a:endParaRPr lang="en-US" dirty="0"/>
          </a:p>
        </p:txBody>
      </p:sp>
    </p:spTree>
    <p:extLst>
      <p:ext uri="{BB962C8B-B14F-4D97-AF65-F5344CB8AC3E}">
        <p14:creationId xmlns:p14="http://schemas.microsoft.com/office/powerpoint/2010/main" val="11257860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it is so time consuming to comprehensively test for read disturbance bitflips, a system designer might measure RDT a few times, </a:t>
            </a:r>
            <a:br>
              <a:rPr lang="en-US" dirty="0"/>
            </a:br>
            <a:r>
              <a:rPr lang="en-US" dirty="0"/>
              <a:t>take the minimum across those few measurements, and apply a </a:t>
            </a:r>
            <a:r>
              <a:rPr lang="en-US" dirty="0" err="1"/>
              <a:t>guardband</a:t>
            </a:r>
            <a:r>
              <a:rPr lang="en-US" dirty="0"/>
              <a:t> to it with the hope of covering a not yet observed minimum RDT value</a:t>
            </a:r>
          </a:p>
          <a:p>
            <a:endParaRPr lang="en-US" dirty="0"/>
          </a:p>
          <a:p>
            <a:r>
              <a:rPr lang="en-US" b="1" dirty="0"/>
              <a:t>[CLICK]</a:t>
            </a:r>
            <a:r>
              <a:rPr lang="en-US" dirty="0"/>
              <a:t> This plot shows you the probability that N measurements displayed on the x-axis + the </a:t>
            </a:r>
            <a:r>
              <a:rPr lang="en-US" dirty="0" err="1"/>
              <a:t>guardband</a:t>
            </a:r>
            <a:r>
              <a:rPr lang="en-US" dirty="0"/>
              <a:t> shown above will cover the minimum RDT value across 1,000 measurements.</a:t>
            </a:r>
          </a:p>
          <a:p>
            <a:endParaRPr lang="en-US"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61</a:t>
            </a:fld>
            <a:endParaRPr lang="en-US" dirty="0"/>
          </a:p>
        </p:txBody>
      </p:sp>
    </p:spTree>
    <p:extLst>
      <p:ext uri="{BB962C8B-B14F-4D97-AF65-F5344CB8AC3E}">
        <p14:creationId xmlns:p14="http://schemas.microsoft.com/office/powerpoint/2010/main" val="31909613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show both the average value across all tested rows using circles and the minimum across all tested rows using bars.</a:t>
            </a:r>
          </a:p>
          <a:p>
            <a:endParaRPr lang="en-US" dirty="0"/>
          </a:p>
          <a:p>
            <a:r>
              <a:rPr lang="en-US" dirty="0"/>
              <a:t>What that pink bar means is there is a row where you *don’t* expect to find the minimum read disturbance threshold across 1K measurements with 100% probability, even with 500 measurements.</a:t>
            </a:r>
          </a:p>
          <a:p>
            <a:endParaRPr lang="en-US" dirty="0"/>
          </a:p>
          <a:p>
            <a:r>
              <a:rPr lang="en-US" b="1" dirty="0"/>
              <a:t>[CLICK]</a:t>
            </a:r>
            <a:r>
              <a:rPr lang="en-US" b="0" dirty="0"/>
              <a:t> Here is the full plot.</a:t>
            </a:r>
          </a:p>
        </p:txBody>
      </p:sp>
      <p:sp>
        <p:nvSpPr>
          <p:cNvPr id="4" name="Slide Number Placeholder 3"/>
          <p:cNvSpPr>
            <a:spLocks noGrp="1"/>
          </p:cNvSpPr>
          <p:nvPr>
            <p:ph type="sldNum" sz="quarter" idx="5"/>
          </p:nvPr>
        </p:nvSpPr>
        <p:spPr/>
        <p:txBody>
          <a:bodyPr/>
          <a:lstStyle/>
          <a:p>
            <a:fld id="{0DDF2200-637A-42DD-BD93-B45C1CFA40DE}" type="slidenum">
              <a:rPr lang="en-US" smtClean="0"/>
              <a:pPr/>
              <a:t>62</a:t>
            </a:fld>
            <a:endParaRPr lang="en-US" dirty="0"/>
          </a:p>
        </p:txBody>
      </p:sp>
    </p:spTree>
    <p:extLst>
      <p:ext uri="{BB962C8B-B14F-4D97-AF65-F5344CB8AC3E}">
        <p14:creationId xmlns:p14="http://schemas.microsoft.com/office/powerpoint/2010/main" val="41998075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E2129-9347-A3D1-E7D3-44FAC30A2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387DA-8A49-9E8F-171A-E0DE1E3A3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CD8FA-AB75-668B-63C5-E3D0733E7980}"/>
              </a:ext>
            </a:extLst>
          </p:cNvPr>
          <p:cNvSpPr>
            <a:spLocks noGrp="1"/>
          </p:cNvSpPr>
          <p:nvPr>
            <p:ph type="body" idx="1"/>
          </p:nvPr>
        </p:nvSpPr>
        <p:spPr/>
        <p:txBody>
          <a:bodyPr/>
          <a:lstStyle/>
          <a:p>
            <a:r>
              <a:rPr lang="en-US" dirty="0"/>
              <a:t>We observe that a large </a:t>
            </a:r>
            <a:r>
              <a:rPr lang="en-US" dirty="0" err="1"/>
              <a:t>guardband</a:t>
            </a:r>
            <a:r>
              <a:rPr lang="en-US" dirty="0"/>
              <a:t> does not guarantee that the minimum RDT is always identified and conclude that </a:t>
            </a:r>
            <a:r>
              <a:rPr lang="en-US" dirty="0" err="1"/>
              <a:t>guardbands</a:t>
            </a:r>
            <a:r>
              <a:rPr lang="en-US" dirty="0"/>
              <a:t> alone are likely not effective.</a:t>
            </a:r>
          </a:p>
        </p:txBody>
      </p:sp>
      <p:sp>
        <p:nvSpPr>
          <p:cNvPr id="4" name="Slide Number Placeholder 3">
            <a:extLst>
              <a:ext uri="{FF2B5EF4-FFF2-40B4-BE49-F238E27FC236}">
                <a16:creationId xmlns:a16="http://schemas.microsoft.com/office/drawing/2014/main" id="{D6156219-54C3-2B6F-9823-B07D258DC0F1}"/>
              </a:ext>
            </a:extLst>
          </p:cNvPr>
          <p:cNvSpPr>
            <a:spLocks noGrp="1"/>
          </p:cNvSpPr>
          <p:nvPr>
            <p:ph type="sldNum" sz="quarter" idx="5"/>
          </p:nvPr>
        </p:nvSpPr>
        <p:spPr/>
        <p:txBody>
          <a:bodyPr/>
          <a:lstStyle/>
          <a:p>
            <a:fld id="{0DDF2200-637A-42DD-BD93-B45C1CFA40DE}" type="slidenum">
              <a:rPr lang="en-US" smtClean="0"/>
              <a:pPr/>
              <a:t>63</a:t>
            </a:fld>
            <a:endParaRPr lang="en-US" dirty="0"/>
          </a:p>
        </p:txBody>
      </p:sp>
    </p:spTree>
    <p:extLst>
      <p:ext uri="{BB962C8B-B14F-4D97-AF65-F5344CB8AC3E}">
        <p14:creationId xmlns:p14="http://schemas.microsoft.com/office/powerpoint/2010/main" val="3963089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large </a:t>
            </a:r>
            <a:r>
              <a:rPr lang="en-US" dirty="0" err="1"/>
              <a:t>guardbands</a:t>
            </a:r>
            <a:r>
              <a:rPr lang="en-US" dirty="0"/>
              <a:t> can </a:t>
            </a:r>
            <a:r>
              <a:rPr lang="en-US" b="1" dirty="0"/>
              <a:t>[CLICK] </a:t>
            </a:r>
            <a:r>
              <a:rPr lang="en-US" b="0" dirty="0"/>
              <a:t>introduce significant performance overhead.</a:t>
            </a:r>
          </a:p>
          <a:p>
            <a:endParaRPr lang="en-US" b="0" dirty="0"/>
          </a:p>
          <a:p>
            <a:r>
              <a:rPr lang="en-US" b="1" dirty="0"/>
              <a:t>[CLICK]</a:t>
            </a:r>
            <a:r>
              <a:rPr lang="en-US" b="0" dirty="0"/>
              <a:t> Thereby we do not recommend relying solely on </a:t>
            </a:r>
            <a:r>
              <a:rPr lang="en-US" b="0" dirty="0" err="1"/>
              <a:t>guardbands</a:t>
            </a:r>
            <a:r>
              <a:rPr lang="en-US" b="0" dirty="0"/>
              <a:t>.</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64</a:t>
            </a:fld>
            <a:endParaRPr lang="en-US" dirty="0"/>
          </a:p>
        </p:txBody>
      </p:sp>
    </p:spTree>
    <p:extLst>
      <p:ext uri="{BB962C8B-B14F-4D97-AF65-F5344CB8AC3E}">
        <p14:creationId xmlns:p14="http://schemas.microsoft.com/office/powerpoint/2010/main" val="25499810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BA49C-8EAE-F422-1785-4610BF71B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651D4-2370-5CEA-BE4E-7F002C68D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3E15B2-EF1D-FC0A-D5F1-C6F8AB137D5B}"/>
              </a:ext>
            </a:extLst>
          </p:cNvPr>
          <p:cNvSpPr>
            <a:spLocks noGrp="1"/>
          </p:cNvSpPr>
          <p:nvPr>
            <p:ph type="body" idx="1"/>
          </p:nvPr>
        </p:nvSpPr>
        <p:spPr/>
        <p:txBody>
          <a:bodyPr/>
          <a:lstStyle/>
          <a:p>
            <a:r>
              <a:rPr lang="en-US" dirty="0"/>
              <a:t>We evaluate error-correcting codes as a complementary technique to using a </a:t>
            </a:r>
            <a:r>
              <a:rPr lang="en-US" dirty="0" err="1"/>
              <a:t>guardband</a:t>
            </a:r>
            <a:r>
              <a:rPr lang="en-US" dirty="0"/>
              <a:t> for RDT</a:t>
            </a:r>
          </a:p>
          <a:p>
            <a:endParaRPr lang="en-US" dirty="0"/>
          </a:p>
          <a:p>
            <a:r>
              <a:rPr lang="en-US" b="1" dirty="0"/>
              <a:t>[CLICK]</a:t>
            </a:r>
            <a:r>
              <a:rPr lang="en-US" dirty="0"/>
              <a:t> The plot shows you a histogram of the number of unique bitflips in a row when we use a 10% RDT </a:t>
            </a:r>
            <a:r>
              <a:rPr lang="en-US" dirty="0" err="1"/>
              <a:t>guardband</a:t>
            </a:r>
            <a:r>
              <a:rPr lang="en-US" dirty="0"/>
              <a:t>. </a:t>
            </a:r>
          </a:p>
          <a:p>
            <a:endParaRPr lang="en-US" dirty="0"/>
          </a:p>
          <a:p>
            <a:r>
              <a:rPr lang="en-US" b="1" dirty="0"/>
              <a:t>[CLICK] </a:t>
            </a:r>
            <a:r>
              <a:rPr lang="en-US" b="0" dirty="0"/>
              <a:t>The bitflip rate we observe suggests that widely-used ECC schemes combined with 10% </a:t>
            </a:r>
            <a:r>
              <a:rPr lang="en-US" b="0" dirty="0" err="1"/>
              <a:t>guardband</a:t>
            </a:r>
            <a:r>
              <a:rPr lang="en-US" b="0" dirty="0"/>
              <a:t> for RDT is likely unsafe, depending on how the bitflips are located.</a:t>
            </a:r>
            <a:endParaRPr lang="en-US" b="1" dirty="0"/>
          </a:p>
        </p:txBody>
      </p:sp>
      <p:sp>
        <p:nvSpPr>
          <p:cNvPr id="4" name="Slide Number Placeholder 3">
            <a:extLst>
              <a:ext uri="{FF2B5EF4-FFF2-40B4-BE49-F238E27FC236}">
                <a16:creationId xmlns:a16="http://schemas.microsoft.com/office/drawing/2014/main" id="{8855C1DD-F105-4F69-127E-BE731875996B}"/>
              </a:ext>
            </a:extLst>
          </p:cNvPr>
          <p:cNvSpPr>
            <a:spLocks noGrp="1"/>
          </p:cNvSpPr>
          <p:nvPr>
            <p:ph type="sldNum" sz="quarter" idx="5"/>
          </p:nvPr>
        </p:nvSpPr>
        <p:spPr/>
        <p:txBody>
          <a:bodyPr/>
          <a:lstStyle/>
          <a:p>
            <a:fld id="{0DDF2200-637A-42DD-BD93-B45C1CFA40DE}" type="slidenum">
              <a:rPr lang="en-US" smtClean="0"/>
              <a:pPr/>
              <a:t>65</a:t>
            </a:fld>
            <a:endParaRPr lang="en-US" dirty="0"/>
          </a:p>
        </p:txBody>
      </p:sp>
    </p:spTree>
    <p:extLst>
      <p:ext uri="{BB962C8B-B14F-4D97-AF65-F5344CB8AC3E}">
        <p14:creationId xmlns:p14="http://schemas.microsoft.com/office/powerpoint/2010/main" val="25736716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t>
            </a:r>
            <a:r>
              <a:rPr lang="en-US" dirty="0" err="1"/>
              <a:t>guardbands</a:t>
            </a:r>
            <a:r>
              <a:rPr lang="en-US" dirty="0"/>
              <a:t> greater than or equal to 20% yield only 1 unique bitflip in a row</a:t>
            </a:r>
          </a:p>
          <a:p>
            <a:endParaRPr lang="en-US" dirty="0"/>
          </a:p>
          <a:p>
            <a:r>
              <a:rPr lang="en-US" b="1" dirty="0"/>
              <a:t>[CLICK]</a:t>
            </a:r>
            <a:r>
              <a:rPr lang="en-US" b="0" dirty="0"/>
              <a:t> The bitflip patterns *we* observe could be prevented with larger than or equal to 20% </a:t>
            </a:r>
            <a:r>
              <a:rPr lang="en-US" b="0" dirty="0" err="1"/>
              <a:t>guardband</a:t>
            </a:r>
            <a:r>
              <a:rPr lang="en-US" b="0" dirty="0"/>
              <a:t> combined with widely-used ECC schemes.</a:t>
            </a:r>
          </a:p>
          <a:p>
            <a:endParaRPr lang="en-US" b="0" dirty="0"/>
          </a:p>
          <a:p>
            <a:r>
              <a:rPr lang="en-US" b="1" dirty="0"/>
              <a:t>[CLICK]</a:t>
            </a:r>
            <a:r>
              <a:rPr lang="en-US" b="0" dirty="0"/>
              <a:t> But more detailed analysis likely following a large-scale study is needed to make a definitive conclusion about the effectiveness of </a:t>
            </a:r>
            <a:r>
              <a:rPr lang="en-US" b="0" dirty="0" err="1"/>
              <a:t>guardbands</a:t>
            </a:r>
            <a:r>
              <a:rPr lang="en-US" b="0" dirty="0"/>
              <a:t> and ECC.</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66</a:t>
            </a:fld>
            <a:endParaRPr lang="en-US" dirty="0"/>
          </a:p>
        </p:txBody>
      </p:sp>
    </p:spTree>
    <p:extLst>
      <p:ext uri="{BB962C8B-B14F-4D97-AF65-F5344CB8AC3E}">
        <p14:creationId xmlns:p14="http://schemas.microsoft.com/office/powerpoint/2010/main" val="22395698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more things in the paper that I cannot talk about now</a:t>
            </a:r>
            <a:endParaRPr lang="en-US" b="1" dirty="0"/>
          </a:p>
          <a:p>
            <a:endParaRPr lang="en-US" dirty="0"/>
          </a:p>
          <a:p>
            <a:r>
              <a:rPr lang="en-US" dirty="0"/>
              <a:t>In the interest of time, I’ll refer you to…</a:t>
            </a:r>
          </a:p>
        </p:txBody>
      </p:sp>
      <p:sp>
        <p:nvSpPr>
          <p:cNvPr id="4" name="Slide Number Placeholder 3"/>
          <p:cNvSpPr>
            <a:spLocks noGrp="1"/>
          </p:cNvSpPr>
          <p:nvPr>
            <p:ph type="sldNum" sz="quarter" idx="5"/>
          </p:nvPr>
        </p:nvSpPr>
        <p:spPr/>
        <p:txBody>
          <a:bodyPr/>
          <a:lstStyle/>
          <a:p>
            <a:fld id="{0DDF2200-637A-42DD-BD93-B45C1CFA40DE}" type="slidenum">
              <a:rPr lang="en-US" smtClean="0"/>
              <a:pPr/>
              <a:t>67</a:t>
            </a:fld>
            <a:endParaRPr lang="en-US" dirty="0"/>
          </a:p>
        </p:txBody>
      </p:sp>
    </p:spTree>
    <p:extLst>
      <p:ext uri="{BB962C8B-B14F-4D97-AF65-F5344CB8AC3E}">
        <p14:creationId xmlns:p14="http://schemas.microsoft.com/office/powerpoint/2010/main" val="42055192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6C296-DE17-A43D-5214-E8F7D6209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9697D-F2C5-F184-2D8E-B6CC2357E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F95A5-7384-D346-3021-713E53B19E36}"/>
              </a:ext>
            </a:extLst>
          </p:cNvPr>
          <p:cNvSpPr>
            <a:spLocks noGrp="1"/>
          </p:cNvSpPr>
          <p:nvPr>
            <p:ph type="body" idx="1"/>
          </p:nvPr>
        </p:nvSpPr>
        <p:spPr/>
        <p:txBody>
          <a:bodyPr/>
          <a:lstStyle/>
          <a:p>
            <a:r>
              <a:rPr lang="en-US" dirty="0"/>
              <a:t>… our paper for those details</a:t>
            </a:r>
          </a:p>
        </p:txBody>
      </p:sp>
      <p:sp>
        <p:nvSpPr>
          <p:cNvPr id="4" name="Slide Number Placeholder 3">
            <a:extLst>
              <a:ext uri="{FF2B5EF4-FFF2-40B4-BE49-F238E27FC236}">
                <a16:creationId xmlns:a16="http://schemas.microsoft.com/office/drawing/2014/main" id="{917D0489-BC7A-5076-F5E4-84130B9543B6}"/>
              </a:ext>
            </a:extLst>
          </p:cNvPr>
          <p:cNvSpPr>
            <a:spLocks noGrp="1"/>
          </p:cNvSpPr>
          <p:nvPr>
            <p:ph type="sldNum" sz="quarter" idx="5"/>
          </p:nvPr>
        </p:nvSpPr>
        <p:spPr/>
        <p:txBody>
          <a:bodyPr/>
          <a:lstStyle/>
          <a:p>
            <a:fld id="{0DDF2200-637A-42DD-BD93-B45C1CFA40DE}" type="slidenum">
              <a:rPr lang="en-US" smtClean="0"/>
              <a:pPr/>
              <a:t>68</a:t>
            </a:fld>
            <a:endParaRPr lang="en-US" dirty="0"/>
          </a:p>
        </p:txBody>
      </p:sp>
    </p:spTree>
    <p:extLst>
      <p:ext uri="{BB962C8B-B14F-4D97-AF65-F5344CB8AC3E}">
        <p14:creationId xmlns:p14="http://schemas.microsoft.com/office/powerpoint/2010/main" val="9961050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quickly conclude my talk</a:t>
            </a:r>
          </a:p>
        </p:txBody>
      </p:sp>
      <p:sp>
        <p:nvSpPr>
          <p:cNvPr id="4" name="Slide Number Placeholder 3"/>
          <p:cNvSpPr>
            <a:spLocks noGrp="1"/>
          </p:cNvSpPr>
          <p:nvPr>
            <p:ph type="sldNum" sz="quarter" idx="5"/>
          </p:nvPr>
        </p:nvSpPr>
        <p:spPr/>
        <p:txBody>
          <a:bodyPr/>
          <a:lstStyle/>
          <a:p>
            <a:fld id="{0DDF2200-637A-42DD-BD93-B45C1CFA40DE}" type="slidenum">
              <a:rPr lang="en-US" smtClean="0"/>
              <a:pPr/>
              <a:t>69</a:t>
            </a:fld>
            <a:endParaRPr lang="en-US" dirty="0"/>
          </a:p>
        </p:txBody>
      </p:sp>
    </p:spTree>
    <p:extLst>
      <p:ext uri="{BB962C8B-B14F-4D97-AF65-F5344CB8AC3E}">
        <p14:creationId xmlns:p14="http://schemas.microsoft.com/office/powerpoint/2010/main" val="54724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a *common* operation pattern across many different solutions is that they take *an action* before a bitflip manifests. For example, refreshing a victim row.</a:t>
            </a:r>
          </a:p>
          <a:p>
            <a:endParaRPr lang="en-US" dirty="0"/>
          </a:p>
          <a:p>
            <a:r>
              <a:rPr lang="en-US" b="1" dirty="0"/>
              <a:t>[CLICK] </a:t>
            </a:r>
            <a:r>
              <a:rPr lang="en-US" b="0" dirty="0"/>
              <a:t>To do so, they *must accurately quantify* the amount of disturbance a row can withstand before it experiences a bitflip. </a:t>
            </a:r>
            <a:r>
              <a:rPr lang="en-US" b="1" dirty="0"/>
              <a:t>[CLICK]</a:t>
            </a:r>
            <a:r>
              <a:rPr lang="en-US" b="0" dirty="0"/>
              <a:t> This is typically quantified by time-intensive testing for read disturbance failures.</a:t>
            </a:r>
          </a:p>
          <a:p>
            <a:endParaRPr lang="en-US" b="0" dirty="0"/>
          </a:p>
          <a:p>
            <a:r>
              <a:rPr lang="en-US" b="1" dirty="0"/>
              <a:t>[CLICK]</a:t>
            </a:r>
            <a:r>
              <a:rPr lang="en-US" b="0" dirty="0"/>
              <a:t> The read disturbance threshold, or RDT for short, quantifies the amount of disturbance a row can withstand before it experiences a bitflip. This metric is typically expressed in terms of an activation count.</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7</a:t>
            </a:fld>
            <a:endParaRPr lang="en-US" dirty="0"/>
          </a:p>
        </p:txBody>
      </p:sp>
    </p:spTree>
    <p:extLst>
      <p:ext uri="{BB962C8B-B14F-4D97-AF65-F5344CB8AC3E}">
        <p14:creationId xmlns:p14="http://schemas.microsoft.com/office/powerpoint/2010/main" val="40158068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Variable Read Disturbance, showing that the read disturbance threshold of a row changes unpredictably over time.</a:t>
            </a:r>
          </a:p>
          <a:p>
            <a:endParaRPr lang="en-US" dirty="0"/>
          </a:p>
          <a:p>
            <a:r>
              <a:rPr lang="en-US" b="1" dirty="0"/>
              <a:t>[CLICK] </a:t>
            </a:r>
            <a:r>
              <a:rPr lang="en-US" b="0" dirty="0"/>
              <a:t>We show VRD’s interesting characteristics through detailed experimental characterization.</a:t>
            </a:r>
          </a:p>
          <a:p>
            <a:endParaRPr lang="en-US" b="0" dirty="0"/>
          </a:p>
          <a:p>
            <a:r>
              <a:rPr lang="en-US" b="1" dirty="0"/>
              <a:t>[CLICK]</a:t>
            </a:r>
            <a:r>
              <a:rPr lang="en-US" b="0" dirty="0"/>
              <a:t> VRD has implications for system robustness and security. Thus, we evaluate short-term solutions for VRD induced bitflips. </a:t>
            </a:r>
            <a:r>
              <a:rPr lang="en-US" b="1" dirty="0"/>
              <a:t>*Given our limited bitflip dataset*</a:t>
            </a:r>
            <a:r>
              <a:rPr lang="en-US" b="0" dirty="0"/>
              <a:t>, relatively large </a:t>
            </a:r>
            <a:r>
              <a:rPr lang="en-US" b="0" dirty="0" err="1"/>
              <a:t>guardbands</a:t>
            </a:r>
            <a:r>
              <a:rPr lang="en-US" b="0" dirty="0"/>
              <a:t> and ECC may prevent VRD-induced failures. However, more data and analyses are necessary to make a definitive conclusion</a:t>
            </a:r>
          </a:p>
          <a:p>
            <a:endParaRPr lang="en-US" b="1" dirty="0"/>
          </a:p>
          <a:p>
            <a:r>
              <a:rPr lang="en-US" b="1" dirty="0"/>
              <a:t>[CLICK]</a:t>
            </a:r>
            <a:r>
              <a:rPr lang="en-US" b="0" dirty="0"/>
              <a:t> We call for future work on efficient solutions for VRD and future work that will develop our understanding of inner workings of VRD.</a:t>
            </a:r>
            <a:endParaRPr lang="en-US" b="1"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70</a:t>
            </a:fld>
            <a:endParaRPr lang="en-US" dirty="0"/>
          </a:p>
        </p:txBody>
      </p:sp>
    </p:spTree>
    <p:extLst>
      <p:ext uri="{BB962C8B-B14F-4D97-AF65-F5344CB8AC3E}">
        <p14:creationId xmlns:p14="http://schemas.microsoft.com/office/powerpoint/2010/main" val="14927208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extended version of our conference paper is on </a:t>
            </a:r>
            <a:r>
              <a:rPr lang="en-US" dirty="0" err="1"/>
              <a:t>arXiv</a:t>
            </a:r>
            <a:r>
              <a:rPr lang="en-US" dirty="0"/>
              <a:t>.</a:t>
            </a:r>
          </a:p>
        </p:txBody>
      </p:sp>
      <p:sp>
        <p:nvSpPr>
          <p:cNvPr id="4" name="Slide Number Placeholder 3"/>
          <p:cNvSpPr>
            <a:spLocks noGrp="1"/>
          </p:cNvSpPr>
          <p:nvPr>
            <p:ph type="sldNum" sz="quarter" idx="5"/>
          </p:nvPr>
        </p:nvSpPr>
        <p:spPr/>
        <p:txBody>
          <a:bodyPr/>
          <a:lstStyle/>
          <a:p>
            <a:fld id="{0DDF2200-637A-42DD-BD93-B45C1CFA40DE}" type="slidenum">
              <a:rPr lang="en-US" smtClean="0"/>
              <a:pPr/>
              <a:t>71</a:t>
            </a:fld>
            <a:endParaRPr lang="en-US" dirty="0"/>
          </a:p>
        </p:txBody>
      </p:sp>
    </p:spTree>
    <p:extLst>
      <p:ext uri="{BB962C8B-B14F-4D97-AF65-F5344CB8AC3E}">
        <p14:creationId xmlns:p14="http://schemas.microsoft.com/office/powerpoint/2010/main" val="37675787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A7190-1230-0D44-D803-C05E61BDE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073C7-531F-4C45-CA42-088C07D0F8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E851A-D48A-EE85-9995-84053283C5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that’s all. I am happy to take your questions.</a:t>
            </a:r>
          </a:p>
        </p:txBody>
      </p:sp>
      <p:sp>
        <p:nvSpPr>
          <p:cNvPr id="4" name="Slide Number Placeholder 3">
            <a:extLst>
              <a:ext uri="{FF2B5EF4-FFF2-40B4-BE49-F238E27FC236}">
                <a16:creationId xmlns:a16="http://schemas.microsoft.com/office/drawing/2014/main" id="{8B681E45-2284-6535-8BE9-119F3417A08A}"/>
              </a:ext>
            </a:extLst>
          </p:cNvPr>
          <p:cNvSpPr>
            <a:spLocks noGrp="1"/>
          </p:cNvSpPr>
          <p:nvPr>
            <p:ph type="sldNum" sz="quarter" idx="5"/>
          </p:nvPr>
        </p:nvSpPr>
        <p:spPr/>
        <p:txBody>
          <a:bodyPr/>
          <a:lstStyle/>
          <a:p>
            <a:fld id="{0DDF2200-637A-42DD-BD93-B45C1CFA40DE}" type="slidenum">
              <a:rPr lang="en-US" smtClean="0"/>
              <a:t>72</a:t>
            </a:fld>
            <a:endParaRPr lang="en-US"/>
          </a:p>
        </p:txBody>
      </p:sp>
    </p:spTree>
    <p:extLst>
      <p:ext uri="{BB962C8B-B14F-4D97-AF65-F5344CB8AC3E}">
        <p14:creationId xmlns:p14="http://schemas.microsoft.com/office/powerpoint/2010/main" val="26298132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74</a:t>
            </a:fld>
            <a:endParaRPr lang="en-US" dirty="0"/>
          </a:p>
        </p:txBody>
      </p:sp>
    </p:spTree>
    <p:extLst>
      <p:ext uri="{BB962C8B-B14F-4D97-AF65-F5344CB8AC3E}">
        <p14:creationId xmlns:p14="http://schemas.microsoft.com/office/powerpoint/2010/main" val="26765468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75</a:t>
            </a:fld>
            <a:endParaRPr lang="en-US" dirty="0"/>
          </a:p>
        </p:txBody>
      </p:sp>
    </p:spTree>
    <p:extLst>
      <p:ext uri="{BB962C8B-B14F-4D97-AF65-F5344CB8AC3E}">
        <p14:creationId xmlns:p14="http://schemas.microsoft.com/office/powerpoint/2010/main" val="27297507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889DE-8DE1-CD41-A2F1-3ED476ED8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27769F-534B-E788-A799-361226AC83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FDA35-CFBC-4954-B5E6-5E9D73579C7C}"/>
              </a:ext>
            </a:extLst>
          </p:cNvPr>
          <p:cNvSpPr>
            <a:spLocks noGrp="1"/>
          </p:cNvSpPr>
          <p:nvPr>
            <p:ph type="body" idx="1"/>
          </p:nvPr>
        </p:nvSpPr>
        <p:spPr/>
        <p:txBody>
          <a:bodyPr/>
          <a:lstStyle/>
          <a:p>
            <a:r>
              <a:rPr lang="en-US" dirty="0"/>
              <a:t>We plot the expected normalized value of the minimum RDT </a:t>
            </a:r>
            <a:r>
              <a:rPr lang="en-US" b="1" dirty="0"/>
              <a:t>[CLICK]</a:t>
            </a:r>
            <a:r>
              <a:rPr lang="en-US" dirty="0"/>
              <a:t> for three die revision and die density combinations</a:t>
            </a:r>
          </a:p>
          <a:p>
            <a:r>
              <a:rPr lang="en-US" b="1" dirty="0"/>
              <a:t>[CLICK]</a:t>
            </a:r>
            <a:r>
              <a:rPr lang="en-US" b="0" dirty="0"/>
              <a:t> We observe that the RDT distribution worsens: that is, we expect to find a larger RDT with N &lt; 1000 measurements, with increasing die density</a:t>
            </a:r>
            <a:endParaRPr lang="en-US" b="1" dirty="0"/>
          </a:p>
        </p:txBody>
      </p:sp>
      <p:sp>
        <p:nvSpPr>
          <p:cNvPr id="4" name="Slide Number Placeholder 3">
            <a:extLst>
              <a:ext uri="{FF2B5EF4-FFF2-40B4-BE49-F238E27FC236}">
                <a16:creationId xmlns:a16="http://schemas.microsoft.com/office/drawing/2014/main" id="{00F0F0D8-EB25-4FED-FC14-662223F4182E}"/>
              </a:ext>
            </a:extLst>
          </p:cNvPr>
          <p:cNvSpPr>
            <a:spLocks noGrp="1"/>
          </p:cNvSpPr>
          <p:nvPr>
            <p:ph type="sldNum" sz="quarter" idx="5"/>
          </p:nvPr>
        </p:nvSpPr>
        <p:spPr/>
        <p:txBody>
          <a:bodyPr/>
          <a:lstStyle/>
          <a:p>
            <a:fld id="{0DDF2200-637A-42DD-BD93-B45C1CFA40DE}" type="slidenum">
              <a:rPr lang="en-US" smtClean="0"/>
              <a:pPr/>
              <a:t>82</a:t>
            </a:fld>
            <a:endParaRPr lang="en-US" dirty="0"/>
          </a:p>
        </p:txBody>
      </p:sp>
    </p:spTree>
    <p:extLst>
      <p:ext uri="{BB962C8B-B14F-4D97-AF65-F5344CB8AC3E}">
        <p14:creationId xmlns:p14="http://schemas.microsoft.com/office/powerpoint/2010/main" val="6511529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BB8BD-66D3-F745-FE1A-B4D2399B0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05D70-D410-3388-CC99-EF9DC60FB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95D65-9369-C987-1491-4EA55775E717}"/>
              </a:ext>
            </a:extLst>
          </p:cNvPr>
          <p:cNvSpPr>
            <a:spLocks noGrp="1"/>
          </p:cNvSpPr>
          <p:nvPr>
            <p:ph type="body" idx="1"/>
          </p:nvPr>
        </p:nvSpPr>
        <p:spPr/>
        <p:txBody>
          <a:bodyPr/>
          <a:lstStyle/>
          <a:p>
            <a:r>
              <a:rPr lang="en-US" b="1" dirty="0"/>
              <a:t>[CLICK]</a:t>
            </a:r>
            <a:r>
              <a:rPr lang="en-US" b="0" dirty="0"/>
              <a:t> We consistently make this observation across all tested modules</a:t>
            </a:r>
            <a:endParaRPr lang="en-US" b="1" dirty="0"/>
          </a:p>
        </p:txBody>
      </p:sp>
      <p:sp>
        <p:nvSpPr>
          <p:cNvPr id="4" name="Slide Number Placeholder 3">
            <a:extLst>
              <a:ext uri="{FF2B5EF4-FFF2-40B4-BE49-F238E27FC236}">
                <a16:creationId xmlns:a16="http://schemas.microsoft.com/office/drawing/2014/main" id="{D9D2707D-6FC5-9748-DFA6-5646E04F683C}"/>
              </a:ext>
            </a:extLst>
          </p:cNvPr>
          <p:cNvSpPr>
            <a:spLocks noGrp="1"/>
          </p:cNvSpPr>
          <p:nvPr>
            <p:ph type="sldNum" sz="quarter" idx="5"/>
          </p:nvPr>
        </p:nvSpPr>
        <p:spPr/>
        <p:txBody>
          <a:bodyPr/>
          <a:lstStyle/>
          <a:p>
            <a:fld id="{0DDF2200-637A-42DD-BD93-B45C1CFA40DE}" type="slidenum">
              <a:rPr lang="en-US" smtClean="0"/>
              <a:pPr/>
              <a:t>83</a:t>
            </a:fld>
            <a:endParaRPr lang="en-US" dirty="0"/>
          </a:p>
        </p:txBody>
      </p:sp>
    </p:spTree>
    <p:extLst>
      <p:ext uri="{BB962C8B-B14F-4D97-AF65-F5344CB8AC3E}">
        <p14:creationId xmlns:p14="http://schemas.microsoft.com/office/powerpoint/2010/main" val="668689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C03F6-22B8-98B6-ADA3-9D3549875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046E48-CAC2-8F29-6140-528CCDDB1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8CBD9-0ED4-277B-AD36-B8B9820EB92F}"/>
              </a:ext>
            </a:extLst>
          </p:cNvPr>
          <p:cNvSpPr>
            <a:spLocks noGrp="1"/>
          </p:cNvSpPr>
          <p:nvPr>
            <p:ph type="body" idx="1"/>
          </p:nvPr>
        </p:nvSpPr>
        <p:spPr/>
        <p:txBody>
          <a:bodyPr/>
          <a:lstStyle/>
          <a:p>
            <a:r>
              <a:rPr lang="en-US" dirty="0"/>
              <a:t>Here we show the expected normalized value of the minimum RDT for four tested data patterns</a:t>
            </a:r>
          </a:p>
        </p:txBody>
      </p:sp>
      <p:sp>
        <p:nvSpPr>
          <p:cNvPr id="4" name="Slide Number Placeholder 3">
            <a:extLst>
              <a:ext uri="{FF2B5EF4-FFF2-40B4-BE49-F238E27FC236}">
                <a16:creationId xmlns:a16="http://schemas.microsoft.com/office/drawing/2014/main" id="{E499425C-96EC-8583-A014-8BAE9778D9FA}"/>
              </a:ext>
            </a:extLst>
          </p:cNvPr>
          <p:cNvSpPr>
            <a:spLocks noGrp="1"/>
          </p:cNvSpPr>
          <p:nvPr>
            <p:ph type="sldNum" sz="quarter" idx="5"/>
          </p:nvPr>
        </p:nvSpPr>
        <p:spPr/>
        <p:txBody>
          <a:bodyPr/>
          <a:lstStyle/>
          <a:p>
            <a:fld id="{0DDF2200-637A-42DD-BD93-B45C1CFA40DE}" type="slidenum">
              <a:rPr lang="en-US" smtClean="0"/>
              <a:pPr/>
              <a:t>84</a:t>
            </a:fld>
            <a:endParaRPr lang="en-US" dirty="0"/>
          </a:p>
        </p:txBody>
      </p:sp>
    </p:spTree>
    <p:extLst>
      <p:ext uri="{BB962C8B-B14F-4D97-AF65-F5344CB8AC3E}">
        <p14:creationId xmlns:p14="http://schemas.microsoft.com/office/powerpoint/2010/main" val="30316408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7BE18-2F08-5DB1-8C77-29912007E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1ABBF8-EBF6-7E87-4A06-46112F6CA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4182C-5370-F178-C4A4-AC17707DF441}"/>
              </a:ext>
            </a:extLst>
          </p:cNvPr>
          <p:cNvSpPr>
            <a:spLocks noGrp="1"/>
          </p:cNvSpPr>
          <p:nvPr>
            <p:ph type="body" idx="1"/>
          </p:nvPr>
        </p:nvSpPr>
        <p:spPr/>
        <p:txBody>
          <a:bodyPr/>
          <a:lstStyle/>
          <a:p>
            <a:r>
              <a:rPr lang="en-US" dirty="0"/>
              <a:t>We observe that the RDT distribution </a:t>
            </a:r>
            <a:r>
              <a:rPr lang="en-US" b="1" dirty="0"/>
              <a:t>[CLICK]</a:t>
            </a:r>
            <a:r>
              <a:rPr lang="en-US" dirty="0"/>
              <a:t> changes with the data pattern. Here we show the y-axis values for the median rows to quantify the change.</a:t>
            </a:r>
          </a:p>
        </p:txBody>
      </p:sp>
      <p:sp>
        <p:nvSpPr>
          <p:cNvPr id="4" name="Slide Number Placeholder 3">
            <a:extLst>
              <a:ext uri="{FF2B5EF4-FFF2-40B4-BE49-F238E27FC236}">
                <a16:creationId xmlns:a16="http://schemas.microsoft.com/office/drawing/2014/main" id="{843F1766-194E-1A48-B98F-AE6A665D2E40}"/>
              </a:ext>
            </a:extLst>
          </p:cNvPr>
          <p:cNvSpPr>
            <a:spLocks noGrp="1"/>
          </p:cNvSpPr>
          <p:nvPr>
            <p:ph type="sldNum" sz="quarter" idx="5"/>
          </p:nvPr>
        </p:nvSpPr>
        <p:spPr/>
        <p:txBody>
          <a:bodyPr/>
          <a:lstStyle/>
          <a:p>
            <a:fld id="{0DDF2200-637A-42DD-BD93-B45C1CFA40DE}" type="slidenum">
              <a:rPr lang="en-US" smtClean="0"/>
              <a:pPr/>
              <a:t>85</a:t>
            </a:fld>
            <a:endParaRPr lang="en-US" dirty="0"/>
          </a:p>
        </p:txBody>
      </p:sp>
    </p:spTree>
    <p:extLst>
      <p:ext uri="{BB962C8B-B14F-4D97-AF65-F5344CB8AC3E}">
        <p14:creationId xmlns:p14="http://schemas.microsoft.com/office/powerpoint/2010/main" val="35030567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945E8-0F41-47BD-F9E3-72DB9CDEB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1ECFB-BC87-2E84-1436-C50ED53D8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DE65E-07DC-5BD9-BD97-162EDE06648E}"/>
              </a:ext>
            </a:extLst>
          </p:cNvPr>
          <p:cNvSpPr>
            <a:spLocks noGrp="1"/>
          </p:cNvSpPr>
          <p:nvPr>
            <p:ph type="body" idx="1"/>
          </p:nvPr>
        </p:nvSpPr>
        <p:spPr/>
        <p:txBody>
          <a:bodyPr/>
          <a:lstStyle/>
          <a:p>
            <a:r>
              <a:rPr lang="en-US" dirty="0"/>
              <a:t>We look at the effect of data pattern across all tested modules. We observe that  </a:t>
            </a:r>
            <a:r>
              <a:rPr lang="en-US" b="1" dirty="0"/>
              <a:t>[CLICK]</a:t>
            </a:r>
            <a:r>
              <a:rPr lang="en-US" dirty="0"/>
              <a:t> no single data pattern causes the worst RDT distribution across all tested DRAM chips</a:t>
            </a:r>
          </a:p>
        </p:txBody>
      </p:sp>
      <p:sp>
        <p:nvSpPr>
          <p:cNvPr id="4" name="Slide Number Placeholder 3">
            <a:extLst>
              <a:ext uri="{FF2B5EF4-FFF2-40B4-BE49-F238E27FC236}">
                <a16:creationId xmlns:a16="http://schemas.microsoft.com/office/drawing/2014/main" id="{04F9BBCD-C044-F47E-AEB9-D954672E322A}"/>
              </a:ext>
            </a:extLst>
          </p:cNvPr>
          <p:cNvSpPr>
            <a:spLocks noGrp="1"/>
          </p:cNvSpPr>
          <p:nvPr>
            <p:ph type="sldNum" sz="quarter" idx="5"/>
          </p:nvPr>
        </p:nvSpPr>
        <p:spPr/>
        <p:txBody>
          <a:bodyPr/>
          <a:lstStyle/>
          <a:p>
            <a:fld id="{0DDF2200-637A-42DD-BD93-B45C1CFA40DE}" type="slidenum">
              <a:rPr lang="en-US" smtClean="0"/>
              <a:pPr/>
              <a:t>86</a:t>
            </a:fld>
            <a:endParaRPr lang="en-US" dirty="0"/>
          </a:p>
        </p:txBody>
      </p:sp>
    </p:spTree>
    <p:extLst>
      <p:ext uri="{BB962C8B-B14F-4D97-AF65-F5344CB8AC3E}">
        <p14:creationId xmlns:p14="http://schemas.microsoft.com/office/powerpoint/2010/main" val="2393877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try to illustrate  </a:t>
            </a:r>
            <a:r>
              <a:rPr lang="en-US" b="1" dirty="0"/>
              <a:t>[CLICK]</a:t>
            </a:r>
            <a:r>
              <a:rPr lang="en-US" dirty="0"/>
              <a:t> why it is important to *accurately identify RDT*.</a:t>
            </a:r>
          </a:p>
          <a:p>
            <a:endParaRPr lang="en-US" dirty="0"/>
          </a:p>
          <a:p>
            <a:r>
              <a:rPr lang="en-US" b="1" dirty="0"/>
              <a:t>[CLICK] </a:t>
            </a:r>
            <a:r>
              <a:rPr lang="en-US" b="0" dirty="0"/>
              <a:t>The x-axis shows increasing RDT values in arbitrary units</a:t>
            </a:r>
          </a:p>
          <a:p>
            <a:r>
              <a:rPr lang="en-US" b="1" dirty="0"/>
              <a:t>[CLICK]</a:t>
            </a:r>
            <a:r>
              <a:rPr lang="en-US" b="0" dirty="0"/>
              <a:t> and the y-axis shows performance and energy overheads in arbitrary units.</a:t>
            </a:r>
          </a:p>
          <a:p>
            <a:endParaRPr lang="en-US" b="0" dirty="0"/>
          </a:p>
          <a:p>
            <a:r>
              <a:rPr lang="en-US" b="1" dirty="0"/>
              <a:t>[CLICK]</a:t>
            </a:r>
            <a:r>
              <a:rPr lang="en-US" b="0" dirty="0"/>
              <a:t> This is a curve you’d expect to see: as the RDT becomes smaller, read disturbance solutions induce more performance and energy overheads, for example by more frequently performing time- and energy-intensive preventive refresh operations.</a:t>
            </a:r>
          </a:p>
          <a:p>
            <a:endParaRPr lang="en-US" b="0" dirty="0"/>
          </a:p>
          <a:p>
            <a:r>
              <a:rPr lang="en-US" b="1" dirty="0"/>
              <a:t>[CLICK] </a:t>
            </a:r>
            <a:r>
              <a:rPr lang="en-US" b="0" dirty="0"/>
              <a:t>If you have this ground truth RDT value for the row, you want to configure your solution with that exact RDT value, why?</a:t>
            </a:r>
          </a:p>
          <a:p>
            <a:endParaRPr lang="en-US" b="0" dirty="0"/>
          </a:p>
          <a:p>
            <a:r>
              <a:rPr lang="en-US" b="1" dirty="0"/>
              <a:t>[CLICK] </a:t>
            </a:r>
            <a:r>
              <a:rPr lang="en-US" b="0" dirty="0"/>
              <a:t>because if you configure it with a higher value you cannot mitigate bitflips and your system is no longer secure</a:t>
            </a:r>
          </a:p>
          <a:p>
            <a:endParaRPr lang="en-US" b="0" dirty="0"/>
          </a:p>
          <a:p>
            <a:r>
              <a:rPr lang="en-US" b="1" dirty="0"/>
              <a:t>[CLICK]</a:t>
            </a:r>
            <a:r>
              <a:rPr lang="en-US" b="0" dirty="0"/>
              <a:t> and if you are overly conservative you incur unnecessary performance and energy overheads</a:t>
            </a:r>
          </a:p>
          <a:p>
            <a:endParaRPr lang="en-US" b="0" dirty="0"/>
          </a:p>
          <a:p>
            <a:r>
              <a:rPr lang="en-US" b="1" dirty="0"/>
              <a:t>[CLICK]</a:t>
            </a:r>
            <a:r>
              <a:rPr lang="en-US" b="0" dirty="0"/>
              <a:t> In summary, we must accurately identify RDT to securely prevent bitflips at low overhead</a:t>
            </a:r>
            <a:endParaRPr lang="en-US" b="1" dirty="0"/>
          </a:p>
          <a:p>
            <a:endParaRPr lang="en-US" b="0" dirty="0"/>
          </a:p>
          <a:p>
            <a:endParaRPr lang="en-US" b="1" dirty="0"/>
          </a:p>
          <a:p>
            <a:endParaRPr lang="en-US" b="1" dirty="0"/>
          </a:p>
          <a:p>
            <a:endParaRPr lang="en-US" b="1" dirty="0"/>
          </a:p>
          <a:p>
            <a:endParaRPr lang="en-US" dirty="0"/>
          </a:p>
        </p:txBody>
      </p:sp>
      <p:sp>
        <p:nvSpPr>
          <p:cNvPr id="4" name="Slide Number Placeholder 3"/>
          <p:cNvSpPr>
            <a:spLocks noGrp="1"/>
          </p:cNvSpPr>
          <p:nvPr>
            <p:ph type="sldNum" sz="quarter" idx="5"/>
          </p:nvPr>
        </p:nvSpPr>
        <p:spPr/>
        <p:txBody>
          <a:bodyPr/>
          <a:lstStyle/>
          <a:p>
            <a:fld id="{0DDF2200-637A-42DD-BD93-B45C1CFA40DE}" type="slidenum">
              <a:rPr lang="en-US" smtClean="0"/>
              <a:pPr/>
              <a:t>8</a:t>
            </a:fld>
            <a:endParaRPr lang="en-US" dirty="0"/>
          </a:p>
        </p:txBody>
      </p:sp>
    </p:spTree>
    <p:extLst>
      <p:ext uri="{BB962C8B-B14F-4D97-AF65-F5344CB8AC3E}">
        <p14:creationId xmlns:p14="http://schemas.microsoft.com/office/powerpoint/2010/main" val="16294872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F32B8-F160-329F-0F0B-2FB88A3C4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9CFED-1DB9-7742-D5DA-AEB916BE8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E626C5-192C-E850-C3D9-475D6E980E3D}"/>
              </a:ext>
            </a:extLst>
          </p:cNvPr>
          <p:cNvSpPr>
            <a:spLocks noGrp="1"/>
          </p:cNvSpPr>
          <p:nvPr>
            <p:ph type="body" idx="1"/>
          </p:nvPr>
        </p:nvSpPr>
        <p:spPr/>
        <p:txBody>
          <a:bodyPr/>
          <a:lstStyle/>
          <a:p>
            <a:r>
              <a:rPr lang="en-US" dirty="0"/>
              <a:t>This shows the effect of aggressor row on time.</a:t>
            </a:r>
          </a:p>
          <a:p>
            <a:endParaRPr lang="en-US" dirty="0"/>
          </a:p>
          <a:p>
            <a:r>
              <a:rPr lang="en-US" b="1" dirty="0"/>
              <a:t>[CLICK]</a:t>
            </a:r>
            <a:r>
              <a:rPr lang="en-US" b="0" dirty="0"/>
              <a:t> We see that the RDT distribution changes with aggressor row on time</a:t>
            </a:r>
          </a:p>
          <a:p>
            <a:endParaRPr lang="en-US" b="0" dirty="0"/>
          </a:p>
          <a:p>
            <a:r>
              <a:rPr lang="en-US" b="1" dirty="0"/>
              <a:t>[CLICK]</a:t>
            </a:r>
            <a:r>
              <a:rPr lang="en-US" b="0" dirty="0"/>
              <a:t> It can become better or worse with increasing row on time</a:t>
            </a:r>
            <a:endParaRPr lang="en-US" b="1" dirty="0"/>
          </a:p>
        </p:txBody>
      </p:sp>
      <p:sp>
        <p:nvSpPr>
          <p:cNvPr id="4" name="Slide Number Placeholder 3">
            <a:extLst>
              <a:ext uri="{FF2B5EF4-FFF2-40B4-BE49-F238E27FC236}">
                <a16:creationId xmlns:a16="http://schemas.microsoft.com/office/drawing/2014/main" id="{1DED1074-ED9B-CD2E-F3D2-0715AA708DA6}"/>
              </a:ext>
            </a:extLst>
          </p:cNvPr>
          <p:cNvSpPr>
            <a:spLocks noGrp="1"/>
          </p:cNvSpPr>
          <p:nvPr>
            <p:ph type="sldNum" sz="quarter" idx="5"/>
          </p:nvPr>
        </p:nvSpPr>
        <p:spPr/>
        <p:txBody>
          <a:bodyPr/>
          <a:lstStyle/>
          <a:p>
            <a:fld id="{0DDF2200-637A-42DD-BD93-B45C1CFA40DE}" type="slidenum">
              <a:rPr lang="en-US" smtClean="0"/>
              <a:pPr/>
              <a:t>87</a:t>
            </a:fld>
            <a:endParaRPr lang="en-US" dirty="0"/>
          </a:p>
        </p:txBody>
      </p:sp>
    </p:spTree>
    <p:extLst>
      <p:ext uri="{BB962C8B-B14F-4D97-AF65-F5344CB8AC3E}">
        <p14:creationId xmlns:p14="http://schemas.microsoft.com/office/powerpoint/2010/main" val="20994048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9C78E-C8F7-51A0-3193-B00F202F4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57533F-4AA0-3C17-FCF2-B3974A7D4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46D92B-26AE-3F90-CD16-7EC9DC5FA73A}"/>
              </a:ext>
            </a:extLst>
          </p:cNvPr>
          <p:cNvSpPr>
            <a:spLocks noGrp="1"/>
          </p:cNvSpPr>
          <p:nvPr>
            <p:ph type="body" idx="1"/>
          </p:nvPr>
        </p:nvSpPr>
        <p:spPr/>
        <p:txBody>
          <a:bodyPr/>
          <a:lstStyle/>
          <a:p>
            <a:r>
              <a:rPr lang="en-US" dirty="0"/>
              <a:t>We look at the effect of temperature</a:t>
            </a:r>
          </a:p>
          <a:p>
            <a:endParaRPr lang="en-US" dirty="0"/>
          </a:p>
          <a:p>
            <a:r>
              <a:rPr lang="en-US" b="1" dirty="0"/>
              <a:t>[CLICK]</a:t>
            </a:r>
            <a:r>
              <a:rPr lang="en-US" b="0" dirty="0"/>
              <a:t> and we see that the RDT distribution tends to change with temperature</a:t>
            </a:r>
            <a:endParaRPr lang="en-US" b="1" dirty="0"/>
          </a:p>
        </p:txBody>
      </p:sp>
      <p:sp>
        <p:nvSpPr>
          <p:cNvPr id="4" name="Slide Number Placeholder 3">
            <a:extLst>
              <a:ext uri="{FF2B5EF4-FFF2-40B4-BE49-F238E27FC236}">
                <a16:creationId xmlns:a16="http://schemas.microsoft.com/office/drawing/2014/main" id="{79135A91-46B7-8928-FE56-4AE0E5B634AD}"/>
              </a:ext>
            </a:extLst>
          </p:cNvPr>
          <p:cNvSpPr>
            <a:spLocks noGrp="1"/>
          </p:cNvSpPr>
          <p:nvPr>
            <p:ph type="sldNum" sz="quarter" idx="5"/>
          </p:nvPr>
        </p:nvSpPr>
        <p:spPr/>
        <p:txBody>
          <a:bodyPr/>
          <a:lstStyle/>
          <a:p>
            <a:fld id="{0DDF2200-637A-42DD-BD93-B45C1CFA40DE}" type="slidenum">
              <a:rPr lang="en-US" smtClean="0"/>
              <a:pPr/>
              <a:t>88</a:t>
            </a:fld>
            <a:endParaRPr lang="en-US" dirty="0"/>
          </a:p>
        </p:txBody>
      </p:sp>
    </p:spTree>
    <p:extLst>
      <p:ext uri="{BB962C8B-B14F-4D97-AF65-F5344CB8AC3E}">
        <p14:creationId xmlns:p14="http://schemas.microsoft.com/office/powerpoint/2010/main" val="13072586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BAB43-5402-B31B-38A9-A262B837D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5CCA0-10C1-187D-BDD4-5A60A3B00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FCA97-3007-DE04-FF5E-6F7BEC0E1A30}"/>
              </a:ext>
            </a:extLst>
          </p:cNvPr>
          <p:cNvSpPr>
            <a:spLocks noGrp="1"/>
          </p:cNvSpPr>
          <p:nvPr>
            <p:ph type="body" idx="1"/>
          </p:nvPr>
        </p:nvSpPr>
        <p:spPr/>
        <p:txBody>
          <a:bodyPr/>
          <a:lstStyle/>
          <a:p>
            <a:r>
              <a:rPr lang="en-US" dirty="0"/>
              <a:t>To access a cell we use activate and </a:t>
            </a:r>
            <a:r>
              <a:rPr lang="en-US" dirty="0" err="1"/>
              <a:t>precharge</a:t>
            </a:r>
            <a:r>
              <a:rPr lang="en-US" dirty="0"/>
              <a:t> operations.</a:t>
            </a:r>
          </a:p>
          <a:p>
            <a:endParaRPr lang="en-US" dirty="0"/>
          </a:p>
          <a:p>
            <a:r>
              <a:rPr lang="en-US" b="1" dirty="0"/>
              <a:t>[CLICK]</a:t>
            </a:r>
            <a:r>
              <a:rPr lang="en-US" b="0" dirty="0"/>
              <a:t> If we want to access data in Row 1, </a:t>
            </a:r>
            <a:r>
              <a:rPr lang="en-US" b="1" dirty="0"/>
              <a:t>[CLICK]</a:t>
            </a:r>
            <a:r>
              <a:rPr lang="en-US" b="0" dirty="0"/>
              <a:t> we must</a:t>
            </a:r>
            <a:r>
              <a:rPr lang="en-US" b="1" dirty="0"/>
              <a:t> </a:t>
            </a:r>
            <a:r>
              <a:rPr lang="en-US" b="0" dirty="0"/>
              <a:t>first activate Row 1, or open it</a:t>
            </a:r>
            <a:endParaRPr lang="en-US" b="1" dirty="0"/>
          </a:p>
        </p:txBody>
      </p:sp>
      <p:sp>
        <p:nvSpPr>
          <p:cNvPr id="4" name="Slide Number Placeholder 3">
            <a:extLst>
              <a:ext uri="{FF2B5EF4-FFF2-40B4-BE49-F238E27FC236}">
                <a16:creationId xmlns:a16="http://schemas.microsoft.com/office/drawing/2014/main" id="{2D313C1B-F8D7-2C78-9EDC-F3308E968290}"/>
              </a:ext>
            </a:extLst>
          </p:cNvPr>
          <p:cNvSpPr>
            <a:spLocks noGrp="1"/>
          </p:cNvSpPr>
          <p:nvPr>
            <p:ph type="sldNum" sz="quarter" idx="5"/>
          </p:nvPr>
        </p:nvSpPr>
        <p:spPr/>
        <p:txBody>
          <a:bodyPr/>
          <a:lstStyle/>
          <a:p>
            <a:fld id="{0DDF2200-637A-42DD-BD93-B45C1CFA40DE}" type="slidenum">
              <a:rPr lang="en-US" smtClean="0"/>
              <a:pPr/>
              <a:t>91</a:t>
            </a:fld>
            <a:endParaRPr lang="en-US" dirty="0"/>
          </a:p>
        </p:txBody>
      </p:sp>
    </p:spTree>
    <p:extLst>
      <p:ext uri="{BB962C8B-B14F-4D97-AF65-F5344CB8AC3E}">
        <p14:creationId xmlns:p14="http://schemas.microsoft.com/office/powerpoint/2010/main" val="18021428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193E2-7A09-D424-4814-258E70820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6DF42-5ACE-B0EA-BAE7-881C4ACFF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CA13C-8DA2-BB3F-844E-BEFD62A5BBEC}"/>
              </a:ext>
            </a:extLst>
          </p:cNvPr>
          <p:cNvSpPr>
            <a:spLocks noGrp="1"/>
          </p:cNvSpPr>
          <p:nvPr>
            <p:ph type="body" idx="1"/>
          </p:nvPr>
        </p:nvSpPr>
        <p:spPr/>
        <p:txBody>
          <a:bodyPr/>
          <a:lstStyle/>
          <a:p>
            <a:r>
              <a:rPr lang="en-US" dirty="0"/>
              <a:t>We do that </a:t>
            </a:r>
            <a:r>
              <a:rPr lang="en-US" b="1" dirty="0"/>
              <a:t>[CLICK]</a:t>
            </a:r>
            <a:r>
              <a:rPr lang="en-US" b="0" dirty="0"/>
              <a:t> using an ACTIVATE </a:t>
            </a:r>
            <a:r>
              <a:rPr lang="en-US" b="1" dirty="0"/>
              <a:t>[CLICK]</a:t>
            </a:r>
            <a:r>
              <a:rPr lang="en-US" b="0" dirty="0"/>
              <a:t> command.</a:t>
            </a:r>
            <a:endParaRPr lang="en-US" b="1" dirty="0"/>
          </a:p>
        </p:txBody>
      </p:sp>
      <p:sp>
        <p:nvSpPr>
          <p:cNvPr id="4" name="Slide Number Placeholder 3">
            <a:extLst>
              <a:ext uri="{FF2B5EF4-FFF2-40B4-BE49-F238E27FC236}">
                <a16:creationId xmlns:a16="http://schemas.microsoft.com/office/drawing/2014/main" id="{8BAAB2F2-7F69-A8A6-BDBD-DBADE2445C44}"/>
              </a:ext>
            </a:extLst>
          </p:cNvPr>
          <p:cNvSpPr>
            <a:spLocks noGrp="1"/>
          </p:cNvSpPr>
          <p:nvPr>
            <p:ph type="sldNum" sz="quarter" idx="5"/>
          </p:nvPr>
        </p:nvSpPr>
        <p:spPr/>
        <p:txBody>
          <a:bodyPr/>
          <a:lstStyle/>
          <a:p>
            <a:fld id="{0DDF2200-637A-42DD-BD93-B45C1CFA40DE}" type="slidenum">
              <a:rPr lang="en-US" smtClean="0"/>
              <a:pPr/>
              <a:t>92</a:t>
            </a:fld>
            <a:endParaRPr lang="en-US" dirty="0"/>
          </a:p>
        </p:txBody>
      </p:sp>
    </p:spTree>
    <p:extLst>
      <p:ext uri="{BB962C8B-B14F-4D97-AF65-F5344CB8AC3E}">
        <p14:creationId xmlns:p14="http://schemas.microsoft.com/office/powerpoint/2010/main" val="4880255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35637-807E-BC97-531B-2AEC50FAE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A630F8-10FC-0A0B-A2D9-77D0D9517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00D7A-3C59-0BE1-2791-69EFD80DFFCB}"/>
              </a:ext>
            </a:extLst>
          </p:cNvPr>
          <p:cNvSpPr>
            <a:spLocks noGrp="1"/>
          </p:cNvSpPr>
          <p:nvPr>
            <p:ph type="body" idx="1"/>
          </p:nvPr>
        </p:nvSpPr>
        <p:spPr/>
        <p:txBody>
          <a:bodyPr/>
          <a:lstStyle/>
          <a:p>
            <a:r>
              <a:rPr lang="en-US" dirty="0"/>
              <a:t>If, in this opened state, we </a:t>
            </a:r>
            <a:r>
              <a:rPr lang="en-US" b="1" dirty="0"/>
              <a:t>[CLICK]</a:t>
            </a:r>
            <a:r>
              <a:rPr lang="en-US" dirty="0"/>
              <a:t> want to access data in Row 3, </a:t>
            </a:r>
            <a:r>
              <a:rPr lang="en-US" b="1" dirty="0"/>
              <a:t>[CLICK]</a:t>
            </a:r>
            <a:r>
              <a:rPr lang="en-US" dirty="0"/>
              <a:t> we close the open row </a:t>
            </a:r>
            <a:r>
              <a:rPr lang="en-US" b="1" dirty="0"/>
              <a:t>[CLICK] </a:t>
            </a:r>
            <a:r>
              <a:rPr lang="en-US" dirty="0"/>
              <a:t>using the </a:t>
            </a:r>
            <a:r>
              <a:rPr lang="en-US" dirty="0" err="1"/>
              <a:t>PREcharge</a:t>
            </a:r>
            <a:r>
              <a:rPr lang="en-US" dirty="0"/>
              <a:t> command</a:t>
            </a:r>
            <a:r>
              <a:rPr lang="en-US" b="1" dirty="0"/>
              <a:t>.</a:t>
            </a:r>
          </a:p>
        </p:txBody>
      </p:sp>
      <p:sp>
        <p:nvSpPr>
          <p:cNvPr id="4" name="Slide Number Placeholder 3">
            <a:extLst>
              <a:ext uri="{FF2B5EF4-FFF2-40B4-BE49-F238E27FC236}">
                <a16:creationId xmlns:a16="http://schemas.microsoft.com/office/drawing/2014/main" id="{1A9DE281-E029-3D20-F89B-173B879EEDDC}"/>
              </a:ext>
            </a:extLst>
          </p:cNvPr>
          <p:cNvSpPr>
            <a:spLocks noGrp="1"/>
          </p:cNvSpPr>
          <p:nvPr>
            <p:ph type="sldNum" sz="quarter" idx="5"/>
          </p:nvPr>
        </p:nvSpPr>
        <p:spPr/>
        <p:txBody>
          <a:bodyPr/>
          <a:lstStyle/>
          <a:p>
            <a:fld id="{0DDF2200-637A-42DD-BD93-B45C1CFA40DE}" type="slidenum">
              <a:rPr lang="en-US" smtClean="0"/>
              <a:pPr/>
              <a:t>93</a:t>
            </a:fld>
            <a:endParaRPr lang="en-US" dirty="0"/>
          </a:p>
        </p:txBody>
      </p:sp>
    </p:spTree>
    <p:extLst>
      <p:ext uri="{BB962C8B-B14F-4D97-AF65-F5344CB8AC3E}">
        <p14:creationId xmlns:p14="http://schemas.microsoft.com/office/powerpoint/2010/main" val="26619943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1D03-AE08-7F0A-9044-8E696D18F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68EBA-6971-E2F2-EFB3-4DA22D068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AF98D-6BFF-0758-BBB9-BD49F3C2FD23}"/>
              </a:ext>
            </a:extLst>
          </p:cNvPr>
          <p:cNvSpPr>
            <a:spLocks noGrp="1"/>
          </p:cNvSpPr>
          <p:nvPr>
            <p:ph type="body" idx="1"/>
          </p:nvPr>
        </p:nvSpPr>
        <p:spPr/>
        <p:txBody>
          <a:bodyPr/>
          <a:lstStyle/>
          <a:p>
            <a:r>
              <a:rPr lang="en-US" b="1" dirty="0"/>
              <a:t>[CLICK]</a:t>
            </a:r>
            <a:r>
              <a:rPr lang="en-US" b="0" dirty="0"/>
              <a:t> Now we can activate Row 3 and access data in Row 3</a:t>
            </a:r>
            <a:r>
              <a:rPr lang="en-US" b="1" dirty="0"/>
              <a:t>. </a:t>
            </a:r>
          </a:p>
          <a:p>
            <a:endParaRPr lang="en-US" b="1" dirty="0"/>
          </a:p>
          <a:p>
            <a:r>
              <a:rPr lang="en-US" dirty="0"/>
              <a:t>Repeatedly performing activate and </a:t>
            </a:r>
            <a:r>
              <a:rPr lang="en-US" dirty="0" err="1"/>
              <a:t>precharge</a:t>
            </a:r>
            <a:r>
              <a:rPr lang="en-US" dirty="0"/>
              <a:t> operations can lead to…</a:t>
            </a:r>
          </a:p>
        </p:txBody>
      </p:sp>
      <p:sp>
        <p:nvSpPr>
          <p:cNvPr id="4" name="Slide Number Placeholder 3">
            <a:extLst>
              <a:ext uri="{FF2B5EF4-FFF2-40B4-BE49-F238E27FC236}">
                <a16:creationId xmlns:a16="http://schemas.microsoft.com/office/drawing/2014/main" id="{4EBAF76F-4FBF-EDF7-6A6D-F068A29C4A18}"/>
              </a:ext>
            </a:extLst>
          </p:cNvPr>
          <p:cNvSpPr>
            <a:spLocks noGrp="1"/>
          </p:cNvSpPr>
          <p:nvPr>
            <p:ph type="sldNum" sz="quarter" idx="5"/>
          </p:nvPr>
        </p:nvSpPr>
        <p:spPr/>
        <p:txBody>
          <a:bodyPr/>
          <a:lstStyle/>
          <a:p>
            <a:fld id="{0DDF2200-637A-42DD-BD93-B45C1CFA40DE}" type="slidenum">
              <a:rPr lang="en-US" smtClean="0"/>
              <a:pPr/>
              <a:t>94</a:t>
            </a:fld>
            <a:endParaRPr lang="en-US" dirty="0"/>
          </a:p>
        </p:txBody>
      </p:sp>
    </p:spTree>
    <p:extLst>
      <p:ext uri="{BB962C8B-B14F-4D97-AF65-F5344CB8AC3E}">
        <p14:creationId xmlns:p14="http://schemas.microsoft.com/office/powerpoint/2010/main" val="8589087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99C65-B793-7053-A1D1-EAB2A2BB1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72783-2466-3BAD-E728-EB71F13B8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5CD78-DD35-739C-C7D3-F319B78951CD}"/>
              </a:ext>
            </a:extLst>
          </p:cNvPr>
          <p:cNvSpPr>
            <a:spLocks noGrp="1"/>
          </p:cNvSpPr>
          <p:nvPr>
            <p:ph type="body" idx="1"/>
          </p:nvPr>
        </p:nvSpPr>
        <p:spPr/>
        <p:txBody>
          <a:bodyPr/>
          <a:lstStyle/>
          <a:p>
            <a:r>
              <a:rPr lang="en-US" dirty="0"/>
              <a:t>Each cell </a:t>
            </a:r>
            <a:r>
              <a:rPr lang="en-US" b="1" dirty="0"/>
              <a:t>encodes</a:t>
            </a:r>
            <a:r>
              <a:rPr lang="en-US" b="1" baseline="0" dirty="0"/>
              <a:t> </a:t>
            </a:r>
            <a:r>
              <a:rPr lang="en-US" baseline="0" dirty="0"/>
              <a:t>data in </a:t>
            </a:r>
            <a:r>
              <a:rPr lang="en-US" b="1" baseline="0" dirty="0"/>
              <a:t>fundamentally leaky </a:t>
            </a:r>
            <a:r>
              <a:rPr lang="en-US" b="0" baseline="0" dirty="0"/>
              <a:t>capacitors </a:t>
            </a:r>
            <a:r>
              <a:rPr lang="en-US" b="1" baseline="0" dirty="0"/>
              <a:t>[CLICK] </a:t>
            </a:r>
            <a:r>
              <a:rPr lang="en-US" b="0" baseline="0" dirty="0"/>
              <a:t>Here is a </a:t>
            </a:r>
            <a:r>
              <a:rPr lang="en-US" b="1" baseline="0" dirty="0"/>
              <a:t>simplified diagram </a:t>
            </a:r>
            <a:r>
              <a:rPr lang="en-US" b="0" baseline="0" dirty="0"/>
              <a:t>of a DRAM cell, where the capacitor in red stores the data and the access transistor gates access to the data</a:t>
            </a:r>
          </a:p>
          <a:p>
            <a:r>
              <a:rPr lang="en-US" b="1" baseline="0" dirty="0"/>
              <a:t>[CLICK]</a:t>
            </a:r>
          </a:p>
          <a:p>
            <a:r>
              <a:rPr lang="en-US" b="0" baseline="0" dirty="0"/>
              <a:t>There are a </a:t>
            </a:r>
            <a:r>
              <a:rPr lang="en-US" b="1" baseline="0" dirty="0"/>
              <a:t>number of leakage paths </a:t>
            </a:r>
            <a:r>
              <a:rPr lang="en-US" b="0" baseline="0" dirty="0"/>
              <a:t>by which charge can </a:t>
            </a:r>
            <a:r>
              <a:rPr lang="en-US" b="1" baseline="0" dirty="0"/>
              <a:t>enter or exit the capacitor</a:t>
            </a:r>
            <a:r>
              <a:rPr lang="en-US" b="0" baseline="0" dirty="0"/>
              <a:t>.</a:t>
            </a:r>
          </a:p>
          <a:p>
            <a:r>
              <a:rPr lang="en-US" b="1" baseline="0" dirty="0"/>
              <a:t>[CLICK]</a:t>
            </a:r>
          </a:p>
          <a:p>
            <a:r>
              <a:rPr lang="en-US" b="0" baseline="0" dirty="0"/>
              <a:t>The </a:t>
            </a:r>
            <a:r>
              <a:rPr lang="en-US" b="1" baseline="0" dirty="0"/>
              <a:t>important thing to note </a:t>
            </a:r>
            <a:r>
              <a:rPr lang="en-US" b="0" baseline="0" dirty="0"/>
              <a:t>is that stored data can be corrupted if too much charge leaks</a:t>
            </a:r>
          </a:p>
          <a:p>
            <a:r>
              <a:rPr lang="en-US" b="0" baseline="0" dirty="0"/>
              <a:t>Which is the </a:t>
            </a:r>
            <a:r>
              <a:rPr lang="en-US" b="1" baseline="0" dirty="0"/>
              <a:t>same as saying </a:t>
            </a:r>
            <a:r>
              <a:rPr lang="en-US" b="0" baseline="0" dirty="0"/>
              <a:t>if the </a:t>
            </a:r>
            <a:r>
              <a:rPr lang="en-US" b="1" baseline="0" dirty="0"/>
              <a:t>capacitor voltage degrades </a:t>
            </a:r>
            <a:r>
              <a:rPr lang="en-US" b="0" baseline="0" dirty="0"/>
              <a:t>too much</a:t>
            </a:r>
          </a:p>
          <a:p>
            <a:r>
              <a:rPr lang="en-US" b="1" baseline="0" dirty="0"/>
              <a:t>[END]</a:t>
            </a:r>
            <a:endParaRPr lang="en-US" b="1" dirty="0"/>
          </a:p>
        </p:txBody>
      </p:sp>
      <p:sp>
        <p:nvSpPr>
          <p:cNvPr id="4" name="Slide Number Placeholder 3">
            <a:extLst>
              <a:ext uri="{FF2B5EF4-FFF2-40B4-BE49-F238E27FC236}">
                <a16:creationId xmlns:a16="http://schemas.microsoft.com/office/drawing/2014/main" id="{3A8511E1-A8B7-3EAB-808E-6824C6C05B8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8798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D3757-59A3-66F7-0218-04AE140E8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F56D4-6785-22D8-FC9E-554FCEF124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0A067F-AE60-FA6E-9160-AE91CE90AF1A}"/>
              </a:ext>
            </a:extLst>
          </p:cNvPr>
          <p:cNvSpPr>
            <a:spLocks noGrp="1"/>
          </p:cNvSpPr>
          <p:nvPr>
            <p:ph type="body" idx="1"/>
          </p:nvPr>
        </p:nvSpPr>
        <p:spPr/>
        <p:txBody>
          <a:bodyPr/>
          <a:lstStyle/>
          <a:p>
            <a:r>
              <a:rPr lang="en-US" dirty="0"/>
              <a:t>Here,</a:t>
            </a:r>
            <a:r>
              <a:rPr lang="en-US" baseline="0" dirty="0"/>
              <a:t> we have a </a:t>
            </a:r>
            <a:r>
              <a:rPr lang="en-US" b="1" baseline="0" dirty="0"/>
              <a:t>simplified diagram </a:t>
            </a:r>
            <a:r>
              <a:rPr lang="en-US" baseline="0" dirty="0"/>
              <a:t>of the </a:t>
            </a:r>
            <a:r>
              <a:rPr lang="en-US" b="1" baseline="0" dirty="0"/>
              <a:t>capacitor voltage over time</a:t>
            </a:r>
          </a:p>
          <a:p>
            <a:r>
              <a:rPr lang="en-US" b="0" baseline="0" dirty="0"/>
              <a:t>We see that the </a:t>
            </a:r>
            <a:r>
              <a:rPr lang="en-US" b="1" baseline="0" dirty="0"/>
              <a:t>voltage decreases </a:t>
            </a:r>
            <a:r>
              <a:rPr lang="en-US" b="0" baseline="0" dirty="0"/>
              <a:t>over time in an </a:t>
            </a:r>
            <a:r>
              <a:rPr lang="en-US" b="1" baseline="0" dirty="0"/>
              <a:t>exponential decay</a:t>
            </a:r>
            <a:r>
              <a:rPr lang="en-US" b="0" baseline="0" dirty="0"/>
              <a:t>.</a:t>
            </a:r>
          </a:p>
          <a:p>
            <a:r>
              <a:rPr lang="en-US" b="0" baseline="0" dirty="0"/>
              <a:t>There’s a threshold </a:t>
            </a:r>
            <a:r>
              <a:rPr lang="en-US" b="0" baseline="0" dirty="0" err="1"/>
              <a:t>Vmin</a:t>
            </a:r>
            <a:r>
              <a:rPr lang="en-US" b="0" baseline="0" dirty="0"/>
              <a:t> under which we can no longer guarantee that we will correctly read the data that was originally stored in the cell.</a:t>
            </a:r>
          </a:p>
          <a:p>
            <a:r>
              <a:rPr lang="en-US" b="1" baseline="0" dirty="0"/>
              <a:t>[CLICK]</a:t>
            </a:r>
          </a:p>
          <a:p>
            <a:r>
              <a:rPr lang="en-US" b="0" baseline="0" dirty="0"/>
              <a:t>As long as a cell’s voltage remains above this line, we consider this a retention success.</a:t>
            </a:r>
          </a:p>
          <a:p>
            <a:r>
              <a:rPr lang="en-US" b="1" baseline="0" dirty="0"/>
              <a:t>[CLICK]</a:t>
            </a:r>
          </a:p>
          <a:p>
            <a:r>
              <a:rPr lang="en-US" b="0" baseline="0" dirty="0"/>
              <a:t>However, as soon as the voltage drops below </a:t>
            </a:r>
            <a:r>
              <a:rPr lang="en-US" b="0" baseline="0" dirty="0" err="1"/>
              <a:t>Vmin</a:t>
            </a:r>
            <a:r>
              <a:rPr lang="en-US" b="0" baseline="0" dirty="0"/>
              <a:t>, we consider this a retention failure</a:t>
            </a:r>
          </a:p>
          <a:p>
            <a:endParaRPr lang="en-US" b="1" baseline="0" dirty="0"/>
          </a:p>
          <a:p>
            <a:r>
              <a:rPr lang="en-US" b="0" baseline="0" dirty="0"/>
              <a:t>In order to prevent charge leakage failures, also known as retention failures, </a:t>
            </a:r>
            <a:r>
              <a:rPr lang="en-US" b="1" baseline="0" dirty="0"/>
              <a:t>[CLICK]</a:t>
            </a:r>
            <a:r>
              <a:rPr lang="en-US" b="0" baseline="0" dirty="0"/>
              <a:t> we issue periodic refresh operations to restore the charge in the cell. </a:t>
            </a:r>
            <a:r>
              <a:rPr lang="en-US" b="1" baseline="0" dirty="0"/>
              <a:t>[CLICK]</a:t>
            </a:r>
            <a:r>
              <a:rPr lang="en-US" b="0" baseline="0" dirty="0"/>
              <a:t> The interval between refresh commands are referred to as the refresh window. </a:t>
            </a:r>
          </a:p>
          <a:p>
            <a:endParaRPr lang="en-US" b="1" baseline="0" dirty="0"/>
          </a:p>
          <a:p>
            <a:endParaRPr lang="en-US" b="0" baseline="0" dirty="0"/>
          </a:p>
          <a:p>
            <a:endParaRPr lang="en-US" b="0" dirty="0"/>
          </a:p>
        </p:txBody>
      </p:sp>
      <p:sp>
        <p:nvSpPr>
          <p:cNvPr id="4" name="Slide Number Placeholder 3">
            <a:extLst>
              <a:ext uri="{FF2B5EF4-FFF2-40B4-BE49-F238E27FC236}">
                <a16:creationId xmlns:a16="http://schemas.microsoft.com/office/drawing/2014/main" id="{4BD43E12-6DDF-E9EA-8FB2-F6ED2201C7D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0380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AD588-CE7E-E3FB-A09E-8FDA302C9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2BE7AC-DBA1-8CDF-8132-CEFE317DA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2D3ED-EFEB-7E90-9D6A-55E5F41A71A8}"/>
              </a:ext>
            </a:extLst>
          </p:cNvPr>
          <p:cNvSpPr>
            <a:spLocks noGrp="1"/>
          </p:cNvSpPr>
          <p:nvPr>
            <p:ph type="body" idx="1"/>
          </p:nvPr>
        </p:nvSpPr>
        <p:spPr/>
        <p:txBody>
          <a:bodyPr/>
          <a:lstStyle/>
          <a:p>
            <a:r>
              <a:rPr lang="en-US" b="0" dirty="0"/>
              <a:t>Now lets take a look at this diagram in the context of a read disturbance access pattern. </a:t>
            </a:r>
          </a:p>
          <a:p>
            <a:endParaRPr lang="en-US" b="0" dirty="0"/>
          </a:p>
          <a:p>
            <a:r>
              <a:rPr lang="en-US" b="1" dirty="0"/>
              <a:t>[CLICK]</a:t>
            </a:r>
            <a:r>
              <a:rPr lang="en-US" b="0" dirty="0"/>
              <a:t> If enough activations are issued to a nearby row within a refresh window, the charge leakage rate can be accelerated such that we end up with a bitflip. </a:t>
            </a:r>
          </a:p>
          <a:p>
            <a:endParaRPr lang="en-US" b="0" dirty="0"/>
          </a:p>
          <a:p>
            <a:endParaRPr lang="en-US" b="0" dirty="0"/>
          </a:p>
        </p:txBody>
      </p:sp>
      <p:sp>
        <p:nvSpPr>
          <p:cNvPr id="4" name="Slide Number Placeholder 3">
            <a:extLst>
              <a:ext uri="{FF2B5EF4-FFF2-40B4-BE49-F238E27FC236}">
                <a16:creationId xmlns:a16="http://schemas.microsoft.com/office/drawing/2014/main" id="{8AB6BAC8-1A6D-F259-F9DD-E8C62299140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439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Our work tries</a:t>
            </a:r>
            <a:r>
              <a:rPr lang="en-US" b="1" dirty="0"/>
              <a:t> </a:t>
            </a:r>
            <a:r>
              <a:rPr lang="en-US" b="0" dirty="0"/>
              <a:t>to answer a key question about the read disturbance threshold: “How accurately and efficiently can we measure the read disturbance threshold of each DRAM row?”</a:t>
            </a:r>
          </a:p>
          <a:p>
            <a:endParaRPr lang="en-US" b="0" dirty="0"/>
          </a:p>
          <a:p>
            <a:r>
              <a:rPr lang="en-US" b="1" dirty="0"/>
              <a:t>[CLICK]</a:t>
            </a:r>
            <a:r>
              <a:rPr lang="en-US" b="0" dirty="0"/>
              <a:t> We record more than a hundred million read disturbance threshold measurements across many rows in many DRAM chips</a:t>
            </a:r>
          </a:p>
          <a:p>
            <a:endParaRPr lang="en-US" b="0" dirty="0"/>
          </a:p>
          <a:p>
            <a:r>
              <a:rPr lang="en-US" b="1" dirty="0"/>
              <a:t>[CLICK] </a:t>
            </a:r>
            <a:r>
              <a:rPr lang="en-US" b="0" dirty="0"/>
              <a:t>We find that the read disturbance threshold of a DRAM row varies significantly and unpredictably over time. </a:t>
            </a:r>
          </a:p>
          <a:p>
            <a:r>
              <a:rPr lang="en-US" b="1" dirty="0"/>
              <a:t>[CLICK]</a:t>
            </a:r>
            <a:r>
              <a:rPr lang="en-US" b="0" dirty="0"/>
              <a:t> The largest RDT observed for a DRAM row can be 3.5 times the smallest observed for the same row, and</a:t>
            </a:r>
          </a:p>
          <a:p>
            <a:r>
              <a:rPr lang="en-US" b="1" dirty="0"/>
              <a:t>[CLICK] </a:t>
            </a:r>
            <a:r>
              <a:rPr lang="en-US" b="0" dirty="0"/>
              <a:t>a row’s smallest RDT may appear after 94 thousand measurements</a:t>
            </a:r>
            <a:br>
              <a:rPr lang="en-US" b="0" dirty="0"/>
            </a:br>
            <a:r>
              <a:rPr lang="en-US" b="0" dirty="0"/>
              <a:t>We call this new phenomenon Variable Read Disturbance.</a:t>
            </a:r>
          </a:p>
          <a:p>
            <a:endParaRPr lang="en-US" b="0" dirty="0"/>
          </a:p>
          <a:p>
            <a:r>
              <a:rPr lang="en-US" b="1" dirty="0"/>
              <a:t>[CLICK] </a:t>
            </a:r>
            <a:r>
              <a:rPr lang="en-US" b="0" dirty="0"/>
              <a:t>Variable read disturbance has implications for system security and robustness because the RDT of a row cannot be quickly and accurately identified.</a:t>
            </a:r>
          </a:p>
          <a:p>
            <a:endParaRPr lang="en-US" b="0" dirty="0"/>
          </a:p>
          <a:p>
            <a:r>
              <a:rPr lang="en-US" b="1" dirty="0"/>
              <a:t>[CLICK]</a:t>
            </a:r>
            <a:r>
              <a:rPr lang="en-US" b="0" dirty="0"/>
              <a:t> We evaluate using </a:t>
            </a:r>
            <a:r>
              <a:rPr lang="en-US" b="0" dirty="0" err="1"/>
              <a:t>guardbands</a:t>
            </a:r>
            <a:r>
              <a:rPr lang="en-US" b="0" dirty="0"/>
              <a:t> for RDT and error-correcting codes as a solution for VRD-induced bitflips: **Given our limited dataset of bitflip locations** we find that relatively large </a:t>
            </a:r>
            <a:r>
              <a:rPr lang="en-US" b="0" dirty="0" err="1"/>
              <a:t>guardbands</a:t>
            </a:r>
            <a:r>
              <a:rPr lang="en-US" b="0" dirty="0"/>
              <a:t> and ECC could prevent VRD-induced bitflips at significant performance cost.</a:t>
            </a:r>
          </a:p>
          <a:p>
            <a:r>
              <a:rPr lang="en-US" b="1" dirty="0"/>
              <a:t>[CLICK]</a:t>
            </a:r>
            <a:r>
              <a:rPr lang="en-US" b="0" dirty="0"/>
              <a:t> But more data and analyses are needed to make a definitive conclusion</a:t>
            </a:r>
          </a:p>
          <a:p>
            <a:r>
              <a:rPr lang="en-US" b="1" dirty="0"/>
              <a:t>[CLICK] </a:t>
            </a:r>
            <a:r>
              <a:rPr lang="en-US" b="0" dirty="0"/>
              <a:t>Our results call for future work on understanding and efficiently mitigating VRD.</a:t>
            </a:r>
          </a:p>
        </p:txBody>
      </p:sp>
      <p:sp>
        <p:nvSpPr>
          <p:cNvPr id="4" name="Slide Number Placeholder 3"/>
          <p:cNvSpPr>
            <a:spLocks noGrp="1"/>
          </p:cNvSpPr>
          <p:nvPr>
            <p:ph type="sldNum" sz="quarter" idx="5"/>
          </p:nvPr>
        </p:nvSpPr>
        <p:spPr/>
        <p:txBody>
          <a:bodyPr/>
          <a:lstStyle/>
          <a:p>
            <a:fld id="{0DDF2200-637A-42DD-BD93-B45C1CFA40DE}" type="slidenum">
              <a:rPr lang="en-US" smtClean="0"/>
              <a:pPr/>
              <a:t>9</a:t>
            </a:fld>
            <a:endParaRPr lang="en-US" dirty="0"/>
          </a:p>
        </p:txBody>
      </p:sp>
    </p:spTree>
    <p:extLst>
      <p:ext uri="{BB962C8B-B14F-4D97-AF65-F5344CB8AC3E}">
        <p14:creationId xmlns:p14="http://schemas.microsoft.com/office/powerpoint/2010/main" val="230484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solidFill>
                  <a:schemeClr val="accent5">
                    <a:lumMod val="75000"/>
                  </a:schemeClr>
                </a:solidFill>
                <a:latin typeface="+mj-lt"/>
                <a:cs typeface="Quire Sans" panose="020B0502040400020003"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Quire Sans" panose="020B0502040400020003" pitchFamily="34" charset="0"/>
                <a:cs typeface="Quire Sans" panose="020B0502040400020003"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Tree>
    <p:extLst>
      <p:ext uri="{BB962C8B-B14F-4D97-AF65-F5344CB8AC3E}">
        <p14:creationId xmlns:p14="http://schemas.microsoft.com/office/powerpoint/2010/main" val="103870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solidFill>
                  <a:schemeClr val="accent5">
                    <a:lumMod val="75000"/>
                  </a:schemeClr>
                </a:solidFill>
                <a:latin typeface="+mj-lt"/>
                <a:cs typeface="Quire Sans" panose="020B05020404000200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latin typeface="Quire Sans" panose="020B0502040400020003" pitchFamily="34" charset="0"/>
                <a:cs typeface="Quire Sans" panose="020B0502040400020003" pitchFamily="34" charset="0"/>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15343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88" y="78848"/>
            <a:ext cx="8815517" cy="753812"/>
          </a:xfrm>
        </p:spPr>
        <p:txBody>
          <a:bodyPr/>
          <a:lstStyle>
            <a:lvl1pPr>
              <a:defRPr b="1">
                <a:solidFill>
                  <a:schemeClr val="accent5">
                    <a:lumMod val="75000"/>
                  </a:schemeClr>
                </a:solidFill>
                <a:latin typeface="+mj-lt"/>
                <a:cs typeface="Quire Sans" panose="020B0502040400020003" pitchFamily="34" charset="0"/>
              </a:defRPr>
            </a:lvl1pPr>
          </a:lstStyle>
          <a:p>
            <a:r>
              <a:rPr lang="en-US" dirty="0"/>
              <a:t>Click to edit Master title style</a:t>
            </a:r>
          </a:p>
        </p:txBody>
      </p:sp>
      <p:sp>
        <p:nvSpPr>
          <p:cNvPr id="3" name="Content Placeholder 2"/>
          <p:cNvSpPr>
            <a:spLocks noGrp="1"/>
          </p:cNvSpPr>
          <p:nvPr>
            <p:ph idx="1"/>
          </p:nvPr>
        </p:nvSpPr>
        <p:spPr>
          <a:xfrm>
            <a:off x="155488" y="982979"/>
            <a:ext cx="8815517" cy="5346259"/>
          </a:xfrm>
        </p:spPr>
        <p:txBody>
          <a:bodyPr>
            <a:normAutofit/>
          </a:bodyPr>
          <a:lstStyle>
            <a:lvl1pPr>
              <a:defRPr sz="2800">
                <a:latin typeface="+mn-lt"/>
                <a:cs typeface="Quire Sans" panose="020B0502040400020003" pitchFamily="34" charset="0"/>
              </a:defRPr>
            </a:lvl1pPr>
            <a:lvl2pPr>
              <a:defRPr sz="2400">
                <a:latin typeface="+mn-lt"/>
                <a:cs typeface="Quire Sans" panose="020B0502040400020003" pitchFamily="34" charset="0"/>
              </a:defRPr>
            </a:lvl2pPr>
            <a:lvl3pPr>
              <a:defRPr sz="1800">
                <a:latin typeface="+mn-lt"/>
                <a:cs typeface="Quire Sans" panose="020B0502040400020003" pitchFamily="34" charset="0"/>
              </a:defRPr>
            </a:lvl3pPr>
            <a:lvl4pPr>
              <a:defRPr sz="1600">
                <a:latin typeface="+mn-lt"/>
                <a:cs typeface="Quire Sans" panose="020B0502040400020003" pitchFamily="34" charset="0"/>
              </a:defRPr>
            </a:lvl4pPr>
            <a:lvl5pPr>
              <a:defRPr sz="1600">
                <a:latin typeface="+mn-lt"/>
                <a:cs typeface="Quire Sans" panose="020B05020404000200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Trebuchet MS" panose="020B0703020202090204" pitchFamily="34" charset="0"/>
                <a:cs typeface="Quire Sans" panose="020B0502040400020003" pitchFamily="34" charset="0"/>
              </a:defRPr>
            </a:lvl1pPr>
          </a:lstStyle>
          <a:p>
            <a:fld id="{C19D2B53-EDAE-4B41-B849-8916FA40BCB6}" type="slidenum">
              <a:rPr lang="en-US" smtClean="0"/>
              <a:pPr/>
              <a:t>‹#›</a:t>
            </a:fld>
            <a:endParaRPr lang="en-US" dirty="0"/>
          </a:p>
        </p:txBody>
      </p:sp>
      <p:pic>
        <p:nvPicPr>
          <p:cNvPr id="5" name="Graphic 4">
            <a:extLst>
              <a:ext uri="{FF2B5EF4-FFF2-40B4-BE49-F238E27FC236}">
                <a16:creationId xmlns:a16="http://schemas.microsoft.com/office/drawing/2014/main" id="{1FE239BD-A8A4-43DB-B353-D4FADB3F97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3164606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solidFill>
                  <a:schemeClr val="accent5">
                    <a:lumMod val="75000"/>
                  </a:schemeClr>
                </a:solidFill>
                <a:latin typeface="+mj-lt"/>
                <a:cs typeface="Quire Sans" panose="020B0502040400020003" pitchFamily="34" charset="0"/>
              </a:rPr>
              <a:t>Click to edit Master title style</a:t>
            </a:r>
          </a:p>
        </p:txBody>
      </p:sp>
      <p:sp>
        <p:nvSpPr>
          <p:cNvPr id="10" name="Slide Number Placeholder 7">
            <a:extLst>
              <a:ext uri="{FF2B5EF4-FFF2-40B4-BE49-F238E27FC236}">
                <a16:creationId xmlns:a16="http://schemas.microsoft.com/office/drawing/2014/main" id="{17A3CC0F-C9D8-429D-AE24-ECD6172B1725}"/>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Trebuchet MS" panose="020B0703020202090204" pitchFamily="34" charset="0"/>
                <a:cs typeface="Quire Sans" panose="020B0502040400020003" pitchFamily="34" charset="0"/>
              </a:defRPr>
            </a:lvl1pPr>
          </a:lstStyle>
          <a:p>
            <a:fld id="{C19D2B53-EDAE-4B41-B849-8916FA40BCB6}" type="slidenum">
              <a:rPr lang="en-US" smtClean="0"/>
              <a:pPr/>
              <a:t>‹#›</a:t>
            </a:fld>
            <a:endParaRPr lang="en-US" dirty="0"/>
          </a:p>
        </p:txBody>
      </p:sp>
      <p:pic>
        <p:nvPicPr>
          <p:cNvPr id="4" name="Graphic 3">
            <a:extLst>
              <a:ext uri="{FF2B5EF4-FFF2-40B4-BE49-F238E27FC236}">
                <a16:creationId xmlns:a16="http://schemas.microsoft.com/office/drawing/2014/main" id="{C31754A4-B376-431B-A0BC-8A7EB43B76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1094597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7">
            <a:extLst>
              <a:ext uri="{FF2B5EF4-FFF2-40B4-BE49-F238E27FC236}">
                <a16:creationId xmlns:a16="http://schemas.microsoft.com/office/drawing/2014/main" id="{D52620CB-F40B-4377-AE03-D77EEA0FDDFD}"/>
              </a:ext>
            </a:extLst>
          </p:cNvPr>
          <p:cNvSpPr>
            <a:spLocks noGrp="1"/>
          </p:cNvSpPr>
          <p:nvPr>
            <p:ph type="sldNum" sz="quarter" idx="12"/>
          </p:nvPr>
        </p:nvSpPr>
        <p:spPr>
          <a:xfrm>
            <a:off x="6913605" y="6329238"/>
            <a:ext cx="2057400" cy="528761"/>
          </a:xfrm>
          <a:prstGeom prst="rect">
            <a:avLst/>
          </a:prstGeom>
        </p:spPr>
        <p:txBody>
          <a:bodyPr/>
          <a:lstStyle>
            <a:lvl1pPr algn="r">
              <a:defRPr sz="2400" b="1">
                <a:solidFill>
                  <a:schemeClr val="accent1">
                    <a:lumMod val="75000"/>
                  </a:schemeClr>
                </a:solidFill>
                <a:latin typeface="Trebuchet MS" panose="020B0703020202090204" pitchFamily="34" charset="0"/>
                <a:cs typeface="Quire Sans" panose="020B0502040400020003" pitchFamily="34" charset="0"/>
              </a:defRPr>
            </a:lvl1pPr>
          </a:lstStyle>
          <a:p>
            <a:fld id="{C19D2B53-EDAE-4B41-B849-8916FA40BCB6}" type="slidenum">
              <a:rPr lang="en-US" smtClean="0"/>
              <a:pPr/>
              <a:t>‹#›</a:t>
            </a:fld>
            <a:endParaRPr lang="en-US" dirty="0"/>
          </a:p>
        </p:txBody>
      </p:sp>
      <p:pic>
        <p:nvPicPr>
          <p:cNvPr id="3" name="Graphic 2">
            <a:extLst>
              <a:ext uri="{FF2B5EF4-FFF2-40B4-BE49-F238E27FC236}">
                <a16:creationId xmlns:a16="http://schemas.microsoft.com/office/drawing/2014/main" id="{A4401882-3B48-42E2-9E56-FC35D49034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488" y="6467844"/>
            <a:ext cx="1307552" cy="251549"/>
          </a:xfrm>
          <a:prstGeom prst="rect">
            <a:avLst/>
          </a:prstGeom>
        </p:spPr>
      </p:pic>
    </p:spTree>
    <p:extLst>
      <p:ext uri="{BB962C8B-B14F-4D97-AF65-F5344CB8AC3E}">
        <p14:creationId xmlns:p14="http://schemas.microsoft.com/office/powerpoint/2010/main" val="35583152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Quire Sans" panose="020B0502040400020003" pitchFamily="34" charset="0"/>
              </a:rPr>
              <a:t>Video</a:t>
            </a:r>
          </a:p>
        </p:txBody>
      </p:sp>
    </p:spTree>
    <p:extLst>
      <p:ext uri="{BB962C8B-B14F-4D97-AF65-F5344CB8AC3E}">
        <p14:creationId xmlns:p14="http://schemas.microsoft.com/office/powerpoint/2010/main" val="245278599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hf hdr="0" ftr="0" dt="0"/>
  <p:txStyles>
    <p:titleStyle>
      <a:lvl1pPr algn="l" defTabSz="685766" rtl="0" eaLnBrk="1" latinLnBrk="0" hangingPunct="1">
        <a:lnSpc>
          <a:spcPct val="90000"/>
        </a:lnSpc>
        <a:spcBef>
          <a:spcPct val="0"/>
        </a:spcBef>
        <a:buNone/>
        <a:defRPr sz="4000" b="1" kern="1200">
          <a:solidFill>
            <a:schemeClr val="accent5">
              <a:lumMod val="75000"/>
            </a:schemeClr>
          </a:solidFill>
          <a:latin typeface="+mj-lt"/>
          <a:ea typeface="Verdana" panose="020B0604030504040204" pitchFamily="34" charset="0"/>
          <a:cs typeface="Verdana" panose="020B0604030504040204" pitchFamily="34"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Verdana" panose="020B0604030504040204" pitchFamily="34" charset="0"/>
          <a:cs typeface="Quire Sans" panose="020B0502040400020003" pitchFamily="34"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Verdana" panose="020B0604030504040204" pitchFamily="34" charset="0"/>
          <a:cs typeface="Quire Sans" panose="020B0502040400020003" pitchFamily="34"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Verdana" panose="020B0604030504040204" pitchFamily="34" charset="0"/>
          <a:cs typeface="Quire Sans" panose="020B0502040400020003" pitchFamily="34"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Verdana" panose="020B0604030504040204" pitchFamily="34" charset="0"/>
          <a:cs typeface="Quire Sans" panose="020B0502040400020003" pitchFamily="34"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Verdana" panose="020B0604030504040204" pitchFamily="34" charset="0"/>
          <a:cs typeface="Quire Sans" panose="020B0502040400020003"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arxiv.org/pdf/2502.13075" TargetMode="Externa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github.com/CMU-SAFARI/DRAM-Bender" TargetMode="External"/><Relationship Id="rId4" Type="http://schemas.openxmlformats.org/officeDocument/2006/relationships/hyperlink" Target="https://arxiv.org/pdf/2211.05838.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github.com/CMU-SAFARI/DRAM-Bender" TargetMode="External"/><Relationship Id="rId4" Type="http://schemas.openxmlformats.org/officeDocument/2006/relationships/hyperlink" Target="https://arxiv.org/pdf/2211.05838.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arxiv.org/pdf/2502.13075"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s://arxiv.org/pdf/2502.13075" TargetMode="External"/><Relationship Id="rId5" Type="http://schemas.openxmlformats.org/officeDocument/2006/relationships/image" Target="../media/image14.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hyperlink" Target="https://arxiv.org/pdf/2502.13075" TargetMode="External"/><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hyperlink" Target="https://arxiv.org/pdf/2502.13075"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hyperlink" Target="https://arxiv.org/pdf/2502.13075"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hyperlink" Target="https://arxiv.org/pdf/2502.13075" TargetMode="External"/><Relationship Id="rId5" Type="http://schemas.openxmlformats.org/officeDocument/2006/relationships/image" Target="../media/image2.sv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9.png"/></Relationships>
</file>

<file path=ppt/slides/_rels/slide8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43A7CB-ED1C-B1CA-7CDD-1B2EC4E03543}"/>
              </a:ext>
            </a:extLst>
          </p:cNvPr>
          <p:cNvSpPr/>
          <p:nvPr/>
        </p:nvSpPr>
        <p:spPr>
          <a:xfrm>
            <a:off x="-152400" y="-114300"/>
            <a:ext cx="9436100" cy="3543300"/>
          </a:xfrm>
          <a:prstGeom prst="rect">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sp>
        <p:nvSpPr>
          <p:cNvPr id="2" name="Title 1"/>
          <p:cNvSpPr>
            <a:spLocks noGrp="1"/>
          </p:cNvSpPr>
          <p:nvPr>
            <p:ph type="ctrTitle"/>
          </p:nvPr>
        </p:nvSpPr>
        <p:spPr>
          <a:xfrm>
            <a:off x="0" y="802373"/>
            <a:ext cx="9131130" cy="1932636"/>
          </a:xfrm>
        </p:spPr>
        <p:txBody>
          <a:bodyPr anchor="t">
            <a:noAutofit/>
          </a:bodyPr>
          <a:lstStyle/>
          <a:p>
            <a:pPr>
              <a:spcBef>
                <a:spcPts val="1200"/>
              </a:spcBef>
            </a:pPr>
            <a:r>
              <a:rPr lang="en-US" sz="4400" b="0" dirty="0">
                <a:solidFill>
                  <a:srgbClr val="C00000"/>
                </a:solidFill>
                <a:ea typeface="Cambria" panose="02040503050406030204" pitchFamily="18" charset="0"/>
              </a:rPr>
              <a:t>Variable Read Disturbance (VRD)</a:t>
            </a:r>
            <a:br>
              <a:rPr lang="en-US" sz="4800" b="0" dirty="0">
                <a:solidFill>
                  <a:srgbClr val="C00000"/>
                </a:solidFill>
                <a:ea typeface="Cambria" panose="02040503050406030204" pitchFamily="18" charset="0"/>
              </a:rPr>
            </a:br>
            <a:r>
              <a:rPr lang="en-GB" sz="3800" b="0" dirty="0">
                <a:ea typeface="Cambria" panose="02040503050406030204" pitchFamily="18" charset="0"/>
              </a:rPr>
              <a:t>An Experimental Analysis of </a:t>
            </a:r>
            <a:br>
              <a:rPr lang="en-GB" sz="3800" b="0" dirty="0">
                <a:ea typeface="Cambria" panose="02040503050406030204" pitchFamily="18" charset="0"/>
              </a:rPr>
            </a:br>
            <a:r>
              <a:rPr lang="en-GB" sz="3800" b="0" dirty="0">
                <a:ea typeface="Cambria" panose="02040503050406030204" pitchFamily="18" charset="0"/>
              </a:rPr>
              <a:t>Temporal Variation in </a:t>
            </a:r>
            <a:br>
              <a:rPr lang="en-GB" sz="3800" b="0" dirty="0">
                <a:ea typeface="Cambria" panose="02040503050406030204" pitchFamily="18" charset="0"/>
              </a:rPr>
            </a:br>
            <a:r>
              <a:rPr lang="en-GB" sz="3800" b="0" dirty="0">
                <a:ea typeface="Cambria" panose="02040503050406030204" pitchFamily="18" charset="0"/>
              </a:rPr>
              <a:t>DRAM Read Disturbance</a:t>
            </a:r>
            <a:endParaRPr lang="en-US" sz="3800" b="0" dirty="0">
              <a:solidFill>
                <a:schemeClr val="tx1"/>
              </a:solidFill>
              <a:ea typeface="Cambria" panose="02040503050406030204" pitchFamily="18" charset="0"/>
            </a:endParaRPr>
          </a:p>
        </p:txBody>
      </p:sp>
      <p:sp>
        <p:nvSpPr>
          <p:cNvPr id="3" name="Subtitle 2"/>
          <p:cNvSpPr>
            <a:spLocks noGrp="1"/>
          </p:cNvSpPr>
          <p:nvPr>
            <p:ph type="subTitle" idx="1"/>
          </p:nvPr>
        </p:nvSpPr>
        <p:spPr>
          <a:xfrm>
            <a:off x="438236" y="3656530"/>
            <a:ext cx="8267527" cy="1184629"/>
          </a:xfrm>
        </p:spPr>
        <p:txBody>
          <a:bodyPr>
            <a:normAutofit fontScale="92500" lnSpcReduction="10000"/>
          </a:bodyPr>
          <a:lstStyle/>
          <a:p>
            <a:pPr>
              <a:lnSpc>
                <a:spcPct val="120000"/>
              </a:lnSpc>
              <a:spcBef>
                <a:spcPts val="0"/>
              </a:spcBef>
            </a:pPr>
            <a:r>
              <a:rPr lang="en-US" sz="2400" u="sng" dirty="0">
                <a:latin typeface="+mj-lt"/>
              </a:rPr>
              <a:t>Ataberk Olgun</a:t>
            </a:r>
            <a:r>
              <a:rPr lang="en-US" sz="2400" dirty="0">
                <a:latin typeface="+mj-lt"/>
              </a:rPr>
              <a:t>, F. Nisa </a:t>
            </a:r>
            <a:r>
              <a:rPr lang="en-US" sz="2400" dirty="0" err="1">
                <a:latin typeface="+mj-lt"/>
              </a:rPr>
              <a:t>Bostancı</a:t>
            </a:r>
            <a:r>
              <a:rPr lang="en-US" sz="2400" dirty="0">
                <a:latin typeface="+mj-lt"/>
              </a:rPr>
              <a:t>, İsmail Emir </a:t>
            </a:r>
            <a:r>
              <a:rPr lang="en-US" sz="2400" dirty="0" err="1">
                <a:latin typeface="+mj-lt"/>
              </a:rPr>
              <a:t>Yüksel</a:t>
            </a:r>
            <a:r>
              <a:rPr lang="en-US" sz="2400" dirty="0">
                <a:latin typeface="+mj-lt"/>
              </a:rPr>
              <a:t> </a:t>
            </a:r>
            <a:br>
              <a:rPr lang="en-US" sz="2400" dirty="0">
                <a:latin typeface="+mj-lt"/>
              </a:rPr>
            </a:br>
            <a:r>
              <a:rPr lang="en-US" sz="2400" dirty="0" err="1">
                <a:latin typeface="+mj-lt"/>
              </a:rPr>
              <a:t>Oğuzhan</a:t>
            </a:r>
            <a:r>
              <a:rPr lang="en-US" sz="2400" dirty="0">
                <a:latin typeface="+mj-lt"/>
              </a:rPr>
              <a:t> </a:t>
            </a:r>
            <a:r>
              <a:rPr lang="en-US" sz="2400" dirty="0" err="1">
                <a:latin typeface="+mj-lt"/>
              </a:rPr>
              <a:t>Canpolat</a:t>
            </a:r>
            <a:r>
              <a:rPr lang="en-US" sz="2400" dirty="0">
                <a:latin typeface="+mj-lt"/>
              </a:rPr>
              <a:t>, </a:t>
            </a:r>
            <a:r>
              <a:rPr lang="en-US" sz="2400" dirty="0" err="1">
                <a:latin typeface="+mj-lt"/>
              </a:rPr>
              <a:t>Haocong</a:t>
            </a:r>
            <a:r>
              <a:rPr lang="en-US" sz="2400" dirty="0">
                <a:latin typeface="+mj-lt"/>
              </a:rPr>
              <a:t> Luo, Geraldo F. Oliveira </a:t>
            </a:r>
            <a:br>
              <a:rPr lang="en-US" sz="2400" dirty="0">
                <a:latin typeface="+mj-lt"/>
              </a:rPr>
            </a:br>
            <a:r>
              <a:rPr lang="en-US" sz="2400" dirty="0">
                <a:latin typeface="+mj-lt"/>
              </a:rPr>
              <a:t>A. </a:t>
            </a:r>
            <a:r>
              <a:rPr lang="en-US" sz="2400" dirty="0" err="1">
                <a:latin typeface="+mj-lt"/>
              </a:rPr>
              <a:t>Giray</a:t>
            </a:r>
            <a:r>
              <a:rPr lang="en-US" sz="2400" dirty="0">
                <a:latin typeface="+mj-lt"/>
              </a:rPr>
              <a:t> </a:t>
            </a:r>
            <a:r>
              <a:rPr lang="en-US" sz="2400" dirty="0" err="1">
                <a:latin typeface="+mj-lt"/>
              </a:rPr>
              <a:t>Yağlıkçı</a:t>
            </a:r>
            <a:r>
              <a:rPr lang="pt-BR" sz="2400" dirty="0">
                <a:latin typeface="+mj-lt"/>
              </a:rPr>
              <a:t>, </a:t>
            </a:r>
            <a:r>
              <a:rPr lang="pt-BR" sz="2400" dirty="0" err="1">
                <a:latin typeface="+mj-lt"/>
              </a:rPr>
              <a:t>Minesh</a:t>
            </a:r>
            <a:r>
              <a:rPr lang="pt-BR" sz="2400" dirty="0">
                <a:latin typeface="+mj-lt"/>
              </a:rPr>
              <a:t> Patel, Onur Mutlu</a:t>
            </a:r>
            <a:endParaRPr lang="en-US" sz="2400" dirty="0">
              <a:latin typeface="+mj-lt"/>
            </a:endParaRPr>
          </a:p>
        </p:txBody>
      </p:sp>
      <p:pic>
        <p:nvPicPr>
          <p:cNvPr id="1028" name="Picture 4">
            <a:extLst>
              <a:ext uri="{FF2B5EF4-FFF2-40B4-BE49-F238E27FC236}">
                <a16:creationId xmlns:a16="http://schemas.microsoft.com/office/drawing/2014/main" id="{EAEC77A9-5043-4150-968B-B3891A2241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260" y="6213554"/>
            <a:ext cx="2760098" cy="459536"/>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29C36272-1966-4A37-B42B-3499713D16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72679" y="6210607"/>
            <a:ext cx="2318965" cy="446124"/>
          </a:xfrm>
          <a:prstGeom prst="rect">
            <a:avLst/>
          </a:prstGeom>
        </p:spPr>
      </p:pic>
      <p:sp>
        <p:nvSpPr>
          <p:cNvPr id="13" name="TextBox 12">
            <a:extLst>
              <a:ext uri="{FF2B5EF4-FFF2-40B4-BE49-F238E27FC236}">
                <a16:creationId xmlns:a16="http://schemas.microsoft.com/office/drawing/2014/main" id="{A192B333-F091-60A4-BCBF-8777BAB9790C}"/>
              </a:ext>
            </a:extLst>
          </p:cNvPr>
          <p:cNvSpPr txBox="1"/>
          <p:nvPr/>
        </p:nvSpPr>
        <p:spPr>
          <a:xfrm>
            <a:off x="1672311" y="5094415"/>
            <a:ext cx="5799378" cy="400110"/>
          </a:xfrm>
          <a:prstGeom prst="rect">
            <a:avLst/>
          </a:prstGeom>
          <a:noFill/>
        </p:spPr>
        <p:txBody>
          <a:bodyPr wrap="square">
            <a:spAutoFit/>
          </a:bodyPr>
          <a:lstStyle/>
          <a:p>
            <a:pPr algn="ctr"/>
            <a:r>
              <a:rPr lang="pt-BR" sz="2000" dirty="0">
                <a:latin typeface="+mj-lt"/>
                <a:hlinkClick r:id="rId6"/>
              </a:rPr>
              <a:t>https://</a:t>
            </a:r>
            <a:r>
              <a:rPr lang="pt-BR" sz="2000" dirty="0" err="1">
                <a:latin typeface="+mj-lt"/>
                <a:hlinkClick r:id="rId6"/>
              </a:rPr>
              <a:t>arxiv.org</a:t>
            </a:r>
            <a:r>
              <a:rPr lang="pt-BR" sz="2000" dirty="0">
                <a:latin typeface="+mj-lt"/>
                <a:hlinkClick r:id="rId6"/>
              </a:rPr>
              <a:t>/</a:t>
            </a:r>
            <a:r>
              <a:rPr lang="pt-BR" sz="2000" dirty="0" err="1">
                <a:latin typeface="+mj-lt"/>
                <a:hlinkClick r:id="rId6"/>
              </a:rPr>
              <a:t>pdf</a:t>
            </a:r>
            <a:r>
              <a:rPr lang="pt-BR" sz="2000" dirty="0">
                <a:latin typeface="+mj-lt"/>
                <a:hlinkClick r:id="rId6"/>
              </a:rPr>
              <a:t>/2502.13075</a:t>
            </a:r>
            <a:endParaRPr lang="en-US" sz="2000" dirty="0">
              <a:latin typeface="+mj-lt"/>
            </a:endParaRPr>
          </a:p>
        </p:txBody>
      </p:sp>
      <p:pic>
        <p:nvPicPr>
          <p:cNvPr id="9" name="Picture 8">
            <a:extLst>
              <a:ext uri="{FF2B5EF4-FFF2-40B4-BE49-F238E27FC236}">
                <a16:creationId xmlns:a16="http://schemas.microsoft.com/office/drawing/2014/main" id="{0D69E439-659D-211A-CB95-199C5E804CA3}"/>
              </a:ext>
            </a:extLst>
          </p:cNvPr>
          <p:cNvPicPr>
            <a:picLocks noChangeAspect="1"/>
          </p:cNvPicPr>
          <p:nvPr/>
        </p:nvPicPr>
        <p:blipFill>
          <a:blip r:embed="rId7"/>
          <a:stretch>
            <a:fillRect/>
          </a:stretch>
        </p:blipFill>
        <p:spPr>
          <a:xfrm>
            <a:off x="6916984" y="6120954"/>
            <a:ext cx="1934756" cy="552136"/>
          </a:xfrm>
          <a:prstGeom prst="rect">
            <a:avLst/>
          </a:prstGeom>
        </p:spPr>
      </p:pic>
    </p:spTree>
    <p:extLst>
      <p:ext uri="{BB962C8B-B14F-4D97-AF65-F5344CB8AC3E}">
        <p14:creationId xmlns:p14="http://schemas.microsoft.com/office/powerpoint/2010/main" val="291406673"/>
      </p:ext>
    </p:extLst>
  </p:cSld>
  <p:clrMapOvr>
    <a:masterClrMapping/>
  </p:clrMapOvr>
  <mc:AlternateContent xmlns:mc="http://schemas.openxmlformats.org/markup-compatibility/2006" xmlns:p14="http://schemas.microsoft.com/office/powerpoint/2010/main">
    <mc:Choice Requires="p14">
      <p:transition spd="slow" p14:dur="2000" advTm="19262"/>
    </mc:Choice>
    <mc:Fallback xmlns="">
      <p:transition spd="slow" advTm="1926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2B62-DCB3-223E-8770-ED501C5F1722}"/>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5FCB9B3E-26F0-4962-FF8D-63DD9DE868A9}"/>
              </a:ext>
            </a:extLst>
          </p:cNvPr>
          <p:cNvSpPr>
            <a:spLocks noGrp="1"/>
          </p:cNvSpPr>
          <p:nvPr>
            <p:ph idx="1"/>
          </p:nvPr>
        </p:nvSpPr>
        <p:spPr/>
        <p:txBody>
          <a:bodyPr>
            <a:noAutofit/>
          </a:bodyPr>
          <a:lstStyle/>
          <a:p>
            <a:pPr marL="640080" indent="-640080">
              <a:buFont typeface="+mj-lt"/>
              <a:buAutoNum type="romanUcPeriod"/>
            </a:pPr>
            <a:r>
              <a:rPr lang="en-US" sz="2900" dirty="0"/>
              <a:t>Motivation</a:t>
            </a:r>
          </a:p>
          <a:p>
            <a:pPr marL="640080" indent="-640080">
              <a:buFont typeface="+mj-lt"/>
              <a:buAutoNum type="romanUcPeriod"/>
            </a:pPr>
            <a:endParaRPr lang="en-US" sz="2400" dirty="0"/>
          </a:p>
          <a:p>
            <a:pPr marL="640080" indent="-640080">
              <a:buFont typeface="+mj-lt"/>
              <a:buAutoNum type="romanUcPeriod"/>
            </a:pPr>
            <a:r>
              <a:rPr lang="en-US" sz="2900" dirty="0"/>
              <a:t>Experimental Characterization Methodology</a:t>
            </a:r>
          </a:p>
          <a:p>
            <a:pPr marL="640080" indent="-640080">
              <a:buFont typeface="+mj-lt"/>
              <a:buAutoNum type="romanUcPeriod"/>
            </a:pPr>
            <a:endParaRPr lang="en-US" sz="2400" b="1" dirty="0"/>
          </a:p>
          <a:p>
            <a:pPr marL="640080" indent="-640080">
              <a:buFont typeface="+mj-lt"/>
              <a:buAutoNum type="romanUcPeriod"/>
            </a:pPr>
            <a:r>
              <a:rPr lang="en-US" sz="2900" dirty="0"/>
              <a:t>Foundational Results</a:t>
            </a:r>
          </a:p>
          <a:p>
            <a:pPr marL="640080" indent="-640080">
              <a:buFont typeface="+mj-lt"/>
              <a:buAutoNum type="romanUcPeriod"/>
            </a:pPr>
            <a:endParaRPr lang="en-US" sz="2400" dirty="0"/>
          </a:p>
          <a:p>
            <a:pPr marL="640080" indent="-640080">
              <a:buFont typeface="+mj-lt"/>
              <a:buAutoNum type="romanUcPeriod"/>
            </a:pPr>
            <a:r>
              <a:rPr lang="en-US" sz="2900" dirty="0"/>
              <a:t>In-Depth Analysis of VRD</a:t>
            </a:r>
          </a:p>
          <a:p>
            <a:pPr marL="640080" indent="-640080">
              <a:buFont typeface="+mj-lt"/>
              <a:buAutoNum type="romanUcPeriod"/>
            </a:pPr>
            <a:endParaRPr lang="en-US" sz="2400" dirty="0"/>
          </a:p>
          <a:p>
            <a:pPr marL="640080" indent="-640080">
              <a:buFont typeface="+mj-lt"/>
              <a:buAutoNum type="romanUcPeriod"/>
            </a:pPr>
            <a:r>
              <a:rPr lang="en-US" sz="2900" dirty="0"/>
              <a:t>Implications for System Security and Robustness</a:t>
            </a:r>
          </a:p>
          <a:p>
            <a:pPr marL="640080" indent="-640080">
              <a:buFont typeface="+mj-lt"/>
              <a:buAutoNum type="romanUcPeriod"/>
            </a:pPr>
            <a:endParaRPr lang="en-US" sz="2400" dirty="0"/>
          </a:p>
          <a:p>
            <a:pPr marL="640080" indent="-640080">
              <a:buFont typeface="+mj-lt"/>
              <a:buAutoNum type="romanUcPeriod"/>
            </a:pPr>
            <a:r>
              <a:rPr lang="en-US" sz="2900" dirty="0"/>
              <a:t>Conclusion</a:t>
            </a:r>
          </a:p>
        </p:txBody>
      </p:sp>
      <p:sp>
        <p:nvSpPr>
          <p:cNvPr id="4" name="Slide Number Placeholder 3">
            <a:extLst>
              <a:ext uri="{FF2B5EF4-FFF2-40B4-BE49-F238E27FC236}">
                <a16:creationId xmlns:a16="http://schemas.microsoft.com/office/drawing/2014/main" id="{A863EC00-6349-45F8-DDA4-EE4CEE6FF32D}"/>
              </a:ext>
            </a:extLst>
          </p:cNvPr>
          <p:cNvSpPr>
            <a:spLocks noGrp="1"/>
          </p:cNvSpPr>
          <p:nvPr>
            <p:ph type="sldNum" sz="quarter" idx="12"/>
          </p:nvPr>
        </p:nvSpPr>
        <p:spPr/>
        <p:txBody>
          <a:bodyPr/>
          <a:lstStyle/>
          <a:p>
            <a:fld id="{C19D2B53-EDAE-4B41-B849-8916FA40BCB6}" type="slidenum">
              <a:rPr lang="en-US" smtClean="0"/>
              <a:pPr/>
              <a:t>10</a:t>
            </a:fld>
            <a:endParaRPr lang="en-US" dirty="0"/>
          </a:p>
        </p:txBody>
      </p:sp>
    </p:spTree>
    <p:extLst>
      <p:ext uri="{BB962C8B-B14F-4D97-AF65-F5344CB8AC3E}">
        <p14:creationId xmlns:p14="http://schemas.microsoft.com/office/powerpoint/2010/main" val="1727339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AE569-BA5B-5E08-C97C-DDD7C778F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B4B9D-086C-A1D3-022A-FBAE6289B837}"/>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60DEC11A-63F1-8D7D-6904-914243F6BA40}"/>
              </a:ext>
            </a:extLst>
          </p:cNvPr>
          <p:cNvSpPr>
            <a:spLocks noGrp="1"/>
          </p:cNvSpPr>
          <p:nvPr>
            <p:ph idx="1"/>
          </p:nvPr>
        </p:nvSpPr>
        <p:spPr/>
        <p:txBody>
          <a:bodyPr>
            <a:noAutofit/>
          </a:bodyPr>
          <a:lstStyle/>
          <a:p>
            <a:pPr marL="640080" indent="-640080">
              <a:buFont typeface="+mj-lt"/>
              <a:buAutoNum type="romanUcPeriod"/>
            </a:pPr>
            <a:r>
              <a:rPr lang="en-US" sz="2900" b="1" dirty="0"/>
              <a:t>Motivation</a:t>
            </a:r>
          </a:p>
          <a:p>
            <a:pPr marL="640080" indent="-640080">
              <a:buFont typeface="+mj-lt"/>
              <a:buAutoNum type="romanUcPeriod"/>
            </a:pPr>
            <a:endParaRPr lang="en-US" sz="2400" dirty="0"/>
          </a:p>
          <a:p>
            <a:pPr marL="640080" indent="-640080">
              <a:buFont typeface="+mj-lt"/>
              <a:buAutoNum type="romanUcPeriod"/>
            </a:pPr>
            <a:r>
              <a:rPr lang="en-US" sz="2900" dirty="0"/>
              <a:t>Experimental Characterization Methodology</a:t>
            </a:r>
          </a:p>
          <a:p>
            <a:pPr marL="640080" indent="-640080">
              <a:buFont typeface="+mj-lt"/>
              <a:buAutoNum type="romanUcPeriod"/>
            </a:pPr>
            <a:endParaRPr lang="en-US" sz="2400" b="1" dirty="0"/>
          </a:p>
          <a:p>
            <a:pPr marL="640080" indent="-640080">
              <a:buFont typeface="+mj-lt"/>
              <a:buAutoNum type="romanUcPeriod"/>
            </a:pPr>
            <a:r>
              <a:rPr lang="en-US" sz="2900" dirty="0"/>
              <a:t>Foundational Results</a:t>
            </a:r>
          </a:p>
          <a:p>
            <a:pPr marL="640080" indent="-640080">
              <a:buFont typeface="+mj-lt"/>
              <a:buAutoNum type="romanUcPeriod"/>
            </a:pPr>
            <a:endParaRPr lang="en-US" sz="2400" dirty="0"/>
          </a:p>
          <a:p>
            <a:pPr marL="640080" indent="-640080">
              <a:buFont typeface="+mj-lt"/>
              <a:buAutoNum type="romanUcPeriod"/>
            </a:pPr>
            <a:r>
              <a:rPr lang="en-US" sz="2900" dirty="0"/>
              <a:t>In-Depth Analysis of VRD</a:t>
            </a:r>
          </a:p>
          <a:p>
            <a:pPr marL="640080" indent="-640080">
              <a:buFont typeface="+mj-lt"/>
              <a:buAutoNum type="romanUcPeriod"/>
            </a:pPr>
            <a:endParaRPr lang="en-US" sz="2400" dirty="0"/>
          </a:p>
          <a:p>
            <a:pPr marL="640080" indent="-640080">
              <a:buFont typeface="+mj-lt"/>
              <a:buAutoNum type="romanUcPeriod"/>
            </a:pPr>
            <a:r>
              <a:rPr lang="en-US" sz="2900" dirty="0"/>
              <a:t>Implications for System Security and Robustness</a:t>
            </a:r>
          </a:p>
          <a:p>
            <a:pPr marL="640080" indent="-640080">
              <a:buFont typeface="+mj-lt"/>
              <a:buAutoNum type="romanUcPeriod"/>
            </a:pPr>
            <a:endParaRPr lang="en-US" sz="2400" dirty="0"/>
          </a:p>
          <a:p>
            <a:pPr marL="640080" indent="-640080">
              <a:buFont typeface="+mj-lt"/>
              <a:buAutoNum type="romanUcPeriod"/>
            </a:pPr>
            <a:r>
              <a:rPr lang="en-US" sz="2900" dirty="0"/>
              <a:t>Conclusion</a:t>
            </a:r>
          </a:p>
        </p:txBody>
      </p:sp>
      <p:sp>
        <p:nvSpPr>
          <p:cNvPr id="4" name="Slide Number Placeholder 3">
            <a:extLst>
              <a:ext uri="{FF2B5EF4-FFF2-40B4-BE49-F238E27FC236}">
                <a16:creationId xmlns:a16="http://schemas.microsoft.com/office/drawing/2014/main" id="{F95B825D-A3FE-6568-432C-8E57D3363587}"/>
              </a:ext>
            </a:extLst>
          </p:cNvPr>
          <p:cNvSpPr>
            <a:spLocks noGrp="1"/>
          </p:cNvSpPr>
          <p:nvPr>
            <p:ph type="sldNum" sz="quarter" idx="12"/>
          </p:nvPr>
        </p:nvSpPr>
        <p:spPr/>
        <p:txBody>
          <a:bodyPr/>
          <a:lstStyle/>
          <a:p>
            <a:fld id="{C19D2B53-EDAE-4B41-B849-8916FA40BCB6}" type="slidenum">
              <a:rPr lang="en-US" smtClean="0"/>
              <a:pPr/>
              <a:t>11</a:t>
            </a:fld>
            <a:endParaRPr lang="en-US" dirty="0"/>
          </a:p>
        </p:txBody>
      </p:sp>
    </p:spTree>
    <p:extLst>
      <p:ext uri="{BB962C8B-B14F-4D97-AF65-F5344CB8AC3E}">
        <p14:creationId xmlns:p14="http://schemas.microsoft.com/office/powerpoint/2010/main" val="274363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p:txBody>
          <a:bodyPr lIns="91440" tIns="45720" rIns="91440" bIns="45720" anchor="ctr"/>
          <a:lstStyle/>
          <a:p>
            <a:r>
              <a:rPr lang="en-US" dirty="0">
                <a:latin typeface="Quire Sans" panose="020B0502040400020003" pitchFamily="34" charset="0"/>
                <a:ea typeface="Cambria"/>
              </a:rPr>
              <a:t>Motivation</a:t>
            </a:r>
            <a:endParaRPr lang="en-US" dirty="0"/>
          </a:p>
        </p:txBody>
      </p:sp>
      <p:sp>
        <p:nvSpPr>
          <p:cNvPr id="10" name="Slide Number Placeholder 9">
            <a:extLst>
              <a:ext uri="{FF2B5EF4-FFF2-40B4-BE49-F238E27FC236}">
                <a16:creationId xmlns:a16="http://schemas.microsoft.com/office/drawing/2014/main" id="{FE352725-6F45-DF68-6F70-349EC9E67B95}"/>
              </a:ext>
            </a:extLst>
          </p:cNvPr>
          <p:cNvSpPr>
            <a:spLocks noGrp="1"/>
          </p:cNvSpPr>
          <p:nvPr>
            <p:ph type="sldNum" sz="quarter" idx="12"/>
          </p:nvPr>
        </p:nvSpPr>
        <p:spPr/>
        <p:txBody>
          <a:bodyPr/>
          <a:lstStyle/>
          <a:p>
            <a:fld id="{676C2683-0D41-1E45-8714-724CB2570654}" type="slidenum">
              <a:rPr lang="en-US" smtClean="0"/>
              <a:pPr/>
              <a:t>12</a:t>
            </a:fld>
            <a:endParaRPr lang="en-US" dirty="0"/>
          </a:p>
        </p:txBody>
      </p:sp>
      <p:sp>
        <p:nvSpPr>
          <p:cNvPr id="4" name="Rectangle 3">
            <a:extLst>
              <a:ext uri="{FF2B5EF4-FFF2-40B4-BE49-F238E27FC236}">
                <a16:creationId xmlns:a16="http://schemas.microsoft.com/office/drawing/2014/main" id="{7EA9A6E1-3767-26B7-B139-7D361B42CB96}"/>
              </a:ext>
            </a:extLst>
          </p:cNvPr>
          <p:cNvSpPr/>
          <p:nvPr/>
        </p:nvSpPr>
        <p:spPr>
          <a:xfrm>
            <a:off x="0" y="3092236"/>
            <a:ext cx="9144000" cy="1005366"/>
          </a:xfrm>
          <a:prstGeom prst="rect">
            <a:avLst/>
          </a:prstGeom>
          <a:solidFill>
            <a:schemeClr val="accent6">
              <a:lumMod val="7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800" dirty="0">
                <a:solidFill>
                  <a:schemeClr val="bg1"/>
                </a:solidFill>
                <a:latin typeface="Quire Sans" panose="020B0502040400020003" pitchFamily="34" charset="0"/>
              </a:rPr>
              <a:t>DRAM chips are increasingly more vulnerable </a:t>
            </a:r>
            <a:br>
              <a:rPr lang="en-US" sz="2800" dirty="0">
                <a:solidFill>
                  <a:schemeClr val="bg1"/>
                </a:solidFill>
                <a:latin typeface="Quire Sans" panose="020B0502040400020003" pitchFamily="34" charset="0"/>
              </a:rPr>
            </a:br>
            <a:r>
              <a:rPr lang="en-US" sz="2800" dirty="0">
                <a:solidFill>
                  <a:schemeClr val="bg1"/>
                </a:solidFill>
                <a:latin typeface="Quire Sans" panose="020B0502040400020003" pitchFamily="34" charset="0"/>
              </a:rPr>
              <a:t>to read disturbance with technology scaling</a:t>
            </a:r>
          </a:p>
        </p:txBody>
      </p:sp>
      <p:sp>
        <p:nvSpPr>
          <p:cNvPr id="5" name="Oval 4">
            <a:extLst>
              <a:ext uri="{FF2B5EF4-FFF2-40B4-BE49-F238E27FC236}">
                <a16:creationId xmlns:a16="http://schemas.microsoft.com/office/drawing/2014/main" id="{C8C1005F-1701-603E-12A9-0CF2B8D1BD16}"/>
              </a:ext>
            </a:extLst>
          </p:cNvPr>
          <p:cNvSpPr/>
          <p:nvPr/>
        </p:nvSpPr>
        <p:spPr>
          <a:xfrm>
            <a:off x="1107670" y="1090147"/>
            <a:ext cx="540000" cy="5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BAA6A38-CA3D-93B8-A01C-7AB881E4AC59}"/>
              </a:ext>
            </a:extLst>
          </p:cNvPr>
          <p:cNvSpPr/>
          <p:nvPr/>
        </p:nvSpPr>
        <p:spPr>
          <a:xfrm>
            <a:off x="1746958" y="1090147"/>
            <a:ext cx="540000" cy="5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9082FDE-110D-743D-ACF8-82C9902CF0DC}"/>
              </a:ext>
            </a:extLst>
          </p:cNvPr>
          <p:cNvSpPr/>
          <p:nvPr/>
        </p:nvSpPr>
        <p:spPr>
          <a:xfrm>
            <a:off x="2386246" y="1105358"/>
            <a:ext cx="540000" cy="5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C45D191-8A8D-01D7-16D7-A5C7D89F2459}"/>
              </a:ext>
            </a:extLst>
          </p:cNvPr>
          <p:cNvSpPr/>
          <p:nvPr/>
        </p:nvSpPr>
        <p:spPr>
          <a:xfrm>
            <a:off x="1107670" y="1743654"/>
            <a:ext cx="540000" cy="540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FE29317-81CB-1F46-BFF7-34C410ACD5BE}"/>
              </a:ext>
            </a:extLst>
          </p:cNvPr>
          <p:cNvSpPr/>
          <p:nvPr/>
        </p:nvSpPr>
        <p:spPr>
          <a:xfrm>
            <a:off x="1107670" y="2397161"/>
            <a:ext cx="540000" cy="5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956349C-AB51-0F4E-AD8B-AAC074C74CD6}"/>
              </a:ext>
            </a:extLst>
          </p:cNvPr>
          <p:cNvSpPr/>
          <p:nvPr/>
        </p:nvSpPr>
        <p:spPr>
          <a:xfrm>
            <a:off x="1746958" y="2399766"/>
            <a:ext cx="540000" cy="5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57385FD-9B57-954E-9EE2-5AA031067AC9}"/>
              </a:ext>
            </a:extLst>
          </p:cNvPr>
          <p:cNvSpPr/>
          <p:nvPr/>
        </p:nvSpPr>
        <p:spPr>
          <a:xfrm>
            <a:off x="2386246" y="1743654"/>
            <a:ext cx="540000" cy="540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7D3EEA1-D63B-B862-17A3-44980E69E7D4}"/>
              </a:ext>
            </a:extLst>
          </p:cNvPr>
          <p:cNvSpPr/>
          <p:nvPr/>
        </p:nvSpPr>
        <p:spPr>
          <a:xfrm>
            <a:off x="2386246" y="2381950"/>
            <a:ext cx="540000" cy="54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7455623-D394-855D-6DA5-C62CE7823B6F}"/>
              </a:ext>
            </a:extLst>
          </p:cNvPr>
          <p:cNvSpPr/>
          <p:nvPr/>
        </p:nvSpPr>
        <p:spPr>
          <a:xfrm>
            <a:off x="1746958" y="1743654"/>
            <a:ext cx="540000" cy="540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84F5D99-0E67-8A20-5AB6-9E9B458B8F15}"/>
              </a:ext>
            </a:extLst>
          </p:cNvPr>
          <p:cNvSpPr/>
          <p:nvPr/>
        </p:nvSpPr>
        <p:spPr>
          <a:xfrm>
            <a:off x="7090637" y="1287824"/>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A1CFE0F-F497-9C7D-DDC9-6362CCB15BE8}"/>
              </a:ext>
            </a:extLst>
          </p:cNvPr>
          <p:cNvSpPr/>
          <p:nvPr/>
        </p:nvSpPr>
        <p:spPr>
          <a:xfrm>
            <a:off x="7090637" y="2597443"/>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F0E9CD1-11D0-894E-D728-A37FBBEBCD42}"/>
              </a:ext>
            </a:extLst>
          </p:cNvPr>
          <p:cNvSpPr/>
          <p:nvPr/>
        </p:nvSpPr>
        <p:spPr>
          <a:xfrm>
            <a:off x="7090637" y="1941331"/>
            <a:ext cx="180000" cy="180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D03EE6A-223A-C4C4-99B5-30A86D1A3331}"/>
              </a:ext>
            </a:extLst>
          </p:cNvPr>
          <p:cNvSpPr/>
          <p:nvPr/>
        </p:nvSpPr>
        <p:spPr>
          <a:xfrm>
            <a:off x="7087179" y="1499888"/>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6CB8F6B-C992-6EB8-F45E-C0F84A8DE2BE}"/>
              </a:ext>
            </a:extLst>
          </p:cNvPr>
          <p:cNvSpPr/>
          <p:nvPr/>
        </p:nvSpPr>
        <p:spPr>
          <a:xfrm>
            <a:off x="7087179" y="1715185"/>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1D635F0-292E-A66E-5A32-9AD56C73AD09}"/>
              </a:ext>
            </a:extLst>
          </p:cNvPr>
          <p:cNvSpPr/>
          <p:nvPr/>
        </p:nvSpPr>
        <p:spPr>
          <a:xfrm>
            <a:off x="7087179" y="2153287"/>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315A9E8-9340-9A55-C57A-453A9F868241}"/>
              </a:ext>
            </a:extLst>
          </p:cNvPr>
          <p:cNvSpPr/>
          <p:nvPr/>
        </p:nvSpPr>
        <p:spPr>
          <a:xfrm>
            <a:off x="7087179" y="2368584"/>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11EF1FE-B208-2923-754C-86195AD1DB74}"/>
              </a:ext>
            </a:extLst>
          </p:cNvPr>
          <p:cNvSpPr/>
          <p:nvPr/>
        </p:nvSpPr>
        <p:spPr>
          <a:xfrm>
            <a:off x="7316161" y="1282943"/>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8289E17-508B-BF5D-33A5-1E329BF2393D}"/>
              </a:ext>
            </a:extLst>
          </p:cNvPr>
          <p:cNvSpPr/>
          <p:nvPr/>
        </p:nvSpPr>
        <p:spPr>
          <a:xfrm>
            <a:off x="7316161" y="2592562"/>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B8E7ADB-3AE8-6284-AD9D-4E4EAF273DB5}"/>
              </a:ext>
            </a:extLst>
          </p:cNvPr>
          <p:cNvSpPr/>
          <p:nvPr/>
        </p:nvSpPr>
        <p:spPr>
          <a:xfrm>
            <a:off x="7316161" y="1936450"/>
            <a:ext cx="180000" cy="180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19191C6-DAE1-B485-96AC-07E7E343A0C9}"/>
              </a:ext>
            </a:extLst>
          </p:cNvPr>
          <p:cNvSpPr/>
          <p:nvPr/>
        </p:nvSpPr>
        <p:spPr>
          <a:xfrm>
            <a:off x="7312703" y="1495007"/>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EDBFDB9-9A95-953F-AE32-BA5AFAD718B6}"/>
              </a:ext>
            </a:extLst>
          </p:cNvPr>
          <p:cNvSpPr/>
          <p:nvPr/>
        </p:nvSpPr>
        <p:spPr>
          <a:xfrm>
            <a:off x="7312703" y="1710304"/>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82816B4-492A-5D5F-04B4-BFDCD06B0DC1}"/>
              </a:ext>
            </a:extLst>
          </p:cNvPr>
          <p:cNvSpPr/>
          <p:nvPr/>
        </p:nvSpPr>
        <p:spPr>
          <a:xfrm>
            <a:off x="7312703" y="2148406"/>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E170001-F8BC-0658-4AE2-BB773BD98B09}"/>
              </a:ext>
            </a:extLst>
          </p:cNvPr>
          <p:cNvSpPr/>
          <p:nvPr/>
        </p:nvSpPr>
        <p:spPr>
          <a:xfrm>
            <a:off x="7312703" y="2363703"/>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80668E6-0A59-1686-F4E9-8584D45CBCB4}"/>
              </a:ext>
            </a:extLst>
          </p:cNvPr>
          <p:cNvSpPr/>
          <p:nvPr/>
        </p:nvSpPr>
        <p:spPr>
          <a:xfrm>
            <a:off x="6863202" y="1289275"/>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1CBEA01-0385-ABBF-9FF5-3F325CE96FF7}"/>
              </a:ext>
            </a:extLst>
          </p:cNvPr>
          <p:cNvSpPr/>
          <p:nvPr/>
        </p:nvSpPr>
        <p:spPr>
          <a:xfrm>
            <a:off x="6863202" y="2598894"/>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DF21DAF-7AAD-6F40-7CF3-443C6D14D57C}"/>
              </a:ext>
            </a:extLst>
          </p:cNvPr>
          <p:cNvSpPr/>
          <p:nvPr/>
        </p:nvSpPr>
        <p:spPr>
          <a:xfrm>
            <a:off x="6863202" y="1942782"/>
            <a:ext cx="180000" cy="180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DCBA53E1-B39D-9FE3-5EE8-4EAD5E826C18}"/>
              </a:ext>
            </a:extLst>
          </p:cNvPr>
          <p:cNvSpPr/>
          <p:nvPr/>
        </p:nvSpPr>
        <p:spPr>
          <a:xfrm>
            <a:off x="6859744" y="1501339"/>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AFAD1F14-8FC1-3D9E-0621-18AD4ECBE554}"/>
              </a:ext>
            </a:extLst>
          </p:cNvPr>
          <p:cNvSpPr/>
          <p:nvPr/>
        </p:nvSpPr>
        <p:spPr>
          <a:xfrm>
            <a:off x="6859744" y="1716636"/>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366640DD-4005-5CD0-8449-B94700983CCF}"/>
              </a:ext>
            </a:extLst>
          </p:cNvPr>
          <p:cNvSpPr/>
          <p:nvPr/>
        </p:nvSpPr>
        <p:spPr>
          <a:xfrm>
            <a:off x="6859744" y="2154738"/>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A857577-D21A-8C3D-2C89-8182F4BEA50F}"/>
              </a:ext>
            </a:extLst>
          </p:cNvPr>
          <p:cNvSpPr/>
          <p:nvPr/>
        </p:nvSpPr>
        <p:spPr>
          <a:xfrm>
            <a:off x="6859744" y="2370035"/>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23F2A32-2F7B-0653-88ED-AB865B3EADAB}"/>
              </a:ext>
            </a:extLst>
          </p:cNvPr>
          <p:cNvSpPr/>
          <p:nvPr/>
        </p:nvSpPr>
        <p:spPr>
          <a:xfrm>
            <a:off x="6641136" y="1289980"/>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9A38E38C-1816-2F48-C4F6-303CE46707A5}"/>
              </a:ext>
            </a:extLst>
          </p:cNvPr>
          <p:cNvSpPr/>
          <p:nvPr/>
        </p:nvSpPr>
        <p:spPr>
          <a:xfrm>
            <a:off x="6641136" y="2599599"/>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200EFE-8070-E240-CECA-7761597726C4}"/>
              </a:ext>
            </a:extLst>
          </p:cNvPr>
          <p:cNvSpPr/>
          <p:nvPr/>
        </p:nvSpPr>
        <p:spPr>
          <a:xfrm>
            <a:off x="6641136" y="1943487"/>
            <a:ext cx="180000" cy="180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0F7C7F3-B6C9-4CD3-E26E-13F577AA07DB}"/>
              </a:ext>
            </a:extLst>
          </p:cNvPr>
          <p:cNvSpPr/>
          <p:nvPr/>
        </p:nvSpPr>
        <p:spPr>
          <a:xfrm>
            <a:off x="6637678" y="1502044"/>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AE604DE-9FCE-7065-FEDF-9D0AED010C04}"/>
              </a:ext>
            </a:extLst>
          </p:cNvPr>
          <p:cNvSpPr/>
          <p:nvPr/>
        </p:nvSpPr>
        <p:spPr>
          <a:xfrm>
            <a:off x="6637678" y="1717341"/>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169F70DD-62B5-D06E-F601-51F355BD4721}"/>
              </a:ext>
            </a:extLst>
          </p:cNvPr>
          <p:cNvSpPr/>
          <p:nvPr/>
        </p:nvSpPr>
        <p:spPr>
          <a:xfrm>
            <a:off x="6637678" y="2155443"/>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B704883-575D-2A19-F9F6-B1BE799C8594}"/>
              </a:ext>
            </a:extLst>
          </p:cNvPr>
          <p:cNvSpPr/>
          <p:nvPr/>
        </p:nvSpPr>
        <p:spPr>
          <a:xfrm>
            <a:off x="6637678" y="2370740"/>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FE28CA1-E178-2966-BD23-73D70141BF28}"/>
              </a:ext>
            </a:extLst>
          </p:cNvPr>
          <p:cNvSpPr/>
          <p:nvPr/>
        </p:nvSpPr>
        <p:spPr>
          <a:xfrm>
            <a:off x="7545143" y="1286417"/>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DAF1B2A-114B-F969-2E2E-49D16E3EEE28}"/>
              </a:ext>
            </a:extLst>
          </p:cNvPr>
          <p:cNvSpPr/>
          <p:nvPr/>
        </p:nvSpPr>
        <p:spPr>
          <a:xfrm>
            <a:off x="7545143" y="2596036"/>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70CD91F-3B85-E3D2-176E-FE677A5670B3}"/>
              </a:ext>
            </a:extLst>
          </p:cNvPr>
          <p:cNvSpPr/>
          <p:nvPr/>
        </p:nvSpPr>
        <p:spPr>
          <a:xfrm>
            <a:off x="7545143" y="1939924"/>
            <a:ext cx="180000" cy="180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6EB62E4-1C68-AD65-F3DE-17A02B2C28C6}"/>
              </a:ext>
            </a:extLst>
          </p:cNvPr>
          <p:cNvSpPr/>
          <p:nvPr/>
        </p:nvSpPr>
        <p:spPr>
          <a:xfrm>
            <a:off x="7541685" y="1498481"/>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CD26EB3-4BF7-654F-7B1F-D5C7B041A93D}"/>
              </a:ext>
            </a:extLst>
          </p:cNvPr>
          <p:cNvSpPr/>
          <p:nvPr/>
        </p:nvSpPr>
        <p:spPr>
          <a:xfrm>
            <a:off x="7541685" y="1713778"/>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D929D2D-AED2-0C7C-16E1-38E37846C222}"/>
              </a:ext>
            </a:extLst>
          </p:cNvPr>
          <p:cNvSpPr/>
          <p:nvPr/>
        </p:nvSpPr>
        <p:spPr>
          <a:xfrm>
            <a:off x="7541685" y="2151880"/>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ABF8308-F01B-5CBC-3815-2F6E40118EEC}"/>
              </a:ext>
            </a:extLst>
          </p:cNvPr>
          <p:cNvSpPr/>
          <p:nvPr/>
        </p:nvSpPr>
        <p:spPr>
          <a:xfrm>
            <a:off x="7541685" y="2367177"/>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Arrow 76">
            <a:extLst>
              <a:ext uri="{FF2B5EF4-FFF2-40B4-BE49-F238E27FC236}">
                <a16:creationId xmlns:a16="http://schemas.microsoft.com/office/drawing/2014/main" id="{6ABA89DE-0BB3-8C70-0AC4-26288B9803F9}"/>
              </a:ext>
            </a:extLst>
          </p:cNvPr>
          <p:cNvSpPr/>
          <p:nvPr/>
        </p:nvSpPr>
        <p:spPr>
          <a:xfrm>
            <a:off x="3922123" y="1540999"/>
            <a:ext cx="2191657" cy="610881"/>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E2B829F7-9F43-448A-D823-650CD828E89A}"/>
              </a:ext>
            </a:extLst>
          </p:cNvPr>
          <p:cNvSpPr txBox="1"/>
          <p:nvPr/>
        </p:nvSpPr>
        <p:spPr>
          <a:xfrm>
            <a:off x="3920613" y="2046855"/>
            <a:ext cx="2085827" cy="369332"/>
          </a:xfrm>
          <a:prstGeom prst="rect">
            <a:avLst/>
          </a:prstGeom>
          <a:noFill/>
        </p:spPr>
        <p:txBody>
          <a:bodyPr wrap="none" rtlCol="0">
            <a:spAutoFit/>
          </a:bodyPr>
          <a:lstStyle/>
          <a:p>
            <a:r>
              <a:rPr lang="en-US" dirty="0">
                <a:latin typeface="Quire Sans" panose="020B0502040400020003" pitchFamily="34" charset="0"/>
              </a:rPr>
              <a:t>Technology Scaling</a:t>
            </a:r>
          </a:p>
        </p:txBody>
      </p:sp>
      <p:sp>
        <p:nvSpPr>
          <p:cNvPr id="79" name="Lightning Bolt 78">
            <a:extLst>
              <a:ext uri="{FF2B5EF4-FFF2-40B4-BE49-F238E27FC236}">
                <a16:creationId xmlns:a16="http://schemas.microsoft.com/office/drawing/2014/main" id="{CE042B6C-F4B7-D423-C677-F706BD9D0CED}"/>
              </a:ext>
            </a:extLst>
          </p:cNvPr>
          <p:cNvSpPr/>
          <p:nvPr/>
        </p:nvSpPr>
        <p:spPr>
          <a:xfrm>
            <a:off x="975723" y="1013309"/>
            <a:ext cx="522514" cy="449634"/>
          </a:xfrm>
          <a:prstGeom prst="lightningBol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Lightning Bolt 80">
            <a:extLst>
              <a:ext uri="{FF2B5EF4-FFF2-40B4-BE49-F238E27FC236}">
                <a16:creationId xmlns:a16="http://schemas.microsoft.com/office/drawing/2014/main" id="{F9FC8ECC-5DED-2D23-269A-DBB7024AC956}"/>
              </a:ext>
            </a:extLst>
          </p:cNvPr>
          <p:cNvSpPr/>
          <p:nvPr/>
        </p:nvSpPr>
        <p:spPr>
          <a:xfrm>
            <a:off x="2269251" y="2334738"/>
            <a:ext cx="522514" cy="449634"/>
          </a:xfrm>
          <a:prstGeom prst="lightningBol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Lightning Bolt 81">
            <a:extLst>
              <a:ext uri="{FF2B5EF4-FFF2-40B4-BE49-F238E27FC236}">
                <a16:creationId xmlns:a16="http://schemas.microsoft.com/office/drawing/2014/main" id="{454F998A-77E0-297A-795D-AEC85212E5F9}"/>
              </a:ext>
            </a:extLst>
          </p:cNvPr>
          <p:cNvSpPr/>
          <p:nvPr/>
        </p:nvSpPr>
        <p:spPr>
          <a:xfrm>
            <a:off x="6613638" y="1673552"/>
            <a:ext cx="216000" cy="216000"/>
          </a:xfrm>
          <a:prstGeom prst="lightningBol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Lightning Bolt 83">
            <a:extLst>
              <a:ext uri="{FF2B5EF4-FFF2-40B4-BE49-F238E27FC236}">
                <a16:creationId xmlns:a16="http://schemas.microsoft.com/office/drawing/2014/main" id="{E32075D9-345C-FE60-C2AD-E1A1FB52771B}"/>
              </a:ext>
            </a:extLst>
          </p:cNvPr>
          <p:cNvSpPr/>
          <p:nvPr/>
        </p:nvSpPr>
        <p:spPr>
          <a:xfrm>
            <a:off x="6834252" y="2135274"/>
            <a:ext cx="216000" cy="216000"/>
          </a:xfrm>
          <a:prstGeom prst="lightningBol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Lightning Bolt 84">
            <a:extLst>
              <a:ext uri="{FF2B5EF4-FFF2-40B4-BE49-F238E27FC236}">
                <a16:creationId xmlns:a16="http://schemas.microsoft.com/office/drawing/2014/main" id="{4596B635-1B91-EBCD-7011-C0A69AEEE185}"/>
              </a:ext>
            </a:extLst>
          </p:cNvPr>
          <p:cNvSpPr/>
          <p:nvPr/>
        </p:nvSpPr>
        <p:spPr>
          <a:xfrm>
            <a:off x="7059776" y="2129050"/>
            <a:ext cx="216000" cy="216000"/>
          </a:xfrm>
          <a:prstGeom prst="lightningBol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Lightning Bolt 85">
            <a:extLst>
              <a:ext uri="{FF2B5EF4-FFF2-40B4-BE49-F238E27FC236}">
                <a16:creationId xmlns:a16="http://schemas.microsoft.com/office/drawing/2014/main" id="{79A9432D-1532-62A4-3F5A-9D71F33B9C50}"/>
              </a:ext>
            </a:extLst>
          </p:cNvPr>
          <p:cNvSpPr/>
          <p:nvPr/>
        </p:nvSpPr>
        <p:spPr>
          <a:xfrm>
            <a:off x="7286500" y="1673837"/>
            <a:ext cx="216000" cy="216000"/>
          </a:xfrm>
          <a:prstGeom prst="lightningBol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Lightning Bolt 86">
            <a:extLst>
              <a:ext uri="{FF2B5EF4-FFF2-40B4-BE49-F238E27FC236}">
                <a16:creationId xmlns:a16="http://schemas.microsoft.com/office/drawing/2014/main" id="{8D51E862-6C3D-BBF9-F2DE-664BE7C98BD2}"/>
              </a:ext>
            </a:extLst>
          </p:cNvPr>
          <p:cNvSpPr/>
          <p:nvPr/>
        </p:nvSpPr>
        <p:spPr>
          <a:xfrm>
            <a:off x="6613638" y="2351342"/>
            <a:ext cx="216000" cy="216000"/>
          </a:xfrm>
          <a:prstGeom prst="lightningBol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Lightning Bolt 87">
            <a:extLst>
              <a:ext uri="{FF2B5EF4-FFF2-40B4-BE49-F238E27FC236}">
                <a16:creationId xmlns:a16="http://schemas.microsoft.com/office/drawing/2014/main" id="{7055D68A-DDDA-F2C3-EA7E-7951E437A83A}"/>
              </a:ext>
            </a:extLst>
          </p:cNvPr>
          <p:cNvSpPr/>
          <p:nvPr/>
        </p:nvSpPr>
        <p:spPr>
          <a:xfrm>
            <a:off x="7057196" y="2334651"/>
            <a:ext cx="216000" cy="216000"/>
          </a:xfrm>
          <a:prstGeom prst="lightningBol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Lightning Bolt 88">
            <a:extLst>
              <a:ext uri="{FF2B5EF4-FFF2-40B4-BE49-F238E27FC236}">
                <a16:creationId xmlns:a16="http://schemas.microsoft.com/office/drawing/2014/main" id="{C2EE4269-C362-2DCF-D453-11078C010018}"/>
              </a:ext>
            </a:extLst>
          </p:cNvPr>
          <p:cNvSpPr/>
          <p:nvPr/>
        </p:nvSpPr>
        <p:spPr>
          <a:xfrm>
            <a:off x="7495753" y="2136166"/>
            <a:ext cx="216000" cy="216000"/>
          </a:xfrm>
          <a:prstGeom prst="lightningBol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a:extLst>
              <a:ext uri="{FF2B5EF4-FFF2-40B4-BE49-F238E27FC236}">
                <a16:creationId xmlns:a16="http://schemas.microsoft.com/office/drawing/2014/main" id="{20520664-60B5-C2B5-4454-85ACF83B2B39}"/>
              </a:ext>
            </a:extLst>
          </p:cNvPr>
          <p:cNvGraphicFramePr>
            <a:graphicFrameLocks/>
          </p:cNvGraphicFramePr>
          <p:nvPr>
            <p:extLst>
              <p:ext uri="{D42A27DB-BD31-4B8C-83A1-F6EECF244321}">
                <p14:modId xmlns:p14="http://schemas.microsoft.com/office/powerpoint/2010/main" val="2489014722"/>
              </p:ext>
            </p:extLst>
          </p:nvPr>
        </p:nvGraphicFramePr>
        <p:xfrm>
          <a:off x="0" y="4185117"/>
          <a:ext cx="9144000" cy="259340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28DB397-7CC0-8E7F-F6AD-B061C73B1352}"/>
              </a:ext>
            </a:extLst>
          </p:cNvPr>
          <p:cNvSpPr txBox="1"/>
          <p:nvPr/>
        </p:nvSpPr>
        <p:spPr>
          <a:xfrm>
            <a:off x="3422487" y="6518290"/>
            <a:ext cx="2299027"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Quire Sans" panose="020B0502040400020003" pitchFamily="34" charset="0"/>
                <a:cs typeface="Quire Sans" panose="020B0502040400020003" pitchFamily="34" charset="0"/>
              </a:rPr>
              <a:t>[</a:t>
            </a:r>
            <a:r>
              <a:rPr kumimoji="0" lang="en-US" sz="1800" b="1" i="0" u="none" strike="noStrike" kern="1200" cap="none" spc="0" normalizeH="0" baseline="0" noProof="0" dirty="0" err="1">
                <a:ln>
                  <a:noFill/>
                </a:ln>
                <a:solidFill>
                  <a:srgbClr val="7030A0"/>
                </a:solidFill>
                <a:effectLst/>
                <a:uLnTx/>
                <a:uFillTx/>
                <a:latin typeface="Quire Sans" panose="020B0502040400020003" pitchFamily="34" charset="0"/>
                <a:cs typeface="Quire Sans" panose="020B0502040400020003" pitchFamily="34" charset="0"/>
              </a:rPr>
              <a:t>Yaglikci</a:t>
            </a:r>
            <a:r>
              <a:rPr kumimoji="0" lang="en-US" sz="1800" b="1" i="0" u="none" strike="noStrike" kern="1200" cap="none" spc="0" normalizeH="0" baseline="0" noProof="0" dirty="0">
                <a:ln>
                  <a:noFill/>
                </a:ln>
                <a:solidFill>
                  <a:srgbClr val="7030A0"/>
                </a:solidFill>
                <a:effectLst/>
                <a:uLnTx/>
                <a:uFillTx/>
                <a:latin typeface="Quire Sans" panose="020B0502040400020003" pitchFamily="34" charset="0"/>
                <a:cs typeface="Quire Sans" panose="020B0502040400020003" pitchFamily="34" charset="0"/>
              </a:rPr>
              <a:t>+, HPCA’</a:t>
            </a:r>
            <a:r>
              <a:rPr lang="en-US" b="1" dirty="0">
                <a:solidFill>
                  <a:srgbClr val="7030A0"/>
                </a:solidFill>
                <a:latin typeface="Trebuchet MS" panose="020B0703020202090204" pitchFamily="34" charset="0"/>
                <a:cs typeface="Quire Sans" panose="020B0502040400020003" pitchFamily="34" charset="0"/>
              </a:rPr>
              <a:t>24</a:t>
            </a:r>
            <a:r>
              <a:rPr kumimoji="0" lang="en-US" sz="1800" b="1" i="0" u="none" strike="noStrike" kern="1200" cap="none" spc="0" normalizeH="0" baseline="0" noProof="0" dirty="0">
                <a:ln>
                  <a:noFill/>
                </a:ln>
                <a:solidFill>
                  <a:srgbClr val="7030A0"/>
                </a:solidFill>
                <a:effectLst/>
                <a:uLnTx/>
                <a:uFillTx/>
                <a:latin typeface="Quire Sans" panose="020B0502040400020003" pitchFamily="34" charset="0"/>
                <a:cs typeface="Quire Sans" panose="020B0502040400020003" pitchFamily="34" charset="0"/>
              </a:rPr>
              <a:t>]</a:t>
            </a:r>
          </a:p>
        </p:txBody>
      </p:sp>
    </p:spTree>
    <p:extLst>
      <p:ext uri="{BB962C8B-B14F-4D97-AF65-F5344CB8AC3E}">
        <p14:creationId xmlns:p14="http://schemas.microsoft.com/office/powerpoint/2010/main" val="365643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DE1AE-A184-F242-D39C-32CD843F5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FE770-35DE-027E-934F-37C22D21FD95}"/>
              </a:ext>
            </a:extLst>
          </p:cNvPr>
          <p:cNvSpPr>
            <a:spLocks noGrp="1"/>
          </p:cNvSpPr>
          <p:nvPr>
            <p:ph type="title"/>
          </p:nvPr>
        </p:nvSpPr>
        <p:spPr>
          <a:prstGeom prst="rect">
            <a:avLst/>
          </a:prstGeom>
        </p:spPr>
        <p:txBody>
          <a:bodyPr>
            <a:normAutofit/>
          </a:bodyPr>
          <a:lstStyle/>
          <a:p>
            <a:r>
              <a:rPr lang="en-US" dirty="0"/>
              <a:t>Motivation</a:t>
            </a:r>
            <a:endParaRPr lang="en-US" sz="2800" dirty="0"/>
          </a:p>
        </p:txBody>
      </p:sp>
      <p:sp>
        <p:nvSpPr>
          <p:cNvPr id="3" name="Content Placeholder 2">
            <a:extLst>
              <a:ext uri="{FF2B5EF4-FFF2-40B4-BE49-F238E27FC236}">
                <a16:creationId xmlns:a16="http://schemas.microsoft.com/office/drawing/2014/main" id="{4CCC9509-4A82-DC28-3882-E806670768E6}"/>
              </a:ext>
            </a:extLst>
          </p:cNvPr>
          <p:cNvSpPr>
            <a:spLocks noGrp="1"/>
          </p:cNvSpPr>
          <p:nvPr>
            <p:ph idx="1"/>
          </p:nvPr>
        </p:nvSpPr>
        <p:spPr/>
        <p:txBody>
          <a:bodyPr/>
          <a:lstStyle/>
          <a:p>
            <a:pPr>
              <a:buClr>
                <a:schemeClr val="tx1"/>
              </a:buClr>
            </a:pPr>
            <a:endParaRPr lang="en-US" sz="2000" b="1" dirty="0">
              <a:solidFill>
                <a:srgbClr val="C00000"/>
              </a:solidFill>
            </a:endParaRPr>
          </a:p>
          <a:p>
            <a:pPr marL="0" indent="0">
              <a:buClr>
                <a:schemeClr val="tx1"/>
              </a:buClr>
              <a:buNone/>
            </a:pPr>
            <a:endParaRPr lang="en-US" sz="2000" dirty="0"/>
          </a:p>
          <a:p>
            <a:pPr>
              <a:buClr>
                <a:schemeClr val="tx1"/>
              </a:buClr>
            </a:pPr>
            <a:endParaRPr lang="en-US" sz="2000" dirty="0"/>
          </a:p>
          <a:p>
            <a:pPr>
              <a:buClr>
                <a:schemeClr val="tx1"/>
              </a:buClr>
            </a:pP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13" name="Content Placeholder 2">
            <a:extLst>
              <a:ext uri="{FF2B5EF4-FFF2-40B4-BE49-F238E27FC236}">
                <a16:creationId xmlns:a16="http://schemas.microsoft.com/office/drawing/2014/main" id="{1E68315F-8F53-4AAE-C295-0A9363347B1D}"/>
              </a:ext>
            </a:extLst>
          </p:cNvPr>
          <p:cNvSpPr txBox="1">
            <a:spLocks/>
          </p:cNvSpPr>
          <p:nvPr/>
        </p:nvSpPr>
        <p:spPr>
          <a:xfrm>
            <a:off x="78185" y="1456267"/>
            <a:ext cx="8987622" cy="48458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0" indent="0" algn="ctr">
              <a:lnSpc>
                <a:spcPct val="100000"/>
              </a:lnSpc>
              <a:spcBef>
                <a:spcPts val="1600"/>
              </a:spcBef>
              <a:spcAft>
                <a:spcPts val="1800"/>
              </a:spcAft>
              <a:buClr>
                <a:schemeClr val="tx1"/>
              </a:buClr>
              <a:buNone/>
            </a:pPr>
            <a:r>
              <a:rPr lang="en-US" sz="3200" dirty="0">
                <a:solidFill>
                  <a:srgbClr val="C00000"/>
                </a:solidFill>
                <a:latin typeface="Quire Sans" panose="020B0502040400020003" pitchFamily="34" charset="0"/>
              </a:rPr>
              <a:t>DRAM read disturbance worsens </a:t>
            </a:r>
            <a:br>
              <a:rPr lang="en-US" sz="3200" dirty="0">
                <a:solidFill>
                  <a:srgbClr val="C00000"/>
                </a:solidFill>
                <a:latin typeface="Quire Sans" panose="020B0502040400020003" pitchFamily="34" charset="0"/>
              </a:rPr>
            </a:br>
            <a:r>
              <a:rPr lang="en-US" sz="3200" dirty="0">
                <a:latin typeface="Quire Sans" panose="020B0502040400020003" pitchFamily="34" charset="0"/>
              </a:rPr>
              <a:t>as DRAM </a:t>
            </a:r>
            <a:r>
              <a:rPr lang="en-US" sz="3200" dirty="0">
                <a:solidFill>
                  <a:srgbClr val="7030A0"/>
                </a:solidFill>
                <a:latin typeface="Quire Sans" panose="020B0502040400020003" pitchFamily="34" charset="0"/>
              </a:rPr>
              <a:t>chip density increases</a:t>
            </a:r>
            <a:endParaRPr lang="en-US" sz="3200" dirty="0">
              <a:latin typeface="Quire Sans" panose="020B0502040400020003" pitchFamily="34" charset="0"/>
              <a:ea typeface="Cambria"/>
            </a:endParaRPr>
          </a:p>
          <a:p>
            <a:pPr marL="127000" indent="0" algn="ctr">
              <a:lnSpc>
                <a:spcPct val="100000"/>
              </a:lnSpc>
              <a:spcBef>
                <a:spcPts val="1600"/>
              </a:spcBef>
              <a:spcAft>
                <a:spcPts val="1800"/>
              </a:spcAft>
              <a:buClr>
                <a:schemeClr val="tx1"/>
              </a:buClr>
              <a:buNone/>
            </a:pPr>
            <a:endParaRPr lang="en-US" sz="100" dirty="0">
              <a:latin typeface="Quire Sans" panose="020B0502040400020003" pitchFamily="34" charset="0"/>
              <a:ea typeface="Cambria"/>
            </a:endParaRPr>
          </a:p>
          <a:p>
            <a:pPr marL="127000" indent="0" algn="ctr">
              <a:lnSpc>
                <a:spcPct val="100000"/>
              </a:lnSpc>
              <a:spcBef>
                <a:spcPts val="1600"/>
              </a:spcBef>
              <a:spcAft>
                <a:spcPts val="1800"/>
              </a:spcAft>
              <a:buClr>
                <a:schemeClr val="tx1"/>
              </a:buClr>
              <a:buNone/>
            </a:pPr>
            <a:r>
              <a:rPr lang="en-US" sz="3200" dirty="0">
                <a:latin typeface="Quire Sans" panose="020B0502040400020003" pitchFamily="34" charset="0"/>
                <a:ea typeface="Cambria"/>
              </a:rPr>
              <a:t>Existing solutions become </a:t>
            </a:r>
            <a:r>
              <a:rPr lang="en-US" sz="3200" dirty="0">
                <a:solidFill>
                  <a:schemeClr val="accent2">
                    <a:lumMod val="75000"/>
                  </a:schemeClr>
                </a:solidFill>
                <a:latin typeface="Quire Sans" panose="020B0502040400020003" pitchFamily="34" charset="0"/>
                <a:ea typeface="Cambria"/>
              </a:rPr>
              <a:t>more aggressive</a:t>
            </a:r>
          </a:p>
          <a:p>
            <a:pPr marL="127000" indent="0" algn="ctr">
              <a:lnSpc>
                <a:spcPct val="100000"/>
              </a:lnSpc>
              <a:spcBef>
                <a:spcPts val="1600"/>
              </a:spcBef>
              <a:spcAft>
                <a:spcPts val="1800"/>
              </a:spcAft>
              <a:buClr>
                <a:schemeClr val="tx1"/>
              </a:buClr>
              <a:buNone/>
            </a:pPr>
            <a:endParaRPr lang="en-US" sz="100" dirty="0">
              <a:latin typeface="Quire Sans" panose="020B0502040400020003" pitchFamily="34" charset="0"/>
              <a:ea typeface="Cambria"/>
            </a:endParaRPr>
          </a:p>
          <a:p>
            <a:pPr marL="127000" indent="0" algn="ctr">
              <a:lnSpc>
                <a:spcPct val="100000"/>
              </a:lnSpc>
              <a:spcBef>
                <a:spcPts val="1600"/>
              </a:spcBef>
              <a:spcAft>
                <a:spcPts val="1800"/>
              </a:spcAft>
              <a:buClr>
                <a:schemeClr val="tx1"/>
              </a:buClr>
              <a:buNone/>
            </a:pPr>
            <a:r>
              <a:rPr lang="en-US" sz="3200" dirty="0">
                <a:latin typeface="Quire Sans" panose="020B0502040400020003" pitchFamily="34" charset="0"/>
                <a:ea typeface="Cambria"/>
              </a:rPr>
              <a:t>Aggressive preventive actions make </a:t>
            </a:r>
            <a:br>
              <a:rPr lang="en-US" sz="3200" dirty="0">
                <a:latin typeface="Quire Sans" panose="020B0502040400020003" pitchFamily="34" charset="0"/>
                <a:ea typeface="Cambria"/>
              </a:rPr>
            </a:br>
            <a:r>
              <a:rPr lang="en-US" sz="3200" dirty="0">
                <a:latin typeface="Quire Sans" panose="020B0502040400020003" pitchFamily="34" charset="0"/>
                <a:ea typeface="Cambria"/>
              </a:rPr>
              <a:t>existing solutions </a:t>
            </a:r>
            <a:r>
              <a:rPr lang="en-US" sz="3200" dirty="0">
                <a:solidFill>
                  <a:srgbClr val="C00000"/>
                </a:solidFill>
                <a:latin typeface="Quire Sans" panose="020B0502040400020003" pitchFamily="34" charset="0"/>
                <a:ea typeface="Cambria"/>
              </a:rPr>
              <a:t>prohibitively expensive</a:t>
            </a:r>
          </a:p>
        </p:txBody>
      </p:sp>
      <p:sp>
        <p:nvSpPr>
          <p:cNvPr id="4" name="Slide Number Placeholder 3">
            <a:extLst>
              <a:ext uri="{FF2B5EF4-FFF2-40B4-BE49-F238E27FC236}">
                <a16:creationId xmlns:a16="http://schemas.microsoft.com/office/drawing/2014/main" id="{161B99EE-7F4B-CBD5-7584-503C423C0F1D}"/>
              </a:ext>
            </a:extLst>
          </p:cNvPr>
          <p:cNvSpPr>
            <a:spLocks noGrp="1"/>
          </p:cNvSpPr>
          <p:nvPr>
            <p:ph type="sldNum" sz="quarter" idx="12"/>
          </p:nvPr>
        </p:nvSpPr>
        <p:spPr/>
        <p:txBody>
          <a:bodyPr/>
          <a:lstStyle/>
          <a:p>
            <a:fld id="{C19D2B53-EDAE-4B41-B849-8916FA40BCB6}" type="slidenum">
              <a:rPr lang="en-US" smtClean="0"/>
              <a:pPr/>
              <a:t>13</a:t>
            </a:fld>
            <a:endParaRPr lang="en-US" dirty="0"/>
          </a:p>
        </p:txBody>
      </p:sp>
    </p:spTree>
    <p:extLst>
      <p:ext uri="{BB962C8B-B14F-4D97-AF65-F5344CB8AC3E}">
        <p14:creationId xmlns:p14="http://schemas.microsoft.com/office/powerpoint/2010/main" val="400681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0D1C9-99B9-E163-23A3-FD2D6793AF66}"/>
            </a:ext>
          </a:extLst>
        </p:cNvPr>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6E1C3FA5-5422-6C91-8690-9CF324E57C59}"/>
              </a:ext>
            </a:extLst>
          </p:cNvPr>
          <p:cNvCxnSpPr>
            <a:cxnSpLocks/>
          </p:cNvCxnSpPr>
          <p:nvPr/>
        </p:nvCxnSpPr>
        <p:spPr>
          <a:xfrm>
            <a:off x="2098562" y="4372324"/>
            <a:ext cx="47845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64D40C2-0298-1B6A-0619-40FF0B81FF29}"/>
              </a:ext>
            </a:extLst>
          </p:cNvPr>
          <p:cNvSpPr txBox="1"/>
          <p:nvPr/>
        </p:nvSpPr>
        <p:spPr>
          <a:xfrm>
            <a:off x="5237481" y="4481492"/>
            <a:ext cx="3291287" cy="707886"/>
          </a:xfrm>
          <a:prstGeom prst="rect">
            <a:avLst/>
          </a:prstGeom>
          <a:noFill/>
        </p:spPr>
        <p:txBody>
          <a:bodyPr wrap="none" rtlCol="0">
            <a:spAutoFit/>
          </a:bodyPr>
          <a:lstStyle/>
          <a:p>
            <a:pPr algn="ctr"/>
            <a:r>
              <a:rPr lang="en-US" sz="2000" dirty="0"/>
              <a:t>Configured RDT </a:t>
            </a:r>
            <a:br>
              <a:rPr lang="en-US" sz="2000" dirty="0"/>
            </a:br>
            <a:r>
              <a:rPr lang="en-US" sz="2000" dirty="0"/>
              <a:t>for the Mitigation Technique</a:t>
            </a:r>
          </a:p>
        </p:txBody>
      </p:sp>
      <p:cxnSp>
        <p:nvCxnSpPr>
          <p:cNvPr id="9" name="Straight Arrow Connector 8">
            <a:extLst>
              <a:ext uri="{FF2B5EF4-FFF2-40B4-BE49-F238E27FC236}">
                <a16:creationId xmlns:a16="http://schemas.microsoft.com/office/drawing/2014/main" id="{4FBB6F47-9221-198E-5633-8E2103A39DA7}"/>
              </a:ext>
            </a:extLst>
          </p:cNvPr>
          <p:cNvCxnSpPr>
            <a:cxnSpLocks/>
          </p:cNvCxnSpPr>
          <p:nvPr/>
        </p:nvCxnSpPr>
        <p:spPr>
          <a:xfrm flipV="1">
            <a:off x="2101571" y="1706374"/>
            <a:ext cx="4326" cy="2683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DA68A84-4064-461E-7023-F58CC585675E}"/>
              </a:ext>
            </a:extLst>
          </p:cNvPr>
          <p:cNvSpPr txBox="1"/>
          <p:nvPr/>
        </p:nvSpPr>
        <p:spPr>
          <a:xfrm rot="16200000">
            <a:off x="478485" y="2645495"/>
            <a:ext cx="2130711" cy="707886"/>
          </a:xfrm>
          <a:prstGeom prst="rect">
            <a:avLst/>
          </a:prstGeom>
          <a:noFill/>
        </p:spPr>
        <p:txBody>
          <a:bodyPr wrap="none" rtlCol="0">
            <a:spAutoFit/>
          </a:bodyPr>
          <a:lstStyle/>
          <a:p>
            <a:pPr algn="ctr"/>
            <a:r>
              <a:rPr lang="en-US" sz="2000" dirty="0"/>
              <a:t>Performance and </a:t>
            </a:r>
            <a:br>
              <a:rPr lang="en-US" sz="2000" dirty="0"/>
            </a:br>
            <a:r>
              <a:rPr lang="en-US" sz="2000" dirty="0"/>
              <a:t>Energy Overhead</a:t>
            </a:r>
          </a:p>
        </p:txBody>
      </p:sp>
      <p:sp>
        <p:nvSpPr>
          <p:cNvPr id="11" name="Freeform: Shape 22">
            <a:extLst>
              <a:ext uri="{FF2B5EF4-FFF2-40B4-BE49-F238E27FC236}">
                <a16:creationId xmlns:a16="http://schemas.microsoft.com/office/drawing/2014/main" id="{1BDC896A-87DD-A978-2293-288A7D128A21}"/>
              </a:ext>
            </a:extLst>
          </p:cNvPr>
          <p:cNvSpPr/>
          <p:nvPr/>
        </p:nvSpPr>
        <p:spPr>
          <a:xfrm flipH="1">
            <a:off x="2550338" y="1505462"/>
            <a:ext cx="3626514" cy="2791705"/>
          </a:xfrm>
          <a:custGeom>
            <a:avLst/>
            <a:gdLst>
              <a:gd name="connsiteX0" fmla="*/ 0 w 2971800"/>
              <a:gd name="connsiteY0" fmla="*/ 2260600 h 2260600"/>
              <a:gd name="connsiteX1" fmla="*/ 2032000 w 2971800"/>
              <a:gd name="connsiteY1" fmla="*/ 1670050 h 2260600"/>
              <a:gd name="connsiteX2" fmla="*/ 2971800 w 2971800"/>
              <a:gd name="connsiteY2" fmla="*/ 0 h 2260600"/>
            </a:gdLst>
            <a:ahLst/>
            <a:cxnLst>
              <a:cxn ang="0">
                <a:pos x="connsiteX0" y="connsiteY0"/>
              </a:cxn>
              <a:cxn ang="0">
                <a:pos x="connsiteX1" y="connsiteY1"/>
              </a:cxn>
              <a:cxn ang="0">
                <a:pos x="connsiteX2" y="connsiteY2"/>
              </a:cxn>
            </a:cxnLst>
            <a:rect l="l" t="t" r="r" b="b"/>
            <a:pathLst>
              <a:path w="2971800" h="2260600">
                <a:moveTo>
                  <a:pt x="0" y="2260600"/>
                </a:moveTo>
                <a:cubicBezTo>
                  <a:pt x="768350" y="2153708"/>
                  <a:pt x="1536700" y="2046817"/>
                  <a:pt x="2032000" y="1670050"/>
                </a:cubicBezTo>
                <a:cubicBezTo>
                  <a:pt x="2527300" y="1293283"/>
                  <a:pt x="2749550" y="646641"/>
                  <a:pt x="297180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2" name="Straight Connector 11">
            <a:extLst>
              <a:ext uri="{FF2B5EF4-FFF2-40B4-BE49-F238E27FC236}">
                <a16:creationId xmlns:a16="http://schemas.microsoft.com/office/drawing/2014/main" id="{306F26FE-85C6-5B2C-E7F0-9DD4B00D8773}"/>
              </a:ext>
            </a:extLst>
          </p:cNvPr>
          <p:cNvCxnSpPr>
            <a:cxnSpLocks/>
          </p:cNvCxnSpPr>
          <p:nvPr/>
        </p:nvCxnSpPr>
        <p:spPr>
          <a:xfrm>
            <a:off x="5472530" y="4038600"/>
            <a:ext cx="0" cy="511344"/>
          </a:xfrm>
          <a:prstGeom prst="line">
            <a:avLst/>
          </a:prstGeom>
          <a:ln w="25400">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34D169C-3C41-6F5E-42CC-04D23679B4E6}"/>
              </a:ext>
            </a:extLst>
          </p:cNvPr>
          <p:cNvSpPr/>
          <p:nvPr/>
        </p:nvSpPr>
        <p:spPr>
          <a:xfrm>
            <a:off x="4336823" y="3862662"/>
            <a:ext cx="138232" cy="138232"/>
          </a:xfrm>
          <a:prstGeom prst="ellips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cs typeface="Quire Sans" panose="020B0502040400020003" pitchFamily="34" charset="0"/>
            </a:endParaRPr>
          </a:p>
        </p:txBody>
      </p:sp>
      <p:cxnSp>
        <p:nvCxnSpPr>
          <p:cNvPr id="14" name="Straight Connector 13">
            <a:extLst>
              <a:ext uri="{FF2B5EF4-FFF2-40B4-BE49-F238E27FC236}">
                <a16:creationId xmlns:a16="http://schemas.microsoft.com/office/drawing/2014/main" id="{1BD48D0F-B124-9E79-83C8-6FB732BAF1F4}"/>
              </a:ext>
            </a:extLst>
          </p:cNvPr>
          <p:cNvCxnSpPr>
            <a:cxnSpLocks/>
          </p:cNvCxnSpPr>
          <p:nvPr/>
        </p:nvCxnSpPr>
        <p:spPr>
          <a:xfrm>
            <a:off x="3221360" y="2867025"/>
            <a:ext cx="0" cy="1682920"/>
          </a:xfrm>
          <a:prstGeom prst="line">
            <a:avLst/>
          </a:prstGeom>
          <a:ln w="25400">
            <a:solidFill>
              <a:schemeClr val="accent6">
                <a:lumMod val="7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A33D6BE-C781-AD7A-65C3-2209F2D66D89}"/>
              </a:ext>
            </a:extLst>
          </p:cNvPr>
          <p:cNvSpPr txBox="1"/>
          <p:nvPr/>
        </p:nvSpPr>
        <p:spPr>
          <a:xfrm>
            <a:off x="5863851" y="2039721"/>
            <a:ext cx="2311851" cy="1323439"/>
          </a:xfrm>
          <a:prstGeom prst="rect">
            <a:avLst/>
          </a:prstGeom>
          <a:noFill/>
        </p:spPr>
        <p:txBody>
          <a:bodyPr wrap="none" rtlCol="0">
            <a:spAutoFit/>
          </a:bodyPr>
          <a:lstStyle/>
          <a:p>
            <a:pPr algn="ctr"/>
            <a:r>
              <a:rPr lang="en-US" sz="2000" dirty="0"/>
              <a:t>RDT </a:t>
            </a:r>
            <a:r>
              <a:rPr lang="en-US" sz="2000" dirty="0">
                <a:solidFill>
                  <a:srgbClr val="7030A0"/>
                </a:solidFill>
              </a:rPr>
              <a:t>overestimated</a:t>
            </a:r>
            <a:br>
              <a:rPr lang="en-US" sz="2000" dirty="0"/>
            </a:br>
            <a:r>
              <a:rPr lang="en-US" sz="2000" dirty="0">
                <a:solidFill>
                  <a:srgbClr val="C00000"/>
                </a:solidFill>
              </a:rPr>
              <a:t>Insecure</a:t>
            </a:r>
            <a:br>
              <a:rPr lang="en-US" sz="2000" dirty="0">
                <a:solidFill>
                  <a:schemeClr val="accent6">
                    <a:lumMod val="75000"/>
                  </a:schemeClr>
                </a:solidFill>
              </a:rPr>
            </a:br>
            <a:r>
              <a:rPr lang="en-US" sz="2000" dirty="0">
                <a:solidFill>
                  <a:schemeClr val="accent6">
                    <a:lumMod val="75000"/>
                  </a:schemeClr>
                </a:solidFill>
              </a:rPr>
              <a:t>Low overhead</a:t>
            </a:r>
            <a:br>
              <a:rPr lang="en-US" sz="2000" dirty="0">
                <a:solidFill>
                  <a:srgbClr val="C00000"/>
                </a:solidFill>
              </a:rPr>
            </a:br>
            <a:r>
              <a:rPr lang="en-US" sz="2000" dirty="0">
                <a:solidFill>
                  <a:srgbClr val="7030A0"/>
                </a:solidFill>
              </a:rPr>
              <a:t>(e.g., </a:t>
            </a:r>
            <a:r>
              <a:rPr lang="en-US" sz="2000" dirty="0">
                <a:solidFill>
                  <a:srgbClr val="7030A0"/>
                </a:solidFill>
                <a:latin typeface="Trebuchet MS" panose="020B0703020202090204" pitchFamily="34" charset="0"/>
              </a:rPr>
              <a:t>10,000</a:t>
            </a:r>
            <a:r>
              <a:rPr lang="en-US" sz="2000" dirty="0">
                <a:solidFill>
                  <a:srgbClr val="7030A0"/>
                </a:solidFill>
              </a:rPr>
              <a:t>)</a:t>
            </a:r>
          </a:p>
        </p:txBody>
      </p:sp>
      <p:cxnSp>
        <p:nvCxnSpPr>
          <p:cNvPr id="16" name="Connector: Curved 31">
            <a:extLst>
              <a:ext uri="{FF2B5EF4-FFF2-40B4-BE49-F238E27FC236}">
                <a16:creationId xmlns:a16="http://schemas.microsoft.com/office/drawing/2014/main" id="{2B3BF7D5-109E-F939-5664-5B72A9FA5071}"/>
              </a:ext>
            </a:extLst>
          </p:cNvPr>
          <p:cNvCxnSpPr>
            <a:cxnSpLocks/>
            <a:stCxn id="21" idx="7"/>
            <a:endCxn id="15" idx="2"/>
          </p:cNvCxnSpPr>
          <p:nvPr/>
        </p:nvCxnSpPr>
        <p:spPr>
          <a:xfrm rot="5400000" flipH="1" flipV="1">
            <a:off x="5878349" y="3006214"/>
            <a:ext cx="784481" cy="1498375"/>
          </a:xfrm>
          <a:prstGeom prst="curvedConnector3">
            <a:avLst>
              <a:gd name="adj1" fmla="val 50000"/>
            </a:avLst>
          </a:prstGeom>
          <a:ln w="25400">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07ECC45-E2B5-2B04-EF8B-DF83737020EC}"/>
              </a:ext>
            </a:extLst>
          </p:cNvPr>
          <p:cNvSpPr txBox="1"/>
          <p:nvPr/>
        </p:nvSpPr>
        <p:spPr>
          <a:xfrm>
            <a:off x="2560869" y="959827"/>
            <a:ext cx="2467342" cy="1323439"/>
          </a:xfrm>
          <a:prstGeom prst="rect">
            <a:avLst/>
          </a:prstGeom>
          <a:noFill/>
        </p:spPr>
        <p:txBody>
          <a:bodyPr wrap="none" rtlCol="0">
            <a:spAutoFit/>
          </a:bodyPr>
          <a:lstStyle/>
          <a:p>
            <a:pPr algn="ctr"/>
            <a:r>
              <a:rPr lang="en-US" sz="2000" dirty="0"/>
              <a:t>RDT </a:t>
            </a:r>
            <a:r>
              <a:rPr lang="en-US" sz="2000" dirty="0">
                <a:solidFill>
                  <a:srgbClr val="7030A0"/>
                </a:solidFill>
              </a:rPr>
              <a:t>underestimated</a:t>
            </a:r>
            <a:br>
              <a:rPr lang="en-US" sz="2000" dirty="0"/>
            </a:br>
            <a:r>
              <a:rPr lang="en-US" sz="2000" dirty="0">
                <a:solidFill>
                  <a:srgbClr val="C00000"/>
                </a:solidFill>
              </a:rPr>
              <a:t>High overhead</a:t>
            </a:r>
            <a:br>
              <a:rPr lang="en-US" sz="2000" dirty="0">
                <a:solidFill>
                  <a:srgbClr val="C00000"/>
                </a:solidFill>
              </a:rPr>
            </a:br>
            <a:r>
              <a:rPr lang="en-US" sz="2000" dirty="0">
                <a:solidFill>
                  <a:schemeClr val="accent6">
                    <a:lumMod val="75000"/>
                  </a:schemeClr>
                </a:solidFill>
              </a:rPr>
              <a:t>Secure</a:t>
            </a:r>
          </a:p>
          <a:p>
            <a:pPr algn="ctr"/>
            <a:r>
              <a:rPr lang="en-US" sz="2000" dirty="0">
                <a:solidFill>
                  <a:srgbClr val="7030A0"/>
                </a:solidFill>
              </a:rPr>
              <a:t>(e.g., </a:t>
            </a:r>
            <a:r>
              <a:rPr lang="en-US" sz="2000" dirty="0">
                <a:solidFill>
                  <a:srgbClr val="7030A0"/>
                </a:solidFill>
                <a:latin typeface="Trebuchet MS" panose="020B0703020202090204" pitchFamily="34" charset="0"/>
              </a:rPr>
              <a:t>20</a:t>
            </a:r>
            <a:r>
              <a:rPr lang="en-US" sz="2000" dirty="0">
                <a:solidFill>
                  <a:srgbClr val="7030A0"/>
                </a:solidFill>
              </a:rPr>
              <a:t>)</a:t>
            </a:r>
          </a:p>
        </p:txBody>
      </p:sp>
      <p:cxnSp>
        <p:nvCxnSpPr>
          <p:cNvPr id="18" name="Connector: Curved 33">
            <a:extLst>
              <a:ext uri="{FF2B5EF4-FFF2-40B4-BE49-F238E27FC236}">
                <a16:creationId xmlns:a16="http://schemas.microsoft.com/office/drawing/2014/main" id="{FEA68CAE-3DE0-3CC2-CE92-81275775DE7B}"/>
              </a:ext>
            </a:extLst>
          </p:cNvPr>
          <p:cNvCxnSpPr>
            <a:cxnSpLocks/>
            <a:stCxn id="22" idx="7"/>
            <a:endCxn id="17" idx="2"/>
          </p:cNvCxnSpPr>
          <p:nvPr/>
        </p:nvCxnSpPr>
        <p:spPr>
          <a:xfrm rot="5400000" flipH="1" flipV="1">
            <a:off x="3180361" y="2373137"/>
            <a:ext cx="704050" cy="524308"/>
          </a:xfrm>
          <a:prstGeom prst="curvedConnector3">
            <a:avLst>
              <a:gd name="adj1" fmla="val 50000"/>
            </a:avLst>
          </a:prstGeom>
          <a:ln w="25400">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B32A7A-6BDD-61B2-7B17-4BE1DB85526F}"/>
              </a:ext>
            </a:extLst>
          </p:cNvPr>
          <p:cNvCxnSpPr>
            <a:cxnSpLocks/>
          </p:cNvCxnSpPr>
          <p:nvPr/>
        </p:nvCxnSpPr>
        <p:spPr>
          <a:xfrm>
            <a:off x="1998099" y="4196513"/>
            <a:ext cx="3699766" cy="0"/>
          </a:xfrm>
          <a:prstGeom prst="line">
            <a:avLst/>
          </a:prstGeom>
          <a:ln w="25400">
            <a:solidFill>
              <a:schemeClr val="accent6">
                <a:lumMod val="7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412505-43CE-168A-9910-00AC8326186B}"/>
              </a:ext>
            </a:extLst>
          </p:cNvPr>
          <p:cNvCxnSpPr>
            <a:cxnSpLocks/>
          </p:cNvCxnSpPr>
          <p:nvPr/>
        </p:nvCxnSpPr>
        <p:spPr>
          <a:xfrm flipV="1">
            <a:off x="1998099" y="3041643"/>
            <a:ext cx="1371699" cy="6611"/>
          </a:xfrm>
          <a:prstGeom prst="line">
            <a:avLst/>
          </a:prstGeom>
          <a:ln w="25400">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C3D2378-00C0-FF9C-05BE-158ACE02A61F}"/>
              </a:ext>
            </a:extLst>
          </p:cNvPr>
          <p:cNvSpPr/>
          <p:nvPr/>
        </p:nvSpPr>
        <p:spPr>
          <a:xfrm>
            <a:off x="5403414" y="4127397"/>
            <a:ext cx="138232" cy="138232"/>
          </a:xfrm>
          <a:prstGeom prst="ellipse">
            <a:avLst/>
          </a:pr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cs typeface="Quire Sans" panose="020B0502040400020003" pitchFamily="34" charset="0"/>
            </a:endParaRPr>
          </a:p>
        </p:txBody>
      </p:sp>
      <p:sp>
        <p:nvSpPr>
          <p:cNvPr id="22" name="Oval 21">
            <a:extLst>
              <a:ext uri="{FF2B5EF4-FFF2-40B4-BE49-F238E27FC236}">
                <a16:creationId xmlns:a16="http://schemas.microsoft.com/office/drawing/2014/main" id="{994564B5-DA5F-5E5D-FABB-A7A71EECBD08}"/>
              </a:ext>
            </a:extLst>
          </p:cNvPr>
          <p:cNvSpPr/>
          <p:nvPr/>
        </p:nvSpPr>
        <p:spPr>
          <a:xfrm>
            <a:off x="3152244" y="2967072"/>
            <a:ext cx="138232" cy="138232"/>
          </a:xfrm>
          <a:prstGeom prst="ellipse">
            <a:avLst/>
          </a:pr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cs typeface="Quire Sans" panose="020B0502040400020003" pitchFamily="34" charset="0"/>
            </a:endParaRPr>
          </a:p>
        </p:txBody>
      </p:sp>
      <p:sp>
        <p:nvSpPr>
          <p:cNvPr id="23" name="TextBox 22">
            <a:extLst>
              <a:ext uri="{FF2B5EF4-FFF2-40B4-BE49-F238E27FC236}">
                <a16:creationId xmlns:a16="http://schemas.microsoft.com/office/drawing/2014/main" id="{6DEFB792-ECB0-4431-D154-1A0C0241BDC4}"/>
              </a:ext>
            </a:extLst>
          </p:cNvPr>
          <p:cNvSpPr txBox="1"/>
          <p:nvPr/>
        </p:nvSpPr>
        <p:spPr>
          <a:xfrm>
            <a:off x="4094762" y="2404526"/>
            <a:ext cx="1699974" cy="1015663"/>
          </a:xfrm>
          <a:prstGeom prst="rect">
            <a:avLst/>
          </a:prstGeom>
          <a:noFill/>
        </p:spPr>
        <p:txBody>
          <a:bodyPr wrap="square" rtlCol="0">
            <a:spAutoFit/>
          </a:bodyPr>
          <a:lstStyle/>
          <a:p>
            <a:pPr algn="ctr"/>
            <a:r>
              <a:rPr lang="en-US" sz="2000" dirty="0"/>
              <a:t>Ground truth RDT</a:t>
            </a:r>
            <a:br>
              <a:rPr lang="en-US" sz="2000" dirty="0"/>
            </a:br>
            <a:r>
              <a:rPr lang="en-US" sz="2000" dirty="0"/>
              <a:t>(e.g., </a:t>
            </a:r>
            <a:r>
              <a:rPr lang="en-US" sz="2000" dirty="0">
                <a:latin typeface="Trebuchet MS" panose="020B0703020202090204" pitchFamily="34" charset="0"/>
              </a:rPr>
              <a:t>1,000</a:t>
            </a:r>
            <a:r>
              <a:rPr lang="en-US" sz="2000" dirty="0"/>
              <a:t>)</a:t>
            </a:r>
          </a:p>
        </p:txBody>
      </p:sp>
      <p:cxnSp>
        <p:nvCxnSpPr>
          <p:cNvPr id="24" name="Straight Connector 23">
            <a:extLst>
              <a:ext uri="{FF2B5EF4-FFF2-40B4-BE49-F238E27FC236}">
                <a16:creationId xmlns:a16="http://schemas.microsoft.com/office/drawing/2014/main" id="{2F908CAA-FF3E-297A-45ED-40F0E55A9FE5}"/>
              </a:ext>
            </a:extLst>
          </p:cNvPr>
          <p:cNvCxnSpPr>
            <a:cxnSpLocks/>
            <a:stCxn id="13" idx="4"/>
          </p:cNvCxnSpPr>
          <p:nvPr/>
        </p:nvCxnSpPr>
        <p:spPr>
          <a:xfrm>
            <a:off x="4405940" y="4000894"/>
            <a:ext cx="0" cy="549051"/>
          </a:xfrm>
          <a:prstGeom prst="line">
            <a:avLst/>
          </a:prstGeom>
          <a:ln w="2857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E47553C3-9DFC-322D-2408-3EEDD54E1050}"/>
              </a:ext>
            </a:extLst>
          </p:cNvPr>
          <p:cNvCxnSpPr>
            <a:cxnSpLocks/>
            <a:stCxn id="13" idx="0"/>
            <a:endCxn id="23" idx="2"/>
          </p:cNvCxnSpPr>
          <p:nvPr/>
        </p:nvCxnSpPr>
        <p:spPr>
          <a:xfrm rot="5400000" flipH="1" flipV="1">
            <a:off x="4454108" y="3372021"/>
            <a:ext cx="442473" cy="538810"/>
          </a:xfrm>
          <a:prstGeom prst="curvedConnector3">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955B8C8-05DC-56A7-9AFA-F4DE0222290F}"/>
              </a:ext>
            </a:extLst>
          </p:cNvPr>
          <p:cNvSpPr>
            <a:spLocks noGrp="1"/>
          </p:cNvSpPr>
          <p:nvPr>
            <p:ph type="title"/>
          </p:nvPr>
        </p:nvSpPr>
        <p:spPr/>
        <p:txBody>
          <a:bodyPr>
            <a:noAutofit/>
          </a:bodyPr>
          <a:lstStyle/>
          <a:p>
            <a:r>
              <a:rPr lang="en-US" dirty="0"/>
              <a:t>Motivation</a:t>
            </a:r>
          </a:p>
        </p:txBody>
      </p:sp>
      <p:sp>
        <p:nvSpPr>
          <p:cNvPr id="4" name="Slide Number Placeholder 3">
            <a:extLst>
              <a:ext uri="{FF2B5EF4-FFF2-40B4-BE49-F238E27FC236}">
                <a16:creationId xmlns:a16="http://schemas.microsoft.com/office/drawing/2014/main" id="{91B3FBE7-F571-0237-D652-68A8CA492786}"/>
              </a:ext>
            </a:extLst>
          </p:cNvPr>
          <p:cNvSpPr>
            <a:spLocks noGrp="1"/>
          </p:cNvSpPr>
          <p:nvPr>
            <p:ph type="sldNum" sz="quarter" idx="12"/>
          </p:nvPr>
        </p:nvSpPr>
        <p:spPr/>
        <p:txBody>
          <a:bodyPr/>
          <a:lstStyle/>
          <a:p>
            <a:fld id="{C19D2B53-EDAE-4B41-B849-8916FA40BCB6}" type="slidenum">
              <a:rPr lang="en-US" smtClean="0"/>
              <a:pPr/>
              <a:t>14</a:t>
            </a:fld>
            <a:endParaRPr lang="en-US" dirty="0"/>
          </a:p>
        </p:txBody>
      </p:sp>
      <p:sp>
        <p:nvSpPr>
          <p:cNvPr id="3" name="Rectangle 2">
            <a:extLst>
              <a:ext uri="{FF2B5EF4-FFF2-40B4-BE49-F238E27FC236}">
                <a16:creationId xmlns:a16="http://schemas.microsoft.com/office/drawing/2014/main" id="{50A3A58A-0EFC-E8B1-5E61-FB0E60CEF193}"/>
              </a:ext>
            </a:extLst>
          </p:cNvPr>
          <p:cNvSpPr/>
          <p:nvPr/>
        </p:nvSpPr>
        <p:spPr>
          <a:xfrm>
            <a:off x="-71119" y="975361"/>
            <a:ext cx="9286238" cy="1443665"/>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6" name="Rectangle 5">
            <a:extLst>
              <a:ext uri="{FF2B5EF4-FFF2-40B4-BE49-F238E27FC236}">
                <a16:creationId xmlns:a16="http://schemas.microsoft.com/office/drawing/2014/main" id="{8AB3A237-7C1A-DD29-C085-1F12D03868CC}"/>
              </a:ext>
            </a:extLst>
          </p:cNvPr>
          <p:cNvSpPr/>
          <p:nvPr/>
        </p:nvSpPr>
        <p:spPr>
          <a:xfrm>
            <a:off x="-23880" y="2419026"/>
            <a:ext cx="3927682" cy="1878142"/>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8" name="TextBox 7">
            <a:extLst>
              <a:ext uri="{FF2B5EF4-FFF2-40B4-BE49-F238E27FC236}">
                <a16:creationId xmlns:a16="http://schemas.microsoft.com/office/drawing/2014/main" id="{AD3EA52C-E563-A96E-3242-192D68352920}"/>
              </a:ext>
            </a:extLst>
          </p:cNvPr>
          <p:cNvSpPr txBox="1"/>
          <p:nvPr/>
        </p:nvSpPr>
        <p:spPr>
          <a:xfrm>
            <a:off x="-8754" y="5210091"/>
            <a:ext cx="9144000" cy="1170356"/>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algn="ctr"/>
            <a:r>
              <a:rPr lang="en-US" sz="3000" dirty="0"/>
              <a:t>Prior works assume that the </a:t>
            </a:r>
            <a:r>
              <a:rPr lang="en-US" sz="3000" b="1" dirty="0">
                <a:solidFill>
                  <a:schemeClr val="accent5">
                    <a:lumMod val="75000"/>
                  </a:schemeClr>
                </a:solidFill>
              </a:rPr>
              <a:t>ground truth </a:t>
            </a:r>
            <a:br>
              <a:rPr lang="en-US" sz="3000" b="1" dirty="0">
                <a:solidFill>
                  <a:schemeClr val="accent5">
                    <a:lumMod val="75000"/>
                  </a:schemeClr>
                </a:solidFill>
              </a:rPr>
            </a:br>
            <a:r>
              <a:rPr lang="en-US" sz="3000" dirty="0">
                <a:solidFill>
                  <a:schemeClr val="accent5">
                    <a:lumMod val="75000"/>
                  </a:schemeClr>
                </a:solidFill>
              </a:rPr>
              <a:t>Read Disturbance Threshold (RDT)</a:t>
            </a:r>
            <a:r>
              <a:rPr lang="en-US" sz="3000" dirty="0"/>
              <a:t> </a:t>
            </a:r>
            <a:r>
              <a:rPr lang="en-US" sz="3000" b="1" dirty="0">
                <a:solidFill>
                  <a:schemeClr val="accent2">
                    <a:lumMod val="75000"/>
                  </a:schemeClr>
                </a:solidFill>
              </a:rPr>
              <a:t>can be identified</a:t>
            </a:r>
          </a:p>
        </p:txBody>
      </p:sp>
      <p:sp>
        <p:nvSpPr>
          <p:cNvPr id="26" name="Rectangle 25">
            <a:extLst>
              <a:ext uri="{FF2B5EF4-FFF2-40B4-BE49-F238E27FC236}">
                <a16:creationId xmlns:a16="http://schemas.microsoft.com/office/drawing/2014/main" id="{6FE21E13-305D-3AF6-1B77-FD1CA0C4689A}"/>
              </a:ext>
            </a:extLst>
          </p:cNvPr>
          <p:cNvSpPr/>
          <p:nvPr/>
        </p:nvSpPr>
        <p:spPr>
          <a:xfrm>
            <a:off x="5863851" y="2434560"/>
            <a:ext cx="3351268" cy="1883317"/>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27" name="Rectangle 26">
            <a:extLst>
              <a:ext uri="{FF2B5EF4-FFF2-40B4-BE49-F238E27FC236}">
                <a16:creationId xmlns:a16="http://schemas.microsoft.com/office/drawing/2014/main" id="{6011F943-DD96-F032-CB1A-88313B68B36F}"/>
              </a:ext>
            </a:extLst>
          </p:cNvPr>
          <p:cNvSpPr/>
          <p:nvPr/>
        </p:nvSpPr>
        <p:spPr>
          <a:xfrm>
            <a:off x="5366795" y="3786651"/>
            <a:ext cx="497055" cy="549051"/>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314809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C7BB5-70A8-EC06-C83F-0D056002DC96}"/>
              </a:ext>
            </a:extLst>
          </p:cNvPr>
          <p:cNvSpPr>
            <a:spLocks noGrp="1"/>
          </p:cNvSpPr>
          <p:nvPr>
            <p:ph type="title"/>
          </p:nvPr>
        </p:nvSpPr>
        <p:spPr/>
        <p:txBody>
          <a:bodyPr/>
          <a:lstStyle/>
          <a:p>
            <a:r>
              <a:rPr lang="en-US" dirty="0"/>
              <a:t>Problem</a:t>
            </a:r>
          </a:p>
        </p:txBody>
      </p:sp>
      <p:sp>
        <p:nvSpPr>
          <p:cNvPr id="4" name="Slide Number Placeholder 3">
            <a:extLst>
              <a:ext uri="{FF2B5EF4-FFF2-40B4-BE49-F238E27FC236}">
                <a16:creationId xmlns:a16="http://schemas.microsoft.com/office/drawing/2014/main" id="{6E5D859F-C1B4-4920-2220-E53816A4121C}"/>
              </a:ext>
            </a:extLst>
          </p:cNvPr>
          <p:cNvSpPr>
            <a:spLocks noGrp="1"/>
          </p:cNvSpPr>
          <p:nvPr>
            <p:ph type="sldNum" sz="quarter" idx="12"/>
          </p:nvPr>
        </p:nvSpPr>
        <p:spPr/>
        <p:txBody>
          <a:bodyPr/>
          <a:lstStyle/>
          <a:p>
            <a:fld id="{676C2683-0D41-1E45-8714-724CB2570654}" type="slidenum">
              <a:rPr lang="en-US" smtClean="0"/>
              <a:pPr/>
              <a:t>15</a:t>
            </a:fld>
            <a:endParaRPr lang="en-US" dirty="0"/>
          </a:p>
        </p:txBody>
      </p:sp>
      <p:sp>
        <p:nvSpPr>
          <p:cNvPr id="5" name="Content Placeholder 2">
            <a:extLst>
              <a:ext uri="{FF2B5EF4-FFF2-40B4-BE49-F238E27FC236}">
                <a16:creationId xmlns:a16="http://schemas.microsoft.com/office/drawing/2014/main" id="{A0A83E9E-20E0-B915-3F6E-AFA421BBA566}"/>
              </a:ext>
            </a:extLst>
          </p:cNvPr>
          <p:cNvSpPr txBox="1">
            <a:spLocks/>
          </p:cNvSpPr>
          <p:nvPr/>
        </p:nvSpPr>
        <p:spPr>
          <a:xfrm>
            <a:off x="1" y="965202"/>
            <a:ext cx="9143999" cy="5243094"/>
          </a:xfrm>
          <a:prstGeom prst="rect">
            <a:avLst/>
          </a:prstGeom>
        </p:spPr>
        <p:txBody>
          <a:bodyPr vert="horz" lIns="91440" tIns="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spcAft>
                <a:spcPts val="1200"/>
              </a:spcAft>
              <a:buNone/>
            </a:pPr>
            <a:r>
              <a:rPr lang="en-US" sz="3500" dirty="0">
                <a:solidFill>
                  <a:srgbClr val="920001"/>
                </a:solidFill>
                <a:latin typeface="Quire Sans" panose="020B0502040400020003" pitchFamily="34" charset="0"/>
              </a:rPr>
              <a:t>No prior work rigorously studies </a:t>
            </a:r>
          </a:p>
          <a:p>
            <a:pPr marL="0" indent="0" algn="ctr">
              <a:lnSpc>
                <a:spcPct val="100000"/>
              </a:lnSpc>
              <a:spcBef>
                <a:spcPts val="600"/>
              </a:spcBef>
              <a:spcAft>
                <a:spcPts val="1200"/>
              </a:spcAft>
              <a:buNone/>
            </a:pPr>
            <a:r>
              <a:rPr lang="en-US" sz="3500" b="1" dirty="0">
                <a:solidFill>
                  <a:schemeClr val="accent2">
                    <a:lumMod val="75000"/>
                  </a:schemeClr>
                </a:solidFill>
                <a:latin typeface="Quire Sans" panose="020B0502040400020003" pitchFamily="34" charset="0"/>
              </a:rPr>
              <a:t>temporal variation </a:t>
            </a:r>
            <a:r>
              <a:rPr lang="en-US" sz="3500" dirty="0">
                <a:solidFill>
                  <a:schemeClr val="accent2">
                    <a:lumMod val="75000"/>
                  </a:schemeClr>
                </a:solidFill>
                <a:latin typeface="Quire Sans" panose="020B0502040400020003" pitchFamily="34" charset="0"/>
              </a:rPr>
              <a:t>of </a:t>
            </a:r>
          </a:p>
          <a:p>
            <a:pPr marL="0" indent="0" algn="ctr">
              <a:lnSpc>
                <a:spcPct val="100000"/>
              </a:lnSpc>
              <a:spcBef>
                <a:spcPts val="600"/>
              </a:spcBef>
              <a:spcAft>
                <a:spcPts val="1200"/>
              </a:spcAft>
              <a:buNone/>
            </a:pPr>
            <a:r>
              <a:rPr lang="en-US" sz="3500" dirty="0">
                <a:solidFill>
                  <a:schemeClr val="accent2">
                    <a:lumMod val="75000"/>
                  </a:schemeClr>
                </a:solidFill>
                <a:latin typeface="Quire Sans" panose="020B0502040400020003" pitchFamily="34" charset="0"/>
              </a:rPr>
              <a:t>DRAM read disturbance threshold</a:t>
            </a:r>
          </a:p>
          <a:p>
            <a:pPr marL="0" indent="0" algn="ctr">
              <a:lnSpc>
                <a:spcPct val="100000"/>
              </a:lnSpc>
              <a:spcBef>
                <a:spcPts val="600"/>
              </a:spcBef>
              <a:spcAft>
                <a:spcPts val="1200"/>
              </a:spcAft>
              <a:buNone/>
            </a:pPr>
            <a:r>
              <a:rPr lang="en-US" sz="3500" dirty="0">
                <a:latin typeface="Quire Sans" panose="020B0502040400020003" pitchFamily="34" charset="0"/>
              </a:rPr>
              <a:t>&amp;</a:t>
            </a:r>
            <a:endParaRPr lang="en-US" sz="3500" dirty="0">
              <a:solidFill>
                <a:srgbClr val="7030A0"/>
              </a:solidFill>
              <a:latin typeface="Quire Sans" panose="020B0502040400020003" pitchFamily="34" charset="0"/>
            </a:endParaRPr>
          </a:p>
          <a:p>
            <a:pPr marL="0" indent="0" algn="ctr">
              <a:lnSpc>
                <a:spcPct val="100000"/>
              </a:lnSpc>
              <a:spcBef>
                <a:spcPts val="600"/>
              </a:spcBef>
              <a:spcAft>
                <a:spcPts val="1200"/>
              </a:spcAft>
              <a:buNone/>
            </a:pPr>
            <a:r>
              <a:rPr lang="en-US" sz="3500" dirty="0">
                <a:solidFill>
                  <a:srgbClr val="7030A0"/>
                </a:solidFill>
                <a:latin typeface="Quire Sans" panose="020B0502040400020003" pitchFamily="34" charset="0"/>
              </a:rPr>
              <a:t>implications for future solutions</a:t>
            </a:r>
          </a:p>
        </p:txBody>
      </p:sp>
    </p:spTree>
    <p:extLst>
      <p:ext uri="{BB962C8B-B14F-4D97-AF65-F5344CB8AC3E}">
        <p14:creationId xmlns:p14="http://schemas.microsoft.com/office/powerpoint/2010/main" val="3331307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1A380-864C-AD27-1E28-8E84B21CF0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FA256-FF67-3DE0-2C9C-33B7DA8303D4}"/>
              </a:ext>
            </a:extLst>
          </p:cNvPr>
          <p:cNvSpPr>
            <a:spLocks noGrp="1"/>
          </p:cNvSpPr>
          <p:nvPr>
            <p:ph type="title"/>
          </p:nvPr>
        </p:nvSpPr>
        <p:spPr/>
        <p:txBody>
          <a:bodyPr/>
          <a:lstStyle/>
          <a:p>
            <a:r>
              <a:rPr lang="en-US" dirty="0"/>
              <a:t>Our Goal</a:t>
            </a:r>
          </a:p>
        </p:txBody>
      </p:sp>
      <p:sp>
        <p:nvSpPr>
          <p:cNvPr id="3" name="Content Placeholder 2">
            <a:extLst>
              <a:ext uri="{FF2B5EF4-FFF2-40B4-BE49-F238E27FC236}">
                <a16:creationId xmlns:a16="http://schemas.microsoft.com/office/drawing/2014/main" id="{4F3EAB39-9DFD-4AD4-D1AF-9223AE5C028A}"/>
              </a:ext>
            </a:extLst>
          </p:cNvPr>
          <p:cNvSpPr>
            <a:spLocks noGrp="1"/>
          </p:cNvSpPr>
          <p:nvPr>
            <p:ph idx="1"/>
          </p:nvPr>
        </p:nvSpPr>
        <p:spPr>
          <a:xfrm>
            <a:off x="155488" y="1223158"/>
            <a:ext cx="8815517" cy="5106080"/>
          </a:xfrm>
        </p:spPr>
        <p:txBody>
          <a:bodyPr>
            <a:normAutofit lnSpcReduction="10000"/>
          </a:bodyPr>
          <a:lstStyle/>
          <a:p>
            <a:pPr marL="0" indent="0" algn="ctr">
              <a:lnSpc>
                <a:spcPct val="100000"/>
              </a:lnSpc>
              <a:spcBef>
                <a:spcPts val="600"/>
              </a:spcBef>
              <a:buNone/>
            </a:pPr>
            <a:r>
              <a:rPr lang="en-US" sz="3500" dirty="0">
                <a:solidFill>
                  <a:schemeClr val="accent2">
                    <a:lumMod val="75000"/>
                  </a:schemeClr>
                </a:solidFill>
              </a:rPr>
              <a:t>Answer two research questions:</a:t>
            </a:r>
            <a:endParaRPr lang="en-US" sz="1200" dirty="0"/>
          </a:p>
          <a:p>
            <a:pPr marL="0" indent="0" algn="ctr">
              <a:lnSpc>
                <a:spcPct val="100000"/>
              </a:lnSpc>
              <a:spcBef>
                <a:spcPts val="600"/>
              </a:spcBef>
              <a:buNone/>
            </a:pPr>
            <a:endParaRPr lang="en-US" sz="2400" dirty="0"/>
          </a:p>
          <a:p>
            <a:pPr marL="0" indent="0" algn="ctr">
              <a:lnSpc>
                <a:spcPct val="100000"/>
              </a:lnSpc>
              <a:spcBef>
                <a:spcPts val="600"/>
              </a:spcBef>
              <a:buNone/>
            </a:pPr>
            <a:endParaRPr lang="en-US" sz="2400" dirty="0">
              <a:solidFill>
                <a:srgbClr val="7030A0"/>
              </a:solidFill>
            </a:endParaRPr>
          </a:p>
          <a:p>
            <a:pPr marL="0" indent="0" algn="ctr">
              <a:lnSpc>
                <a:spcPct val="100000"/>
              </a:lnSpc>
              <a:spcBef>
                <a:spcPts val="600"/>
              </a:spcBef>
              <a:buNone/>
            </a:pPr>
            <a:endParaRPr lang="en-US" sz="2400" dirty="0">
              <a:solidFill>
                <a:srgbClr val="7030A0"/>
              </a:solidFill>
            </a:endParaRPr>
          </a:p>
          <a:p>
            <a:pPr marL="0" indent="0" algn="ctr">
              <a:lnSpc>
                <a:spcPct val="100000"/>
              </a:lnSpc>
              <a:spcBef>
                <a:spcPts val="600"/>
              </a:spcBef>
              <a:buNone/>
            </a:pPr>
            <a:endParaRPr lang="en-US" sz="2400" dirty="0">
              <a:solidFill>
                <a:srgbClr val="7030A0"/>
              </a:solidFill>
            </a:endParaRPr>
          </a:p>
          <a:p>
            <a:pPr marL="0" indent="0" algn="ctr">
              <a:lnSpc>
                <a:spcPct val="100000"/>
              </a:lnSpc>
              <a:spcBef>
                <a:spcPts val="600"/>
              </a:spcBef>
              <a:buNone/>
            </a:pPr>
            <a:endParaRPr lang="en-US" sz="6000" dirty="0">
              <a:solidFill>
                <a:schemeClr val="accent6">
                  <a:lumMod val="75000"/>
                </a:schemeClr>
              </a:solidFill>
            </a:endParaRPr>
          </a:p>
          <a:p>
            <a:pPr marL="0" indent="0" algn="ctr">
              <a:lnSpc>
                <a:spcPct val="100000"/>
              </a:lnSpc>
              <a:spcBef>
                <a:spcPts val="600"/>
              </a:spcBef>
              <a:buNone/>
            </a:pPr>
            <a:endParaRPr lang="en-US" sz="6000" dirty="0">
              <a:solidFill>
                <a:schemeClr val="accent6">
                  <a:lumMod val="75000"/>
                </a:schemeClr>
              </a:solidFill>
            </a:endParaRPr>
          </a:p>
          <a:p>
            <a:pPr marL="0" indent="0" algn="ctr">
              <a:lnSpc>
                <a:spcPct val="100000"/>
              </a:lnSpc>
              <a:spcBef>
                <a:spcPts val="600"/>
              </a:spcBef>
              <a:buNone/>
            </a:pPr>
            <a:r>
              <a:rPr lang="en-US" sz="3500" dirty="0">
                <a:solidFill>
                  <a:schemeClr val="accent6">
                    <a:lumMod val="75000"/>
                  </a:schemeClr>
                </a:solidFill>
              </a:rPr>
              <a:t>Analyze implications for </a:t>
            </a:r>
            <a:br>
              <a:rPr lang="en-US" sz="3500" dirty="0">
                <a:solidFill>
                  <a:schemeClr val="accent6">
                    <a:lumMod val="75000"/>
                  </a:schemeClr>
                </a:solidFill>
              </a:rPr>
            </a:br>
            <a:r>
              <a:rPr lang="en-US" sz="3500" dirty="0">
                <a:solidFill>
                  <a:schemeClr val="accent6">
                    <a:lumMod val="75000"/>
                  </a:schemeClr>
                </a:solidFill>
              </a:rPr>
              <a:t>read disturbance solutions</a:t>
            </a:r>
            <a:endParaRPr lang="en-US" sz="3500" b="1" dirty="0">
              <a:solidFill>
                <a:schemeClr val="accent6">
                  <a:lumMod val="75000"/>
                </a:schemeClr>
              </a:solidFill>
            </a:endParaRPr>
          </a:p>
          <a:p>
            <a:endParaRPr lang="en-US" sz="3500" dirty="0"/>
          </a:p>
        </p:txBody>
      </p:sp>
      <p:grpSp>
        <p:nvGrpSpPr>
          <p:cNvPr id="11" name="Group 10">
            <a:extLst>
              <a:ext uri="{FF2B5EF4-FFF2-40B4-BE49-F238E27FC236}">
                <a16:creationId xmlns:a16="http://schemas.microsoft.com/office/drawing/2014/main" id="{D80180D2-1D1B-B9ED-63D2-D332FE2EF9CB}"/>
              </a:ext>
            </a:extLst>
          </p:cNvPr>
          <p:cNvGrpSpPr/>
          <p:nvPr/>
        </p:nvGrpSpPr>
        <p:grpSpPr>
          <a:xfrm>
            <a:off x="973788" y="2045968"/>
            <a:ext cx="7196424" cy="914400"/>
            <a:chOff x="435033" y="2187116"/>
            <a:chExt cx="7196424" cy="914400"/>
          </a:xfrm>
        </p:grpSpPr>
        <p:sp>
          <p:nvSpPr>
            <p:cNvPr id="5" name="Oval 4">
              <a:extLst>
                <a:ext uri="{FF2B5EF4-FFF2-40B4-BE49-F238E27FC236}">
                  <a16:creationId xmlns:a16="http://schemas.microsoft.com/office/drawing/2014/main" id="{F738DF2C-3833-2613-2229-10287B75844E}"/>
                </a:ext>
              </a:extLst>
            </p:cNvPr>
            <p:cNvSpPr/>
            <p:nvPr/>
          </p:nvSpPr>
          <p:spPr>
            <a:xfrm>
              <a:off x="435033" y="2187116"/>
              <a:ext cx="914400" cy="914400"/>
            </a:xfrm>
            <a:prstGeom prst="ellipse">
              <a:avLst/>
            </a:prstGeom>
            <a:solidFill>
              <a:schemeClr val="accent2">
                <a:lumMod val="20000"/>
                <a:lumOff val="80000"/>
              </a:schemeClr>
            </a:solidFill>
            <a:ln w="38100">
              <a:solidFill>
                <a:schemeClr val="accent2">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2">
                      <a:lumMod val="75000"/>
                    </a:schemeClr>
                  </a:solidFill>
                  <a:effectLst/>
                  <a:uLnTx/>
                  <a:uFillTx/>
                  <a:latin typeface="Trebuchet MS" panose="020B0703020202090204" pitchFamily="34" charset="0"/>
                </a:rPr>
                <a:t>1</a:t>
              </a:r>
            </a:p>
          </p:txBody>
        </p:sp>
        <p:sp>
          <p:nvSpPr>
            <p:cNvPr id="8" name="TextBox 7">
              <a:extLst>
                <a:ext uri="{FF2B5EF4-FFF2-40B4-BE49-F238E27FC236}">
                  <a16:creationId xmlns:a16="http://schemas.microsoft.com/office/drawing/2014/main" id="{695F9B39-A088-35FF-33D8-8BE7AAF0242B}"/>
                </a:ext>
              </a:extLst>
            </p:cNvPr>
            <p:cNvSpPr txBox="1"/>
            <p:nvPr/>
          </p:nvSpPr>
          <p:spPr>
            <a:xfrm>
              <a:off x="1539416" y="2392012"/>
              <a:ext cx="6092041" cy="498762"/>
            </a:xfrm>
            <a:prstGeom prst="rect">
              <a:avLst/>
            </a:prstGeom>
            <a:noFill/>
            <a:ln w="57150">
              <a:noFill/>
            </a:ln>
          </p:spPr>
          <p:txBody>
            <a:bodyPr wrap="none" rtlCol="0" anchor="ctr">
              <a:noAutofit/>
            </a:bodyPr>
            <a:lstStyle/>
            <a:p>
              <a:pPr algn="ctr">
                <a:lnSpc>
                  <a:spcPct val="90000"/>
                </a:lnSpc>
              </a:pPr>
              <a:r>
                <a:rPr lang="en-US" sz="3500" dirty="0">
                  <a:solidFill>
                    <a:prstClr val="black"/>
                  </a:solidFill>
                </a:rPr>
                <a:t>Does RDT </a:t>
              </a:r>
              <a:r>
                <a:rPr lang="en-US" sz="3500" dirty="0">
                  <a:solidFill>
                    <a:schemeClr val="accent5">
                      <a:lumMod val="75000"/>
                    </a:schemeClr>
                  </a:solidFill>
                </a:rPr>
                <a:t>change over time</a:t>
              </a:r>
              <a:r>
                <a:rPr lang="en-US" sz="3500" dirty="0">
                  <a:solidFill>
                    <a:prstClr val="black"/>
                  </a:solidFill>
                </a:rPr>
                <a:t>?</a:t>
              </a:r>
            </a:p>
          </p:txBody>
        </p:sp>
      </p:grpSp>
      <p:grpSp>
        <p:nvGrpSpPr>
          <p:cNvPr id="12" name="Group 11">
            <a:extLst>
              <a:ext uri="{FF2B5EF4-FFF2-40B4-BE49-F238E27FC236}">
                <a16:creationId xmlns:a16="http://schemas.microsoft.com/office/drawing/2014/main" id="{9195D048-80A1-D52C-BB77-04C57C0E8BB0}"/>
              </a:ext>
            </a:extLst>
          </p:cNvPr>
          <p:cNvGrpSpPr/>
          <p:nvPr/>
        </p:nvGrpSpPr>
        <p:grpSpPr>
          <a:xfrm>
            <a:off x="1400672" y="3402594"/>
            <a:ext cx="6325147" cy="914400"/>
            <a:chOff x="435033" y="3171215"/>
            <a:chExt cx="6325147" cy="914400"/>
          </a:xfrm>
        </p:grpSpPr>
        <p:sp>
          <p:nvSpPr>
            <p:cNvPr id="9" name="Oval 8">
              <a:extLst>
                <a:ext uri="{FF2B5EF4-FFF2-40B4-BE49-F238E27FC236}">
                  <a16:creationId xmlns:a16="http://schemas.microsoft.com/office/drawing/2014/main" id="{D1C5CFE7-D37F-EDBF-6629-E0E606CB4B9F}"/>
                </a:ext>
              </a:extLst>
            </p:cNvPr>
            <p:cNvSpPr/>
            <p:nvPr/>
          </p:nvSpPr>
          <p:spPr>
            <a:xfrm>
              <a:off x="435033" y="3171215"/>
              <a:ext cx="914400" cy="914400"/>
            </a:xfrm>
            <a:prstGeom prst="ellipse">
              <a:avLst/>
            </a:prstGeom>
            <a:solidFill>
              <a:schemeClr val="accent2">
                <a:lumMod val="20000"/>
                <a:lumOff val="80000"/>
              </a:schemeClr>
            </a:solidFill>
            <a:ln w="38100">
              <a:solidFill>
                <a:schemeClr val="accent2">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2">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2">
                    <a:lumMod val="75000"/>
                  </a:schemeClr>
                </a:solidFill>
                <a:effectLst/>
                <a:uLnTx/>
                <a:uFillTx/>
                <a:latin typeface="Trebuchet MS" panose="020B0703020202090204" pitchFamily="34" charset="0"/>
              </a:endParaRPr>
            </a:p>
          </p:txBody>
        </p:sp>
        <p:sp>
          <p:nvSpPr>
            <p:cNvPr id="10" name="TextBox 9">
              <a:extLst>
                <a:ext uri="{FF2B5EF4-FFF2-40B4-BE49-F238E27FC236}">
                  <a16:creationId xmlns:a16="http://schemas.microsoft.com/office/drawing/2014/main" id="{C0A38721-06B1-3499-7B9F-A1D7430CF9A3}"/>
                </a:ext>
              </a:extLst>
            </p:cNvPr>
            <p:cNvSpPr txBox="1"/>
            <p:nvPr/>
          </p:nvSpPr>
          <p:spPr>
            <a:xfrm>
              <a:off x="1535037" y="3376236"/>
              <a:ext cx="5225143" cy="498762"/>
            </a:xfrm>
            <a:prstGeom prst="rect">
              <a:avLst/>
            </a:prstGeom>
            <a:noFill/>
            <a:ln w="57150">
              <a:noFill/>
            </a:ln>
          </p:spPr>
          <p:txBody>
            <a:bodyPr wrap="none" rtlCol="0" anchor="ctr">
              <a:noAutofit/>
            </a:bodyPr>
            <a:lstStyle/>
            <a:p>
              <a:pPr algn="ctr">
                <a:lnSpc>
                  <a:spcPct val="90000"/>
                </a:lnSpc>
              </a:pPr>
              <a:r>
                <a:rPr lang="en-US" sz="3500" dirty="0">
                  <a:solidFill>
                    <a:prstClr val="black"/>
                  </a:solidFill>
                </a:rPr>
                <a:t>How </a:t>
              </a:r>
              <a:r>
                <a:rPr lang="en-US" sz="3500" dirty="0">
                  <a:solidFill>
                    <a:schemeClr val="accent5">
                      <a:lumMod val="75000"/>
                    </a:schemeClr>
                  </a:solidFill>
                </a:rPr>
                <a:t>reliably</a:t>
              </a:r>
              <a:r>
                <a:rPr lang="en-US" sz="3500" dirty="0">
                  <a:solidFill>
                    <a:prstClr val="black"/>
                  </a:solidFill>
                </a:rPr>
                <a:t> and </a:t>
              </a:r>
              <a:r>
                <a:rPr lang="en-US" sz="3500" dirty="0">
                  <a:solidFill>
                    <a:schemeClr val="accent5">
                      <a:lumMod val="75000"/>
                    </a:schemeClr>
                  </a:solidFill>
                </a:rPr>
                <a:t>efficiently</a:t>
              </a:r>
              <a:r>
                <a:rPr lang="en-US" sz="3500" dirty="0">
                  <a:solidFill>
                    <a:prstClr val="black"/>
                  </a:solidFill>
                </a:rPr>
                <a:t> </a:t>
              </a:r>
              <a:br>
                <a:rPr lang="en-US" sz="3500" dirty="0">
                  <a:solidFill>
                    <a:prstClr val="black"/>
                  </a:solidFill>
                </a:rPr>
              </a:br>
              <a:r>
                <a:rPr lang="en-US" sz="3500" dirty="0">
                  <a:solidFill>
                    <a:prstClr val="black"/>
                  </a:solidFill>
                </a:rPr>
                <a:t>can RDT be </a:t>
              </a:r>
              <a:r>
                <a:rPr lang="en-US" sz="3500" dirty="0">
                  <a:solidFill>
                    <a:schemeClr val="accent5">
                      <a:lumMod val="75000"/>
                    </a:schemeClr>
                  </a:solidFill>
                </a:rPr>
                <a:t>measured</a:t>
              </a:r>
              <a:r>
                <a:rPr lang="en-US" sz="3500" dirty="0">
                  <a:solidFill>
                    <a:prstClr val="black"/>
                  </a:solidFill>
                </a:rPr>
                <a:t>?</a:t>
              </a:r>
            </a:p>
          </p:txBody>
        </p:sp>
      </p:grpSp>
      <p:sp>
        <p:nvSpPr>
          <p:cNvPr id="4" name="Slide Number Placeholder 3">
            <a:extLst>
              <a:ext uri="{FF2B5EF4-FFF2-40B4-BE49-F238E27FC236}">
                <a16:creationId xmlns:a16="http://schemas.microsoft.com/office/drawing/2014/main" id="{034655EF-1467-28AB-B84B-C068E1276F44}"/>
              </a:ext>
            </a:extLst>
          </p:cNvPr>
          <p:cNvSpPr>
            <a:spLocks noGrp="1"/>
          </p:cNvSpPr>
          <p:nvPr>
            <p:ph type="sldNum" sz="quarter" idx="12"/>
          </p:nvPr>
        </p:nvSpPr>
        <p:spPr/>
        <p:txBody>
          <a:bodyPr/>
          <a:lstStyle/>
          <a:p>
            <a:fld id="{C19D2B53-EDAE-4B41-B849-8916FA40BCB6}" type="slidenum">
              <a:rPr lang="en-US" smtClean="0"/>
              <a:pPr/>
              <a:t>16</a:t>
            </a:fld>
            <a:endParaRPr lang="en-US" dirty="0"/>
          </a:p>
        </p:txBody>
      </p:sp>
    </p:spTree>
    <p:extLst>
      <p:ext uri="{BB962C8B-B14F-4D97-AF65-F5344CB8AC3E}">
        <p14:creationId xmlns:p14="http://schemas.microsoft.com/office/powerpoint/2010/main" val="423093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8EA09-C633-DAC7-31D5-7B4377A80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8BA2AA-B9CC-E5CE-BD84-313349B4A2FB}"/>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0E553078-9B16-C839-C9EE-775D2FC0DD7E}"/>
              </a:ext>
            </a:extLst>
          </p:cNvPr>
          <p:cNvSpPr>
            <a:spLocks noGrp="1"/>
          </p:cNvSpPr>
          <p:nvPr>
            <p:ph idx="1"/>
          </p:nvPr>
        </p:nvSpPr>
        <p:spPr/>
        <p:txBody>
          <a:bodyPr>
            <a:noAutofit/>
          </a:bodyPr>
          <a:lstStyle/>
          <a:p>
            <a:pPr marL="640080" indent="-640080">
              <a:buFont typeface="+mj-lt"/>
              <a:buAutoNum type="romanUcPeriod"/>
            </a:pPr>
            <a:r>
              <a:rPr lang="en-US" sz="2900" dirty="0">
                <a:solidFill>
                  <a:schemeClr val="tx1">
                    <a:lumMod val="50000"/>
                    <a:lumOff val="50000"/>
                  </a:schemeClr>
                </a:solidFill>
              </a:rPr>
              <a:t>Motivation</a:t>
            </a:r>
          </a:p>
          <a:p>
            <a:pPr marL="640080" indent="-640080">
              <a:buFont typeface="+mj-lt"/>
              <a:buAutoNum type="romanUcPeriod"/>
            </a:pPr>
            <a:endParaRPr lang="en-US" sz="2400" dirty="0"/>
          </a:p>
          <a:p>
            <a:pPr marL="640080" indent="-640080">
              <a:buFont typeface="+mj-lt"/>
              <a:buAutoNum type="romanUcPeriod"/>
            </a:pPr>
            <a:r>
              <a:rPr lang="en-US" sz="2900" b="1" dirty="0"/>
              <a:t>Experimental Characterization Methodology</a:t>
            </a:r>
          </a:p>
          <a:p>
            <a:pPr marL="640080" indent="-640080">
              <a:buFont typeface="+mj-lt"/>
              <a:buAutoNum type="romanUcPeriod"/>
            </a:pPr>
            <a:endParaRPr lang="en-US" sz="2400" b="1" dirty="0"/>
          </a:p>
          <a:p>
            <a:pPr marL="640080" indent="-640080">
              <a:buFont typeface="+mj-lt"/>
              <a:buAutoNum type="romanUcPeriod"/>
            </a:pPr>
            <a:r>
              <a:rPr lang="en-US" sz="2900" dirty="0"/>
              <a:t>Foundational Results</a:t>
            </a:r>
          </a:p>
          <a:p>
            <a:pPr marL="640080" indent="-640080">
              <a:buFont typeface="+mj-lt"/>
              <a:buAutoNum type="romanUcPeriod"/>
            </a:pPr>
            <a:endParaRPr lang="en-US" sz="2400" dirty="0"/>
          </a:p>
          <a:p>
            <a:pPr marL="640080" indent="-640080">
              <a:buFont typeface="+mj-lt"/>
              <a:buAutoNum type="romanUcPeriod"/>
            </a:pPr>
            <a:r>
              <a:rPr lang="en-US" sz="2900" dirty="0"/>
              <a:t>In-Depth Analysis of VRD</a:t>
            </a:r>
          </a:p>
          <a:p>
            <a:pPr marL="640080" indent="-640080">
              <a:buFont typeface="+mj-lt"/>
              <a:buAutoNum type="romanUcPeriod"/>
            </a:pPr>
            <a:endParaRPr lang="en-US" sz="2400" dirty="0"/>
          </a:p>
          <a:p>
            <a:pPr marL="640080" indent="-640080">
              <a:buFont typeface="+mj-lt"/>
              <a:buAutoNum type="romanUcPeriod"/>
            </a:pPr>
            <a:r>
              <a:rPr lang="en-US" sz="2900" dirty="0"/>
              <a:t>Implications for System Security and Robustness</a:t>
            </a:r>
          </a:p>
          <a:p>
            <a:pPr marL="640080" indent="-640080">
              <a:buFont typeface="+mj-lt"/>
              <a:buAutoNum type="romanUcPeriod"/>
            </a:pPr>
            <a:endParaRPr lang="en-US" sz="2400" dirty="0"/>
          </a:p>
          <a:p>
            <a:pPr marL="640080" indent="-640080">
              <a:buFont typeface="+mj-lt"/>
              <a:buAutoNum type="romanUcPeriod"/>
            </a:pPr>
            <a:r>
              <a:rPr lang="en-US" sz="2900" dirty="0"/>
              <a:t>Conclusion</a:t>
            </a:r>
          </a:p>
        </p:txBody>
      </p:sp>
      <p:sp>
        <p:nvSpPr>
          <p:cNvPr id="4" name="Slide Number Placeholder 3">
            <a:extLst>
              <a:ext uri="{FF2B5EF4-FFF2-40B4-BE49-F238E27FC236}">
                <a16:creationId xmlns:a16="http://schemas.microsoft.com/office/drawing/2014/main" id="{4EECC541-CF27-6CAA-21F7-893558CD61BD}"/>
              </a:ext>
            </a:extLst>
          </p:cNvPr>
          <p:cNvSpPr>
            <a:spLocks noGrp="1"/>
          </p:cNvSpPr>
          <p:nvPr>
            <p:ph type="sldNum" sz="quarter" idx="12"/>
          </p:nvPr>
        </p:nvSpPr>
        <p:spPr/>
        <p:txBody>
          <a:bodyPr/>
          <a:lstStyle/>
          <a:p>
            <a:fld id="{C19D2B53-EDAE-4B41-B849-8916FA40BCB6}" type="slidenum">
              <a:rPr lang="en-US" smtClean="0"/>
              <a:pPr/>
              <a:t>17</a:t>
            </a:fld>
            <a:endParaRPr lang="en-US" dirty="0"/>
          </a:p>
        </p:txBody>
      </p:sp>
    </p:spTree>
    <p:extLst>
      <p:ext uri="{BB962C8B-B14F-4D97-AF65-F5344CB8AC3E}">
        <p14:creationId xmlns:p14="http://schemas.microsoft.com/office/powerpoint/2010/main" val="665227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0BE92-958D-0500-A483-FD3615BEC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44C24-C343-6BFB-65AD-23056F7D99C1}"/>
              </a:ext>
            </a:extLst>
          </p:cNvPr>
          <p:cNvSpPr>
            <a:spLocks noGrp="1"/>
          </p:cNvSpPr>
          <p:nvPr>
            <p:ph type="title"/>
          </p:nvPr>
        </p:nvSpPr>
        <p:spPr/>
        <p:txBody>
          <a:bodyPr/>
          <a:lstStyle/>
          <a:p>
            <a:r>
              <a:rPr lang="en-US" b="1" dirty="0"/>
              <a:t>DDR</a:t>
            </a:r>
            <a:r>
              <a:rPr lang="en-US" b="1" dirty="0">
                <a:latin typeface="Trebuchet MS" panose="020B0703020202090204" pitchFamily="34" charset="0"/>
              </a:rPr>
              <a:t>4</a:t>
            </a:r>
            <a:r>
              <a:rPr lang="en-US" b="1" dirty="0"/>
              <a:t> DRAM Testing Infrastructure</a:t>
            </a:r>
          </a:p>
        </p:txBody>
      </p:sp>
      <p:sp>
        <p:nvSpPr>
          <p:cNvPr id="5" name="Rectangle 4">
            <a:extLst>
              <a:ext uri="{FF2B5EF4-FFF2-40B4-BE49-F238E27FC236}">
                <a16:creationId xmlns:a16="http://schemas.microsoft.com/office/drawing/2014/main" id="{6AF4C7B9-D72D-0361-FEEF-FE6D656719F0}"/>
              </a:ext>
            </a:extLst>
          </p:cNvPr>
          <p:cNvSpPr/>
          <p:nvPr/>
        </p:nvSpPr>
        <p:spPr>
          <a:xfrm>
            <a:off x="189560" y="958895"/>
            <a:ext cx="8954439" cy="424732"/>
          </a:xfrm>
          <a:prstGeom prst="rect">
            <a:avLst/>
          </a:prstGeom>
        </p:spPr>
        <p:txBody>
          <a:bodyPr wrap="square">
            <a:spAutoFit/>
          </a:bodyPr>
          <a:lstStyle/>
          <a:p>
            <a:pPr marL="11113" marR="0" lvl="1" indent="0" algn="l" defTabSz="914400" rtl="0" eaLnBrk="1" fontAlgn="auto" latinLnBrk="0" hangingPunct="1">
              <a:lnSpc>
                <a:spcPct val="90000"/>
              </a:lnSpc>
              <a:spcBef>
                <a:spcPts val="400"/>
              </a:spcBef>
              <a:spcAft>
                <a:spcPts val="0"/>
              </a:spcAft>
              <a:buClrTx/>
              <a:buSzTx/>
              <a:buFontTx/>
              <a:buNone/>
              <a:tabLst/>
              <a:defRPr/>
            </a:pP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mn-ea"/>
                <a:cs typeface="+mn-cs"/>
              </a:rPr>
              <a:t>DRAM Bender on a Xilinx </a:t>
            </a:r>
            <a:r>
              <a:rPr kumimoji="0" lang="en-US" sz="2400" u="none" strike="noStrike" kern="1200" cap="none" spc="0" normalizeH="0" baseline="0" noProof="0" dirty="0" err="1">
                <a:ln>
                  <a:noFill/>
                </a:ln>
                <a:solidFill>
                  <a:prstClr val="black"/>
                </a:solidFill>
                <a:effectLst/>
                <a:uLnTx/>
                <a:uFillTx/>
                <a:latin typeface="Quire Sans" panose="020B0502040400020003" pitchFamily="34" charset="0"/>
                <a:ea typeface="+mn-ea"/>
                <a:cs typeface="+mn-cs"/>
              </a:rPr>
              <a:t>Virtex</a:t>
            </a: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mn-ea"/>
                <a:cs typeface="+mn-cs"/>
              </a:rPr>
              <a:t> </a:t>
            </a:r>
            <a:r>
              <a:rPr kumimoji="0" lang="en-US" sz="2400" u="none" strike="noStrike" kern="1200" cap="none" spc="0" normalizeH="0" baseline="0" noProof="0" dirty="0" err="1">
                <a:ln>
                  <a:noFill/>
                </a:ln>
                <a:solidFill>
                  <a:prstClr val="black"/>
                </a:solidFill>
                <a:effectLst/>
                <a:uLnTx/>
                <a:uFillTx/>
                <a:latin typeface="Quire Sans" panose="020B0502040400020003" pitchFamily="34" charset="0"/>
                <a:ea typeface="+mn-ea"/>
                <a:cs typeface="+mn-cs"/>
              </a:rPr>
              <a:t>UltraScale</a:t>
            </a: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mn-ea"/>
                <a:cs typeface="+mn-cs"/>
              </a:rPr>
              <a:t>+ XCU</a:t>
            </a:r>
            <a:r>
              <a:rPr kumimoji="0" lang="en-US" sz="2400" u="none" strike="noStrike" kern="1200" cap="none" spc="0" normalizeH="0" baseline="0" noProof="0" dirty="0">
                <a:ln>
                  <a:noFill/>
                </a:ln>
                <a:solidFill>
                  <a:prstClr val="black"/>
                </a:solidFill>
                <a:effectLst/>
                <a:uLnTx/>
                <a:uFillTx/>
                <a:latin typeface="Trebuchet MS" panose="020B0703020202090204" pitchFamily="34" charset="0"/>
              </a:rPr>
              <a:t>200</a:t>
            </a:r>
            <a:endParaRPr kumimoji="0" lang="en-US" sz="2600" u="none" strike="noStrike" kern="1200" cap="none" spc="0" normalizeH="0" baseline="0" noProof="0" dirty="0">
              <a:ln>
                <a:noFill/>
              </a:ln>
              <a:solidFill>
                <a:prstClr val="black"/>
              </a:solidFill>
              <a:effectLst/>
              <a:uLnTx/>
              <a:uFillTx/>
              <a:latin typeface="Trebuchet MS" panose="020B0703020202090204" pitchFamily="34" charset="0"/>
            </a:endParaRPr>
          </a:p>
        </p:txBody>
      </p:sp>
      <p:pic>
        <p:nvPicPr>
          <p:cNvPr id="8" name="Picture 7" descr="A picture containing text, indoor&#10;&#10;Description automatically generated">
            <a:extLst>
              <a:ext uri="{FF2B5EF4-FFF2-40B4-BE49-F238E27FC236}">
                <a16:creationId xmlns:a16="http://schemas.microsoft.com/office/drawing/2014/main" id="{9934ACE0-B082-C0C1-D887-3C015E7D95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9" y="1383627"/>
            <a:ext cx="9144000" cy="3787455"/>
          </a:xfrm>
          <a:prstGeom prst="rect">
            <a:avLst/>
          </a:prstGeom>
        </p:spPr>
      </p:pic>
      <p:sp>
        <p:nvSpPr>
          <p:cNvPr id="9" name="TextBox 8">
            <a:extLst>
              <a:ext uri="{FF2B5EF4-FFF2-40B4-BE49-F238E27FC236}">
                <a16:creationId xmlns:a16="http://schemas.microsoft.com/office/drawing/2014/main" id="{D352AF7D-0196-471A-1C4B-60F9CD682164}"/>
              </a:ext>
            </a:extLst>
          </p:cNvPr>
          <p:cNvSpPr txBox="1"/>
          <p:nvPr/>
        </p:nvSpPr>
        <p:spPr>
          <a:xfrm>
            <a:off x="189560" y="1406196"/>
            <a:ext cx="369767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C00000"/>
                </a:solidFill>
                <a:effectLst/>
                <a:uLnTx/>
                <a:uFillTx/>
                <a:latin typeface="Quire Sans" panose="020B0502040400020003" pitchFamily="34" charset="0"/>
                <a:ea typeface="+mn-ea"/>
                <a:cs typeface="+mn-cs"/>
              </a:rPr>
              <a:t>Xilinx </a:t>
            </a:r>
            <a:r>
              <a:rPr kumimoji="0" lang="en-US" sz="1800" u="none" strike="noStrike" kern="1200" cap="none" spc="0" normalizeH="0" baseline="0" noProof="0" dirty="0" err="1">
                <a:ln>
                  <a:noFill/>
                </a:ln>
                <a:solidFill>
                  <a:srgbClr val="C00000"/>
                </a:solidFill>
                <a:effectLst/>
                <a:uLnTx/>
                <a:uFillTx/>
                <a:latin typeface="Quire Sans" panose="020B0502040400020003" pitchFamily="34" charset="0"/>
                <a:ea typeface="+mn-ea"/>
                <a:cs typeface="+mn-cs"/>
              </a:rPr>
              <a:t>Alveo</a:t>
            </a:r>
            <a:r>
              <a:rPr kumimoji="0" lang="en-US" sz="1800" u="none" strike="noStrike" kern="1200" cap="none" spc="0" normalizeH="0" baseline="0" noProof="0" dirty="0">
                <a:ln>
                  <a:noFill/>
                </a:ln>
                <a:solidFill>
                  <a:srgbClr val="C00000"/>
                </a:solidFill>
                <a:effectLst/>
                <a:uLnTx/>
                <a:uFillTx/>
                <a:latin typeface="Quire Sans" panose="020B0502040400020003" pitchFamily="34" charset="0"/>
                <a:ea typeface="+mn-ea"/>
                <a:cs typeface="+mn-cs"/>
              </a:rPr>
              <a:t> U</a:t>
            </a:r>
            <a:r>
              <a:rPr kumimoji="0" lang="en-US" sz="1800" u="none" strike="noStrike" kern="1200" cap="none" spc="0" normalizeH="0" baseline="0" noProof="0" dirty="0">
                <a:ln>
                  <a:noFill/>
                </a:ln>
                <a:solidFill>
                  <a:srgbClr val="C00000"/>
                </a:solidFill>
                <a:effectLst/>
                <a:uLnTx/>
                <a:uFillTx/>
                <a:latin typeface="Trebuchet MS" panose="020B0703020202090204" pitchFamily="34" charset="0"/>
              </a:rPr>
              <a:t>200</a:t>
            </a:r>
            <a:r>
              <a:rPr kumimoji="0" lang="en-US" sz="1800" u="none" strike="noStrike" kern="1200" cap="none" spc="0" normalizeH="0" baseline="0" noProof="0" dirty="0">
                <a:ln>
                  <a:noFill/>
                </a:ln>
                <a:solidFill>
                  <a:srgbClr val="C00000"/>
                </a:solidFill>
                <a:effectLst/>
                <a:uLnTx/>
                <a:uFillTx/>
                <a:latin typeface="Quire Sans" panose="020B0502040400020003" pitchFamily="34" charset="0"/>
                <a:ea typeface="+mn-ea"/>
                <a:cs typeface="+mn-cs"/>
              </a:rPr>
              <a:t> FPGA Board</a:t>
            </a:r>
            <a:br>
              <a:rPr kumimoji="0" lang="en-US" sz="1800" u="none" strike="noStrike" kern="1200" cap="none" spc="0" normalizeH="0" baseline="0" noProof="0" dirty="0">
                <a:ln>
                  <a:noFill/>
                </a:ln>
                <a:solidFill>
                  <a:srgbClr val="C00000"/>
                </a:solidFill>
                <a:effectLst/>
                <a:uLnTx/>
                <a:uFillTx/>
                <a:latin typeface="Quire Sans" panose="020B0502040400020003" pitchFamily="34" charset="0"/>
                <a:ea typeface="+mn-ea"/>
                <a:cs typeface="+mn-cs"/>
              </a:rPr>
            </a:br>
            <a:r>
              <a:rPr kumimoji="0" lang="en-US" sz="1800" u="none" strike="noStrike" kern="1200" cap="none" spc="0" normalizeH="0" baseline="0" noProof="0" dirty="0">
                <a:ln>
                  <a:noFill/>
                </a:ln>
                <a:solidFill>
                  <a:srgbClr val="C00000"/>
                </a:solidFill>
                <a:effectLst/>
                <a:uLnTx/>
                <a:uFillTx/>
                <a:latin typeface="Quire Sans" panose="020B0502040400020003" pitchFamily="34" charset="0"/>
                <a:ea typeface="+mn-ea"/>
                <a:cs typeface="+mn-cs"/>
              </a:rPr>
              <a:t>(programmed with DRAM Bender*)</a:t>
            </a:r>
          </a:p>
        </p:txBody>
      </p:sp>
      <p:sp>
        <p:nvSpPr>
          <p:cNvPr id="11" name="TextBox 10">
            <a:extLst>
              <a:ext uri="{FF2B5EF4-FFF2-40B4-BE49-F238E27FC236}">
                <a16:creationId xmlns:a16="http://schemas.microsoft.com/office/drawing/2014/main" id="{2D8C47D6-0F46-E21C-A61E-91708279D728}"/>
              </a:ext>
            </a:extLst>
          </p:cNvPr>
          <p:cNvSpPr txBox="1"/>
          <p:nvPr/>
        </p:nvSpPr>
        <p:spPr>
          <a:xfrm>
            <a:off x="5379626" y="1383627"/>
            <a:ext cx="29221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rgbClr val="C00000"/>
                </a:solidFill>
                <a:effectLst/>
                <a:uLnTx/>
                <a:uFillTx/>
                <a:latin typeface="Quire Sans" panose="020B0502040400020003" pitchFamily="34" charset="0"/>
                <a:ea typeface="+mn-ea"/>
                <a:cs typeface="+mn-cs"/>
              </a:rPr>
              <a:t>DRAM Module with Heaters</a:t>
            </a:r>
          </a:p>
        </p:txBody>
      </p:sp>
      <p:sp>
        <p:nvSpPr>
          <p:cNvPr id="12" name="TextBox 11">
            <a:extLst>
              <a:ext uri="{FF2B5EF4-FFF2-40B4-BE49-F238E27FC236}">
                <a16:creationId xmlns:a16="http://schemas.microsoft.com/office/drawing/2014/main" id="{DED1D321-3394-351C-21BA-89A9B6195759}"/>
              </a:ext>
            </a:extLst>
          </p:cNvPr>
          <p:cNvSpPr txBox="1"/>
          <p:nvPr/>
        </p:nvSpPr>
        <p:spPr>
          <a:xfrm>
            <a:off x="3420205" y="4473949"/>
            <a:ext cx="275630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white"/>
                </a:solidFill>
                <a:effectLst/>
                <a:uLnTx/>
                <a:uFillTx/>
                <a:latin typeface="Quire Sans" panose="020B0502040400020003" pitchFamily="34" charset="0"/>
                <a:ea typeface="+mn-ea"/>
                <a:cs typeface="+mn-cs"/>
              </a:rPr>
              <a:t>MaxWell FT</a:t>
            </a:r>
            <a:r>
              <a:rPr kumimoji="0" lang="en-US" sz="1800" u="none" strike="noStrike" kern="1200" cap="none" spc="0" normalizeH="0" baseline="0" noProof="0" dirty="0">
                <a:ln>
                  <a:noFill/>
                </a:ln>
                <a:solidFill>
                  <a:prstClr val="white"/>
                </a:solidFill>
                <a:effectLst/>
                <a:uLnTx/>
                <a:uFillTx/>
                <a:latin typeface="Trebuchet MS" panose="020B0703020202090204" pitchFamily="34" charset="0"/>
              </a:rPr>
              <a:t>200</a:t>
            </a:r>
            <a:r>
              <a:rPr kumimoji="0" lang="en-US" sz="1800" u="none" strike="noStrike" kern="1200" cap="none" spc="0" normalizeH="0" baseline="0" noProof="0" dirty="0">
                <a:ln>
                  <a:noFill/>
                </a:ln>
                <a:solidFill>
                  <a:prstClr val="white"/>
                </a:solidFill>
                <a:effectLst/>
                <a:uLnTx/>
                <a:uFillTx/>
                <a:latin typeface="Quire Sans" panose="020B0502040400020003" pitchFamily="34" charset="0"/>
                <a:ea typeface="+mn-ea"/>
                <a:cs typeface="+mn-cs"/>
              </a:rPr>
              <a:t> Temperature Controller</a:t>
            </a:r>
          </a:p>
        </p:txBody>
      </p:sp>
      <p:sp>
        <p:nvSpPr>
          <p:cNvPr id="13" name="TextBox 12">
            <a:extLst>
              <a:ext uri="{FF2B5EF4-FFF2-40B4-BE49-F238E27FC236}">
                <a16:creationId xmlns:a16="http://schemas.microsoft.com/office/drawing/2014/main" id="{CF6CC7DE-1EAE-15AD-B4E4-FB2C7D91D3FC}"/>
              </a:ext>
            </a:extLst>
          </p:cNvPr>
          <p:cNvSpPr txBox="1"/>
          <p:nvPr/>
        </p:nvSpPr>
        <p:spPr>
          <a:xfrm>
            <a:off x="492693" y="4448548"/>
            <a:ext cx="24326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white"/>
                </a:solidFill>
                <a:effectLst/>
                <a:uLnTx/>
                <a:uFillTx/>
                <a:latin typeface="Quire Sans" panose="020B0502040400020003" pitchFamily="34" charset="0"/>
                <a:ea typeface="+mn-ea"/>
                <a:cs typeface="+mn-cs"/>
              </a:rPr>
              <a:t>PCIe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white"/>
                </a:solidFill>
                <a:effectLst/>
                <a:uLnTx/>
                <a:uFillTx/>
                <a:latin typeface="Quire Sans" panose="020B0502040400020003" pitchFamily="34" charset="0"/>
                <a:ea typeface="+mn-ea"/>
                <a:cs typeface="+mn-cs"/>
              </a:rPr>
              <a:t>Host Interface</a:t>
            </a:r>
          </a:p>
        </p:txBody>
      </p:sp>
      <p:sp>
        <p:nvSpPr>
          <p:cNvPr id="16" name="TextBox 15">
            <a:extLst>
              <a:ext uri="{FF2B5EF4-FFF2-40B4-BE49-F238E27FC236}">
                <a16:creationId xmlns:a16="http://schemas.microsoft.com/office/drawing/2014/main" id="{5A339174-8F96-336C-3083-129AC623D95C}"/>
              </a:ext>
            </a:extLst>
          </p:cNvPr>
          <p:cNvSpPr txBox="1"/>
          <p:nvPr/>
        </p:nvSpPr>
        <p:spPr>
          <a:xfrm>
            <a:off x="1545821" y="6418551"/>
            <a:ext cx="7315200" cy="461665"/>
          </a:xfrm>
          <a:prstGeom prst="rect">
            <a:avLst/>
          </a:prstGeom>
          <a:noFill/>
        </p:spPr>
        <p:txBody>
          <a:bodyPr wrap="square" rtlCol="0">
            <a:spAutoFit/>
          </a:bodyPr>
          <a:lstStyle/>
          <a:p>
            <a:r>
              <a:rPr lang="en-US" sz="1200" dirty="0">
                <a:latin typeface="Quire Sans" panose="020B0502040400020003" pitchFamily="34" charset="0"/>
                <a:cs typeface="Quire Sans" panose="020B0502040400020003" pitchFamily="34" charset="0"/>
              </a:rPr>
              <a:t>*Olgun et al., </a:t>
            </a:r>
            <a:r>
              <a:rPr lang="en-US" sz="1200" b="1" i="0" dirty="0">
                <a:solidFill>
                  <a:srgbClr val="000000"/>
                </a:solidFill>
                <a:effectLst/>
                <a:latin typeface="Quire Sans" panose="020B0502040400020003" pitchFamily="34" charset="0"/>
                <a:cs typeface="Quire Sans" panose="020B0502040400020003" pitchFamily="34" charset="0"/>
                <a:hlinkClick r:id="rId4"/>
              </a:rPr>
              <a:t>"DRAM Bender: An Extensible and Versatile FPGA-Based Infrastructure to Easily Test </a:t>
            </a:r>
            <a:br>
              <a:rPr lang="en-US" sz="1200" b="1" i="0" dirty="0">
                <a:solidFill>
                  <a:srgbClr val="000000"/>
                </a:solidFill>
                <a:effectLst/>
                <a:latin typeface="Quire Sans" panose="020B0502040400020003" pitchFamily="34" charset="0"/>
                <a:cs typeface="Quire Sans" panose="020B0502040400020003" pitchFamily="34" charset="0"/>
                <a:hlinkClick r:id="rId4"/>
              </a:rPr>
            </a:br>
            <a:r>
              <a:rPr lang="en-US" sz="1200" b="1" i="0" dirty="0">
                <a:solidFill>
                  <a:srgbClr val="000000"/>
                </a:solidFill>
                <a:effectLst/>
                <a:latin typeface="Quire Sans" panose="020B0502040400020003" pitchFamily="34" charset="0"/>
                <a:cs typeface="Quire Sans" panose="020B0502040400020003" pitchFamily="34" charset="0"/>
                <a:hlinkClick r:id="rId4"/>
              </a:rPr>
              <a:t>State-of-the-Art DRAM Chips,”</a:t>
            </a:r>
            <a:r>
              <a:rPr lang="en-US" sz="1200" dirty="0">
                <a:solidFill>
                  <a:srgbClr val="000000"/>
                </a:solidFill>
                <a:effectLst/>
                <a:latin typeface="Quire Sans" panose="020B0502040400020003" pitchFamily="34" charset="0"/>
                <a:cs typeface="Quire Sans" panose="020B0502040400020003" pitchFamily="34" charset="0"/>
              </a:rPr>
              <a:t> </a:t>
            </a:r>
            <a:r>
              <a:rPr lang="en-US" sz="1200" dirty="0">
                <a:latin typeface="Quire Sans" panose="020B0502040400020003" pitchFamily="34" charset="0"/>
                <a:cs typeface="Quire Sans" panose="020B0502040400020003" pitchFamily="34" charset="0"/>
              </a:rPr>
              <a:t>TCAD, 2023. [GitHub: </a:t>
            </a:r>
            <a:r>
              <a:rPr lang="en-US" sz="1200" dirty="0">
                <a:latin typeface="Quire Sans" panose="020B0502040400020003" pitchFamily="34" charset="0"/>
                <a:cs typeface="Quire Sans" panose="020B0502040400020003" pitchFamily="34" charset="0"/>
                <a:hlinkClick r:id="rId5"/>
              </a:rPr>
              <a:t>https://github.com/CMU-SAFARI/DRAM-Bender</a:t>
            </a:r>
            <a:r>
              <a:rPr lang="en-US" sz="1200" dirty="0">
                <a:latin typeface="Quire Sans" panose="020B0502040400020003" pitchFamily="34" charset="0"/>
                <a:cs typeface="Quire Sans" panose="020B0502040400020003" pitchFamily="34" charset="0"/>
              </a:rPr>
              <a:t>]</a:t>
            </a:r>
          </a:p>
        </p:txBody>
      </p:sp>
      <p:sp>
        <p:nvSpPr>
          <p:cNvPr id="17" name="TextBox 16">
            <a:extLst>
              <a:ext uri="{FF2B5EF4-FFF2-40B4-BE49-F238E27FC236}">
                <a16:creationId xmlns:a16="http://schemas.microsoft.com/office/drawing/2014/main" id="{0DC9F5E0-42E3-F560-9D97-73D45A899001}"/>
              </a:ext>
            </a:extLst>
          </p:cNvPr>
          <p:cNvSpPr txBox="1"/>
          <p:nvPr/>
        </p:nvSpPr>
        <p:spPr>
          <a:xfrm>
            <a:off x="-8754" y="5332021"/>
            <a:ext cx="9144000" cy="926496"/>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600" dirty="0">
                <a:solidFill>
                  <a:prstClr val="black"/>
                </a:solidFill>
                <a:latin typeface="Quire Sans" panose="020B0502040400020003" pitchFamily="34" charset="0"/>
              </a:rPr>
              <a:t>Fine-grained control over DRAM commands, </a:t>
            </a:r>
          </a:p>
          <a:p>
            <a:pPr lvl="0" algn="ctr">
              <a:lnSpc>
                <a:spcPct val="90000"/>
              </a:lnSpc>
              <a:spcBef>
                <a:spcPts val="400"/>
              </a:spcBef>
              <a:defRPr/>
            </a:pPr>
            <a:r>
              <a:rPr lang="en-US" sz="2600" dirty="0">
                <a:solidFill>
                  <a:srgbClr val="4472C4">
                    <a:lumMod val="75000"/>
                  </a:srgbClr>
                </a:solidFill>
                <a:latin typeface="Quire Sans" panose="020B0502040400020003" pitchFamily="34" charset="0"/>
              </a:rPr>
              <a:t>timing parameters (</a:t>
            </a:r>
            <a:r>
              <a:rPr lang="en-US" sz="2600" dirty="0">
                <a:solidFill>
                  <a:srgbClr val="4472C4">
                    <a:lumMod val="75000"/>
                  </a:srgbClr>
                </a:solidFill>
                <a:latin typeface="Quire Sans" panose="020B0502040400020003" pitchFamily="34" charset="0"/>
                <a:ea typeface="Cambria"/>
              </a:rPr>
              <a:t>±</a:t>
            </a:r>
            <a:r>
              <a:rPr lang="en-US" sz="2600" dirty="0">
                <a:solidFill>
                  <a:srgbClr val="4472C4">
                    <a:lumMod val="75000"/>
                  </a:srgbClr>
                </a:solidFill>
                <a:latin typeface="Trebuchet MS" panose="020B0703020202090204" pitchFamily="34" charset="0"/>
                <a:ea typeface="Cambria"/>
              </a:rPr>
              <a:t>1.5</a:t>
            </a:r>
            <a:r>
              <a:rPr lang="en-US" sz="2600" dirty="0">
                <a:solidFill>
                  <a:srgbClr val="4472C4">
                    <a:lumMod val="75000"/>
                  </a:srgbClr>
                </a:solidFill>
                <a:latin typeface="Quire Sans" panose="020B0502040400020003" pitchFamily="34" charset="0"/>
                <a:ea typeface="Cambria"/>
              </a:rPr>
              <a:t>ns</a:t>
            </a:r>
            <a:r>
              <a:rPr lang="en-US" sz="2600" dirty="0">
                <a:solidFill>
                  <a:srgbClr val="4472C4">
                    <a:lumMod val="75000"/>
                  </a:srgbClr>
                </a:solidFill>
                <a:latin typeface="Quire Sans" panose="020B0502040400020003" pitchFamily="34" charset="0"/>
              </a:rPr>
              <a:t>)</a:t>
            </a:r>
            <a:r>
              <a:rPr lang="en-US" sz="2600" dirty="0">
                <a:solidFill>
                  <a:prstClr val="black"/>
                </a:solidFill>
                <a:latin typeface="Quire Sans" panose="020B0502040400020003" pitchFamily="34" charset="0"/>
              </a:rPr>
              <a:t>, and </a:t>
            </a:r>
            <a:r>
              <a:rPr lang="en-US" sz="2600" dirty="0">
                <a:solidFill>
                  <a:srgbClr val="C55910"/>
                </a:solidFill>
                <a:latin typeface="Quire Sans" panose="020B0502040400020003" pitchFamily="34" charset="0"/>
              </a:rPr>
              <a:t>temperature (</a:t>
            </a:r>
            <a:r>
              <a:rPr lang="en-US" sz="2600" dirty="0">
                <a:solidFill>
                  <a:srgbClr val="C55910"/>
                </a:solidFill>
                <a:latin typeface="Quire Sans" panose="020B0502040400020003" pitchFamily="34" charset="0"/>
                <a:ea typeface="Cambria"/>
              </a:rPr>
              <a:t>±</a:t>
            </a:r>
            <a:r>
              <a:rPr lang="en-US" sz="2600" dirty="0">
                <a:solidFill>
                  <a:srgbClr val="C55910"/>
                </a:solidFill>
                <a:latin typeface="Trebuchet MS" panose="020B0703020202090204" pitchFamily="34" charset="0"/>
                <a:ea typeface="Cambria"/>
              </a:rPr>
              <a:t>0.5</a:t>
            </a:r>
            <a:r>
              <a:rPr lang="en-US" sz="2600" dirty="0">
                <a:solidFill>
                  <a:srgbClr val="C55910"/>
                </a:solidFill>
                <a:latin typeface="Quire Sans" panose="020B0502040400020003" pitchFamily="34" charset="0"/>
                <a:ea typeface="Cambria"/>
              </a:rPr>
              <a:t>°C )</a:t>
            </a:r>
          </a:p>
        </p:txBody>
      </p:sp>
      <p:sp>
        <p:nvSpPr>
          <p:cNvPr id="3" name="Slide Number Placeholder 2">
            <a:extLst>
              <a:ext uri="{FF2B5EF4-FFF2-40B4-BE49-F238E27FC236}">
                <a16:creationId xmlns:a16="http://schemas.microsoft.com/office/drawing/2014/main" id="{DB0F53E3-1925-A75D-A004-509737D2551B}"/>
              </a:ext>
            </a:extLst>
          </p:cNvPr>
          <p:cNvSpPr>
            <a:spLocks noGrp="1"/>
          </p:cNvSpPr>
          <p:nvPr>
            <p:ph type="sldNum" sz="quarter" idx="12"/>
          </p:nvPr>
        </p:nvSpPr>
        <p:spPr/>
        <p:txBody>
          <a:bodyPr/>
          <a:lstStyle/>
          <a:p>
            <a:fld id="{C19D2B53-EDAE-4B41-B849-8916FA40BCB6}" type="slidenum">
              <a:rPr lang="en-US" smtClean="0"/>
              <a:pPr/>
              <a:t>18</a:t>
            </a:fld>
            <a:endParaRPr lang="en-US" dirty="0"/>
          </a:p>
        </p:txBody>
      </p:sp>
    </p:spTree>
    <p:extLst>
      <p:ext uri="{BB962C8B-B14F-4D97-AF65-F5344CB8AC3E}">
        <p14:creationId xmlns:p14="http://schemas.microsoft.com/office/powerpoint/2010/main" val="13983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3C21-9E92-AD8C-E5A4-25E30587AD20}"/>
              </a:ext>
            </a:extLst>
          </p:cNvPr>
          <p:cNvSpPr>
            <a:spLocks noGrp="1"/>
          </p:cNvSpPr>
          <p:nvPr>
            <p:ph type="title"/>
          </p:nvPr>
        </p:nvSpPr>
        <p:spPr/>
        <p:txBody>
          <a:bodyPr/>
          <a:lstStyle/>
          <a:p>
            <a:r>
              <a:rPr lang="en-US" dirty="0"/>
              <a:t>HBM</a:t>
            </a:r>
            <a:r>
              <a:rPr lang="en-US" dirty="0">
                <a:latin typeface="Trebuchet MS" panose="020B0703020202090204" pitchFamily="34" charset="0"/>
              </a:rPr>
              <a:t>2</a:t>
            </a:r>
            <a:r>
              <a:rPr lang="en-US" dirty="0"/>
              <a:t> DRAM Testing Infrastructure</a:t>
            </a:r>
            <a:endParaRPr lang="en-TR" dirty="0"/>
          </a:p>
        </p:txBody>
      </p:sp>
      <p:pic>
        <p:nvPicPr>
          <p:cNvPr id="4" name="Picture 3">
            <a:extLst>
              <a:ext uri="{FF2B5EF4-FFF2-40B4-BE49-F238E27FC236}">
                <a16:creationId xmlns:a16="http://schemas.microsoft.com/office/drawing/2014/main" id="{994ADDEC-678D-5572-F9D6-4BFBE962A837}"/>
              </a:ext>
            </a:extLst>
          </p:cNvPr>
          <p:cNvPicPr>
            <a:picLocks noChangeAspect="1"/>
          </p:cNvPicPr>
          <p:nvPr/>
        </p:nvPicPr>
        <p:blipFill>
          <a:blip r:embed="rId3"/>
          <a:stretch>
            <a:fillRect/>
          </a:stretch>
        </p:blipFill>
        <p:spPr>
          <a:xfrm>
            <a:off x="1123587" y="1509862"/>
            <a:ext cx="7086383" cy="3543190"/>
          </a:xfrm>
          <a:prstGeom prst="rect">
            <a:avLst/>
          </a:prstGeom>
          <a:ln>
            <a:noFill/>
          </a:ln>
          <a:effectLst>
            <a:softEdge rad="112500"/>
          </a:effectLst>
        </p:spPr>
      </p:pic>
      <p:sp>
        <p:nvSpPr>
          <p:cNvPr id="3" name="TextBox 2">
            <a:extLst>
              <a:ext uri="{FF2B5EF4-FFF2-40B4-BE49-F238E27FC236}">
                <a16:creationId xmlns:a16="http://schemas.microsoft.com/office/drawing/2014/main" id="{19F6F5EE-601B-E3E4-83BB-8630E602BF50}"/>
              </a:ext>
            </a:extLst>
          </p:cNvPr>
          <p:cNvSpPr txBox="1"/>
          <p:nvPr/>
        </p:nvSpPr>
        <p:spPr>
          <a:xfrm>
            <a:off x="1545821" y="6418551"/>
            <a:ext cx="7315200" cy="461665"/>
          </a:xfrm>
          <a:prstGeom prst="rect">
            <a:avLst/>
          </a:prstGeom>
          <a:noFill/>
        </p:spPr>
        <p:txBody>
          <a:bodyPr wrap="square" rtlCol="0">
            <a:spAutoFit/>
          </a:bodyPr>
          <a:lstStyle/>
          <a:p>
            <a:r>
              <a:rPr lang="en-US" sz="1200" dirty="0">
                <a:latin typeface="Quire Sans" panose="020B0502040400020003" pitchFamily="34" charset="0"/>
                <a:cs typeface="Quire Sans" panose="020B0502040400020003" pitchFamily="34" charset="0"/>
              </a:rPr>
              <a:t>*Olgun et al., </a:t>
            </a:r>
            <a:r>
              <a:rPr lang="en-US" sz="1200" b="1" i="0" dirty="0">
                <a:solidFill>
                  <a:srgbClr val="000000"/>
                </a:solidFill>
                <a:effectLst/>
                <a:latin typeface="Quire Sans" panose="020B0502040400020003" pitchFamily="34" charset="0"/>
                <a:cs typeface="Quire Sans" panose="020B0502040400020003" pitchFamily="34" charset="0"/>
                <a:hlinkClick r:id="rId4"/>
              </a:rPr>
              <a:t>"DRAM Bender: An Extensible and Versatile FPGA-Based Infrastructure to Easily Test </a:t>
            </a:r>
            <a:br>
              <a:rPr lang="en-US" sz="1200" b="1" i="0" dirty="0">
                <a:solidFill>
                  <a:srgbClr val="000000"/>
                </a:solidFill>
                <a:effectLst/>
                <a:latin typeface="Quire Sans" panose="020B0502040400020003" pitchFamily="34" charset="0"/>
                <a:cs typeface="Quire Sans" panose="020B0502040400020003" pitchFamily="34" charset="0"/>
                <a:hlinkClick r:id="rId4"/>
              </a:rPr>
            </a:br>
            <a:r>
              <a:rPr lang="en-US" sz="1200" b="1" i="0" dirty="0">
                <a:solidFill>
                  <a:srgbClr val="000000"/>
                </a:solidFill>
                <a:effectLst/>
                <a:latin typeface="Quire Sans" panose="020B0502040400020003" pitchFamily="34" charset="0"/>
                <a:cs typeface="Quire Sans" panose="020B0502040400020003" pitchFamily="34" charset="0"/>
                <a:hlinkClick r:id="rId4"/>
              </a:rPr>
              <a:t>State-of-the-Art DRAM Chips,”</a:t>
            </a:r>
            <a:r>
              <a:rPr lang="en-US" sz="1200" dirty="0">
                <a:solidFill>
                  <a:srgbClr val="000000"/>
                </a:solidFill>
                <a:effectLst/>
                <a:latin typeface="Quire Sans" panose="020B0502040400020003" pitchFamily="34" charset="0"/>
                <a:cs typeface="Quire Sans" panose="020B0502040400020003" pitchFamily="34" charset="0"/>
              </a:rPr>
              <a:t> </a:t>
            </a:r>
            <a:r>
              <a:rPr lang="en-US" sz="1200" dirty="0">
                <a:latin typeface="Quire Sans" panose="020B0502040400020003" pitchFamily="34" charset="0"/>
                <a:cs typeface="Quire Sans" panose="020B0502040400020003" pitchFamily="34" charset="0"/>
              </a:rPr>
              <a:t>TCAD, 2023. [GitHub: </a:t>
            </a:r>
            <a:r>
              <a:rPr lang="en-US" sz="1200" dirty="0">
                <a:latin typeface="Quire Sans" panose="020B0502040400020003" pitchFamily="34" charset="0"/>
                <a:cs typeface="Quire Sans" panose="020B0502040400020003" pitchFamily="34" charset="0"/>
                <a:hlinkClick r:id="rId5"/>
              </a:rPr>
              <a:t>https://github.com/CMU-SAFARI/DRAM-Bender</a:t>
            </a:r>
            <a:r>
              <a:rPr lang="en-US" sz="1200" dirty="0">
                <a:latin typeface="Quire Sans" panose="020B0502040400020003" pitchFamily="34" charset="0"/>
                <a:cs typeface="Quire Sans" panose="020B0502040400020003" pitchFamily="34" charset="0"/>
              </a:rPr>
              <a:t>]</a:t>
            </a:r>
          </a:p>
        </p:txBody>
      </p:sp>
      <p:sp>
        <p:nvSpPr>
          <p:cNvPr id="8" name="TextBox 7">
            <a:extLst>
              <a:ext uri="{FF2B5EF4-FFF2-40B4-BE49-F238E27FC236}">
                <a16:creationId xmlns:a16="http://schemas.microsoft.com/office/drawing/2014/main" id="{5EC0A16C-BDEF-75F1-D2CD-766E0C25F5FA}"/>
              </a:ext>
            </a:extLst>
          </p:cNvPr>
          <p:cNvSpPr txBox="1"/>
          <p:nvPr/>
        </p:nvSpPr>
        <p:spPr>
          <a:xfrm>
            <a:off x="-8754" y="5332021"/>
            <a:ext cx="9144000" cy="926496"/>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600" dirty="0">
                <a:solidFill>
                  <a:prstClr val="black"/>
                </a:solidFill>
                <a:latin typeface="Quire Sans" panose="020B0502040400020003" pitchFamily="34" charset="0"/>
              </a:rPr>
              <a:t>Fine-grained control over DRAM commands, </a:t>
            </a:r>
          </a:p>
          <a:p>
            <a:pPr lvl="0" algn="ctr">
              <a:lnSpc>
                <a:spcPct val="90000"/>
              </a:lnSpc>
              <a:spcBef>
                <a:spcPts val="400"/>
              </a:spcBef>
              <a:defRPr/>
            </a:pPr>
            <a:r>
              <a:rPr lang="en-US" sz="2600" dirty="0">
                <a:solidFill>
                  <a:srgbClr val="4472C4">
                    <a:lumMod val="75000"/>
                  </a:srgbClr>
                </a:solidFill>
                <a:latin typeface="Quire Sans" panose="020B0502040400020003" pitchFamily="34" charset="0"/>
              </a:rPr>
              <a:t>timing parameters (</a:t>
            </a:r>
            <a:r>
              <a:rPr lang="en-US" sz="2600" dirty="0">
                <a:solidFill>
                  <a:srgbClr val="4472C4">
                    <a:lumMod val="75000"/>
                  </a:srgbClr>
                </a:solidFill>
                <a:latin typeface="Quire Sans" panose="020B0502040400020003" pitchFamily="34" charset="0"/>
                <a:ea typeface="Cambria"/>
              </a:rPr>
              <a:t>±</a:t>
            </a:r>
            <a:r>
              <a:rPr lang="en-US" sz="2600" dirty="0">
                <a:solidFill>
                  <a:srgbClr val="4472C4">
                    <a:lumMod val="75000"/>
                  </a:srgbClr>
                </a:solidFill>
                <a:latin typeface="Trebuchet MS" panose="020B0703020202090204" pitchFamily="34" charset="0"/>
                <a:ea typeface="Cambria"/>
              </a:rPr>
              <a:t>1.67</a:t>
            </a:r>
            <a:r>
              <a:rPr lang="en-US" sz="2600" dirty="0">
                <a:solidFill>
                  <a:srgbClr val="4472C4">
                    <a:lumMod val="75000"/>
                  </a:srgbClr>
                </a:solidFill>
                <a:latin typeface="Quire Sans" panose="020B0502040400020003" pitchFamily="34" charset="0"/>
                <a:ea typeface="Cambria"/>
              </a:rPr>
              <a:t>ns</a:t>
            </a:r>
            <a:r>
              <a:rPr lang="en-US" sz="2600" dirty="0">
                <a:solidFill>
                  <a:srgbClr val="4472C4">
                    <a:lumMod val="75000"/>
                  </a:srgbClr>
                </a:solidFill>
                <a:latin typeface="Quire Sans" panose="020B0502040400020003" pitchFamily="34" charset="0"/>
              </a:rPr>
              <a:t>)</a:t>
            </a:r>
            <a:r>
              <a:rPr lang="en-US" sz="2600" dirty="0">
                <a:solidFill>
                  <a:prstClr val="black"/>
                </a:solidFill>
                <a:latin typeface="Quire Sans" panose="020B0502040400020003" pitchFamily="34" charset="0"/>
              </a:rPr>
              <a:t>, and </a:t>
            </a:r>
            <a:r>
              <a:rPr lang="en-US" sz="2600" dirty="0">
                <a:solidFill>
                  <a:srgbClr val="C55910"/>
                </a:solidFill>
                <a:latin typeface="Quire Sans" panose="020B0502040400020003" pitchFamily="34" charset="0"/>
              </a:rPr>
              <a:t>temperature (</a:t>
            </a:r>
            <a:r>
              <a:rPr lang="en-US" sz="2600" dirty="0">
                <a:solidFill>
                  <a:srgbClr val="C55910"/>
                </a:solidFill>
                <a:latin typeface="Quire Sans" panose="020B0502040400020003" pitchFamily="34" charset="0"/>
                <a:ea typeface="Cambria"/>
              </a:rPr>
              <a:t>±</a:t>
            </a:r>
            <a:r>
              <a:rPr lang="en-US" sz="2600" dirty="0">
                <a:solidFill>
                  <a:srgbClr val="C55910"/>
                </a:solidFill>
                <a:latin typeface="Trebuchet MS" panose="020B0703020202090204" pitchFamily="34" charset="0"/>
                <a:ea typeface="Cambria"/>
              </a:rPr>
              <a:t>0.5</a:t>
            </a:r>
            <a:r>
              <a:rPr lang="en-US" sz="2600" dirty="0">
                <a:solidFill>
                  <a:srgbClr val="C55910"/>
                </a:solidFill>
                <a:latin typeface="Quire Sans" panose="020B0502040400020003" pitchFamily="34" charset="0"/>
                <a:ea typeface="Cambria"/>
              </a:rPr>
              <a:t>°C )</a:t>
            </a:r>
          </a:p>
        </p:txBody>
      </p:sp>
      <p:sp>
        <p:nvSpPr>
          <p:cNvPr id="9" name="Rectangle 8">
            <a:extLst>
              <a:ext uri="{FF2B5EF4-FFF2-40B4-BE49-F238E27FC236}">
                <a16:creationId xmlns:a16="http://schemas.microsoft.com/office/drawing/2014/main" id="{1E9CDC42-7976-6224-1623-A3CAFCB6A816}"/>
              </a:ext>
            </a:extLst>
          </p:cNvPr>
          <p:cNvSpPr/>
          <p:nvPr/>
        </p:nvSpPr>
        <p:spPr>
          <a:xfrm>
            <a:off x="189560" y="958895"/>
            <a:ext cx="8954439" cy="424732"/>
          </a:xfrm>
          <a:prstGeom prst="rect">
            <a:avLst/>
          </a:prstGeom>
        </p:spPr>
        <p:txBody>
          <a:bodyPr wrap="square">
            <a:spAutoFit/>
          </a:bodyPr>
          <a:lstStyle/>
          <a:p>
            <a:pPr marL="11113" marR="0" lvl="1" indent="0" algn="l" defTabSz="914400" rtl="0" eaLnBrk="1" fontAlgn="auto" latinLnBrk="0" hangingPunct="1">
              <a:lnSpc>
                <a:spcPct val="90000"/>
              </a:lnSpc>
              <a:spcBef>
                <a:spcPts val="400"/>
              </a:spcBef>
              <a:spcAft>
                <a:spcPts val="0"/>
              </a:spcAft>
              <a:buClrTx/>
              <a:buSzTx/>
              <a:buFontTx/>
              <a:buNone/>
              <a:tabLst/>
              <a:defRPr/>
            </a:pP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mn-ea"/>
                <a:cs typeface="+mn-cs"/>
              </a:rPr>
              <a:t>DRAM Bender on a </a:t>
            </a:r>
            <a:r>
              <a:rPr kumimoji="0" lang="en-US" sz="2400" u="none" strike="noStrike" kern="1200" cap="none" spc="0" normalizeH="0" baseline="0" noProof="0" dirty="0" err="1">
                <a:ln>
                  <a:noFill/>
                </a:ln>
                <a:solidFill>
                  <a:prstClr val="black"/>
                </a:solidFill>
                <a:effectLst/>
                <a:uLnTx/>
                <a:uFillTx/>
                <a:latin typeface="Quire Sans" panose="020B0502040400020003" pitchFamily="34" charset="0"/>
                <a:ea typeface="+mn-ea"/>
                <a:cs typeface="+mn-cs"/>
              </a:rPr>
              <a:t>Bittware</a:t>
            </a: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mn-ea"/>
                <a:cs typeface="+mn-cs"/>
              </a:rPr>
              <a:t> XUPVVH</a:t>
            </a:r>
            <a:endParaRPr kumimoji="0" lang="en-US" sz="2600" u="none" strike="noStrike" kern="1200" cap="none" spc="0" normalizeH="0" baseline="0" noProof="0" dirty="0">
              <a:ln>
                <a:noFill/>
              </a:ln>
              <a:solidFill>
                <a:prstClr val="black"/>
              </a:solidFill>
              <a:effectLst/>
              <a:uLnTx/>
              <a:uFillTx/>
              <a:latin typeface="Trebuchet MS" panose="020B0703020202090204" pitchFamily="34" charset="0"/>
            </a:endParaRPr>
          </a:p>
        </p:txBody>
      </p:sp>
      <p:sp>
        <p:nvSpPr>
          <p:cNvPr id="5" name="Slide Number Placeholder 4">
            <a:extLst>
              <a:ext uri="{FF2B5EF4-FFF2-40B4-BE49-F238E27FC236}">
                <a16:creationId xmlns:a16="http://schemas.microsoft.com/office/drawing/2014/main" id="{7126F458-AB8E-5588-2E9A-B73B35F74FEB}"/>
              </a:ext>
            </a:extLst>
          </p:cNvPr>
          <p:cNvSpPr>
            <a:spLocks noGrp="1"/>
          </p:cNvSpPr>
          <p:nvPr>
            <p:ph type="sldNum" sz="quarter" idx="12"/>
          </p:nvPr>
        </p:nvSpPr>
        <p:spPr/>
        <p:txBody>
          <a:bodyPr/>
          <a:lstStyle/>
          <a:p>
            <a:fld id="{C19D2B53-EDAE-4B41-B849-8916FA40BCB6}" type="slidenum">
              <a:rPr lang="en-US" smtClean="0"/>
              <a:pPr/>
              <a:t>19</a:t>
            </a:fld>
            <a:endParaRPr lang="en-US" dirty="0"/>
          </a:p>
        </p:txBody>
      </p:sp>
    </p:spTree>
    <p:extLst>
      <p:ext uri="{BB962C8B-B14F-4D97-AF65-F5344CB8AC3E}">
        <p14:creationId xmlns:p14="http://schemas.microsoft.com/office/powerpoint/2010/main" val="961015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dirty="0"/>
              <a:t>A Typical DRAM-Based Computing System</a:t>
            </a:r>
          </a:p>
        </p:txBody>
      </p:sp>
      <p:pic>
        <p:nvPicPr>
          <p:cNvPr id="11" name="Picture 10">
            <a:extLst>
              <a:ext uri="{FF2B5EF4-FFF2-40B4-BE49-F238E27FC236}">
                <a16:creationId xmlns:a16="http://schemas.microsoft.com/office/drawing/2014/main" id="{87A32330-7253-946A-34D0-074D17156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002" y="2621194"/>
            <a:ext cx="1752600" cy="1752600"/>
          </a:xfrm>
          <a:prstGeom prst="rect">
            <a:avLst/>
          </a:prstGeom>
        </p:spPr>
      </p:pic>
      <p:sp>
        <p:nvSpPr>
          <p:cNvPr id="25" name="Left-Right Arrow 24">
            <a:extLst>
              <a:ext uri="{FF2B5EF4-FFF2-40B4-BE49-F238E27FC236}">
                <a16:creationId xmlns:a16="http://schemas.microsoft.com/office/drawing/2014/main" id="{7E0B86A5-377C-4AE9-5D56-6CC9B01BA0ED}"/>
              </a:ext>
            </a:extLst>
          </p:cNvPr>
          <p:cNvSpPr/>
          <p:nvPr/>
        </p:nvSpPr>
        <p:spPr>
          <a:xfrm>
            <a:off x="3188252" y="3054433"/>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6" name="TextBox 25">
            <a:extLst>
              <a:ext uri="{FF2B5EF4-FFF2-40B4-BE49-F238E27FC236}">
                <a16:creationId xmlns:a16="http://schemas.microsoft.com/office/drawing/2014/main" id="{CC954718-884A-A3CB-3858-F9D175B0658F}"/>
              </a:ext>
            </a:extLst>
          </p:cNvPr>
          <p:cNvSpPr txBox="1"/>
          <p:nvPr/>
        </p:nvSpPr>
        <p:spPr>
          <a:xfrm>
            <a:off x="840166" y="4125068"/>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j-lt"/>
              </a:rPr>
              <a:t>CPU</a:t>
            </a:r>
          </a:p>
        </p:txBody>
      </p:sp>
      <p:sp>
        <p:nvSpPr>
          <p:cNvPr id="27" name="Rectangle 26">
            <a:extLst>
              <a:ext uri="{FF2B5EF4-FFF2-40B4-BE49-F238E27FC236}">
                <a16:creationId xmlns:a16="http://schemas.microsoft.com/office/drawing/2014/main" id="{40AF561C-2014-17DA-E481-A7AA7A460D1B}"/>
              </a:ext>
            </a:extLst>
          </p:cNvPr>
          <p:cNvSpPr/>
          <p:nvPr/>
        </p:nvSpPr>
        <p:spPr>
          <a:xfrm>
            <a:off x="4512930" y="4249969"/>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8" name="TextBox 27">
            <a:extLst>
              <a:ext uri="{FF2B5EF4-FFF2-40B4-BE49-F238E27FC236}">
                <a16:creationId xmlns:a16="http://schemas.microsoft.com/office/drawing/2014/main" id="{8C5F1490-C007-B622-B229-32DD3E9214D5}"/>
              </a:ext>
            </a:extLst>
          </p:cNvPr>
          <p:cNvSpPr txBox="1"/>
          <p:nvPr/>
        </p:nvSpPr>
        <p:spPr>
          <a:xfrm>
            <a:off x="4336366" y="4125068"/>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j-lt"/>
              </a:rPr>
              <a:t>DRAM Module</a:t>
            </a:r>
          </a:p>
        </p:txBody>
      </p:sp>
      <p:sp>
        <p:nvSpPr>
          <p:cNvPr id="29" name="Rectangle 28">
            <a:extLst>
              <a:ext uri="{FF2B5EF4-FFF2-40B4-BE49-F238E27FC236}">
                <a16:creationId xmlns:a16="http://schemas.microsoft.com/office/drawing/2014/main" id="{6B657E82-0DB9-3E34-517A-AE3175449F66}"/>
              </a:ext>
            </a:extLst>
          </p:cNvPr>
          <p:cNvSpPr/>
          <p:nvPr/>
        </p:nvSpPr>
        <p:spPr>
          <a:xfrm>
            <a:off x="3802367" y="1513220"/>
            <a:ext cx="2305439"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2">
                    <a:lumMod val="75000"/>
                  </a:schemeClr>
                </a:solidFill>
                <a:effectLst/>
                <a:uLnTx/>
                <a:uFillTx/>
                <a:latin typeface="+mj-lt"/>
              </a:rPr>
              <a:t>DRAM Chip</a:t>
            </a:r>
            <a:endParaRPr kumimoji="0" lang="en-US" sz="3200" b="0" i="0" u="none" strike="noStrike" kern="1200" cap="none" spc="0" normalizeH="0" baseline="0" noProof="0" dirty="0">
              <a:ln>
                <a:noFill/>
              </a:ln>
              <a:solidFill>
                <a:schemeClr val="accent2">
                  <a:lumMod val="75000"/>
                </a:schemeClr>
              </a:solidFill>
              <a:effectLst/>
              <a:uLnTx/>
              <a:uFillTx/>
              <a:latin typeface="+mj-lt"/>
            </a:endParaRPr>
          </a:p>
        </p:txBody>
      </p:sp>
      <p:pic>
        <p:nvPicPr>
          <p:cNvPr id="3" name="Content Placeholder 5">
            <a:extLst>
              <a:ext uri="{FF2B5EF4-FFF2-40B4-BE49-F238E27FC236}">
                <a16:creationId xmlns:a16="http://schemas.microsoft.com/office/drawing/2014/main" id="{B5611E7D-3AE3-3AEC-9877-6D0322B373EA}"/>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backgroundRemoval t="10000" b="90000" l="0" r="100000"/>
                    </a14:imgEffect>
                  </a14:imgLayer>
                </a14:imgProps>
              </a:ext>
              <a:ext uri="{28A0092B-C50C-407E-A947-70E740481C1C}">
                <a14:useLocalDpi xmlns:a14="http://schemas.microsoft.com/office/drawing/2010/main" val="0"/>
              </a:ext>
            </a:extLst>
          </a:blip>
          <a:stretch>
            <a:fillRect/>
          </a:stretch>
        </p:blipFill>
        <p:spPr>
          <a:xfrm>
            <a:off x="5022166" y="1897294"/>
            <a:ext cx="3200400" cy="3200400"/>
          </a:xfrm>
        </p:spPr>
      </p:pic>
      <p:cxnSp>
        <p:nvCxnSpPr>
          <p:cNvPr id="31" name="Curved Connector 30">
            <a:extLst>
              <a:ext uri="{FF2B5EF4-FFF2-40B4-BE49-F238E27FC236}">
                <a16:creationId xmlns:a16="http://schemas.microsoft.com/office/drawing/2014/main" id="{8F7BDD53-2748-7ECA-DCAB-2FC606C4D4FD}"/>
              </a:ext>
            </a:extLst>
          </p:cNvPr>
          <p:cNvCxnSpPr>
            <a:cxnSpLocks/>
            <a:stCxn id="29" idx="2"/>
          </p:cNvCxnSpPr>
          <p:nvPr/>
        </p:nvCxnSpPr>
        <p:spPr>
          <a:xfrm rot="16200000" flipH="1">
            <a:off x="4819347" y="2233734"/>
            <a:ext cx="816182" cy="544703"/>
          </a:xfrm>
          <a:prstGeom prst="curvedConnector3">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FD29000-2794-6FB3-EB04-DBB3FB708D7C}"/>
              </a:ext>
            </a:extLst>
          </p:cNvPr>
          <p:cNvSpPr/>
          <p:nvPr/>
        </p:nvSpPr>
        <p:spPr>
          <a:xfrm>
            <a:off x="5224272" y="2908152"/>
            <a:ext cx="544704" cy="39009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u="none" strike="noStrike" kern="1200" cap="none" spc="0" normalizeH="0" baseline="0" noProof="0" dirty="0">
              <a:ln>
                <a:noFill/>
              </a:ln>
              <a:solidFill>
                <a:srgbClr val="007E39"/>
              </a:solidFill>
              <a:effectLst/>
              <a:uLnTx/>
              <a:uFillTx/>
              <a:latin typeface="Trebuchet MS" panose="020B0703020202090204" pitchFamily="34" charset="0"/>
              <a:ea typeface="Cambria" panose="02040503050406030204" pitchFamily="18" charset="0"/>
            </a:endParaRPr>
          </a:p>
        </p:txBody>
      </p:sp>
      <p:sp>
        <p:nvSpPr>
          <p:cNvPr id="4" name="Slide Number Placeholder 3">
            <a:extLst>
              <a:ext uri="{FF2B5EF4-FFF2-40B4-BE49-F238E27FC236}">
                <a16:creationId xmlns:a16="http://schemas.microsoft.com/office/drawing/2014/main" id="{98E675BE-C9D1-EB43-6ED6-821517265D17}"/>
              </a:ext>
            </a:extLst>
          </p:cNvPr>
          <p:cNvSpPr>
            <a:spLocks noGrp="1"/>
          </p:cNvSpPr>
          <p:nvPr>
            <p:ph type="sldNum" sz="quarter" idx="12"/>
          </p:nvPr>
        </p:nvSpPr>
        <p:spPr/>
        <p:txBody>
          <a:bodyPr/>
          <a:lstStyle/>
          <a:p>
            <a:fld id="{C19D2B53-EDAE-4B41-B849-8916FA40BCB6}" type="slidenum">
              <a:rPr lang="en-US" smtClean="0"/>
              <a:pPr/>
              <a:t>2</a:t>
            </a:fld>
            <a:endParaRPr lang="en-US" dirty="0"/>
          </a:p>
        </p:txBody>
      </p:sp>
    </p:spTree>
    <p:extLst>
      <p:ext uri="{BB962C8B-B14F-4D97-AF65-F5344CB8AC3E}">
        <p14:creationId xmlns:p14="http://schemas.microsoft.com/office/powerpoint/2010/main" val="287149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4725-7D8F-1082-DC38-8EE8C9EA70CA}"/>
              </a:ext>
            </a:extLst>
          </p:cNvPr>
          <p:cNvSpPr>
            <a:spLocks noGrp="1"/>
          </p:cNvSpPr>
          <p:nvPr>
            <p:ph type="title"/>
          </p:nvPr>
        </p:nvSpPr>
        <p:spPr/>
        <p:txBody>
          <a:bodyPr/>
          <a:lstStyle/>
          <a:p>
            <a:r>
              <a:rPr lang="en-US" dirty="0"/>
              <a:t>Tested DRAM Chips</a:t>
            </a:r>
          </a:p>
        </p:txBody>
      </p:sp>
      <p:sp>
        <p:nvSpPr>
          <p:cNvPr id="6" name="Content Placeholder 5">
            <a:extLst>
              <a:ext uri="{FF2B5EF4-FFF2-40B4-BE49-F238E27FC236}">
                <a16:creationId xmlns:a16="http://schemas.microsoft.com/office/drawing/2014/main" id="{BFD09FAE-8353-4220-086B-FFA37FA37DD4}"/>
              </a:ext>
            </a:extLst>
          </p:cNvPr>
          <p:cNvSpPr>
            <a:spLocks noGrp="1"/>
          </p:cNvSpPr>
          <p:nvPr>
            <p:ph idx="1"/>
          </p:nvPr>
        </p:nvSpPr>
        <p:spPr/>
        <p:txBody>
          <a:bodyPr>
            <a:normAutofit/>
          </a:bodyPr>
          <a:lstStyle/>
          <a:p>
            <a:pPr marL="0" indent="0" algn="ctr">
              <a:buNone/>
            </a:pPr>
            <a:r>
              <a:rPr lang="en-US" sz="2500" dirty="0">
                <a:latin typeface="Trebuchet MS" panose="020B0603020202020204" pitchFamily="34" charset="0"/>
              </a:rPr>
              <a:t>160</a:t>
            </a:r>
            <a:r>
              <a:rPr lang="en-US" sz="2500" dirty="0"/>
              <a:t> DDR</a:t>
            </a:r>
            <a:r>
              <a:rPr lang="en-US" sz="2500" dirty="0">
                <a:latin typeface="Trebuchet MS" panose="020B0603020202020204" pitchFamily="34" charset="0"/>
              </a:rPr>
              <a:t>4</a:t>
            </a:r>
            <a:r>
              <a:rPr lang="en-US" sz="2500" dirty="0"/>
              <a:t> and </a:t>
            </a:r>
            <a:r>
              <a:rPr lang="en-US" sz="2500" dirty="0">
                <a:latin typeface="Trebuchet MS" panose="020B0603020202020204" pitchFamily="34" charset="0"/>
              </a:rPr>
              <a:t>4</a:t>
            </a:r>
            <a:r>
              <a:rPr lang="en-US" sz="2500" dirty="0"/>
              <a:t> HBM</a:t>
            </a:r>
            <a:r>
              <a:rPr lang="en-US" sz="2500" dirty="0">
                <a:latin typeface="Trebuchet MS" panose="020B0603020202020204" pitchFamily="34" charset="0"/>
              </a:rPr>
              <a:t>2</a:t>
            </a:r>
            <a:r>
              <a:rPr lang="en-US" sz="2500" dirty="0"/>
              <a:t> Chips from </a:t>
            </a:r>
            <a:r>
              <a:rPr lang="en-US" sz="2500" dirty="0">
                <a:solidFill>
                  <a:schemeClr val="accent2">
                    <a:lumMod val="75000"/>
                  </a:schemeClr>
                </a:solidFill>
              </a:rPr>
              <a:t>SK Hynix</a:t>
            </a:r>
            <a:r>
              <a:rPr lang="en-US" sz="2500" dirty="0"/>
              <a:t>, </a:t>
            </a:r>
            <a:r>
              <a:rPr lang="en-US" sz="2500" dirty="0">
                <a:solidFill>
                  <a:schemeClr val="accent6">
                    <a:lumMod val="75000"/>
                  </a:schemeClr>
                </a:solidFill>
              </a:rPr>
              <a:t>Micron</a:t>
            </a:r>
            <a:r>
              <a:rPr lang="en-US" sz="2500" dirty="0"/>
              <a:t>, </a:t>
            </a:r>
            <a:r>
              <a:rPr lang="en-US" sz="2500" dirty="0">
                <a:solidFill>
                  <a:schemeClr val="accent5">
                    <a:lumMod val="75000"/>
                  </a:schemeClr>
                </a:solidFill>
              </a:rPr>
              <a:t>Samsung</a:t>
            </a:r>
          </a:p>
        </p:txBody>
      </p:sp>
      <p:sp>
        <p:nvSpPr>
          <p:cNvPr id="4" name="Slide Number Placeholder 3">
            <a:extLst>
              <a:ext uri="{FF2B5EF4-FFF2-40B4-BE49-F238E27FC236}">
                <a16:creationId xmlns:a16="http://schemas.microsoft.com/office/drawing/2014/main" id="{061EAC35-0067-A455-5786-6D8178D5C7F7}"/>
              </a:ext>
            </a:extLst>
          </p:cNvPr>
          <p:cNvSpPr>
            <a:spLocks noGrp="1"/>
          </p:cNvSpPr>
          <p:nvPr>
            <p:ph type="sldNum" sz="quarter" idx="12"/>
          </p:nvPr>
        </p:nvSpPr>
        <p:spPr/>
        <p:txBody>
          <a:bodyPr/>
          <a:lstStyle/>
          <a:p>
            <a:fld id="{C19D2B53-EDAE-4B41-B849-8916FA40BCB6}" type="slidenum">
              <a:rPr lang="en-US" smtClean="0"/>
              <a:pPr/>
              <a:t>20</a:t>
            </a:fld>
            <a:endParaRPr lang="en-US" dirty="0"/>
          </a:p>
        </p:txBody>
      </p:sp>
      <p:pic>
        <p:nvPicPr>
          <p:cNvPr id="5" name="Picture 4">
            <a:extLst>
              <a:ext uri="{FF2B5EF4-FFF2-40B4-BE49-F238E27FC236}">
                <a16:creationId xmlns:a16="http://schemas.microsoft.com/office/drawing/2014/main" id="{B90C2577-3807-C9E0-964D-90E13A351ACB}"/>
              </a:ext>
            </a:extLst>
          </p:cNvPr>
          <p:cNvPicPr>
            <a:picLocks noChangeAspect="1"/>
          </p:cNvPicPr>
          <p:nvPr/>
        </p:nvPicPr>
        <p:blipFill>
          <a:blip r:embed="rId3"/>
          <a:stretch>
            <a:fillRect/>
          </a:stretch>
        </p:blipFill>
        <p:spPr>
          <a:xfrm>
            <a:off x="1564084" y="1431232"/>
            <a:ext cx="5998323" cy="4898006"/>
          </a:xfrm>
          <a:prstGeom prst="rect">
            <a:avLst/>
          </a:prstGeom>
        </p:spPr>
      </p:pic>
      <p:sp>
        <p:nvSpPr>
          <p:cNvPr id="13" name="Rectangle 12">
            <a:extLst>
              <a:ext uri="{FF2B5EF4-FFF2-40B4-BE49-F238E27FC236}">
                <a16:creationId xmlns:a16="http://schemas.microsoft.com/office/drawing/2014/main" id="{7DB2FD77-8230-5347-43A1-3C248FE2F1E5}"/>
              </a:ext>
            </a:extLst>
          </p:cNvPr>
          <p:cNvSpPr/>
          <p:nvPr/>
        </p:nvSpPr>
        <p:spPr>
          <a:xfrm>
            <a:off x="4975860" y="1431232"/>
            <a:ext cx="853440" cy="489800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E99C813-D763-69F6-23DC-28011A3F0255}"/>
              </a:ext>
            </a:extLst>
          </p:cNvPr>
          <p:cNvSpPr/>
          <p:nvPr/>
        </p:nvSpPr>
        <p:spPr>
          <a:xfrm>
            <a:off x="5906244" y="1431232"/>
            <a:ext cx="654576" cy="489800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C238B0-FD78-E95E-83A4-CD47B473AFA1}"/>
              </a:ext>
            </a:extLst>
          </p:cNvPr>
          <p:cNvSpPr/>
          <p:nvPr/>
        </p:nvSpPr>
        <p:spPr>
          <a:xfrm>
            <a:off x="1665171" y="1974668"/>
            <a:ext cx="5794408" cy="1093904"/>
          </a:xfrm>
          <a:prstGeom prst="rect">
            <a:avLst/>
          </a:prstGeom>
          <a:solidFill>
            <a:schemeClr val="accent2">
              <a:lumMod val="75000"/>
              <a:alpha val="1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rebuchet MS" panose="020B0703020202090204" pitchFamily="34" charset="0"/>
              <a:cs typeface="Quire Sans" panose="020B0502040400020003" pitchFamily="34" charset="0"/>
            </a:endParaRPr>
          </a:p>
        </p:txBody>
      </p:sp>
      <p:sp>
        <p:nvSpPr>
          <p:cNvPr id="8" name="Rectangle 7">
            <a:extLst>
              <a:ext uri="{FF2B5EF4-FFF2-40B4-BE49-F238E27FC236}">
                <a16:creationId xmlns:a16="http://schemas.microsoft.com/office/drawing/2014/main" id="{94FB325E-0D59-2A83-F63B-DE0C8359F45A}"/>
              </a:ext>
            </a:extLst>
          </p:cNvPr>
          <p:cNvSpPr/>
          <p:nvPr/>
        </p:nvSpPr>
        <p:spPr>
          <a:xfrm>
            <a:off x="1674796" y="4368281"/>
            <a:ext cx="5784783" cy="1810638"/>
          </a:xfrm>
          <a:prstGeom prst="rect">
            <a:avLst/>
          </a:prstGeom>
          <a:solidFill>
            <a:schemeClr val="accent5">
              <a:lumMod val="75000"/>
              <a:alpha val="1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rebuchet MS" panose="020B0703020202090204" pitchFamily="34" charset="0"/>
              <a:cs typeface="Quire Sans" panose="020B0502040400020003" pitchFamily="34" charset="0"/>
            </a:endParaRPr>
          </a:p>
        </p:txBody>
      </p:sp>
      <p:sp>
        <p:nvSpPr>
          <p:cNvPr id="9" name="Rectangle 8">
            <a:extLst>
              <a:ext uri="{FF2B5EF4-FFF2-40B4-BE49-F238E27FC236}">
                <a16:creationId xmlns:a16="http://schemas.microsoft.com/office/drawing/2014/main" id="{462B6A90-E969-4473-DEAD-C648C6A2F856}"/>
              </a:ext>
            </a:extLst>
          </p:cNvPr>
          <p:cNvSpPr/>
          <p:nvPr/>
        </p:nvSpPr>
        <p:spPr>
          <a:xfrm>
            <a:off x="1674796" y="3068571"/>
            <a:ext cx="5784783" cy="1299710"/>
          </a:xfrm>
          <a:prstGeom prst="rect">
            <a:avLst/>
          </a:prstGeom>
          <a:solidFill>
            <a:schemeClr val="accent6">
              <a:lumMod val="75000"/>
              <a:alpha val="1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50000"/>
                  <a:lumOff val="50000"/>
                </a:schemeClr>
              </a:solidFill>
              <a:latin typeface="Trebuchet MS" panose="020B0703020202090204" pitchFamily="34" charset="0"/>
              <a:cs typeface="Quire Sans" panose="020B0502040400020003" pitchFamily="34" charset="0"/>
            </a:endParaRPr>
          </a:p>
        </p:txBody>
      </p:sp>
    </p:spTree>
    <p:extLst>
      <p:ext uri="{BB962C8B-B14F-4D97-AF65-F5344CB8AC3E}">
        <p14:creationId xmlns:p14="http://schemas.microsoft.com/office/powerpoint/2010/main" val="8638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F26-C858-6F4F-A684-F70A0C2E3825}"/>
              </a:ext>
            </a:extLst>
          </p:cNvPr>
          <p:cNvSpPr>
            <a:spLocks noGrp="1"/>
          </p:cNvSpPr>
          <p:nvPr>
            <p:ph type="title"/>
          </p:nvPr>
        </p:nvSpPr>
        <p:spPr/>
        <p:txBody>
          <a:bodyPr>
            <a:normAutofit/>
          </a:bodyPr>
          <a:lstStyle/>
          <a:p>
            <a:r>
              <a:rPr lang="en-US" b="1" dirty="0"/>
              <a:t>Testing Methodology</a:t>
            </a:r>
          </a:p>
        </p:txBody>
      </p:sp>
      <p:sp>
        <p:nvSpPr>
          <p:cNvPr id="3" name="Content Placeholder 2">
            <a:extLst>
              <a:ext uri="{FF2B5EF4-FFF2-40B4-BE49-F238E27FC236}">
                <a16:creationId xmlns:a16="http://schemas.microsoft.com/office/drawing/2014/main" id="{A31F3A66-CE7C-854B-BC9F-931B4D4BF729}"/>
              </a:ext>
            </a:extLst>
          </p:cNvPr>
          <p:cNvSpPr>
            <a:spLocks noGrp="1"/>
          </p:cNvSpPr>
          <p:nvPr>
            <p:ph idx="1"/>
          </p:nvPr>
        </p:nvSpPr>
        <p:spPr>
          <a:xfrm>
            <a:off x="168458" y="937464"/>
            <a:ext cx="8954440" cy="5364652"/>
          </a:xfrm>
        </p:spPr>
        <p:txBody>
          <a:bodyPr/>
          <a:lstStyle/>
          <a:p>
            <a:pPr marL="0" indent="0">
              <a:lnSpc>
                <a:spcPct val="100000"/>
              </a:lnSpc>
              <a:spcBef>
                <a:spcPts val="0"/>
              </a:spcBef>
              <a:buNone/>
            </a:pPr>
            <a:r>
              <a:rPr lang="en-US" sz="2400" dirty="0"/>
              <a:t>To characterize our DRAM chips at </a:t>
            </a:r>
            <a:r>
              <a:rPr lang="en-US" sz="2400" b="1" dirty="0"/>
              <a:t>worst-case</a:t>
            </a:r>
            <a:r>
              <a:rPr lang="en-US" sz="2400" dirty="0"/>
              <a:t> conditions:</a:t>
            </a:r>
            <a:br>
              <a:rPr lang="en-US" sz="2400" dirty="0"/>
            </a:br>
            <a:endParaRPr lang="en-US" sz="900" dirty="0"/>
          </a:p>
          <a:p>
            <a:pPr marL="0" indent="0">
              <a:lnSpc>
                <a:spcPct val="100000"/>
              </a:lnSpc>
              <a:spcBef>
                <a:spcPts val="0"/>
              </a:spcBef>
              <a:buNone/>
            </a:pPr>
            <a:endParaRPr lang="en-US" sz="400" dirty="0"/>
          </a:p>
          <a:p>
            <a:pPr marL="9525" indent="-368300">
              <a:lnSpc>
                <a:spcPct val="100000"/>
              </a:lnSpc>
              <a:spcBef>
                <a:spcPts val="0"/>
              </a:spcBef>
              <a:buFont typeface="+mj-lt"/>
              <a:buAutoNum type="arabicPeriod"/>
            </a:pPr>
            <a:r>
              <a:rPr lang="en-US" sz="2400" b="1" dirty="0">
                <a:solidFill>
                  <a:srgbClr val="007E39"/>
                </a:solidFill>
              </a:rPr>
              <a:t>Prevent sources of interference during core test loop</a:t>
            </a:r>
            <a:r>
              <a:rPr lang="en-US" sz="2400" dirty="0">
                <a:solidFill>
                  <a:srgbClr val="007E39"/>
                </a:solidFill>
              </a:rPr>
              <a:t> </a:t>
            </a:r>
          </a:p>
          <a:p>
            <a:pPr marL="0" indent="0">
              <a:lnSpc>
                <a:spcPct val="100000"/>
              </a:lnSpc>
              <a:spcBef>
                <a:spcPts val="0"/>
              </a:spcBef>
              <a:buNone/>
            </a:pPr>
            <a:endParaRPr lang="en-US" sz="400" dirty="0">
              <a:solidFill>
                <a:srgbClr val="007E39"/>
              </a:solidFill>
            </a:endParaRPr>
          </a:p>
          <a:p>
            <a:pPr marL="0" lvl="1" indent="-222250">
              <a:lnSpc>
                <a:spcPct val="80000"/>
              </a:lnSpc>
              <a:spcBef>
                <a:spcPts val="0"/>
              </a:spcBef>
            </a:pPr>
            <a:r>
              <a:rPr lang="en-US" sz="2000" b="1" dirty="0"/>
              <a:t>No DRAM refresh</a:t>
            </a:r>
            <a:r>
              <a:rPr lang="en-US" sz="2000" dirty="0"/>
              <a:t>: to avoid refreshing victim row</a:t>
            </a:r>
          </a:p>
          <a:p>
            <a:pPr marL="0" lvl="1" indent="-222250">
              <a:lnSpc>
                <a:spcPct val="80000"/>
              </a:lnSpc>
              <a:spcBef>
                <a:spcPts val="0"/>
              </a:spcBef>
            </a:pPr>
            <a:endParaRPr lang="en-US" sz="400" dirty="0"/>
          </a:p>
          <a:p>
            <a:pPr marL="0" lvl="1" indent="-222250">
              <a:lnSpc>
                <a:spcPct val="80000"/>
              </a:lnSpc>
              <a:spcBef>
                <a:spcPts val="0"/>
              </a:spcBef>
            </a:pPr>
            <a:r>
              <a:rPr lang="en-US" sz="2000" b="1" dirty="0"/>
              <a:t>No read disturbance mitigation mechanisms</a:t>
            </a:r>
            <a:r>
              <a:rPr lang="en-US" sz="2000" dirty="0"/>
              <a:t>: to observe circuit-level effects</a:t>
            </a:r>
          </a:p>
          <a:p>
            <a:pPr marL="0" lvl="1" indent="0">
              <a:lnSpc>
                <a:spcPct val="80000"/>
              </a:lnSpc>
              <a:spcBef>
                <a:spcPts val="0"/>
              </a:spcBef>
              <a:buNone/>
            </a:pPr>
            <a:endParaRPr lang="en-US" sz="400" dirty="0"/>
          </a:p>
          <a:p>
            <a:pPr marL="0" lvl="1" indent="-222250">
              <a:lnSpc>
                <a:spcPct val="80000"/>
              </a:lnSpc>
              <a:spcBef>
                <a:spcPts val="0"/>
              </a:spcBef>
            </a:pPr>
            <a:r>
              <a:rPr lang="en-US" sz="2000" b="1" dirty="0"/>
              <a:t>No error correcting codes (ECC)</a:t>
            </a:r>
            <a:r>
              <a:rPr lang="en-US" sz="2000" dirty="0"/>
              <a:t>: to observe all bitflips </a:t>
            </a:r>
          </a:p>
          <a:p>
            <a:pPr marL="0" lvl="1" indent="0">
              <a:lnSpc>
                <a:spcPct val="80000"/>
              </a:lnSpc>
              <a:spcBef>
                <a:spcPts val="0"/>
              </a:spcBef>
              <a:buNone/>
            </a:pPr>
            <a:endParaRPr lang="en-US" sz="400" dirty="0"/>
          </a:p>
          <a:p>
            <a:pPr marL="0" lvl="1" indent="-222250">
              <a:lnSpc>
                <a:spcPct val="80000"/>
              </a:lnSpc>
              <a:spcBef>
                <a:spcPts val="0"/>
              </a:spcBef>
            </a:pPr>
            <a:r>
              <a:rPr lang="en-US" sz="2000" dirty="0"/>
              <a:t>Test for </a:t>
            </a:r>
            <a:r>
              <a:rPr lang="en-US" sz="2000" b="1" dirty="0">
                <a:solidFill>
                  <a:srgbClr val="007E39"/>
                </a:solidFill>
              </a:rPr>
              <a:t>less than a refresh window (</a:t>
            </a:r>
            <a:r>
              <a:rPr lang="en-US" sz="2000" b="1" dirty="0">
                <a:solidFill>
                  <a:srgbClr val="007E39"/>
                </a:solidFill>
                <a:latin typeface="Trebuchet MS" panose="020B0703020202090204" pitchFamily="34" charset="0"/>
              </a:rPr>
              <a:t>32</a:t>
            </a:r>
            <a:r>
              <a:rPr lang="en-US" sz="2000" b="1" dirty="0">
                <a:solidFill>
                  <a:srgbClr val="007E39"/>
                </a:solidFill>
              </a:rPr>
              <a:t>ms) </a:t>
            </a:r>
            <a:r>
              <a:rPr lang="en-US" sz="2000" dirty="0"/>
              <a:t>to avoid retention failures</a:t>
            </a:r>
            <a:br>
              <a:rPr lang="en-US" sz="2000" dirty="0"/>
            </a:br>
            <a:endParaRPr lang="en-US" sz="900" dirty="0"/>
          </a:p>
          <a:p>
            <a:pPr marL="9525" indent="-368300">
              <a:lnSpc>
                <a:spcPct val="100000"/>
              </a:lnSpc>
              <a:spcBef>
                <a:spcPts val="0"/>
              </a:spcBef>
              <a:buFont typeface="+mj-lt"/>
              <a:buAutoNum type="arabicPeriod" startAt="2"/>
            </a:pPr>
            <a:r>
              <a:rPr lang="en-US" sz="2400" b="1" dirty="0">
                <a:solidFill>
                  <a:srgbClr val="C00000"/>
                </a:solidFill>
              </a:rPr>
              <a:t>Worst-case read disturbance access sequence</a:t>
            </a:r>
          </a:p>
          <a:p>
            <a:pPr marL="0" indent="0">
              <a:lnSpc>
                <a:spcPct val="100000"/>
              </a:lnSpc>
              <a:spcBef>
                <a:spcPts val="0"/>
              </a:spcBef>
              <a:buNone/>
            </a:pPr>
            <a:endParaRPr lang="en-US" sz="400" b="1" dirty="0">
              <a:solidFill>
                <a:srgbClr val="C00000"/>
              </a:solidFill>
            </a:endParaRPr>
          </a:p>
          <a:p>
            <a:pPr marL="223200" indent="-223200">
              <a:lnSpc>
                <a:spcPct val="80000"/>
              </a:lnSpc>
              <a:spcBef>
                <a:spcPts val="0"/>
              </a:spcBef>
              <a:buFontTx/>
              <a:buChar char="-"/>
            </a:pPr>
            <a:r>
              <a:rPr lang="en-US" sz="2000" dirty="0"/>
              <a:t>We use </a:t>
            </a:r>
            <a:r>
              <a:rPr lang="en-US" sz="2000" b="1" dirty="0">
                <a:solidFill>
                  <a:srgbClr val="C00000"/>
                </a:solidFill>
              </a:rPr>
              <a:t>worst-case</a:t>
            </a:r>
            <a:r>
              <a:rPr lang="en-US" sz="2000" b="1" dirty="0"/>
              <a:t> </a:t>
            </a:r>
            <a:r>
              <a:rPr lang="en-US" sz="2000" dirty="0"/>
              <a:t>read disturbance</a:t>
            </a:r>
            <a:r>
              <a:rPr lang="en-US" sz="2000" b="1" dirty="0"/>
              <a:t> </a:t>
            </a:r>
            <a:r>
              <a:rPr lang="en-US" sz="2000" dirty="0"/>
              <a:t>access sequence </a:t>
            </a:r>
            <a:br>
              <a:rPr lang="en-US" sz="2000" dirty="0"/>
            </a:br>
            <a:r>
              <a:rPr lang="en-US" sz="2000" dirty="0"/>
              <a:t>based on prior works’ observations</a:t>
            </a:r>
          </a:p>
          <a:p>
            <a:pPr marL="0" indent="0">
              <a:lnSpc>
                <a:spcPct val="80000"/>
              </a:lnSpc>
              <a:spcBef>
                <a:spcPts val="0"/>
              </a:spcBef>
              <a:buNone/>
            </a:pPr>
            <a:endParaRPr lang="en-US" sz="300" dirty="0"/>
          </a:p>
          <a:p>
            <a:pPr marL="223200" indent="-223200">
              <a:lnSpc>
                <a:spcPct val="80000"/>
              </a:lnSpc>
              <a:spcBef>
                <a:spcPts val="0"/>
              </a:spcBef>
              <a:buFontTx/>
              <a:buChar char="-"/>
            </a:pPr>
            <a:r>
              <a:rPr lang="en-US" sz="2000" dirty="0"/>
              <a:t>Double-sided read disturbance: </a:t>
            </a:r>
            <a:r>
              <a:rPr lang="en-US" sz="2000" b="1" dirty="0">
                <a:solidFill>
                  <a:srgbClr val="C00000"/>
                </a:solidFill>
              </a:rPr>
              <a:t>repeatedly access </a:t>
            </a:r>
            <a:br>
              <a:rPr lang="en-US" sz="2000" b="1" dirty="0">
                <a:solidFill>
                  <a:srgbClr val="C00000"/>
                </a:solidFill>
              </a:rPr>
            </a:br>
            <a:r>
              <a:rPr lang="en-US" sz="2000" b="1" dirty="0">
                <a:solidFill>
                  <a:srgbClr val="C00000"/>
                </a:solidFill>
              </a:rPr>
              <a:t>the two physically-adjacent rows</a:t>
            </a:r>
          </a:p>
        </p:txBody>
      </p:sp>
      <p:sp>
        <p:nvSpPr>
          <p:cNvPr id="9" name="TextBox 8">
            <a:extLst>
              <a:ext uri="{FF2B5EF4-FFF2-40B4-BE49-F238E27FC236}">
                <a16:creationId xmlns:a16="http://schemas.microsoft.com/office/drawing/2014/main" id="{FCA6EB6B-4796-C324-B445-42EAB5426F40}"/>
              </a:ext>
            </a:extLst>
          </p:cNvPr>
          <p:cNvSpPr txBox="1"/>
          <p:nvPr/>
        </p:nvSpPr>
        <p:spPr>
          <a:xfrm>
            <a:off x="58561" y="5275592"/>
            <a:ext cx="204017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0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Record bitflips </a:t>
            </a:r>
            <a:br>
              <a:rPr kumimoji="0" lang="en-GB" sz="20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br>
            <a:r>
              <a:rPr kumimoji="0" lang="en-TR" sz="20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in victim</a:t>
            </a:r>
          </a:p>
        </p:txBody>
      </p:sp>
      <p:cxnSp>
        <p:nvCxnSpPr>
          <p:cNvPr id="7" name="Curved Connector 6">
            <a:extLst>
              <a:ext uri="{FF2B5EF4-FFF2-40B4-BE49-F238E27FC236}">
                <a16:creationId xmlns:a16="http://schemas.microsoft.com/office/drawing/2014/main" id="{ECE9C9D4-8DE9-9254-31FC-FE282A6AF5A5}"/>
              </a:ext>
            </a:extLst>
          </p:cNvPr>
          <p:cNvCxnSpPr>
            <a:cxnSpLocks/>
          </p:cNvCxnSpPr>
          <p:nvPr/>
        </p:nvCxnSpPr>
        <p:spPr>
          <a:xfrm>
            <a:off x="1814893" y="5674228"/>
            <a:ext cx="11041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6B13999-E502-4925-B7D7-553F21249EC1}"/>
              </a:ext>
            </a:extLst>
          </p:cNvPr>
          <p:cNvSpPr/>
          <p:nvPr/>
        </p:nvSpPr>
        <p:spPr>
          <a:xfrm>
            <a:off x="2919065" y="5484522"/>
            <a:ext cx="3498889" cy="360940"/>
          </a:xfrm>
          <a:prstGeom prst="rect">
            <a:avLst/>
          </a:prstGeom>
          <a:solidFill>
            <a:srgbClr val="00B050">
              <a:alpha val="2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Victim Row</a:t>
            </a:r>
          </a:p>
        </p:txBody>
      </p:sp>
      <p:sp>
        <p:nvSpPr>
          <p:cNvPr id="12" name="Rectangle 11">
            <a:extLst>
              <a:ext uri="{FF2B5EF4-FFF2-40B4-BE49-F238E27FC236}">
                <a16:creationId xmlns:a16="http://schemas.microsoft.com/office/drawing/2014/main" id="{C33181CA-607C-4118-9ECA-4451C5144B26}"/>
              </a:ext>
            </a:extLst>
          </p:cNvPr>
          <p:cNvSpPr/>
          <p:nvPr/>
        </p:nvSpPr>
        <p:spPr>
          <a:xfrm>
            <a:off x="2919065" y="5035595"/>
            <a:ext cx="3498889" cy="365104"/>
          </a:xfrm>
          <a:prstGeom prst="rect">
            <a:avLst/>
          </a:prstGeom>
          <a:solidFill>
            <a:srgbClr val="FF0000">
              <a:alpha val="17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Aggressor Row </a:t>
            </a:r>
            <a:r>
              <a:rPr kumimoji="0" lang="en-US" sz="2000" b="0" i="0" u="none" strike="noStrike" kern="1200" cap="none" spc="0" normalizeH="0" baseline="0" noProof="0" dirty="0">
                <a:ln>
                  <a:noFill/>
                </a:ln>
                <a:solidFill>
                  <a:prstClr val="black"/>
                </a:solidFill>
                <a:effectLst/>
                <a:uLnTx/>
                <a:uFillTx/>
                <a:latin typeface="Trebuchet MS" panose="020B0703020202090204" pitchFamily="34" charset="0"/>
                <a:cs typeface="Quire Sans" panose="020B0502040400020003" pitchFamily="34" charset="0"/>
              </a:rPr>
              <a:t>1</a:t>
            </a:r>
          </a:p>
        </p:txBody>
      </p:sp>
      <p:sp>
        <p:nvSpPr>
          <p:cNvPr id="13" name="Rectangle 12">
            <a:extLst>
              <a:ext uri="{FF2B5EF4-FFF2-40B4-BE49-F238E27FC236}">
                <a16:creationId xmlns:a16="http://schemas.microsoft.com/office/drawing/2014/main" id="{74CCF119-B9D9-402E-829E-0FB7D2475085}"/>
              </a:ext>
            </a:extLst>
          </p:cNvPr>
          <p:cNvSpPr/>
          <p:nvPr/>
        </p:nvSpPr>
        <p:spPr>
          <a:xfrm>
            <a:off x="2919065" y="5916139"/>
            <a:ext cx="3498889" cy="365104"/>
          </a:xfrm>
          <a:prstGeom prst="rect">
            <a:avLst/>
          </a:prstGeom>
          <a:solidFill>
            <a:srgbClr val="FF0000">
              <a:alpha val="17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Aggressor Row </a:t>
            </a:r>
            <a:r>
              <a:rPr kumimoji="0" lang="en-US" sz="2000" b="0" i="0" u="none" strike="noStrike" kern="1200" cap="none" spc="0" normalizeH="0" baseline="0" noProof="0" dirty="0">
                <a:ln>
                  <a:noFill/>
                </a:ln>
                <a:solidFill>
                  <a:prstClr val="black"/>
                </a:solidFill>
                <a:effectLst/>
                <a:uLnTx/>
                <a:uFillTx/>
                <a:latin typeface="Trebuchet MS" panose="020B0703020202090204" pitchFamily="34" charset="0"/>
                <a:cs typeface="Quire Sans" panose="020B0502040400020003" pitchFamily="34" charset="0"/>
              </a:rPr>
              <a:t>2</a:t>
            </a:r>
          </a:p>
        </p:txBody>
      </p:sp>
      <p:pic>
        <p:nvPicPr>
          <p:cNvPr id="16" name="Picture Placeholder 32">
            <a:extLst>
              <a:ext uri="{FF2B5EF4-FFF2-40B4-BE49-F238E27FC236}">
                <a16:creationId xmlns:a16="http://schemas.microsoft.com/office/drawing/2014/main" id="{D3823194-73CA-4F2B-848D-BF09CCC72055}"/>
              </a:ext>
            </a:extLst>
          </p:cNvPr>
          <p:cNvPicPr>
            <a:picLocks noChangeAspect="1"/>
          </p:cNvPicPr>
          <p:nvPr/>
        </p:nvPicPr>
        <p:blipFill>
          <a:blip r:embed="rId3" cstate="print">
            <a:extLst>
              <a:ext uri="{28A0092B-C50C-407E-A947-70E740481C1C}">
                <a14:useLocalDpi xmlns:a14="http://schemas.microsoft.com/office/drawing/2010/main" val="0"/>
              </a:ext>
            </a:extLst>
          </a:blip>
          <a:srcRect t="21589" b="21589"/>
          <a:stretch>
            <a:fillRect/>
          </a:stretch>
        </p:blipFill>
        <p:spPr>
          <a:xfrm>
            <a:off x="2093748" y="5008501"/>
            <a:ext cx="737637" cy="419291"/>
          </a:xfrm>
          <a:prstGeom prst="rect">
            <a:avLst/>
          </a:prstGeom>
        </p:spPr>
      </p:pic>
      <p:pic>
        <p:nvPicPr>
          <p:cNvPr id="17" name="Picture Placeholder 32">
            <a:extLst>
              <a:ext uri="{FF2B5EF4-FFF2-40B4-BE49-F238E27FC236}">
                <a16:creationId xmlns:a16="http://schemas.microsoft.com/office/drawing/2014/main" id="{149DD125-5BAC-4AD0-9F36-0D92D4B4E108}"/>
              </a:ext>
            </a:extLst>
          </p:cNvPr>
          <p:cNvPicPr>
            <a:picLocks noChangeAspect="1"/>
          </p:cNvPicPr>
          <p:nvPr/>
        </p:nvPicPr>
        <p:blipFill>
          <a:blip r:embed="rId3" cstate="print">
            <a:extLst>
              <a:ext uri="{28A0092B-C50C-407E-A947-70E740481C1C}">
                <a14:useLocalDpi xmlns:a14="http://schemas.microsoft.com/office/drawing/2010/main" val="0"/>
              </a:ext>
            </a:extLst>
          </a:blip>
          <a:srcRect t="21589" b="21589"/>
          <a:stretch>
            <a:fillRect/>
          </a:stretch>
        </p:blipFill>
        <p:spPr>
          <a:xfrm>
            <a:off x="2093749" y="5788960"/>
            <a:ext cx="737636" cy="419290"/>
          </a:xfrm>
          <a:prstGeom prst="rect">
            <a:avLst/>
          </a:prstGeom>
        </p:spPr>
      </p:pic>
      <p:sp>
        <p:nvSpPr>
          <p:cNvPr id="15" name="Rectangle: Rounded Corners 14">
            <a:extLst>
              <a:ext uri="{FF2B5EF4-FFF2-40B4-BE49-F238E27FC236}">
                <a16:creationId xmlns:a16="http://schemas.microsoft.com/office/drawing/2014/main" id="{056C7870-D4EB-F1D6-A141-BE410042E41C}"/>
              </a:ext>
            </a:extLst>
          </p:cNvPr>
          <p:cNvSpPr/>
          <p:nvPr/>
        </p:nvSpPr>
        <p:spPr>
          <a:xfrm>
            <a:off x="6765386" y="4940689"/>
            <a:ext cx="1917517" cy="145927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Quire Sans" panose="020B0502040400020003" pitchFamily="34" charset="0"/>
              <a:ea typeface="Cambria" panose="02040503050406030204" pitchFamily="18" charset="0"/>
              <a:cs typeface="Quire Sans" panose="020B0502040400020003" pitchFamily="34" charset="0"/>
            </a:endParaRPr>
          </a:p>
        </p:txBody>
      </p:sp>
      <p:sp>
        <p:nvSpPr>
          <p:cNvPr id="18" name="TextBox 17">
            <a:extLst>
              <a:ext uri="{FF2B5EF4-FFF2-40B4-BE49-F238E27FC236}">
                <a16:creationId xmlns:a16="http://schemas.microsoft.com/office/drawing/2014/main" id="{151C0424-376C-32B6-7953-92E36C20127F}"/>
              </a:ext>
            </a:extLst>
          </p:cNvPr>
          <p:cNvSpPr txBox="1"/>
          <p:nvPr/>
        </p:nvSpPr>
        <p:spPr>
          <a:xfrm>
            <a:off x="7014655" y="4501612"/>
            <a:ext cx="1407758"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7030A0"/>
                </a:solidFill>
                <a:effectLst/>
                <a:uLnTx/>
                <a:uFillTx/>
                <a:latin typeface="Trebuchet MS" panose="020B0703020202090204" pitchFamily="34" charset="0"/>
                <a:ea typeface="Cambria" panose="02040503050406030204" pitchFamily="18" charset="0"/>
                <a:cs typeface="Quire Sans" panose="020B0502040400020003" pitchFamily="34" charset="0"/>
              </a:rPr>
              <a:t>1</a:t>
            </a:r>
            <a:r>
              <a:rPr kumimoji="0" lang="en-US" sz="2200" b="0" i="0" u="none" strike="noStrike" kern="1200" cap="none" spc="0" normalizeH="0" baseline="0" noProof="0" dirty="0">
                <a:ln>
                  <a:noFill/>
                </a:ln>
                <a:solidFill>
                  <a:srgbClr val="7030A0"/>
                </a:solidFill>
                <a:effectLst/>
                <a:uLnTx/>
                <a:uFillTx/>
                <a:latin typeface="Quire Sans" panose="020B0502040400020003" pitchFamily="34" charset="0"/>
                <a:ea typeface="Cambria" panose="02040503050406030204" pitchFamily="18" charset="0"/>
                <a:cs typeface="Quire Sans" panose="020B0502040400020003" pitchFamily="34" charset="0"/>
              </a:rPr>
              <a:t> hammer</a:t>
            </a:r>
          </a:p>
        </p:txBody>
      </p:sp>
      <p:sp>
        <p:nvSpPr>
          <p:cNvPr id="19" name="TextBox 18">
            <a:extLst>
              <a:ext uri="{FF2B5EF4-FFF2-40B4-BE49-F238E27FC236}">
                <a16:creationId xmlns:a16="http://schemas.microsoft.com/office/drawing/2014/main" id="{5D7C4414-4A67-0ADB-713D-4AB4C9EB2C0E}"/>
              </a:ext>
            </a:extLst>
          </p:cNvPr>
          <p:cNvSpPr txBox="1"/>
          <p:nvPr/>
        </p:nvSpPr>
        <p:spPr>
          <a:xfrm>
            <a:off x="7056608" y="5023919"/>
            <a:ext cx="14686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Quire Sans" panose="020B0502040400020003" pitchFamily="34" charset="0"/>
                <a:ea typeface="Cambria" panose="02040503050406030204" pitchFamily="18" charset="0"/>
                <a:cs typeface="Quire Sans" panose="020B0502040400020003" pitchFamily="34" charset="0"/>
              </a:rPr>
              <a:t>Open-close</a:t>
            </a:r>
          </a:p>
        </p:txBody>
      </p:sp>
      <p:sp>
        <p:nvSpPr>
          <p:cNvPr id="20" name="TextBox 19">
            <a:extLst>
              <a:ext uri="{FF2B5EF4-FFF2-40B4-BE49-F238E27FC236}">
                <a16:creationId xmlns:a16="http://schemas.microsoft.com/office/drawing/2014/main" id="{997A91D3-E9EF-1CCE-3133-588D98BA9120}"/>
              </a:ext>
            </a:extLst>
          </p:cNvPr>
          <p:cNvSpPr txBox="1"/>
          <p:nvPr/>
        </p:nvSpPr>
        <p:spPr>
          <a:xfrm>
            <a:off x="7056608" y="5899891"/>
            <a:ext cx="14686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Quire Sans" panose="020B0502040400020003" pitchFamily="34" charset="0"/>
                <a:ea typeface="Cambria" panose="02040503050406030204" pitchFamily="18" charset="0"/>
                <a:cs typeface="Quire Sans" panose="020B0502040400020003" pitchFamily="34" charset="0"/>
              </a:rPr>
              <a:t>Open-close</a:t>
            </a:r>
          </a:p>
        </p:txBody>
      </p:sp>
      <p:cxnSp>
        <p:nvCxnSpPr>
          <p:cNvPr id="22" name="Straight Arrow Connector 21">
            <a:extLst>
              <a:ext uri="{FF2B5EF4-FFF2-40B4-BE49-F238E27FC236}">
                <a16:creationId xmlns:a16="http://schemas.microsoft.com/office/drawing/2014/main" id="{06726AA2-4E86-FF9B-D9C7-B3365850BB5E}"/>
              </a:ext>
            </a:extLst>
          </p:cNvPr>
          <p:cNvCxnSpPr>
            <a:stCxn id="19" idx="1"/>
            <a:endCxn id="12" idx="3"/>
          </p:cNvCxnSpPr>
          <p:nvPr/>
        </p:nvCxnSpPr>
        <p:spPr>
          <a:xfrm flipH="1" flipV="1">
            <a:off x="6417954" y="5218147"/>
            <a:ext cx="638654" cy="582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5B7896B-735F-3624-6F79-C1CF48254C52}"/>
              </a:ext>
            </a:extLst>
          </p:cNvPr>
          <p:cNvCxnSpPr>
            <a:cxnSpLocks/>
            <a:stCxn id="20" idx="1"/>
            <a:endCxn id="13" idx="3"/>
          </p:cNvCxnSpPr>
          <p:nvPr/>
        </p:nvCxnSpPr>
        <p:spPr>
          <a:xfrm flipH="1" flipV="1">
            <a:off x="6417954" y="6098691"/>
            <a:ext cx="638654" cy="12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5F38552-165D-7814-5FF3-EC5AD446F21C}"/>
              </a:ext>
            </a:extLst>
          </p:cNvPr>
          <p:cNvSpPr>
            <a:spLocks noGrp="1"/>
          </p:cNvSpPr>
          <p:nvPr>
            <p:ph type="sldNum" sz="quarter" idx="12"/>
          </p:nvPr>
        </p:nvSpPr>
        <p:spPr/>
        <p:txBody>
          <a:bodyPr/>
          <a:lstStyle/>
          <a:p>
            <a:fld id="{C19D2B53-EDAE-4B41-B849-8916FA40BCB6}" type="slidenum">
              <a:rPr lang="en-US" smtClean="0"/>
              <a:pPr/>
              <a:t>21</a:t>
            </a:fld>
            <a:endParaRPr lang="en-US" dirty="0"/>
          </a:p>
        </p:txBody>
      </p:sp>
    </p:spTree>
    <p:extLst>
      <p:ext uri="{BB962C8B-B14F-4D97-AF65-F5344CB8AC3E}">
        <p14:creationId xmlns:p14="http://schemas.microsoft.com/office/powerpoint/2010/main" val="162080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animBg="1"/>
      <p:bldP spid="15" grpId="0" animBg="1"/>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F8B9E-1C01-B522-D2B0-CDAC8880E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8B8509-DE90-0730-52DA-F822E7F176B3}"/>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01875342-59AC-FBBD-6AE8-51DEA9E1751E}"/>
              </a:ext>
            </a:extLst>
          </p:cNvPr>
          <p:cNvSpPr>
            <a:spLocks noGrp="1"/>
          </p:cNvSpPr>
          <p:nvPr>
            <p:ph idx="1"/>
          </p:nvPr>
        </p:nvSpPr>
        <p:spPr/>
        <p:txBody>
          <a:bodyPr>
            <a:noAutofit/>
          </a:bodyPr>
          <a:lstStyle/>
          <a:p>
            <a:pPr marL="640080" indent="-640080">
              <a:buFont typeface="+mj-lt"/>
              <a:buAutoNum type="romanUcPeriod"/>
            </a:pPr>
            <a:r>
              <a:rPr lang="en-US" sz="2900" dirty="0">
                <a:solidFill>
                  <a:schemeClr val="tx1">
                    <a:lumMod val="50000"/>
                    <a:lumOff val="50000"/>
                  </a:schemeClr>
                </a:solidFill>
              </a:rPr>
              <a:t>Motivation</a:t>
            </a:r>
          </a:p>
          <a:p>
            <a:pPr marL="640080" indent="-640080">
              <a:buFont typeface="+mj-lt"/>
              <a:buAutoNum type="romanUcPeriod"/>
            </a:pPr>
            <a:endParaRPr lang="en-US" sz="2400" dirty="0"/>
          </a:p>
          <a:p>
            <a:pPr marL="640080" indent="-640080">
              <a:buFont typeface="+mj-lt"/>
              <a:buAutoNum type="romanUcPeriod"/>
            </a:pPr>
            <a:r>
              <a:rPr lang="en-US" sz="2900" dirty="0">
                <a:solidFill>
                  <a:schemeClr val="tx1">
                    <a:lumMod val="50000"/>
                    <a:lumOff val="50000"/>
                  </a:schemeClr>
                </a:solidFill>
              </a:rPr>
              <a:t>Experimental Characterization Methodology</a:t>
            </a:r>
          </a:p>
          <a:p>
            <a:pPr marL="640080" indent="-640080">
              <a:buFont typeface="+mj-lt"/>
              <a:buAutoNum type="romanUcPeriod"/>
            </a:pPr>
            <a:endParaRPr lang="en-US" sz="2400" b="1" dirty="0"/>
          </a:p>
          <a:p>
            <a:pPr marL="640080" indent="-640080">
              <a:buFont typeface="+mj-lt"/>
              <a:buAutoNum type="romanUcPeriod"/>
            </a:pPr>
            <a:r>
              <a:rPr lang="en-US" sz="2900" b="1" dirty="0"/>
              <a:t>Foundational Results</a:t>
            </a:r>
          </a:p>
          <a:p>
            <a:pPr marL="640080" indent="-640080">
              <a:buFont typeface="+mj-lt"/>
              <a:buAutoNum type="romanUcPeriod"/>
            </a:pPr>
            <a:endParaRPr lang="en-US" sz="2400" dirty="0"/>
          </a:p>
          <a:p>
            <a:pPr marL="640080" indent="-640080">
              <a:buFont typeface="+mj-lt"/>
              <a:buAutoNum type="romanUcPeriod"/>
            </a:pPr>
            <a:r>
              <a:rPr lang="en-US" sz="2900" dirty="0"/>
              <a:t>In-Depth Analysis of VRD</a:t>
            </a:r>
          </a:p>
          <a:p>
            <a:pPr marL="640080" indent="-640080">
              <a:buFont typeface="+mj-lt"/>
              <a:buAutoNum type="romanUcPeriod"/>
            </a:pPr>
            <a:endParaRPr lang="en-US" sz="2400" dirty="0"/>
          </a:p>
          <a:p>
            <a:pPr marL="640080" indent="-640080">
              <a:buFont typeface="+mj-lt"/>
              <a:buAutoNum type="romanUcPeriod"/>
            </a:pPr>
            <a:r>
              <a:rPr lang="en-US" sz="2900" dirty="0"/>
              <a:t>Implications for System Security and Robustness</a:t>
            </a:r>
          </a:p>
          <a:p>
            <a:pPr marL="640080" indent="-640080">
              <a:buFont typeface="+mj-lt"/>
              <a:buAutoNum type="romanUcPeriod"/>
            </a:pPr>
            <a:endParaRPr lang="en-US" sz="2400" dirty="0"/>
          </a:p>
          <a:p>
            <a:pPr marL="640080" indent="-640080">
              <a:buFont typeface="+mj-lt"/>
              <a:buAutoNum type="romanUcPeriod"/>
            </a:pPr>
            <a:r>
              <a:rPr lang="en-US" sz="2900" dirty="0"/>
              <a:t>Conclusion</a:t>
            </a:r>
          </a:p>
        </p:txBody>
      </p:sp>
      <p:sp>
        <p:nvSpPr>
          <p:cNvPr id="4" name="Slide Number Placeholder 3">
            <a:extLst>
              <a:ext uri="{FF2B5EF4-FFF2-40B4-BE49-F238E27FC236}">
                <a16:creationId xmlns:a16="http://schemas.microsoft.com/office/drawing/2014/main" id="{96270587-A749-46B6-3C1A-E9E037964A0F}"/>
              </a:ext>
            </a:extLst>
          </p:cNvPr>
          <p:cNvSpPr>
            <a:spLocks noGrp="1"/>
          </p:cNvSpPr>
          <p:nvPr>
            <p:ph type="sldNum" sz="quarter" idx="12"/>
          </p:nvPr>
        </p:nvSpPr>
        <p:spPr/>
        <p:txBody>
          <a:bodyPr/>
          <a:lstStyle/>
          <a:p>
            <a:fld id="{C19D2B53-EDAE-4B41-B849-8916FA40BCB6}" type="slidenum">
              <a:rPr lang="en-US" smtClean="0"/>
              <a:pPr/>
              <a:t>22</a:t>
            </a:fld>
            <a:endParaRPr lang="en-US" dirty="0"/>
          </a:p>
        </p:txBody>
      </p:sp>
    </p:spTree>
    <p:extLst>
      <p:ext uri="{BB962C8B-B14F-4D97-AF65-F5344CB8AC3E}">
        <p14:creationId xmlns:p14="http://schemas.microsoft.com/office/powerpoint/2010/main" val="1041308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2D8C-69BD-977F-A6E2-C5A62D29EA06}"/>
              </a:ext>
            </a:extLst>
          </p:cNvPr>
          <p:cNvSpPr>
            <a:spLocks noGrp="1"/>
          </p:cNvSpPr>
          <p:nvPr>
            <p:ph type="title"/>
          </p:nvPr>
        </p:nvSpPr>
        <p:spPr/>
        <p:txBody>
          <a:bodyPr/>
          <a:lstStyle/>
          <a:p>
            <a:r>
              <a:rPr lang="en-US" dirty="0"/>
              <a:t>Foundational Results: Key Takeaway</a:t>
            </a:r>
          </a:p>
        </p:txBody>
      </p:sp>
      <p:sp>
        <p:nvSpPr>
          <p:cNvPr id="4" name="Slide Number Placeholder 3">
            <a:extLst>
              <a:ext uri="{FF2B5EF4-FFF2-40B4-BE49-F238E27FC236}">
                <a16:creationId xmlns:a16="http://schemas.microsoft.com/office/drawing/2014/main" id="{3F45F3D5-4D37-E19E-242B-CF8D6EB55D97}"/>
              </a:ext>
            </a:extLst>
          </p:cNvPr>
          <p:cNvSpPr>
            <a:spLocks noGrp="1"/>
          </p:cNvSpPr>
          <p:nvPr>
            <p:ph type="sldNum" sz="quarter" idx="12"/>
          </p:nvPr>
        </p:nvSpPr>
        <p:spPr/>
        <p:txBody>
          <a:bodyPr/>
          <a:lstStyle/>
          <a:p>
            <a:fld id="{C19D2B53-EDAE-4B41-B849-8916FA40BCB6}" type="slidenum">
              <a:rPr lang="en-US" smtClean="0"/>
              <a:pPr/>
              <a:t>23</a:t>
            </a:fld>
            <a:endParaRPr lang="en-US" dirty="0"/>
          </a:p>
        </p:txBody>
      </p:sp>
      <p:grpSp>
        <p:nvGrpSpPr>
          <p:cNvPr id="5" name="Group 4">
            <a:extLst>
              <a:ext uri="{FF2B5EF4-FFF2-40B4-BE49-F238E27FC236}">
                <a16:creationId xmlns:a16="http://schemas.microsoft.com/office/drawing/2014/main" id="{9428D041-B534-63AC-4B33-B86E8A80D4AF}"/>
              </a:ext>
            </a:extLst>
          </p:cNvPr>
          <p:cNvGrpSpPr/>
          <p:nvPr/>
        </p:nvGrpSpPr>
        <p:grpSpPr>
          <a:xfrm>
            <a:off x="248098" y="2119840"/>
            <a:ext cx="8647804" cy="2943049"/>
            <a:chOff x="248098" y="2185542"/>
            <a:chExt cx="8647804" cy="2146136"/>
          </a:xfrm>
        </p:grpSpPr>
        <p:sp>
          <p:nvSpPr>
            <p:cNvPr id="6" name="Rounded Rectangle 5">
              <a:extLst>
                <a:ext uri="{FF2B5EF4-FFF2-40B4-BE49-F238E27FC236}">
                  <a16:creationId xmlns:a16="http://schemas.microsoft.com/office/drawing/2014/main" id="{C6CA2F91-82A4-6221-E62C-CC33B1F482DC}"/>
                </a:ext>
              </a:extLst>
            </p:cNvPr>
            <p:cNvSpPr/>
            <p:nvPr/>
          </p:nvSpPr>
          <p:spPr>
            <a:xfrm>
              <a:off x="248098" y="2185542"/>
              <a:ext cx="8647804" cy="2146136"/>
            </a:xfrm>
            <a:prstGeom prst="roundRect">
              <a:avLst>
                <a:gd name="adj" fmla="val 3533"/>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7" name="Rectangle 6">
              <a:extLst>
                <a:ext uri="{FF2B5EF4-FFF2-40B4-BE49-F238E27FC236}">
                  <a16:creationId xmlns:a16="http://schemas.microsoft.com/office/drawing/2014/main" id="{A9FD0C0D-B68C-56F7-B142-500230AA137B}"/>
                </a:ext>
              </a:extLst>
            </p:cNvPr>
            <p:cNvSpPr/>
            <p:nvPr/>
          </p:nvSpPr>
          <p:spPr>
            <a:xfrm>
              <a:off x="318574" y="2789863"/>
              <a:ext cx="8497318" cy="1430445"/>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The Read Disturbance Threshold (RDT) of a row</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accent6">
                      <a:lumMod val="75000"/>
                    </a:schemeClr>
                  </a:solidFill>
                  <a:effectLst/>
                  <a:uLnTx/>
                  <a:uFillTx/>
                  <a:latin typeface="Quire Sans" panose="020B0502040400020003" pitchFamily="34" charset="0"/>
                  <a:cs typeface="Quire Sans" panose="020B0502040400020003" pitchFamily="34" charset="0"/>
                </a:rPr>
                <a:t>changes randomly </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and </a:t>
              </a:r>
              <a:r>
                <a:rPr kumimoji="0" lang="en-US" sz="2800" b="0" i="0" u="none" strike="noStrike" kern="1200" cap="none" spc="0" normalizeH="0" baseline="0" noProof="0" dirty="0">
                  <a:ln>
                    <a:noFill/>
                  </a:ln>
                  <a:solidFill>
                    <a:schemeClr val="accent6">
                      <a:lumMod val="75000"/>
                    </a:schemeClr>
                  </a:solidFill>
                  <a:effectLst/>
                  <a:uLnTx/>
                  <a:uFillTx/>
                  <a:latin typeface="Quire Sans" panose="020B0502040400020003" pitchFamily="34" charset="0"/>
                  <a:cs typeface="Quire Sans" panose="020B0502040400020003" pitchFamily="34" charset="0"/>
                </a:rPr>
                <a:t>unpredictably over time</a:t>
              </a:r>
              <a:endParaRPr lang="en-US" sz="2800" noProof="0" dirty="0">
                <a:solidFill>
                  <a:schemeClr val="accent6">
                    <a:lumMod val="75000"/>
                  </a:schemeClr>
                </a:solidFill>
                <a:latin typeface="Quire Sans" panose="020B0502040400020003" pitchFamily="34" charset="0"/>
                <a:cs typeface="Quire Sans" panose="020B05020404000200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Accurately</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a:t>
              </a:r>
              <a:r>
                <a:rPr kumimoji="0" lang="en-US" sz="2800" b="0"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identifying</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RDT is </a:t>
              </a:r>
              <a:r>
                <a:rPr kumimoji="0" lang="en-US" sz="2800" b="0"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challenging</a:t>
              </a:r>
            </a:p>
          </p:txBody>
        </p:sp>
        <p:sp>
          <p:nvSpPr>
            <p:cNvPr id="8" name="TextBox 7">
              <a:extLst>
                <a:ext uri="{FF2B5EF4-FFF2-40B4-BE49-F238E27FC236}">
                  <a16:creationId xmlns:a16="http://schemas.microsoft.com/office/drawing/2014/main" id="{1C307799-1A1C-BFF0-B927-0890AF2AFB95}"/>
                </a:ext>
              </a:extLst>
            </p:cNvPr>
            <p:cNvSpPr txBox="1"/>
            <p:nvPr/>
          </p:nvSpPr>
          <p:spPr>
            <a:xfrm>
              <a:off x="371466" y="2185543"/>
              <a:ext cx="8382000" cy="604321"/>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Key Takeaway</a:t>
              </a:r>
              <a:endPar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endParaRPr>
            </a:p>
          </p:txBody>
        </p:sp>
      </p:grpSp>
    </p:spTree>
    <p:extLst>
      <p:ext uri="{BB962C8B-B14F-4D97-AF65-F5344CB8AC3E}">
        <p14:creationId xmlns:p14="http://schemas.microsoft.com/office/powerpoint/2010/main" val="968719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6B5847B8-9A16-D841-9508-D4C628852653}"/>
              </a:ext>
            </a:extLst>
          </p:cNvPr>
          <p:cNvGraphicFramePr>
            <a:graphicFrameLocks noGrp="1"/>
          </p:cNvGraphicFramePr>
          <p:nvPr>
            <p:ph idx="1"/>
            <p:extLst>
              <p:ext uri="{D42A27DB-BD31-4B8C-83A1-F6EECF244321}">
                <p14:modId xmlns:p14="http://schemas.microsoft.com/office/powerpoint/2010/main" val="3166314356"/>
              </p:ext>
            </p:extLst>
          </p:nvPr>
        </p:nvGraphicFramePr>
        <p:xfrm>
          <a:off x="1323975" y="1331876"/>
          <a:ext cx="6915279" cy="419424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12385984-153F-965E-58DE-73AF327BFA8E}"/>
              </a:ext>
            </a:extLst>
          </p:cNvPr>
          <p:cNvSpPr>
            <a:spLocks noGrp="1"/>
          </p:cNvSpPr>
          <p:nvPr>
            <p:ph type="sldNum" sz="quarter" idx="12"/>
          </p:nvPr>
        </p:nvSpPr>
        <p:spPr/>
        <p:txBody>
          <a:bodyPr/>
          <a:lstStyle/>
          <a:p>
            <a:fld id="{C19D2B53-EDAE-4B41-B849-8916FA40BCB6}" type="slidenum">
              <a:rPr lang="en-US" smtClean="0"/>
              <a:pPr/>
              <a:t>24</a:t>
            </a:fld>
            <a:endParaRPr lang="en-US" dirty="0"/>
          </a:p>
        </p:txBody>
      </p:sp>
      <p:sp>
        <p:nvSpPr>
          <p:cNvPr id="11" name="TextBox 10">
            <a:extLst>
              <a:ext uri="{FF2B5EF4-FFF2-40B4-BE49-F238E27FC236}">
                <a16:creationId xmlns:a16="http://schemas.microsoft.com/office/drawing/2014/main" id="{EFF19871-9011-DBA4-64AF-A0523D72BC6F}"/>
              </a:ext>
            </a:extLst>
          </p:cNvPr>
          <p:cNvSpPr txBox="1"/>
          <p:nvPr/>
        </p:nvSpPr>
        <p:spPr>
          <a:xfrm>
            <a:off x="2714624" y="5459448"/>
            <a:ext cx="4829175"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Measurement Number</a:t>
            </a:r>
          </a:p>
        </p:txBody>
      </p:sp>
      <p:sp>
        <p:nvSpPr>
          <p:cNvPr id="12" name="TextBox 11">
            <a:extLst>
              <a:ext uri="{FF2B5EF4-FFF2-40B4-BE49-F238E27FC236}">
                <a16:creationId xmlns:a16="http://schemas.microsoft.com/office/drawing/2014/main" id="{893C2655-2DBF-C407-70EB-1E8EE24226DA}"/>
              </a:ext>
            </a:extLst>
          </p:cNvPr>
          <p:cNvSpPr txBox="1"/>
          <p:nvPr/>
        </p:nvSpPr>
        <p:spPr>
          <a:xfrm rot="16200000">
            <a:off x="229411" y="2775020"/>
            <a:ext cx="1495426"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Read Disturbance Threshold</a:t>
            </a:r>
          </a:p>
        </p:txBody>
      </p:sp>
      <p:sp>
        <p:nvSpPr>
          <p:cNvPr id="13" name="Rectangle 12">
            <a:extLst>
              <a:ext uri="{FF2B5EF4-FFF2-40B4-BE49-F238E27FC236}">
                <a16:creationId xmlns:a16="http://schemas.microsoft.com/office/drawing/2014/main" id="{521F8E66-462A-2FED-9F89-82BF90EF2DA7}"/>
              </a:ext>
            </a:extLst>
          </p:cNvPr>
          <p:cNvSpPr/>
          <p:nvPr/>
        </p:nvSpPr>
        <p:spPr>
          <a:xfrm>
            <a:off x="1323975" y="1209675"/>
            <a:ext cx="790575" cy="4067175"/>
          </a:xfrm>
          <a:prstGeom prst="rect">
            <a:avLst/>
          </a:prstGeom>
          <a:solidFill>
            <a:srgbClr val="FFFFFF"/>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4" name="Rectangle 13">
            <a:extLst>
              <a:ext uri="{FF2B5EF4-FFF2-40B4-BE49-F238E27FC236}">
                <a16:creationId xmlns:a16="http://schemas.microsoft.com/office/drawing/2014/main" id="{8349769F-8071-A93A-7364-13413F0015EB}"/>
              </a:ext>
            </a:extLst>
          </p:cNvPr>
          <p:cNvSpPr/>
          <p:nvPr/>
        </p:nvSpPr>
        <p:spPr>
          <a:xfrm>
            <a:off x="2170078" y="5057776"/>
            <a:ext cx="5649947" cy="468348"/>
          </a:xfrm>
          <a:prstGeom prst="rect">
            <a:avLst/>
          </a:prstGeom>
          <a:solidFill>
            <a:srgbClr val="FFFFFF"/>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6" name="TextBox 15">
            <a:extLst>
              <a:ext uri="{FF2B5EF4-FFF2-40B4-BE49-F238E27FC236}">
                <a16:creationId xmlns:a16="http://schemas.microsoft.com/office/drawing/2014/main" id="{622E17EA-0E1E-30F2-E7A3-F1855B819F2C}"/>
              </a:ext>
            </a:extLst>
          </p:cNvPr>
          <p:cNvSpPr txBox="1"/>
          <p:nvPr/>
        </p:nvSpPr>
        <p:spPr>
          <a:xfrm>
            <a:off x="3575826" y="3252787"/>
            <a:ext cx="2838450" cy="468348"/>
          </a:xfrm>
          <a:prstGeom prst="rect">
            <a:avLst/>
          </a:prstGeom>
          <a:noFill/>
          <a:ln w="57150">
            <a:noFill/>
          </a:ln>
        </p:spPr>
        <p:txBody>
          <a:bodyPr wrap="none" rtlCol="0" anchor="ctr">
            <a:noAutofit/>
          </a:bodyPr>
          <a:lstStyle/>
          <a:p>
            <a:pPr algn="ctr">
              <a:lnSpc>
                <a:spcPct val="90000"/>
              </a:lnSpc>
            </a:pPr>
            <a:r>
              <a:rPr lang="en-US" sz="2600" dirty="0">
                <a:solidFill>
                  <a:sysClr val="windowText" lastClr="000000"/>
                </a:solidFill>
                <a:latin typeface="Trebuchet MS" panose="020B0603020202020204" pitchFamily="34" charset="0"/>
              </a:rPr>
              <a:t>37360 hammers</a:t>
            </a:r>
          </a:p>
        </p:txBody>
      </p:sp>
      <p:cxnSp>
        <p:nvCxnSpPr>
          <p:cNvPr id="18" name="Connector: Curved 17">
            <a:extLst>
              <a:ext uri="{FF2B5EF4-FFF2-40B4-BE49-F238E27FC236}">
                <a16:creationId xmlns:a16="http://schemas.microsoft.com/office/drawing/2014/main" id="{65779162-603F-6A8C-D778-2D328434B062}"/>
              </a:ext>
            </a:extLst>
          </p:cNvPr>
          <p:cNvCxnSpPr>
            <a:cxnSpLocks/>
            <a:endCxn id="16" idx="2"/>
          </p:cNvCxnSpPr>
          <p:nvPr/>
        </p:nvCxnSpPr>
        <p:spPr>
          <a:xfrm flipV="1">
            <a:off x="3381375" y="3721135"/>
            <a:ext cx="1613676" cy="967546"/>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83837AC-8B59-F8F1-7107-FBC239115E30}"/>
              </a:ext>
            </a:extLst>
          </p:cNvPr>
          <p:cNvSpPr>
            <a:spLocks noGrp="1"/>
          </p:cNvSpPr>
          <p:nvPr>
            <p:ph type="title"/>
          </p:nvPr>
        </p:nvSpPr>
        <p:spPr>
          <a:xfrm>
            <a:off x="155488" y="78848"/>
            <a:ext cx="8815517" cy="753812"/>
          </a:xfrm>
        </p:spPr>
        <p:txBody>
          <a:bodyPr>
            <a:noAutofit/>
          </a:bodyPr>
          <a:lstStyle/>
          <a:p>
            <a:r>
              <a:rPr lang="en-US" sz="3100" dirty="0"/>
              <a:t>Read Disturbance Threshold Changes Over Time</a:t>
            </a:r>
          </a:p>
        </p:txBody>
      </p:sp>
    </p:spTree>
    <p:extLst>
      <p:ext uri="{BB962C8B-B14F-4D97-AF65-F5344CB8AC3E}">
        <p14:creationId xmlns:p14="http://schemas.microsoft.com/office/powerpoint/2010/main" val="201862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graphicEl>
                                              <a:chart seriesIdx="0"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
        </p:bldSub>
      </p:bldGraphic>
      <p:bldP spid="11" grpId="0"/>
      <p:bldP spid="12" grpId="0"/>
      <p:bldP spid="13" grpId="0" animBg="1"/>
      <p:bldP spid="14"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5AA0-47BF-970C-A18B-CF5C3AC07A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D5F57-6C65-65AF-3EBE-1CC5E125FDCA}"/>
              </a:ext>
            </a:extLst>
          </p:cNvPr>
          <p:cNvSpPr>
            <a:spLocks noGrp="1"/>
          </p:cNvSpPr>
          <p:nvPr>
            <p:ph type="title"/>
          </p:nvPr>
        </p:nvSpPr>
        <p:spPr/>
        <p:txBody>
          <a:bodyPr>
            <a:normAutofit/>
          </a:bodyPr>
          <a:lstStyle/>
          <a:p>
            <a:r>
              <a:rPr lang="en-US" sz="3100" dirty="0"/>
              <a:t>Read Disturbance Threshold Changes Over Time</a:t>
            </a:r>
          </a:p>
        </p:txBody>
      </p:sp>
      <p:graphicFrame>
        <p:nvGraphicFramePr>
          <p:cNvPr id="10" name="Content Placeholder 9">
            <a:extLst>
              <a:ext uri="{FF2B5EF4-FFF2-40B4-BE49-F238E27FC236}">
                <a16:creationId xmlns:a16="http://schemas.microsoft.com/office/drawing/2014/main" id="{E089FCAF-E7C2-01B5-C48A-03E62EC601DC}"/>
              </a:ext>
            </a:extLst>
          </p:cNvPr>
          <p:cNvGraphicFramePr>
            <a:graphicFrameLocks noGrp="1"/>
          </p:cNvGraphicFramePr>
          <p:nvPr>
            <p:ph idx="1"/>
          </p:nvPr>
        </p:nvGraphicFramePr>
        <p:xfrm>
          <a:off x="1323975" y="1331876"/>
          <a:ext cx="6915279" cy="419424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FF2E025C-397B-8415-282A-06BA9D5E58D3}"/>
              </a:ext>
            </a:extLst>
          </p:cNvPr>
          <p:cNvSpPr>
            <a:spLocks noGrp="1"/>
          </p:cNvSpPr>
          <p:nvPr>
            <p:ph type="sldNum" sz="quarter" idx="12"/>
          </p:nvPr>
        </p:nvSpPr>
        <p:spPr/>
        <p:txBody>
          <a:bodyPr/>
          <a:lstStyle/>
          <a:p>
            <a:fld id="{C19D2B53-EDAE-4B41-B849-8916FA40BCB6}" type="slidenum">
              <a:rPr lang="en-US" smtClean="0"/>
              <a:pPr/>
              <a:t>25</a:t>
            </a:fld>
            <a:endParaRPr lang="en-US" dirty="0"/>
          </a:p>
        </p:txBody>
      </p:sp>
      <p:sp>
        <p:nvSpPr>
          <p:cNvPr id="11" name="TextBox 10">
            <a:extLst>
              <a:ext uri="{FF2B5EF4-FFF2-40B4-BE49-F238E27FC236}">
                <a16:creationId xmlns:a16="http://schemas.microsoft.com/office/drawing/2014/main" id="{6570BEA7-AE3F-B51F-901C-BC38BC6CB40B}"/>
              </a:ext>
            </a:extLst>
          </p:cNvPr>
          <p:cNvSpPr txBox="1"/>
          <p:nvPr/>
        </p:nvSpPr>
        <p:spPr>
          <a:xfrm>
            <a:off x="2714624" y="5459448"/>
            <a:ext cx="4829175"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Measurement Number</a:t>
            </a:r>
          </a:p>
        </p:txBody>
      </p:sp>
      <p:sp>
        <p:nvSpPr>
          <p:cNvPr id="12" name="TextBox 11">
            <a:extLst>
              <a:ext uri="{FF2B5EF4-FFF2-40B4-BE49-F238E27FC236}">
                <a16:creationId xmlns:a16="http://schemas.microsoft.com/office/drawing/2014/main" id="{589D875A-F050-922B-AEE0-1D6667641B4A}"/>
              </a:ext>
            </a:extLst>
          </p:cNvPr>
          <p:cNvSpPr txBox="1"/>
          <p:nvPr/>
        </p:nvSpPr>
        <p:spPr>
          <a:xfrm rot="16200000">
            <a:off x="229411" y="2775020"/>
            <a:ext cx="1495426"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Read Disturbance Threshold</a:t>
            </a:r>
          </a:p>
        </p:txBody>
      </p:sp>
    </p:spTree>
    <p:extLst>
      <p:ext uri="{BB962C8B-B14F-4D97-AF65-F5344CB8AC3E}">
        <p14:creationId xmlns:p14="http://schemas.microsoft.com/office/powerpoint/2010/main" val="161909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F2504C-9455-172B-6173-AFF60D53DBB3}"/>
              </a:ext>
            </a:extLst>
          </p:cNvPr>
          <p:cNvSpPr>
            <a:spLocks noGrp="1"/>
          </p:cNvSpPr>
          <p:nvPr>
            <p:ph type="sldNum" sz="quarter" idx="12"/>
          </p:nvPr>
        </p:nvSpPr>
        <p:spPr/>
        <p:txBody>
          <a:bodyPr/>
          <a:lstStyle/>
          <a:p>
            <a:fld id="{C19D2B53-EDAE-4B41-B849-8916FA40BCB6}" type="slidenum">
              <a:rPr lang="en-US" smtClean="0"/>
              <a:pPr/>
              <a:t>26</a:t>
            </a:fld>
            <a:endParaRPr lang="en-US" dirty="0"/>
          </a:p>
        </p:txBody>
      </p:sp>
      <p:graphicFrame>
        <p:nvGraphicFramePr>
          <p:cNvPr id="10" name="Content Placeholder 9">
            <a:extLst>
              <a:ext uri="{FF2B5EF4-FFF2-40B4-BE49-F238E27FC236}">
                <a16:creationId xmlns:a16="http://schemas.microsoft.com/office/drawing/2014/main" id="{7118D6DA-40C3-B6ED-F860-69E5B5DFE07F}"/>
              </a:ext>
            </a:extLst>
          </p:cNvPr>
          <p:cNvGraphicFramePr>
            <a:graphicFrameLocks noGrp="1"/>
          </p:cNvGraphicFramePr>
          <p:nvPr>
            <p:ph idx="1"/>
            <p:extLst>
              <p:ext uri="{D42A27DB-BD31-4B8C-83A1-F6EECF244321}">
                <p14:modId xmlns:p14="http://schemas.microsoft.com/office/powerpoint/2010/main" val="775643375"/>
              </p:ext>
            </p:extLst>
          </p:nvPr>
        </p:nvGraphicFramePr>
        <p:xfrm>
          <a:off x="1323975" y="1331876"/>
          <a:ext cx="6915279" cy="419424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6626917C-24F8-399A-619E-B97511924BA7}"/>
              </a:ext>
            </a:extLst>
          </p:cNvPr>
          <p:cNvSpPr txBox="1"/>
          <p:nvPr/>
        </p:nvSpPr>
        <p:spPr>
          <a:xfrm>
            <a:off x="2714624" y="5459448"/>
            <a:ext cx="4829175"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Measurement Number</a:t>
            </a:r>
          </a:p>
        </p:txBody>
      </p:sp>
      <p:sp>
        <p:nvSpPr>
          <p:cNvPr id="12" name="TextBox 11">
            <a:extLst>
              <a:ext uri="{FF2B5EF4-FFF2-40B4-BE49-F238E27FC236}">
                <a16:creationId xmlns:a16="http://schemas.microsoft.com/office/drawing/2014/main" id="{17A82248-E558-DA8E-0285-2E8593A89B43}"/>
              </a:ext>
            </a:extLst>
          </p:cNvPr>
          <p:cNvSpPr txBox="1"/>
          <p:nvPr/>
        </p:nvSpPr>
        <p:spPr>
          <a:xfrm rot="16200000">
            <a:off x="229411" y="2775020"/>
            <a:ext cx="1495426"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Read Disturbance Threshold</a:t>
            </a:r>
          </a:p>
        </p:txBody>
      </p:sp>
      <p:sp>
        <p:nvSpPr>
          <p:cNvPr id="7" name="Title 1">
            <a:extLst>
              <a:ext uri="{FF2B5EF4-FFF2-40B4-BE49-F238E27FC236}">
                <a16:creationId xmlns:a16="http://schemas.microsoft.com/office/drawing/2014/main" id="{009FFA0A-3C2B-FD25-BDD8-5E05E7C4A3AC}"/>
              </a:ext>
            </a:extLst>
          </p:cNvPr>
          <p:cNvSpPr>
            <a:spLocks noGrp="1"/>
          </p:cNvSpPr>
          <p:nvPr>
            <p:ph type="title"/>
          </p:nvPr>
        </p:nvSpPr>
        <p:spPr>
          <a:xfrm>
            <a:off x="155488" y="78848"/>
            <a:ext cx="8815517" cy="753812"/>
          </a:xfrm>
        </p:spPr>
        <p:txBody>
          <a:bodyPr>
            <a:normAutofit/>
          </a:bodyPr>
          <a:lstStyle/>
          <a:p>
            <a:r>
              <a:rPr lang="en-US" sz="3100" dirty="0"/>
              <a:t>Read Disturbance Threshold Changes Over Time</a:t>
            </a:r>
          </a:p>
        </p:txBody>
      </p:sp>
    </p:spTree>
    <p:extLst>
      <p:ext uri="{BB962C8B-B14F-4D97-AF65-F5344CB8AC3E}">
        <p14:creationId xmlns:p14="http://schemas.microsoft.com/office/powerpoint/2010/main" val="1752062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DCEB-AF32-7CDA-2F06-CE4027A664D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55BBF8-6D9A-8201-5FDF-416B876AD409}"/>
              </a:ext>
            </a:extLst>
          </p:cNvPr>
          <p:cNvSpPr>
            <a:spLocks noGrp="1"/>
          </p:cNvSpPr>
          <p:nvPr>
            <p:ph type="sldNum" sz="quarter" idx="12"/>
          </p:nvPr>
        </p:nvSpPr>
        <p:spPr/>
        <p:txBody>
          <a:bodyPr/>
          <a:lstStyle/>
          <a:p>
            <a:fld id="{C19D2B53-EDAE-4B41-B849-8916FA40BCB6}" type="slidenum">
              <a:rPr lang="en-US" smtClean="0"/>
              <a:pPr/>
              <a:t>27</a:t>
            </a:fld>
            <a:endParaRPr lang="en-US" dirty="0"/>
          </a:p>
        </p:txBody>
      </p:sp>
      <p:graphicFrame>
        <p:nvGraphicFramePr>
          <p:cNvPr id="5" name="Content Placeholder 9">
            <a:extLst>
              <a:ext uri="{FF2B5EF4-FFF2-40B4-BE49-F238E27FC236}">
                <a16:creationId xmlns:a16="http://schemas.microsoft.com/office/drawing/2014/main" id="{E97E429A-0CC2-FEE3-D5DA-AD1E1800368B}"/>
              </a:ext>
            </a:extLst>
          </p:cNvPr>
          <p:cNvGraphicFramePr>
            <a:graphicFrameLocks noGrp="1"/>
          </p:cNvGraphicFramePr>
          <p:nvPr>
            <p:ph idx="1"/>
            <p:extLst>
              <p:ext uri="{D42A27DB-BD31-4B8C-83A1-F6EECF244321}">
                <p14:modId xmlns:p14="http://schemas.microsoft.com/office/powerpoint/2010/main" val="196056824"/>
              </p:ext>
            </p:extLst>
          </p:nvPr>
        </p:nvGraphicFramePr>
        <p:xfrm>
          <a:off x="1323975" y="1331876"/>
          <a:ext cx="6915279" cy="419424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B54A004-ECD1-5CF4-CA2F-852A7FBBC305}"/>
              </a:ext>
            </a:extLst>
          </p:cNvPr>
          <p:cNvSpPr txBox="1"/>
          <p:nvPr/>
        </p:nvSpPr>
        <p:spPr>
          <a:xfrm>
            <a:off x="2714624" y="5459448"/>
            <a:ext cx="4829175"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Measurement Number</a:t>
            </a:r>
          </a:p>
        </p:txBody>
      </p:sp>
      <p:sp>
        <p:nvSpPr>
          <p:cNvPr id="7" name="TextBox 6">
            <a:extLst>
              <a:ext uri="{FF2B5EF4-FFF2-40B4-BE49-F238E27FC236}">
                <a16:creationId xmlns:a16="http://schemas.microsoft.com/office/drawing/2014/main" id="{BAE8896D-D38F-6A02-BC10-4E3DA0FC0663}"/>
              </a:ext>
            </a:extLst>
          </p:cNvPr>
          <p:cNvSpPr txBox="1"/>
          <p:nvPr/>
        </p:nvSpPr>
        <p:spPr>
          <a:xfrm rot="16200000">
            <a:off x="229411" y="2775020"/>
            <a:ext cx="1495426"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Read Disturbance Threshold</a:t>
            </a:r>
          </a:p>
        </p:txBody>
      </p:sp>
      <p:sp>
        <p:nvSpPr>
          <p:cNvPr id="3" name="Oval 2">
            <a:extLst>
              <a:ext uri="{FF2B5EF4-FFF2-40B4-BE49-F238E27FC236}">
                <a16:creationId xmlns:a16="http://schemas.microsoft.com/office/drawing/2014/main" id="{B02315EF-4EF1-3A57-7663-185334A2B963}"/>
              </a:ext>
            </a:extLst>
          </p:cNvPr>
          <p:cNvSpPr/>
          <p:nvPr/>
        </p:nvSpPr>
        <p:spPr>
          <a:xfrm>
            <a:off x="4086795" y="2374158"/>
            <a:ext cx="182880" cy="182880"/>
          </a:xfrm>
          <a:prstGeom prst="ellipse">
            <a:avLst/>
          </a:prstGeom>
          <a:solidFill>
            <a:schemeClr val="accent2">
              <a:lumMod val="75000"/>
            </a:schemeClr>
          </a:solidFill>
          <a:ln w="2540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cxnSp>
        <p:nvCxnSpPr>
          <p:cNvPr id="9" name="Straight Connector 8">
            <a:extLst>
              <a:ext uri="{FF2B5EF4-FFF2-40B4-BE49-F238E27FC236}">
                <a16:creationId xmlns:a16="http://schemas.microsoft.com/office/drawing/2014/main" id="{84263B10-04C2-C0E0-CA34-4A57251F0B37}"/>
              </a:ext>
            </a:extLst>
          </p:cNvPr>
          <p:cNvCxnSpPr/>
          <p:nvPr/>
        </p:nvCxnSpPr>
        <p:spPr>
          <a:xfrm>
            <a:off x="4065126" y="1790700"/>
            <a:ext cx="235744" cy="0"/>
          </a:xfrm>
          <a:prstGeom prst="line">
            <a:avLst/>
          </a:prstGeom>
          <a:ln w="38100">
            <a:solidFill>
              <a:schemeClr val="accent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D4F2239-49AC-40F9-528C-24EAD5557F59}"/>
              </a:ext>
            </a:extLst>
          </p:cNvPr>
          <p:cNvCxnSpPr/>
          <p:nvPr/>
        </p:nvCxnSpPr>
        <p:spPr>
          <a:xfrm>
            <a:off x="4065126" y="4263061"/>
            <a:ext cx="235744" cy="0"/>
          </a:xfrm>
          <a:prstGeom prst="line">
            <a:avLst/>
          </a:prstGeom>
          <a:ln w="38100">
            <a:solidFill>
              <a:schemeClr val="accent2">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FD90399-9FA5-B460-2F72-9A726DA1AB63}"/>
              </a:ext>
            </a:extLst>
          </p:cNvPr>
          <p:cNvSpPr txBox="1"/>
          <p:nvPr/>
        </p:nvSpPr>
        <p:spPr>
          <a:xfrm>
            <a:off x="5237683" y="1790700"/>
            <a:ext cx="1938528" cy="583457"/>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Maximum</a:t>
            </a:r>
          </a:p>
        </p:txBody>
      </p:sp>
      <p:sp>
        <p:nvSpPr>
          <p:cNvPr id="12" name="TextBox 11">
            <a:extLst>
              <a:ext uri="{FF2B5EF4-FFF2-40B4-BE49-F238E27FC236}">
                <a16:creationId xmlns:a16="http://schemas.microsoft.com/office/drawing/2014/main" id="{0B6F1795-6AE7-2AFA-0C79-2A4224682174}"/>
              </a:ext>
            </a:extLst>
          </p:cNvPr>
          <p:cNvSpPr txBox="1"/>
          <p:nvPr/>
        </p:nvSpPr>
        <p:spPr>
          <a:xfrm>
            <a:off x="5237683" y="3869584"/>
            <a:ext cx="1938528" cy="583457"/>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Minimum</a:t>
            </a:r>
          </a:p>
        </p:txBody>
      </p:sp>
      <p:sp>
        <p:nvSpPr>
          <p:cNvPr id="13" name="TextBox 12">
            <a:extLst>
              <a:ext uri="{FF2B5EF4-FFF2-40B4-BE49-F238E27FC236}">
                <a16:creationId xmlns:a16="http://schemas.microsoft.com/office/drawing/2014/main" id="{CDDCCDA0-D9AD-BDEA-FAC9-C6F3CF2F0668}"/>
              </a:ext>
            </a:extLst>
          </p:cNvPr>
          <p:cNvSpPr txBox="1"/>
          <p:nvPr/>
        </p:nvSpPr>
        <p:spPr>
          <a:xfrm>
            <a:off x="5237683" y="2705763"/>
            <a:ext cx="1938528" cy="583457"/>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Average</a:t>
            </a:r>
          </a:p>
        </p:txBody>
      </p:sp>
      <p:cxnSp>
        <p:nvCxnSpPr>
          <p:cNvPr id="15" name="Connector: Curved 14">
            <a:extLst>
              <a:ext uri="{FF2B5EF4-FFF2-40B4-BE49-F238E27FC236}">
                <a16:creationId xmlns:a16="http://schemas.microsoft.com/office/drawing/2014/main" id="{9B22033D-FBEB-A58A-0F48-C80B805B7831}"/>
              </a:ext>
            </a:extLst>
          </p:cNvPr>
          <p:cNvCxnSpPr>
            <a:cxnSpLocks/>
            <a:endCxn id="11" idx="1"/>
          </p:cNvCxnSpPr>
          <p:nvPr/>
        </p:nvCxnSpPr>
        <p:spPr>
          <a:xfrm>
            <a:off x="4352925" y="1790700"/>
            <a:ext cx="884758" cy="291729"/>
          </a:xfrm>
          <a:prstGeom prst="curved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BB9F7C3D-DF76-CE8D-3B70-005165DAEE2F}"/>
              </a:ext>
            </a:extLst>
          </p:cNvPr>
          <p:cNvCxnSpPr>
            <a:cxnSpLocks/>
            <a:endCxn id="12" idx="1"/>
          </p:cNvCxnSpPr>
          <p:nvPr/>
        </p:nvCxnSpPr>
        <p:spPr>
          <a:xfrm flipV="1">
            <a:off x="4352925" y="4161313"/>
            <a:ext cx="884758" cy="101748"/>
          </a:xfrm>
          <a:prstGeom prst="curved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01B470C1-D76D-9442-00F2-EF1E967C61CF}"/>
              </a:ext>
            </a:extLst>
          </p:cNvPr>
          <p:cNvCxnSpPr>
            <a:cxnSpLocks/>
            <a:endCxn id="13" idx="1"/>
          </p:cNvCxnSpPr>
          <p:nvPr/>
        </p:nvCxnSpPr>
        <p:spPr>
          <a:xfrm>
            <a:off x="4352925" y="2489085"/>
            <a:ext cx="884758" cy="508407"/>
          </a:xfrm>
          <a:prstGeom prst="curved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AB3E716-5C1B-2C7D-D7E8-3FC826E9C210}"/>
              </a:ext>
            </a:extLst>
          </p:cNvPr>
          <p:cNvSpPr/>
          <p:nvPr/>
        </p:nvSpPr>
        <p:spPr>
          <a:xfrm>
            <a:off x="2127743" y="5107305"/>
            <a:ext cx="480060" cy="352143"/>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25" name="Rectangle 24">
            <a:extLst>
              <a:ext uri="{FF2B5EF4-FFF2-40B4-BE49-F238E27FC236}">
                <a16:creationId xmlns:a16="http://schemas.microsoft.com/office/drawing/2014/main" id="{1F8C1799-7169-9862-06A9-A221B005FA33}"/>
              </a:ext>
            </a:extLst>
          </p:cNvPr>
          <p:cNvSpPr/>
          <p:nvPr/>
        </p:nvSpPr>
        <p:spPr>
          <a:xfrm>
            <a:off x="5876783" y="5085953"/>
            <a:ext cx="480060" cy="352143"/>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26" name="Rectangle 25">
            <a:extLst>
              <a:ext uri="{FF2B5EF4-FFF2-40B4-BE49-F238E27FC236}">
                <a16:creationId xmlns:a16="http://schemas.microsoft.com/office/drawing/2014/main" id="{77C8F70A-A430-4E74-3DB4-2D073A044B0C}"/>
              </a:ext>
            </a:extLst>
          </p:cNvPr>
          <p:cNvSpPr/>
          <p:nvPr/>
        </p:nvSpPr>
        <p:spPr>
          <a:xfrm>
            <a:off x="7702275" y="5107305"/>
            <a:ext cx="480060" cy="352143"/>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7" name="Title 1">
            <a:extLst>
              <a:ext uri="{FF2B5EF4-FFF2-40B4-BE49-F238E27FC236}">
                <a16:creationId xmlns:a16="http://schemas.microsoft.com/office/drawing/2014/main" id="{6B9A0627-4959-2931-2BF1-14B624142E0E}"/>
              </a:ext>
            </a:extLst>
          </p:cNvPr>
          <p:cNvSpPr>
            <a:spLocks noGrp="1"/>
          </p:cNvSpPr>
          <p:nvPr>
            <p:ph type="title"/>
          </p:nvPr>
        </p:nvSpPr>
        <p:spPr>
          <a:xfrm>
            <a:off x="155488" y="78848"/>
            <a:ext cx="8815517" cy="753812"/>
          </a:xfrm>
        </p:spPr>
        <p:txBody>
          <a:bodyPr>
            <a:normAutofit/>
          </a:bodyPr>
          <a:lstStyle/>
          <a:p>
            <a:r>
              <a:rPr lang="en-US" sz="3100" dirty="0"/>
              <a:t>Read Disturbance Threshold Changes Over Time</a:t>
            </a:r>
          </a:p>
        </p:txBody>
      </p:sp>
    </p:spTree>
    <p:extLst>
      <p:ext uri="{BB962C8B-B14F-4D97-AF65-F5344CB8AC3E}">
        <p14:creationId xmlns:p14="http://schemas.microsoft.com/office/powerpoint/2010/main" val="636292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6C895A-21E0-6219-708C-3B2B721D9B90}"/>
              </a:ext>
            </a:extLst>
          </p:cNvPr>
          <p:cNvSpPr>
            <a:spLocks noGrp="1"/>
          </p:cNvSpPr>
          <p:nvPr>
            <p:ph type="sldNum" sz="quarter" idx="12"/>
          </p:nvPr>
        </p:nvSpPr>
        <p:spPr/>
        <p:txBody>
          <a:bodyPr/>
          <a:lstStyle/>
          <a:p>
            <a:fld id="{C19D2B53-EDAE-4B41-B849-8916FA40BCB6}" type="slidenum">
              <a:rPr lang="en-US" smtClean="0"/>
              <a:pPr/>
              <a:t>28</a:t>
            </a:fld>
            <a:endParaRPr lang="en-US" dirty="0"/>
          </a:p>
        </p:txBody>
      </p:sp>
      <p:graphicFrame>
        <p:nvGraphicFramePr>
          <p:cNvPr id="5" name="Content Placeholder 9">
            <a:extLst>
              <a:ext uri="{FF2B5EF4-FFF2-40B4-BE49-F238E27FC236}">
                <a16:creationId xmlns:a16="http://schemas.microsoft.com/office/drawing/2014/main" id="{1D7033DB-70EC-CD50-D3FE-82BC6A45AFF8}"/>
              </a:ext>
            </a:extLst>
          </p:cNvPr>
          <p:cNvGraphicFramePr>
            <a:graphicFrameLocks noGrp="1"/>
          </p:cNvGraphicFramePr>
          <p:nvPr>
            <p:ph idx="1"/>
            <p:extLst>
              <p:ext uri="{D42A27DB-BD31-4B8C-83A1-F6EECF244321}">
                <p14:modId xmlns:p14="http://schemas.microsoft.com/office/powerpoint/2010/main" val="2233639137"/>
              </p:ext>
            </p:extLst>
          </p:nvPr>
        </p:nvGraphicFramePr>
        <p:xfrm>
          <a:off x="1323975" y="1331876"/>
          <a:ext cx="6915279" cy="419424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2DFF8C42-C5D2-7125-139E-1889C47607D2}"/>
              </a:ext>
            </a:extLst>
          </p:cNvPr>
          <p:cNvSpPr txBox="1"/>
          <p:nvPr/>
        </p:nvSpPr>
        <p:spPr>
          <a:xfrm>
            <a:off x="2714624" y="5459448"/>
            <a:ext cx="4829175"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Measurement Number</a:t>
            </a:r>
          </a:p>
        </p:txBody>
      </p:sp>
      <p:sp>
        <p:nvSpPr>
          <p:cNvPr id="7" name="TextBox 6">
            <a:extLst>
              <a:ext uri="{FF2B5EF4-FFF2-40B4-BE49-F238E27FC236}">
                <a16:creationId xmlns:a16="http://schemas.microsoft.com/office/drawing/2014/main" id="{F75E6137-41B2-580E-9D59-6B738FD6C1FB}"/>
              </a:ext>
            </a:extLst>
          </p:cNvPr>
          <p:cNvSpPr txBox="1"/>
          <p:nvPr/>
        </p:nvSpPr>
        <p:spPr>
          <a:xfrm rot="16200000">
            <a:off x="229411" y="2775020"/>
            <a:ext cx="1495426"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Read Disturbance Threshold</a:t>
            </a:r>
          </a:p>
        </p:txBody>
      </p:sp>
      <p:sp>
        <p:nvSpPr>
          <p:cNvPr id="9" name="Title 1">
            <a:extLst>
              <a:ext uri="{FF2B5EF4-FFF2-40B4-BE49-F238E27FC236}">
                <a16:creationId xmlns:a16="http://schemas.microsoft.com/office/drawing/2014/main" id="{3A7938A4-74B1-C299-B24B-8265FE781815}"/>
              </a:ext>
            </a:extLst>
          </p:cNvPr>
          <p:cNvSpPr>
            <a:spLocks noGrp="1"/>
          </p:cNvSpPr>
          <p:nvPr>
            <p:ph type="title"/>
          </p:nvPr>
        </p:nvSpPr>
        <p:spPr>
          <a:xfrm>
            <a:off x="155488" y="78848"/>
            <a:ext cx="8815517" cy="753812"/>
          </a:xfrm>
        </p:spPr>
        <p:txBody>
          <a:bodyPr>
            <a:normAutofit/>
          </a:bodyPr>
          <a:lstStyle/>
          <a:p>
            <a:r>
              <a:rPr lang="en-US" sz="3100" dirty="0"/>
              <a:t>Read Disturbance Threshold Changes Over Time</a:t>
            </a:r>
          </a:p>
        </p:txBody>
      </p:sp>
    </p:spTree>
    <p:extLst>
      <p:ext uri="{BB962C8B-B14F-4D97-AF65-F5344CB8AC3E}">
        <p14:creationId xmlns:p14="http://schemas.microsoft.com/office/powerpoint/2010/main" val="2047561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B19FD-AA11-4503-E8BD-C016B1D2F5E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E84AD1-1D14-3A2E-2A38-04CA99A5D8E2}"/>
              </a:ext>
            </a:extLst>
          </p:cNvPr>
          <p:cNvSpPr>
            <a:spLocks noGrp="1"/>
          </p:cNvSpPr>
          <p:nvPr>
            <p:ph type="sldNum" sz="quarter" idx="12"/>
          </p:nvPr>
        </p:nvSpPr>
        <p:spPr/>
        <p:txBody>
          <a:bodyPr/>
          <a:lstStyle/>
          <a:p>
            <a:fld id="{C19D2B53-EDAE-4B41-B849-8916FA40BCB6}" type="slidenum">
              <a:rPr lang="en-US" smtClean="0"/>
              <a:pPr/>
              <a:t>29</a:t>
            </a:fld>
            <a:endParaRPr lang="en-US" dirty="0"/>
          </a:p>
        </p:txBody>
      </p:sp>
      <p:graphicFrame>
        <p:nvGraphicFramePr>
          <p:cNvPr id="5" name="Content Placeholder 9">
            <a:extLst>
              <a:ext uri="{FF2B5EF4-FFF2-40B4-BE49-F238E27FC236}">
                <a16:creationId xmlns:a16="http://schemas.microsoft.com/office/drawing/2014/main" id="{E63B3363-F6E0-C78B-7DD3-FB4AA94F5FE5}"/>
              </a:ext>
            </a:extLst>
          </p:cNvPr>
          <p:cNvGraphicFramePr>
            <a:graphicFrameLocks noGrp="1"/>
          </p:cNvGraphicFramePr>
          <p:nvPr>
            <p:ph idx="1"/>
          </p:nvPr>
        </p:nvGraphicFramePr>
        <p:xfrm>
          <a:off x="1323975" y="1331876"/>
          <a:ext cx="6915279" cy="419424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5952812-72B2-E7F6-C364-5149EA14687B}"/>
              </a:ext>
            </a:extLst>
          </p:cNvPr>
          <p:cNvSpPr txBox="1"/>
          <p:nvPr/>
        </p:nvSpPr>
        <p:spPr>
          <a:xfrm>
            <a:off x="2714624" y="5459448"/>
            <a:ext cx="4829175"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Measurement Number</a:t>
            </a:r>
          </a:p>
        </p:txBody>
      </p:sp>
      <p:sp>
        <p:nvSpPr>
          <p:cNvPr id="7" name="TextBox 6">
            <a:extLst>
              <a:ext uri="{FF2B5EF4-FFF2-40B4-BE49-F238E27FC236}">
                <a16:creationId xmlns:a16="http://schemas.microsoft.com/office/drawing/2014/main" id="{2935B15F-BDB3-B103-C457-46AA12586228}"/>
              </a:ext>
            </a:extLst>
          </p:cNvPr>
          <p:cNvSpPr txBox="1"/>
          <p:nvPr/>
        </p:nvSpPr>
        <p:spPr>
          <a:xfrm rot="16200000">
            <a:off x="229411" y="2775020"/>
            <a:ext cx="1495426"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Read Disturbance Threshold</a:t>
            </a:r>
          </a:p>
        </p:txBody>
      </p:sp>
      <p:sp>
        <p:nvSpPr>
          <p:cNvPr id="8" name="Oval 7">
            <a:extLst>
              <a:ext uri="{FF2B5EF4-FFF2-40B4-BE49-F238E27FC236}">
                <a16:creationId xmlns:a16="http://schemas.microsoft.com/office/drawing/2014/main" id="{95E03135-C9C9-8433-9681-43D2320EA35A}"/>
              </a:ext>
            </a:extLst>
          </p:cNvPr>
          <p:cNvSpPr/>
          <p:nvPr/>
        </p:nvSpPr>
        <p:spPr>
          <a:xfrm>
            <a:off x="3131820" y="4320540"/>
            <a:ext cx="182880" cy="182880"/>
          </a:xfrm>
          <a:prstGeom prst="ellipse">
            <a:avLst/>
          </a:prstGeom>
          <a:solidFill>
            <a:schemeClr val="bg1">
              <a:alpha val="0"/>
            </a:schemeClr>
          </a:solidFill>
          <a:ln w="38100">
            <a:solidFill>
              <a:schemeClr val="accent5">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3" name="TextBox 2">
            <a:extLst>
              <a:ext uri="{FF2B5EF4-FFF2-40B4-BE49-F238E27FC236}">
                <a16:creationId xmlns:a16="http://schemas.microsoft.com/office/drawing/2014/main" id="{044F3CE1-9F99-8D86-E3A7-7D6D1F1F7BE9}"/>
              </a:ext>
            </a:extLst>
          </p:cNvPr>
          <p:cNvSpPr txBox="1"/>
          <p:nvPr/>
        </p:nvSpPr>
        <p:spPr>
          <a:xfrm>
            <a:off x="1775460" y="4518854"/>
            <a:ext cx="6568440" cy="462580"/>
          </a:xfrm>
          <a:prstGeom prst="rect">
            <a:avLst/>
          </a:prstGeom>
          <a:noFill/>
          <a:ln w="57150">
            <a:noFill/>
          </a:ln>
        </p:spPr>
        <p:txBody>
          <a:bodyPr wrap="none" rtlCol="0" anchor="ctr">
            <a:noAutofit/>
          </a:bodyPr>
          <a:lstStyle/>
          <a:p>
            <a:pPr algn="ctr">
              <a:lnSpc>
                <a:spcPct val="90000"/>
              </a:lnSpc>
            </a:pPr>
            <a:r>
              <a:rPr lang="en-US" sz="2400" dirty="0">
                <a:solidFill>
                  <a:schemeClr val="accent5">
                    <a:lumMod val="75000"/>
                  </a:schemeClr>
                </a:solidFill>
              </a:rPr>
              <a:t>Minimum RDT at </a:t>
            </a:r>
            <a:r>
              <a:rPr lang="en-US" sz="2400" dirty="0">
                <a:solidFill>
                  <a:schemeClr val="accent5">
                    <a:lumMod val="75000"/>
                  </a:schemeClr>
                </a:solidFill>
                <a:latin typeface="Trebuchet MS" panose="020B0603020202020204" pitchFamily="34" charset="0"/>
              </a:rPr>
              <a:t>16926</a:t>
            </a:r>
            <a:r>
              <a:rPr lang="en-US" sz="2400" baseline="30000" dirty="0">
                <a:solidFill>
                  <a:schemeClr val="accent5">
                    <a:lumMod val="75000"/>
                  </a:schemeClr>
                </a:solidFill>
              </a:rPr>
              <a:t>th</a:t>
            </a:r>
            <a:r>
              <a:rPr lang="en-US" sz="2400" dirty="0">
                <a:solidFill>
                  <a:schemeClr val="accent5">
                    <a:lumMod val="75000"/>
                  </a:schemeClr>
                </a:solidFill>
              </a:rPr>
              <a:t> measurement</a:t>
            </a:r>
          </a:p>
        </p:txBody>
      </p:sp>
      <p:cxnSp>
        <p:nvCxnSpPr>
          <p:cNvPr id="10" name="Connector: Curved 9">
            <a:extLst>
              <a:ext uri="{FF2B5EF4-FFF2-40B4-BE49-F238E27FC236}">
                <a16:creationId xmlns:a16="http://schemas.microsoft.com/office/drawing/2014/main" id="{4299BB6F-76AD-3249-6BA5-F69D3D2580A7}"/>
              </a:ext>
            </a:extLst>
          </p:cNvPr>
          <p:cNvCxnSpPr>
            <a:cxnSpLocks/>
            <a:endCxn id="8" idx="2"/>
          </p:cNvCxnSpPr>
          <p:nvPr/>
        </p:nvCxnSpPr>
        <p:spPr>
          <a:xfrm rot="5400000" flipH="1" flipV="1">
            <a:off x="2944934" y="4419796"/>
            <a:ext cx="194702" cy="179070"/>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DAF94F4-CE68-C8D6-F5C9-E4F0526458CC}"/>
              </a:ext>
            </a:extLst>
          </p:cNvPr>
          <p:cNvSpPr>
            <a:spLocks noGrp="1"/>
          </p:cNvSpPr>
          <p:nvPr>
            <p:ph type="title"/>
          </p:nvPr>
        </p:nvSpPr>
        <p:spPr>
          <a:xfrm>
            <a:off x="155488" y="78848"/>
            <a:ext cx="8815517" cy="753812"/>
          </a:xfrm>
        </p:spPr>
        <p:txBody>
          <a:bodyPr>
            <a:normAutofit/>
          </a:bodyPr>
          <a:lstStyle/>
          <a:p>
            <a:r>
              <a:rPr lang="en-US" sz="3100" dirty="0"/>
              <a:t>Read Disturbance Threshold Changes Over Time</a:t>
            </a:r>
          </a:p>
        </p:txBody>
      </p:sp>
    </p:spTree>
    <p:extLst>
      <p:ext uri="{BB962C8B-B14F-4D97-AF65-F5344CB8AC3E}">
        <p14:creationId xmlns:p14="http://schemas.microsoft.com/office/powerpoint/2010/main" val="4061676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Content Placeholder 5">
            <a:extLst>
              <a:ext uri="{FF2B5EF4-FFF2-40B4-BE49-F238E27FC236}">
                <a16:creationId xmlns:a16="http://schemas.microsoft.com/office/drawing/2014/main" id="{F93B189B-2D91-944B-B2B0-CFBBFE69F33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10000" b="90000" l="0" r="100000"/>
                    </a14:imgEffect>
                  </a14:imgLayer>
                </a14:imgProps>
              </a:ext>
              <a:ext uri="{28A0092B-C50C-407E-A947-70E740481C1C}">
                <a14:useLocalDpi xmlns:a14="http://schemas.microsoft.com/office/drawing/2010/main" val="0"/>
              </a:ext>
            </a:extLst>
          </a:blip>
          <a:stretch>
            <a:fillRect/>
          </a:stretch>
        </p:blipFill>
        <p:spPr>
          <a:xfrm>
            <a:off x="2859743" y="355545"/>
            <a:ext cx="3200400" cy="3200400"/>
          </a:xfrm>
        </p:spPr>
      </p:pic>
      <p:sp>
        <p:nvSpPr>
          <p:cNvPr id="2" name="标题 1">
            <a:extLst>
              <a:ext uri="{FF2B5EF4-FFF2-40B4-BE49-F238E27FC236}">
                <a16:creationId xmlns:a16="http://schemas.microsoft.com/office/drawing/2014/main" id="{521CC41E-6B94-4B7A-9C13-FAAAF976E486}"/>
              </a:ext>
            </a:extLst>
          </p:cNvPr>
          <p:cNvSpPr>
            <a:spLocks noGrp="1"/>
          </p:cNvSpPr>
          <p:nvPr>
            <p:ph type="title"/>
          </p:nvPr>
        </p:nvSpPr>
        <p:spPr/>
        <p:txBody>
          <a:bodyPr/>
          <a:lstStyle/>
          <a:p>
            <a:r>
              <a:rPr lang="en-US" altLang="zh-CN"/>
              <a:t>DRAM Organization</a:t>
            </a:r>
            <a:endParaRPr lang="zh-CN" altLang="en-US"/>
          </a:p>
        </p:txBody>
      </p:sp>
      <p:sp>
        <p:nvSpPr>
          <p:cNvPr id="40" name="Rounded Rectangle 39">
            <a:extLst>
              <a:ext uri="{FF2B5EF4-FFF2-40B4-BE49-F238E27FC236}">
                <a16:creationId xmlns:a16="http://schemas.microsoft.com/office/drawing/2014/main" id="{CBF73326-9FC5-8149-9B08-D06E138FB2E7}"/>
              </a:ext>
            </a:extLst>
          </p:cNvPr>
          <p:cNvSpPr/>
          <p:nvPr/>
        </p:nvSpPr>
        <p:spPr>
          <a:xfrm>
            <a:off x="3030944" y="1879808"/>
            <a:ext cx="603903" cy="446283"/>
          </a:xfrm>
          <a:prstGeom prst="roundRect">
            <a:avLst/>
          </a:prstGeom>
          <a:solidFill>
            <a:schemeClr val="accent1">
              <a:alpha val="0"/>
            </a:schemeClr>
          </a:solidFill>
          <a:ln w="73025">
            <a:solidFill>
              <a:srgbClr val="D17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52" name="Group 51">
            <a:extLst>
              <a:ext uri="{FF2B5EF4-FFF2-40B4-BE49-F238E27FC236}">
                <a16:creationId xmlns:a16="http://schemas.microsoft.com/office/drawing/2014/main" id="{76B4D213-8D00-704F-81A4-FEB2EF5A85DC}"/>
              </a:ext>
            </a:extLst>
          </p:cNvPr>
          <p:cNvGrpSpPr/>
          <p:nvPr/>
        </p:nvGrpSpPr>
        <p:grpSpPr>
          <a:xfrm>
            <a:off x="105836" y="2060137"/>
            <a:ext cx="3363872" cy="4082931"/>
            <a:chOff x="105836" y="2060137"/>
            <a:chExt cx="3363872" cy="4082931"/>
          </a:xfrm>
        </p:grpSpPr>
        <p:sp>
          <p:nvSpPr>
            <p:cNvPr id="226" name="Rounded Rectangle 225">
              <a:extLst>
                <a:ext uri="{FF2B5EF4-FFF2-40B4-BE49-F238E27FC236}">
                  <a16:creationId xmlns:a16="http://schemas.microsoft.com/office/drawing/2014/main" id="{1938D7CB-CD0C-1942-8167-505B4E160E44}"/>
                </a:ext>
              </a:extLst>
            </p:cNvPr>
            <p:cNvSpPr>
              <a:spLocks noChangeAspect="1"/>
            </p:cNvSpPr>
            <p:nvPr/>
          </p:nvSpPr>
          <p:spPr>
            <a:xfrm>
              <a:off x="105836" y="3265304"/>
              <a:ext cx="2796723" cy="2367191"/>
            </a:xfrm>
            <a:prstGeom prst="roundRect">
              <a:avLst>
                <a:gd name="adj" fmla="val 5443"/>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j-lt"/>
                <a:ea typeface="+mn-ea"/>
                <a:cs typeface="+mn-cs"/>
              </a:endParaRPr>
            </a:p>
          </p:txBody>
        </p:sp>
        <p:sp>
          <p:nvSpPr>
            <p:cNvPr id="227" name="TextBox 257">
              <a:extLst>
                <a:ext uri="{FF2B5EF4-FFF2-40B4-BE49-F238E27FC236}">
                  <a16:creationId xmlns:a16="http://schemas.microsoft.com/office/drawing/2014/main" id="{EFF2ED2E-99D9-D34A-9D69-33F612772A0D}"/>
                </a:ext>
              </a:extLst>
            </p:cNvPr>
            <p:cNvSpPr txBox="1">
              <a:spLocks noChangeAspect="1"/>
            </p:cNvSpPr>
            <p:nvPr/>
          </p:nvSpPr>
          <p:spPr>
            <a:xfrm>
              <a:off x="639340" y="5843114"/>
              <a:ext cx="1729713" cy="299954"/>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lumMod val="75000"/>
                    </a:schemeClr>
                  </a:solidFill>
                  <a:effectLst/>
                  <a:uLnTx/>
                  <a:uFillTx/>
                  <a:latin typeface="+mj-lt"/>
                  <a:ea typeface="+mn-ea"/>
                  <a:cs typeface="+mn-cs"/>
                </a:rPr>
                <a:t>DRAM Chip</a:t>
              </a:r>
            </a:p>
          </p:txBody>
        </p:sp>
        <p:cxnSp>
          <p:nvCxnSpPr>
            <p:cNvPr id="228" name="Straight Connector 85">
              <a:extLst>
                <a:ext uri="{FF2B5EF4-FFF2-40B4-BE49-F238E27FC236}">
                  <a16:creationId xmlns:a16="http://schemas.microsoft.com/office/drawing/2014/main" id="{7BBB9C99-F034-2340-8974-AB558463FB61}"/>
                </a:ext>
              </a:extLst>
            </p:cNvPr>
            <p:cNvCxnSpPr>
              <a:cxnSpLocks noChangeAspect="1"/>
            </p:cNvCxnSpPr>
            <p:nvPr/>
          </p:nvCxnSpPr>
          <p:spPr>
            <a:xfrm>
              <a:off x="496433" y="4448899"/>
              <a:ext cx="2023671" cy="0"/>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cxnSp>
          <p:nvCxnSpPr>
            <p:cNvPr id="229" name="Straight Connector 85">
              <a:extLst>
                <a:ext uri="{FF2B5EF4-FFF2-40B4-BE49-F238E27FC236}">
                  <a16:creationId xmlns:a16="http://schemas.microsoft.com/office/drawing/2014/main" id="{7D910EA9-378A-444A-8DB9-B2532E3938DE}"/>
                </a:ext>
              </a:extLst>
            </p:cNvPr>
            <p:cNvCxnSpPr>
              <a:cxnSpLocks noChangeAspect="1"/>
            </p:cNvCxnSpPr>
            <p:nvPr/>
          </p:nvCxnSpPr>
          <p:spPr>
            <a:xfrm>
              <a:off x="2520095" y="4212343"/>
              <a:ext cx="0" cy="492062"/>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cxnSp>
          <p:nvCxnSpPr>
            <p:cNvPr id="230" name="Straight Connector 85">
              <a:extLst>
                <a:ext uri="{FF2B5EF4-FFF2-40B4-BE49-F238E27FC236}">
                  <a16:creationId xmlns:a16="http://schemas.microsoft.com/office/drawing/2014/main" id="{1C32DF1A-B94A-C447-8D28-AD547AD3B1B1}"/>
                </a:ext>
              </a:extLst>
            </p:cNvPr>
            <p:cNvCxnSpPr>
              <a:cxnSpLocks noChangeAspect="1"/>
            </p:cNvCxnSpPr>
            <p:nvPr/>
          </p:nvCxnSpPr>
          <p:spPr>
            <a:xfrm>
              <a:off x="1976572" y="4202868"/>
              <a:ext cx="0" cy="492062"/>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cxnSp>
          <p:nvCxnSpPr>
            <p:cNvPr id="231" name="Straight Connector 85">
              <a:extLst>
                <a:ext uri="{FF2B5EF4-FFF2-40B4-BE49-F238E27FC236}">
                  <a16:creationId xmlns:a16="http://schemas.microsoft.com/office/drawing/2014/main" id="{AC967B57-4953-D847-8E3D-BC46BC05919C}"/>
                </a:ext>
              </a:extLst>
            </p:cNvPr>
            <p:cNvCxnSpPr>
              <a:cxnSpLocks noChangeAspect="1"/>
            </p:cNvCxnSpPr>
            <p:nvPr/>
          </p:nvCxnSpPr>
          <p:spPr>
            <a:xfrm>
              <a:off x="1463380" y="4195279"/>
              <a:ext cx="0" cy="492062"/>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cxnSp>
          <p:nvCxnSpPr>
            <p:cNvPr id="232" name="Straight Connector 85">
              <a:extLst>
                <a:ext uri="{FF2B5EF4-FFF2-40B4-BE49-F238E27FC236}">
                  <a16:creationId xmlns:a16="http://schemas.microsoft.com/office/drawing/2014/main" id="{05057CCD-3559-D348-A913-100938340A28}"/>
                </a:ext>
              </a:extLst>
            </p:cNvPr>
            <p:cNvCxnSpPr>
              <a:cxnSpLocks noChangeAspect="1"/>
            </p:cNvCxnSpPr>
            <p:nvPr/>
          </p:nvCxnSpPr>
          <p:spPr>
            <a:xfrm>
              <a:off x="915310" y="4185139"/>
              <a:ext cx="0" cy="492062"/>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grpSp>
          <p:nvGrpSpPr>
            <p:cNvPr id="273" name="Group 272">
              <a:extLst>
                <a:ext uri="{FF2B5EF4-FFF2-40B4-BE49-F238E27FC236}">
                  <a16:creationId xmlns:a16="http://schemas.microsoft.com/office/drawing/2014/main" id="{68B2851D-CAEE-C340-A99F-C8FBBDE60F07}"/>
                </a:ext>
              </a:extLst>
            </p:cNvPr>
            <p:cNvGrpSpPr>
              <a:grpSpLocks noChangeAspect="1"/>
            </p:cNvGrpSpPr>
            <p:nvPr/>
          </p:nvGrpSpPr>
          <p:grpSpPr>
            <a:xfrm>
              <a:off x="2296958" y="3348559"/>
              <a:ext cx="446276" cy="851516"/>
              <a:chOff x="5042645" y="1893849"/>
              <a:chExt cx="270469" cy="516070"/>
            </a:xfrm>
          </p:grpSpPr>
          <p:sp>
            <p:nvSpPr>
              <p:cNvPr id="274" name="Rounded Rectangle 273">
                <a:extLst>
                  <a:ext uri="{FF2B5EF4-FFF2-40B4-BE49-F238E27FC236}">
                    <a16:creationId xmlns:a16="http://schemas.microsoft.com/office/drawing/2014/main" id="{5ECB4A4F-05DD-D547-81A6-3689D8E36F3B}"/>
                  </a:ext>
                </a:extLst>
              </p:cNvPr>
              <p:cNvSpPr/>
              <p:nvPr/>
            </p:nvSpPr>
            <p:spPr>
              <a:xfrm rot="5400000">
                <a:off x="4931182" y="2042707"/>
                <a:ext cx="493394" cy="238186"/>
              </a:xfrm>
              <a:prstGeom prst="roundRect">
                <a:avLst>
                  <a:gd name="adj" fmla="val 5443"/>
                </a:avLst>
              </a:prstGeom>
              <a:solidFill>
                <a:srgbClr val="F2F8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j-lt"/>
                  <a:ea typeface="+mn-ea"/>
                  <a:cs typeface="+mn-cs"/>
                </a:endParaRPr>
              </a:p>
            </p:txBody>
          </p:sp>
          <p:sp>
            <p:nvSpPr>
              <p:cNvPr id="275" name="矩形 22">
                <a:extLst>
                  <a:ext uri="{FF2B5EF4-FFF2-40B4-BE49-F238E27FC236}">
                    <a16:creationId xmlns:a16="http://schemas.microsoft.com/office/drawing/2014/main" id="{99C4E9E0-1306-4346-85B1-5B0DFE7B9943}"/>
                  </a:ext>
                </a:extLst>
              </p:cNvPr>
              <p:cNvSpPr/>
              <p:nvPr/>
            </p:nvSpPr>
            <p:spPr>
              <a:xfrm rot="5400000">
                <a:off x="4919845" y="2016649"/>
                <a:ext cx="516070" cy="270469"/>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300" b="1" i="0" u="none" strike="noStrike" kern="1200" cap="none" spc="0" normalizeH="0" baseline="0" noProof="0" dirty="0">
                    <a:ln>
                      <a:noFill/>
                    </a:ln>
                    <a:solidFill>
                      <a:schemeClr val="accent6">
                        <a:lumMod val="75000"/>
                      </a:schemeClr>
                    </a:solidFill>
                    <a:effectLst/>
                    <a:uLnTx/>
                    <a:uFillTx/>
                    <a:latin typeface="+mj-lt"/>
                    <a:ea typeface="等线" panose="02010600030101010101" pitchFamily="2" charset="-122"/>
                    <a:cs typeface="+mn-cs"/>
                  </a:rPr>
                  <a:t>Bank</a:t>
                </a:r>
              </a:p>
            </p:txBody>
          </p:sp>
        </p:grpSp>
        <p:sp>
          <p:nvSpPr>
            <p:cNvPr id="276" name="Rounded Rectangle 275">
              <a:extLst>
                <a:ext uri="{FF2B5EF4-FFF2-40B4-BE49-F238E27FC236}">
                  <a16:creationId xmlns:a16="http://schemas.microsoft.com/office/drawing/2014/main" id="{70529428-EE4D-BB49-982C-102CB6C8DE9C}"/>
                </a:ext>
              </a:extLst>
            </p:cNvPr>
            <p:cNvSpPr>
              <a:spLocks noChangeAspect="1"/>
            </p:cNvSpPr>
            <p:nvPr/>
          </p:nvSpPr>
          <p:spPr>
            <a:xfrm rot="5400000">
              <a:off x="2121687" y="4927233"/>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j-lt"/>
                <a:ea typeface="+mn-ea"/>
                <a:cs typeface="+mn-cs"/>
              </a:endParaRPr>
            </a:p>
          </p:txBody>
        </p:sp>
        <p:sp>
          <p:nvSpPr>
            <p:cNvPr id="277" name="Rounded Rectangle 276">
              <a:extLst>
                <a:ext uri="{FF2B5EF4-FFF2-40B4-BE49-F238E27FC236}">
                  <a16:creationId xmlns:a16="http://schemas.microsoft.com/office/drawing/2014/main" id="{4B2FB841-46A7-554B-A367-969405B15A8D}"/>
                </a:ext>
              </a:extLst>
            </p:cNvPr>
            <p:cNvSpPr>
              <a:spLocks noChangeAspect="1"/>
            </p:cNvSpPr>
            <p:nvPr/>
          </p:nvSpPr>
          <p:spPr>
            <a:xfrm rot="5400000">
              <a:off x="1569525" y="3594171"/>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j-lt"/>
                <a:ea typeface="+mn-ea"/>
                <a:cs typeface="+mn-cs"/>
              </a:endParaRPr>
            </a:p>
          </p:txBody>
        </p:sp>
        <p:sp>
          <p:nvSpPr>
            <p:cNvPr id="278" name="Rounded Rectangle 277">
              <a:extLst>
                <a:ext uri="{FF2B5EF4-FFF2-40B4-BE49-F238E27FC236}">
                  <a16:creationId xmlns:a16="http://schemas.microsoft.com/office/drawing/2014/main" id="{593B1522-1F81-B842-8108-1C1A848B7DE6}"/>
                </a:ext>
              </a:extLst>
            </p:cNvPr>
            <p:cNvSpPr>
              <a:spLocks noChangeAspect="1"/>
            </p:cNvSpPr>
            <p:nvPr/>
          </p:nvSpPr>
          <p:spPr>
            <a:xfrm rot="5400000">
              <a:off x="1059296" y="3586747"/>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j-lt"/>
                <a:ea typeface="+mn-ea"/>
                <a:cs typeface="+mn-cs"/>
              </a:endParaRPr>
            </a:p>
          </p:txBody>
        </p:sp>
        <p:sp>
          <p:nvSpPr>
            <p:cNvPr id="279" name="Rounded Rectangle 278">
              <a:extLst>
                <a:ext uri="{FF2B5EF4-FFF2-40B4-BE49-F238E27FC236}">
                  <a16:creationId xmlns:a16="http://schemas.microsoft.com/office/drawing/2014/main" id="{FEA5ECAA-A76B-CE45-A88B-1CCCAED7A580}"/>
                </a:ext>
              </a:extLst>
            </p:cNvPr>
            <p:cNvSpPr>
              <a:spLocks noChangeAspect="1"/>
            </p:cNvSpPr>
            <p:nvPr/>
          </p:nvSpPr>
          <p:spPr>
            <a:xfrm rot="5400000">
              <a:off x="514481" y="3581587"/>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j-lt"/>
                <a:ea typeface="+mn-ea"/>
                <a:cs typeface="+mn-cs"/>
              </a:endParaRPr>
            </a:p>
          </p:txBody>
        </p:sp>
        <p:sp>
          <p:nvSpPr>
            <p:cNvPr id="280" name="Rounded Rectangle 279">
              <a:extLst>
                <a:ext uri="{FF2B5EF4-FFF2-40B4-BE49-F238E27FC236}">
                  <a16:creationId xmlns:a16="http://schemas.microsoft.com/office/drawing/2014/main" id="{185A2615-241D-0743-A016-1CDF8369F57E}"/>
                </a:ext>
              </a:extLst>
            </p:cNvPr>
            <p:cNvSpPr>
              <a:spLocks noChangeAspect="1"/>
            </p:cNvSpPr>
            <p:nvPr/>
          </p:nvSpPr>
          <p:spPr>
            <a:xfrm rot="5400000">
              <a:off x="508263" y="4905473"/>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j-lt"/>
                <a:ea typeface="+mn-ea"/>
                <a:cs typeface="+mn-cs"/>
              </a:endParaRPr>
            </a:p>
          </p:txBody>
        </p:sp>
        <p:sp>
          <p:nvSpPr>
            <p:cNvPr id="281" name="Rounded Rectangle 280">
              <a:extLst>
                <a:ext uri="{FF2B5EF4-FFF2-40B4-BE49-F238E27FC236}">
                  <a16:creationId xmlns:a16="http://schemas.microsoft.com/office/drawing/2014/main" id="{E000A220-5911-074B-A7D5-81862137CB93}"/>
                </a:ext>
              </a:extLst>
            </p:cNvPr>
            <p:cNvSpPr>
              <a:spLocks noChangeAspect="1"/>
            </p:cNvSpPr>
            <p:nvPr/>
          </p:nvSpPr>
          <p:spPr>
            <a:xfrm rot="5400000">
              <a:off x="1056333" y="4918043"/>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j-lt"/>
                <a:ea typeface="+mn-ea"/>
                <a:cs typeface="+mn-cs"/>
              </a:endParaRPr>
            </a:p>
          </p:txBody>
        </p:sp>
        <p:sp>
          <p:nvSpPr>
            <p:cNvPr id="282" name="Rounded Rectangle 281">
              <a:extLst>
                <a:ext uri="{FF2B5EF4-FFF2-40B4-BE49-F238E27FC236}">
                  <a16:creationId xmlns:a16="http://schemas.microsoft.com/office/drawing/2014/main" id="{63F48D50-B94D-1C47-958B-8EE71ED47F26}"/>
                </a:ext>
              </a:extLst>
            </p:cNvPr>
            <p:cNvSpPr>
              <a:spLocks noChangeAspect="1"/>
            </p:cNvSpPr>
            <p:nvPr/>
          </p:nvSpPr>
          <p:spPr>
            <a:xfrm rot="5400000">
              <a:off x="1575624" y="4911963"/>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j-lt"/>
                <a:ea typeface="+mn-ea"/>
                <a:cs typeface="+mn-cs"/>
              </a:endParaRPr>
            </a:p>
          </p:txBody>
        </p:sp>
        <p:grpSp>
          <p:nvGrpSpPr>
            <p:cNvPr id="283" name="Group 282">
              <a:extLst>
                <a:ext uri="{FF2B5EF4-FFF2-40B4-BE49-F238E27FC236}">
                  <a16:creationId xmlns:a16="http://schemas.microsoft.com/office/drawing/2014/main" id="{4630AB67-B9C1-744C-951E-6958748B8FB5}"/>
                </a:ext>
              </a:extLst>
            </p:cNvPr>
            <p:cNvGrpSpPr>
              <a:grpSpLocks noChangeAspect="1"/>
            </p:cNvGrpSpPr>
            <p:nvPr/>
          </p:nvGrpSpPr>
          <p:grpSpPr>
            <a:xfrm>
              <a:off x="160434" y="3343837"/>
              <a:ext cx="446276" cy="2114050"/>
              <a:chOff x="3753913" y="2786150"/>
              <a:chExt cx="270469" cy="1281239"/>
            </a:xfrm>
          </p:grpSpPr>
          <p:sp>
            <p:nvSpPr>
              <p:cNvPr id="284" name="Rounded Rectangle 283">
                <a:extLst>
                  <a:ext uri="{FF2B5EF4-FFF2-40B4-BE49-F238E27FC236}">
                    <a16:creationId xmlns:a16="http://schemas.microsoft.com/office/drawing/2014/main" id="{C49A2632-6FBF-D44C-9659-FF538525212E}"/>
                  </a:ext>
                </a:extLst>
              </p:cNvPr>
              <p:cNvSpPr/>
              <p:nvPr/>
            </p:nvSpPr>
            <p:spPr>
              <a:xfrm rot="5400000">
                <a:off x="3246336" y="3307676"/>
                <a:ext cx="1276049" cy="238186"/>
              </a:xfrm>
              <a:prstGeom prst="roundRect">
                <a:avLst>
                  <a:gd name="adj" fmla="val 5443"/>
                </a:avLst>
              </a:prstGeom>
              <a:solidFill>
                <a:schemeClr val="tx1"/>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j-lt"/>
                  <a:ea typeface="+mn-ea"/>
                  <a:cs typeface="+mn-cs"/>
                </a:endParaRPr>
              </a:p>
            </p:txBody>
          </p:sp>
          <p:sp>
            <p:nvSpPr>
              <p:cNvPr id="285" name="矩形 19">
                <a:extLst>
                  <a:ext uri="{FF2B5EF4-FFF2-40B4-BE49-F238E27FC236}">
                    <a16:creationId xmlns:a16="http://schemas.microsoft.com/office/drawing/2014/main" id="{D397EFDF-8E1A-1B47-8F77-B59838095C5E}"/>
                  </a:ext>
                </a:extLst>
              </p:cNvPr>
              <p:cNvSpPr/>
              <p:nvPr/>
            </p:nvSpPr>
            <p:spPr>
              <a:xfrm rot="5400000">
                <a:off x="3248528" y="3291535"/>
                <a:ext cx="1281239" cy="270469"/>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300" b="1" i="0" u="none" strike="noStrike" kern="1200" cap="none" spc="0" normalizeH="0" baseline="0" noProof="0">
                    <a:ln>
                      <a:noFill/>
                    </a:ln>
                    <a:solidFill>
                      <a:prstClr val="white">
                        <a:lumMod val="85000"/>
                      </a:prstClr>
                    </a:solidFill>
                    <a:effectLst/>
                    <a:uLnTx/>
                    <a:uFillTx/>
                    <a:latin typeface="+mj-lt"/>
                    <a:ea typeface="等线" panose="02010600030101010101" pitchFamily="2" charset="-122"/>
                    <a:cs typeface="+mn-cs"/>
                  </a:rPr>
                  <a:t>Chip I/O</a:t>
                </a:r>
              </a:p>
            </p:txBody>
          </p:sp>
        </p:grpSp>
        <p:cxnSp>
          <p:nvCxnSpPr>
            <p:cNvPr id="210" name="Straight Connector 209">
              <a:extLst>
                <a:ext uri="{FF2B5EF4-FFF2-40B4-BE49-F238E27FC236}">
                  <a16:creationId xmlns:a16="http://schemas.microsoft.com/office/drawing/2014/main" id="{926433FF-675B-6244-8C2D-732DF85068F7}"/>
                </a:ext>
              </a:extLst>
            </p:cNvPr>
            <p:cNvCxnSpPr>
              <a:cxnSpLocks noChangeAspect="1"/>
            </p:cNvCxnSpPr>
            <p:nvPr/>
          </p:nvCxnSpPr>
          <p:spPr>
            <a:xfrm flipH="1">
              <a:off x="161968" y="2060137"/>
              <a:ext cx="2872524" cy="1222074"/>
            </a:xfrm>
            <a:prstGeom prst="line">
              <a:avLst/>
            </a:prstGeom>
            <a:ln w="47625">
              <a:solidFill>
                <a:srgbClr val="D17372"/>
              </a:solidFill>
              <a:prstDash val="sysDot"/>
            </a:ln>
          </p:spPr>
          <p:style>
            <a:lnRef idx="1">
              <a:schemeClr val="dk1"/>
            </a:lnRef>
            <a:fillRef idx="0">
              <a:schemeClr val="dk1"/>
            </a:fillRef>
            <a:effectRef idx="0">
              <a:schemeClr val="dk1"/>
            </a:effectRef>
            <a:fontRef idx="minor">
              <a:schemeClr val="tx1"/>
            </a:fontRef>
          </p:style>
        </p:cxnSp>
        <p:cxnSp>
          <p:nvCxnSpPr>
            <p:cNvPr id="220" name="Straight Connector 219">
              <a:extLst>
                <a:ext uri="{FF2B5EF4-FFF2-40B4-BE49-F238E27FC236}">
                  <a16:creationId xmlns:a16="http://schemas.microsoft.com/office/drawing/2014/main" id="{0439BF14-5A0E-1B4A-8888-72CC4480E988}"/>
                </a:ext>
              </a:extLst>
            </p:cNvPr>
            <p:cNvCxnSpPr>
              <a:cxnSpLocks noChangeAspect="1"/>
            </p:cNvCxnSpPr>
            <p:nvPr/>
          </p:nvCxnSpPr>
          <p:spPr>
            <a:xfrm flipH="1">
              <a:off x="2867675" y="2378756"/>
              <a:ext cx="602033" cy="965200"/>
            </a:xfrm>
            <a:prstGeom prst="line">
              <a:avLst/>
            </a:prstGeom>
            <a:ln w="47625">
              <a:solidFill>
                <a:srgbClr val="D17372"/>
              </a:solidFill>
              <a:prstDash val="sysDot"/>
            </a:ln>
          </p:spPr>
          <p:style>
            <a:lnRef idx="1">
              <a:schemeClr val="dk1"/>
            </a:lnRef>
            <a:fillRef idx="0">
              <a:schemeClr val="dk1"/>
            </a:fillRef>
            <a:effectRef idx="0">
              <a:schemeClr val="dk1"/>
            </a:effectRef>
            <a:fontRef idx="minor">
              <a:schemeClr val="tx1"/>
            </a:fontRef>
          </p:style>
        </p:cxnSp>
      </p:grpSp>
      <p:grpSp>
        <p:nvGrpSpPr>
          <p:cNvPr id="54" name="Group 53">
            <a:extLst>
              <a:ext uri="{FF2B5EF4-FFF2-40B4-BE49-F238E27FC236}">
                <a16:creationId xmlns:a16="http://schemas.microsoft.com/office/drawing/2014/main" id="{1E65DCCF-EB50-D34E-B87C-136B558E9A88}"/>
              </a:ext>
            </a:extLst>
          </p:cNvPr>
          <p:cNvGrpSpPr/>
          <p:nvPr/>
        </p:nvGrpSpPr>
        <p:grpSpPr>
          <a:xfrm>
            <a:off x="2706980" y="3285557"/>
            <a:ext cx="3182342" cy="2856060"/>
            <a:chOff x="2706980" y="3285557"/>
            <a:chExt cx="3182342" cy="2856060"/>
          </a:xfrm>
        </p:grpSpPr>
        <p:sp>
          <p:nvSpPr>
            <p:cNvPr id="116" name="Rounded Rectangle 115">
              <a:extLst>
                <a:ext uri="{FF2B5EF4-FFF2-40B4-BE49-F238E27FC236}">
                  <a16:creationId xmlns:a16="http://schemas.microsoft.com/office/drawing/2014/main" id="{0E04D202-0EF9-4849-846F-A8FF85985E2F}"/>
                </a:ext>
              </a:extLst>
            </p:cNvPr>
            <p:cNvSpPr>
              <a:spLocks noChangeAspect="1"/>
            </p:cNvSpPr>
            <p:nvPr/>
          </p:nvSpPr>
          <p:spPr>
            <a:xfrm>
              <a:off x="3092601" y="3288213"/>
              <a:ext cx="2796721" cy="2367191"/>
            </a:xfrm>
            <a:prstGeom prst="roundRect">
              <a:avLst>
                <a:gd name="adj" fmla="val 5443"/>
              </a:avLst>
            </a:prstGeom>
            <a:solidFill>
              <a:srgbClr val="F2F8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j-lt"/>
                <a:ea typeface="+mn-ea"/>
                <a:cs typeface="+mn-cs"/>
              </a:endParaRPr>
            </a:p>
          </p:txBody>
        </p:sp>
        <p:sp>
          <p:nvSpPr>
            <p:cNvPr id="233" name="TextBox 257">
              <a:extLst>
                <a:ext uri="{FF2B5EF4-FFF2-40B4-BE49-F238E27FC236}">
                  <a16:creationId xmlns:a16="http://schemas.microsoft.com/office/drawing/2014/main" id="{C849D144-F61A-3E4C-B09C-69FC8C07C3E8}"/>
                </a:ext>
              </a:extLst>
            </p:cNvPr>
            <p:cNvSpPr txBox="1">
              <a:spLocks noChangeAspect="1"/>
            </p:cNvSpPr>
            <p:nvPr/>
          </p:nvSpPr>
          <p:spPr>
            <a:xfrm>
              <a:off x="3634847" y="5841663"/>
              <a:ext cx="1729717" cy="299954"/>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75000"/>
                    </a:schemeClr>
                  </a:solidFill>
                  <a:effectLst/>
                  <a:uLnTx/>
                  <a:uFillTx/>
                  <a:latin typeface="+mj-lt"/>
                  <a:ea typeface="+mn-ea"/>
                  <a:cs typeface="+mn-cs"/>
                </a:rPr>
                <a:t>DRAM Bank</a:t>
              </a:r>
            </a:p>
          </p:txBody>
        </p:sp>
        <p:sp>
          <p:nvSpPr>
            <p:cNvPr id="235" name="Rounded Rectangle 234">
              <a:extLst>
                <a:ext uri="{FF2B5EF4-FFF2-40B4-BE49-F238E27FC236}">
                  <a16:creationId xmlns:a16="http://schemas.microsoft.com/office/drawing/2014/main" id="{3D1DAB69-2C3C-B342-9845-793230FC1FC5}"/>
                </a:ext>
              </a:extLst>
            </p:cNvPr>
            <p:cNvSpPr>
              <a:spLocks/>
            </p:cNvSpPr>
            <p:nvPr/>
          </p:nvSpPr>
          <p:spPr>
            <a:xfrm>
              <a:off x="3220967" y="3399597"/>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300" b="1" i="0" u="none" strike="noStrike" kern="1200" cap="none" spc="0" normalizeH="0" baseline="0" noProof="0">
                  <a:ln>
                    <a:noFill/>
                  </a:ln>
                  <a:solidFill>
                    <a:prstClr val="black"/>
                  </a:solidFill>
                  <a:effectLst/>
                  <a:uLnTx/>
                  <a:uFillTx/>
                  <a:latin typeface="+mj-lt"/>
                  <a:ea typeface="+mn-ea"/>
                  <a:cs typeface="+mn-cs"/>
                </a:rPr>
                <a:t>Subarray</a:t>
              </a:r>
            </a:p>
          </p:txBody>
        </p:sp>
        <p:sp>
          <p:nvSpPr>
            <p:cNvPr id="245" name="Rectangle 244">
              <a:extLst>
                <a:ext uri="{FF2B5EF4-FFF2-40B4-BE49-F238E27FC236}">
                  <a16:creationId xmlns:a16="http://schemas.microsoft.com/office/drawing/2014/main" id="{EB44F3E5-61D3-4347-A2D4-1FDA1AED32A7}"/>
                </a:ext>
              </a:extLst>
            </p:cNvPr>
            <p:cNvSpPr>
              <a:spLocks noChangeAspect="1"/>
            </p:cNvSpPr>
            <p:nvPr/>
          </p:nvSpPr>
          <p:spPr>
            <a:xfrm rot="5400000">
              <a:off x="4099503" y="4302588"/>
              <a:ext cx="78079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5B9BD5">
                      <a:lumMod val="20000"/>
                      <a:lumOff val="80000"/>
                    </a:srgbClr>
                  </a:solidFill>
                  <a:effectLst/>
                  <a:uLnTx/>
                  <a:uFillTx/>
                  <a:latin typeface="+mj-lt"/>
                  <a:ea typeface="等线" panose="02010600030101010101" pitchFamily="2" charset="-122"/>
                  <a:cs typeface="+mn-cs"/>
                </a:rPr>
                <a:t>. . .</a:t>
              </a:r>
            </a:p>
          </p:txBody>
        </p:sp>
        <p:sp>
          <p:nvSpPr>
            <p:cNvPr id="271" name="Rounded Rectangle 270">
              <a:extLst>
                <a:ext uri="{FF2B5EF4-FFF2-40B4-BE49-F238E27FC236}">
                  <a16:creationId xmlns:a16="http://schemas.microsoft.com/office/drawing/2014/main" id="{B7E04152-1796-154C-AF34-96D5FC1ED32E}"/>
                </a:ext>
              </a:extLst>
            </p:cNvPr>
            <p:cNvSpPr>
              <a:spLocks/>
            </p:cNvSpPr>
            <p:nvPr/>
          </p:nvSpPr>
          <p:spPr>
            <a:xfrm>
              <a:off x="3220967" y="4041898"/>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j-lt"/>
                <a:ea typeface="+mn-ea"/>
                <a:cs typeface="+mn-cs"/>
              </a:endParaRPr>
            </a:p>
          </p:txBody>
        </p:sp>
        <p:sp>
          <p:nvSpPr>
            <p:cNvPr id="272" name="Rounded Rectangle 271">
              <a:extLst>
                <a:ext uri="{FF2B5EF4-FFF2-40B4-BE49-F238E27FC236}">
                  <a16:creationId xmlns:a16="http://schemas.microsoft.com/office/drawing/2014/main" id="{0EFF57F4-C787-6A43-8D85-F9DAA446F367}"/>
                </a:ext>
              </a:extLst>
            </p:cNvPr>
            <p:cNvSpPr>
              <a:spLocks/>
            </p:cNvSpPr>
            <p:nvPr/>
          </p:nvSpPr>
          <p:spPr>
            <a:xfrm>
              <a:off x="3215727" y="5030012"/>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j-lt"/>
                <a:ea typeface="+mn-ea"/>
                <a:cs typeface="+mn-cs"/>
              </a:endParaRPr>
            </a:p>
          </p:txBody>
        </p:sp>
        <p:cxnSp>
          <p:nvCxnSpPr>
            <p:cNvPr id="290" name="Straight Connector 289">
              <a:extLst>
                <a:ext uri="{FF2B5EF4-FFF2-40B4-BE49-F238E27FC236}">
                  <a16:creationId xmlns:a16="http://schemas.microsoft.com/office/drawing/2014/main" id="{2F24B5AA-EA7A-F54C-A370-36AE5DE5E1C2}"/>
                </a:ext>
              </a:extLst>
            </p:cNvPr>
            <p:cNvCxnSpPr>
              <a:cxnSpLocks noChangeAspect="1"/>
            </p:cNvCxnSpPr>
            <p:nvPr/>
          </p:nvCxnSpPr>
          <p:spPr>
            <a:xfrm>
              <a:off x="2728563" y="4217615"/>
              <a:ext cx="361256" cy="1343854"/>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289" name="Straight Connector 288">
              <a:extLst>
                <a:ext uri="{FF2B5EF4-FFF2-40B4-BE49-F238E27FC236}">
                  <a16:creationId xmlns:a16="http://schemas.microsoft.com/office/drawing/2014/main" id="{23366E09-37FC-EC4B-88B7-D2452AFC17C3}"/>
                </a:ext>
              </a:extLst>
            </p:cNvPr>
            <p:cNvCxnSpPr>
              <a:cxnSpLocks noChangeAspect="1"/>
            </p:cNvCxnSpPr>
            <p:nvPr/>
          </p:nvCxnSpPr>
          <p:spPr>
            <a:xfrm rot="180000" flipV="1">
              <a:off x="2706980" y="3285557"/>
              <a:ext cx="459458" cy="109617"/>
            </a:xfrm>
            <a:prstGeom prst="line">
              <a:avLst/>
            </a:prstGeom>
            <a:ln w="38100">
              <a:prstDash val="sysDot"/>
            </a:ln>
          </p:spPr>
          <p:style>
            <a:lnRef idx="1">
              <a:schemeClr val="dk1"/>
            </a:lnRef>
            <a:fillRef idx="0">
              <a:schemeClr val="dk1"/>
            </a:fillRef>
            <a:effectRef idx="0">
              <a:schemeClr val="dk1"/>
            </a:effectRef>
            <a:fontRef idx="minor">
              <a:schemeClr val="tx1"/>
            </a:fontRef>
          </p:style>
        </p:cxnSp>
      </p:grpSp>
      <p:sp>
        <p:nvSpPr>
          <p:cNvPr id="164" name="DRAM Subarray Label">
            <a:extLst>
              <a:ext uri="{FF2B5EF4-FFF2-40B4-BE49-F238E27FC236}">
                <a16:creationId xmlns:a16="http://schemas.microsoft.com/office/drawing/2014/main" id="{02452888-B4C6-DF4B-BAC7-365912D049EB}"/>
              </a:ext>
            </a:extLst>
          </p:cNvPr>
          <p:cNvSpPr txBox="1">
            <a:spLocks noChangeAspect="1"/>
          </p:cNvSpPr>
          <p:nvPr/>
        </p:nvSpPr>
        <p:spPr>
          <a:xfrm>
            <a:off x="6029916" y="5840156"/>
            <a:ext cx="3040429" cy="299954"/>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mj-lt"/>
                <a:ea typeface="+mn-ea"/>
                <a:cs typeface="+mn-cs"/>
              </a:rPr>
              <a:t>DRAM Subarray</a:t>
            </a:r>
          </a:p>
        </p:txBody>
      </p:sp>
      <p:sp>
        <p:nvSpPr>
          <p:cNvPr id="150" name="Subarray">
            <a:extLst>
              <a:ext uri="{FF2B5EF4-FFF2-40B4-BE49-F238E27FC236}">
                <a16:creationId xmlns:a16="http://schemas.microsoft.com/office/drawing/2014/main" id="{38AAB939-3B5C-EC44-B597-D33A21F589E4}"/>
              </a:ext>
            </a:extLst>
          </p:cNvPr>
          <p:cNvSpPr>
            <a:spLocks/>
          </p:cNvSpPr>
          <p:nvPr/>
        </p:nvSpPr>
        <p:spPr>
          <a:xfrm>
            <a:off x="6029916" y="3296483"/>
            <a:ext cx="3040429" cy="2367191"/>
          </a:xfrm>
          <a:prstGeom prst="roundRect">
            <a:avLst>
              <a:gd name="adj" fmla="val 544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j-lt"/>
              <a:ea typeface="+mn-ea"/>
              <a:cs typeface="+mn-cs"/>
            </a:endParaRPr>
          </a:p>
        </p:txBody>
      </p:sp>
      <p:sp>
        <p:nvSpPr>
          <p:cNvPr id="190" name="RowBuffer">
            <a:extLst>
              <a:ext uri="{FF2B5EF4-FFF2-40B4-BE49-F238E27FC236}">
                <a16:creationId xmlns:a16="http://schemas.microsoft.com/office/drawing/2014/main" id="{17666F58-6C13-AA4B-A41C-1DFC098A11F8}"/>
              </a:ext>
            </a:extLst>
          </p:cNvPr>
          <p:cNvSpPr>
            <a:spLocks/>
          </p:cNvSpPr>
          <p:nvPr/>
        </p:nvSpPr>
        <p:spPr>
          <a:xfrm>
            <a:off x="6141766" y="5228998"/>
            <a:ext cx="2573020" cy="306535"/>
          </a:xfrm>
          <a:prstGeom prst="roundRect">
            <a:avLst>
              <a:gd name="adj" fmla="val 5443"/>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300" b="1" i="0" u="none" strike="noStrike" kern="1200" cap="none" spc="0" normalizeH="0" baseline="0" noProof="0">
                <a:ln>
                  <a:noFill/>
                </a:ln>
                <a:solidFill>
                  <a:srgbClr val="5B9BD5">
                    <a:lumMod val="20000"/>
                    <a:lumOff val="80000"/>
                  </a:srgbClr>
                </a:solidFill>
                <a:effectLst/>
                <a:uLnTx/>
                <a:uFillTx/>
                <a:latin typeface="+mj-lt"/>
                <a:ea typeface="+mn-ea"/>
                <a:cs typeface="+mn-cs"/>
              </a:rPr>
              <a:t>Row Buffer</a:t>
            </a:r>
          </a:p>
        </p:txBody>
      </p:sp>
      <p:grpSp>
        <p:nvGrpSpPr>
          <p:cNvPr id="13" name="Bitline">
            <a:extLst>
              <a:ext uri="{FF2B5EF4-FFF2-40B4-BE49-F238E27FC236}">
                <a16:creationId xmlns:a16="http://schemas.microsoft.com/office/drawing/2014/main" id="{8A61DA0B-0FE0-5447-90BD-A816C32CAB7B}"/>
              </a:ext>
            </a:extLst>
          </p:cNvPr>
          <p:cNvGrpSpPr/>
          <p:nvPr/>
        </p:nvGrpSpPr>
        <p:grpSpPr>
          <a:xfrm>
            <a:off x="6143368" y="3393293"/>
            <a:ext cx="2575599" cy="1835705"/>
            <a:chOff x="6143368" y="3393293"/>
            <a:chExt cx="2575599" cy="1835705"/>
          </a:xfrm>
        </p:grpSpPr>
        <p:cxnSp>
          <p:nvCxnSpPr>
            <p:cNvPr id="151" name="Straight Connector 115">
              <a:extLst>
                <a:ext uri="{FF2B5EF4-FFF2-40B4-BE49-F238E27FC236}">
                  <a16:creationId xmlns:a16="http://schemas.microsoft.com/office/drawing/2014/main" id="{2D1C8C40-772A-6D41-9DA5-7868FE85FFEF}"/>
                </a:ext>
              </a:extLst>
            </p:cNvPr>
            <p:cNvCxnSpPr>
              <a:cxnSpLocks noChangeAspect="1"/>
            </p:cNvCxnSpPr>
            <p:nvPr/>
          </p:nvCxnSpPr>
          <p:spPr>
            <a:xfrm flipV="1">
              <a:off x="8191500" y="3763932"/>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2" name="Straight Connector 115">
              <a:extLst>
                <a:ext uri="{FF2B5EF4-FFF2-40B4-BE49-F238E27FC236}">
                  <a16:creationId xmlns:a16="http://schemas.microsoft.com/office/drawing/2014/main" id="{F9C0EE09-A28F-1A4B-891C-A860C4695DB8}"/>
                </a:ext>
              </a:extLst>
            </p:cNvPr>
            <p:cNvCxnSpPr>
              <a:cxnSpLocks noChangeAspect="1"/>
            </p:cNvCxnSpPr>
            <p:nvPr/>
          </p:nvCxnSpPr>
          <p:spPr>
            <a:xfrm flipV="1">
              <a:off x="7772400" y="3747107"/>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3" name="Straight Connector 115">
              <a:extLst>
                <a:ext uri="{FF2B5EF4-FFF2-40B4-BE49-F238E27FC236}">
                  <a16:creationId xmlns:a16="http://schemas.microsoft.com/office/drawing/2014/main" id="{1FB6CC3A-35B9-4A40-9EA7-BCFBADF61A82}"/>
                </a:ext>
              </a:extLst>
            </p:cNvPr>
            <p:cNvCxnSpPr>
              <a:cxnSpLocks noChangeAspect="1"/>
            </p:cNvCxnSpPr>
            <p:nvPr/>
          </p:nvCxnSpPr>
          <p:spPr>
            <a:xfrm flipV="1">
              <a:off x="7348542" y="3747107"/>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5" name="Straight Connector 115">
              <a:extLst>
                <a:ext uri="{FF2B5EF4-FFF2-40B4-BE49-F238E27FC236}">
                  <a16:creationId xmlns:a16="http://schemas.microsoft.com/office/drawing/2014/main" id="{8E3DAFB5-F2F4-B743-B8B0-5FE88339BB0D}"/>
                </a:ext>
              </a:extLst>
            </p:cNvPr>
            <p:cNvCxnSpPr>
              <a:cxnSpLocks noChangeAspect="1"/>
            </p:cNvCxnSpPr>
            <p:nvPr/>
          </p:nvCxnSpPr>
          <p:spPr>
            <a:xfrm flipV="1">
              <a:off x="6506182" y="3739275"/>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6" name="Straight Connector 115">
              <a:extLst>
                <a:ext uri="{FF2B5EF4-FFF2-40B4-BE49-F238E27FC236}">
                  <a16:creationId xmlns:a16="http://schemas.microsoft.com/office/drawing/2014/main" id="{2FBBC45D-AF78-5345-BFA4-70702B19FE90}"/>
                </a:ext>
              </a:extLst>
            </p:cNvPr>
            <p:cNvCxnSpPr>
              <a:cxnSpLocks noChangeAspect="1"/>
            </p:cNvCxnSpPr>
            <p:nvPr/>
          </p:nvCxnSpPr>
          <p:spPr>
            <a:xfrm flipV="1">
              <a:off x="6934200" y="3739275"/>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DE64B3B7-565A-B24F-8F78-54C81420713F}"/>
                </a:ext>
              </a:extLst>
            </p:cNvPr>
            <p:cNvSpPr>
              <a:spLocks noChangeAspect="1"/>
            </p:cNvSpPr>
            <p:nvPr/>
          </p:nvSpPr>
          <p:spPr>
            <a:xfrm>
              <a:off x="6143368" y="3393293"/>
              <a:ext cx="737702" cy="292324"/>
            </a:xfrm>
            <a:prstGeom prst="rect">
              <a:avLst/>
            </a:prstGeom>
          </p:spPr>
          <p:txBody>
            <a:bodyPr wrap="non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chemeClr val="accent2">
                      <a:lumMod val="75000"/>
                    </a:schemeClr>
                  </a:solidFill>
                  <a:effectLst/>
                  <a:uLnTx/>
                  <a:uFillTx/>
                  <a:latin typeface="+mj-lt"/>
                  <a:ea typeface="+mn-ea"/>
                  <a:cs typeface="+mn-cs"/>
                </a:rPr>
                <a:t>Bitline</a:t>
              </a:r>
              <a:endParaRPr kumimoji="0" lang="en-US" sz="1600" b="0" i="0" u="none" strike="noStrike" kern="1200" cap="none" spc="0" normalizeH="0" baseline="0" noProof="0" dirty="0">
                <a:ln>
                  <a:noFill/>
                </a:ln>
                <a:solidFill>
                  <a:schemeClr val="accent2">
                    <a:lumMod val="75000"/>
                  </a:schemeClr>
                </a:solidFill>
                <a:effectLst/>
                <a:uLnTx/>
                <a:uFillTx/>
                <a:latin typeface="+mj-lt"/>
                <a:ea typeface="+mn-ea"/>
                <a:cs typeface="+mn-cs"/>
              </a:endParaRPr>
            </a:p>
          </p:txBody>
        </p:sp>
        <p:sp>
          <p:nvSpPr>
            <p:cNvPr id="181" name="Rectangle 180">
              <a:extLst>
                <a:ext uri="{FF2B5EF4-FFF2-40B4-BE49-F238E27FC236}">
                  <a16:creationId xmlns:a16="http://schemas.microsoft.com/office/drawing/2014/main" id="{69A75630-D470-D34A-8D22-BB557882F225}"/>
                </a:ext>
              </a:extLst>
            </p:cNvPr>
            <p:cNvSpPr>
              <a:spLocks noChangeAspect="1"/>
            </p:cNvSpPr>
            <p:nvPr/>
          </p:nvSpPr>
          <p:spPr>
            <a:xfrm>
              <a:off x="8302902" y="4054719"/>
              <a:ext cx="397637" cy="292324"/>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D7D31"/>
                  </a:solidFill>
                  <a:effectLst/>
                  <a:uLnTx/>
                  <a:uFillTx/>
                  <a:latin typeface="+mj-lt"/>
                  <a:ea typeface="+mn-ea"/>
                  <a:cs typeface="+mn-cs"/>
                </a:rPr>
                <a:t>…</a:t>
              </a:r>
            </a:p>
          </p:txBody>
        </p:sp>
        <p:sp>
          <p:nvSpPr>
            <p:cNvPr id="207" name="Rectangle 206">
              <a:extLst>
                <a:ext uri="{FF2B5EF4-FFF2-40B4-BE49-F238E27FC236}">
                  <a16:creationId xmlns:a16="http://schemas.microsoft.com/office/drawing/2014/main" id="{FE58EA8F-293F-D747-A748-917ADDBDADF3}"/>
                </a:ext>
              </a:extLst>
            </p:cNvPr>
            <p:cNvSpPr>
              <a:spLocks noChangeAspect="1"/>
            </p:cNvSpPr>
            <p:nvPr/>
          </p:nvSpPr>
          <p:spPr>
            <a:xfrm>
              <a:off x="8321330" y="4353756"/>
              <a:ext cx="397637" cy="292324"/>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D7D31"/>
                  </a:solidFill>
                  <a:effectLst/>
                  <a:uLnTx/>
                  <a:uFillTx/>
                  <a:latin typeface="+mj-lt"/>
                  <a:ea typeface="+mn-ea"/>
                  <a:cs typeface="+mn-cs"/>
                </a:rPr>
                <a:t>…</a:t>
              </a:r>
            </a:p>
          </p:txBody>
        </p:sp>
      </p:grpSp>
      <p:grpSp>
        <p:nvGrpSpPr>
          <p:cNvPr id="12" name="Wordline">
            <a:extLst>
              <a:ext uri="{FF2B5EF4-FFF2-40B4-BE49-F238E27FC236}">
                <a16:creationId xmlns:a16="http://schemas.microsoft.com/office/drawing/2014/main" id="{2804D5F7-D42F-8B45-89AA-3E1D7D7550A7}"/>
              </a:ext>
            </a:extLst>
          </p:cNvPr>
          <p:cNvGrpSpPr/>
          <p:nvPr/>
        </p:nvGrpSpPr>
        <p:grpSpPr>
          <a:xfrm>
            <a:off x="6141766" y="3750932"/>
            <a:ext cx="3011818" cy="1451933"/>
            <a:chOff x="6141766" y="3750932"/>
            <a:chExt cx="3011818" cy="1451933"/>
          </a:xfrm>
        </p:grpSpPr>
        <p:cxnSp>
          <p:nvCxnSpPr>
            <p:cNvPr id="157" name="Straight Connector 124">
              <a:extLst>
                <a:ext uri="{FF2B5EF4-FFF2-40B4-BE49-F238E27FC236}">
                  <a16:creationId xmlns:a16="http://schemas.microsoft.com/office/drawing/2014/main" id="{15C22B0B-6422-484C-91AB-4FF5CB685AE1}"/>
                </a:ext>
              </a:extLst>
            </p:cNvPr>
            <p:cNvCxnSpPr>
              <a:cxnSpLocks noChangeAspect="1"/>
            </p:cNvCxnSpPr>
            <p:nvPr/>
          </p:nvCxnSpPr>
          <p:spPr>
            <a:xfrm>
              <a:off x="6141766" y="4687341"/>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80" name="Rectangle 179">
              <a:extLst>
                <a:ext uri="{FF2B5EF4-FFF2-40B4-BE49-F238E27FC236}">
                  <a16:creationId xmlns:a16="http://schemas.microsoft.com/office/drawing/2014/main" id="{EA57CF8B-54E0-FC46-AC0F-E9C9CEA4EA65}"/>
                </a:ext>
              </a:extLst>
            </p:cNvPr>
            <p:cNvSpPr>
              <a:spLocks noChangeAspect="1"/>
            </p:cNvSpPr>
            <p:nvPr/>
          </p:nvSpPr>
          <p:spPr>
            <a:xfrm>
              <a:off x="8149783" y="3750932"/>
              <a:ext cx="1003801" cy="292324"/>
            </a:xfrm>
            <a:prstGeom prst="rect">
              <a:avLst/>
            </a:prstGeom>
          </p:spPr>
          <p:txBody>
            <a:bodyPr wrap="non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chemeClr val="accent5">
                      <a:lumMod val="75000"/>
                    </a:schemeClr>
                  </a:solidFill>
                  <a:effectLst/>
                  <a:uLnTx/>
                  <a:uFillTx/>
                  <a:latin typeface="+mj-lt"/>
                  <a:ea typeface="+mn-ea"/>
                  <a:cs typeface="+mn-cs"/>
                </a:rPr>
                <a:t>Wordline</a:t>
              </a:r>
              <a:endParaRPr kumimoji="0" lang="en-US" sz="1600" b="0" i="0" u="none" strike="noStrike" kern="1200" cap="none" spc="0" normalizeH="0" baseline="0" noProof="0" dirty="0">
                <a:ln>
                  <a:noFill/>
                </a:ln>
                <a:solidFill>
                  <a:schemeClr val="accent5">
                    <a:lumMod val="75000"/>
                  </a:schemeClr>
                </a:solidFill>
                <a:effectLst/>
                <a:uLnTx/>
                <a:uFillTx/>
                <a:latin typeface="+mj-lt"/>
                <a:ea typeface="+mn-ea"/>
                <a:cs typeface="+mn-cs"/>
              </a:endParaRPr>
            </a:p>
          </p:txBody>
        </p:sp>
        <p:sp>
          <p:nvSpPr>
            <p:cNvPr id="187" name="Rectangle 186">
              <a:extLst>
                <a:ext uri="{FF2B5EF4-FFF2-40B4-BE49-F238E27FC236}">
                  <a16:creationId xmlns:a16="http://schemas.microsoft.com/office/drawing/2014/main" id="{478057A0-96DF-4343-8C2C-00305DF6060B}"/>
                </a:ext>
              </a:extLst>
            </p:cNvPr>
            <p:cNvSpPr>
              <a:spLocks noChangeAspect="1"/>
            </p:cNvSpPr>
            <p:nvPr/>
          </p:nvSpPr>
          <p:spPr>
            <a:xfrm rot="5400000">
              <a:off x="6562496" y="4828986"/>
              <a:ext cx="397637" cy="292324"/>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solidFill>
                  <a:effectLst/>
                  <a:uLnTx/>
                  <a:uFillTx/>
                  <a:latin typeface="+mj-lt"/>
                  <a:ea typeface="+mn-ea"/>
                  <a:cs typeface="+mn-cs"/>
                </a:rPr>
                <a:t>…</a:t>
              </a:r>
            </a:p>
          </p:txBody>
        </p:sp>
        <p:cxnSp>
          <p:nvCxnSpPr>
            <p:cNvPr id="202" name="Straight Connector 124">
              <a:extLst>
                <a:ext uri="{FF2B5EF4-FFF2-40B4-BE49-F238E27FC236}">
                  <a16:creationId xmlns:a16="http://schemas.microsoft.com/office/drawing/2014/main" id="{47675B33-B9A8-4946-BAF0-0FFA700478B2}"/>
                </a:ext>
              </a:extLst>
            </p:cNvPr>
            <p:cNvCxnSpPr>
              <a:cxnSpLocks noChangeAspect="1"/>
            </p:cNvCxnSpPr>
            <p:nvPr/>
          </p:nvCxnSpPr>
          <p:spPr>
            <a:xfrm>
              <a:off x="6141766" y="4388303"/>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3" name="Straight Connector 124">
              <a:extLst>
                <a:ext uri="{FF2B5EF4-FFF2-40B4-BE49-F238E27FC236}">
                  <a16:creationId xmlns:a16="http://schemas.microsoft.com/office/drawing/2014/main" id="{EEBBA1AF-F619-6A46-B0BB-6A82BD7BD70A}"/>
                </a:ext>
              </a:extLst>
            </p:cNvPr>
            <p:cNvCxnSpPr>
              <a:cxnSpLocks noChangeAspect="1"/>
            </p:cNvCxnSpPr>
            <p:nvPr/>
          </p:nvCxnSpPr>
          <p:spPr>
            <a:xfrm>
              <a:off x="6141766" y="4080669"/>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04" name="Rectangle 203">
              <a:extLst>
                <a:ext uri="{FF2B5EF4-FFF2-40B4-BE49-F238E27FC236}">
                  <a16:creationId xmlns:a16="http://schemas.microsoft.com/office/drawing/2014/main" id="{05C32EAD-629E-4B48-89F0-2E0E6237F2AE}"/>
                </a:ext>
              </a:extLst>
            </p:cNvPr>
            <p:cNvSpPr>
              <a:spLocks noChangeAspect="1"/>
            </p:cNvSpPr>
            <p:nvPr/>
          </p:nvSpPr>
          <p:spPr>
            <a:xfrm rot="5400000">
              <a:off x="7008596" y="4835617"/>
              <a:ext cx="397637" cy="292324"/>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solidFill>
                  <a:effectLst/>
                  <a:uLnTx/>
                  <a:uFillTx/>
                  <a:latin typeface="+mj-lt"/>
                  <a:ea typeface="+mn-ea"/>
                  <a:cs typeface="+mn-cs"/>
                </a:rPr>
                <a:t>…</a:t>
              </a:r>
            </a:p>
          </p:txBody>
        </p:sp>
        <p:sp>
          <p:nvSpPr>
            <p:cNvPr id="205" name="Rectangle 204">
              <a:extLst>
                <a:ext uri="{FF2B5EF4-FFF2-40B4-BE49-F238E27FC236}">
                  <a16:creationId xmlns:a16="http://schemas.microsoft.com/office/drawing/2014/main" id="{B95E8257-3C00-C841-AA58-15188D075FED}"/>
                </a:ext>
              </a:extLst>
            </p:cNvPr>
            <p:cNvSpPr>
              <a:spLocks noChangeAspect="1"/>
            </p:cNvSpPr>
            <p:nvPr/>
          </p:nvSpPr>
          <p:spPr>
            <a:xfrm rot="5400000">
              <a:off x="7414792" y="4844561"/>
              <a:ext cx="397637" cy="292324"/>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solidFill>
                  <a:effectLst/>
                  <a:uLnTx/>
                  <a:uFillTx/>
                  <a:latin typeface="+mj-lt"/>
                  <a:ea typeface="+mn-ea"/>
                  <a:cs typeface="+mn-cs"/>
                </a:rPr>
                <a:t>…</a:t>
              </a:r>
            </a:p>
          </p:txBody>
        </p:sp>
        <p:sp>
          <p:nvSpPr>
            <p:cNvPr id="206" name="Rectangle 205">
              <a:extLst>
                <a:ext uri="{FF2B5EF4-FFF2-40B4-BE49-F238E27FC236}">
                  <a16:creationId xmlns:a16="http://schemas.microsoft.com/office/drawing/2014/main" id="{09ECB0C3-E22C-444C-B596-9422FF3267E4}"/>
                </a:ext>
              </a:extLst>
            </p:cNvPr>
            <p:cNvSpPr>
              <a:spLocks noChangeAspect="1"/>
            </p:cNvSpPr>
            <p:nvPr/>
          </p:nvSpPr>
          <p:spPr>
            <a:xfrm rot="5400000">
              <a:off x="7844255" y="4857885"/>
              <a:ext cx="397637" cy="292324"/>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solidFill>
                  <a:effectLst/>
                  <a:uLnTx/>
                  <a:uFillTx/>
                  <a:latin typeface="+mj-lt"/>
                  <a:ea typeface="+mn-ea"/>
                  <a:cs typeface="+mn-cs"/>
                </a:rPr>
                <a:t>…</a:t>
              </a:r>
            </a:p>
          </p:txBody>
        </p:sp>
      </p:grpSp>
      <p:grpSp>
        <p:nvGrpSpPr>
          <p:cNvPr id="11" name="Cells">
            <a:extLst>
              <a:ext uri="{FF2B5EF4-FFF2-40B4-BE49-F238E27FC236}">
                <a16:creationId xmlns:a16="http://schemas.microsoft.com/office/drawing/2014/main" id="{E8B3A4F3-9884-D14E-8452-9B1E303D7E32}"/>
              </a:ext>
            </a:extLst>
          </p:cNvPr>
          <p:cNvGrpSpPr/>
          <p:nvPr/>
        </p:nvGrpSpPr>
        <p:grpSpPr>
          <a:xfrm>
            <a:off x="6392605" y="3472780"/>
            <a:ext cx="1926185" cy="1345712"/>
            <a:chOff x="6392605" y="3472780"/>
            <a:chExt cx="1926185" cy="1345712"/>
          </a:xfrm>
        </p:grpSpPr>
        <p:cxnSp>
          <p:nvCxnSpPr>
            <p:cNvPr id="188" name="Straight Arrow Connector 187">
              <a:extLst>
                <a:ext uri="{FF2B5EF4-FFF2-40B4-BE49-F238E27FC236}">
                  <a16:creationId xmlns:a16="http://schemas.microsoft.com/office/drawing/2014/main" id="{FCEA70B2-7C1B-8848-BB7C-8872B795F577}"/>
                </a:ext>
              </a:extLst>
            </p:cNvPr>
            <p:cNvCxnSpPr>
              <a:cxnSpLocks noChangeAspect="1"/>
            </p:cNvCxnSpPr>
            <p:nvPr/>
          </p:nvCxnSpPr>
          <p:spPr>
            <a:xfrm flipV="1">
              <a:off x="7002300" y="3727542"/>
              <a:ext cx="184739" cy="2376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9" name="Rectangle 188">
              <a:extLst>
                <a:ext uri="{FF2B5EF4-FFF2-40B4-BE49-F238E27FC236}">
                  <a16:creationId xmlns:a16="http://schemas.microsoft.com/office/drawing/2014/main" id="{061C987C-AF56-864E-A825-34050F200CC7}"/>
                </a:ext>
              </a:extLst>
            </p:cNvPr>
            <p:cNvSpPr>
              <a:spLocks noChangeAspect="1"/>
            </p:cNvSpPr>
            <p:nvPr/>
          </p:nvSpPr>
          <p:spPr>
            <a:xfrm>
              <a:off x="6910491" y="3472780"/>
              <a:ext cx="1130438" cy="292324"/>
            </a:xfrm>
            <a:prstGeom prst="rect">
              <a:avLst/>
            </a:prstGeom>
          </p:spPr>
          <p:txBody>
            <a:bodyPr wrap="non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j-lt"/>
                  <a:ea typeface="+mn-ea"/>
                  <a:cs typeface="+mn-cs"/>
                </a:rPr>
                <a:t>DRAM Cell</a:t>
              </a:r>
            </a:p>
          </p:txBody>
        </p:sp>
        <p:sp>
          <p:nvSpPr>
            <p:cNvPr id="159" name="Oval 131">
              <a:extLst>
                <a:ext uri="{FF2B5EF4-FFF2-40B4-BE49-F238E27FC236}">
                  <a16:creationId xmlns:a16="http://schemas.microsoft.com/office/drawing/2014/main" id="{F151E009-4668-A64A-AEDB-6972E0D82298}"/>
                </a:ext>
              </a:extLst>
            </p:cNvPr>
            <p:cNvSpPr>
              <a:spLocks noChangeAspect="1"/>
            </p:cNvSpPr>
            <p:nvPr/>
          </p:nvSpPr>
          <p:spPr>
            <a:xfrm>
              <a:off x="8092476" y="4581898"/>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60" name="Oval 134">
              <a:extLst>
                <a:ext uri="{FF2B5EF4-FFF2-40B4-BE49-F238E27FC236}">
                  <a16:creationId xmlns:a16="http://schemas.microsoft.com/office/drawing/2014/main" id="{FF1CEF6F-C8D8-1D47-93C3-C950B6210600}"/>
                </a:ext>
              </a:extLst>
            </p:cNvPr>
            <p:cNvSpPr>
              <a:spLocks noChangeAspect="1"/>
            </p:cNvSpPr>
            <p:nvPr/>
          </p:nvSpPr>
          <p:spPr>
            <a:xfrm>
              <a:off x="6834381" y="4582779"/>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61" name="Oval 137">
              <a:extLst>
                <a:ext uri="{FF2B5EF4-FFF2-40B4-BE49-F238E27FC236}">
                  <a16:creationId xmlns:a16="http://schemas.microsoft.com/office/drawing/2014/main" id="{C0362BED-BF1B-1143-B935-946AC1BE2A89}"/>
                </a:ext>
              </a:extLst>
            </p:cNvPr>
            <p:cNvSpPr>
              <a:spLocks noChangeAspect="1"/>
            </p:cNvSpPr>
            <p:nvPr/>
          </p:nvSpPr>
          <p:spPr>
            <a:xfrm>
              <a:off x="7668619" y="429070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62" name="Oval 140">
              <a:extLst>
                <a:ext uri="{FF2B5EF4-FFF2-40B4-BE49-F238E27FC236}">
                  <a16:creationId xmlns:a16="http://schemas.microsoft.com/office/drawing/2014/main" id="{A3511D03-3E6B-264C-B68D-86AD6DBABB5A}"/>
                </a:ext>
              </a:extLst>
            </p:cNvPr>
            <p:cNvSpPr>
              <a:spLocks noChangeAspect="1"/>
            </p:cNvSpPr>
            <p:nvPr/>
          </p:nvSpPr>
          <p:spPr>
            <a:xfrm>
              <a:off x="8084968"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63" name="Oval 143">
              <a:extLst>
                <a:ext uri="{FF2B5EF4-FFF2-40B4-BE49-F238E27FC236}">
                  <a16:creationId xmlns:a16="http://schemas.microsoft.com/office/drawing/2014/main" id="{F56C5440-2DED-B44D-81E7-1C8410815B0E}"/>
                </a:ext>
              </a:extLst>
            </p:cNvPr>
            <p:cNvSpPr>
              <a:spLocks noChangeAspect="1"/>
            </p:cNvSpPr>
            <p:nvPr/>
          </p:nvSpPr>
          <p:spPr>
            <a:xfrm>
              <a:off x="6832027"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67" name="Oval 131">
              <a:extLst>
                <a:ext uri="{FF2B5EF4-FFF2-40B4-BE49-F238E27FC236}">
                  <a16:creationId xmlns:a16="http://schemas.microsoft.com/office/drawing/2014/main" id="{25493F90-8D7D-DC44-BB8C-6BBC3B95C549}"/>
                </a:ext>
              </a:extLst>
            </p:cNvPr>
            <p:cNvSpPr>
              <a:spLocks noChangeAspect="1"/>
            </p:cNvSpPr>
            <p:nvPr/>
          </p:nvSpPr>
          <p:spPr>
            <a:xfrm>
              <a:off x="7249061" y="4592178"/>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68" name="Oval 134">
              <a:extLst>
                <a:ext uri="{FF2B5EF4-FFF2-40B4-BE49-F238E27FC236}">
                  <a16:creationId xmlns:a16="http://schemas.microsoft.com/office/drawing/2014/main" id="{EA8630EB-9BD9-3342-B9A0-A29BAA78313F}"/>
                </a:ext>
              </a:extLst>
            </p:cNvPr>
            <p:cNvSpPr>
              <a:spLocks noChangeAspect="1"/>
            </p:cNvSpPr>
            <p:nvPr/>
          </p:nvSpPr>
          <p:spPr>
            <a:xfrm>
              <a:off x="8092476" y="429070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69" name="Oval 137">
              <a:extLst>
                <a:ext uri="{FF2B5EF4-FFF2-40B4-BE49-F238E27FC236}">
                  <a16:creationId xmlns:a16="http://schemas.microsoft.com/office/drawing/2014/main" id="{22E9EF32-72E2-BE43-B7CB-A555AF5C75F2}"/>
                </a:ext>
              </a:extLst>
            </p:cNvPr>
            <p:cNvSpPr>
              <a:spLocks noChangeAspect="1"/>
            </p:cNvSpPr>
            <p:nvPr/>
          </p:nvSpPr>
          <p:spPr>
            <a:xfrm>
              <a:off x="6832027" y="4275146"/>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70" name="Oval 140">
              <a:extLst>
                <a:ext uri="{FF2B5EF4-FFF2-40B4-BE49-F238E27FC236}">
                  <a16:creationId xmlns:a16="http://schemas.microsoft.com/office/drawing/2014/main" id="{1B3E9138-DC21-4545-A02D-906B41F5E4A2}"/>
                </a:ext>
              </a:extLst>
            </p:cNvPr>
            <p:cNvSpPr>
              <a:spLocks noChangeAspect="1"/>
            </p:cNvSpPr>
            <p:nvPr/>
          </p:nvSpPr>
          <p:spPr>
            <a:xfrm>
              <a:off x="7668215"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71" name="Oval 143">
              <a:extLst>
                <a:ext uri="{FF2B5EF4-FFF2-40B4-BE49-F238E27FC236}">
                  <a16:creationId xmlns:a16="http://schemas.microsoft.com/office/drawing/2014/main" id="{28DB7EEB-B66D-E14A-AD4F-A36F62F55575}"/>
                </a:ext>
              </a:extLst>
            </p:cNvPr>
            <p:cNvSpPr>
              <a:spLocks noChangeAspect="1"/>
            </p:cNvSpPr>
            <p:nvPr/>
          </p:nvSpPr>
          <p:spPr>
            <a:xfrm>
              <a:off x="6392605"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74" name="Oval 131">
              <a:extLst>
                <a:ext uri="{FF2B5EF4-FFF2-40B4-BE49-F238E27FC236}">
                  <a16:creationId xmlns:a16="http://schemas.microsoft.com/office/drawing/2014/main" id="{B9487CFC-E86C-D14A-9A38-414DE8EAAE11}"/>
                </a:ext>
              </a:extLst>
            </p:cNvPr>
            <p:cNvSpPr>
              <a:spLocks noChangeAspect="1"/>
            </p:cNvSpPr>
            <p:nvPr/>
          </p:nvSpPr>
          <p:spPr>
            <a:xfrm>
              <a:off x="7663741" y="4588263"/>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75" name="Oval 134">
              <a:extLst>
                <a:ext uri="{FF2B5EF4-FFF2-40B4-BE49-F238E27FC236}">
                  <a16:creationId xmlns:a16="http://schemas.microsoft.com/office/drawing/2014/main" id="{54767612-2AB0-F347-B59B-FA80057F978B}"/>
                </a:ext>
              </a:extLst>
            </p:cNvPr>
            <p:cNvSpPr>
              <a:spLocks noChangeAspect="1"/>
            </p:cNvSpPr>
            <p:nvPr/>
          </p:nvSpPr>
          <p:spPr>
            <a:xfrm>
              <a:off x="6396345" y="4588263"/>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76" name="Oval 137">
              <a:extLst>
                <a:ext uri="{FF2B5EF4-FFF2-40B4-BE49-F238E27FC236}">
                  <a16:creationId xmlns:a16="http://schemas.microsoft.com/office/drawing/2014/main" id="{5693B6F7-A429-694A-BD4B-F9FC07B0413E}"/>
                </a:ext>
              </a:extLst>
            </p:cNvPr>
            <p:cNvSpPr>
              <a:spLocks noChangeAspect="1"/>
            </p:cNvSpPr>
            <p:nvPr/>
          </p:nvSpPr>
          <p:spPr>
            <a:xfrm>
              <a:off x="7241286" y="4284545"/>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77" name="Oval 140">
              <a:extLst>
                <a:ext uri="{FF2B5EF4-FFF2-40B4-BE49-F238E27FC236}">
                  <a16:creationId xmlns:a16="http://schemas.microsoft.com/office/drawing/2014/main" id="{2F6ECC0C-4940-E540-92EC-E4A14CF9C130}"/>
                </a:ext>
              </a:extLst>
            </p:cNvPr>
            <p:cNvSpPr>
              <a:spLocks noChangeAspect="1"/>
            </p:cNvSpPr>
            <p:nvPr/>
          </p:nvSpPr>
          <p:spPr>
            <a:xfrm>
              <a:off x="6392605" y="4284545"/>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78" name="Oval 143">
              <a:extLst>
                <a:ext uri="{FF2B5EF4-FFF2-40B4-BE49-F238E27FC236}">
                  <a16:creationId xmlns:a16="http://schemas.microsoft.com/office/drawing/2014/main" id="{F02D729C-2936-B446-B0A1-D8D3F53D9B1D}"/>
                </a:ext>
              </a:extLst>
            </p:cNvPr>
            <p:cNvSpPr>
              <a:spLocks noChangeAspect="1"/>
            </p:cNvSpPr>
            <p:nvPr/>
          </p:nvSpPr>
          <p:spPr>
            <a:xfrm>
              <a:off x="7234784" y="3957949"/>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cxnSp>
        <p:nvCxnSpPr>
          <p:cNvPr id="191" name="Straight Connector 190">
            <a:extLst>
              <a:ext uri="{FF2B5EF4-FFF2-40B4-BE49-F238E27FC236}">
                <a16:creationId xmlns:a16="http://schemas.microsoft.com/office/drawing/2014/main" id="{E1D4232F-53E6-F84C-B647-B31EDB083D52}"/>
              </a:ext>
            </a:extLst>
          </p:cNvPr>
          <p:cNvCxnSpPr>
            <a:cxnSpLocks noChangeAspect="1"/>
          </p:cNvCxnSpPr>
          <p:nvPr/>
        </p:nvCxnSpPr>
        <p:spPr>
          <a:xfrm flipV="1">
            <a:off x="5783686" y="3334650"/>
            <a:ext cx="289782" cy="69143"/>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96362446-B021-474C-8B23-7B1789872AA6}"/>
              </a:ext>
            </a:extLst>
          </p:cNvPr>
          <p:cNvCxnSpPr>
            <a:cxnSpLocks noChangeAspect="1"/>
          </p:cNvCxnSpPr>
          <p:nvPr/>
        </p:nvCxnSpPr>
        <p:spPr>
          <a:xfrm>
            <a:off x="5815745" y="3939597"/>
            <a:ext cx="217853" cy="1659280"/>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3" name="Rounded Rectangle 2">
            <a:extLst>
              <a:ext uri="{FF2B5EF4-FFF2-40B4-BE49-F238E27FC236}">
                <a16:creationId xmlns:a16="http://schemas.microsoft.com/office/drawing/2014/main" id="{BF4D8B37-BB98-8A49-8B6D-1AD7FDEF3A15}"/>
              </a:ext>
            </a:extLst>
          </p:cNvPr>
          <p:cNvSpPr/>
          <p:nvPr/>
        </p:nvSpPr>
        <p:spPr>
          <a:xfrm>
            <a:off x="6313714" y="4242488"/>
            <a:ext cx="2111829" cy="30675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 name="TextBox 3">
            <a:extLst>
              <a:ext uri="{FF2B5EF4-FFF2-40B4-BE49-F238E27FC236}">
                <a16:creationId xmlns:a16="http://schemas.microsoft.com/office/drawing/2014/main" id="{276DC07E-88EB-AF44-A763-25933BB8355D}"/>
              </a:ext>
            </a:extLst>
          </p:cNvPr>
          <p:cNvSpPr txBox="1"/>
          <p:nvPr/>
        </p:nvSpPr>
        <p:spPr>
          <a:xfrm>
            <a:off x="8374056" y="4172471"/>
            <a:ext cx="775180" cy="502702"/>
          </a:xfrm>
          <a:prstGeom prst="rect">
            <a:avLst/>
          </a:prstGeom>
          <a:noFill/>
        </p:spPr>
        <p:txBody>
          <a:bodyPr wrap="square" rtlCol="0">
            <a:spAutoFit/>
          </a:bodyPr>
          <a:lstStyle/>
          <a:p>
            <a:pPr marL="0" marR="0" lvl="0" indent="0" algn="l" defTabSz="914400" rtl="0" eaLnBrk="1" fontAlgn="auto" latinLnBrk="0" hangingPunct="1">
              <a:lnSpc>
                <a:spcPts val="162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mj-lt"/>
                <a:ea typeface="+mn-ea"/>
                <a:cs typeface="+mn-cs"/>
              </a:rPr>
              <a:t>DRAM Row</a:t>
            </a:r>
          </a:p>
        </p:txBody>
      </p:sp>
      <p:sp>
        <p:nvSpPr>
          <p:cNvPr id="5" name="Slide Number Placeholder 4">
            <a:extLst>
              <a:ext uri="{FF2B5EF4-FFF2-40B4-BE49-F238E27FC236}">
                <a16:creationId xmlns:a16="http://schemas.microsoft.com/office/drawing/2014/main" id="{5E5126CD-99FD-39F2-D539-13A719CA1CE2}"/>
              </a:ext>
            </a:extLst>
          </p:cNvPr>
          <p:cNvSpPr>
            <a:spLocks noGrp="1"/>
          </p:cNvSpPr>
          <p:nvPr>
            <p:ph type="sldNum" sz="quarter" idx="12"/>
          </p:nvPr>
        </p:nvSpPr>
        <p:spPr/>
        <p:txBody>
          <a:bodyPr/>
          <a:lstStyle/>
          <a:p>
            <a:fld id="{C19D2B53-EDAE-4B41-B849-8916FA40BCB6}" type="slidenum">
              <a:rPr lang="en-US" smtClean="0"/>
              <a:pPr/>
              <a:t>3</a:t>
            </a:fld>
            <a:endParaRPr lang="en-US" dirty="0"/>
          </a:p>
        </p:txBody>
      </p:sp>
    </p:spTree>
    <p:extLst>
      <p:ext uri="{BB962C8B-B14F-4D97-AF65-F5344CB8AC3E}">
        <p14:creationId xmlns:p14="http://schemas.microsoft.com/office/powerpoint/2010/main" val="249854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50" grpId="0" animBg="1"/>
      <p:bldP spid="190" grpId="0" animBg="1"/>
      <p:bldP spid="3"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8C358-AF94-57F4-BFE0-53BAA3C3456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71F33C-796B-20CA-9C92-1D5F5D606F62}"/>
              </a:ext>
            </a:extLst>
          </p:cNvPr>
          <p:cNvSpPr>
            <a:spLocks noGrp="1"/>
          </p:cNvSpPr>
          <p:nvPr>
            <p:ph type="sldNum" sz="quarter" idx="12"/>
          </p:nvPr>
        </p:nvSpPr>
        <p:spPr/>
        <p:txBody>
          <a:bodyPr/>
          <a:lstStyle/>
          <a:p>
            <a:fld id="{C19D2B53-EDAE-4B41-B849-8916FA40BCB6}" type="slidenum">
              <a:rPr lang="en-US" smtClean="0"/>
              <a:pPr/>
              <a:t>30</a:t>
            </a:fld>
            <a:endParaRPr lang="en-US" dirty="0"/>
          </a:p>
        </p:txBody>
      </p:sp>
      <p:graphicFrame>
        <p:nvGraphicFramePr>
          <p:cNvPr id="5" name="Content Placeholder 9">
            <a:extLst>
              <a:ext uri="{FF2B5EF4-FFF2-40B4-BE49-F238E27FC236}">
                <a16:creationId xmlns:a16="http://schemas.microsoft.com/office/drawing/2014/main" id="{91AC0D22-FE2F-A09A-FA42-0AF80746DE27}"/>
              </a:ext>
            </a:extLst>
          </p:cNvPr>
          <p:cNvGraphicFramePr>
            <a:graphicFrameLocks noGrp="1"/>
          </p:cNvGraphicFramePr>
          <p:nvPr>
            <p:ph idx="1"/>
            <p:extLst>
              <p:ext uri="{D42A27DB-BD31-4B8C-83A1-F6EECF244321}">
                <p14:modId xmlns:p14="http://schemas.microsoft.com/office/powerpoint/2010/main" val="1223580983"/>
              </p:ext>
            </p:extLst>
          </p:nvPr>
        </p:nvGraphicFramePr>
        <p:xfrm>
          <a:off x="1323975" y="995377"/>
          <a:ext cx="6915279" cy="419424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0B55377-937B-A3AC-15F8-357F3C1D086A}"/>
              </a:ext>
            </a:extLst>
          </p:cNvPr>
          <p:cNvSpPr txBox="1"/>
          <p:nvPr/>
        </p:nvSpPr>
        <p:spPr>
          <a:xfrm rot="16200000">
            <a:off x="229411" y="2438521"/>
            <a:ext cx="1495426"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Read Disturbance Threshold</a:t>
            </a:r>
          </a:p>
        </p:txBody>
      </p:sp>
      <p:sp>
        <p:nvSpPr>
          <p:cNvPr id="9" name="TextBox 8">
            <a:extLst>
              <a:ext uri="{FF2B5EF4-FFF2-40B4-BE49-F238E27FC236}">
                <a16:creationId xmlns:a16="http://schemas.microsoft.com/office/drawing/2014/main" id="{C221A306-AC11-78E8-4863-4703F4EAA181}"/>
              </a:ext>
            </a:extLst>
          </p:cNvPr>
          <p:cNvSpPr txBox="1"/>
          <p:nvPr/>
        </p:nvSpPr>
        <p:spPr>
          <a:xfrm>
            <a:off x="-8754" y="5332021"/>
            <a:ext cx="9144000" cy="926496"/>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600" dirty="0">
                <a:solidFill>
                  <a:prstClr val="black"/>
                </a:solidFill>
                <a:latin typeface="Quire Sans" panose="020B0502040400020003" pitchFamily="34" charset="0"/>
              </a:rPr>
              <a:t>Read Disturbance Threshold of a DRAM row</a:t>
            </a:r>
            <a:br>
              <a:rPr lang="en-US" sz="2600" dirty="0">
                <a:solidFill>
                  <a:prstClr val="black"/>
                </a:solidFill>
                <a:latin typeface="Quire Sans" panose="020B0502040400020003" pitchFamily="34" charset="0"/>
              </a:rPr>
            </a:br>
            <a:r>
              <a:rPr lang="en-US" sz="2600" dirty="0">
                <a:solidFill>
                  <a:schemeClr val="accent5">
                    <a:lumMod val="75000"/>
                  </a:schemeClr>
                </a:solidFill>
                <a:latin typeface="Quire Sans" panose="020B0502040400020003" pitchFamily="34" charset="0"/>
              </a:rPr>
              <a:t>varies over time:</a:t>
            </a:r>
            <a:r>
              <a:rPr lang="en-US" sz="2600" dirty="0">
                <a:solidFill>
                  <a:prstClr val="black"/>
                </a:solidFill>
                <a:latin typeface="Quire Sans" panose="020B0502040400020003" pitchFamily="34" charset="0"/>
              </a:rPr>
              <a:t> </a:t>
            </a:r>
            <a:r>
              <a:rPr lang="en-US" sz="2600" dirty="0">
                <a:solidFill>
                  <a:schemeClr val="accent2">
                    <a:lumMod val="75000"/>
                  </a:schemeClr>
                </a:solidFill>
                <a:latin typeface="Quire Sans" panose="020B0502040400020003" pitchFamily="34" charset="0"/>
              </a:rPr>
              <a:t>Variable Read Disturbance (VRD)</a:t>
            </a:r>
            <a:endParaRPr lang="en-US" sz="2600" dirty="0">
              <a:solidFill>
                <a:schemeClr val="accent2">
                  <a:lumMod val="75000"/>
                </a:schemeClr>
              </a:solidFill>
              <a:latin typeface="Quire Sans" panose="020B0502040400020003" pitchFamily="34" charset="0"/>
              <a:ea typeface="Cambria"/>
            </a:endParaRPr>
          </a:p>
        </p:txBody>
      </p:sp>
      <p:sp>
        <p:nvSpPr>
          <p:cNvPr id="8" name="Title 1">
            <a:extLst>
              <a:ext uri="{FF2B5EF4-FFF2-40B4-BE49-F238E27FC236}">
                <a16:creationId xmlns:a16="http://schemas.microsoft.com/office/drawing/2014/main" id="{28DB018E-8DBB-8617-954D-F8A55C505D04}"/>
              </a:ext>
            </a:extLst>
          </p:cNvPr>
          <p:cNvSpPr>
            <a:spLocks noGrp="1"/>
          </p:cNvSpPr>
          <p:nvPr>
            <p:ph type="title"/>
          </p:nvPr>
        </p:nvSpPr>
        <p:spPr>
          <a:xfrm>
            <a:off x="155488" y="78848"/>
            <a:ext cx="8815517" cy="753812"/>
          </a:xfrm>
        </p:spPr>
        <p:txBody>
          <a:bodyPr>
            <a:normAutofit/>
          </a:bodyPr>
          <a:lstStyle/>
          <a:p>
            <a:r>
              <a:rPr lang="en-US" sz="3100" dirty="0"/>
              <a:t>Read Disturbance Threshold Changes Over Time</a:t>
            </a:r>
          </a:p>
        </p:txBody>
      </p:sp>
    </p:spTree>
    <p:extLst>
      <p:ext uri="{BB962C8B-B14F-4D97-AF65-F5344CB8AC3E}">
        <p14:creationId xmlns:p14="http://schemas.microsoft.com/office/powerpoint/2010/main" val="254672454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9503F-FD78-628A-30DA-533B72C75E4B}"/>
              </a:ext>
            </a:extLst>
          </p:cNvPr>
          <p:cNvSpPr>
            <a:spLocks noGrp="1"/>
          </p:cNvSpPr>
          <p:nvPr>
            <p:ph type="title"/>
          </p:nvPr>
        </p:nvSpPr>
        <p:spPr/>
        <p:txBody>
          <a:bodyPr>
            <a:noAutofit/>
          </a:bodyPr>
          <a:lstStyle/>
          <a:p>
            <a:r>
              <a:rPr lang="en-US" dirty="0"/>
              <a:t>The RDT of a Row Has Multiple States</a:t>
            </a:r>
          </a:p>
        </p:txBody>
      </p:sp>
      <p:sp>
        <p:nvSpPr>
          <p:cNvPr id="4" name="Slide Number Placeholder 3">
            <a:extLst>
              <a:ext uri="{FF2B5EF4-FFF2-40B4-BE49-F238E27FC236}">
                <a16:creationId xmlns:a16="http://schemas.microsoft.com/office/drawing/2014/main" id="{937A6C6F-A6D2-67FE-F1F6-E725D24400FC}"/>
              </a:ext>
            </a:extLst>
          </p:cNvPr>
          <p:cNvSpPr>
            <a:spLocks noGrp="1"/>
          </p:cNvSpPr>
          <p:nvPr>
            <p:ph type="sldNum" sz="quarter" idx="12"/>
          </p:nvPr>
        </p:nvSpPr>
        <p:spPr/>
        <p:txBody>
          <a:bodyPr/>
          <a:lstStyle/>
          <a:p>
            <a:fld id="{C19D2B53-EDAE-4B41-B849-8916FA40BCB6}" type="slidenum">
              <a:rPr lang="en-US" smtClean="0"/>
              <a:pPr/>
              <a:t>31</a:t>
            </a:fld>
            <a:endParaRPr lang="en-US" dirty="0"/>
          </a:p>
        </p:txBody>
      </p:sp>
      <p:sp>
        <p:nvSpPr>
          <p:cNvPr id="7" name="TextBox 6">
            <a:extLst>
              <a:ext uri="{FF2B5EF4-FFF2-40B4-BE49-F238E27FC236}">
                <a16:creationId xmlns:a16="http://schemas.microsoft.com/office/drawing/2014/main" id="{AD68495E-80A9-76D5-FA41-C8DB2B5FE436}"/>
              </a:ext>
            </a:extLst>
          </p:cNvPr>
          <p:cNvSpPr txBox="1"/>
          <p:nvPr/>
        </p:nvSpPr>
        <p:spPr>
          <a:xfrm>
            <a:off x="3824287" y="4193588"/>
            <a:ext cx="1495426"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Read Disturbance Threshold</a:t>
            </a:r>
          </a:p>
        </p:txBody>
      </p:sp>
      <p:grpSp>
        <p:nvGrpSpPr>
          <p:cNvPr id="11" name="Group 10">
            <a:extLst>
              <a:ext uri="{FF2B5EF4-FFF2-40B4-BE49-F238E27FC236}">
                <a16:creationId xmlns:a16="http://schemas.microsoft.com/office/drawing/2014/main" id="{38AA5277-3613-955F-BA52-3962DFE6E955}"/>
              </a:ext>
            </a:extLst>
          </p:cNvPr>
          <p:cNvGrpSpPr/>
          <p:nvPr/>
        </p:nvGrpSpPr>
        <p:grpSpPr>
          <a:xfrm>
            <a:off x="2668390" y="1688393"/>
            <a:ext cx="3446910" cy="2530451"/>
            <a:chOff x="2975628" y="1871273"/>
            <a:chExt cx="3446910" cy="2530451"/>
          </a:xfrm>
        </p:grpSpPr>
        <p:pic>
          <p:nvPicPr>
            <p:cNvPr id="9" name="Picture 8">
              <a:extLst>
                <a:ext uri="{FF2B5EF4-FFF2-40B4-BE49-F238E27FC236}">
                  <a16:creationId xmlns:a16="http://schemas.microsoft.com/office/drawing/2014/main" id="{8518796F-EDAB-110F-0853-3807FAC7F8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94786" y="1871273"/>
              <a:ext cx="3427752" cy="2530451"/>
            </a:xfrm>
            <a:prstGeom prst="rect">
              <a:avLst/>
            </a:prstGeom>
          </p:spPr>
        </p:pic>
        <p:sp>
          <p:nvSpPr>
            <p:cNvPr id="10" name="Rectangle 9">
              <a:extLst>
                <a:ext uri="{FF2B5EF4-FFF2-40B4-BE49-F238E27FC236}">
                  <a16:creationId xmlns:a16="http://schemas.microsoft.com/office/drawing/2014/main" id="{974860C3-0417-ACB1-0465-8464561C13D3}"/>
                </a:ext>
              </a:extLst>
            </p:cNvPr>
            <p:cNvSpPr/>
            <p:nvPr/>
          </p:nvSpPr>
          <p:spPr>
            <a:xfrm>
              <a:off x="2975628" y="4081882"/>
              <a:ext cx="226772" cy="319842"/>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grpSp>
      <p:sp>
        <p:nvSpPr>
          <p:cNvPr id="12" name="TextBox 11">
            <a:extLst>
              <a:ext uri="{FF2B5EF4-FFF2-40B4-BE49-F238E27FC236}">
                <a16:creationId xmlns:a16="http://schemas.microsoft.com/office/drawing/2014/main" id="{B1A4822B-FFE4-94AE-A804-02C36438A30E}"/>
              </a:ext>
            </a:extLst>
          </p:cNvPr>
          <p:cNvSpPr txBox="1"/>
          <p:nvPr/>
        </p:nvSpPr>
        <p:spPr>
          <a:xfrm rot="16200000">
            <a:off x="753876" y="2606767"/>
            <a:ext cx="3173642"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latin typeface="Trebuchet MS" panose="020B0603020202020204" pitchFamily="34" charset="0"/>
              </a:rPr>
              <a:t>#</a:t>
            </a:r>
            <a:r>
              <a:rPr lang="en-US" sz="2600" dirty="0">
                <a:solidFill>
                  <a:prstClr val="black"/>
                </a:solidFill>
              </a:rPr>
              <a:t> of Measurements</a:t>
            </a:r>
          </a:p>
        </p:txBody>
      </p:sp>
      <p:sp>
        <p:nvSpPr>
          <p:cNvPr id="13" name="TextBox 12">
            <a:extLst>
              <a:ext uri="{FF2B5EF4-FFF2-40B4-BE49-F238E27FC236}">
                <a16:creationId xmlns:a16="http://schemas.microsoft.com/office/drawing/2014/main" id="{7CFCADF2-A1E3-1BEC-CDC6-8B92F74154EE}"/>
              </a:ext>
            </a:extLst>
          </p:cNvPr>
          <p:cNvSpPr txBox="1"/>
          <p:nvPr/>
        </p:nvSpPr>
        <p:spPr>
          <a:xfrm>
            <a:off x="-8754" y="5332020"/>
            <a:ext cx="9144000" cy="997217"/>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3200" dirty="0">
                <a:solidFill>
                  <a:prstClr val="black"/>
                </a:solidFill>
                <a:latin typeface="Quire Sans" panose="020B0502040400020003" pitchFamily="34" charset="0"/>
              </a:rPr>
              <a:t>The RDT of a row takes </a:t>
            </a:r>
            <a:r>
              <a:rPr lang="en-US" sz="3200" dirty="0">
                <a:solidFill>
                  <a:schemeClr val="accent2">
                    <a:lumMod val="75000"/>
                  </a:schemeClr>
                </a:solidFill>
                <a:latin typeface="Quire Sans" panose="020B0502040400020003" pitchFamily="34" charset="0"/>
              </a:rPr>
              <a:t>various</a:t>
            </a:r>
            <a:r>
              <a:rPr lang="en-US" sz="3200" dirty="0">
                <a:solidFill>
                  <a:prstClr val="black"/>
                </a:solidFill>
                <a:latin typeface="Quire Sans" panose="020B0502040400020003" pitchFamily="34" charset="0"/>
              </a:rPr>
              <a:t> different values</a:t>
            </a:r>
            <a:br>
              <a:rPr lang="en-US" sz="3200" dirty="0">
                <a:solidFill>
                  <a:prstClr val="black"/>
                </a:solidFill>
                <a:latin typeface="Quire Sans" panose="020B0502040400020003" pitchFamily="34" charset="0"/>
              </a:rPr>
            </a:br>
            <a:r>
              <a:rPr lang="en-US" sz="3200" dirty="0">
                <a:solidFill>
                  <a:prstClr val="black"/>
                </a:solidFill>
                <a:latin typeface="Quire Sans" panose="020B0502040400020003" pitchFamily="34" charset="0"/>
              </a:rPr>
              <a:t>across </a:t>
            </a:r>
            <a:r>
              <a:rPr lang="en-US" sz="3200" dirty="0">
                <a:solidFill>
                  <a:prstClr val="black"/>
                </a:solidFill>
                <a:latin typeface="Trebuchet MS" panose="020B0603020202020204" pitchFamily="34" charset="0"/>
              </a:rPr>
              <a:t>100,000</a:t>
            </a:r>
            <a:r>
              <a:rPr lang="en-US" sz="3200" dirty="0">
                <a:solidFill>
                  <a:prstClr val="black"/>
                </a:solidFill>
                <a:latin typeface="Quire Sans" panose="020B0502040400020003" pitchFamily="34" charset="0"/>
              </a:rPr>
              <a:t> measurements</a:t>
            </a:r>
            <a:endParaRPr lang="en-US" sz="3200" dirty="0">
              <a:solidFill>
                <a:schemeClr val="accent2">
                  <a:lumMod val="75000"/>
                </a:schemeClr>
              </a:solidFill>
              <a:latin typeface="Quire Sans" panose="020B0502040400020003" pitchFamily="34" charset="0"/>
              <a:ea typeface="Cambria"/>
            </a:endParaRPr>
          </a:p>
        </p:txBody>
      </p:sp>
      <p:sp>
        <p:nvSpPr>
          <p:cNvPr id="14" name="Rectangle: Rounded Corners 13">
            <a:extLst>
              <a:ext uri="{FF2B5EF4-FFF2-40B4-BE49-F238E27FC236}">
                <a16:creationId xmlns:a16="http://schemas.microsoft.com/office/drawing/2014/main" id="{E545AD92-A1EA-D5A9-7171-21B80B6EC14D}"/>
              </a:ext>
            </a:extLst>
          </p:cNvPr>
          <p:cNvSpPr/>
          <p:nvPr/>
        </p:nvSpPr>
        <p:spPr>
          <a:xfrm>
            <a:off x="4374490" y="1666875"/>
            <a:ext cx="1314316" cy="362338"/>
          </a:xfrm>
          <a:prstGeom prst="roundRect">
            <a:avLst/>
          </a:prstGeom>
          <a:no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cxnSp>
        <p:nvCxnSpPr>
          <p:cNvPr id="16" name="Connector: Curved 15">
            <a:extLst>
              <a:ext uri="{FF2B5EF4-FFF2-40B4-BE49-F238E27FC236}">
                <a16:creationId xmlns:a16="http://schemas.microsoft.com/office/drawing/2014/main" id="{F085ADF6-F742-B340-25E1-8AEE150AA07F}"/>
              </a:ext>
            </a:extLst>
          </p:cNvPr>
          <p:cNvCxnSpPr>
            <a:cxnSpLocks/>
            <a:stCxn id="14" idx="3"/>
          </p:cNvCxnSpPr>
          <p:nvPr/>
        </p:nvCxnSpPr>
        <p:spPr>
          <a:xfrm flipH="1">
            <a:off x="5128260" y="1848044"/>
            <a:ext cx="560546" cy="3402136"/>
          </a:xfrm>
          <a:prstGeom prst="curvedConnector4">
            <a:avLst>
              <a:gd name="adj1" fmla="val -404127"/>
              <a:gd name="adj2" fmla="val 8645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4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10C01-CE47-1FA6-F4F9-F9CFF6B64B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8E666B-7151-DDAE-B04B-F324B0562890}"/>
              </a:ext>
            </a:extLst>
          </p:cNvPr>
          <p:cNvSpPr>
            <a:spLocks noGrp="1"/>
          </p:cNvSpPr>
          <p:nvPr>
            <p:ph type="title"/>
          </p:nvPr>
        </p:nvSpPr>
        <p:spPr/>
        <p:txBody>
          <a:bodyPr>
            <a:noAutofit/>
          </a:bodyPr>
          <a:lstStyle/>
          <a:p>
            <a:r>
              <a:rPr lang="en-US" sz="3200" dirty="0"/>
              <a:t>Variable Read Disturbance Across DRAM Chips</a:t>
            </a:r>
          </a:p>
        </p:txBody>
      </p:sp>
      <p:sp>
        <p:nvSpPr>
          <p:cNvPr id="4" name="Slide Number Placeholder 3">
            <a:extLst>
              <a:ext uri="{FF2B5EF4-FFF2-40B4-BE49-F238E27FC236}">
                <a16:creationId xmlns:a16="http://schemas.microsoft.com/office/drawing/2014/main" id="{8B471D06-40A2-3411-1D37-003AA938C2C1}"/>
              </a:ext>
            </a:extLst>
          </p:cNvPr>
          <p:cNvSpPr>
            <a:spLocks noGrp="1"/>
          </p:cNvSpPr>
          <p:nvPr>
            <p:ph type="sldNum" sz="quarter" idx="12"/>
          </p:nvPr>
        </p:nvSpPr>
        <p:spPr/>
        <p:txBody>
          <a:bodyPr/>
          <a:lstStyle/>
          <a:p>
            <a:fld id="{C19D2B53-EDAE-4B41-B849-8916FA40BCB6}" type="slidenum">
              <a:rPr lang="en-US" smtClean="0"/>
              <a:pPr/>
              <a:t>32</a:t>
            </a:fld>
            <a:endParaRPr lang="en-US" dirty="0"/>
          </a:p>
        </p:txBody>
      </p:sp>
      <p:sp>
        <p:nvSpPr>
          <p:cNvPr id="7" name="TextBox 6">
            <a:extLst>
              <a:ext uri="{FF2B5EF4-FFF2-40B4-BE49-F238E27FC236}">
                <a16:creationId xmlns:a16="http://schemas.microsoft.com/office/drawing/2014/main" id="{31356D3B-93AB-2B5C-9B40-689FE9283D01}"/>
              </a:ext>
            </a:extLst>
          </p:cNvPr>
          <p:cNvSpPr txBox="1"/>
          <p:nvPr/>
        </p:nvSpPr>
        <p:spPr>
          <a:xfrm>
            <a:off x="3824287" y="4710193"/>
            <a:ext cx="1495426"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Read Disturbance Threshold</a:t>
            </a:r>
          </a:p>
        </p:txBody>
      </p:sp>
      <p:sp>
        <p:nvSpPr>
          <p:cNvPr id="12" name="TextBox 11">
            <a:extLst>
              <a:ext uri="{FF2B5EF4-FFF2-40B4-BE49-F238E27FC236}">
                <a16:creationId xmlns:a16="http://schemas.microsoft.com/office/drawing/2014/main" id="{310BFA32-3987-45C0-E0A4-EA275487DC21}"/>
              </a:ext>
            </a:extLst>
          </p:cNvPr>
          <p:cNvSpPr txBox="1"/>
          <p:nvPr/>
        </p:nvSpPr>
        <p:spPr>
          <a:xfrm rot="16200000">
            <a:off x="-924545" y="2541292"/>
            <a:ext cx="3173642"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latin typeface="Trebuchet MS" panose="020B0603020202020204" pitchFamily="34" charset="0"/>
              </a:rPr>
              <a:t>#</a:t>
            </a:r>
            <a:r>
              <a:rPr lang="en-US" sz="2600" dirty="0">
                <a:solidFill>
                  <a:prstClr val="black"/>
                </a:solidFill>
              </a:rPr>
              <a:t> of Measurements</a:t>
            </a:r>
          </a:p>
        </p:txBody>
      </p:sp>
      <p:pic>
        <p:nvPicPr>
          <p:cNvPr id="5" name="Picture 4">
            <a:extLst>
              <a:ext uri="{FF2B5EF4-FFF2-40B4-BE49-F238E27FC236}">
                <a16:creationId xmlns:a16="http://schemas.microsoft.com/office/drawing/2014/main" id="{84C75285-0833-BDF3-2EAD-E8F642A5D682}"/>
              </a:ext>
            </a:extLst>
          </p:cNvPr>
          <p:cNvPicPr>
            <a:picLocks noChangeAspect="1"/>
          </p:cNvPicPr>
          <p:nvPr/>
        </p:nvPicPr>
        <p:blipFill>
          <a:blip r:embed="rId3"/>
          <a:stretch>
            <a:fillRect/>
          </a:stretch>
        </p:blipFill>
        <p:spPr>
          <a:xfrm>
            <a:off x="1126197" y="1066093"/>
            <a:ext cx="7255193" cy="3644100"/>
          </a:xfrm>
          <a:prstGeom prst="rect">
            <a:avLst/>
          </a:prstGeom>
        </p:spPr>
      </p:pic>
      <p:sp>
        <p:nvSpPr>
          <p:cNvPr id="6" name="Rectangle 5">
            <a:extLst>
              <a:ext uri="{FF2B5EF4-FFF2-40B4-BE49-F238E27FC236}">
                <a16:creationId xmlns:a16="http://schemas.microsoft.com/office/drawing/2014/main" id="{0914318D-90EB-A105-CD82-3B1BAF9C879D}"/>
              </a:ext>
            </a:extLst>
          </p:cNvPr>
          <p:cNvSpPr/>
          <p:nvPr/>
        </p:nvSpPr>
        <p:spPr>
          <a:xfrm>
            <a:off x="3570283" y="955701"/>
            <a:ext cx="2382842" cy="1943100"/>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pic>
        <p:nvPicPr>
          <p:cNvPr id="9" name="Picture 8">
            <a:extLst>
              <a:ext uri="{FF2B5EF4-FFF2-40B4-BE49-F238E27FC236}">
                <a16:creationId xmlns:a16="http://schemas.microsoft.com/office/drawing/2014/main" id="{C1FE3E21-3A84-E1AE-B7FF-03FB70F407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14971" y="1100386"/>
            <a:ext cx="2455867" cy="1812982"/>
          </a:xfrm>
          <a:prstGeom prst="rect">
            <a:avLst/>
          </a:prstGeom>
        </p:spPr>
      </p:pic>
      <p:sp>
        <p:nvSpPr>
          <p:cNvPr id="8" name="TextBox 7">
            <a:extLst>
              <a:ext uri="{FF2B5EF4-FFF2-40B4-BE49-F238E27FC236}">
                <a16:creationId xmlns:a16="http://schemas.microsoft.com/office/drawing/2014/main" id="{67FC6BE4-9A9D-5345-C6A2-F6D401E79090}"/>
              </a:ext>
            </a:extLst>
          </p:cNvPr>
          <p:cNvSpPr txBox="1"/>
          <p:nvPr/>
        </p:nvSpPr>
        <p:spPr>
          <a:xfrm>
            <a:off x="-8754" y="5332020"/>
            <a:ext cx="9144000" cy="997217"/>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3200" dirty="0">
                <a:solidFill>
                  <a:prstClr val="black"/>
                </a:solidFill>
                <a:latin typeface="Quire Sans" panose="020B0502040400020003" pitchFamily="34" charset="0"/>
              </a:rPr>
              <a:t>RDT </a:t>
            </a:r>
            <a:r>
              <a:rPr lang="en-US" sz="3200" dirty="0">
                <a:solidFill>
                  <a:schemeClr val="accent2">
                    <a:lumMod val="75000"/>
                  </a:schemeClr>
                </a:solidFill>
                <a:latin typeface="Quire Sans" panose="020B0502040400020003" pitchFamily="34" charset="0"/>
              </a:rPr>
              <a:t>consistently varies</a:t>
            </a:r>
            <a:r>
              <a:rPr lang="en-US" sz="3200" dirty="0">
                <a:solidFill>
                  <a:prstClr val="black"/>
                </a:solidFill>
                <a:latin typeface="Quire Sans" panose="020B0502040400020003" pitchFamily="34" charset="0"/>
              </a:rPr>
              <a:t> over time</a:t>
            </a:r>
            <a:br>
              <a:rPr lang="en-US" sz="3200" dirty="0">
                <a:solidFill>
                  <a:prstClr val="black"/>
                </a:solidFill>
                <a:latin typeface="Quire Sans" panose="020B0502040400020003" pitchFamily="34" charset="0"/>
              </a:rPr>
            </a:br>
            <a:r>
              <a:rPr lang="en-US" sz="3200" dirty="0">
                <a:solidFill>
                  <a:schemeClr val="accent2">
                    <a:lumMod val="75000"/>
                  </a:schemeClr>
                </a:solidFill>
                <a:latin typeface="Quire Sans" panose="020B0502040400020003" pitchFamily="34" charset="0"/>
              </a:rPr>
              <a:t>across</a:t>
            </a:r>
            <a:r>
              <a:rPr lang="en-US" sz="3200" dirty="0">
                <a:solidFill>
                  <a:prstClr val="black"/>
                </a:solidFill>
                <a:latin typeface="Quire Sans" panose="020B0502040400020003" pitchFamily="34" charset="0"/>
              </a:rPr>
              <a:t> all tested DRAM </a:t>
            </a:r>
            <a:r>
              <a:rPr lang="en-US" sz="3200" dirty="0">
                <a:solidFill>
                  <a:schemeClr val="accent2">
                    <a:lumMod val="75000"/>
                  </a:schemeClr>
                </a:solidFill>
                <a:latin typeface="Quire Sans" panose="020B0502040400020003" pitchFamily="34" charset="0"/>
              </a:rPr>
              <a:t>chips</a:t>
            </a:r>
            <a:endParaRPr lang="en-US" sz="3200" dirty="0">
              <a:solidFill>
                <a:schemeClr val="accent2">
                  <a:lumMod val="75000"/>
                </a:schemeClr>
              </a:solidFill>
              <a:latin typeface="Quire Sans" panose="020B0502040400020003" pitchFamily="34" charset="0"/>
              <a:ea typeface="Cambria"/>
            </a:endParaRPr>
          </a:p>
        </p:txBody>
      </p:sp>
    </p:spTree>
    <p:extLst>
      <p:ext uri="{BB962C8B-B14F-4D97-AF65-F5344CB8AC3E}">
        <p14:creationId xmlns:p14="http://schemas.microsoft.com/office/powerpoint/2010/main" val="34640934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D409B-F59E-0C0F-2BB5-EBE768A90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92B51-7D7B-43EC-C212-EBF2D5FCDA68}"/>
              </a:ext>
            </a:extLst>
          </p:cNvPr>
          <p:cNvSpPr>
            <a:spLocks noGrp="1"/>
          </p:cNvSpPr>
          <p:nvPr>
            <p:ph type="title"/>
          </p:nvPr>
        </p:nvSpPr>
        <p:spPr/>
        <p:txBody>
          <a:bodyPr>
            <a:noAutofit/>
          </a:bodyPr>
          <a:lstStyle/>
          <a:p>
            <a:r>
              <a:rPr lang="en-US" sz="3200" dirty="0"/>
              <a:t>Variable Read Disturbance Across DRAM Chips</a:t>
            </a:r>
          </a:p>
        </p:txBody>
      </p:sp>
      <p:sp>
        <p:nvSpPr>
          <p:cNvPr id="4" name="Slide Number Placeholder 3">
            <a:extLst>
              <a:ext uri="{FF2B5EF4-FFF2-40B4-BE49-F238E27FC236}">
                <a16:creationId xmlns:a16="http://schemas.microsoft.com/office/drawing/2014/main" id="{0DB14A4B-459E-C349-CFE3-504DFBA89D64}"/>
              </a:ext>
            </a:extLst>
          </p:cNvPr>
          <p:cNvSpPr>
            <a:spLocks noGrp="1"/>
          </p:cNvSpPr>
          <p:nvPr>
            <p:ph type="sldNum" sz="quarter" idx="12"/>
          </p:nvPr>
        </p:nvSpPr>
        <p:spPr/>
        <p:txBody>
          <a:bodyPr/>
          <a:lstStyle/>
          <a:p>
            <a:fld id="{C19D2B53-EDAE-4B41-B849-8916FA40BCB6}" type="slidenum">
              <a:rPr lang="en-US" smtClean="0"/>
              <a:pPr/>
              <a:t>33</a:t>
            </a:fld>
            <a:endParaRPr lang="en-US" dirty="0"/>
          </a:p>
        </p:txBody>
      </p:sp>
      <p:sp>
        <p:nvSpPr>
          <p:cNvPr id="7" name="TextBox 6">
            <a:extLst>
              <a:ext uri="{FF2B5EF4-FFF2-40B4-BE49-F238E27FC236}">
                <a16:creationId xmlns:a16="http://schemas.microsoft.com/office/drawing/2014/main" id="{81940A46-0CA0-5863-A1EB-02ECAFF11376}"/>
              </a:ext>
            </a:extLst>
          </p:cNvPr>
          <p:cNvSpPr txBox="1"/>
          <p:nvPr/>
        </p:nvSpPr>
        <p:spPr>
          <a:xfrm>
            <a:off x="3824287" y="4710193"/>
            <a:ext cx="1495426"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RDT</a:t>
            </a:r>
          </a:p>
        </p:txBody>
      </p:sp>
      <p:sp>
        <p:nvSpPr>
          <p:cNvPr id="12" name="TextBox 11">
            <a:extLst>
              <a:ext uri="{FF2B5EF4-FFF2-40B4-BE49-F238E27FC236}">
                <a16:creationId xmlns:a16="http://schemas.microsoft.com/office/drawing/2014/main" id="{D543F4B0-D088-7C70-55C3-F36DB4A7C4B9}"/>
              </a:ext>
            </a:extLst>
          </p:cNvPr>
          <p:cNvSpPr txBox="1"/>
          <p:nvPr/>
        </p:nvSpPr>
        <p:spPr>
          <a:xfrm rot="16200000">
            <a:off x="-924545" y="2541292"/>
            <a:ext cx="3173642"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latin typeface="Trebuchet MS" panose="020B0603020202020204" pitchFamily="34" charset="0"/>
              </a:rPr>
              <a:t>#</a:t>
            </a:r>
            <a:r>
              <a:rPr lang="en-US" sz="2600" dirty="0">
                <a:solidFill>
                  <a:prstClr val="black"/>
                </a:solidFill>
              </a:rPr>
              <a:t> of Measurements</a:t>
            </a:r>
          </a:p>
        </p:txBody>
      </p:sp>
      <p:pic>
        <p:nvPicPr>
          <p:cNvPr id="5" name="Picture 4">
            <a:extLst>
              <a:ext uri="{FF2B5EF4-FFF2-40B4-BE49-F238E27FC236}">
                <a16:creationId xmlns:a16="http://schemas.microsoft.com/office/drawing/2014/main" id="{1C1C3E8F-5BEA-D2F5-6731-ADFDA408AA8D}"/>
              </a:ext>
            </a:extLst>
          </p:cNvPr>
          <p:cNvPicPr>
            <a:picLocks noChangeAspect="1"/>
          </p:cNvPicPr>
          <p:nvPr/>
        </p:nvPicPr>
        <p:blipFill>
          <a:blip r:embed="rId3"/>
          <a:stretch>
            <a:fillRect/>
          </a:stretch>
        </p:blipFill>
        <p:spPr>
          <a:xfrm>
            <a:off x="1126197" y="1066093"/>
            <a:ext cx="7255193" cy="3644100"/>
          </a:xfrm>
          <a:prstGeom prst="rect">
            <a:avLst/>
          </a:prstGeom>
        </p:spPr>
      </p:pic>
      <p:sp>
        <p:nvSpPr>
          <p:cNvPr id="6" name="Rectangle 5">
            <a:extLst>
              <a:ext uri="{FF2B5EF4-FFF2-40B4-BE49-F238E27FC236}">
                <a16:creationId xmlns:a16="http://schemas.microsoft.com/office/drawing/2014/main" id="{23607953-D717-E23F-C432-6B25C9E8BCC4}"/>
              </a:ext>
            </a:extLst>
          </p:cNvPr>
          <p:cNvSpPr/>
          <p:nvPr/>
        </p:nvSpPr>
        <p:spPr>
          <a:xfrm>
            <a:off x="3570283" y="955701"/>
            <a:ext cx="2382842" cy="1943100"/>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pic>
        <p:nvPicPr>
          <p:cNvPr id="9" name="Picture 8">
            <a:extLst>
              <a:ext uri="{FF2B5EF4-FFF2-40B4-BE49-F238E27FC236}">
                <a16:creationId xmlns:a16="http://schemas.microsoft.com/office/drawing/2014/main" id="{53FCF5D9-0303-0FEC-7F4C-89F4533387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14971" y="1100386"/>
            <a:ext cx="2455867" cy="1812982"/>
          </a:xfrm>
          <a:prstGeom prst="rect">
            <a:avLst/>
          </a:prstGeom>
        </p:spPr>
      </p:pic>
      <p:sp>
        <p:nvSpPr>
          <p:cNvPr id="8" name="TextBox 7">
            <a:extLst>
              <a:ext uri="{FF2B5EF4-FFF2-40B4-BE49-F238E27FC236}">
                <a16:creationId xmlns:a16="http://schemas.microsoft.com/office/drawing/2014/main" id="{24535448-B12B-9771-1F7F-C85BFDD3BD3B}"/>
              </a:ext>
            </a:extLst>
          </p:cNvPr>
          <p:cNvSpPr txBox="1"/>
          <p:nvPr/>
        </p:nvSpPr>
        <p:spPr>
          <a:xfrm>
            <a:off x="-8754" y="5332021"/>
            <a:ext cx="9144000" cy="926496"/>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600" dirty="0">
                <a:solidFill>
                  <a:prstClr val="black"/>
                </a:solidFill>
                <a:latin typeface="Quire Sans" panose="020B0502040400020003" pitchFamily="34" charset="0"/>
              </a:rPr>
              <a:t>RDT </a:t>
            </a:r>
            <a:r>
              <a:rPr lang="en-US" sz="2600" dirty="0">
                <a:solidFill>
                  <a:schemeClr val="accent2">
                    <a:lumMod val="75000"/>
                  </a:schemeClr>
                </a:solidFill>
                <a:latin typeface="Quire Sans" panose="020B0502040400020003" pitchFamily="34" charset="0"/>
              </a:rPr>
              <a:t>consistently varies</a:t>
            </a:r>
            <a:r>
              <a:rPr lang="en-US" sz="2600" dirty="0">
                <a:solidFill>
                  <a:prstClr val="black"/>
                </a:solidFill>
                <a:latin typeface="Quire Sans" panose="020B0502040400020003" pitchFamily="34" charset="0"/>
              </a:rPr>
              <a:t> over time</a:t>
            </a:r>
            <a:br>
              <a:rPr lang="en-US" sz="2600" dirty="0">
                <a:solidFill>
                  <a:prstClr val="black"/>
                </a:solidFill>
                <a:latin typeface="Quire Sans" panose="020B0502040400020003" pitchFamily="34" charset="0"/>
              </a:rPr>
            </a:br>
            <a:r>
              <a:rPr lang="en-US" sz="2600" dirty="0">
                <a:solidFill>
                  <a:schemeClr val="accent2">
                    <a:lumMod val="75000"/>
                  </a:schemeClr>
                </a:solidFill>
                <a:latin typeface="Quire Sans" panose="020B0502040400020003" pitchFamily="34" charset="0"/>
              </a:rPr>
              <a:t>across</a:t>
            </a:r>
            <a:r>
              <a:rPr lang="en-US" sz="2600" dirty="0">
                <a:solidFill>
                  <a:prstClr val="black"/>
                </a:solidFill>
                <a:latin typeface="Quire Sans" panose="020B0502040400020003" pitchFamily="34" charset="0"/>
              </a:rPr>
              <a:t> all tested DRAM </a:t>
            </a:r>
            <a:r>
              <a:rPr lang="en-US" sz="2600" dirty="0">
                <a:solidFill>
                  <a:schemeClr val="accent2">
                    <a:lumMod val="75000"/>
                  </a:schemeClr>
                </a:solidFill>
                <a:latin typeface="Quire Sans" panose="020B0502040400020003" pitchFamily="34" charset="0"/>
              </a:rPr>
              <a:t>chips</a:t>
            </a:r>
            <a:endParaRPr lang="en-US" sz="2600" dirty="0">
              <a:solidFill>
                <a:schemeClr val="accent2">
                  <a:lumMod val="75000"/>
                </a:schemeClr>
              </a:solidFill>
              <a:latin typeface="Quire Sans" panose="020B0502040400020003" pitchFamily="34" charset="0"/>
              <a:ea typeface="Cambria"/>
            </a:endParaRPr>
          </a:p>
        </p:txBody>
      </p:sp>
      <p:sp>
        <p:nvSpPr>
          <p:cNvPr id="11" name="Rectangle 10">
            <a:extLst>
              <a:ext uri="{FF2B5EF4-FFF2-40B4-BE49-F238E27FC236}">
                <a16:creationId xmlns:a16="http://schemas.microsoft.com/office/drawing/2014/main" id="{060A64A1-19F7-5064-0BB5-9280FA120F29}"/>
              </a:ext>
            </a:extLst>
          </p:cNvPr>
          <p:cNvSpPr/>
          <p:nvPr/>
        </p:nvSpPr>
        <p:spPr>
          <a:xfrm>
            <a:off x="-228600" y="762001"/>
            <a:ext cx="9469823" cy="5669280"/>
          </a:xfrm>
          <a:prstGeom prst="rect">
            <a:avLst/>
          </a:prstGeom>
          <a:solidFill>
            <a:srgbClr val="FFFFFF">
              <a:alpha val="9387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pic>
        <p:nvPicPr>
          <p:cNvPr id="10" name="Picture 9">
            <a:extLst>
              <a:ext uri="{FF2B5EF4-FFF2-40B4-BE49-F238E27FC236}">
                <a16:creationId xmlns:a16="http://schemas.microsoft.com/office/drawing/2014/main" id="{0C58F561-BFE0-296E-973E-6DA2CBC0E65F}"/>
              </a:ext>
            </a:extLst>
          </p:cNvPr>
          <p:cNvPicPr>
            <a:picLocks noChangeAspect="1"/>
          </p:cNvPicPr>
          <p:nvPr/>
        </p:nvPicPr>
        <p:blipFill>
          <a:blip r:embed="rId5"/>
          <a:stretch>
            <a:fillRect/>
          </a:stretch>
        </p:blipFill>
        <p:spPr>
          <a:xfrm>
            <a:off x="1248702" y="1650033"/>
            <a:ext cx="6646596" cy="4621861"/>
          </a:xfrm>
          <a:prstGeom prst="rect">
            <a:avLst/>
          </a:prstGeom>
          <a:solidFill>
            <a:srgbClr val="000000">
              <a:shade val="95000"/>
            </a:srgbClr>
          </a:solidFill>
          <a:ln w="57150" cap="sq">
            <a:solidFill>
              <a:schemeClr val="tx1"/>
            </a:solidFill>
            <a:miter lim="800000"/>
          </a:ln>
          <a:effectLst>
            <a:outerShdw blurRad="254000" dist="190500" dir="2700000" sy="90000" algn="bl" rotWithShape="0">
              <a:srgbClr val="000000">
                <a:alpha val="40000"/>
              </a:srgbClr>
            </a:outerShdw>
          </a:effectLst>
        </p:spPr>
      </p:pic>
      <p:sp>
        <p:nvSpPr>
          <p:cNvPr id="13" name="TextBox 12">
            <a:extLst>
              <a:ext uri="{FF2B5EF4-FFF2-40B4-BE49-F238E27FC236}">
                <a16:creationId xmlns:a16="http://schemas.microsoft.com/office/drawing/2014/main" id="{712FAAAC-A037-59D1-2D53-90C9815D27A7}"/>
              </a:ext>
            </a:extLst>
          </p:cNvPr>
          <p:cNvSpPr txBox="1"/>
          <p:nvPr/>
        </p:nvSpPr>
        <p:spPr>
          <a:xfrm>
            <a:off x="1125252" y="954866"/>
            <a:ext cx="68934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6"/>
              </a:rPr>
              <a:t>https://arxiv.org/pdf/2502.13075</a:t>
            </a:r>
            <a:endParaRPr kumimoji="0" lang="pt-BR" sz="3200" b="0" i="0" u="none" strike="noStrike" kern="1200" cap="none" spc="0" normalizeH="0" baseline="0" noProof="0" dirty="0">
              <a:ln>
                <a:noFill/>
              </a:ln>
              <a:solidFill>
                <a:prstClr val="black"/>
              </a:solidFill>
              <a:effectLst/>
              <a:uLnTx/>
              <a:uFillTx/>
              <a:latin typeface="Quire Sans"/>
              <a:ea typeface="+mn-ea"/>
              <a:cs typeface="+mn-cs"/>
            </a:endParaRPr>
          </a:p>
        </p:txBody>
      </p:sp>
    </p:spTree>
    <p:extLst>
      <p:ext uri="{BB962C8B-B14F-4D97-AF65-F5344CB8AC3E}">
        <p14:creationId xmlns:p14="http://schemas.microsoft.com/office/powerpoint/2010/main" val="3091742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6F9CB-6D91-2223-89DA-D40725FEC2EC}"/>
              </a:ext>
            </a:extLst>
          </p:cNvPr>
          <p:cNvSpPr>
            <a:spLocks noGrp="1"/>
          </p:cNvSpPr>
          <p:nvPr>
            <p:ph type="title"/>
          </p:nvPr>
        </p:nvSpPr>
        <p:spPr/>
        <p:txBody>
          <a:bodyPr/>
          <a:lstStyle/>
          <a:p>
            <a:r>
              <a:rPr lang="en-US" dirty="0"/>
              <a:t>VRD is (Likely) Unpredictable</a:t>
            </a:r>
          </a:p>
        </p:txBody>
      </p:sp>
      <p:sp>
        <p:nvSpPr>
          <p:cNvPr id="3" name="Content Placeholder 2">
            <a:extLst>
              <a:ext uri="{FF2B5EF4-FFF2-40B4-BE49-F238E27FC236}">
                <a16:creationId xmlns:a16="http://schemas.microsoft.com/office/drawing/2014/main" id="{69AC15B2-70F7-88EB-8DBC-7D1727846CC5}"/>
              </a:ext>
            </a:extLst>
          </p:cNvPr>
          <p:cNvSpPr>
            <a:spLocks noGrp="1"/>
          </p:cNvSpPr>
          <p:nvPr>
            <p:ph idx="1"/>
          </p:nvPr>
        </p:nvSpPr>
        <p:spPr/>
        <p:txBody>
          <a:bodyPr/>
          <a:lstStyle/>
          <a:p>
            <a:r>
              <a:rPr lang="en-US" dirty="0"/>
              <a:t>The outcome of the </a:t>
            </a:r>
            <a:r>
              <a:rPr lang="en-US" dirty="0">
                <a:solidFill>
                  <a:schemeClr val="accent2">
                    <a:lumMod val="75000"/>
                  </a:schemeClr>
                </a:solidFill>
              </a:rPr>
              <a:t>next </a:t>
            </a:r>
            <a:br>
              <a:rPr lang="en-US" dirty="0">
                <a:solidFill>
                  <a:schemeClr val="accent2">
                    <a:lumMod val="75000"/>
                  </a:schemeClr>
                </a:solidFill>
              </a:rPr>
            </a:br>
            <a:r>
              <a:rPr lang="en-US" dirty="0">
                <a:solidFill>
                  <a:schemeClr val="accent2">
                    <a:lumMod val="75000"/>
                  </a:schemeClr>
                </a:solidFill>
              </a:rPr>
              <a:t>read disturbance threshold (RDT) measurement </a:t>
            </a:r>
            <a:br>
              <a:rPr lang="en-US" dirty="0">
                <a:solidFill>
                  <a:schemeClr val="accent2">
                    <a:lumMod val="75000"/>
                  </a:schemeClr>
                </a:solidFill>
              </a:rPr>
            </a:br>
            <a:r>
              <a:rPr lang="en-US" dirty="0">
                <a:solidFill>
                  <a:schemeClr val="accent2">
                    <a:lumMod val="75000"/>
                  </a:schemeClr>
                </a:solidFill>
              </a:rPr>
              <a:t>cannot</a:t>
            </a:r>
            <a:r>
              <a:rPr lang="en-US" dirty="0"/>
              <a:t> be </a:t>
            </a:r>
            <a:r>
              <a:rPr lang="en-US" dirty="0">
                <a:solidFill>
                  <a:schemeClr val="accent2">
                    <a:lumMod val="75000"/>
                  </a:schemeClr>
                </a:solidFill>
              </a:rPr>
              <a:t>predicted</a:t>
            </a:r>
            <a:r>
              <a:rPr lang="en-US" dirty="0"/>
              <a:t> given past measurements</a:t>
            </a:r>
          </a:p>
        </p:txBody>
      </p:sp>
      <p:sp>
        <p:nvSpPr>
          <p:cNvPr id="4" name="Slide Number Placeholder 3">
            <a:extLst>
              <a:ext uri="{FF2B5EF4-FFF2-40B4-BE49-F238E27FC236}">
                <a16:creationId xmlns:a16="http://schemas.microsoft.com/office/drawing/2014/main" id="{EA5F1963-6BC4-FE6D-1F24-E1B2FF91A746}"/>
              </a:ext>
            </a:extLst>
          </p:cNvPr>
          <p:cNvSpPr>
            <a:spLocks noGrp="1"/>
          </p:cNvSpPr>
          <p:nvPr>
            <p:ph type="sldNum" sz="quarter" idx="12"/>
          </p:nvPr>
        </p:nvSpPr>
        <p:spPr/>
        <p:txBody>
          <a:bodyPr/>
          <a:lstStyle/>
          <a:p>
            <a:fld id="{C19D2B53-EDAE-4B41-B849-8916FA40BCB6}" type="slidenum">
              <a:rPr lang="en-US" smtClean="0"/>
              <a:pPr/>
              <a:t>34</a:t>
            </a:fld>
            <a:endParaRPr lang="en-US" dirty="0"/>
          </a:p>
        </p:txBody>
      </p:sp>
      <p:sp>
        <p:nvSpPr>
          <p:cNvPr id="5" name="Oval 4">
            <a:extLst>
              <a:ext uri="{FF2B5EF4-FFF2-40B4-BE49-F238E27FC236}">
                <a16:creationId xmlns:a16="http://schemas.microsoft.com/office/drawing/2014/main" id="{26F86671-5C0E-7857-16A9-028187E709AA}"/>
              </a:ext>
            </a:extLst>
          </p:cNvPr>
          <p:cNvSpPr/>
          <p:nvPr/>
        </p:nvSpPr>
        <p:spPr>
          <a:xfrm>
            <a:off x="498300" y="2870911"/>
            <a:ext cx="914400" cy="914400"/>
          </a:xfrm>
          <a:prstGeom prst="ellipse">
            <a:avLst/>
          </a:prstGeom>
          <a:solidFill>
            <a:schemeClr val="accent2">
              <a:lumMod val="20000"/>
              <a:lumOff val="80000"/>
            </a:schemeClr>
          </a:solidFill>
          <a:ln w="38100">
            <a:solidFill>
              <a:schemeClr val="accent2">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2">
                    <a:lumMod val="75000"/>
                  </a:schemeClr>
                </a:solidFill>
                <a:effectLst/>
                <a:uLnTx/>
                <a:uFillTx/>
                <a:latin typeface="Trebuchet MS" panose="020B0703020202090204" pitchFamily="34" charset="0"/>
              </a:rPr>
              <a:t>1</a:t>
            </a:r>
          </a:p>
        </p:txBody>
      </p:sp>
      <p:sp>
        <p:nvSpPr>
          <p:cNvPr id="6" name="TextBox 5">
            <a:extLst>
              <a:ext uri="{FF2B5EF4-FFF2-40B4-BE49-F238E27FC236}">
                <a16:creationId xmlns:a16="http://schemas.microsoft.com/office/drawing/2014/main" id="{E031E66C-D8BF-D2B1-E27F-2D5F4F387A72}"/>
              </a:ext>
            </a:extLst>
          </p:cNvPr>
          <p:cNvSpPr txBox="1"/>
          <p:nvPr/>
        </p:nvSpPr>
        <p:spPr>
          <a:xfrm>
            <a:off x="1521561" y="2877095"/>
            <a:ext cx="7256679" cy="914400"/>
          </a:xfrm>
          <a:prstGeom prst="rect">
            <a:avLst/>
          </a:prstGeom>
          <a:noFill/>
          <a:ln w="57150">
            <a:noFill/>
          </a:ln>
        </p:spPr>
        <p:txBody>
          <a:bodyPr wrap="none" rtlCol="0" anchor="ctr">
            <a:noAutofit/>
          </a:bodyPr>
          <a:lstStyle/>
          <a:p>
            <a:pPr>
              <a:lnSpc>
                <a:spcPct val="90000"/>
              </a:lnSpc>
            </a:pPr>
            <a:r>
              <a:rPr lang="en-US" sz="2600" dirty="0">
                <a:solidFill>
                  <a:prstClr val="black"/>
                </a:solidFill>
              </a:rPr>
              <a:t>RDT histograms </a:t>
            </a:r>
            <a:r>
              <a:rPr lang="en-US" sz="2600" dirty="0">
                <a:solidFill>
                  <a:schemeClr val="accent5">
                    <a:lumMod val="75000"/>
                  </a:schemeClr>
                </a:solidFill>
              </a:rPr>
              <a:t>well</a:t>
            </a:r>
            <a:r>
              <a:rPr lang="en-US" sz="2600" dirty="0">
                <a:solidFill>
                  <a:prstClr val="black"/>
                </a:solidFill>
              </a:rPr>
              <a:t> </a:t>
            </a:r>
            <a:r>
              <a:rPr lang="en-US" sz="2600" dirty="0">
                <a:solidFill>
                  <a:schemeClr val="accent5">
                    <a:lumMod val="75000"/>
                  </a:schemeClr>
                </a:solidFill>
              </a:rPr>
              <a:t>resemble*</a:t>
            </a:r>
            <a:r>
              <a:rPr lang="en-US" sz="2600" dirty="0">
                <a:solidFill>
                  <a:prstClr val="black"/>
                </a:solidFill>
              </a:rPr>
              <a:t> </a:t>
            </a:r>
            <a:br>
              <a:rPr lang="en-US" sz="2600" dirty="0">
                <a:solidFill>
                  <a:prstClr val="black"/>
                </a:solidFill>
              </a:rPr>
            </a:br>
            <a:r>
              <a:rPr lang="en-US" sz="2600" dirty="0">
                <a:solidFill>
                  <a:srgbClr val="C00000"/>
                </a:solidFill>
              </a:rPr>
              <a:t>random probability distributions</a:t>
            </a:r>
            <a:br>
              <a:rPr lang="en-US" sz="2600" dirty="0">
                <a:solidFill>
                  <a:prstClr val="black"/>
                </a:solidFill>
              </a:rPr>
            </a:br>
            <a:r>
              <a:rPr lang="en-US" sz="2600" dirty="0">
                <a:solidFill>
                  <a:prstClr val="black"/>
                </a:solidFill>
              </a:rPr>
              <a:t>e.g., normal distribution</a:t>
            </a:r>
          </a:p>
        </p:txBody>
      </p:sp>
      <p:pic>
        <p:nvPicPr>
          <p:cNvPr id="7" name="Picture 6">
            <a:extLst>
              <a:ext uri="{FF2B5EF4-FFF2-40B4-BE49-F238E27FC236}">
                <a16:creationId xmlns:a16="http://schemas.microsoft.com/office/drawing/2014/main" id="{CEA8F30F-97E9-221E-AC90-CAA3A220D18C}"/>
              </a:ext>
            </a:extLst>
          </p:cNvPr>
          <p:cNvPicPr>
            <a:picLocks noChangeAspect="1"/>
          </p:cNvPicPr>
          <p:nvPr/>
        </p:nvPicPr>
        <p:blipFill>
          <a:blip r:embed="rId3"/>
          <a:stretch>
            <a:fillRect/>
          </a:stretch>
        </p:blipFill>
        <p:spPr>
          <a:xfrm>
            <a:off x="6460825" y="2403173"/>
            <a:ext cx="2435862" cy="1849876"/>
          </a:xfrm>
          <a:prstGeom prst="rect">
            <a:avLst/>
          </a:prstGeom>
        </p:spPr>
      </p:pic>
      <p:pic>
        <p:nvPicPr>
          <p:cNvPr id="9" name="Picture 8">
            <a:extLst>
              <a:ext uri="{FF2B5EF4-FFF2-40B4-BE49-F238E27FC236}">
                <a16:creationId xmlns:a16="http://schemas.microsoft.com/office/drawing/2014/main" id="{638BC960-22C7-03FE-DF95-785B473EC125}"/>
              </a:ext>
            </a:extLst>
          </p:cNvPr>
          <p:cNvPicPr>
            <a:picLocks noChangeAspect="1"/>
          </p:cNvPicPr>
          <p:nvPr/>
        </p:nvPicPr>
        <p:blipFill>
          <a:blip r:embed="rId4">
            <a:alphaModFix amt="82000"/>
          </a:blip>
          <a:stretch>
            <a:fillRect/>
          </a:stretch>
        </p:blipFill>
        <p:spPr>
          <a:xfrm>
            <a:off x="7110944" y="2804780"/>
            <a:ext cx="1443168" cy="1089561"/>
          </a:xfrm>
          <a:prstGeom prst="rect">
            <a:avLst/>
          </a:prstGeom>
        </p:spPr>
      </p:pic>
      <p:sp>
        <p:nvSpPr>
          <p:cNvPr id="10" name="TextBox 9">
            <a:extLst>
              <a:ext uri="{FF2B5EF4-FFF2-40B4-BE49-F238E27FC236}">
                <a16:creationId xmlns:a16="http://schemas.microsoft.com/office/drawing/2014/main" id="{FC159A83-138B-2F21-D66A-CCF259C9CDB1}"/>
              </a:ext>
            </a:extLst>
          </p:cNvPr>
          <p:cNvSpPr txBox="1"/>
          <p:nvPr/>
        </p:nvSpPr>
        <p:spPr>
          <a:xfrm>
            <a:off x="1521561" y="6401664"/>
            <a:ext cx="6896502" cy="383908"/>
          </a:xfrm>
          <a:prstGeom prst="rect">
            <a:avLst/>
          </a:prstGeom>
          <a:noFill/>
          <a:ln w="57150">
            <a:noFill/>
          </a:ln>
        </p:spPr>
        <p:txBody>
          <a:bodyPr wrap="none" rtlCol="0" anchor="ctr">
            <a:noAutofit/>
          </a:bodyPr>
          <a:lstStyle/>
          <a:p>
            <a:pPr algn="ctr">
              <a:lnSpc>
                <a:spcPct val="90000"/>
              </a:lnSpc>
            </a:pPr>
            <a:r>
              <a:rPr lang="en-US" sz="1600" i="1" dirty="0">
                <a:solidFill>
                  <a:prstClr val="black"/>
                </a:solidFill>
              </a:rPr>
              <a:t>* Resemblance quantified using statistical tests in the paper </a:t>
            </a:r>
          </a:p>
        </p:txBody>
      </p:sp>
      <p:sp>
        <p:nvSpPr>
          <p:cNvPr id="11" name="Oval 10">
            <a:extLst>
              <a:ext uri="{FF2B5EF4-FFF2-40B4-BE49-F238E27FC236}">
                <a16:creationId xmlns:a16="http://schemas.microsoft.com/office/drawing/2014/main" id="{622A1471-501D-E677-FEAD-81ED5E55083C}"/>
              </a:ext>
            </a:extLst>
          </p:cNvPr>
          <p:cNvSpPr/>
          <p:nvPr/>
        </p:nvSpPr>
        <p:spPr>
          <a:xfrm>
            <a:off x="498300" y="4832745"/>
            <a:ext cx="914400" cy="914400"/>
          </a:xfrm>
          <a:prstGeom prst="ellipse">
            <a:avLst/>
          </a:prstGeom>
          <a:solidFill>
            <a:schemeClr val="accent2">
              <a:lumMod val="20000"/>
              <a:lumOff val="80000"/>
            </a:schemeClr>
          </a:solidFill>
          <a:ln w="38100">
            <a:solidFill>
              <a:schemeClr val="accent2">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2">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2">
                  <a:lumMod val="75000"/>
                </a:schemeClr>
              </a:solidFill>
              <a:effectLst/>
              <a:uLnTx/>
              <a:uFillTx/>
              <a:latin typeface="Trebuchet MS" panose="020B0703020202090204" pitchFamily="34" charset="0"/>
            </a:endParaRPr>
          </a:p>
        </p:txBody>
      </p:sp>
      <p:sp>
        <p:nvSpPr>
          <p:cNvPr id="12" name="TextBox 11">
            <a:extLst>
              <a:ext uri="{FF2B5EF4-FFF2-40B4-BE49-F238E27FC236}">
                <a16:creationId xmlns:a16="http://schemas.microsoft.com/office/drawing/2014/main" id="{33E30422-2A24-4B84-5FAE-C66F229D1D54}"/>
              </a:ext>
            </a:extLst>
          </p:cNvPr>
          <p:cNvSpPr txBox="1"/>
          <p:nvPr/>
        </p:nvSpPr>
        <p:spPr>
          <a:xfrm>
            <a:off x="1521560" y="4840191"/>
            <a:ext cx="7256679" cy="914400"/>
          </a:xfrm>
          <a:prstGeom prst="rect">
            <a:avLst/>
          </a:prstGeom>
          <a:noFill/>
          <a:ln w="57150">
            <a:noFill/>
          </a:ln>
        </p:spPr>
        <p:txBody>
          <a:bodyPr wrap="none" rtlCol="0" anchor="ctr">
            <a:noAutofit/>
          </a:bodyPr>
          <a:lstStyle/>
          <a:p>
            <a:pPr>
              <a:lnSpc>
                <a:spcPct val="90000"/>
              </a:lnSpc>
            </a:pPr>
            <a:r>
              <a:rPr lang="en-US" sz="2600" dirty="0">
                <a:solidFill>
                  <a:prstClr val="black"/>
                </a:solidFill>
              </a:rPr>
              <a:t>Analyze and find </a:t>
            </a:r>
            <a:r>
              <a:rPr lang="en-US" sz="2600" dirty="0">
                <a:solidFill>
                  <a:srgbClr val="C00000"/>
                </a:solidFill>
              </a:rPr>
              <a:t>no repeating patterns</a:t>
            </a:r>
            <a:br>
              <a:rPr lang="en-US" sz="2600" dirty="0">
                <a:solidFill>
                  <a:srgbClr val="C00000"/>
                </a:solidFill>
              </a:rPr>
            </a:br>
            <a:r>
              <a:rPr lang="en-US" sz="2600" dirty="0"/>
              <a:t>in the series of </a:t>
            </a:r>
            <a:r>
              <a:rPr lang="en-US" sz="2600" dirty="0">
                <a:solidFill>
                  <a:schemeClr val="accent5">
                    <a:lumMod val="75000"/>
                  </a:schemeClr>
                </a:solidFill>
              </a:rPr>
              <a:t>consecutively measured RDT values</a:t>
            </a:r>
            <a:br>
              <a:rPr lang="en-US" sz="2600" dirty="0">
                <a:solidFill>
                  <a:prstClr val="black"/>
                </a:solidFill>
              </a:rPr>
            </a:br>
            <a:r>
              <a:rPr lang="en-US" sz="2600" dirty="0">
                <a:solidFill>
                  <a:prstClr val="black"/>
                </a:solidFill>
              </a:rPr>
              <a:t>using the </a:t>
            </a:r>
            <a:r>
              <a:rPr lang="en-US" sz="2600" dirty="0">
                <a:solidFill>
                  <a:schemeClr val="accent5">
                    <a:lumMod val="75000"/>
                  </a:schemeClr>
                </a:solidFill>
              </a:rPr>
              <a:t>autocorrelation function</a:t>
            </a:r>
          </a:p>
        </p:txBody>
      </p:sp>
    </p:spTree>
    <p:extLst>
      <p:ext uri="{BB962C8B-B14F-4D97-AF65-F5344CB8AC3E}">
        <p14:creationId xmlns:p14="http://schemas.microsoft.com/office/powerpoint/2010/main" val="141732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P spid="11"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E1DF8-8893-483A-0572-AC927E5C9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A9E70B-257F-C5FA-4FC7-C32DC6B2E327}"/>
              </a:ext>
            </a:extLst>
          </p:cNvPr>
          <p:cNvSpPr>
            <a:spLocks noGrp="1"/>
          </p:cNvSpPr>
          <p:nvPr>
            <p:ph type="title"/>
          </p:nvPr>
        </p:nvSpPr>
        <p:spPr/>
        <p:txBody>
          <a:bodyPr/>
          <a:lstStyle/>
          <a:p>
            <a:r>
              <a:rPr lang="en-US" dirty="0"/>
              <a:t>VRD is (Likely) Unpredictable</a:t>
            </a:r>
          </a:p>
        </p:txBody>
      </p:sp>
      <p:sp>
        <p:nvSpPr>
          <p:cNvPr id="3" name="Content Placeholder 2">
            <a:extLst>
              <a:ext uri="{FF2B5EF4-FFF2-40B4-BE49-F238E27FC236}">
                <a16:creationId xmlns:a16="http://schemas.microsoft.com/office/drawing/2014/main" id="{6209C0AD-2264-A4F8-A2E2-F4C3F0730AC2}"/>
              </a:ext>
            </a:extLst>
          </p:cNvPr>
          <p:cNvSpPr>
            <a:spLocks noGrp="1"/>
          </p:cNvSpPr>
          <p:nvPr>
            <p:ph idx="1"/>
          </p:nvPr>
        </p:nvSpPr>
        <p:spPr/>
        <p:txBody>
          <a:bodyPr/>
          <a:lstStyle/>
          <a:p>
            <a:r>
              <a:rPr lang="en-US" dirty="0"/>
              <a:t>The outcome of the </a:t>
            </a:r>
            <a:r>
              <a:rPr lang="en-US" dirty="0">
                <a:solidFill>
                  <a:schemeClr val="accent2">
                    <a:lumMod val="75000"/>
                  </a:schemeClr>
                </a:solidFill>
              </a:rPr>
              <a:t>next RDT measurement</a:t>
            </a:r>
            <a:br>
              <a:rPr lang="en-US" dirty="0"/>
            </a:br>
            <a:r>
              <a:rPr lang="en-US" dirty="0">
                <a:solidFill>
                  <a:schemeClr val="accent2">
                    <a:lumMod val="75000"/>
                  </a:schemeClr>
                </a:solidFill>
              </a:rPr>
              <a:t>cannot</a:t>
            </a:r>
            <a:r>
              <a:rPr lang="en-US" dirty="0"/>
              <a:t> be </a:t>
            </a:r>
            <a:r>
              <a:rPr lang="en-US" dirty="0">
                <a:solidFill>
                  <a:schemeClr val="accent2">
                    <a:lumMod val="75000"/>
                  </a:schemeClr>
                </a:solidFill>
              </a:rPr>
              <a:t>predicted</a:t>
            </a:r>
            <a:r>
              <a:rPr lang="en-US" dirty="0"/>
              <a:t> given past measurements</a:t>
            </a:r>
          </a:p>
        </p:txBody>
      </p:sp>
      <p:sp>
        <p:nvSpPr>
          <p:cNvPr id="4" name="Slide Number Placeholder 3">
            <a:extLst>
              <a:ext uri="{FF2B5EF4-FFF2-40B4-BE49-F238E27FC236}">
                <a16:creationId xmlns:a16="http://schemas.microsoft.com/office/drawing/2014/main" id="{EBC45B38-3338-CF84-2008-42C244A6F2BF}"/>
              </a:ext>
            </a:extLst>
          </p:cNvPr>
          <p:cNvSpPr>
            <a:spLocks noGrp="1"/>
          </p:cNvSpPr>
          <p:nvPr>
            <p:ph type="sldNum" sz="quarter" idx="12"/>
          </p:nvPr>
        </p:nvSpPr>
        <p:spPr/>
        <p:txBody>
          <a:bodyPr/>
          <a:lstStyle/>
          <a:p>
            <a:fld id="{C19D2B53-EDAE-4B41-B849-8916FA40BCB6}" type="slidenum">
              <a:rPr lang="en-US" smtClean="0"/>
              <a:pPr/>
              <a:t>35</a:t>
            </a:fld>
            <a:endParaRPr lang="en-US" dirty="0"/>
          </a:p>
        </p:txBody>
      </p:sp>
      <p:sp>
        <p:nvSpPr>
          <p:cNvPr id="5" name="Oval 4">
            <a:extLst>
              <a:ext uri="{FF2B5EF4-FFF2-40B4-BE49-F238E27FC236}">
                <a16:creationId xmlns:a16="http://schemas.microsoft.com/office/drawing/2014/main" id="{57B2E711-D48D-E711-B7AE-1961FBA5BCDD}"/>
              </a:ext>
            </a:extLst>
          </p:cNvPr>
          <p:cNvSpPr/>
          <p:nvPr/>
        </p:nvSpPr>
        <p:spPr>
          <a:xfrm>
            <a:off x="498300" y="2566110"/>
            <a:ext cx="914400" cy="914400"/>
          </a:xfrm>
          <a:prstGeom prst="ellipse">
            <a:avLst/>
          </a:prstGeom>
          <a:solidFill>
            <a:schemeClr val="accent2">
              <a:lumMod val="20000"/>
              <a:lumOff val="80000"/>
            </a:schemeClr>
          </a:solidFill>
          <a:ln w="38100">
            <a:solidFill>
              <a:schemeClr val="accent2">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3500" b="1" i="0" u="none" strike="noStrike" kern="1200" cap="none" spc="0" normalizeH="0" baseline="0" noProof="0" dirty="0">
                <a:ln>
                  <a:noFill/>
                </a:ln>
                <a:solidFill>
                  <a:schemeClr val="accent2">
                    <a:lumMod val="75000"/>
                  </a:schemeClr>
                </a:solidFill>
                <a:effectLst/>
                <a:uLnTx/>
                <a:uFillTx/>
                <a:latin typeface="Trebuchet MS" panose="020B0703020202090204" pitchFamily="34" charset="0"/>
              </a:rPr>
              <a:t>1</a:t>
            </a:r>
          </a:p>
        </p:txBody>
      </p:sp>
      <p:sp>
        <p:nvSpPr>
          <p:cNvPr id="6" name="TextBox 5">
            <a:extLst>
              <a:ext uri="{FF2B5EF4-FFF2-40B4-BE49-F238E27FC236}">
                <a16:creationId xmlns:a16="http://schemas.microsoft.com/office/drawing/2014/main" id="{438B07C6-AA9E-16C3-45B0-CBD5ACB54F0B}"/>
              </a:ext>
            </a:extLst>
          </p:cNvPr>
          <p:cNvSpPr txBox="1"/>
          <p:nvPr/>
        </p:nvSpPr>
        <p:spPr>
          <a:xfrm>
            <a:off x="1521561" y="2572294"/>
            <a:ext cx="7256679" cy="914400"/>
          </a:xfrm>
          <a:prstGeom prst="rect">
            <a:avLst/>
          </a:prstGeom>
          <a:noFill/>
          <a:ln w="57150">
            <a:noFill/>
          </a:ln>
        </p:spPr>
        <p:txBody>
          <a:bodyPr wrap="none" rtlCol="0" anchor="ctr">
            <a:noAutofit/>
          </a:bodyPr>
          <a:lstStyle/>
          <a:p>
            <a:pPr>
              <a:lnSpc>
                <a:spcPct val="90000"/>
              </a:lnSpc>
            </a:pPr>
            <a:r>
              <a:rPr lang="en-US" sz="2600" dirty="0">
                <a:solidFill>
                  <a:prstClr val="black"/>
                </a:solidFill>
              </a:rPr>
              <a:t>RDT histograms </a:t>
            </a:r>
            <a:r>
              <a:rPr lang="en-US" sz="2600" dirty="0">
                <a:solidFill>
                  <a:schemeClr val="accent5">
                    <a:lumMod val="75000"/>
                  </a:schemeClr>
                </a:solidFill>
              </a:rPr>
              <a:t>well</a:t>
            </a:r>
            <a:r>
              <a:rPr lang="en-US" sz="2600" dirty="0">
                <a:solidFill>
                  <a:prstClr val="black"/>
                </a:solidFill>
              </a:rPr>
              <a:t> </a:t>
            </a:r>
            <a:r>
              <a:rPr lang="en-US" sz="2600" dirty="0">
                <a:solidFill>
                  <a:schemeClr val="accent5">
                    <a:lumMod val="75000"/>
                  </a:schemeClr>
                </a:solidFill>
              </a:rPr>
              <a:t>resemble*</a:t>
            </a:r>
            <a:r>
              <a:rPr lang="en-US" sz="2600" dirty="0">
                <a:solidFill>
                  <a:prstClr val="black"/>
                </a:solidFill>
              </a:rPr>
              <a:t> </a:t>
            </a:r>
            <a:br>
              <a:rPr lang="en-US" sz="2600" dirty="0">
                <a:solidFill>
                  <a:prstClr val="black"/>
                </a:solidFill>
              </a:rPr>
            </a:br>
            <a:r>
              <a:rPr lang="en-US" sz="2600" dirty="0">
                <a:solidFill>
                  <a:srgbClr val="C00000"/>
                </a:solidFill>
              </a:rPr>
              <a:t>random probability distributions</a:t>
            </a:r>
            <a:br>
              <a:rPr lang="en-US" sz="2600" dirty="0">
                <a:solidFill>
                  <a:prstClr val="black"/>
                </a:solidFill>
              </a:rPr>
            </a:br>
            <a:r>
              <a:rPr lang="en-US" sz="2600" dirty="0">
                <a:solidFill>
                  <a:prstClr val="black"/>
                </a:solidFill>
              </a:rPr>
              <a:t>e.g., normal distribution</a:t>
            </a:r>
          </a:p>
        </p:txBody>
      </p:sp>
      <p:pic>
        <p:nvPicPr>
          <p:cNvPr id="7" name="Picture 6">
            <a:extLst>
              <a:ext uri="{FF2B5EF4-FFF2-40B4-BE49-F238E27FC236}">
                <a16:creationId xmlns:a16="http://schemas.microsoft.com/office/drawing/2014/main" id="{5B37730C-EEBC-A2C9-1C21-5B84AEC9B19A}"/>
              </a:ext>
            </a:extLst>
          </p:cNvPr>
          <p:cNvPicPr>
            <a:picLocks noChangeAspect="1"/>
          </p:cNvPicPr>
          <p:nvPr/>
        </p:nvPicPr>
        <p:blipFill>
          <a:blip r:embed="rId3"/>
          <a:stretch>
            <a:fillRect/>
          </a:stretch>
        </p:blipFill>
        <p:spPr>
          <a:xfrm>
            <a:off x="6460825" y="2098372"/>
            <a:ext cx="2435862" cy="1849876"/>
          </a:xfrm>
          <a:prstGeom prst="rect">
            <a:avLst/>
          </a:prstGeom>
        </p:spPr>
      </p:pic>
      <p:pic>
        <p:nvPicPr>
          <p:cNvPr id="9" name="Picture 8">
            <a:extLst>
              <a:ext uri="{FF2B5EF4-FFF2-40B4-BE49-F238E27FC236}">
                <a16:creationId xmlns:a16="http://schemas.microsoft.com/office/drawing/2014/main" id="{81BFD0BE-F1D5-12A1-82D4-8072CE6440E6}"/>
              </a:ext>
            </a:extLst>
          </p:cNvPr>
          <p:cNvPicPr>
            <a:picLocks noChangeAspect="1"/>
          </p:cNvPicPr>
          <p:nvPr/>
        </p:nvPicPr>
        <p:blipFill>
          <a:blip r:embed="rId4">
            <a:alphaModFix amt="82000"/>
          </a:blip>
          <a:stretch>
            <a:fillRect/>
          </a:stretch>
        </p:blipFill>
        <p:spPr>
          <a:xfrm>
            <a:off x="7110944" y="2499979"/>
            <a:ext cx="1443168" cy="1089561"/>
          </a:xfrm>
          <a:prstGeom prst="rect">
            <a:avLst/>
          </a:prstGeom>
        </p:spPr>
      </p:pic>
      <p:sp>
        <p:nvSpPr>
          <p:cNvPr id="11" name="Oval 10">
            <a:extLst>
              <a:ext uri="{FF2B5EF4-FFF2-40B4-BE49-F238E27FC236}">
                <a16:creationId xmlns:a16="http://schemas.microsoft.com/office/drawing/2014/main" id="{D4E47783-FFD9-3B60-41D3-2AD00A76BAE9}"/>
              </a:ext>
            </a:extLst>
          </p:cNvPr>
          <p:cNvSpPr/>
          <p:nvPr/>
        </p:nvSpPr>
        <p:spPr>
          <a:xfrm>
            <a:off x="498300" y="4527944"/>
            <a:ext cx="914400" cy="914400"/>
          </a:xfrm>
          <a:prstGeom prst="ellipse">
            <a:avLst/>
          </a:prstGeom>
          <a:solidFill>
            <a:schemeClr val="accent2">
              <a:lumMod val="20000"/>
              <a:lumOff val="80000"/>
            </a:schemeClr>
          </a:solidFill>
          <a:ln w="38100">
            <a:solidFill>
              <a:schemeClr val="accent2">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r>
              <a:rPr lang="en-US" sz="3500" b="1" dirty="0">
                <a:solidFill>
                  <a:schemeClr val="accent2">
                    <a:lumMod val="75000"/>
                  </a:schemeClr>
                </a:solidFill>
                <a:latin typeface="Trebuchet MS" panose="020B0703020202090204" pitchFamily="34" charset="0"/>
              </a:rPr>
              <a:t>2</a:t>
            </a:r>
            <a:endParaRPr kumimoji="0" lang="en-US" sz="3500" b="1" i="0" u="none" strike="noStrike" kern="1200" cap="none" spc="0" normalizeH="0" baseline="0" noProof="0" dirty="0">
              <a:ln>
                <a:noFill/>
              </a:ln>
              <a:solidFill>
                <a:schemeClr val="accent2">
                  <a:lumMod val="75000"/>
                </a:schemeClr>
              </a:solidFill>
              <a:effectLst/>
              <a:uLnTx/>
              <a:uFillTx/>
              <a:latin typeface="Trebuchet MS" panose="020B0703020202090204" pitchFamily="34" charset="0"/>
            </a:endParaRPr>
          </a:p>
        </p:txBody>
      </p:sp>
      <p:sp>
        <p:nvSpPr>
          <p:cNvPr id="12" name="TextBox 11">
            <a:extLst>
              <a:ext uri="{FF2B5EF4-FFF2-40B4-BE49-F238E27FC236}">
                <a16:creationId xmlns:a16="http://schemas.microsoft.com/office/drawing/2014/main" id="{11C9E8A4-B298-32CC-D31B-6E9C60414F3C}"/>
              </a:ext>
            </a:extLst>
          </p:cNvPr>
          <p:cNvSpPr txBox="1"/>
          <p:nvPr/>
        </p:nvSpPr>
        <p:spPr>
          <a:xfrm>
            <a:off x="1521560" y="4535390"/>
            <a:ext cx="7256679" cy="914400"/>
          </a:xfrm>
          <a:prstGeom prst="rect">
            <a:avLst/>
          </a:prstGeom>
          <a:noFill/>
          <a:ln w="57150">
            <a:noFill/>
          </a:ln>
        </p:spPr>
        <p:txBody>
          <a:bodyPr wrap="none" rtlCol="0" anchor="ctr">
            <a:noAutofit/>
          </a:bodyPr>
          <a:lstStyle/>
          <a:p>
            <a:pPr>
              <a:lnSpc>
                <a:spcPct val="90000"/>
              </a:lnSpc>
            </a:pPr>
            <a:r>
              <a:rPr lang="en-US" sz="2600" dirty="0">
                <a:solidFill>
                  <a:prstClr val="black"/>
                </a:solidFill>
              </a:rPr>
              <a:t>Analyze and find </a:t>
            </a:r>
            <a:r>
              <a:rPr lang="en-US" sz="2600" dirty="0">
                <a:solidFill>
                  <a:srgbClr val="C00000"/>
                </a:solidFill>
              </a:rPr>
              <a:t>no repeating patterns </a:t>
            </a:r>
            <a:br>
              <a:rPr lang="en-US" sz="2600" dirty="0">
                <a:solidFill>
                  <a:prstClr val="black"/>
                </a:solidFill>
              </a:rPr>
            </a:br>
            <a:r>
              <a:rPr lang="en-US" sz="2600" dirty="0">
                <a:solidFill>
                  <a:prstClr val="black"/>
                </a:solidFill>
              </a:rPr>
              <a:t>using the </a:t>
            </a:r>
            <a:r>
              <a:rPr lang="en-US" sz="2600" dirty="0">
                <a:solidFill>
                  <a:schemeClr val="accent5">
                    <a:lumMod val="75000"/>
                  </a:schemeClr>
                </a:solidFill>
              </a:rPr>
              <a:t>autocorrelation function</a:t>
            </a:r>
          </a:p>
        </p:txBody>
      </p:sp>
      <p:sp>
        <p:nvSpPr>
          <p:cNvPr id="8" name="Rectangle 7">
            <a:extLst>
              <a:ext uri="{FF2B5EF4-FFF2-40B4-BE49-F238E27FC236}">
                <a16:creationId xmlns:a16="http://schemas.microsoft.com/office/drawing/2014/main" id="{CEB351E0-2B96-4815-48C0-01C3EACEAB74}"/>
              </a:ext>
            </a:extLst>
          </p:cNvPr>
          <p:cNvSpPr/>
          <p:nvPr/>
        </p:nvSpPr>
        <p:spPr>
          <a:xfrm>
            <a:off x="-228600" y="762001"/>
            <a:ext cx="9469823" cy="5669280"/>
          </a:xfrm>
          <a:prstGeom prst="rect">
            <a:avLst/>
          </a:prstGeom>
          <a:solidFill>
            <a:srgbClr val="FFFFFF">
              <a:alpha val="9387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pic>
        <p:nvPicPr>
          <p:cNvPr id="13" name="Picture 12">
            <a:extLst>
              <a:ext uri="{FF2B5EF4-FFF2-40B4-BE49-F238E27FC236}">
                <a16:creationId xmlns:a16="http://schemas.microsoft.com/office/drawing/2014/main" id="{F8088677-7425-953B-2B4D-F85F859402B6}"/>
              </a:ext>
            </a:extLst>
          </p:cNvPr>
          <p:cNvPicPr>
            <a:picLocks noChangeAspect="1"/>
          </p:cNvPicPr>
          <p:nvPr/>
        </p:nvPicPr>
        <p:blipFill>
          <a:blip r:embed="rId5"/>
          <a:stretch>
            <a:fillRect/>
          </a:stretch>
        </p:blipFill>
        <p:spPr>
          <a:xfrm>
            <a:off x="1248702" y="1650033"/>
            <a:ext cx="6646596" cy="4621861"/>
          </a:xfrm>
          <a:prstGeom prst="rect">
            <a:avLst/>
          </a:prstGeom>
          <a:solidFill>
            <a:srgbClr val="000000">
              <a:shade val="95000"/>
            </a:srgbClr>
          </a:solidFill>
          <a:ln w="57150" cap="sq">
            <a:solidFill>
              <a:schemeClr val="tx1"/>
            </a:solidFill>
            <a:miter lim="800000"/>
          </a:ln>
          <a:effectLst>
            <a:outerShdw blurRad="254000" dist="190500" dir="2700000" sy="90000" algn="bl" rotWithShape="0">
              <a:srgbClr val="000000">
                <a:alpha val="40000"/>
              </a:srgbClr>
            </a:outerShdw>
          </a:effectLst>
        </p:spPr>
      </p:pic>
      <p:sp>
        <p:nvSpPr>
          <p:cNvPr id="14" name="TextBox 13">
            <a:extLst>
              <a:ext uri="{FF2B5EF4-FFF2-40B4-BE49-F238E27FC236}">
                <a16:creationId xmlns:a16="http://schemas.microsoft.com/office/drawing/2014/main" id="{DB5216F8-9044-5D0E-DC1C-3BFB801530A4}"/>
              </a:ext>
            </a:extLst>
          </p:cNvPr>
          <p:cNvSpPr txBox="1"/>
          <p:nvPr/>
        </p:nvSpPr>
        <p:spPr>
          <a:xfrm>
            <a:off x="1125252" y="954866"/>
            <a:ext cx="68934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6"/>
              </a:rPr>
              <a:t>https://arxiv.org/pdf/2502.13075</a:t>
            </a:r>
            <a:endParaRPr kumimoji="0" lang="pt-BR" sz="3200" b="0" i="0" u="none" strike="noStrike" kern="1200" cap="none" spc="0" normalizeH="0" baseline="0" noProof="0" dirty="0">
              <a:ln>
                <a:noFill/>
              </a:ln>
              <a:solidFill>
                <a:prstClr val="black"/>
              </a:solidFill>
              <a:effectLst/>
              <a:uLnTx/>
              <a:uFillTx/>
              <a:latin typeface="Quire Sans"/>
              <a:ea typeface="+mn-ea"/>
              <a:cs typeface="+mn-cs"/>
            </a:endParaRPr>
          </a:p>
        </p:txBody>
      </p:sp>
    </p:spTree>
    <p:extLst>
      <p:ext uri="{BB962C8B-B14F-4D97-AF65-F5344CB8AC3E}">
        <p14:creationId xmlns:p14="http://schemas.microsoft.com/office/powerpoint/2010/main" val="1294025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D2D19-0ACD-AA79-1826-54910B0865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294882-F0D9-5C35-E009-8ADA58130828}"/>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EF5DAC4E-7E18-CA19-B4E6-437C3C557394}"/>
              </a:ext>
            </a:extLst>
          </p:cNvPr>
          <p:cNvSpPr>
            <a:spLocks noGrp="1"/>
          </p:cNvSpPr>
          <p:nvPr>
            <p:ph idx="1"/>
          </p:nvPr>
        </p:nvSpPr>
        <p:spPr/>
        <p:txBody>
          <a:bodyPr>
            <a:noAutofit/>
          </a:bodyPr>
          <a:lstStyle/>
          <a:p>
            <a:pPr marL="640080" indent="-640080">
              <a:buFont typeface="+mj-lt"/>
              <a:buAutoNum type="romanUcPeriod"/>
            </a:pPr>
            <a:r>
              <a:rPr lang="en-US" sz="2900" dirty="0">
                <a:solidFill>
                  <a:schemeClr val="tx1">
                    <a:lumMod val="50000"/>
                    <a:lumOff val="50000"/>
                  </a:schemeClr>
                </a:solidFill>
              </a:rPr>
              <a:t>Motivation</a:t>
            </a:r>
          </a:p>
          <a:p>
            <a:pPr marL="640080" indent="-640080">
              <a:buFont typeface="+mj-lt"/>
              <a:buAutoNum type="romanUcPeriod"/>
            </a:pPr>
            <a:endParaRPr lang="en-US" sz="2400" dirty="0"/>
          </a:p>
          <a:p>
            <a:pPr marL="640080" indent="-640080">
              <a:buFont typeface="+mj-lt"/>
              <a:buAutoNum type="romanUcPeriod"/>
            </a:pPr>
            <a:r>
              <a:rPr lang="en-US" sz="2900" dirty="0">
                <a:solidFill>
                  <a:schemeClr val="tx1">
                    <a:lumMod val="50000"/>
                    <a:lumOff val="50000"/>
                  </a:schemeClr>
                </a:solidFill>
              </a:rPr>
              <a:t>Experimental Characterization Methodology</a:t>
            </a:r>
          </a:p>
          <a:p>
            <a:pPr marL="640080" indent="-640080">
              <a:buFont typeface="+mj-lt"/>
              <a:buAutoNum type="romanUcPeriod"/>
            </a:pPr>
            <a:endParaRPr lang="en-US" sz="2400" b="1" dirty="0"/>
          </a:p>
          <a:p>
            <a:pPr marL="640080" indent="-640080">
              <a:buFont typeface="+mj-lt"/>
              <a:buAutoNum type="romanUcPeriod"/>
            </a:pPr>
            <a:r>
              <a:rPr lang="en-US" sz="2900" dirty="0">
                <a:solidFill>
                  <a:schemeClr val="tx1">
                    <a:lumMod val="50000"/>
                    <a:lumOff val="50000"/>
                  </a:schemeClr>
                </a:solidFill>
              </a:rPr>
              <a:t>Foundational Results</a:t>
            </a:r>
          </a:p>
          <a:p>
            <a:pPr marL="640080" indent="-640080">
              <a:buFont typeface="+mj-lt"/>
              <a:buAutoNum type="romanUcPeriod"/>
            </a:pPr>
            <a:endParaRPr lang="en-US" sz="2400" dirty="0"/>
          </a:p>
          <a:p>
            <a:pPr marL="640080" indent="-640080">
              <a:buFont typeface="+mj-lt"/>
              <a:buAutoNum type="romanUcPeriod"/>
            </a:pPr>
            <a:r>
              <a:rPr lang="en-US" sz="2900" b="1" dirty="0"/>
              <a:t>In-Depth Analysis of VRD</a:t>
            </a:r>
          </a:p>
          <a:p>
            <a:pPr marL="640080" indent="-640080">
              <a:buFont typeface="+mj-lt"/>
              <a:buAutoNum type="romanUcPeriod"/>
            </a:pPr>
            <a:endParaRPr lang="en-US" sz="2400" dirty="0"/>
          </a:p>
          <a:p>
            <a:pPr marL="640080" indent="-640080">
              <a:buFont typeface="+mj-lt"/>
              <a:buAutoNum type="romanUcPeriod"/>
            </a:pPr>
            <a:r>
              <a:rPr lang="en-US" sz="2900" dirty="0"/>
              <a:t>Implications for System Security and Robustness</a:t>
            </a:r>
          </a:p>
          <a:p>
            <a:pPr marL="640080" indent="-640080">
              <a:buFont typeface="+mj-lt"/>
              <a:buAutoNum type="romanUcPeriod"/>
            </a:pPr>
            <a:endParaRPr lang="en-US" sz="2400" dirty="0"/>
          </a:p>
          <a:p>
            <a:pPr marL="640080" indent="-640080">
              <a:buFont typeface="+mj-lt"/>
              <a:buAutoNum type="romanUcPeriod"/>
            </a:pPr>
            <a:r>
              <a:rPr lang="en-US" sz="2900" dirty="0"/>
              <a:t>Conclusion</a:t>
            </a:r>
          </a:p>
        </p:txBody>
      </p:sp>
      <p:sp>
        <p:nvSpPr>
          <p:cNvPr id="4" name="Slide Number Placeholder 3">
            <a:extLst>
              <a:ext uri="{FF2B5EF4-FFF2-40B4-BE49-F238E27FC236}">
                <a16:creationId xmlns:a16="http://schemas.microsoft.com/office/drawing/2014/main" id="{B080A8BB-793B-B23C-D5EE-EAA8A4B9514E}"/>
              </a:ext>
            </a:extLst>
          </p:cNvPr>
          <p:cNvSpPr>
            <a:spLocks noGrp="1"/>
          </p:cNvSpPr>
          <p:nvPr>
            <p:ph type="sldNum" sz="quarter" idx="12"/>
          </p:nvPr>
        </p:nvSpPr>
        <p:spPr/>
        <p:txBody>
          <a:bodyPr/>
          <a:lstStyle/>
          <a:p>
            <a:fld id="{C19D2B53-EDAE-4B41-B849-8916FA40BCB6}" type="slidenum">
              <a:rPr lang="en-US" smtClean="0"/>
              <a:pPr/>
              <a:t>36</a:t>
            </a:fld>
            <a:endParaRPr lang="en-US" dirty="0"/>
          </a:p>
        </p:txBody>
      </p:sp>
    </p:spTree>
    <p:extLst>
      <p:ext uri="{BB962C8B-B14F-4D97-AF65-F5344CB8AC3E}">
        <p14:creationId xmlns:p14="http://schemas.microsoft.com/office/powerpoint/2010/main" val="2633843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2E42-8F27-6478-A917-CBC5BDC037FC}"/>
              </a:ext>
            </a:extLst>
          </p:cNvPr>
          <p:cNvSpPr>
            <a:spLocks noGrp="1"/>
          </p:cNvSpPr>
          <p:nvPr>
            <p:ph type="title"/>
          </p:nvPr>
        </p:nvSpPr>
        <p:spPr/>
        <p:txBody>
          <a:bodyPr/>
          <a:lstStyle/>
          <a:p>
            <a:r>
              <a:rPr lang="en-US" dirty="0"/>
              <a:t>In-Depth Analysis: Parameter Space</a:t>
            </a:r>
          </a:p>
        </p:txBody>
      </p:sp>
      <p:sp>
        <p:nvSpPr>
          <p:cNvPr id="3" name="Content Placeholder 2">
            <a:extLst>
              <a:ext uri="{FF2B5EF4-FFF2-40B4-BE49-F238E27FC236}">
                <a16:creationId xmlns:a16="http://schemas.microsoft.com/office/drawing/2014/main" id="{A48370DE-EF29-251A-9C89-3612E31E8ED7}"/>
              </a:ext>
            </a:extLst>
          </p:cNvPr>
          <p:cNvSpPr>
            <a:spLocks noGrp="1"/>
          </p:cNvSpPr>
          <p:nvPr>
            <p:ph idx="1"/>
          </p:nvPr>
        </p:nvSpPr>
        <p:spPr/>
        <p:txBody>
          <a:bodyPr>
            <a:normAutofit lnSpcReduction="10000"/>
          </a:bodyPr>
          <a:lstStyle/>
          <a:p>
            <a:r>
              <a:rPr lang="en-US" dirty="0"/>
              <a:t>Four </a:t>
            </a:r>
            <a:r>
              <a:rPr lang="en-US" dirty="0">
                <a:solidFill>
                  <a:schemeClr val="accent2">
                    <a:lumMod val="75000"/>
                  </a:schemeClr>
                </a:solidFill>
              </a:rPr>
              <a:t>data patterns</a:t>
            </a:r>
            <a:endParaRPr lang="en-US" i="1" dirty="0">
              <a:latin typeface="Trebuchet MS" panose="020B0703020202090204" pitchFamily="34" charset="0"/>
            </a:endParaRPr>
          </a:p>
          <a:p>
            <a:endParaRPr lang="en-US" dirty="0"/>
          </a:p>
          <a:p>
            <a:endParaRPr lang="en-US" dirty="0"/>
          </a:p>
          <a:p>
            <a:endParaRPr lang="en-US" sz="5400" dirty="0"/>
          </a:p>
          <a:p>
            <a:r>
              <a:rPr lang="en-US" dirty="0"/>
              <a:t>Three </a:t>
            </a:r>
            <a:r>
              <a:rPr lang="en-US" dirty="0">
                <a:solidFill>
                  <a:schemeClr val="accent6">
                    <a:lumMod val="75000"/>
                  </a:schemeClr>
                </a:solidFill>
              </a:rPr>
              <a:t>temperature</a:t>
            </a:r>
            <a:r>
              <a:rPr lang="en-US" dirty="0"/>
              <a:t> levels: </a:t>
            </a:r>
            <a:r>
              <a:rPr lang="en-US" dirty="0">
                <a:solidFill>
                  <a:schemeClr val="accent6">
                    <a:lumMod val="75000"/>
                  </a:schemeClr>
                </a:solidFill>
                <a:latin typeface="Trebuchet MS" panose="020B0703020202090204" pitchFamily="34" charset="0"/>
              </a:rPr>
              <a:t>50</a:t>
            </a:r>
            <a:r>
              <a:rPr lang="en-US" dirty="0">
                <a:solidFill>
                  <a:schemeClr val="accent6">
                    <a:lumMod val="75000"/>
                  </a:schemeClr>
                </a:solidFill>
              </a:rPr>
              <a:t>°C, </a:t>
            </a:r>
            <a:r>
              <a:rPr lang="en-US" dirty="0">
                <a:solidFill>
                  <a:schemeClr val="accent6">
                    <a:lumMod val="75000"/>
                  </a:schemeClr>
                </a:solidFill>
                <a:latin typeface="Trebuchet MS" panose="020B0703020202090204" pitchFamily="34" charset="0"/>
              </a:rPr>
              <a:t>65</a:t>
            </a:r>
            <a:r>
              <a:rPr lang="en-US" dirty="0">
                <a:solidFill>
                  <a:schemeClr val="accent6">
                    <a:lumMod val="75000"/>
                  </a:schemeClr>
                </a:solidFill>
              </a:rPr>
              <a:t>°C, </a:t>
            </a:r>
            <a:r>
              <a:rPr lang="en-US" dirty="0">
                <a:solidFill>
                  <a:schemeClr val="accent6">
                    <a:lumMod val="75000"/>
                  </a:schemeClr>
                </a:solidFill>
                <a:latin typeface="Trebuchet MS" panose="020B0703020202090204" pitchFamily="34" charset="0"/>
              </a:rPr>
              <a:t>80</a:t>
            </a:r>
            <a:r>
              <a:rPr lang="en-US" dirty="0">
                <a:solidFill>
                  <a:schemeClr val="accent6">
                    <a:lumMod val="75000"/>
                  </a:schemeClr>
                </a:solidFill>
              </a:rPr>
              <a:t>°C</a:t>
            </a:r>
          </a:p>
          <a:p>
            <a:endParaRPr lang="en-US" sz="1400" dirty="0"/>
          </a:p>
          <a:p>
            <a:r>
              <a:rPr lang="en-US" dirty="0"/>
              <a:t>Three </a:t>
            </a:r>
            <a:r>
              <a:rPr lang="en-US" dirty="0">
                <a:solidFill>
                  <a:srgbClr val="C00000"/>
                </a:solidFill>
              </a:rPr>
              <a:t>aggressor row on time</a:t>
            </a:r>
            <a:r>
              <a:rPr lang="en-US" dirty="0"/>
              <a:t> values (</a:t>
            </a:r>
            <a:r>
              <a:rPr lang="en-US" dirty="0" err="1"/>
              <a:t>RowPress</a:t>
            </a:r>
            <a:r>
              <a:rPr lang="en-US" dirty="0"/>
              <a:t>):</a:t>
            </a:r>
          </a:p>
          <a:p>
            <a:pPr lvl="1"/>
            <a:r>
              <a:rPr lang="en-US" sz="2100" dirty="0"/>
              <a:t>Minimum </a:t>
            </a:r>
            <a:r>
              <a:rPr lang="en-US" sz="2100" dirty="0" err="1"/>
              <a:t>t</a:t>
            </a:r>
            <a:r>
              <a:rPr lang="en-US" sz="2100" baseline="-25000" dirty="0" err="1"/>
              <a:t>RAS</a:t>
            </a:r>
            <a:r>
              <a:rPr lang="en-US" sz="2100" dirty="0"/>
              <a:t> = </a:t>
            </a:r>
            <a:r>
              <a:rPr lang="en-US" sz="2100" dirty="0">
                <a:solidFill>
                  <a:srgbClr val="C00000"/>
                </a:solidFill>
              </a:rPr>
              <a:t>~</a:t>
            </a:r>
            <a:r>
              <a:rPr lang="en-US" sz="2100" dirty="0">
                <a:solidFill>
                  <a:srgbClr val="C00000"/>
                </a:solidFill>
                <a:latin typeface="Trebuchet MS" panose="020B0703020202090204" pitchFamily="34" charset="0"/>
              </a:rPr>
              <a:t>35</a:t>
            </a:r>
            <a:r>
              <a:rPr lang="en-US" sz="2100" dirty="0">
                <a:solidFill>
                  <a:srgbClr val="C00000"/>
                </a:solidFill>
              </a:rPr>
              <a:t>ns</a:t>
            </a:r>
          </a:p>
          <a:p>
            <a:pPr lvl="1"/>
            <a:r>
              <a:rPr lang="en-US" sz="2100" dirty="0"/>
              <a:t>Interval between two periodic refresh commands </a:t>
            </a:r>
            <a:r>
              <a:rPr lang="en-US" sz="2100" dirty="0" err="1"/>
              <a:t>t</a:t>
            </a:r>
            <a:r>
              <a:rPr lang="en-US" sz="2100" baseline="-25000" dirty="0" err="1"/>
              <a:t>REFI</a:t>
            </a:r>
            <a:r>
              <a:rPr lang="en-US" sz="2100" baseline="-25000" dirty="0"/>
              <a:t> </a:t>
            </a:r>
            <a:r>
              <a:rPr lang="en-US" sz="2100" dirty="0"/>
              <a:t>= </a:t>
            </a:r>
            <a:r>
              <a:rPr lang="en-US" sz="2100" dirty="0">
                <a:solidFill>
                  <a:srgbClr val="C00000"/>
                </a:solidFill>
                <a:latin typeface="Trebuchet MS" panose="020B0703020202090204" pitchFamily="34" charset="0"/>
              </a:rPr>
              <a:t>7.8</a:t>
            </a:r>
            <a:r>
              <a:rPr lang="en-US" sz="2100" dirty="0">
                <a:solidFill>
                  <a:srgbClr val="C00000"/>
                </a:solidFill>
              </a:rPr>
              <a:t>µs</a:t>
            </a:r>
            <a:r>
              <a:rPr lang="en-US" sz="2100" dirty="0"/>
              <a:t> (DDR4)</a:t>
            </a:r>
          </a:p>
          <a:p>
            <a:pPr lvl="1"/>
            <a:r>
              <a:rPr lang="en-US" sz="2100" dirty="0">
                <a:latin typeface="Quire Sans" panose="020B0502040400020003" pitchFamily="34" charset="0"/>
              </a:rPr>
              <a:t>Maximum interval between two refresh</a:t>
            </a:r>
            <a:r>
              <a:rPr lang="en-US" sz="2100" dirty="0">
                <a:latin typeface="Trebuchet MS" panose="020B0703020202090204" pitchFamily="34" charset="0"/>
              </a:rPr>
              <a:t> 9</a:t>
            </a:r>
            <a:r>
              <a:rPr lang="en-US" sz="2100" dirty="0"/>
              <a:t> ⨉ </a:t>
            </a:r>
            <a:r>
              <a:rPr lang="en-US" sz="2100" dirty="0" err="1"/>
              <a:t>t</a:t>
            </a:r>
            <a:r>
              <a:rPr lang="en-US" sz="2100" baseline="-25000" dirty="0" err="1"/>
              <a:t>REFI</a:t>
            </a:r>
            <a:r>
              <a:rPr lang="en-US" sz="2100" baseline="-25000" dirty="0"/>
              <a:t> </a:t>
            </a:r>
            <a:r>
              <a:rPr lang="en-US" sz="2100" dirty="0"/>
              <a:t>= </a:t>
            </a:r>
            <a:r>
              <a:rPr lang="en-US" sz="2100" dirty="0">
                <a:solidFill>
                  <a:srgbClr val="C00000"/>
                </a:solidFill>
                <a:latin typeface="Trebuchet MS" panose="020B0603020202020204" pitchFamily="34" charset="0"/>
              </a:rPr>
              <a:t>70.2</a:t>
            </a:r>
            <a:r>
              <a:rPr lang="en-US" sz="2100" dirty="0">
                <a:solidFill>
                  <a:srgbClr val="C00000"/>
                </a:solidFill>
              </a:rPr>
              <a:t>µs</a:t>
            </a:r>
            <a:r>
              <a:rPr lang="en-US" sz="2100" dirty="0"/>
              <a:t> (DDR4)</a:t>
            </a:r>
          </a:p>
          <a:p>
            <a:endParaRPr lang="en-US" sz="1400" dirty="0">
              <a:latin typeface="Trebuchet MS" panose="020B0703020202090204" pitchFamily="34" charset="0"/>
            </a:endParaRPr>
          </a:p>
          <a:p>
            <a:r>
              <a:rPr lang="en-US" dirty="0">
                <a:latin typeface="Trebuchet MS" panose="020B0703020202090204" pitchFamily="34" charset="0"/>
              </a:rPr>
              <a:t>Test </a:t>
            </a:r>
            <a:r>
              <a:rPr lang="en-US" dirty="0">
                <a:solidFill>
                  <a:schemeClr val="accent5">
                    <a:lumMod val="75000"/>
                  </a:schemeClr>
                </a:solidFill>
                <a:latin typeface="Trebuchet MS" panose="020B0703020202090204" pitchFamily="34" charset="0"/>
              </a:rPr>
              <a:t>3750</a:t>
            </a:r>
            <a:r>
              <a:rPr lang="en-US" dirty="0">
                <a:solidFill>
                  <a:schemeClr val="accent5">
                    <a:lumMod val="75000"/>
                  </a:schemeClr>
                </a:solidFill>
              </a:rPr>
              <a:t> rows </a:t>
            </a:r>
            <a:r>
              <a:rPr lang="en-US" dirty="0"/>
              <a:t>and </a:t>
            </a:r>
            <a:r>
              <a:rPr lang="en-US" dirty="0">
                <a:solidFill>
                  <a:schemeClr val="accent2">
                    <a:lumMod val="75000"/>
                  </a:schemeClr>
                </a:solidFill>
              </a:rPr>
              <a:t>measure RDT </a:t>
            </a:r>
            <a:r>
              <a:rPr lang="en-US" dirty="0">
                <a:solidFill>
                  <a:schemeClr val="accent2">
                    <a:lumMod val="75000"/>
                  </a:schemeClr>
                </a:solidFill>
                <a:latin typeface="Trebuchet MS" panose="020B0703020202090204" pitchFamily="34" charset="0"/>
              </a:rPr>
              <a:t>1000</a:t>
            </a:r>
            <a:r>
              <a:rPr lang="en-US" dirty="0">
                <a:solidFill>
                  <a:schemeClr val="accent2">
                    <a:lumMod val="75000"/>
                  </a:schemeClr>
                </a:solidFill>
              </a:rPr>
              <a:t> times </a:t>
            </a:r>
            <a:r>
              <a:rPr lang="en-US" dirty="0"/>
              <a:t>per row</a:t>
            </a:r>
          </a:p>
          <a:p>
            <a:pPr lvl="1"/>
            <a:r>
              <a:rPr lang="en-US" sz="2100" dirty="0"/>
              <a:t>Aside: what would happen if we measure </a:t>
            </a:r>
            <a:r>
              <a:rPr lang="en-US" sz="2100" dirty="0">
                <a:solidFill>
                  <a:schemeClr val="accent2">
                    <a:lumMod val="75000"/>
                  </a:schemeClr>
                </a:solidFill>
              </a:rPr>
              <a:t>&gt;</a:t>
            </a:r>
            <a:r>
              <a:rPr lang="en-US" sz="2100" dirty="0">
                <a:solidFill>
                  <a:schemeClr val="accent2">
                    <a:lumMod val="75000"/>
                  </a:schemeClr>
                </a:solidFill>
                <a:latin typeface="Trebuchet MS" panose="020B0703020202090204" pitchFamily="34" charset="0"/>
              </a:rPr>
              <a:t>1</a:t>
            </a:r>
            <a:r>
              <a:rPr lang="en-US" sz="2100" dirty="0">
                <a:solidFill>
                  <a:schemeClr val="accent2">
                    <a:lumMod val="75000"/>
                  </a:schemeClr>
                </a:solidFill>
              </a:rPr>
              <a:t>M</a:t>
            </a:r>
            <a:r>
              <a:rPr lang="en-US" sz="2100" dirty="0"/>
              <a:t> times?</a:t>
            </a:r>
          </a:p>
        </p:txBody>
      </p:sp>
      <p:sp>
        <p:nvSpPr>
          <p:cNvPr id="4" name="Slide Number Placeholder 3">
            <a:extLst>
              <a:ext uri="{FF2B5EF4-FFF2-40B4-BE49-F238E27FC236}">
                <a16:creationId xmlns:a16="http://schemas.microsoft.com/office/drawing/2014/main" id="{1627CFCA-2EEA-B125-C04C-E42A1F5B80E1}"/>
              </a:ext>
            </a:extLst>
          </p:cNvPr>
          <p:cNvSpPr>
            <a:spLocks noGrp="1"/>
          </p:cNvSpPr>
          <p:nvPr>
            <p:ph type="sldNum" sz="quarter" idx="12"/>
          </p:nvPr>
        </p:nvSpPr>
        <p:spPr/>
        <p:txBody>
          <a:bodyPr/>
          <a:lstStyle/>
          <a:p>
            <a:fld id="{C19D2B53-EDAE-4B41-B849-8916FA40BCB6}" type="slidenum">
              <a:rPr lang="en-US" smtClean="0"/>
              <a:pPr/>
              <a:t>37</a:t>
            </a:fld>
            <a:endParaRPr lang="en-US" dirty="0"/>
          </a:p>
        </p:txBody>
      </p:sp>
      <p:pic>
        <p:nvPicPr>
          <p:cNvPr id="5" name="Picture 4">
            <a:extLst>
              <a:ext uri="{FF2B5EF4-FFF2-40B4-BE49-F238E27FC236}">
                <a16:creationId xmlns:a16="http://schemas.microsoft.com/office/drawing/2014/main" id="{BD4E69E5-59F1-6851-16E7-7065973436D0}"/>
              </a:ext>
            </a:extLst>
          </p:cNvPr>
          <p:cNvPicPr>
            <a:picLocks noChangeAspect="1"/>
          </p:cNvPicPr>
          <p:nvPr/>
        </p:nvPicPr>
        <p:blipFill>
          <a:blip r:embed="rId3"/>
          <a:stretch>
            <a:fillRect/>
          </a:stretch>
        </p:blipFill>
        <p:spPr>
          <a:xfrm>
            <a:off x="685800" y="1480349"/>
            <a:ext cx="7772400" cy="1314645"/>
          </a:xfrm>
          <a:prstGeom prst="rect">
            <a:avLst/>
          </a:prstGeom>
        </p:spPr>
      </p:pic>
    </p:spTree>
    <p:extLst>
      <p:ext uri="{BB962C8B-B14F-4D97-AF65-F5344CB8AC3E}">
        <p14:creationId xmlns:p14="http://schemas.microsoft.com/office/powerpoint/2010/main" val="157687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99913-8D04-13FE-AC56-7CED4A36F587}"/>
              </a:ext>
            </a:extLst>
          </p:cNvPr>
          <p:cNvSpPr>
            <a:spLocks noGrp="1"/>
          </p:cNvSpPr>
          <p:nvPr>
            <p:ph type="title"/>
          </p:nvPr>
        </p:nvSpPr>
        <p:spPr/>
        <p:txBody>
          <a:bodyPr/>
          <a:lstStyle/>
          <a:p>
            <a:r>
              <a:rPr lang="en-US" dirty="0"/>
              <a:t>In-Depth Analysis: Key Takeaways</a:t>
            </a:r>
          </a:p>
        </p:txBody>
      </p:sp>
      <p:sp>
        <p:nvSpPr>
          <p:cNvPr id="4" name="Slide Number Placeholder 3">
            <a:extLst>
              <a:ext uri="{FF2B5EF4-FFF2-40B4-BE49-F238E27FC236}">
                <a16:creationId xmlns:a16="http://schemas.microsoft.com/office/drawing/2014/main" id="{4C0BE4B0-A31B-1E74-6BC6-C158B092A52A}"/>
              </a:ext>
            </a:extLst>
          </p:cNvPr>
          <p:cNvSpPr>
            <a:spLocks noGrp="1"/>
          </p:cNvSpPr>
          <p:nvPr>
            <p:ph type="sldNum" sz="quarter" idx="12"/>
          </p:nvPr>
        </p:nvSpPr>
        <p:spPr/>
        <p:txBody>
          <a:bodyPr/>
          <a:lstStyle/>
          <a:p>
            <a:fld id="{C19D2B53-EDAE-4B41-B849-8916FA40BCB6}" type="slidenum">
              <a:rPr lang="en-US" smtClean="0"/>
              <a:pPr/>
              <a:t>38</a:t>
            </a:fld>
            <a:endParaRPr lang="en-US" dirty="0"/>
          </a:p>
        </p:txBody>
      </p:sp>
      <p:grpSp>
        <p:nvGrpSpPr>
          <p:cNvPr id="5" name="Group 4">
            <a:extLst>
              <a:ext uri="{FF2B5EF4-FFF2-40B4-BE49-F238E27FC236}">
                <a16:creationId xmlns:a16="http://schemas.microsoft.com/office/drawing/2014/main" id="{D05E9919-7480-D285-8D6D-1AB194D97ABC}"/>
              </a:ext>
            </a:extLst>
          </p:cNvPr>
          <p:cNvGrpSpPr/>
          <p:nvPr/>
        </p:nvGrpSpPr>
        <p:grpSpPr>
          <a:xfrm>
            <a:off x="239344" y="1167182"/>
            <a:ext cx="8647804" cy="1331714"/>
            <a:chOff x="248098" y="2185542"/>
            <a:chExt cx="8647804" cy="2146136"/>
          </a:xfrm>
        </p:grpSpPr>
        <p:sp>
          <p:nvSpPr>
            <p:cNvPr id="6" name="Rounded Rectangle 5">
              <a:extLst>
                <a:ext uri="{FF2B5EF4-FFF2-40B4-BE49-F238E27FC236}">
                  <a16:creationId xmlns:a16="http://schemas.microsoft.com/office/drawing/2014/main" id="{CF291FA8-1C4B-4A72-7984-0F2620180C0F}"/>
                </a:ext>
              </a:extLst>
            </p:cNvPr>
            <p:cNvSpPr/>
            <p:nvPr/>
          </p:nvSpPr>
          <p:spPr>
            <a:xfrm>
              <a:off x="248098" y="2185542"/>
              <a:ext cx="8647804" cy="2146136"/>
            </a:xfrm>
            <a:prstGeom prst="roundRect">
              <a:avLst>
                <a:gd name="adj" fmla="val 3533"/>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7" name="Rectangle 6">
              <a:extLst>
                <a:ext uri="{FF2B5EF4-FFF2-40B4-BE49-F238E27FC236}">
                  <a16:creationId xmlns:a16="http://schemas.microsoft.com/office/drawing/2014/main" id="{07238D71-47CC-FD79-0D17-EC8FA0576FFF}"/>
                </a:ext>
              </a:extLst>
            </p:cNvPr>
            <p:cNvSpPr/>
            <p:nvPr/>
          </p:nvSpPr>
          <p:spPr>
            <a:xfrm>
              <a:off x="318574" y="3004303"/>
              <a:ext cx="8497318" cy="1216005"/>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All tested DRAM rows </a:t>
              </a:r>
              <a:r>
                <a:rPr kumimoji="0" lang="en-US" sz="2800" b="0"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exhibit VRD</a:t>
              </a:r>
            </a:p>
          </p:txBody>
        </p:sp>
        <p:sp>
          <p:nvSpPr>
            <p:cNvPr id="8" name="TextBox 7">
              <a:extLst>
                <a:ext uri="{FF2B5EF4-FFF2-40B4-BE49-F238E27FC236}">
                  <a16:creationId xmlns:a16="http://schemas.microsoft.com/office/drawing/2014/main" id="{746831E3-97B5-2571-3526-7AC098502CB7}"/>
                </a:ext>
              </a:extLst>
            </p:cNvPr>
            <p:cNvSpPr txBox="1"/>
            <p:nvPr/>
          </p:nvSpPr>
          <p:spPr>
            <a:xfrm>
              <a:off x="371466" y="2185544"/>
              <a:ext cx="8382000" cy="818758"/>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rPr>
                <a:t>1</a:t>
              </a:r>
            </a:p>
          </p:txBody>
        </p:sp>
      </p:grpSp>
      <p:grpSp>
        <p:nvGrpSpPr>
          <p:cNvPr id="9" name="Group 8">
            <a:extLst>
              <a:ext uri="{FF2B5EF4-FFF2-40B4-BE49-F238E27FC236}">
                <a16:creationId xmlns:a16="http://schemas.microsoft.com/office/drawing/2014/main" id="{985F21EF-D409-3BF3-9E88-6709B0E8A5B3}"/>
              </a:ext>
            </a:extLst>
          </p:cNvPr>
          <p:cNvGrpSpPr/>
          <p:nvPr/>
        </p:nvGrpSpPr>
        <p:grpSpPr>
          <a:xfrm>
            <a:off x="248098" y="2652791"/>
            <a:ext cx="8647804" cy="1706314"/>
            <a:chOff x="248098" y="2185542"/>
            <a:chExt cx="8647804" cy="2146136"/>
          </a:xfrm>
        </p:grpSpPr>
        <p:sp>
          <p:nvSpPr>
            <p:cNvPr id="10" name="Rounded Rectangle 9">
              <a:extLst>
                <a:ext uri="{FF2B5EF4-FFF2-40B4-BE49-F238E27FC236}">
                  <a16:creationId xmlns:a16="http://schemas.microsoft.com/office/drawing/2014/main" id="{3D357090-6FB5-7CC4-8BB5-92EC5EBE235F}"/>
                </a:ext>
              </a:extLst>
            </p:cNvPr>
            <p:cNvSpPr/>
            <p:nvPr/>
          </p:nvSpPr>
          <p:spPr>
            <a:xfrm>
              <a:off x="248098" y="2185542"/>
              <a:ext cx="8647804" cy="2146136"/>
            </a:xfrm>
            <a:prstGeom prst="roundRect">
              <a:avLst>
                <a:gd name="adj" fmla="val 3533"/>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11" name="Rectangle 10">
              <a:extLst>
                <a:ext uri="{FF2B5EF4-FFF2-40B4-BE49-F238E27FC236}">
                  <a16:creationId xmlns:a16="http://schemas.microsoft.com/office/drawing/2014/main" id="{4671CAFB-C12C-F204-DCF7-F188DE89B073}"/>
                </a:ext>
              </a:extLst>
            </p:cNvPr>
            <p:cNvSpPr/>
            <p:nvPr/>
          </p:nvSpPr>
          <p:spPr>
            <a:xfrm>
              <a:off x="318574" y="2896251"/>
              <a:ext cx="8497318" cy="1324057"/>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Relatively </a:t>
              </a:r>
              <a:r>
                <a:rPr kumimoji="0" lang="en-US" sz="2800" b="0" i="0" u="none" strike="noStrike" kern="1200" cap="none" spc="0" normalizeH="0" baseline="0" noProof="0" dirty="0">
                  <a:ln>
                    <a:noFill/>
                  </a:ln>
                  <a:solidFill>
                    <a:schemeClr val="accent5">
                      <a:lumMod val="75000"/>
                    </a:schemeClr>
                  </a:solidFill>
                  <a:effectLst/>
                  <a:uLnTx/>
                  <a:uFillTx/>
                  <a:latin typeface="Quire Sans" panose="020B0502040400020003" pitchFamily="34" charset="0"/>
                  <a:cs typeface="Quire Sans" panose="020B0502040400020003" pitchFamily="34" charset="0"/>
                </a:rPr>
                <a:t>few</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(&lt;</a:t>
              </a:r>
              <a:r>
                <a:rPr kumimoji="0" lang="en-US" sz="2800" b="0" i="0" u="none" strike="noStrike" kern="1200" cap="none" spc="0" normalizeH="0" baseline="0" noProof="0" dirty="0">
                  <a:ln>
                    <a:noFill/>
                  </a:ln>
                  <a:solidFill>
                    <a:schemeClr val="tx1"/>
                  </a:solidFill>
                  <a:effectLst/>
                  <a:uLnTx/>
                  <a:uFillTx/>
                  <a:latin typeface="Trebuchet MS" panose="020B0703020202090204" pitchFamily="34" charset="0"/>
                  <a:cs typeface="Quire Sans" panose="020B0502040400020003" pitchFamily="34" charset="0"/>
                </a:rPr>
                <a:t>500</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RDT </a:t>
              </a:r>
              <a:r>
                <a:rPr kumimoji="0" lang="en-US" sz="2800" b="0" i="0" u="none" strike="noStrike" kern="1200" cap="none" spc="0" normalizeH="0" baseline="0" noProof="0" dirty="0">
                  <a:ln>
                    <a:noFill/>
                  </a:ln>
                  <a:solidFill>
                    <a:schemeClr val="accent5">
                      <a:lumMod val="75000"/>
                    </a:schemeClr>
                  </a:solidFill>
                  <a:effectLst/>
                  <a:uLnTx/>
                  <a:uFillTx/>
                  <a:latin typeface="Quire Sans" panose="020B0502040400020003" pitchFamily="34" charset="0"/>
                  <a:cs typeface="Quire Sans" panose="020B0502040400020003" pitchFamily="34" charset="0"/>
                </a:rPr>
                <a:t>measurements</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are</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accent5">
                      <a:lumMod val="75000"/>
                    </a:schemeClr>
                  </a:solidFill>
                  <a:effectLst/>
                  <a:uLnTx/>
                  <a:uFillTx/>
                  <a:latin typeface="Quire Sans" panose="020B0502040400020003" pitchFamily="34" charset="0"/>
                  <a:cs typeface="Quire Sans" panose="020B0502040400020003" pitchFamily="34" charset="0"/>
                </a:rPr>
                <a:t>unlikely to yield the minimum RDT </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of a row</a:t>
              </a:r>
            </a:p>
          </p:txBody>
        </p:sp>
        <p:sp>
          <p:nvSpPr>
            <p:cNvPr id="12" name="TextBox 11">
              <a:extLst>
                <a:ext uri="{FF2B5EF4-FFF2-40B4-BE49-F238E27FC236}">
                  <a16:creationId xmlns:a16="http://schemas.microsoft.com/office/drawing/2014/main" id="{859F7168-444B-4804-8E5E-F4248F8110E2}"/>
                </a:ext>
              </a:extLst>
            </p:cNvPr>
            <p:cNvSpPr txBox="1"/>
            <p:nvPr/>
          </p:nvSpPr>
          <p:spPr>
            <a:xfrm>
              <a:off x="371466" y="2185545"/>
              <a:ext cx="8382000" cy="710707"/>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lang="en-US" sz="3200" b="1" dirty="0">
                  <a:solidFill>
                    <a:prstClr val="white"/>
                  </a:solidFill>
                  <a:latin typeface="Trebuchet MS" panose="020B0703020202090204" pitchFamily="34" charset="0"/>
                  <a:cs typeface="Quire Sans" panose="020B0502040400020003" pitchFamily="34" charset="0"/>
                </a:rPr>
                <a:t>2</a:t>
              </a:r>
              <a:endPar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endParaRPr>
            </a:p>
          </p:txBody>
        </p:sp>
      </p:grpSp>
      <p:grpSp>
        <p:nvGrpSpPr>
          <p:cNvPr id="13" name="Group 12">
            <a:extLst>
              <a:ext uri="{FF2B5EF4-FFF2-40B4-BE49-F238E27FC236}">
                <a16:creationId xmlns:a16="http://schemas.microsoft.com/office/drawing/2014/main" id="{5FCBD6B9-E8FE-ECED-E446-F53A5ED29CB1}"/>
              </a:ext>
            </a:extLst>
          </p:cNvPr>
          <p:cNvGrpSpPr/>
          <p:nvPr/>
        </p:nvGrpSpPr>
        <p:grpSpPr>
          <a:xfrm>
            <a:off x="239344" y="4513000"/>
            <a:ext cx="8647804" cy="1706314"/>
            <a:chOff x="248098" y="2185542"/>
            <a:chExt cx="8647804" cy="2146136"/>
          </a:xfrm>
        </p:grpSpPr>
        <p:sp>
          <p:nvSpPr>
            <p:cNvPr id="14" name="Rounded Rectangle 13">
              <a:extLst>
                <a:ext uri="{FF2B5EF4-FFF2-40B4-BE49-F238E27FC236}">
                  <a16:creationId xmlns:a16="http://schemas.microsoft.com/office/drawing/2014/main" id="{E86958AE-09FF-D671-C362-3CDE0B89EBC4}"/>
                </a:ext>
              </a:extLst>
            </p:cNvPr>
            <p:cNvSpPr/>
            <p:nvPr/>
          </p:nvSpPr>
          <p:spPr>
            <a:xfrm>
              <a:off x="248098" y="2185542"/>
              <a:ext cx="8647804" cy="2146136"/>
            </a:xfrm>
            <a:prstGeom prst="roundRect">
              <a:avLst>
                <a:gd name="adj" fmla="val 3533"/>
              </a:avLst>
            </a:prstGeom>
            <a:solidFill>
              <a:srgbClr val="D62728"/>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15" name="Rectangle 14">
              <a:extLst>
                <a:ext uri="{FF2B5EF4-FFF2-40B4-BE49-F238E27FC236}">
                  <a16:creationId xmlns:a16="http://schemas.microsoft.com/office/drawing/2014/main" id="{3F0BD5B8-70AD-4C77-761D-F20472EB04F6}"/>
                </a:ext>
              </a:extLst>
            </p:cNvPr>
            <p:cNvSpPr/>
            <p:nvPr/>
          </p:nvSpPr>
          <p:spPr>
            <a:xfrm>
              <a:off x="318574" y="2896251"/>
              <a:ext cx="8497318" cy="1324057"/>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Data patterns, temperature, and</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aggressor row on time </a:t>
              </a:r>
              <a:r>
                <a:rPr kumimoji="0" lang="en-US" sz="2800" b="0" i="0" u="none" strike="noStrike" kern="1200" cap="none" spc="0" normalizeH="0" baseline="0" noProof="0" dirty="0">
                  <a:ln>
                    <a:noFill/>
                  </a:ln>
                  <a:solidFill>
                    <a:schemeClr val="accent6">
                      <a:lumMod val="75000"/>
                    </a:schemeClr>
                  </a:solidFill>
                  <a:effectLst/>
                  <a:uLnTx/>
                  <a:uFillTx/>
                  <a:latin typeface="Quire Sans" panose="020B0502040400020003" pitchFamily="34" charset="0"/>
                  <a:cs typeface="Quire Sans" panose="020B0502040400020003" pitchFamily="34" charset="0"/>
                </a:rPr>
                <a:t>affect </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VRD</a:t>
              </a:r>
            </a:p>
          </p:txBody>
        </p:sp>
        <p:sp>
          <p:nvSpPr>
            <p:cNvPr id="16" name="TextBox 15">
              <a:extLst>
                <a:ext uri="{FF2B5EF4-FFF2-40B4-BE49-F238E27FC236}">
                  <a16:creationId xmlns:a16="http://schemas.microsoft.com/office/drawing/2014/main" id="{64CDE55B-0FB6-B8E3-4FFB-04A195D6C176}"/>
                </a:ext>
              </a:extLst>
            </p:cNvPr>
            <p:cNvSpPr txBox="1"/>
            <p:nvPr/>
          </p:nvSpPr>
          <p:spPr>
            <a:xfrm>
              <a:off x="371466" y="2185545"/>
              <a:ext cx="8382000" cy="710707"/>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rPr>
                <a:t>3</a:t>
              </a:r>
            </a:p>
          </p:txBody>
        </p:sp>
      </p:grpSp>
    </p:spTree>
    <p:extLst>
      <p:ext uri="{BB962C8B-B14F-4D97-AF65-F5344CB8AC3E}">
        <p14:creationId xmlns:p14="http://schemas.microsoft.com/office/powerpoint/2010/main" val="1862255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091AF-3D58-92CA-5623-96C309AB41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DB0BF-6248-4578-F8FF-C11E6C98F477}"/>
              </a:ext>
            </a:extLst>
          </p:cNvPr>
          <p:cNvSpPr>
            <a:spLocks noGrp="1"/>
          </p:cNvSpPr>
          <p:nvPr>
            <p:ph type="title"/>
          </p:nvPr>
        </p:nvSpPr>
        <p:spPr/>
        <p:txBody>
          <a:bodyPr/>
          <a:lstStyle/>
          <a:p>
            <a:r>
              <a:rPr lang="en-US" dirty="0"/>
              <a:t>In-Depth Analysis: Key Takeaways</a:t>
            </a:r>
          </a:p>
        </p:txBody>
      </p:sp>
      <p:sp>
        <p:nvSpPr>
          <p:cNvPr id="4" name="Slide Number Placeholder 3">
            <a:extLst>
              <a:ext uri="{FF2B5EF4-FFF2-40B4-BE49-F238E27FC236}">
                <a16:creationId xmlns:a16="http://schemas.microsoft.com/office/drawing/2014/main" id="{C05E64DA-5F9C-DACC-E455-B94CC44D1407}"/>
              </a:ext>
            </a:extLst>
          </p:cNvPr>
          <p:cNvSpPr>
            <a:spLocks noGrp="1"/>
          </p:cNvSpPr>
          <p:nvPr>
            <p:ph type="sldNum" sz="quarter" idx="12"/>
          </p:nvPr>
        </p:nvSpPr>
        <p:spPr/>
        <p:txBody>
          <a:bodyPr/>
          <a:lstStyle/>
          <a:p>
            <a:fld id="{C19D2B53-EDAE-4B41-B849-8916FA40BCB6}" type="slidenum">
              <a:rPr lang="en-US" smtClean="0"/>
              <a:pPr/>
              <a:t>39</a:t>
            </a:fld>
            <a:endParaRPr lang="en-US" dirty="0"/>
          </a:p>
        </p:txBody>
      </p:sp>
      <p:grpSp>
        <p:nvGrpSpPr>
          <p:cNvPr id="5" name="Group 4">
            <a:extLst>
              <a:ext uri="{FF2B5EF4-FFF2-40B4-BE49-F238E27FC236}">
                <a16:creationId xmlns:a16="http://schemas.microsoft.com/office/drawing/2014/main" id="{808F50AA-D0DB-5E01-2E45-A9C46557BA3D}"/>
              </a:ext>
            </a:extLst>
          </p:cNvPr>
          <p:cNvGrpSpPr/>
          <p:nvPr/>
        </p:nvGrpSpPr>
        <p:grpSpPr>
          <a:xfrm>
            <a:off x="239344" y="1167182"/>
            <a:ext cx="8647804" cy="1331714"/>
            <a:chOff x="248098" y="2185542"/>
            <a:chExt cx="8647804" cy="2146136"/>
          </a:xfrm>
        </p:grpSpPr>
        <p:sp>
          <p:nvSpPr>
            <p:cNvPr id="6" name="Rounded Rectangle 5">
              <a:extLst>
                <a:ext uri="{FF2B5EF4-FFF2-40B4-BE49-F238E27FC236}">
                  <a16:creationId xmlns:a16="http://schemas.microsoft.com/office/drawing/2014/main" id="{12C0E6A8-CD39-D74E-2A71-CF1A6793DCE7}"/>
                </a:ext>
              </a:extLst>
            </p:cNvPr>
            <p:cNvSpPr/>
            <p:nvPr/>
          </p:nvSpPr>
          <p:spPr>
            <a:xfrm>
              <a:off x="248098" y="2185542"/>
              <a:ext cx="8647804" cy="2146136"/>
            </a:xfrm>
            <a:prstGeom prst="roundRect">
              <a:avLst>
                <a:gd name="adj" fmla="val 3533"/>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7" name="Rectangle 6">
              <a:extLst>
                <a:ext uri="{FF2B5EF4-FFF2-40B4-BE49-F238E27FC236}">
                  <a16:creationId xmlns:a16="http://schemas.microsoft.com/office/drawing/2014/main" id="{26CBD9EE-ABFC-2A63-DE9E-6180C7209E00}"/>
                </a:ext>
              </a:extLst>
            </p:cNvPr>
            <p:cNvSpPr/>
            <p:nvPr/>
          </p:nvSpPr>
          <p:spPr>
            <a:xfrm>
              <a:off x="318574" y="3004303"/>
              <a:ext cx="8497318" cy="1216005"/>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All tested DRAM rows </a:t>
              </a:r>
              <a:r>
                <a:rPr kumimoji="0" lang="en-US" sz="2800" b="0"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exhibit VRD</a:t>
              </a:r>
            </a:p>
          </p:txBody>
        </p:sp>
        <p:sp>
          <p:nvSpPr>
            <p:cNvPr id="8" name="TextBox 7">
              <a:extLst>
                <a:ext uri="{FF2B5EF4-FFF2-40B4-BE49-F238E27FC236}">
                  <a16:creationId xmlns:a16="http://schemas.microsoft.com/office/drawing/2014/main" id="{5397B400-06E7-6E8E-7BAD-7B8A969C54C5}"/>
                </a:ext>
              </a:extLst>
            </p:cNvPr>
            <p:cNvSpPr txBox="1"/>
            <p:nvPr/>
          </p:nvSpPr>
          <p:spPr>
            <a:xfrm>
              <a:off x="371466" y="2185544"/>
              <a:ext cx="8382000" cy="818758"/>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rPr>
                <a:t>1</a:t>
              </a:r>
            </a:p>
          </p:txBody>
        </p:sp>
      </p:grpSp>
      <p:grpSp>
        <p:nvGrpSpPr>
          <p:cNvPr id="9" name="Group 8">
            <a:extLst>
              <a:ext uri="{FF2B5EF4-FFF2-40B4-BE49-F238E27FC236}">
                <a16:creationId xmlns:a16="http://schemas.microsoft.com/office/drawing/2014/main" id="{3B079F9F-6B87-FD73-0B05-588B175421EE}"/>
              </a:ext>
            </a:extLst>
          </p:cNvPr>
          <p:cNvGrpSpPr/>
          <p:nvPr/>
        </p:nvGrpSpPr>
        <p:grpSpPr>
          <a:xfrm>
            <a:off x="248098" y="2652791"/>
            <a:ext cx="8647804" cy="1706314"/>
            <a:chOff x="248098" y="2185542"/>
            <a:chExt cx="8647804" cy="2146136"/>
          </a:xfrm>
        </p:grpSpPr>
        <p:sp>
          <p:nvSpPr>
            <p:cNvPr id="10" name="Rounded Rectangle 9">
              <a:extLst>
                <a:ext uri="{FF2B5EF4-FFF2-40B4-BE49-F238E27FC236}">
                  <a16:creationId xmlns:a16="http://schemas.microsoft.com/office/drawing/2014/main" id="{1B6D02CD-9D01-3A15-E5D5-8F4598FD1862}"/>
                </a:ext>
              </a:extLst>
            </p:cNvPr>
            <p:cNvSpPr/>
            <p:nvPr/>
          </p:nvSpPr>
          <p:spPr>
            <a:xfrm>
              <a:off x="248098" y="2185542"/>
              <a:ext cx="8647804" cy="2146136"/>
            </a:xfrm>
            <a:prstGeom prst="roundRect">
              <a:avLst>
                <a:gd name="adj" fmla="val 3533"/>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11" name="Rectangle 10">
              <a:extLst>
                <a:ext uri="{FF2B5EF4-FFF2-40B4-BE49-F238E27FC236}">
                  <a16:creationId xmlns:a16="http://schemas.microsoft.com/office/drawing/2014/main" id="{B9E3AB8F-4333-EAA9-1128-46EB520473B8}"/>
                </a:ext>
              </a:extLst>
            </p:cNvPr>
            <p:cNvSpPr/>
            <p:nvPr/>
          </p:nvSpPr>
          <p:spPr>
            <a:xfrm>
              <a:off x="318574" y="2896251"/>
              <a:ext cx="8497318" cy="1324057"/>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Relatively </a:t>
              </a:r>
              <a:r>
                <a:rPr kumimoji="0" lang="en-US" sz="2800" b="0" i="0" u="none" strike="noStrike" kern="1200" cap="none" spc="0" normalizeH="0" baseline="0" noProof="0" dirty="0">
                  <a:ln>
                    <a:noFill/>
                  </a:ln>
                  <a:solidFill>
                    <a:schemeClr val="accent5">
                      <a:lumMod val="75000"/>
                    </a:schemeClr>
                  </a:solidFill>
                  <a:effectLst/>
                  <a:uLnTx/>
                  <a:uFillTx/>
                  <a:latin typeface="Quire Sans" panose="020B0502040400020003" pitchFamily="34" charset="0"/>
                  <a:cs typeface="Quire Sans" panose="020B0502040400020003" pitchFamily="34" charset="0"/>
                </a:rPr>
                <a:t>few</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(&lt;</a:t>
              </a:r>
              <a:r>
                <a:rPr kumimoji="0" lang="en-US" sz="2800" b="0" i="0" u="none" strike="noStrike" kern="1200" cap="none" spc="0" normalizeH="0" baseline="0" noProof="0" dirty="0">
                  <a:ln>
                    <a:noFill/>
                  </a:ln>
                  <a:solidFill>
                    <a:schemeClr val="tx1"/>
                  </a:solidFill>
                  <a:effectLst/>
                  <a:uLnTx/>
                  <a:uFillTx/>
                  <a:latin typeface="Trebuchet MS" panose="020B0703020202090204" pitchFamily="34" charset="0"/>
                  <a:cs typeface="Quire Sans" panose="020B0502040400020003" pitchFamily="34" charset="0"/>
                </a:rPr>
                <a:t>500</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RDT </a:t>
              </a:r>
              <a:r>
                <a:rPr kumimoji="0" lang="en-US" sz="2800" b="0" i="0" u="none" strike="noStrike" kern="1200" cap="none" spc="0" normalizeH="0" baseline="0" noProof="0" dirty="0">
                  <a:ln>
                    <a:noFill/>
                  </a:ln>
                  <a:solidFill>
                    <a:schemeClr val="accent5">
                      <a:lumMod val="75000"/>
                    </a:schemeClr>
                  </a:solidFill>
                  <a:effectLst/>
                  <a:uLnTx/>
                  <a:uFillTx/>
                  <a:latin typeface="Quire Sans" panose="020B0502040400020003" pitchFamily="34" charset="0"/>
                  <a:cs typeface="Quire Sans" panose="020B0502040400020003" pitchFamily="34" charset="0"/>
                </a:rPr>
                <a:t>measurements</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are</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accent5">
                      <a:lumMod val="75000"/>
                    </a:schemeClr>
                  </a:solidFill>
                  <a:effectLst/>
                  <a:uLnTx/>
                  <a:uFillTx/>
                  <a:latin typeface="Quire Sans" panose="020B0502040400020003" pitchFamily="34" charset="0"/>
                  <a:cs typeface="Quire Sans" panose="020B0502040400020003" pitchFamily="34" charset="0"/>
                </a:rPr>
                <a:t>unlikely to yield the minimum RDT </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of a row</a:t>
              </a:r>
            </a:p>
          </p:txBody>
        </p:sp>
        <p:sp>
          <p:nvSpPr>
            <p:cNvPr id="12" name="TextBox 11">
              <a:extLst>
                <a:ext uri="{FF2B5EF4-FFF2-40B4-BE49-F238E27FC236}">
                  <a16:creationId xmlns:a16="http://schemas.microsoft.com/office/drawing/2014/main" id="{68D9E75C-E826-0626-09DB-66C26A94F444}"/>
                </a:ext>
              </a:extLst>
            </p:cNvPr>
            <p:cNvSpPr txBox="1"/>
            <p:nvPr/>
          </p:nvSpPr>
          <p:spPr>
            <a:xfrm>
              <a:off x="371466" y="2185545"/>
              <a:ext cx="8382000" cy="710707"/>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lang="en-US" sz="3200" b="1" dirty="0">
                  <a:solidFill>
                    <a:prstClr val="white"/>
                  </a:solidFill>
                  <a:latin typeface="Trebuchet MS" panose="020B0703020202090204" pitchFamily="34" charset="0"/>
                  <a:cs typeface="Quire Sans" panose="020B0502040400020003" pitchFamily="34" charset="0"/>
                </a:rPr>
                <a:t>2</a:t>
              </a:r>
              <a:endPar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endParaRPr>
            </a:p>
          </p:txBody>
        </p:sp>
      </p:grpSp>
      <p:grpSp>
        <p:nvGrpSpPr>
          <p:cNvPr id="13" name="Group 12">
            <a:extLst>
              <a:ext uri="{FF2B5EF4-FFF2-40B4-BE49-F238E27FC236}">
                <a16:creationId xmlns:a16="http://schemas.microsoft.com/office/drawing/2014/main" id="{5AC3D7D7-EF90-4F71-5297-9E413226B1C4}"/>
              </a:ext>
            </a:extLst>
          </p:cNvPr>
          <p:cNvGrpSpPr/>
          <p:nvPr/>
        </p:nvGrpSpPr>
        <p:grpSpPr>
          <a:xfrm>
            <a:off x="239344" y="4513000"/>
            <a:ext cx="8647804" cy="1706314"/>
            <a:chOff x="248098" y="2185542"/>
            <a:chExt cx="8647804" cy="2146136"/>
          </a:xfrm>
        </p:grpSpPr>
        <p:sp>
          <p:nvSpPr>
            <p:cNvPr id="14" name="Rounded Rectangle 13">
              <a:extLst>
                <a:ext uri="{FF2B5EF4-FFF2-40B4-BE49-F238E27FC236}">
                  <a16:creationId xmlns:a16="http://schemas.microsoft.com/office/drawing/2014/main" id="{C9CB361E-3A87-478D-8434-D3E28FB68CFF}"/>
                </a:ext>
              </a:extLst>
            </p:cNvPr>
            <p:cNvSpPr/>
            <p:nvPr/>
          </p:nvSpPr>
          <p:spPr>
            <a:xfrm>
              <a:off x="248098" y="2185542"/>
              <a:ext cx="8647804" cy="2146136"/>
            </a:xfrm>
            <a:prstGeom prst="roundRect">
              <a:avLst>
                <a:gd name="adj" fmla="val 3533"/>
              </a:avLst>
            </a:prstGeom>
            <a:solidFill>
              <a:srgbClr val="D62728"/>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15" name="Rectangle 14">
              <a:extLst>
                <a:ext uri="{FF2B5EF4-FFF2-40B4-BE49-F238E27FC236}">
                  <a16:creationId xmlns:a16="http://schemas.microsoft.com/office/drawing/2014/main" id="{F22ABAAE-089E-C374-A218-432694DA95D1}"/>
                </a:ext>
              </a:extLst>
            </p:cNvPr>
            <p:cNvSpPr/>
            <p:nvPr/>
          </p:nvSpPr>
          <p:spPr>
            <a:xfrm>
              <a:off x="318574" y="2896251"/>
              <a:ext cx="8497318" cy="1324057"/>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Data patterns, temperature, and</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aggressor row on time </a:t>
              </a:r>
              <a:r>
                <a:rPr kumimoji="0" lang="en-US" sz="2800" b="0" i="0" u="none" strike="noStrike" kern="1200" cap="none" spc="0" normalizeH="0" baseline="0" noProof="0" dirty="0">
                  <a:ln>
                    <a:noFill/>
                  </a:ln>
                  <a:solidFill>
                    <a:schemeClr val="accent6">
                      <a:lumMod val="75000"/>
                    </a:schemeClr>
                  </a:solidFill>
                  <a:effectLst/>
                  <a:uLnTx/>
                  <a:uFillTx/>
                  <a:latin typeface="Quire Sans" panose="020B0502040400020003" pitchFamily="34" charset="0"/>
                  <a:cs typeface="Quire Sans" panose="020B0502040400020003" pitchFamily="34" charset="0"/>
                </a:rPr>
                <a:t>affect </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VRD</a:t>
              </a:r>
            </a:p>
          </p:txBody>
        </p:sp>
        <p:sp>
          <p:nvSpPr>
            <p:cNvPr id="16" name="TextBox 15">
              <a:extLst>
                <a:ext uri="{FF2B5EF4-FFF2-40B4-BE49-F238E27FC236}">
                  <a16:creationId xmlns:a16="http://schemas.microsoft.com/office/drawing/2014/main" id="{AF28D214-DE26-02AF-9C6E-D95F780E662D}"/>
                </a:ext>
              </a:extLst>
            </p:cNvPr>
            <p:cNvSpPr txBox="1"/>
            <p:nvPr/>
          </p:nvSpPr>
          <p:spPr>
            <a:xfrm>
              <a:off x="371466" y="2185545"/>
              <a:ext cx="8382000" cy="710707"/>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rPr>
                <a:t>3</a:t>
              </a:r>
            </a:p>
          </p:txBody>
        </p:sp>
      </p:grpSp>
      <p:sp>
        <p:nvSpPr>
          <p:cNvPr id="3" name="Rectangle 2">
            <a:extLst>
              <a:ext uri="{FF2B5EF4-FFF2-40B4-BE49-F238E27FC236}">
                <a16:creationId xmlns:a16="http://schemas.microsoft.com/office/drawing/2014/main" id="{AFBD7929-AEF9-216F-5D11-41548A893F30}"/>
              </a:ext>
            </a:extLst>
          </p:cNvPr>
          <p:cNvSpPr/>
          <p:nvPr/>
        </p:nvSpPr>
        <p:spPr>
          <a:xfrm>
            <a:off x="-228600" y="2608820"/>
            <a:ext cx="9469823" cy="3822460"/>
          </a:xfrm>
          <a:prstGeom prst="rect">
            <a:avLst/>
          </a:prstGeom>
          <a:solidFill>
            <a:srgbClr val="FFFFFF">
              <a:alpha val="9387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spTree>
    <p:extLst>
      <p:ext uri="{BB962C8B-B14F-4D97-AF65-F5344CB8AC3E}">
        <p14:creationId xmlns:p14="http://schemas.microsoft.com/office/powerpoint/2010/main" val="2672801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000" dirty="0"/>
              <a:t>Read Disturbance in DRAM (I)</a:t>
            </a:r>
            <a:endParaRPr lang="en-CH" sz="4000" dirty="0"/>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121970" y="926274"/>
            <a:ext cx="8863692" cy="5427025"/>
          </a:xfrm>
        </p:spPr>
        <p:txBody>
          <a:bodyPr>
            <a:normAutofit/>
          </a:bodyPr>
          <a:lstStyle/>
          <a:p>
            <a:r>
              <a:rPr lang="en-GB" sz="2800" dirty="0">
                <a:latin typeface="+mn-lt"/>
              </a:rPr>
              <a:t>Read disturbance in DRAM </a:t>
            </a:r>
            <a:r>
              <a:rPr lang="en-GB" sz="2800" dirty="0">
                <a:solidFill>
                  <a:srgbClr val="C00000"/>
                </a:solidFill>
                <a:latin typeface="+mn-lt"/>
              </a:rPr>
              <a:t>breaks memory isolation</a:t>
            </a:r>
          </a:p>
          <a:p>
            <a:r>
              <a:rPr lang="en-GB" sz="2800" dirty="0">
                <a:latin typeface="+mn-lt"/>
              </a:rPr>
              <a:t>Prominent example: </a:t>
            </a:r>
            <a:r>
              <a:rPr lang="en-GB" sz="2800" dirty="0" err="1">
                <a:solidFill>
                  <a:schemeClr val="accent6">
                    <a:lumMod val="75000"/>
                  </a:schemeClr>
                </a:solidFill>
                <a:latin typeface="+mn-lt"/>
              </a:rPr>
              <a:t>RowHammer</a:t>
            </a:r>
            <a:endParaRPr lang="en-GB" sz="2800" dirty="0">
              <a:solidFill>
                <a:schemeClr val="accent6">
                  <a:lumMod val="75000"/>
                </a:schemeClr>
              </a:solidFill>
              <a:latin typeface="+mn-lt"/>
            </a:endParaRPr>
          </a:p>
          <a:p>
            <a:pPr lvl="1"/>
            <a:endParaRPr lang="en-GB" sz="2000" dirty="0">
              <a:latin typeface="+mn-lt"/>
            </a:endParaRPr>
          </a:p>
        </p:txBody>
      </p:sp>
      <p:sp>
        <p:nvSpPr>
          <p:cNvPr id="9" name="Rounded Rectangle 4">
            <a:extLst>
              <a:ext uri="{FF2B5EF4-FFF2-40B4-BE49-F238E27FC236}">
                <a16:creationId xmlns:a16="http://schemas.microsoft.com/office/drawing/2014/main" id="{B65654B2-276B-8504-0718-2CFE131DF8ED}"/>
              </a:ext>
            </a:extLst>
          </p:cNvPr>
          <p:cNvSpPr/>
          <p:nvPr/>
        </p:nvSpPr>
        <p:spPr>
          <a:xfrm>
            <a:off x="1395013" y="2352250"/>
            <a:ext cx="5988161" cy="2268187"/>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E7733AB-3E47-27E0-D5E2-95CE3C08D93D}"/>
              </a:ext>
            </a:extLst>
          </p:cNvPr>
          <p:cNvCxnSpPr>
            <a:cxnSpLocks/>
          </p:cNvCxnSpPr>
          <p:nvPr/>
        </p:nvCxnSpPr>
        <p:spPr>
          <a:xfrm>
            <a:off x="1728841" y="3142321"/>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C5BE9F5-B7BB-79CA-8DFC-A14B243E42EC}"/>
              </a:ext>
            </a:extLst>
          </p:cNvPr>
          <p:cNvCxnSpPr>
            <a:cxnSpLocks/>
          </p:cNvCxnSpPr>
          <p:nvPr/>
        </p:nvCxnSpPr>
        <p:spPr>
          <a:xfrm>
            <a:off x="1728841" y="3653827"/>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16DAC2-57FC-204F-8838-6F4E4D9DC5E1}"/>
              </a:ext>
            </a:extLst>
          </p:cNvPr>
          <p:cNvCxnSpPr>
            <a:cxnSpLocks/>
          </p:cNvCxnSpPr>
          <p:nvPr/>
        </p:nvCxnSpPr>
        <p:spPr>
          <a:xfrm>
            <a:off x="1728841" y="4159591"/>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26CCA79-4BD6-901D-F256-39DF358FE479}"/>
              </a:ext>
            </a:extLst>
          </p:cNvPr>
          <p:cNvSpPr/>
          <p:nvPr/>
        </p:nvSpPr>
        <p:spPr>
          <a:xfrm>
            <a:off x="2037451" y="2883667"/>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1</a:t>
            </a:r>
          </a:p>
        </p:txBody>
      </p:sp>
      <p:sp>
        <p:nvSpPr>
          <p:cNvPr id="18" name="Rectangle 17">
            <a:extLst>
              <a:ext uri="{FF2B5EF4-FFF2-40B4-BE49-F238E27FC236}">
                <a16:creationId xmlns:a16="http://schemas.microsoft.com/office/drawing/2014/main" id="{76CD83D9-923F-2DD2-F70E-51C1574F0B27}"/>
              </a:ext>
            </a:extLst>
          </p:cNvPr>
          <p:cNvSpPr/>
          <p:nvPr/>
        </p:nvSpPr>
        <p:spPr>
          <a:xfrm>
            <a:off x="2037451" y="3382978"/>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2</a:t>
            </a:r>
          </a:p>
        </p:txBody>
      </p:sp>
      <p:sp>
        <p:nvSpPr>
          <p:cNvPr id="19" name="Rectangle 18">
            <a:extLst>
              <a:ext uri="{FF2B5EF4-FFF2-40B4-BE49-F238E27FC236}">
                <a16:creationId xmlns:a16="http://schemas.microsoft.com/office/drawing/2014/main" id="{47FFAFB3-EBAD-2EA9-9018-582554C32B51}"/>
              </a:ext>
            </a:extLst>
          </p:cNvPr>
          <p:cNvSpPr/>
          <p:nvPr/>
        </p:nvSpPr>
        <p:spPr>
          <a:xfrm>
            <a:off x="2037451" y="3887953"/>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3</a:t>
            </a:r>
          </a:p>
        </p:txBody>
      </p:sp>
      <p:grpSp>
        <p:nvGrpSpPr>
          <p:cNvPr id="21" name="Group 20">
            <a:extLst>
              <a:ext uri="{FF2B5EF4-FFF2-40B4-BE49-F238E27FC236}">
                <a16:creationId xmlns:a16="http://schemas.microsoft.com/office/drawing/2014/main" id="{BFA2086D-4E0A-AA21-B467-86E3868B138E}"/>
              </a:ext>
            </a:extLst>
          </p:cNvPr>
          <p:cNvGrpSpPr/>
          <p:nvPr/>
        </p:nvGrpSpPr>
        <p:grpSpPr>
          <a:xfrm>
            <a:off x="2033119" y="2882184"/>
            <a:ext cx="4715035" cy="1492993"/>
            <a:chOff x="1428644" y="1937227"/>
            <a:chExt cx="6286713" cy="1990657"/>
          </a:xfrm>
        </p:grpSpPr>
        <p:sp>
          <p:nvSpPr>
            <p:cNvPr id="22" name="Rectangle 21">
              <a:extLst>
                <a:ext uri="{FF2B5EF4-FFF2-40B4-BE49-F238E27FC236}">
                  <a16:creationId xmlns:a16="http://schemas.microsoft.com/office/drawing/2014/main" id="{B3781598-434F-FEAE-485E-A3BF63B3FD89}"/>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2</a:t>
              </a:r>
            </a:p>
          </p:txBody>
        </p:sp>
        <p:sp>
          <p:nvSpPr>
            <p:cNvPr id="23" name="Content Placeholder 2">
              <a:extLst>
                <a:ext uri="{FF2B5EF4-FFF2-40B4-BE49-F238E27FC236}">
                  <a16:creationId xmlns:a16="http://schemas.microsoft.com/office/drawing/2014/main" id="{9C2787A6-E0EC-D942-D536-BFB0F25D460B}"/>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FF0000"/>
                  </a:solidFill>
                  <a:effectLst/>
                  <a:uLnTx/>
                  <a:uFillTx/>
                  <a:latin typeface="Quire Sans" panose="020B0502040400020003" pitchFamily="34" charset="0"/>
                  <a:ea typeface="Cambria" panose="02040503050406030204" pitchFamily="18" charset="0"/>
                  <a:cs typeface="+mn-cs"/>
                </a:rPr>
                <a:t>open</a:t>
              </a:r>
            </a:p>
          </p:txBody>
        </p:sp>
        <p:sp>
          <p:nvSpPr>
            <p:cNvPr id="24" name="Rectangle 23">
              <a:extLst>
                <a:ext uri="{FF2B5EF4-FFF2-40B4-BE49-F238E27FC236}">
                  <a16:creationId xmlns:a16="http://schemas.microsoft.com/office/drawing/2014/main" id="{6DB11AE8-B671-3FCE-7D90-4BB21AA5C122}"/>
                </a:ext>
              </a:extLst>
            </p:cNvPr>
            <p:cNvSpPr/>
            <p:nvPr/>
          </p:nvSpPr>
          <p:spPr>
            <a:xfrm>
              <a:off x="1436477" y="1937227"/>
              <a:ext cx="6278880" cy="649632"/>
            </a:xfrm>
            <a:prstGeom prst="rect">
              <a:avLst/>
            </a:prstGeom>
            <a:solidFill>
              <a:schemeClr val="accent4">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1</a:t>
              </a:r>
            </a:p>
          </p:txBody>
        </p:sp>
        <p:sp>
          <p:nvSpPr>
            <p:cNvPr id="25" name="Rectangle 24">
              <a:extLst>
                <a:ext uri="{FF2B5EF4-FFF2-40B4-BE49-F238E27FC236}">
                  <a16:creationId xmlns:a16="http://schemas.microsoft.com/office/drawing/2014/main" id="{7739C1EE-A3CA-B8EA-EA84-E1E6B39106EC}"/>
                </a:ext>
              </a:extLst>
            </p:cNvPr>
            <p:cNvSpPr/>
            <p:nvPr/>
          </p:nvSpPr>
          <p:spPr>
            <a:xfrm>
              <a:off x="1436477" y="3278252"/>
              <a:ext cx="6278880" cy="649632"/>
            </a:xfrm>
            <a:prstGeom prst="rect">
              <a:avLst/>
            </a:prstGeom>
            <a:solidFill>
              <a:schemeClr val="accent4">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3</a:t>
              </a:r>
            </a:p>
          </p:txBody>
        </p:sp>
      </p:grpSp>
      <p:grpSp>
        <p:nvGrpSpPr>
          <p:cNvPr id="26" name="Group 25">
            <a:extLst>
              <a:ext uri="{FF2B5EF4-FFF2-40B4-BE49-F238E27FC236}">
                <a16:creationId xmlns:a16="http://schemas.microsoft.com/office/drawing/2014/main" id="{DD5CE2A2-1E77-CFAF-B062-8BE187A1FA2B}"/>
              </a:ext>
            </a:extLst>
          </p:cNvPr>
          <p:cNvGrpSpPr/>
          <p:nvPr/>
        </p:nvGrpSpPr>
        <p:grpSpPr>
          <a:xfrm>
            <a:off x="2040695" y="3382237"/>
            <a:ext cx="4709160" cy="487224"/>
            <a:chOff x="8271133" y="2603964"/>
            <a:chExt cx="6278880" cy="649632"/>
          </a:xfrm>
        </p:grpSpPr>
        <p:sp>
          <p:nvSpPr>
            <p:cNvPr id="27" name="Rectangle 26">
              <a:extLst>
                <a:ext uri="{FF2B5EF4-FFF2-40B4-BE49-F238E27FC236}">
                  <a16:creationId xmlns:a16="http://schemas.microsoft.com/office/drawing/2014/main" id="{7B6D5C15-A2A8-D8F6-DBB4-D071140588D7}"/>
                </a:ext>
              </a:extLst>
            </p:cNvPr>
            <p:cNvSpPr/>
            <p:nvPr/>
          </p:nvSpPr>
          <p:spPr>
            <a:xfrm>
              <a:off x="8271133" y="2603964"/>
              <a:ext cx="6278880" cy="649632"/>
            </a:xfrm>
            <a:prstGeom prst="rect">
              <a:avLst/>
            </a:prstGeom>
            <a:solidFill>
              <a:srgbClr val="D8D9D8"/>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2</a:t>
              </a:r>
            </a:p>
          </p:txBody>
        </p:sp>
        <p:sp>
          <p:nvSpPr>
            <p:cNvPr id="28" name="Content Placeholder 2">
              <a:extLst>
                <a:ext uri="{FF2B5EF4-FFF2-40B4-BE49-F238E27FC236}">
                  <a16:creationId xmlns:a16="http://schemas.microsoft.com/office/drawing/2014/main" id="{7654F2E6-A0AF-026E-AFA8-AB6729A240F8}"/>
                </a:ext>
              </a:extLst>
            </p:cNvPr>
            <p:cNvSpPr txBox="1">
              <a:spLocks/>
            </p:cNvSpPr>
            <p:nvPr/>
          </p:nvSpPr>
          <p:spPr>
            <a:xfrm>
              <a:off x="8407290" y="2645717"/>
              <a:ext cx="1390654" cy="59149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FF0000"/>
                  </a:solidFill>
                  <a:effectLst/>
                  <a:uLnTx/>
                  <a:uFillTx/>
                  <a:latin typeface="Quire Sans" panose="020B0502040400020003" pitchFamily="34" charset="0"/>
                  <a:ea typeface="Cambria" panose="02040503050406030204" pitchFamily="18" charset="0"/>
                  <a:cs typeface="+mn-cs"/>
                </a:rPr>
                <a:t>closed</a:t>
              </a:r>
            </a:p>
          </p:txBody>
        </p:sp>
      </p:grpSp>
      <p:grpSp>
        <p:nvGrpSpPr>
          <p:cNvPr id="29" name="Group 28">
            <a:extLst>
              <a:ext uri="{FF2B5EF4-FFF2-40B4-BE49-F238E27FC236}">
                <a16:creationId xmlns:a16="http://schemas.microsoft.com/office/drawing/2014/main" id="{37E79CB2-27C0-A2C7-0107-1A2E686E7ECA}"/>
              </a:ext>
            </a:extLst>
          </p:cNvPr>
          <p:cNvGrpSpPr/>
          <p:nvPr/>
        </p:nvGrpSpPr>
        <p:grpSpPr>
          <a:xfrm>
            <a:off x="2033119" y="2885423"/>
            <a:ext cx="4715035" cy="1492993"/>
            <a:chOff x="1428644" y="1937227"/>
            <a:chExt cx="6286713" cy="1990657"/>
          </a:xfrm>
        </p:grpSpPr>
        <p:sp>
          <p:nvSpPr>
            <p:cNvPr id="30" name="Rectangle 29">
              <a:extLst>
                <a:ext uri="{FF2B5EF4-FFF2-40B4-BE49-F238E27FC236}">
                  <a16:creationId xmlns:a16="http://schemas.microsoft.com/office/drawing/2014/main" id="{181D81EF-450D-83C9-7FF7-EAE6D8323E1E}"/>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2</a:t>
              </a:r>
            </a:p>
          </p:txBody>
        </p:sp>
        <p:sp>
          <p:nvSpPr>
            <p:cNvPr id="31" name="Content Placeholder 2">
              <a:extLst>
                <a:ext uri="{FF2B5EF4-FFF2-40B4-BE49-F238E27FC236}">
                  <a16:creationId xmlns:a16="http://schemas.microsoft.com/office/drawing/2014/main" id="{9A0F8666-2E78-3AD4-285A-15320D291063}"/>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FF0000"/>
                  </a:solidFill>
                  <a:effectLst/>
                  <a:uLnTx/>
                  <a:uFillTx/>
                  <a:latin typeface="Quire Sans" panose="020B0502040400020003" pitchFamily="34" charset="0"/>
                  <a:ea typeface="Cambria" panose="02040503050406030204" pitchFamily="18" charset="0"/>
                  <a:cs typeface="+mn-cs"/>
                </a:rPr>
                <a:t>open</a:t>
              </a:r>
            </a:p>
          </p:txBody>
        </p:sp>
        <p:sp>
          <p:nvSpPr>
            <p:cNvPr id="32" name="Rectangle 31">
              <a:extLst>
                <a:ext uri="{FF2B5EF4-FFF2-40B4-BE49-F238E27FC236}">
                  <a16:creationId xmlns:a16="http://schemas.microsoft.com/office/drawing/2014/main" id="{885DE58A-B442-04FB-E8F7-7D78FD270813}"/>
                </a:ext>
              </a:extLst>
            </p:cNvPr>
            <p:cNvSpPr/>
            <p:nvPr/>
          </p:nvSpPr>
          <p:spPr>
            <a:xfrm>
              <a:off x="1436477" y="1937227"/>
              <a:ext cx="6278880" cy="649632"/>
            </a:xfrm>
            <a:prstGeom prst="rect">
              <a:avLst/>
            </a:prstGeom>
            <a:solidFill>
              <a:srgbClr val="FFFF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1</a:t>
              </a:r>
            </a:p>
          </p:txBody>
        </p:sp>
        <p:sp>
          <p:nvSpPr>
            <p:cNvPr id="33" name="Rectangle 32">
              <a:extLst>
                <a:ext uri="{FF2B5EF4-FFF2-40B4-BE49-F238E27FC236}">
                  <a16:creationId xmlns:a16="http://schemas.microsoft.com/office/drawing/2014/main" id="{C576B78E-C18E-293D-1A8A-F572C43F7FA5}"/>
                </a:ext>
              </a:extLst>
            </p:cNvPr>
            <p:cNvSpPr/>
            <p:nvPr/>
          </p:nvSpPr>
          <p:spPr>
            <a:xfrm>
              <a:off x="1436477" y="3278252"/>
              <a:ext cx="6278880" cy="649632"/>
            </a:xfrm>
            <a:prstGeom prst="rect">
              <a:avLst/>
            </a:prstGeom>
            <a:solidFill>
              <a:srgbClr val="FFFF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3</a:t>
              </a:r>
            </a:p>
          </p:txBody>
        </p:sp>
      </p:grpSp>
      <p:grpSp>
        <p:nvGrpSpPr>
          <p:cNvPr id="36" name="Group 35">
            <a:extLst>
              <a:ext uri="{FF2B5EF4-FFF2-40B4-BE49-F238E27FC236}">
                <a16:creationId xmlns:a16="http://schemas.microsoft.com/office/drawing/2014/main" id="{3FF181A1-0AB6-B9BA-5ED6-BEC1FF05C312}"/>
              </a:ext>
            </a:extLst>
          </p:cNvPr>
          <p:cNvGrpSpPr/>
          <p:nvPr/>
        </p:nvGrpSpPr>
        <p:grpSpPr>
          <a:xfrm>
            <a:off x="2039197" y="3393169"/>
            <a:ext cx="4709160" cy="487224"/>
            <a:chOff x="1436477" y="2604952"/>
            <a:chExt cx="6278880" cy="649632"/>
          </a:xfrm>
          <a:solidFill>
            <a:srgbClr val="F2AA84"/>
          </a:solidFill>
        </p:grpSpPr>
        <p:sp>
          <p:nvSpPr>
            <p:cNvPr id="37" name="Rectangle 36">
              <a:extLst>
                <a:ext uri="{FF2B5EF4-FFF2-40B4-BE49-F238E27FC236}">
                  <a16:creationId xmlns:a16="http://schemas.microsoft.com/office/drawing/2014/main" id="{F8BA5F72-88A8-EABA-68E7-7E76AC9F3E96}"/>
                </a:ext>
              </a:extLst>
            </p:cNvPr>
            <p:cNvSpPr/>
            <p:nvPr/>
          </p:nvSpPr>
          <p:spPr>
            <a:xfrm>
              <a:off x="1436477" y="2604952"/>
              <a:ext cx="6278880" cy="649632"/>
            </a:xfrm>
            <a:prstGeom prst="rect">
              <a:avLst/>
            </a:prstGeom>
            <a:grp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2</a:t>
              </a:r>
            </a:p>
          </p:txBody>
        </p:sp>
        <p:sp>
          <p:nvSpPr>
            <p:cNvPr id="38" name="Content Placeholder 2">
              <a:extLst>
                <a:ext uri="{FF2B5EF4-FFF2-40B4-BE49-F238E27FC236}">
                  <a16:creationId xmlns:a16="http://schemas.microsoft.com/office/drawing/2014/main" id="{2F7E5A2D-894F-210E-1495-30968566475A}"/>
                </a:ext>
              </a:extLst>
            </p:cNvPr>
            <p:cNvSpPr txBox="1">
              <a:spLocks/>
            </p:cNvSpPr>
            <p:nvPr/>
          </p:nvSpPr>
          <p:spPr>
            <a:xfrm>
              <a:off x="1511300" y="2637180"/>
              <a:ext cx="1390655" cy="591495"/>
            </a:xfrm>
            <a:prstGeom prst="rect">
              <a:avLst/>
            </a:prstGeom>
            <a:gr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FF0000"/>
                  </a:solidFill>
                  <a:effectLst/>
                  <a:uLnTx/>
                  <a:uFillTx/>
                  <a:latin typeface="Quire Sans" panose="020B0502040400020003" pitchFamily="34" charset="0"/>
                  <a:ea typeface="Cambria" panose="02040503050406030204" pitchFamily="18" charset="0"/>
                  <a:cs typeface="+mn-cs"/>
                </a:rPr>
                <a:t>open</a:t>
              </a:r>
            </a:p>
          </p:txBody>
        </p:sp>
      </p:grpSp>
      <p:grpSp>
        <p:nvGrpSpPr>
          <p:cNvPr id="39" name="Group 38">
            <a:extLst>
              <a:ext uri="{FF2B5EF4-FFF2-40B4-BE49-F238E27FC236}">
                <a16:creationId xmlns:a16="http://schemas.microsoft.com/office/drawing/2014/main" id="{EE0A5103-A994-3E01-696C-831DBAB706BB}"/>
              </a:ext>
            </a:extLst>
          </p:cNvPr>
          <p:cNvGrpSpPr/>
          <p:nvPr/>
        </p:nvGrpSpPr>
        <p:grpSpPr>
          <a:xfrm>
            <a:off x="2042196" y="3395817"/>
            <a:ext cx="4709160" cy="487224"/>
            <a:chOff x="-3925255" y="4700899"/>
            <a:chExt cx="6278880" cy="649632"/>
          </a:xfrm>
        </p:grpSpPr>
        <p:sp>
          <p:nvSpPr>
            <p:cNvPr id="40" name="Rectangle 39">
              <a:extLst>
                <a:ext uri="{FF2B5EF4-FFF2-40B4-BE49-F238E27FC236}">
                  <a16:creationId xmlns:a16="http://schemas.microsoft.com/office/drawing/2014/main" id="{A06937EE-A91E-3468-523D-F1DD5F897DEB}"/>
                </a:ext>
              </a:extLst>
            </p:cNvPr>
            <p:cNvSpPr/>
            <p:nvPr/>
          </p:nvSpPr>
          <p:spPr>
            <a:xfrm>
              <a:off x="-3925255" y="4700899"/>
              <a:ext cx="6278880" cy="649632"/>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2</a:t>
              </a:r>
            </a:p>
          </p:txBody>
        </p:sp>
        <p:sp>
          <p:nvSpPr>
            <p:cNvPr id="41" name="Content Placeholder 2">
              <a:extLst>
                <a:ext uri="{FF2B5EF4-FFF2-40B4-BE49-F238E27FC236}">
                  <a16:creationId xmlns:a16="http://schemas.microsoft.com/office/drawing/2014/main" id="{099229B4-34B2-9B6A-75D5-D0F7DB5D3540}"/>
                </a:ext>
              </a:extLst>
            </p:cNvPr>
            <p:cNvSpPr txBox="1">
              <a:spLocks/>
            </p:cNvSpPr>
            <p:nvPr/>
          </p:nvSpPr>
          <p:spPr>
            <a:xfrm>
              <a:off x="-3776745" y="472996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C00000"/>
                  </a:solidFill>
                  <a:effectLst/>
                  <a:uLnTx/>
                  <a:uFillTx/>
                  <a:latin typeface="Quire Sans" panose="020B0502040400020003" pitchFamily="34" charset="0"/>
                  <a:ea typeface="Cambria" panose="02040503050406030204" pitchFamily="18" charset="0"/>
                  <a:cs typeface="+mn-cs"/>
                </a:rPr>
                <a:t>closed</a:t>
              </a:r>
            </a:p>
          </p:txBody>
        </p:sp>
      </p:grpSp>
      <p:sp>
        <p:nvSpPr>
          <p:cNvPr id="42" name="Rectangle 41">
            <a:extLst>
              <a:ext uri="{FF2B5EF4-FFF2-40B4-BE49-F238E27FC236}">
                <a16:creationId xmlns:a16="http://schemas.microsoft.com/office/drawing/2014/main" id="{485B09BB-E179-C555-8B3B-DA5B115D7E76}"/>
              </a:ext>
            </a:extLst>
          </p:cNvPr>
          <p:cNvSpPr/>
          <p:nvPr/>
        </p:nvSpPr>
        <p:spPr>
          <a:xfrm>
            <a:off x="3248865" y="2370679"/>
            <a:ext cx="229582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DRAM Subarray</a:t>
            </a:r>
          </a:p>
        </p:txBody>
      </p:sp>
      <p:sp>
        <p:nvSpPr>
          <p:cNvPr id="43" name="Multiply 70">
            <a:extLst>
              <a:ext uri="{FF2B5EF4-FFF2-40B4-BE49-F238E27FC236}">
                <a16:creationId xmlns:a16="http://schemas.microsoft.com/office/drawing/2014/main" id="{A37CB594-BF08-0BE8-AB71-CCC164240AF3}"/>
              </a:ext>
            </a:extLst>
          </p:cNvPr>
          <p:cNvSpPr/>
          <p:nvPr/>
        </p:nvSpPr>
        <p:spPr>
          <a:xfrm>
            <a:off x="4919353" y="2868513"/>
            <a:ext cx="520687" cy="520687"/>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Quire Sans" panose="020B0502040400020003" pitchFamily="34" charset="0"/>
              <a:ea typeface="Cambria" panose="02040503050406030204" pitchFamily="18" charset="0"/>
              <a:cs typeface="+mn-cs"/>
            </a:endParaRPr>
          </a:p>
        </p:txBody>
      </p:sp>
      <p:sp>
        <p:nvSpPr>
          <p:cNvPr id="44" name="Multiply 71">
            <a:extLst>
              <a:ext uri="{FF2B5EF4-FFF2-40B4-BE49-F238E27FC236}">
                <a16:creationId xmlns:a16="http://schemas.microsoft.com/office/drawing/2014/main" id="{1D5ACC4D-EB43-8817-1535-6BEE18652732}"/>
              </a:ext>
            </a:extLst>
          </p:cNvPr>
          <p:cNvSpPr/>
          <p:nvPr/>
        </p:nvSpPr>
        <p:spPr>
          <a:xfrm>
            <a:off x="3146403" y="3865066"/>
            <a:ext cx="520687" cy="520687"/>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Quire Sans" panose="020B0502040400020003" pitchFamily="34" charset="0"/>
              <a:ea typeface="Cambria" panose="02040503050406030204" pitchFamily="18" charset="0"/>
              <a:cs typeface="+mn-cs"/>
            </a:endParaRPr>
          </a:p>
        </p:txBody>
      </p:sp>
      <p:grpSp>
        <p:nvGrpSpPr>
          <p:cNvPr id="45" name="Group 44">
            <a:extLst>
              <a:ext uri="{FF2B5EF4-FFF2-40B4-BE49-F238E27FC236}">
                <a16:creationId xmlns:a16="http://schemas.microsoft.com/office/drawing/2014/main" id="{4B6BB90B-F8DD-4C4E-5268-0C35E426AC44}"/>
              </a:ext>
            </a:extLst>
          </p:cNvPr>
          <p:cNvGrpSpPr/>
          <p:nvPr/>
        </p:nvGrpSpPr>
        <p:grpSpPr>
          <a:xfrm>
            <a:off x="3364447" y="2867300"/>
            <a:ext cx="1900342" cy="1542150"/>
            <a:chOff x="3456171" y="2348675"/>
            <a:chExt cx="2533789" cy="2056200"/>
          </a:xfrm>
        </p:grpSpPr>
        <p:sp>
          <p:nvSpPr>
            <p:cNvPr id="47" name="Multiply 69">
              <a:extLst>
                <a:ext uri="{FF2B5EF4-FFF2-40B4-BE49-F238E27FC236}">
                  <a16:creationId xmlns:a16="http://schemas.microsoft.com/office/drawing/2014/main" id="{24B475EB-9C7C-7928-5416-277672757CB6}"/>
                </a:ext>
              </a:extLst>
            </p:cNvPr>
            <p:cNvSpPr/>
            <p:nvPr/>
          </p:nvSpPr>
          <p:spPr>
            <a:xfrm>
              <a:off x="3456171" y="2348675"/>
              <a:ext cx="694249" cy="69424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Quire Sans" panose="020B0502040400020003" pitchFamily="34" charset="0"/>
                <a:ea typeface="Cambria" panose="02040503050406030204" pitchFamily="18" charset="0"/>
                <a:cs typeface="+mn-cs"/>
              </a:endParaRPr>
            </a:p>
          </p:txBody>
        </p:sp>
        <p:sp>
          <p:nvSpPr>
            <p:cNvPr id="48" name="Multiply 72">
              <a:extLst>
                <a:ext uri="{FF2B5EF4-FFF2-40B4-BE49-F238E27FC236}">
                  <a16:creationId xmlns:a16="http://schemas.microsoft.com/office/drawing/2014/main" id="{2EC2CA6C-98F4-B4D1-6FD0-A196CA2678F4}"/>
                </a:ext>
              </a:extLst>
            </p:cNvPr>
            <p:cNvSpPr/>
            <p:nvPr/>
          </p:nvSpPr>
          <p:spPr>
            <a:xfrm>
              <a:off x="5295711" y="3710626"/>
              <a:ext cx="694249" cy="69424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Quire Sans" panose="020B0502040400020003" pitchFamily="34" charset="0"/>
                <a:ea typeface="Cambria" panose="02040503050406030204" pitchFamily="18" charset="0"/>
                <a:cs typeface="+mn-cs"/>
              </a:endParaRPr>
            </a:p>
          </p:txBody>
        </p:sp>
      </p:grpSp>
      <p:sp>
        <p:nvSpPr>
          <p:cNvPr id="51" name="Rectangle 50">
            <a:extLst>
              <a:ext uri="{FF2B5EF4-FFF2-40B4-BE49-F238E27FC236}">
                <a16:creationId xmlns:a16="http://schemas.microsoft.com/office/drawing/2014/main" id="{2D07BF62-66E1-6E11-F22B-7F46F4E28AC4}"/>
              </a:ext>
            </a:extLst>
          </p:cNvPr>
          <p:cNvSpPr/>
          <p:nvPr/>
        </p:nvSpPr>
        <p:spPr>
          <a:xfrm>
            <a:off x="5289603" y="2929928"/>
            <a:ext cx="1469184"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0070C0"/>
                </a:solidFill>
                <a:effectLst/>
                <a:uLnTx/>
                <a:uFillTx/>
                <a:latin typeface="Quire Sans" panose="020B0502040400020003" pitchFamily="34" charset="0"/>
                <a:ea typeface="Cambria" panose="02040503050406030204" pitchFamily="18" charset="0"/>
                <a:cs typeface="+mn-cs"/>
              </a:rPr>
              <a:t>Victim Row</a:t>
            </a:r>
          </a:p>
        </p:txBody>
      </p:sp>
      <p:sp>
        <p:nvSpPr>
          <p:cNvPr id="52" name="Rectangle 51">
            <a:extLst>
              <a:ext uri="{FF2B5EF4-FFF2-40B4-BE49-F238E27FC236}">
                <a16:creationId xmlns:a16="http://schemas.microsoft.com/office/drawing/2014/main" id="{24FE7303-AC0C-FCD6-925F-FCDF93DC78F7}"/>
              </a:ext>
            </a:extLst>
          </p:cNvPr>
          <p:cNvSpPr/>
          <p:nvPr/>
        </p:nvSpPr>
        <p:spPr>
          <a:xfrm>
            <a:off x="5289603" y="3924435"/>
            <a:ext cx="1469184"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0070C0"/>
                </a:solidFill>
                <a:effectLst/>
                <a:uLnTx/>
                <a:uFillTx/>
                <a:latin typeface="Quire Sans" panose="020B0502040400020003" pitchFamily="34" charset="0"/>
                <a:ea typeface="Cambria" panose="02040503050406030204" pitchFamily="18" charset="0"/>
                <a:cs typeface="+mn-cs"/>
              </a:rPr>
              <a:t>Victim Row</a:t>
            </a:r>
          </a:p>
        </p:txBody>
      </p:sp>
      <p:sp>
        <p:nvSpPr>
          <p:cNvPr id="54" name="Rectangle 53">
            <a:extLst>
              <a:ext uri="{FF2B5EF4-FFF2-40B4-BE49-F238E27FC236}">
                <a16:creationId xmlns:a16="http://schemas.microsoft.com/office/drawing/2014/main" id="{8D88EF11-C90E-C6AA-8DEA-2E0B6E9DAFFD}"/>
              </a:ext>
            </a:extLst>
          </p:cNvPr>
          <p:cNvSpPr/>
          <p:nvPr/>
        </p:nvSpPr>
        <p:spPr>
          <a:xfrm>
            <a:off x="4862562" y="3413496"/>
            <a:ext cx="1896225"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C00000"/>
                </a:solidFill>
                <a:effectLst/>
                <a:uLnTx/>
                <a:uFillTx/>
                <a:latin typeface="Quire Sans" panose="020B0502040400020003" pitchFamily="34" charset="0"/>
                <a:ea typeface="Cambria" panose="02040503050406030204" pitchFamily="18" charset="0"/>
                <a:cs typeface="+mn-cs"/>
              </a:rPr>
              <a:t>Aggressor Row</a:t>
            </a:r>
          </a:p>
        </p:txBody>
      </p:sp>
      <p:sp>
        <p:nvSpPr>
          <p:cNvPr id="5" name="TextBox 4">
            <a:extLst>
              <a:ext uri="{FF2B5EF4-FFF2-40B4-BE49-F238E27FC236}">
                <a16:creationId xmlns:a16="http://schemas.microsoft.com/office/drawing/2014/main" id="{F9E4E518-1967-CFF8-2806-C28DBB1E23A2}"/>
              </a:ext>
            </a:extLst>
          </p:cNvPr>
          <p:cNvSpPr txBox="1"/>
          <p:nvPr/>
        </p:nvSpPr>
        <p:spPr>
          <a:xfrm>
            <a:off x="0" y="4966422"/>
            <a:ext cx="9148909" cy="1118647"/>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defRPr/>
            </a:pPr>
            <a:r>
              <a:rPr lang="en-US" sz="2600" dirty="0">
                <a:solidFill>
                  <a:prstClr val="black"/>
                </a:solidFill>
              </a:rPr>
              <a:t>Repeatedly </a:t>
            </a:r>
            <a:r>
              <a:rPr lang="en-US" sz="2600" dirty="0">
                <a:solidFill>
                  <a:srgbClr val="C00000"/>
                </a:solidFill>
              </a:rPr>
              <a:t>opening (activating) </a:t>
            </a:r>
            <a:r>
              <a:rPr lang="en-US" sz="2600" dirty="0">
                <a:solidFill>
                  <a:prstClr val="black"/>
                </a:solidFill>
              </a:rPr>
              <a:t>and </a:t>
            </a:r>
            <a:r>
              <a:rPr lang="en-US" sz="2600" dirty="0">
                <a:solidFill>
                  <a:srgbClr val="C00000"/>
                </a:solidFill>
              </a:rPr>
              <a:t>closing</a:t>
            </a:r>
            <a:r>
              <a:rPr lang="en-US" sz="2600" b="1" dirty="0">
                <a:solidFill>
                  <a:prstClr val="black"/>
                </a:solidFill>
              </a:rPr>
              <a:t> </a:t>
            </a:r>
            <a:r>
              <a:rPr lang="en-US" sz="2600" dirty="0">
                <a:solidFill>
                  <a:prstClr val="black"/>
                </a:solidFill>
              </a:rPr>
              <a:t>a DRAM row </a:t>
            </a:r>
            <a:br>
              <a:rPr lang="en-US" sz="2600" b="1" dirty="0">
                <a:solidFill>
                  <a:prstClr val="black"/>
                </a:solidFill>
              </a:rPr>
            </a:br>
            <a:r>
              <a:rPr lang="en-US" sz="2600" dirty="0">
                <a:solidFill>
                  <a:srgbClr val="C00000"/>
                </a:solidFill>
              </a:rPr>
              <a:t>many times </a:t>
            </a:r>
            <a:r>
              <a:rPr lang="en-US" sz="2600" dirty="0">
                <a:solidFill>
                  <a:prstClr val="black"/>
                </a:solidFill>
              </a:rPr>
              <a:t>causes </a:t>
            </a:r>
            <a:r>
              <a:rPr lang="en-US" sz="2600" dirty="0" err="1">
                <a:solidFill>
                  <a:srgbClr val="C00000"/>
                </a:solidFill>
              </a:rPr>
              <a:t>RowHammer</a:t>
            </a:r>
            <a:r>
              <a:rPr lang="en-US" sz="2600" dirty="0">
                <a:solidFill>
                  <a:srgbClr val="C00000"/>
                </a:solidFill>
              </a:rPr>
              <a:t> bitflips</a:t>
            </a:r>
            <a:r>
              <a:rPr lang="en-US" sz="2600" dirty="0">
                <a:solidFill>
                  <a:srgbClr val="FF0000"/>
                </a:solidFill>
              </a:rPr>
              <a:t> </a:t>
            </a:r>
            <a:r>
              <a:rPr lang="en-US" sz="2600" dirty="0">
                <a:solidFill>
                  <a:prstClr val="black"/>
                </a:solidFill>
              </a:rPr>
              <a:t>in adjacent rows</a:t>
            </a:r>
            <a:endParaRPr lang="en-US" sz="2600" b="1" dirty="0">
              <a:solidFill>
                <a:prstClr val="black"/>
              </a:solidFill>
            </a:endParaRPr>
          </a:p>
        </p:txBody>
      </p:sp>
      <p:sp>
        <p:nvSpPr>
          <p:cNvPr id="6" name="TextBox 5">
            <a:extLst>
              <a:ext uri="{FF2B5EF4-FFF2-40B4-BE49-F238E27FC236}">
                <a16:creationId xmlns:a16="http://schemas.microsoft.com/office/drawing/2014/main" id="{036E74BF-CF7B-C81F-944C-FFEA1461FEF9}"/>
              </a:ext>
            </a:extLst>
          </p:cNvPr>
          <p:cNvSpPr txBox="1"/>
          <p:nvPr/>
        </p:nvSpPr>
        <p:spPr>
          <a:xfrm>
            <a:off x="3717568" y="6405367"/>
            <a:ext cx="1797287"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rPr>
              <a:t>[Kim+, ISCA’</a:t>
            </a:r>
            <a:r>
              <a:rPr kumimoji="0" lang="en-US" sz="1800" b="1" i="0" u="none" strike="noStrike" kern="1200" cap="none" spc="0" normalizeH="0" baseline="0" noProof="0" dirty="0">
                <a:ln>
                  <a:noFill/>
                </a:ln>
                <a:solidFill>
                  <a:srgbClr val="7030A0"/>
                </a:solidFill>
                <a:effectLst/>
                <a:uLnTx/>
                <a:uFillTx/>
                <a:latin typeface="Trebuchet MS" panose="020B0603020202020204" pitchFamily="34" charset="0"/>
              </a:rPr>
              <a:t>14</a:t>
            </a:r>
            <a:r>
              <a:rPr kumimoji="0" lang="en-US" sz="1800" b="1" i="0" u="none" strike="noStrike" kern="1200" cap="none" spc="0" normalizeH="0" baseline="0" noProof="0" dirty="0">
                <a:ln>
                  <a:noFill/>
                </a:ln>
                <a:solidFill>
                  <a:srgbClr val="7030A0"/>
                </a:solidFill>
                <a:effectLst/>
                <a:uLnTx/>
                <a:uFillTx/>
              </a:rPr>
              <a:t>]</a:t>
            </a:r>
          </a:p>
        </p:txBody>
      </p:sp>
      <p:sp>
        <p:nvSpPr>
          <p:cNvPr id="4" name="Slide Number Placeholder 3">
            <a:extLst>
              <a:ext uri="{FF2B5EF4-FFF2-40B4-BE49-F238E27FC236}">
                <a16:creationId xmlns:a16="http://schemas.microsoft.com/office/drawing/2014/main" id="{EF67AC08-67E5-797C-8577-ED1249A3591F}"/>
              </a:ext>
            </a:extLst>
          </p:cNvPr>
          <p:cNvSpPr>
            <a:spLocks noGrp="1"/>
          </p:cNvSpPr>
          <p:nvPr>
            <p:ph type="sldNum" sz="quarter" idx="12"/>
          </p:nvPr>
        </p:nvSpPr>
        <p:spPr/>
        <p:txBody>
          <a:bodyPr/>
          <a:lstStyle/>
          <a:p>
            <a:fld id="{C19D2B53-EDAE-4B41-B849-8916FA40BCB6}" type="slidenum">
              <a:rPr lang="en-US" smtClean="0"/>
              <a:pPr/>
              <a:t>4</a:t>
            </a:fld>
            <a:endParaRPr lang="en-US" dirty="0"/>
          </a:p>
        </p:txBody>
      </p:sp>
    </p:spTree>
    <p:extLst>
      <p:ext uri="{BB962C8B-B14F-4D97-AF65-F5344CB8AC3E}">
        <p14:creationId xmlns:p14="http://schemas.microsoft.com/office/powerpoint/2010/main" val="327226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3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par>
                          <p:cTn id="41" fill="hold">
                            <p:stCondLst>
                              <p:cond delay="0"/>
                            </p:stCondLst>
                            <p:childTnLst>
                              <p:par>
                                <p:cTn id="42" presetID="1" presetClass="exit" presetSubtype="0" fill="hold" nodeType="afterEffect">
                                  <p:stCondLst>
                                    <p:cond delay="0"/>
                                  </p:stCondLst>
                                  <p:childTnLst>
                                    <p:set>
                                      <p:cBhvr>
                                        <p:cTn id="43" dur="1" fill="hold">
                                          <p:stCondLst>
                                            <p:cond delay="0"/>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0"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51" grpId="0"/>
      <p:bldP spid="52" grpId="0"/>
      <p:bldP spid="54" grpId="0"/>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3080D-BC77-6C4E-3A0A-80EAB7A5352B}"/>
              </a:ext>
            </a:extLst>
          </p:cNvPr>
          <p:cNvSpPr>
            <a:spLocks noGrp="1"/>
          </p:cNvSpPr>
          <p:nvPr>
            <p:ph type="title"/>
          </p:nvPr>
        </p:nvSpPr>
        <p:spPr/>
        <p:txBody>
          <a:bodyPr/>
          <a:lstStyle/>
          <a:p>
            <a:r>
              <a:rPr lang="en-US" dirty="0"/>
              <a:t>VRD Across DRAM Rows</a:t>
            </a:r>
          </a:p>
        </p:txBody>
      </p:sp>
      <p:sp>
        <p:nvSpPr>
          <p:cNvPr id="4" name="Slide Number Placeholder 3">
            <a:extLst>
              <a:ext uri="{FF2B5EF4-FFF2-40B4-BE49-F238E27FC236}">
                <a16:creationId xmlns:a16="http://schemas.microsoft.com/office/drawing/2014/main" id="{F2CAB868-E0AA-71AE-209C-68E09FE00B8A}"/>
              </a:ext>
            </a:extLst>
          </p:cNvPr>
          <p:cNvSpPr>
            <a:spLocks noGrp="1"/>
          </p:cNvSpPr>
          <p:nvPr>
            <p:ph type="sldNum" sz="quarter" idx="12"/>
          </p:nvPr>
        </p:nvSpPr>
        <p:spPr/>
        <p:txBody>
          <a:bodyPr/>
          <a:lstStyle/>
          <a:p>
            <a:fld id="{C19D2B53-EDAE-4B41-B849-8916FA40BCB6}" type="slidenum">
              <a:rPr lang="en-US" smtClean="0"/>
              <a:pPr/>
              <a:t>40</a:t>
            </a:fld>
            <a:endParaRPr lang="en-US" dirty="0"/>
          </a:p>
        </p:txBody>
      </p:sp>
      <p:pic>
        <p:nvPicPr>
          <p:cNvPr id="6" name="Picture 5">
            <a:extLst>
              <a:ext uri="{FF2B5EF4-FFF2-40B4-BE49-F238E27FC236}">
                <a16:creationId xmlns:a16="http://schemas.microsoft.com/office/drawing/2014/main" id="{0364AAB6-2951-86AE-180B-1575AC7B8295}"/>
              </a:ext>
            </a:extLst>
          </p:cNvPr>
          <p:cNvPicPr>
            <a:picLocks noChangeAspect="1"/>
          </p:cNvPicPr>
          <p:nvPr/>
        </p:nvPicPr>
        <p:blipFill>
          <a:blip r:embed="rId3"/>
          <a:stretch>
            <a:fillRect/>
          </a:stretch>
        </p:blipFill>
        <p:spPr>
          <a:xfrm>
            <a:off x="943661" y="1422432"/>
            <a:ext cx="7695590" cy="2831005"/>
          </a:xfrm>
          <a:prstGeom prst="rect">
            <a:avLst/>
          </a:prstGeom>
        </p:spPr>
      </p:pic>
      <p:sp>
        <p:nvSpPr>
          <p:cNvPr id="7" name="TextBox 6">
            <a:extLst>
              <a:ext uri="{FF2B5EF4-FFF2-40B4-BE49-F238E27FC236}">
                <a16:creationId xmlns:a16="http://schemas.microsoft.com/office/drawing/2014/main" id="{DFFFC513-247D-FE92-637D-03A48A84E6FC}"/>
              </a:ext>
            </a:extLst>
          </p:cNvPr>
          <p:cNvSpPr txBox="1"/>
          <p:nvPr/>
        </p:nvSpPr>
        <p:spPr>
          <a:xfrm>
            <a:off x="1386310" y="4242112"/>
            <a:ext cx="7384614" cy="914400"/>
          </a:xfrm>
          <a:prstGeom prst="rect">
            <a:avLst/>
          </a:prstGeom>
          <a:noFill/>
          <a:ln w="57150">
            <a:noFill/>
          </a:ln>
        </p:spPr>
        <p:txBody>
          <a:bodyPr wrap="none" rtlCol="0" anchor="ctr">
            <a:noAutofit/>
          </a:bodyPr>
          <a:lstStyle/>
          <a:p>
            <a:pPr algn="ctr">
              <a:lnSpc>
                <a:spcPct val="90000"/>
              </a:lnSpc>
            </a:pPr>
            <a:r>
              <a:rPr lang="en-GB" sz="2000" dirty="0">
                <a:solidFill>
                  <a:prstClr val="black"/>
                </a:solidFill>
              </a:rPr>
              <a:t>DRAM Rows Sorted by Increasing Coefficient of Variation of RDT</a:t>
            </a:r>
          </a:p>
          <a:p>
            <a:pPr algn="ctr">
              <a:lnSpc>
                <a:spcPct val="90000"/>
              </a:lnSpc>
            </a:pPr>
            <a:r>
              <a:rPr lang="en-GB" sz="2000" dirty="0">
                <a:solidFill>
                  <a:prstClr val="black"/>
                </a:solidFill>
              </a:rPr>
              <a:t>Across </a:t>
            </a:r>
            <a:r>
              <a:rPr lang="en-GB" sz="2000" dirty="0">
                <a:solidFill>
                  <a:prstClr val="black"/>
                </a:solidFill>
                <a:latin typeface="Trebuchet MS" panose="020B0603020202020204" pitchFamily="34" charset="0"/>
              </a:rPr>
              <a:t>1000</a:t>
            </a:r>
            <a:r>
              <a:rPr lang="en-GB" sz="2000" dirty="0">
                <a:solidFill>
                  <a:prstClr val="black"/>
                </a:solidFill>
              </a:rPr>
              <a:t> RDT Measurements</a:t>
            </a:r>
            <a:endParaRPr lang="en-US" sz="2000" dirty="0">
              <a:solidFill>
                <a:prstClr val="black"/>
              </a:solidFill>
            </a:endParaRPr>
          </a:p>
        </p:txBody>
      </p:sp>
      <p:sp>
        <p:nvSpPr>
          <p:cNvPr id="8" name="TextBox 7">
            <a:extLst>
              <a:ext uri="{FF2B5EF4-FFF2-40B4-BE49-F238E27FC236}">
                <a16:creationId xmlns:a16="http://schemas.microsoft.com/office/drawing/2014/main" id="{D3BA5853-5FD5-888C-E985-5E76D593CE33}"/>
              </a:ext>
            </a:extLst>
          </p:cNvPr>
          <p:cNvSpPr txBox="1"/>
          <p:nvPr/>
        </p:nvSpPr>
        <p:spPr>
          <a:xfrm rot="16200000">
            <a:off x="-1096222" y="2380734"/>
            <a:ext cx="3608013" cy="914400"/>
          </a:xfrm>
          <a:prstGeom prst="rect">
            <a:avLst/>
          </a:prstGeom>
          <a:noFill/>
          <a:ln w="57150">
            <a:noFill/>
          </a:ln>
        </p:spPr>
        <p:txBody>
          <a:bodyPr wrap="none" rtlCol="0" anchor="ctr">
            <a:noAutofit/>
          </a:bodyPr>
          <a:lstStyle/>
          <a:p>
            <a:pPr algn="ctr">
              <a:lnSpc>
                <a:spcPct val="90000"/>
              </a:lnSpc>
            </a:pPr>
            <a:r>
              <a:rPr lang="en-US" sz="2400" dirty="0">
                <a:solidFill>
                  <a:prstClr val="black"/>
                </a:solidFill>
              </a:rPr>
              <a:t>Coefficient of Variation</a:t>
            </a:r>
          </a:p>
        </p:txBody>
      </p:sp>
      <p:sp>
        <p:nvSpPr>
          <p:cNvPr id="10" name="Rectangle 9">
            <a:extLst>
              <a:ext uri="{FF2B5EF4-FFF2-40B4-BE49-F238E27FC236}">
                <a16:creationId xmlns:a16="http://schemas.microsoft.com/office/drawing/2014/main" id="{A5A7900D-6F81-7DC5-5957-E097BA462522}"/>
              </a:ext>
            </a:extLst>
          </p:cNvPr>
          <p:cNvSpPr/>
          <p:nvPr/>
        </p:nvSpPr>
        <p:spPr>
          <a:xfrm rot="5400000">
            <a:off x="4701939" y="980902"/>
            <a:ext cx="690819" cy="7322077"/>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1" name="Rectangle 10">
            <a:extLst>
              <a:ext uri="{FF2B5EF4-FFF2-40B4-BE49-F238E27FC236}">
                <a16:creationId xmlns:a16="http://schemas.microsoft.com/office/drawing/2014/main" id="{8C7945F2-AED8-0BC6-6401-B6B593D83B9C}"/>
              </a:ext>
            </a:extLst>
          </p:cNvPr>
          <p:cNvSpPr/>
          <p:nvPr/>
        </p:nvSpPr>
        <p:spPr>
          <a:xfrm rot="5400000">
            <a:off x="5779519" y="1441407"/>
            <a:ext cx="356735" cy="5276851"/>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2" name="Rectangle 11">
            <a:extLst>
              <a:ext uri="{FF2B5EF4-FFF2-40B4-BE49-F238E27FC236}">
                <a16:creationId xmlns:a16="http://schemas.microsoft.com/office/drawing/2014/main" id="{90B47C41-CCB2-C688-B456-79E215C69918}"/>
              </a:ext>
            </a:extLst>
          </p:cNvPr>
          <p:cNvSpPr/>
          <p:nvPr/>
        </p:nvSpPr>
        <p:spPr>
          <a:xfrm rot="5400000">
            <a:off x="4134156" y="-559105"/>
            <a:ext cx="2275865" cy="6594477"/>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4" name="Oval 13">
            <a:extLst>
              <a:ext uri="{FF2B5EF4-FFF2-40B4-BE49-F238E27FC236}">
                <a16:creationId xmlns:a16="http://schemas.microsoft.com/office/drawing/2014/main" id="{6E5CA618-99F2-AEA0-4186-D8D01D877A47}"/>
              </a:ext>
            </a:extLst>
          </p:cNvPr>
          <p:cNvSpPr/>
          <p:nvPr/>
        </p:nvSpPr>
        <p:spPr>
          <a:xfrm>
            <a:off x="1858062" y="3676650"/>
            <a:ext cx="182880" cy="182880"/>
          </a:xfrm>
          <a:prstGeom prst="ellipse">
            <a:avLst/>
          </a:prstGeom>
          <a:no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5" name="TextBox 14">
            <a:extLst>
              <a:ext uri="{FF2B5EF4-FFF2-40B4-BE49-F238E27FC236}">
                <a16:creationId xmlns:a16="http://schemas.microsoft.com/office/drawing/2014/main" id="{719DADDD-00C8-71B6-553F-634554DEECB8}"/>
              </a:ext>
            </a:extLst>
          </p:cNvPr>
          <p:cNvSpPr txBox="1"/>
          <p:nvPr/>
        </p:nvSpPr>
        <p:spPr>
          <a:xfrm>
            <a:off x="2707141" y="2059721"/>
            <a:ext cx="5235164" cy="863809"/>
          </a:xfrm>
          <a:prstGeom prst="rect">
            <a:avLst/>
          </a:prstGeom>
          <a:noFill/>
          <a:ln w="57150">
            <a:noFill/>
          </a:ln>
        </p:spPr>
        <p:txBody>
          <a:bodyPr wrap="none" rtlCol="0" anchor="ctr">
            <a:noAutofit/>
          </a:bodyPr>
          <a:lstStyle/>
          <a:p>
            <a:pPr algn="ctr">
              <a:lnSpc>
                <a:spcPct val="90000"/>
              </a:lnSpc>
            </a:pPr>
            <a:r>
              <a:rPr lang="en-US" sz="2600" dirty="0">
                <a:solidFill>
                  <a:sysClr val="windowText" lastClr="000000"/>
                </a:solidFill>
                <a:latin typeface="+mj-lt"/>
              </a:rPr>
              <a:t>A row with </a:t>
            </a:r>
            <a:r>
              <a:rPr lang="en-US" sz="2600" dirty="0">
                <a:solidFill>
                  <a:schemeClr val="accent6">
                    <a:lumMod val="75000"/>
                  </a:schemeClr>
                </a:solidFill>
                <a:latin typeface="+mj-lt"/>
              </a:rPr>
              <a:t>small variance</a:t>
            </a:r>
            <a:r>
              <a:rPr lang="en-US" sz="2600" dirty="0">
                <a:solidFill>
                  <a:sysClr val="windowText" lastClr="000000"/>
                </a:solidFill>
                <a:latin typeface="+mj-lt"/>
              </a:rPr>
              <a:t> in </a:t>
            </a:r>
            <a:r>
              <a:rPr lang="en-US" sz="2600" dirty="0">
                <a:solidFill>
                  <a:schemeClr val="accent6">
                    <a:lumMod val="75000"/>
                  </a:schemeClr>
                </a:solidFill>
                <a:latin typeface="+mj-lt"/>
              </a:rPr>
              <a:t>RDT</a:t>
            </a:r>
            <a:r>
              <a:rPr lang="en-US" sz="2600" dirty="0">
                <a:solidFill>
                  <a:sysClr val="windowText" lastClr="000000"/>
                </a:solidFill>
                <a:latin typeface="+mj-lt"/>
              </a:rPr>
              <a:t> distribution </a:t>
            </a:r>
            <a:br>
              <a:rPr lang="en-US" sz="2600" dirty="0">
                <a:solidFill>
                  <a:sysClr val="windowText" lastClr="000000"/>
                </a:solidFill>
                <a:latin typeface="+mj-lt"/>
              </a:rPr>
            </a:br>
            <a:r>
              <a:rPr lang="en-US" sz="2600" dirty="0">
                <a:solidFill>
                  <a:sysClr val="windowText" lastClr="000000"/>
                </a:solidFill>
                <a:latin typeface="+mj-lt"/>
              </a:rPr>
              <a:t>across </a:t>
            </a:r>
            <a:r>
              <a:rPr lang="en-US" sz="2600" dirty="0">
                <a:solidFill>
                  <a:sysClr val="windowText" lastClr="000000"/>
                </a:solidFill>
                <a:latin typeface="Trebuchet MS" panose="020B0603020202020204" pitchFamily="34" charset="0"/>
              </a:rPr>
              <a:t>1000</a:t>
            </a:r>
            <a:r>
              <a:rPr lang="en-US" sz="2600" dirty="0">
                <a:solidFill>
                  <a:sysClr val="windowText" lastClr="000000"/>
                </a:solidFill>
                <a:latin typeface="+mj-lt"/>
              </a:rPr>
              <a:t> measurements</a:t>
            </a:r>
          </a:p>
        </p:txBody>
      </p:sp>
      <p:cxnSp>
        <p:nvCxnSpPr>
          <p:cNvPr id="16" name="Connector: Curved 15">
            <a:extLst>
              <a:ext uri="{FF2B5EF4-FFF2-40B4-BE49-F238E27FC236}">
                <a16:creationId xmlns:a16="http://schemas.microsoft.com/office/drawing/2014/main" id="{8D874A63-5C81-689F-11A8-4F114BE8BD6E}"/>
              </a:ext>
            </a:extLst>
          </p:cNvPr>
          <p:cNvCxnSpPr>
            <a:cxnSpLocks/>
            <a:endCxn id="15" idx="2"/>
          </p:cNvCxnSpPr>
          <p:nvPr/>
        </p:nvCxnSpPr>
        <p:spPr>
          <a:xfrm flipV="1">
            <a:off x="2064547" y="2923530"/>
            <a:ext cx="3260176" cy="843608"/>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8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D7E88-9138-9008-F50C-A8433C4945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30950-9F3F-F64C-41C2-8A9874E1E7B8}"/>
              </a:ext>
            </a:extLst>
          </p:cNvPr>
          <p:cNvSpPr>
            <a:spLocks noGrp="1"/>
          </p:cNvSpPr>
          <p:nvPr>
            <p:ph type="title"/>
          </p:nvPr>
        </p:nvSpPr>
        <p:spPr/>
        <p:txBody>
          <a:bodyPr/>
          <a:lstStyle/>
          <a:p>
            <a:r>
              <a:rPr lang="en-US" dirty="0"/>
              <a:t>VRD Across DRAM Rows</a:t>
            </a:r>
          </a:p>
        </p:txBody>
      </p:sp>
      <p:sp>
        <p:nvSpPr>
          <p:cNvPr id="4" name="Slide Number Placeholder 3">
            <a:extLst>
              <a:ext uri="{FF2B5EF4-FFF2-40B4-BE49-F238E27FC236}">
                <a16:creationId xmlns:a16="http://schemas.microsoft.com/office/drawing/2014/main" id="{7BDD3EB5-CE58-3886-5A5F-00CA398395FF}"/>
              </a:ext>
            </a:extLst>
          </p:cNvPr>
          <p:cNvSpPr>
            <a:spLocks noGrp="1"/>
          </p:cNvSpPr>
          <p:nvPr>
            <p:ph type="sldNum" sz="quarter" idx="12"/>
          </p:nvPr>
        </p:nvSpPr>
        <p:spPr/>
        <p:txBody>
          <a:bodyPr/>
          <a:lstStyle/>
          <a:p>
            <a:fld id="{C19D2B53-EDAE-4B41-B849-8916FA40BCB6}" type="slidenum">
              <a:rPr lang="en-US" smtClean="0"/>
              <a:pPr/>
              <a:t>41</a:t>
            </a:fld>
            <a:endParaRPr lang="en-US" dirty="0"/>
          </a:p>
        </p:txBody>
      </p:sp>
      <p:pic>
        <p:nvPicPr>
          <p:cNvPr id="6" name="Picture 5">
            <a:extLst>
              <a:ext uri="{FF2B5EF4-FFF2-40B4-BE49-F238E27FC236}">
                <a16:creationId xmlns:a16="http://schemas.microsoft.com/office/drawing/2014/main" id="{3DEB88EB-BDD4-05C5-0BE0-57825CBAB174}"/>
              </a:ext>
            </a:extLst>
          </p:cNvPr>
          <p:cNvPicPr>
            <a:picLocks noChangeAspect="1"/>
          </p:cNvPicPr>
          <p:nvPr/>
        </p:nvPicPr>
        <p:blipFill>
          <a:blip r:embed="rId3"/>
          <a:stretch>
            <a:fillRect/>
          </a:stretch>
        </p:blipFill>
        <p:spPr>
          <a:xfrm>
            <a:off x="943661" y="1422432"/>
            <a:ext cx="7695590" cy="2831005"/>
          </a:xfrm>
          <a:prstGeom prst="rect">
            <a:avLst/>
          </a:prstGeom>
        </p:spPr>
      </p:pic>
      <p:sp>
        <p:nvSpPr>
          <p:cNvPr id="7" name="TextBox 6">
            <a:extLst>
              <a:ext uri="{FF2B5EF4-FFF2-40B4-BE49-F238E27FC236}">
                <a16:creationId xmlns:a16="http://schemas.microsoft.com/office/drawing/2014/main" id="{75AE3929-AE34-4FE8-6FB0-8E8FBCAA1E9C}"/>
              </a:ext>
            </a:extLst>
          </p:cNvPr>
          <p:cNvSpPr txBox="1"/>
          <p:nvPr/>
        </p:nvSpPr>
        <p:spPr>
          <a:xfrm>
            <a:off x="1386310" y="4242112"/>
            <a:ext cx="7384614" cy="914400"/>
          </a:xfrm>
          <a:prstGeom prst="rect">
            <a:avLst/>
          </a:prstGeom>
          <a:noFill/>
          <a:ln w="57150">
            <a:noFill/>
          </a:ln>
        </p:spPr>
        <p:txBody>
          <a:bodyPr wrap="none" rtlCol="0" anchor="ctr">
            <a:noAutofit/>
          </a:bodyPr>
          <a:lstStyle/>
          <a:p>
            <a:pPr algn="ctr">
              <a:lnSpc>
                <a:spcPct val="90000"/>
              </a:lnSpc>
            </a:pPr>
            <a:r>
              <a:rPr lang="en-GB" sz="2000" dirty="0">
                <a:solidFill>
                  <a:prstClr val="black"/>
                </a:solidFill>
              </a:rPr>
              <a:t>DRAM Rows Sorted by Increasing Coefficient of Variation of RDT</a:t>
            </a:r>
          </a:p>
          <a:p>
            <a:pPr algn="ctr">
              <a:lnSpc>
                <a:spcPct val="90000"/>
              </a:lnSpc>
            </a:pPr>
            <a:r>
              <a:rPr lang="en-GB" sz="2000" dirty="0">
                <a:solidFill>
                  <a:prstClr val="black"/>
                </a:solidFill>
              </a:rPr>
              <a:t>Across </a:t>
            </a:r>
            <a:r>
              <a:rPr lang="en-GB" sz="2000" dirty="0">
                <a:solidFill>
                  <a:prstClr val="black"/>
                </a:solidFill>
                <a:latin typeface="Trebuchet MS" panose="020B0603020202020204" pitchFamily="34" charset="0"/>
              </a:rPr>
              <a:t>1000</a:t>
            </a:r>
            <a:r>
              <a:rPr lang="en-GB" sz="2000" dirty="0">
                <a:solidFill>
                  <a:prstClr val="black"/>
                </a:solidFill>
              </a:rPr>
              <a:t> RDT Measurements</a:t>
            </a:r>
            <a:endParaRPr lang="en-US" sz="2000" dirty="0">
              <a:solidFill>
                <a:prstClr val="black"/>
              </a:solidFill>
            </a:endParaRPr>
          </a:p>
        </p:txBody>
      </p:sp>
      <p:sp>
        <p:nvSpPr>
          <p:cNvPr id="8" name="TextBox 7">
            <a:extLst>
              <a:ext uri="{FF2B5EF4-FFF2-40B4-BE49-F238E27FC236}">
                <a16:creationId xmlns:a16="http://schemas.microsoft.com/office/drawing/2014/main" id="{4073D0E6-1D48-4A11-6622-CC09952C4182}"/>
              </a:ext>
            </a:extLst>
          </p:cNvPr>
          <p:cNvSpPr txBox="1"/>
          <p:nvPr/>
        </p:nvSpPr>
        <p:spPr>
          <a:xfrm rot="16200000">
            <a:off x="-1096222" y="2380734"/>
            <a:ext cx="3608013" cy="914400"/>
          </a:xfrm>
          <a:prstGeom prst="rect">
            <a:avLst/>
          </a:prstGeom>
          <a:noFill/>
          <a:ln w="57150">
            <a:noFill/>
          </a:ln>
        </p:spPr>
        <p:txBody>
          <a:bodyPr wrap="none" rtlCol="0" anchor="ctr">
            <a:noAutofit/>
          </a:bodyPr>
          <a:lstStyle/>
          <a:p>
            <a:pPr algn="ctr">
              <a:lnSpc>
                <a:spcPct val="90000"/>
              </a:lnSpc>
            </a:pPr>
            <a:r>
              <a:rPr lang="en-US" sz="2400" dirty="0">
                <a:solidFill>
                  <a:prstClr val="black"/>
                </a:solidFill>
              </a:rPr>
              <a:t>Coefficient of Variation</a:t>
            </a:r>
          </a:p>
        </p:txBody>
      </p:sp>
      <p:sp>
        <p:nvSpPr>
          <p:cNvPr id="3" name="Oval 2">
            <a:extLst>
              <a:ext uri="{FF2B5EF4-FFF2-40B4-BE49-F238E27FC236}">
                <a16:creationId xmlns:a16="http://schemas.microsoft.com/office/drawing/2014/main" id="{C93412B2-1AB8-CF03-12C7-129EF38E9925}"/>
              </a:ext>
            </a:extLst>
          </p:cNvPr>
          <p:cNvSpPr/>
          <p:nvPr/>
        </p:nvSpPr>
        <p:spPr>
          <a:xfrm>
            <a:off x="5028610" y="3607621"/>
            <a:ext cx="182880" cy="182880"/>
          </a:xfrm>
          <a:prstGeom prst="ellipse">
            <a:avLst/>
          </a:prstGeom>
          <a:no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5" name="TextBox 4">
            <a:extLst>
              <a:ext uri="{FF2B5EF4-FFF2-40B4-BE49-F238E27FC236}">
                <a16:creationId xmlns:a16="http://schemas.microsoft.com/office/drawing/2014/main" id="{B8DE7545-0E44-0542-B711-E77845CA8109}"/>
              </a:ext>
            </a:extLst>
          </p:cNvPr>
          <p:cNvSpPr txBox="1"/>
          <p:nvPr/>
        </p:nvSpPr>
        <p:spPr>
          <a:xfrm>
            <a:off x="3665219" y="1840737"/>
            <a:ext cx="1546271" cy="863809"/>
          </a:xfrm>
          <a:prstGeom prst="rect">
            <a:avLst/>
          </a:prstGeom>
          <a:noFill/>
          <a:ln w="57150">
            <a:noFill/>
          </a:ln>
        </p:spPr>
        <p:txBody>
          <a:bodyPr wrap="none" rtlCol="0" anchor="ctr">
            <a:noAutofit/>
          </a:bodyPr>
          <a:lstStyle/>
          <a:p>
            <a:pPr algn="ctr">
              <a:lnSpc>
                <a:spcPct val="90000"/>
              </a:lnSpc>
            </a:pPr>
            <a:r>
              <a:rPr lang="en-US" sz="2600" dirty="0">
                <a:solidFill>
                  <a:sysClr val="windowText" lastClr="000000"/>
                </a:solidFill>
                <a:latin typeface="+mj-lt"/>
              </a:rPr>
              <a:t>Median</a:t>
            </a:r>
            <a:br>
              <a:rPr lang="en-US" sz="2600" dirty="0">
                <a:solidFill>
                  <a:sysClr val="windowText" lastClr="000000"/>
                </a:solidFill>
                <a:latin typeface="+mj-lt"/>
              </a:rPr>
            </a:br>
            <a:r>
              <a:rPr lang="en-US" sz="2600" dirty="0">
                <a:solidFill>
                  <a:sysClr val="windowText" lastClr="000000"/>
                </a:solidFill>
                <a:latin typeface="+mj-lt"/>
              </a:rPr>
              <a:t>row </a:t>
            </a:r>
          </a:p>
        </p:txBody>
      </p:sp>
      <p:cxnSp>
        <p:nvCxnSpPr>
          <p:cNvPr id="9" name="Connector: Curved 8">
            <a:extLst>
              <a:ext uri="{FF2B5EF4-FFF2-40B4-BE49-F238E27FC236}">
                <a16:creationId xmlns:a16="http://schemas.microsoft.com/office/drawing/2014/main" id="{49B1A6B6-5876-1250-AC38-E430676435CC}"/>
              </a:ext>
            </a:extLst>
          </p:cNvPr>
          <p:cNvCxnSpPr>
            <a:cxnSpLocks/>
            <a:stCxn id="3" idx="2"/>
            <a:endCxn id="5" idx="2"/>
          </p:cNvCxnSpPr>
          <p:nvPr/>
        </p:nvCxnSpPr>
        <p:spPr>
          <a:xfrm rot="10800000">
            <a:off x="4438356" y="2704547"/>
            <a:ext cx="590255" cy="994515"/>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0E2E5BC-5E2E-C807-AF39-24561DCBF321}"/>
              </a:ext>
            </a:extLst>
          </p:cNvPr>
          <p:cNvSpPr/>
          <p:nvPr/>
        </p:nvSpPr>
        <p:spPr>
          <a:xfrm>
            <a:off x="8200339" y="1610048"/>
            <a:ext cx="182880" cy="182880"/>
          </a:xfrm>
          <a:prstGeom prst="ellipse">
            <a:avLst/>
          </a:prstGeom>
          <a:no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20" name="TextBox 19">
            <a:extLst>
              <a:ext uri="{FF2B5EF4-FFF2-40B4-BE49-F238E27FC236}">
                <a16:creationId xmlns:a16="http://schemas.microsoft.com/office/drawing/2014/main" id="{E95B46D9-DAC9-19FE-AD51-0C7D6D4F7C16}"/>
              </a:ext>
            </a:extLst>
          </p:cNvPr>
          <p:cNvSpPr txBox="1"/>
          <p:nvPr/>
        </p:nvSpPr>
        <p:spPr>
          <a:xfrm>
            <a:off x="5223193" y="659770"/>
            <a:ext cx="3160026" cy="863809"/>
          </a:xfrm>
          <a:prstGeom prst="rect">
            <a:avLst/>
          </a:prstGeom>
          <a:noFill/>
          <a:ln w="57150">
            <a:noFill/>
          </a:ln>
        </p:spPr>
        <p:txBody>
          <a:bodyPr wrap="none" rtlCol="0" anchor="ctr">
            <a:noAutofit/>
          </a:bodyPr>
          <a:lstStyle/>
          <a:p>
            <a:pPr algn="ctr">
              <a:lnSpc>
                <a:spcPct val="90000"/>
              </a:lnSpc>
            </a:pPr>
            <a:r>
              <a:rPr lang="en-US" sz="2600" dirty="0">
                <a:solidFill>
                  <a:sysClr val="windowText" lastClr="000000"/>
                </a:solidFill>
                <a:latin typeface="+mj-lt"/>
              </a:rPr>
              <a:t>Row with the greatest</a:t>
            </a:r>
            <a:br>
              <a:rPr lang="en-US" sz="2600" dirty="0">
                <a:solidFill>
                  <a:sysClr val="windowText" lastClr="000000"/>
                </a:solidFill>
                <a:latin typeface="+mj-lt"/>
              </a:rPr>
            </a:br>
            <a:r>
              <a:rPr lang="en-US" sz="2600" dirty="0">
                <a:solidFill>
                  <a:sysClr val="windowText" lastClr="000000"/>
                </a:solidFill>
                <a:latin typeface="+mj-lt"/>
              </a:rPr>
              <a:t>variance in RDT distribution</a:t>
            </a:r>
          </a:p>
        </p:txBody>
      </p:sp>
      <p:cxnSp>
        <p:nvCxnSpPr>
          <p:cNvPr id="21" name="Connector: Curved 20">
            <a:extLst>
              <a:ext uri="{FF2B5EF4-FFF2-40B4-BE49-F238E27FC236}">
                <a16:creationId xmlns:a16="http://schemas.microsoft.com/office/drawing/2014/main" id="{630AC99A-E1B8-E5C4-6AD1-2DCB2874AF4F}"/>
              </a:ext>
            </a:extLst>
          </p:cNvPr>
          <p:cNvCxnSpPr>
            <a:cxnSpLocks/>
            <a:stCxn id="19" idx="2"/>
            <a:endCxn id="20" idx="2"/>
          </p:cNvCxnSpPr>
          <p:nvPr/>
        </p:nvCxnSpPr>
        <p:spPr>
          <a:xfrm rot="10800000">
            <a:off x="6803207" y="1523580"/>
            <a:ext cx="1397133" cy="177909"/>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A81DEED-A779-CCCA-64D1-61777EE522ED}"/>
              </a:ext>
            </a:extLst>
          </p:cNvPr>
          <p:cNvSpPr txBox="1"/>
          <p:nvPr/>
        </p:nvSpPr>
        <p:spPr>
          <a:xfrm>
            <a:off x="-8754" y="5332021"/>
            <a:ext cx="9144000" cy="926496"/>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3200" dirty="0">
                <a:solidFill>
                  <a:prstClr val="black"/>
                </a:solidFill>
                <a:latin typeface="Quire Sans" panose="020B0502040400020003" pitchFamily="34" charset="0"/>
              </a:rPr>
              <a:t>All tested rows </a:t>
            </a:r>
            <a:r>
              <a:rPr lang="en-US" sz="3200" dirty="0">
                <a:solidFill>
                  <a:schemeClr val="accent2">
                    <a:lumMod val="75000"/>
                  </a:schemeClr>
                </a:solidFill>
                <a:latin typeface="Quire Sans" panose="020B0502040400020003" pitchFamily="34" charset="0"/>
              </a:rPr>
              <a:t>exhibit</a:t>
            </a:r>
            <a:r>
              <a:rPr lang="en-US" sz="3200" dirty="0">
                <a:solidFill>
                  <a:prstClr val="black"/>
                </a:solidFill>
                <a:latin typeface="Quire Sans" panose="020B0502040400020003" pitchFamily="34" charset="0"/>
              </a:rPr>
              <a:t> VRD</a:t>
            </a:r>
            <a:endParaRPr lang="en-US" sz="3200" dirty="0">
              <a:solidFill>
                <a:schemeClr val="accent2">
                  <a:lumMod val="75000"/>
                </a:schemeClr>
              </a:solidFill>
              <a:latin typeface="Quire Sans" panose="020B0502040400020003" pitchFamily="34" charset="0"/>
              <a:ea typeface="Cambria"/>
            </a:endParaRPr>
          </a:p>
        </p:txBody>
      </p:sp>
    </p:spTree>
    <p:extLst>
      <p:ext uri="{BB962C8B-B14F-4D97-AF65-F5344CB8AC3E}">
        <p14:creationId xmlns:p14="http://schemas.microsoft.com/office/powerpoint/2010/main" val="1026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9" grpId="0" animBg="1"/>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30A66-DEE3-AB4E-463F-B352E17DF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62814D-DAE8-5883-A796-780402B1A5A9}"/>
              </a:ext>
            </a:extLst>
          </p:cNvPr>
          <p:cNvSpPr>
            <a:spLocks noGrp="1"/>
          </p:cNvSpPr>
          <p:nvPr>
            <p:ph type="title"/>
          </p:nvPr>
        </p:nvSpPr>
        <p:spPr/>
        <p:txBody>
          <a:bodyPr/>
          <a:lstStyle/>
          <a:p>
            <a:r>
              <a:rPr lang="en-US" dirty="0"/>
              <a:t>VRD in Two Example Rows</a:t>
            </a:r>
          </a:p>
        </p:txBody>
      </p:sp>
      <p:sp>
        <p:nvSpPr>
          <p:cNvPr id="4" name="Slide Number Placeholder 3">
            <a:extLst>
              <a:ext uri="{FF2B5EF4-FFF2-40B4-BE49-F238E27FC236}">
                <a16:creationId xmlns:a16="http://schemas.microsoft.com/office/drawing/2014/main" id="{91685B2B-2A41-5017-68FE-0B416F861972}"/>
              </a:ext>
            </a:extLst>
          </p:cNvPr>
          <p:cNvSpPr>
            <a:spLocks noGrp="1"/>
          </p:cNvSpPr>
          <p:nvPr>
            <p:ph type="sldNum" sz="quarter" idx="12"/>
          </p:nvPr>
        </p:nvSpPr>
        <p:spPr/>
        <p:txBody>
          <a:bodyPr/>
          <a:lstStyle/>
          <a:p>
            <a:fld id="{C19D2B53-EDAE-4B41-B849-8916FA40BCB6}" type="slidenum">
              <a:rPr lang="en-US" smtClean="0"/>
              <a:pPr/>
              <a:t>42</a:t>
            </a:fld>
            <a:endParaRPr lang="en-US" dirty="0"/>
          </a:p>
        </p:txBody>
      </p:sp>
      <p:pic>
        <p:nvPicPr>
          <p:cNvPr id="5" name="Picture 4">
            <a:extLst>
              <a:ext uri="{FF2B5EF4-FFF2-40B4-BE49-F238E27FC236}">
                <a16:creationId xmlns:a16="http://schemas.microsoft.com/office/drawing/2014/main" id="{2BC7B07B-0A12-AE1B-ECC1-3961E64DA75D}"/>
              </a:ext>
            </a:extLst>
          </p:cNvPr>
          <p:cNvPicPr>
            <a:picLocks noChangeAspect="1"/>
          </p:cNvPicPr>
          <p:nvPr/>
        </p:nvPicPr>
        <p:blipFill>
          <a:blip r:embed="rId3"/>
          <a:stretch>
            <a:fillRect/>
          </a:stretch>
        </p:blipFill>
        <p:spPr>
          <a:xfrm>
            <a:off x="514283" y="1580658"/>
            <a:ext cx="8097926" cy="3148043"/>
          </a:xfrm>
          <a:prstGeom prst="rect">
            <a:avLst/>
          </a:prstGeom>
        </p:spPr>
      </p:pic>
      <p:sp>
        <p:nvSpPr>
          <p:cNvPr id="9" name="TextBox 8">
            <a:extLst>
              <a:ext uri="{FF2B5EF4-FFF2-40B4-BE49-F238E27FC236}">
                <a16:creationId xmlns:a16="http://schemas.microsoft.com/office/drawing/2014/main" id="{9BCD1DE0-64C7-B147-D0B1-687BA28845F1}"/>
              </a:ext>
            </a:extLst>
          </p:cNvPr>
          <p:cNvSpPr txBox="1"/>
          <p:nvPr/>
        </p:nvSpPr>
        <p:spPr>
          <a:xfrm>
            <a:off x="2463800" y="2764155"/>
            <a:ext cx="1155700" cy="914400"/>
          </a:xfrm>
          <a:prstGeom prst="rect">
            <a:avLst/>
          </a:prstGeom>
          <a:noFill/>
          <a:ln w="57150">
            <a:noFill/>
          </a:ln>
        </p:spPr>
        <p:txBody>
          <a:bodyPr wrap="none" rtlCol="0" anchor="ctr">
            <a:noAutofit/>
          </a:bodyPr>
          <a:lstStyle/>
          <a:p>
            <a:pPr algn="ctr">
              <a:lnSpc>
                <a:spcPct val="90000"/>
              </a:lnSpc>
            </a:pPr>
            <a:r>
              <a:rPr lang="en-US" sz="2600" b="1" dirty="0">
                <a:solidFill>
                  <a:schemeClr val="accent6">
                    <a:lumMod val="75000"/>
                  </a:schemeClr>
                </a:solidFill>
                <a:latin typeface="Trebuchet MS" panose="020B0603020202020204" pitchFamily="34" charset="0"/>
              </a:rPr>
              <a:t>1.2</a:t>
            </a:r>
            <a:r>
              <a:rPr lang="en-US" sz="2600" b="1" dirty="0">
                <a:solidFill>
                  <a:schemeClr val="accent6">
                    <a:lumMod val="75000"/>
                  </a:schemeClr>
                </a:solidFill>
              </a:rPr>
              <a:t>⨉</a:t>
            </a:r>
            <a:endParaRPr lang="en-US" sz="2600" b="1" dirty="0">
              <a:solidFill>
                <a:schemeClr val="accent6">
                  <a:lumMod val="75000"/>
                </a:schemeClr>
              </a:solidFill>
              <a:latin typeface="Trebuchet MS" panose="020B0603020202020204" pitchFamily="34" charset="0"/>
            </a:endParaRPr>
          </a:p>
        </p:txBody>
      </p:sp>
      <p:cxnSp>
        <p:nvCxnSpPr>
          <p:cNvPr id="11" name="Straight Arrow Connector 10">
            <a:extLst>
              <a:ext uri="{FF2B5EF4-FFF2-40B4-BE49-F238E27FC236}">
                <a16:creationId xmlns:a16="http://schemas.microsoft.com/office/drawing/2014/main" id="{ECC62405-5498-62FE-9B7F-8013DC0AA75F}"/>
              </a:ext>
            </a:extLst>
          </p:cNvPr>
          <p:cNvCxnSpPr/>
          <p:nvPr/>
        </p:nvCxnSpPr>
        <p:spPr>
          <a:xfrm>
            <a:off x="2638425" y="2764155"/>
            <a:ext cx="0" cy="266700"/>
          </a:xfrm>
          <a:prstGeom prst="straightConnector1">
            <a:avLst/>
          </a:prstGeom>
          <a:ln w="3810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1419CF9-2914-99DC-7C09-41FF9F631F4B}"/>
              </a:ext>
            </a:extLst>
          </p:cNvPr>
          <p:cNvCxnSpPr>
            <a:cxnSpLocks/>
          </p:cNvCxnSpPr>
          <p:nvPr/>
        </p:nvCxnSpPr>
        <p:spPr>
          <a:xfrm>
            <a:off x="5959475" y="2232025"/>
            <a:ext cx="0" cy="1589405"/>
          </a:xfrm>
          <a:prstGeom prst="straightConnector1">
            <a:avLst/>
          </a:prstGeom>
          <a:ln w="3810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FE4F980-FFDC-4DCF-87F5-758FD9A6BE8D}"/>
              </a:ext>
            </a:extLst>
          </p:cNvPr>
          <p:cNvSpPr txBox="1"/>
          <p:nvPr/>
        </p:nvSpPr>
        <p:spPr>
          <a:xfrm>
            <a:off x="5873750" y="2573655"/>
            <a:ext cx="1155700" cy="914400"/>
          </a:xfrm>
          <a:prstGeom prst="rect">
            <a:avLst/>
          </a:prstGeom>
          <a:noFill/>
          <a:ln w="57150">
            <a:noFill/>
          </a:ln>
        </p:spPr>
        <p:txBody>
          <a:bodyPr wrap="none" rtlCol="0" anchor="ctr">
            <a:noAutofit/>
          </a:bodyPr>
          <a:lstStyle/>
          <a:p>
            <a:pPr algn="ctr">
              <a:lnSpc>
                <a:spcPct val="90000"/>
              </a:lnSpc>
            </a:pPr>
            <a:r>
              <a:rPr lang="en-US" sz="2600" b="1" dirty="0">
                <a:solidFill>
                  <a:schemeClr val="accent6">
                    <a:lumMod val="75000"/>
                  </a:schemeClr>
                </a:solidFill>
                <a:latin typeface="Trebuchet MS" panose="020B0603020202020204" pitchFamily="34" charset="0"/>
              </a:rPr>
              <a:t>3.5</a:t>
            </a:r>
            <a:r>
              <a:rPr lang="en-US" sz="2600" b="1" dirty="0">
                <a:solidFill>
                  <a:schemeClr val="accent6">
                    <a:lumMod val="75000"/>
                  </a:schemeClr>
                </a:solidFill>
              </a:rPr>
              <a:t>⨉</a:t>
            </a:r>
            <a:endParaRPr lang="en-US" sz="2600" b="1" dirty="0">
              <a:solidFill>
                <a:schemeClr val="accent6">
                  <a:lumMod val="75000"/>
                </a:schemeClr>
              </a:solidFill>
              <a:latin typeface="Trebuchet MS" panose="020B0603020202020204" pitchFamily="34" charset="0"/>
            </a:endParaRPr>
          </a:p>
        </p:txBody>
      </p:sp>
      <p:sp>
        <p:nvSpPr>
          <p:cNvPr id="15" name="TextBox 14">
            <a:extLst>
              <a:ext uri="{FF2B5EF4-FFF2-40B4-BE49-F238E27FC236}">
                <a16:creationId xmlns:a16="http://schemas.microsoft.com/office/drawing/2014/main" id="{81E34D57-B885-C1B1-2C2A-12A3903F217E}"/>
              </a:ext>
            </a:extLst>
          </p:cNvPr>
          <p:cNvSpPr txBox="1"/>
          <p:nvPr/>
        </p:nvSpPr>
        <p:spPr>
          <a:xfrm>
            <a:off x="-8754" y="5332021"/>
            <a:ext cx="9144000" cy="926496"/>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3000" dirty="0">
                <a:latin typeface="Quire Sans" panose="020B0502040400020003" pitchFamily="34" charset="0"/>
                <a:ea typeface="Cambria"/>
              </a:rPr>
              <a:t>Variation in read disturbance threshold</a:t>
            </a:r>
            <a:br>
              <a:rPr lang="en-US" sz="3000" dirty="0">
                <a:latin typeface="Quire Sans" panose="020B0502040400020003" pitchFamily="34" charset="0"/>
                <a:ea typeface="Cambria"/>
              </a:rPr>
            </a:br>
            <a:r>
              <a:rPr lang="en-US" sz="3000" dirty="0">
                <a:latin typeface="Quire Sans" panose="020B0502040400020003" pitchFamily="34" charset="0"/>
                <a:ea typeface="Cambria"/>
              </a:rPr>
              <a:t> can reach </a:t>
            </a:r>
            <a:r>
              <a:rPr lang="en-US" sz="3000" dirty="0">
                <a:solidFill>
                  <a:schemeClr val="accent2">
                    <a:lumMod val="75000"/>
                  </a:schemeClr>
                </a:solidFill>
                <a:latin typeface="Trebuchet MS" panose="020B0603020202020204" pitchFamily="34" charset="0"/>
                <a:ea typeface="Cambria"/>
              </a:rPr>
              <a:t>3.5</a:t>
            </a:r>
            <a:r>
              <a:rPr lang="en-US" sz="3000" b="1" dirty="0">
                <a:solidFill>
                  <a:schemeClr val="accent2">
                    <a:lumMod val="75000"/>
                  </a:schemeClr>
                </a:solidFill>
              </a:rPr>
              <a:t>⨉</a:t>
            </a:r>
            <a:endParaRPr lang="en-US" sz="3000" dirty="0">
              <a:solidFill>
                <a:schemeClr val="accent2">
                  <a:lumMod val="75000"/>
                </a:schemeClr>
              </a:solidFill>
              <a:latin typeface="Quire Sans" panose="020B0502040400020003" pitchFamily="34" charset="0"/>
              <a:ea typeface="Cambria"/>
            </a:endParaRPr>
          </a:p>
        </p:txBody>
      </p:sp>
      <p:cxnSp>
        <p:nvCxnSpPr>
          <p:cNvPr id="17" name="Straight Connector 16">
            <a:extLst>
              <a:ext uri="{FF2B5EF4-FFF2-40B4-BE49-F238E27FC236}">
                <a16:creationId xmlns:a16="http://schemas.microsoft.com/office/drawing/2014/main" id="{C7C0570F-0DDF-8902-69DF-E684DFA9C639}"/>
              </a:ext>
            </a:extLst>
          </p:cNvPr>
          <p:cNvCxnSpPr/>
          <p:nvPr/>
        </p:nvCxnSpPr>
        <p:spPr>
          <a:xfrm>
            <a:off x="1536700" y="2756535"/>
            <a:ext cx="2955925" cy="0"/>
          </a:xfrm>
          <a:prstGeom prst="line">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077857-B217-9EFB-1636-CF3C07E51ADF}"/>
              </a:ext>
            </a:extLst>
          </p:cNvPr>
          <p:cNvCxnSpPr/>
          <p:nvPr/>
        </p:nvCxnSpPr>
        <p:spPr>
          <a:xfrm>
            <a:off x="1536700" y="3030855"/>
            <a:ext cx="2955925" cy="0"/>
          </a:xfrm>
          <a:prstGeom prst="line">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32C5028-09CA-71AC-9752-74B37950A44B}"/>
              </a:ext>
            </a:extLst>
          </p:cNvPr>
          <p:cNvCxnSpPr/>
          <p:nvPr/>
        </p:nvCxnSpPr>
        <p:spPr>
          <a:xfrm>
            <a:off x="5330825" y="2207260"/>
            <a:ext cx="2955925" cy="0"/>
          </a:xfrm>
          <a:prstGeom prst="line">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5FCA17-8F72-FA63-ADF7-7E7729C1B1A3}"/>
              </a:ext>
            </a:extLst>
          </p:cNvPr>
          <p:cNvCxnSpPr/>
          <p:nvPr/>
        </p:nvCxnSpPr>
        <p:spPr>
          <a:xfrm>
            <a:off x="5330825" y="3821430"/>
            <a:ext cx="2955925" cy="0"/>
          </a:xfrm>
          <a:prstGeom prst="line">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40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7EE6D-6C28-C194-FB09-448DCFF234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825F71-7128-983E-61DB-EF4C739F364A}"/>
              </a:ext>
            </a:extLst>
          </p:cNvPr>
          <p:cNvSpPr>
            <a:spLocks noGrp="1"/>
          </p:cNvSpPr>
          <p:nvPr>
            <p:ph type="title"/>
          </p:nvPr>
        </p:nvSpPr>
        <p:spPr/>
        <p:txBody>
          <a:bodyPr/>
          <a:lstStyle/>
          <a:p>
            <a:r>
              <a:rPr lang="en-US" dirty="0"/>
              <a:t>In-Depth Analysis: Key Takeaways</a:t>
            </a:r>
          </a:p>
        </p:txBody>
      </p:sp>
      <p:sp>
        <p:nvSpPr>
          <p:cNvPr id="4" name="Slide Number Placeholder 3">
            <a:extLst>
              <a:ext uri="{FF2B5EF4-FFF2-40B4-BE49-F238E27FC236}">
                <a16:creationId xmlns:a16="http://schemas.microsoft.com/office/drawing/2014/main" id="{526A264C-6F00-B5F7-827F-3D83D8B7EE28}"/>
              </a:ext>
            </a:extLst>
          </p:cNvPr>
          <p:cNvSpPr>
            <a:spLocks noGrp="1"/>
          </p:cNvSpPr>
          <p:nvPr>
            <p:ph type="sldNum" sz="quarter" idx="12"/>
          </p:nvPr>
        </p:nvSpPr>
        <p:spPr/>
        <p:txBody>
          <a:bodyPr/>
          <a:lstStyle/>
          <a:p>
            <a:fld id="{C19D2B53-EDAE-4B41-B849-8916FA40BCB6}" type="slidenum">
              <a:rPr lang="en-US" smtClean="0"/>
              <a:pPr/>
              <a:t>43</a:t>
            </a:fld>
            <a:endParaRPr lang="en-US" dirty="0"/>
          </a:p>
        </p:txBody>
      </p:sp>
      <p:grpSp>
        <p:nvGrpSpPr>
          <p:cNvPr id="5" name="Group 4">
            <a:extLst>
              <a:ext uri="{FF2B5EF4-FFF2-40B4-BE49-F238E27FC236}">
                <a16:creationId xmlns:a16="http://schemas.microsoft.com/office/drawing/2014/main" id="{FA42D548-E626-6324-45A1-E3E6CC06F9B5}"/>
              </a:ext>
            </a:extLst>
          </p:cNvPr>
          <p:cNvGrpSpPr/>
          <p:nvPr/>
        </p:nvGrpSpPr>
        <p:grpSpPr>
          <a:xfrm>
            <a:off x="239344" y="1167182"/>
            <a:ext cx="8647804" cy="1331714"/>
            <a:chOff x="248098" y="2185542"/>
            <a:chExt cx="8647804" cy="2146136"/>
          </a:xfrm>
        </p:grpSpPr>
        <p:sp>
          <p:nvSpPr>
            <p:cNvPr id="6" name="Rounded Rectangle 5">
              <a:extLst>
                <a:ext uri="{FF2B5EF4-FFF2-40B4-BE49-F238E27FC236}">
                  <a16:creationId xmlns:a16="http://schemas.microsoft.com/office/drawing/2014/main" id="{ACFC414C-8655-4098-2B31-14546352801F}"/>
                </a:ext>
              </a:extLst>
            </p:cNvPr>
            <p:cNvSpPr/>
            <p:nvPr/>
          </p:nvSpPr>
          <p:spPr>
            <a:xfrm>
              <a:off x="248098" y="2185542"/>
              <a:ext cx="8647804" cy="2146136"/>
            </a:xfrm>
            <a:prstGeom prst="roundRect">
              <a:avLst>
                <a:gd name="adj" fmla="val 3533"/>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7" name="Rectangle 6">
              <a:extLst>
                <a:ext uri="{FF2B5EF4-FFF2-40B4-BE49-F238E27FC236}">
                  <a16:creationId xmlns:a16="http://schemas.microsoft.com/office/drawing/2014/main" id="{A9482D34-803A-F172-A112-CC63F6D06FA1}"/>
                </a:ext>
              </a:extLst>
            </p:cNvPr>
            <p:cNvSpPr/>
            <p:nvPr/>
          </p:nvSpPr>
          <p:spPr>
            <a:xfrm>
              <a:off x="318574" y="3004303"/>
              <a:ext cx="8497318" cy="1216005"/>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All tested DRAM rows </a:t>
              </a:r>
              <a:r>
                <a:rPr kumimoji="0" lang="en-US" sz="2800" b="0"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exhibit VRD</a:t>
              </a:r>
            </a:p>
          </p:txBody>
        </p:sp>
        <p:sp>
          <p:nvSpPr>
            <p:cNvPr id="8" name="TextBox 7">
              <a:extLst>
                <a:ext uri="{FF2B5EF4-FFF2-40B4-BE49-F238E27FC236}">
                  <a16:creationId xmlns:a16="http://schemas.microsoft.com/office/drawing/2014/main" id="{A37B142E-9E31-B9DA-5EF1-F6391796C74B}"/>
                </a:ext>
              </a:extLst>
            </p:cNvPr>
            <p:cNvSpPr txBox="1"/>
            <p:nvPr/>
          </p:nvSpPr>
          <p:spPr>
            <a:xfrm>
              <a:off x="371466" y="2185544"/>
              <a:ext cx="8382000" cy="818758"/>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rPr>
                <a:t>1</a:t>
              </a:r>
            </a:p>
          </p:txBody>
        </p:sp>
      </p:grpSp>
      <p:grpSp>
        <p:nvGrpSpPr>
          <p:cNvPr id="9" name="Group 8">
            <a:extLst>
              <a:ext uri="{FF2B5EF4-FFF2-40B4-BE49-F238E27FC236}">
                <a16:creationId xmlns:a16="http://schemas.microsoft.com/office/drawing/2014/main" id="{BE92CA54-262F-BEB6-EA20-1238D5D108C5}"/>
              </a:ext>
            </a:extLst>
          </p:cNvPr>
          <p:cNvGrpSpPr/>
          <p:nvPr/>
        </p:nvGrpSpPr>
        <p:grpSpPr>
          <a:xfrm>
            <a:off x="248098" y="2652791"/>
            <a:ext cx="8647804" cy="1706314"/>
            <a:chOff x="248098" y="2185542"/>
            <a:chExt cx="8647804" cy="2146136"/>
          </a:xfrm>
        </p:grpSpPr>
        <p:sp>
          <p:nvSpPr>
            <p:cNvPr id="10" name="Rounded Rectangle 9">
              <a:extLst>
                <a:ext uri="{FF2B5EF4-FFF2-40B4-BE49-F238E27FC236}">
                  <a16:creationId xmlns:a16="http://schemas.microsoft.com/office/drawing/2014/main" id="{72DE06A8-06F3-9DCC-9B65-47C3693AD545}"/>
                </a:ext>
              </a:extLst>
            </p:cNvPr>
            <p:cNvSpPr/>
            <p:nvPr/>
          </p:nvSpPr>
          <p:spPr>
            <a:xfrm>
              <a:off x="248098" y="2185542"/>
              <a:ext cx="8647804" cy="2146136"/>
            </a:xfrm>
            <a:prstGeom prst="roundRect">
              <a:avLst>
                <a:gd name="adj" fmla="val 3533"/>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11" name="Rectangle 10">
              <a:extLst>
                <a:ext uri="{FF2B5EF4-FFF2-40B4-BE49-F238E27FC236}">
                  <a16:creationId xmlns:a16="http://schemas.microsoft.com/office/drawing/2014/main" id="{E1742B96-37B5-8800-716E-6A5E0ADB028A}"/>
                </a:ext>
              </a:extLst>
            </p:cNvPr>
            <p:cNvSpPr/>
            <p:nvPr/>
          </p:nvSpPr>
          <p:spPr>
            <a:xfrm>
              <a:off x="318574" y="2896251"/>
              <a:ext cx="8497318" cy="1324057"/>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Relatively </a:t>
              </a:r>
              <a:r>
                <a:rPr kumimoji="0" lang="en-US" sz="2800" b="0" i="0" u="none" strike="noStrike" kern="1200" cap="none" spc="0" normalizeH="0" baseline="0" noProof="0" dirty="0">
                  <a:ln>
                    <a:noFill/>
                  </a:ln>
                  <a:solidFill>
                    <a:schemeClr val="accent5">
                      <a:lumMod val="75000"/>
                    </a:schemeClr>
                  </a:solidFill>
                  <a:effectLst/>
                  <a:uLnTx/>
                  <a:uFillTx/>
                  <a:latin typeface="Quire Sans" panose="020B0502040400020003" pitchFamily="34" charset="0"/>
                  <a:cs typeface="Quire Sans" panose="020B0502040400020003" pitchFamily="34" charset="0"/>
                </a:rPr>
                <a:t>few</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(&lt;</a:t>
              </a:r>
              <a:r>
                <a:rPr kumimoji="0" lang="en-US" sz="2800" b="0" i="0" u="none" strike="noStrike" kern="1200" cap="none" spc="0" normalizeH="0" baseline="0" noProof="0" dirty="0">
                  <a:ln>
                    <a:noFill/>
                  </a:ln>
                  <a:solidFill>
                    <a:schemeClr val="tx1"/>
                  </a:solidFill>
                  <a:effectLst/>
                  <a:uLnTx/>
                  <a:uFillTx/>
                  <a:latin typeface="Trebuchet MS" panose="020B0703020202090204" pitchFamily="34" charset="0"/>
                  <a:cs typeface="Quire Sans" panose="020B0502040400020003" pitchFamily="34" charset="0"/>
                </a:rPr>
                <a:t>500</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RDT </a:t>
              </a:r>
              <a:r>
                <a:rPr kumimoji="0" lang="en-US" sz="2800" b="0" i="0" u="none" strike="noStrike" kern="1200" cap="none" spc="0" normalizeH="0" baseline="0" noProof="0" dirty="0">
                  <a:ln>
                    <a:noFill/>
                  </a:ln>
                  <a:solidFill>
                    <a:schemeClr val="accent5">
                      <a:lumMod val="75000"/>
                    </a:schemeClr>
                  </a:solidFill>
                  <a:effectLst/>
                  <a:uLnTx/>
                  <a:uFillTx/>
                  <a:latin typeface="Quire Sans" panose="020B0502040400020003" pitchFamily="34" charset="0"/>
                  <a:cs typeface="Quire Sans" panose="020B0502040400020003" pitchFamily="34" charset="0"/>
                </a:rPr>
                <a:t>measurements</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are</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accent5">
                      <a:lumMod val="75000"/>
                    </a:schemeClr>
                  </a:solidFill>
                  <a:effectLst/>
                  <a:uLnTx/>
                  <a:uFillTx/>
                  <a:latin typeface="Quire Sans" panose="020B0502040400020003" pitchFamily="34" charset="0"/>
                  <a:cs typeface="Quire Sans" panose="020B0502040400020003" pitchFamily="34" charset="0"/>
                </a:rPr>
                <a:t>unlikely to yield the minimum RDT </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of a row</a:t>
              </a:r>
            </a:p>
          </p:txBody>
        </p:sp>
        <p:sp>
          <p:nvSpPr>
            <p:cNvPr id="12" name="TextBox 11">
              <a:extLst>
                <a:ext uri="{FF2B5EF4-FFF2-40B4-BE49-F238E27FC236}">
                  <a16:creationId xmlns:a16="http://schemas.microsoft.com/office/drawing/2014/main" id="{D1187EEB-4F3F-4C0B-9B1A-0A2E499D4070}"/>
                </a:ext>
              </a:extLst>
            </p:cNvPr>
            <p:cNvSpPr txBox="1"/>
            <p:nvPr/>
          </p:nvSpPr>
          <p:spPr>
            <a:xfrm>
              <a:off x="371466" y="2185545"/>
              <a:ext cx="8382000" cy="710707"/>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lang="en-US" sz="3200" b="1" dirty="0">
                  <a:solidFill>
                    <a:prstClr val="white"/>
                  </a:solidFill>
                  <a:latin typeface="Trebuchet MS" panose="020B0703020202090204" pitchFamily="34" charset="0"/>
                  <a:cs typeface="Quire Sans" panose="020B0502040400020003" pitchFamily="34" charset="0"/>
                </a:rPr>
                <a:t>2</a:t>
              </a:r>
              <a:endPar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endParaRPr>
            </a:p>
          </p:txBody>
        </p:sp>
      </p:grpSp>
      <p:grpSp>
        <p:nvGrpSpPr>
          <p:cNvPr id="13" name="Group 12">
            <a:extLst>
              <a:ext uri="{FF2B5EF4-FFF2-40B4-BE49-F238E27FC236}">
                <a16:creationId xmlns:a16="http://schemas.microsoft.com/office/drawing/2014/main" id="{68C2C694-AD92-AAFB-9FF2-38BB728D9014}"/>
              </a:ext>
            </a:extLst>
          </p:cNvPr>
          <p:cNvGrpSpPr/>
          <p:nvPr/>
        </p:nvGrpSpPr>
        <p:grpSpPr>
          <a:xfrm>
            <a:off x="239344" y="4513000"/>
            <a:ext cx="8647804" cy="1706314"/>
            <a:chOff x="248098" y="2185542"/>
            <a:chExt cx="8647804" cy="2146136"/>
          </a:xfrm>
        </p:grpSpPr>
        <p:sp>
          <p:nvSpPr>
            <p:cNvPr id="14" name="Rounded Rectangle 13">
              <a:extLst>
                <a:ext uri="{FF2B5EF4-FFF2-40B4-BE49-F238E27FC236}">
                  <a16:creationId xmlns:a16="http://schemas.microsoft.com/office/drawing/2014/main" id="{61349DBC-85B3-66DB-4444-A8B0C19CB750}"/>
                </a:ext>
              </a:extLst>
            </p:cNvPr>
            <p:cNvSpPr/>
            <p:nvPr/>
          </p:nvSpPr>
          <p:spPr>
            <a:xfrm>
              <a:off x="248098" y="2185542"/>
              <a:ext cx="8647804" cy="2146136"/>
            </a:xfrm>
            <a:prstGeom prst="roundRect">
              <a:avLst>
                <a:gd name="adj" fmla="val 3533"/>
              </a:avLst>
            </a:prstGeom>
            <a:solidFill>
              <a:srgbClr val="D62728"/>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15" name="Rectangle 14">
              <a:extLst>
                <a:ext uri="{FF2B5EF4-FFF2-40B4-BE49-F238E27FC236}">
                  <a16:creationId xmlns:a16="http://schemas.microsoft.com/office/drawing/2014/main" id="{52DD4D95-AF84-E8FB-5DAE-92C25E1E1E89}"/>
                </a:ext>
              </a:extLst>
            </p:cNvPr>
            <p:cNvSpPr/>
            <p:nvPr/>
          </p:nvSpPr>
          <p:spPr>
            <a:xfrm>
              <a:off x="318574" y="2896251"/>
              <a:ext cx="8497318" cy="1324057"/>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Data patterns, temperature, and</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aggressor row on time </a:t>
              </a:r>
              <a:r>
                <a:rPr kumimoji="0" lang="en-US" sz="2800" b="0" i="0" u="none" strike="noStrike" kern="1200" cap="none" spc="0" normalizeH="0" baseline="0" noProof="0" dirty="0">
                  <a:ln>
                    <a:noFill/>
                  </a:ln>
                  <a:solidFill>
                    <a:schemeClr val="accent6">
                      <a:lumMod val="75000"/>
                    </a:schemeClr>
                  </a:solidFill>
                  <a:effectLst/>
                  <a:uLnTx/>
                  <a:uFillTx/>
                  <a:latin typeface="Quire Sans" panose="020B0502040400020003" pitchFamily="34" charset="0"/>
                  <a:cs typeface="Quire Sans" panose="020B0502040400020003" pitchFamily="34" charset="0"/>
                </a:rPr>
                <a:t>affect </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VRD</a:t>
              </a:r>
            </a:p>
          </p:txBody>
        </p:sp>
        <p:sp>
          <p:nvSpPr>
            <p:cNvPr id="16" name="TextBox 15">
              <a:extLst>
                <a:ext uri="{FF2B5EF4-FFF2-40B4-BE49-F238E27FC236}">
                  <a16:creationId xmlns:a16="http://schemas.microsoft.com/office/drawing/2014/main" id="{4F4547B2-998A-9479-57AC-4FCAF7A6EAD6}"/>
                </a:ext>
              </a:extLst>
            </p:cNvPr>
            <p:cNvSpPr txBox="1"/>
            <p:nvPr/>
          </p:nvSpPr>
          <p:spPr>
            <a:xfrm>
              <a:off x="371466" y="2185545"/>
              <a:ext cx="8382000" cy="710707"/>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rPr>
                <a:t>3</a:t>
              </a:r>
            </a:p>
          </p:txBody>
        </p:sp>
      </p:grpSp>
      <p:sp>
        <p:nvSpPr>
          <p:cNvPr id="3" name="Rectangle 2">
            <a:extLst>
              <a:ext uri="{FF2B5EF4-FFF2-40B4-BE49-F238E27FC236}">
                <a16:creationId xmlns:a16="http://schemas.microsoft.com/office/drawing/2014/main" id="{4B71AB9D-9453-9EAB-5C70-4648DE996033}"/>
              </a:ext>
            </a:extLst>
          </p:cNvPr>
          <p:cNvSpPr/>
          <p:nvPr/>
        </p:nvSpPr>
        <p:spPr>
          <a:xfrm>
            <a:off x="-228600" y="4466354"/>
            <a:ext cx="9469823" cy="1964925"/>
          </a:xfrm>
          <a:prstGeom prst="rect">
            <a:avLst/>
          </a:prstGeom>
          <a:solidFill>
            <a:srgbClr val="FFFFFF">
              <a:alpha val="9387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sp>
        <p:nvSpPr>
          <p:cNvPr id="17" name="Rectangle 16">
            <a:extLst>
              <a:ext uri="{FF2B5EF4-FFF2-40B4-BE49-F238E27FC236}">
                <a16:creationId xmlns:a16="http://schemas.microsoft.com/office/drawing/2014/main" id="{2EAA18B2-554D-133C-2ADD-E521057E6469}"/>
              </a:ext>
            </a:extLst>
          </p:cNvPr>
          <p:cNvSpPr/>
          <p:nvPr/>
        </p:nvSpPr>
        <p:spPr>
          <a:xfrm>
            <a:off x="-228601" y="827366"/>
            <a:ext cx="9469823" cy="1715501"/>
          </a:xfrm>
          <a:prstGeom prst="rect">
            <a:avLst/>
          </a:prstGeom>
          <a:solidFill>
            <a:srgbClr val="FFFFFF">
              <a:alpha val="9387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spTree>
    <p:extLst>
      <p:ext uri="{BB962C8B-B14F-4D97-AF65-F5344CB8AC3E}">
        <p14:creationId xmlns:p14="http://schemas.microsoft.com/office/powerpoint/2010/main" val="2852452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0BF3-681D-E62D-08CF-A884141C7D13}"/>
              </a:ext>
            </a:extLst>
          </p:cNvPr>
          <p:cNvSpPr>
            <a:spLocks noGrp="1"/>
          </p:cNvSpPr>
          <p:nvPr>
            <p:ph type="title"/>
          </p:nvPr>
        </p:nvSpPr>
        <p:spPr/>
        <p:txBody>
          <a:bodyPr>
            <a:normAutofit/>
          </a:bodyPr>
          <a:lstStyle/>
          <a:p>
            <a:r>
              <a:rPr lang="en-US" sz="3400" dirty="0"/>
              <a:t>Probability of Identifying the Minimum RDT</a:t>
            </a:r>
          </a:p>
        </p:txBody>
      </p:sp>
      <p:sp>
        <p:nvSpPr>
          <p:cNvPr id="3" name="Content Placeholder 2">
            <a:extLst>
              <a:ext uri="{FF2B5EF4-FFF2-40B4-BE49-F238E27FC236}">
                <a16:creationId xmlns:a16="http://schemas.microsoft.com/office/drawing/2014/main" id="{CD1F888F-0CE7-5B90-909A-E24518F31837}"/>
              </a:ext>
            </a:extLst>
          </p:cNvPr>
          <p:cNvSpPr>
            <a:spLocks noGrp="1"/>
          </p:cNvSpPr>
          <p:nvPr>
            <p:ph idx="1"/>
          </p:nvPr>
        </p:nvSpPr>
        <p:spPr/>
        <p:txBody>
          <a:bodyPr>
            <a:normAutofit/>
          </a:bodyPr>
          <a:lstStyle/>
          <a:p>
            <a:pPr>
              <a:buClr>
                <a:schemeClr val="tx1"/>
              </a:buClr>
            </a:pPr>
            <a:r>
              <a:rPr lang="en-US" sz="2600" dirty="0">
                <a:solidFill>
                  <a:schemeClr val="accent2">
                    <a:lumMod val="75000"/>
                  </a:schemeClr>
                </a:solidFill>
              </a:rPr>
              <a:t>How likely</a:t>
            </a:r>
            <a:r>
              <a:rPr lang="en-US" sz="2600" dirty="0"/>
              <a:t> is it that </a:t>
            </a:r>
            <a:r>
              <a:rPr lang="en-US" sz="2600" dirty="0">
                <a:solidFill>
                  <a:schemeClr val="accent2">
                    <a:lumMod val="75000"/>
                  </a:schemeClr>
                </a:solidFill>
              </a:rPr>
              <a:t>N &lt; </a:t>
            </a:r>
            <a:r>
              <a:rPr lang="en-US" sz="2600" dirty="0">
                <a:solidFill>
                  <a:schemeClr val="accent2">
                    <a:lumMod val="75000"/>
                  </a:schemeClr>
                </a:solidFill>
                <a:latin typeface="Trebuchet MS" panose="020B0603020202020204" pitchFamily="34" charset="0"/>
              </a:rPr>
              <a:t>1000</a:t>
            </a:r>
            <a:r>
              <a:rPr lang="en-US" sz="2600" dirty="0"/>
              <a:t> measurements</a:t>
            </a:r>
            <a:br>
              <a:rPr lang="en-US" sz="2600" dirty="0"/>
            </a:br>
            <a:r>
              <a:rPr lang="en-US" sz="2600" dirty="0"/>
              <a:t>yield the </a:t>
            </a:r>
            <a:r>
              <a:rPr lang="en-US" sz="2600" dirty="0">
                <a:solidFill>
                  <a:schemeClr val="accent2">
                    <a:lumMod val="75000"/>
                  </a:schemeClr>
                </a:solidFill>
              </a:rPr>
              <a:t>minimum RDT </a:t>
            </a:r>
            <a:r>
              <a:rPr lang="en-US" sz="2600" dirty="0"/>
              <a:t>value across </a:t>
            </a:r>
            <a:r>
              <a:rPr lang="en-US" sz="2600" dirty="0">
                <a:latin typeface="Trebuchet MS" panose="020B0603020202020204" pitchFamily="34" charset="0"/>
              </a:rPr>
              <a:t>1000</a:t>
            </a:r>
            <a:r>
              <a:rPr lang="en-US" sz="2600" dirty="0"/>
              <a:t> measurements?</a:t>
            </a:r>
          </a:p>
          <a:p>
            <a:pPr>
              <a:buClr>
                <a:schemeClr val="tx1"/>
              </a:buClr>
            </a:pPr>
            <a:endParaRPr lang="en-US" sz="400" dirty="0"/>
          </a:p>
          <a:p>
            <a:pPr>
              <a:buClr>
                <a:schemeClr val="tx1"/>
              </a:buClr>
            </a:pPr>
            <a:r>
              <a:rPr lang="en-US" sz="2600" dirty="0"/>
              <a:t>N = </a:t>
            </a:r>
            <a:r>
              <a:rPr lang="en-US" sz="2600" dirty="0">
                <a:latin typeface="Trebuchet MS" panose="020B0603020202020204" pitchFamily="34" charset="0"/>
              </a:rPr>
              <a:t>1</a:t>
            </a:r>
            <a:r>
              <a:rPr lang="en-US" sz="2600" dirty="0"/>
              <a:t>, </a:t>
            </a:r>
            <a:r>
              <a:rPr lang="en-US" sz="2600" dirty="0">
                <a:latin typeface="Trebuchet MS" panose="020B0603020202020204" pitchFamily="34" charset="0"/>
              </a:rPr>
              <a:t>3</a:t>
            </a:r>
            <a:r>
              <a:rPr lang="en-US" sz="2600" dirty="0"/>
              <a:t>, </a:t>
            </a:r>
            <a:r>
              <a:rPr lang="en-US" sz="2600" dirty="0">
                <a:latin typeface="Trebuchet MS" panose="020B0603020202020204" pitchFamily="34" charset="0"/>
              </a:rPr>
              <a:t>5</a:t>
            </a:r>
            <a:r>
              <a:rPr lang="en-US" sz="2600" dirty="0"/>
              <a:t>, </a:t>
            </a:r>
            <a:r>
              <a:rPr lang="en-US" sz="2600" dirty="0">
                <a:latin typeface="Trebuchet MS" panose="020B0603020202020204" pitchFamily="34" charset="0"/>
              </a:rPr>
              <a:t>10</a:t>
            </a:r>
            <a:r>
              <a:rPr lang="en-US" sz="2600" dirty="0"/>
              <a:t>, </a:t>
            </a:r>
            <a:r>
              <a:rPr lang="en-US" sz="2600" dirty="0">
                <a:latin typeface="Trebuchet MS" panose="020B0603020202020204" pitchFamily="34" charset="0"/>
              </a:rPr>
              <a:t>50</a:t>
            </a:r>
            <a:r>
              <a:rPr lang="en-US" sz="2600" dirty="0"/>
              <a:t>, and </a:t>
            </a:r>
            <a:r>
              <a:rPr lang="en-US" sz="2600" dirty="0">
                <a:latin typeface="Trebuchet MS" panose="020B0603020202020204" pitchFamily="34" charset="0"/>
              </a:rPr>
              <a:t>500</a:t>
            </a:r>
          </a:p>
          <a:p>
            <a:pPr>
              <a:buClr>
                <a:schemeClr val="tx1"/>
              </a:buClr>
            </a:pPr>
            <a:endParaRPr lang="en-US" sz="400" dirty="0"/>
          </a:p>
          <a:p>
            <a:pPr>
              <a:buClr>
                <a:schemeClr val="tx1"/>
              </a:buClr>
            </a:pPr>
            <a:r>
              <a:rPr lang="en-US" sz="2600" dirty="0"/>
              <a:t>Monte Carlo simulations for </a:t>
            </a:r>
            <a:r>
              <a:rPr lang="en-US" sz="2600" dirty="0">
                <a:solidFill>
                  <a:schemeClr val="accent2">
                    <a:lumMod val="75000"/>
                  </a:schemeClr>
                </a:solidFill>
                <a:latin typeface="Trebuchet MS" panose="020B0603020202020204" pitchFamily="34" charset="0"/>
              </a:rPr>
              <a:t>10K</a:t>
            </a:r>
            <a:r>
              <a:rPr lang="en-US" sz="2600" dirty="0"/>
              <a:t> iterations</a:t>
            </a:r>
          </a:p>
        </p:txBody>
      </p:sp>
      <p:sp>
        <p:nvSpPr>
          <p:cNvPr id="4" name="Slide Number Placeholder 3">
            <a:extLst>
              <a:ext uri="{FF2B5EF4-FFF2-40B4-BE49-F238E27FC236}">
                <a16:creationId xmlns:a16="http://schemas.microsoft.com/office/drawing/2014/main" id="{7E7A6C09-7C1B-683E-0306-D82D91C6737B}"/>
              </a:ext>
            </a:extLst>
          </p:cNvPr>
          <p:cNvSpPr>
            <a:spLocks noGrp="1"/>
          </p:cNvSpPr>
          <p:nvPr>
            <p:ph type="sldNum" sz="quarter" idx="12"/>
          </p:nvPr>
        </p:nvSpPr>
        <p:spPr/>
        <p:txBody>
          <a:bodyPr/>
          <a:lstStyle/>
          <a:p>
            <a:fld id="{C19D2B53-EDAE-4B41-B849-8916FA40BCB6}" type="slidenum">
              <a:rPr lang="en-US" smtClean="0"/>
              <a:pPr/>
              <a:t>44</a:t>
            </a:fld>
            <a:endParaRPr lang="en-US" dirty="0"/>
          </a:p>
        </p:txBody>
      </p:sp>
      <p:pic>
        <p:nvPicPr>
          <p:cNvPr id="6" name="Picture 5">
            <a:extLst>
              <a:ext uri="{FF2B5EF4-FFF2-40B4-BE49-F238E27FC236}">
                <a16:creationId xmlns:a16="http://schemas.microsoft.com/office/drawing/2014/main" id="{32FF4A76-5082-1AA8-F221-4D5CB81F09E0}"/>
              </a:ext>
            </a:extLst>
          </p:cNvPr>
          <p:cNvPicPr>
            <a:picLocks noChangeAspect="1"/>
          </p:cNvPicPr>
          <p:nvPr/>
        </p:nvPicPr>
        <p:blipFill>
          <a:blip r:embed="rId3"/>
          <a:srcRect b="1292"/>
          <a:stretch/>
        </p:blipFill>
        <p:spPr>
          <a:xfrm>
            <a:off x="1000896" y="3320370"/>
            <a:ext cx="7124700" cy="2925048"/>
          </a:xfrm>
          <a:prstGeom prst="rect">
            <a:avLst/>
          </a:prstGeom>
        </p:spPr>
      </p:pic>
      <p:sp>
        <p:nvSpPr>
          <p:cNvPr id="7" name="Rectangle 6">
            <a:extLst>
              <a:ext uri="{FF2B5EF4-FFF2-40B4-BE49-F238E27FC236}">
                <a16:creationId xmlns:a16="http://schemas.microsoft.com/office/drawing/2014/main" id="{D426853C-8C36-E880-B5FB-B98256D929BE}"/>
              </a:ext>
            </a:extLst>
          </p:cNvPr>
          <p:cNvSpPr/>
          <p:nvPr/>
        </p:nvSpPr>
        <p:spPr>
          <a:xfrm rot="5400000">
            <a:off x="3962400" y="1593850"/>
            <a:ext cx="2159000" cy="5892800"/>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9" name="Rectangle 8">
            <a:extLst>
              <a:ext uri="{FF2B5EF4-FFF2-40B4-BE49-F238E27FC236}">
                <a16:creationId xmlns:a16="http://schemas.microsoft.com/office/drawing/2014/main" id="{5E7D7264-6248-D563-5275-0DA2395C1BEB}"/>
              </a:ext>
            </a:extLst>
          </p:cNvPr>
          <p:cNvSpPr/>
          <p:nvPr/>
        </p:nvSpPr>
        <p:spPr>
          <a:xfrm rot="5400000">
            <a:off x="137316" y="4012088"/>
            <a:ext cx="2638473" cy="1087395"/>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277128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96C14-82DD-51A0-1A8E-D5DAE946F7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F7E5F7-E433-8E49-9DED-D1CC9C09D652}"/>
              </a:ext>
            </a:extLst>
          </p:cNvPr>
          <p:cNvSpPr>
            <a:spLocks noGrp="1"/>
          </p:cNvSpPr>
          <p:nvPr>
            <p:ph type="title"/>
          </p:nvPr>
        </p:nvSpPr>
        <p:spPr/>
        <p:txBody>
          <a:bodyPr>
            <a:normAutofit/>
          </a:bodyPr>
          <a:lstStyle/>
          <a:p>
            <a:r>
              <a:rPr lang="en-US" sz="3400" dirty="0"/>
              <a:t>Probability of Identifying the Minimum RDT</a:t>
            </a:r>
          </a:p>
        </p:txBody>
      </p:sp>
      <p:sp>
        <p:nvSpPr>
          <p:cNvPr id="4" name="Slide Number Placeholder 3">
            <a:extLst>
              <a:ext uri="{FF2B5EF4-FFF2-40B4-BE49-F238E27FC236}">
                <a16:creationId xmlns:a16="http://schemas.microsoft.com/office/drawing/2014/main" id="{C83B853C-B1B1-026B-225E-CDFF9FABB9F7}"/>
              </a:ext>
            </a:extLst>
          </p:cNvPr>
          <p:cNvSpPr>
            <a:spLocks noGrp="1"/>
          </p:cNvSpPr>
          <p:nvPr>
            <p:ph type="sldNum" sz="quarter" idx="12"/>
          </p:nvPr>
        </p:nvSpPr>
        <p:spPr/>
        <p:txBody>
          <a:bodyPr/>
          <a:lstStyle/>
          <a:p>
            <a:fld id="{C19D2B53-EDAE-4B41-B849-8916FA40BCB6}" type="slidenum">
              <a:rPr lang="en-US" smtClean="0"/>
              <a:pPr/>
              <a:t>45</a:t>
            </a:fld>
            <a:endParaRPr lang="en-US" dirty="0"/>
          </a:p>
        </p:txBody>
      </p:sp>
      <p:pic>
        <p:nvPicPr>
          <p:cNvPr id="6" name="Picture 5">
            <a:extLst>
              <a:ext uri="{FF2B5EF4-FFF2-40B4-BE49-F238E27FC236}">
                <a16:creationId xmlns:a16="http://schemas.microsoft.com/office/drawing/2014/main" id="{AB0EB933-E35B-84EA-C174-0110F41F8E3C}"/>
              </a:ext>
            </a:extLst>
          </p:cNvPr>
          <p:cNvPicPr>
            <a:picLocks noChangeAspect="1"/>
          </p:cNvPicPr>
          <p:nvPr/>
        </p:nvPicPr>
        <p:blipFill>
          <a:blip r:embed="rId3"/>
          <a:srcRect b="1292"/>
          <a:stretch/>
        </p:blipFill>
        <p:spPr>
          <a:xfrm>
            <a:off x="1009650" y="1156290"/>
            <a:ext cx="7124700" cy="2925048"/>
          </a:xfrm>
          <a:prstGeom prst="rect">
            <a:avLst/>
          </a:prstGeom>
        </p:spPr>
      </p:pic>
      <p:sp>
        <p:nvSpPr>
          <p:cNvPr id="5" name="TextBox 4">
            <a:extLst>
              <a:ext uri="{FF2B5EF4-FFF2-40B4-BE49-F238E27FC236}">
                <a16:creationId xmlns:a16="http://schemas.microsoft.com/office/drawing/2014/main" id="{405EFDE5-FA36-7136-DE15-E8EF0356FE98}"/>
              </a:ext>
            </a:extLst>
          </p:cNvPr>
          <p:cNvSpPr txBox="1"/>
          <p:nvPr/>
        </p:nvSpPr>
        <p:spPr>
          <a:xfrm>
            <a:off x="0" y="5139783"/>
            <a:ext cx="9144000" cy="1074234"/>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3200" dirty="0">
                <a:latin typeface="Quire Sans" panose="020B0502040400020003" pitchFamily="34" charset="0"/>
                <a:ea typeface="Cambria"/>
              </a:rPr>
              <a:t>Very </a:t>
            </a:r>
            <a:r>
              <a:rPr lang="en-US" sz="3200" dirty="0">
                <a:solidFill>
                  <a:srgbClr val="C00000"/>
                </a:solidFill>
                <a:latin typeface="Quire Sans" panose="020B0502040400020003" pitchFamily="34" charset="0"/>
                <a:ea typeface="Cambria"/>
              </a:rPr>
              <a:t>unlikely</a:t>
            </a:r>
            <a:r>
              <a:rPr lang="en-US" sz="3200" dirty="0">
                <a:latin typeface="Quire Sans" panose="020B0502040400020003" pitchFamily="34" charset="0"/>
                <a:ea typeface="Cambria"/>
              </a:rPr>
              <a:t> to find the minimum RDT</a:t>
            </a:r>
            <a:br>
              <a:rPr lang="en-US" sz="3200" dirty="0">
                <a:latin typeface="Quire Sans" panose="020B0502040400020003" pitchFamily="34" charset="0"/>
                <a:ea typeface="Cambria"/>
              </a:rPr>
            </a:br>
            <a:r>
              <a:rPr lang="en-US" sz="3200" dirty="0">
                <a:latin typeface="Quire Sans" panose="020B0502040400020003" pitchFamily="34" charset="0"/>
                <a:ea typeface="Cambria"/>
              </a:rPr>
              <a:t>of a DRAM row with </a:t>
            </a:r>
            <a:r>
              <a:rPr lang="en-US" sz="3200" dirty="0">
                <a:solidFill>
                  <a:srgbClr val="C00000"/>
                </a:solidFill>
                <a:latin typeface="Quire Sans" panose="020B0502040400020003" pitchFamily="34" charset="0"/>
                <a:ea typeface="Cambria"/>
              </a:rPr>
              <a:t>N = </a:t>
            </a:r>
            <a:r>
              <a:rPr lang="en-US" sz="3200" dirty="0">
                <a:solidFill>
                  <a:srgbClr val="C00000"/>
                </a:solidFill>
                <a:latin typeface="Trebuchet MS" panose="020B0603020202020204" pitchFamily="34" charset="0"/>
                <a:ea typeface="Cambria"/>
              </a:rPr>
              <a:t>1</a:t>
            </a:r>
            <a:r>
              <a:rPr lang="en-US" sz="3200" dirty="0">
                <a:solidFill>
                  <a:srgbClr val="C00000"/>
                </a:solidFill>
                <a:latin typeface="Quire Sans" panose="020B0502040400020003" pitchFamily="34" charset="0"/>
                <a:ea typeface="Cambria"/>
              </a:rPr>
              <a:t> </a:t>
            </a:r>
            <a:r>
              <a:rPr lang="en-US" sz="3200" dirty="0">
                <a:latin typeface="Quire Sans" panose="020B0502040400020003" pitchFamily="34" charset="0"/>
                <a:ea typeface="Cambria"/>
              </a:rPr>
              <a:t>measurement</a:t>
            </a:r>
            <a:endParaRPr lang="en-US" sz="3200" dirty="0">
              <a:solidFill>
                <a:schemeClr val="accent2">
                  <a:lumMod val="75000"/>
                </a:schemeClr>
              </a:solidFill>
              <a:latin typeface="Quire Sans" panose="020B0502040400020003" pitchFamily="34" charset="0"/>
              <a:ea typeface="Cambria"/>
            </a:endParaRPr>
          </a:p>
        </p:txBody>
      </p:sp>
      <p:sp>
        <p:nvSpPr>
          <p:cNvPr id="11" name="Rectangle 10">
            <a:extLst>
              <a:ext uri="{FF2B5EF4-FFF2-40B4-BE49-F238E27FC236}">
                <a16:creationId xmlns:a16="http://schemas.microsoft.com/office/drawing/2014/main" id="{0DF93466-A60F-6377-1093-D28E3732D6AF}"/>
              </a:ext>
            </a:extLst>
          </p:cNvPr>
          <p:cNvSpPr/>
          <p:nvPr/>
        </p:nvSpPr>
        <p:spPr>
          <a:xfrm>
            <a:off x="3059430" y="1310640"/>
            <a:ext cx="4956810" cy="2118360"/>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2" name="TextBox 11">
            <a:extLst>
              <a:ext uri="{FF2B5EF4-FFF2-40B4-BE49-F238E27FC236}">
                <a16:creationId xmlns:a16="http://schemas.microsoft.com/office/drawing/2014/main" id="{DDA24CD4-A14B-C826-03BB-2E65E762B5BE}"/>
              </a:ext>
            </a:extLst>
          </p:cNvPr>
          <p:cNvSpPr txBox="1"/>
          <p:nvPr/>
        </p:nvSpPr>
        <p:spPr>
          <a:xfrm>
            <a:off x="2770822" y="4310175"/>
            <a:ext cx="4513898" cy="640518"/>
          </a:xfrm>
          <a:prstGeom prst="rect">
            <a:avLst/>
          </a:prstGeom>
          <a:noFill/>
          <a:ln w="57150">
            <a:noFill/>
          </a:ln>
        </p:spPr>
        <p:txBody>
          <a:bodyPr wrap="none" rtlCol="0" anchor="ctr">
            <a:noAutofit/>
          </a:bodyPr>
          <a:lstStyle/>
          <a:p>
            <a:pPr>
              <a:lnSpc>
                <a:spcPct val="90000"/>
              </a:lnSpc>
            </a:pPr>
            <a:r>
              <a:rPr lang="en-US" sz="2600" i="1" dirty="0">
                <a:latin typeface="Trebuchet MS" panose="020B0603020202020204" pitchFamily="34" charset="0"/>
              </a:rPr>
              <a:t>only</a:t>
            </a:r>
            <a:r>
              <a:rPr lang="en-US" sz="2600" dirty="0">
                <a:latin typeface="Trebuchet MS" panose="020B0603020202020204" pitchFamily="34" charset="0"/>
              </a:rPr>
              <a:t> </a:t>
            </a:r>
            <a:r>
              <a:rPr lang="en-US" sz="2600" dirty="0">
                <a:solidFill>
                  <a:srgbClr val="C00000"/>
                </a:solidFill>
                <a:latin typeface="Trebuchet MS" panose="020B0603020202020204" pitchFamily="34" charset="0"/>
              </a:rPr>
              <a:t>0.2</a:t>
            </a:r>
            <a:r>
              <a:rPr lang="en-US" sz="2600" dirty="0">
                <a:solidFill>
                  <a:srgbClr val="C00000"/>
                </a:solidFill>
              </a:rPr>
              <a:t>%</a:t>
            </a:r>
            <a:r>
              <a:rPr lang="en-US" sz="2600" dirty="0">
                <a:solidFill>
                  <a:prstClr val="black"/>
                </a:solidFill>
              </a:rPr>
              <a:t> for the </a:t>
            </a:r>
            <a:r>
              <a:rPr lang="en-US" sz="2600" dirty="0">
                <a:solidFill>
                  <a:srgbClr val="C00000"/>
                </a:solidFill>
              </a:rPr>
              <a:t>median</a:t>
            </a:r>
            <a:r>
              <a:rPr lang="en-US" sz="2600" dirty="0">
                <a:solidFill>
                  <a:prstClr val="black"/>
                </a:solidFill>
              </a:rPr>
              <a:t> row</a:t>
            </a:r>
          </a:p>
        </p:txBody>
      </p:sp>
      <p:cxnSp>
        <p:nvCxnSpPr>
          <p:cNvPr id="14" name="Connector: Curved 13">
            <a:extLst>
              <a:ext uri="{FF2B5EF4-FFF2-40B4-BE49-F238E27FC236}">
                <a16:creationId xmlns:a16="http://schemas.microsoft.com/office/drawing/2014/main" id="{B6C4B271-0A51-E46A-B0FD-8DA4DD881EA1}"/>
              </a:ext>
            </a:extLst>
          </p:cNvPr>
          <p:cNvCxnSpPr>
            <a:cxnSpLocks/>
            <a:stCxn id="19" idx="2"/>
            <a:endCxn id="12" idx="1"/>
          </p:cNvCxnSpPr>
          <p:nvPr/>
        </p:nvCxnSpPr>
        <p:spPr>
          <a:xfrm rot="16200000" flipH="1">
            <a:off x="2311988" y="4171600"/>
            <a:ext cx="669066" cy="248602"/>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A1E5701-9A93-9392-5841-8880959D0D52}"/>
              </a:ext>
            </a:extLst>
          </p:cNvPr>
          <p:cNvSpPr/>
          <p:nvPr/>
        </p:nvSpPr>
        <p:spPr>
          <a:xfrm>
            <a:off x="2085022" y="1036320"/>
            <a:ext cx="874396" cy="2925048"/>
          </a:xfrm>
          <a:prstGeom prst="rect">
            <a:avLst/>
          </a:prstGeom>
          <a:no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33328708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7C531-09BD-6DED-194C-60804D0A17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E6FBBC-CB34-C44D-CCA1-48B6DE349A5D}"/>
              </a:ext>
            </a:extLst>
          </p:cNvPr>
          <p:cNvSpPr>
            <a:spLocks noGrp="1"/>
          </p:cNvSpPr>
          <p:nvPr>
            <p:ph type="title"/>
          </p:nvPr>
        </p:nvSpPr>
        <p:spPr/>
        <p:txBody>
          <a:bodyPr>
            <a:normAutofit/>
          </a:bodyPr>
          <a:lstStyle/>
          <a:p>
            <a:r>
              <a:rPr lang="en-US" sz="3400" dirty="0"/>
              <a:t>Probability of Identifying the Minimum RDT</a:t>
            </a:r>
          </a:p>
        </p:txBody>
      </p:sp>
      <p:sp>
        <p:nvSpPr>
          <p:cNvPr id="4" name="Slide Number Placeholder 3">
            <a:extLst>
              <a:ext uri="{FF2B5EF4-FFF2-40B4-BE49-F238E27FC236}">
                <a16:creationId xmlns:a16="http://schemas.microsoft.com/office/drawing/2014/main" id="{CCF8CB2F-FFB1-23CA-994E-9C3B6A028C0E}"/>
              </a:ext>
            </a:extLst>
          </p:cNvPr>
          <p:cNvSpPr>
            <a:spLocks noGrp="1"/>
          </p:cNvSpPr>
          <p:nvPr>
            <p:ph type="sldNum" sz="quarter" idx="12"/>
          </p:nvPr>
        </p:nvSpPr>
        <p:spPr/>
        <p:txBody>
          <a:bodyPr/>
          <a:lstStyle/>
          <a:p>
            <a:fld id="{C19D2B53-EDAE-4B41-B849-8916FA40BCB6}" type="slidenum">
              <a:rPr lang="en-US" smtClean="0"/>
              <a:pPr/>
              <a:t>46</a:t>
            </a:fld>
            <a:endParaRPr lang="en-US" dirty="0"/>
          </a:p>
        </p:txBody>
      </p:sp>
      <p:pic>
        <p:nvPicPr>
          <p:cNvPr id="6" name="Picture 5">
            <a:extLst>
              <a:ext uri="{FF2B5EF4-FFF2-40B4-BE49-F238E27FC236}">
                <a16:creationId xmlns:a16="http://schemas.microsoft.com/office/drawing/2014/main" id="{16D2AA85-F65E-9B61-944A-10431D1A01C2}"/>
              </a:ext>
            </a:extLst>
          </p:cNvPr>
          <p:cNvPicPr>
            <a:picLocks noChangeAspect="1"/>
          </p:cNvPicPr>
          <p:nvPr/>
        </p:nvPicPr>
        <p:blipFill>
          <a:blip r:embed="rId3"/>
          <a:srcRect b="1292"/>
          <a:stretch/>
        </p:blipFill>
        <p:spPr>
          <a:xfrm>
            <a:off x="1009650" y="1156290"/>
            <a:ext cx="7124700" cy="2925048"/>
          </a:xfrm>
          <a:prstGeom prst="rect">
            <a:avLst/>
          </a:prstGeom>
          <a:ln>
            <a:noFill/>
          </a:ln>
        </p:spPr>
      </p:pic>
      <p:sp>
        <p:nvSpPr>
          <p:cNvPr id="16" name="Rectangle 15">
            <a:extLst>
              <a:ext uri="{FF2B5EF4-FFF2-40B4-BE49-F238E27FC236}">
                <a16:creationId xmlns:a16="http://schemas.microsoft.com/office/drawing/2014/main" id="{1297CE08-B128-3657-3250-E6172B8CDE7A}"/>
              </a:ext>
            </a:extLst>
          </p:cNvPr>
          <p:cNvSpPr/>
          <p:nvPr/>
        </p:nvSpPr>
        <p:spPr>
          <a:xfrm>
            <a:off x="3009900" y="3832860"/>
            <a:ext cx="3903705" cy="248478"/>
          </a:xfrm>
          <a:prstGeom prst="rect">
            <a:avLst/>
          </a:prstGeom>
          <a:solidFill>
            <a:schemeClr val="bg1">
              <a:alpha val="90000"/>
            </a:schemeClr>
          </a:solidFill>
          <a:ln w="38100">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5" name="TextBox 4">
            <a:extLst>
              <a:ext uri="{FF2B5EF4-FFF2-40B4-BE49-F238E27FC236}">
                <a16:creationId xmlns:a16="http://schemas.microsoft.com/office/drawing/2014/main" id="{C3367D30-8F0F-0E5A-1DAA-989580A4C448}"/>
              </a:ext>
            </a:extLst>
          </p:cNvPr>
          <p:cNvSpPr txBox="1"/>
          <p:nvPr/>
        </p:nvSpPr>
        <p:spPr>
          <a:xfrm>
            <a:off x="0" y="5034013"/>
            <a:ext cx="9144000" cy="1285774"/>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solidFill>
                  <a:schemeClr val="accent6">
                    <a:lumMod val="75000"/>
                  </a:schemeClr>
                </a:solidFill>
                <a:latin typeface="Quire Sans" panose="020B0502040400020003" pitchFamily="34" charset="0"/>
                <a:ea typeface="Cambria"/>
              </a:rPr>
              <a:t>Probability</a:t>
            </a:r>
            <a:r>
              <a:rPr lang="en-US" sz="2800" dirty="0">
                <a:latin typeface="Quire Sans" panose="020B0502040400020003" pitchFamily="34" charset="0"/>
                <a:ea typeface="Cambria"/>
              </a:rPr>
              <a:t> of finding the minimum </a:t>
            </a:r>
            <a:br>
              <a:rPr lang="en-US" sz="2800" dirty="0">
                <a:latin typeface="Quire Sans" panose="020B0502040400020003" pitchFamily="34" charset="0"/>
                <a:ea typeface="Cambria"/>
              </a:rPr>
            </a:br>
            <a:r>
              <a:rPr lang="en-US" sz="2800" dirty="0">
                <a:latin typeface="Quire Sans" panose="020B0502040400020003" pitchFamily="34" charset="0"/>
                <a:ea typeface="Cambria"/>
              </a:rPr>
              <a:t>read disturbance threshold </a:t>
            </a:r>
            <a:r>
              <a:rPr lang="en-US" sz="2800" dirty="0">
                <a:solidFill>
                  <a:schemeClr val="accent6">
                    <a:lumMod val="75000"/>
                  </a:schemeClr>
                </a:solidFill>
                <a:latin typeface="Quire Sans" panose="020B0502040400020003" pitchFamily="34" charset="0"/>
                <a:ea typeface="Cambria"/>
              </a:rPr>
              <a:t>increases with N</a:t>
            </a:r>
            <a:br>
              <a:rPr lang="en-US" sz="2800" dirty="0">
                <a:solidFill>
                  <a:schemeClr val="accent6">
                    <a:lumMod val="75000"/>
                  </a:schemeClr>
                </a:solidFill>
                <a:latin typeface="Quire Sans" panose="020B0502040400020003" pitchFamily="34" charset="0"/>
                <a:ea typeface="Cambria"/>
              </a:rPr>
            </a:br>
            <a:r>
              <a:rPr lang="en-US" sz="2800" dirty="0">
                <a:solidFill>
                  <a:schemeClr val="accent6">
                    <a:lumMod val="75000"/>
                  </a:schemeClr>
                </a:solidFill>
                <a:latin typeface="Quire Sans" panose="020B0502040400020003" pitchFamily="34" charset="0"/>
                <a:ea typeface="Cambria"/>
              </a:rPr>
              <a:t>(i.e., with more and more testing)</a:t>
            </a:r>
          </a:p>
        </p:txBody>
      </p:sp>
      <p:sp>
        <p:nvSpPr>
          <p:cNvPr id="10" name="Rectangle 9">
            <a:extLst>
              <a:ext uri="{FF2B5EF4-FFF2-40B4-BE49-F238E27FC236}">
                <a16:creationId xmlns:a16="http://schemas.microsoft.com/office/drawing/2014/main" id="{B0157CD8-537F-9027-9BAA-082AFAD9D927}"/>
              </a:ext>
            </a:extLst>
          </p:cNvPr>
          <p:cNvSpPr/>
          <p:nvPr/>
        </p:nvSpPr>
        <p:spPr>
          <a:xfrm>
            <a:off x="2085022" y="1036320"/>
            <a:ext cx="874396" cy="2925048"/>
          </a:xfrm>
          <a:prstGeom prst="rect">
            <a:avLst/>
          </a:prstGeom>
          <a:no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2" name="TextBox 11">
            <a:extLst>
              <a:ext uri="{FF2B5EF4-FFF2-40B4-BE49-F238E27FC236}">
                <a16:creationId xmlns:a16="http://schemas.microsoft.com/office/drawing/2014/main" id="{10FCC975-39C2-4E7A-EF8D-8D9FFAA81B00}"/>
              </a:ext>
            </a:extLst>
          </p:cNvPr>
          <p:cNvSpPr txBox="1"/>
          <p:nvPr/>
        </p:nvSpPr>
        <p:spPr>
          <a:xfrm>
            <a:off x="2085022" y="4011190"/>
            <a:ext cx="924878" cy="640518"/>
          </a:xfrm>
          <a:prstGeom prst="rect">
            <a:avLst/>
          </a:prstGeom>
          <a:noFill/>
          <a:ln w="57150">
            <a:noFill/>
          </a:ln>
        </p:spPr>
        <p:txBody>
          <a:bodyPr wrap="none" rtlCol="0" anchor="ctr">
            <a:noAutofit/>
          </a:bodyPr>
          <a:lstStyle/>
          <a:p>
            <a:pPr>
              <a:lnSpc>
                <a:spcPct val="90000"/>
              </a:lnSpc>
            </a:pPr>
            <a:r>
              <a:rPr lang="en-US" sz="2600" dirty="0">
                <a:solidFill>
                  <a:srgbClr val="C00000"/>
                </a:solidFill>
                <a:latin typeface="Trebuchet MS" panose="020B0603020202020204" pitchFamily="34" charset="0"/>
              </a:rPr>
              <a:t>0.2</a:t>
            </a:r>
            <a:r>
              <a:rPr lang="en-US" sz="2600" dirty="0">
                <a:solidFill>
                  <a:srgbClr val="C00000"/>
                </a:solidFill>
              </a:rPr>
              <a:t>%</a:t>
            </a:r>
          </a:p>
        </p:txBody>
      </p:sp>
      <p:sp>
        <p:nvSpPr>
          <p:cNvPr id="7" name="Rectangle 6">
            <a:extLst>
              <a:ext uri="{FF2B5EF4-FFF2-40B4-BE49-F238E27FC236}">
                <a16:creationId xmlns:a16="http://schemas.microsoft.com/office/drawing/2014/main" id="{A77ECEBF-2DE2-7754-A224-9E4DA2AFC384}"/>
              </a:ext>
            </a:extLst>
          </p:cNvPr>
          <p:cNvSpPr/>
          <p:nvPr/>
        </p:nvSpPr>
        <p:spPr>
          <a:xfrm>
            <a:off x="3094672" y="1036320"/>
            <a:ext cx="874396" cy="2925048"/>
          </a:xfrm>
          <a:prstGeom prst="rect">
            <a:avLst/>
          </a:prstGeom>
          <a:noFill/>
          <a:ln w="38100">
            <a:solidFill>
              <a:schemeClr val="accent2">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8" name="Rectangle 7">
            <a:extLst>
              <a:ext uri="{FF2B5EF4-FFF2-40B4-BE49-F238E27FC236}">
                <a16:creationId xmlns:a16="http://schemas.microsoft.com/office/drawing/2014/main" id="{6199DFC5-DF85-53E8-D60B-7CC32E2D3887}"/>
              </a:ext>
            </a:extLst>
          </p:cNvPr>
          <p:cNvSpPr/>
          <p:nvPr/>
        </p:nvSpPr>
        <p:spPr>
          <a:xfrm>
            <a:off x="4104322" y="1036320"/>
            <a:ext cx="874396" cy="2925048"/>
          </a:xfrm>
          <a:prstGeom prst="rect">
            <a:avLst/>
          </a:prstGeom>
          <a:noFill/>
          <a:ln w="38100">
            <a:solidFill>
              <a:schemeClr val="accent4">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9" name="Rectangle 8">
            <a:extLst>
              <a:ext uri="{FF2B5EF4-FFF2-40B4-BE49-F238E27FC236}">
                <a16:creationId xmlns:a16="http://schemas.microsoft.com/office/drawing/2014/main" id="{967CB5B6-1E72-8DBF-40F7-257BD2D4EF07}"/>
              </a:ext>
            </a:extLst>
          </p:cNvPr>
          <p:cNvSpPr/>
          <p:nvPr/>
        </p:nvSpPr>
        <p:spPr>
          <a:xfrm>
            <a:off x="5113813" y="1036320"/>
            <a:ext cx="874396" cy="2925048"/>
          </a:xfrm>
          <a:prstGeom prst="rect">
            <a:avLst/>
          </a:prstGeom>
          <a:noFill/>
          <a:ln w="38100">
            <a:solidFill>
              <a:schemeClr val="accent4"/>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3" name="Rectangle 12">
            <a:extLst>
              <a:ext uri="{FF2B5EF4-FFF2-40B4-BE49-F238E27FC236}">
                <a16:creationId xmlns:a16="http://schemas.microsoft.com/office/drawing/2014/main" id="{57355C19-6789-F681-97E3-5C15A35BCCA8}"/>
              </a:ext>
            </a:extLst>
          </p:cNvPr>
          <p:cNvSpPr/>
          <p:nvPr/>
        </p:nvSpPr>
        <p:spPr>
          <a:xfrm>
            <a:off x="6123304" y="1036320"/>
            <a:ext cx="874396" cy="2925048"/>
          </a:xfrm>
          <a:prstGeom prst="rect">
            <a:avLst/>
          </a:prstGeom>
          <a:noFill/>
          <a:ln w="38100">
            <a:solidFill>
              <a:schemeClr val="accent6"/>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5" name="Rectangle 14">
            <a:extLst>
              <a:ext uri="{FF2B5EF4-FFF2-40B4-BE49-F238E27FC236}">
                <a16:creationId xmlns:a16="http://schemas.microsoft.com/office/drawing/2014/main" id="{2908EFD7-B7B4-17D7-9469-1D1E516FA61B}"/>
              </a:ext>
            </a:extLst>
          </p:cNvPr>
          <p:cNvSpPr/>
          <p:nvPr/>
        </p:nvSpPr>
        <p:spPr>
          <a:xfrm>
            <a:off x="7135177" y="1036320"/>
            <a:ext cx="874396" cy="2925048"/>
          </a:xfrm>
          <a:prstGeom prst="rect">
            <a:avLst/>
          </a:prstGeom>
          <a:no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7" name="TextBox 16">
            <a:extLst>
              <a:ext uri="{FF2B5EF4-FFF2-40B4-BE49-F238E27FC236}">
                <a16:creationId xmlns:a16="http://schemas.microsoft.com/office/drawing/2014/main" id="{6E6E6524-95CF-ACDD-8722-7A21799C3D5B}"/>
              </a:ext>
            </a:extLst>
          </p:cNvPr>
          <p:cNvSpPr txBox="1"/>
          <p:nvPr/>
        </p:nvSpPr>
        <p:spPr>
          <a:xfrm>
            <a:off x="3122294" y="4011190"/>
            <a:ext cx="924878" cy="640518"/>
          </a:xfrm>
          <a:prstGeom prst="rect">
            <a:avLst/>
          </a:prstGeom>
          <a:noFill/>
          <a:ln w="57150">
            <a:noFill/>
          </a:ln>
        </p:spPr>
        <p:txBody>
          <a:bodyPr wrap="none" rtlCol="0" anchor="ctr">
            <a:noAutofit/>
          </a:bodyPr>
          <a:lstStyle/>
          <a:p>
            <a:pPr>
              <a:lnSpc>
                <a:spcPct val="90000"/>
              </a:lnSpc>
            </a:pPr>
            <a:r>
              <a:rPr lang="en-US" sz="2600" dirty="0">
                <a:solidFill>
                  <a:schemeClr val="accent2">
                    <a:lumMod val="75000"/>
                  </a:schemeClr>
                </a:solidFill>
                <a:latin typeface="Trebuchet MS" panose="020B0603020202020204" pitchFamily="34" charset="0"/>
              </a:rPr>
              <a:t>0.7</a:t>
            </a:r>
            <a:r>
              <a:rPr lang="en-US" sz="2600" dirty="0">
                <a:solidFill>
                  <a:schemeClr val="accent2">
                    <a:lumMod val="75000"/>
                  </a:schemeClr>
                </a:solidFill>
              </a:rPr>
              <a:t>%</a:t>
            </a:r>
          </a:p>
        </p:txBody>
      </p:sp>
      <p:sp>
        <p:nvSpPr>
          <p:cNvPr id="18" name="TextBox 17">
            <a:extLst>
              <a:ext uri="{FF2B5EF4-FFF2-40B4-BE49-F238E27FC236}">
                <a16:creationId xmlns:a16="http://schemas.microsoft.com/office/drawing/2014/main" id="{0B671FDE-8BB7-9A03-1C23-27B256379A67}"/>
              </a:ext>
            </a:extLst>
          </p:cNvPr>
          <p:cNvSpPr txBox="1"/>
          <p:nvPr/>
        </p:nvSpPr>
        <p:spPr>
          <a:xfrm>
            <a:off x="4109561" y="4011190"/>
            <a:ext cx="924878" cy="640518"/>
          </a:xfrm>
          <a:prstGeom prst="rect">
            <a:avLst/>
          </a:prstGeom>
          <a:noFill/>
          <a:ln w="57150">
            <a:noFill/>
          </a:ln>
        </p:spPr>
        <p:txBody>
          <a:bodyPr wrap="none" rtlCol="0" anchor="ctr">
            <a:noAutofit/>
          </a:bodyPr>
          <a:lstStyle/>
          <a:p>
            <a:pPr>
              <a:lnSpc>
                <a:spcPct val="90000"/>
              </a:lnSpc>
            </a:pPr>
            <a:r>
              <a:rPr lang="en-US" sz="2600" dirty="0">
                <a:solidFill>
                  <a:schemeClr val="accent4">
                    <a:lumMod val="75000"/>
                  </a:schemeClr>
                </a:solidFill>
                <a:latin typeface="Trebuchet MS" panose="020B0603020202020204" pitchFamily="34" charset="0"/>
              </a:rPr>
              <a:t>1.1</a:t>
            </a:r>
            <a:r>
              <a:rPr lang="en-US" sz="2600" dirty="0">
                <a:solidFill>
                  <a:schemeClr val="accent4">
                    <a:lumMod val="75000"/>
                  </a:schemeClr>
                </a:solidFill>
              </a:rPr>
              <a:t>%</a:t>
            </a:r>
          </a:p>
        </p:txBody>
      </p:sp>
      <p:sp>
        <p:nvSpPr>
          <p:cNvPr id="19" name="TextBox 18">
            <a:extLst>
              <a:ext uri="{FF2B5EF4-FFF2-40B4-BE49-F238E27FC236}">
                <a16:creationId xmlns:a16="http://schemas.microsoft.com/office/drawing/2014/main" id="{F86001CB-D6CE-8BCB-9FB8-BDE2BED59A4A}"/>
              </a:ext>
            </a:extLst>
          </p:cNvPr>
          <p:cNvSpPr txBox="1"/>
          <p:nvPr/>
        </p:nvSpPr>
        <p:spPr>
          <a:xfrm>
            <a:off x="5137786" y="4011190"/>
            <a:ext cx="924878" cy="640518"/>
          </a:xfrm>
          <a:prstGeom prst="rect">
            <a:avLst/>
          </a:prstGeom>
          <a:noFill/>
          <a:ln w="57150">
            <a:noFill/>
          </a:ln>
        </p:spPr>
        <p:txBody>
          <a:bodyPr wrap="none" rtlCol="0" anchor="ctr">
            <a:noAutofit/>
          </a:bodyPr>
          <a:lstStyle/>
          <a:p>
            <a:pPr>
              <a:lnSpc>
                <a:spcPct val="90000"/>
              </a:lnSpc>
            </a:pPr>
            <a:r>
              <a:rPr lang="en-US" sz="2600" dirty="0">
                <a:solidFill>
                  <a:schemeClr val="accent4"/>
                </a:solidFill>
                <a:latin typeface="Trebuchet MS" panose="020B0603020202020204" pitchFamily="34" charset="0"/>
              </a:rPr>
              <a:t>2.1</a:t>
            </a:r>
            <a:r>
              <a:rPr lang="en-US" sz="2600" dirty="0">
                <a:solidFill>
                  <a:schemeClr val="accent4"/>
                </a:solidFill>
              </a:rPr>
              <a:t>%</a:t>
            </a:r>
          </a:p>
        </p:txBody>
      </p:sp>
      <p:sp>
        <p:nvSpPr>
          <p:cNvPr id="20" name="TextBox 19">
            <a:extLst>
              <a:ext uri="{FF2B5EF4-FFF2-40B4-BE49-F238E27FC236}">
                <a16:creationId xmlns:a16="http://schemas.microsoft.com/office/drawing/2014/main" id="{9209244C-3121-7958-AF5C-70FE6C52ED24}"/>
              </a:ext>
            </a:extLst>
          </p:cNvPr>
          <p:cNvSpPr txBox="1"/>
          <p:nvPr/>
        </p:nvSpPr>
        <p:spPr>
          <a:xfrm>
            <a:off x="6030775" y="4011190"/>
            <a:ext cx="924878" cy="640518"/>
          </a:xfrm>
          <a:prstGeom prst="rect">
            <a:avLst/>
          </a:prstGeom>
          <a:noFill/>
          <a:ln w="57150">
            <a:noFill/>
          </a:ln>
        </p:spPr>
        <p:txBody>
          <a:bodyPr wrap="none" rtlCol="0" anchor="ctr">
            <a:noAutofit/>
          </a:bodyPr>
          <a:lstStyle/>
          <a:p>
            <a:pPr>
              <a:lnSpc>
                <a:spcPct val="90000"/>
              </a:lnSpc>
            </a:pPr>
            <a:r>
              <a:rPr lang="en-US" sz="2600" dirty="0">
                <a:solidFill>
                  <a:schemeClr val="accent6"/>
                </a:solidFill>
                <a:latin typeface="Trebuchet MS" panose="020B0603020202020204" pitchFamily="34" charset="0"/>
              </a:rPr>
              <a:t>10.0</a:t>
            </a:r>
            <a:r>
              <a:rPr lang="en-US" sz="2600" dirty="0">
                <a:solidFill>
                  <a:schemeClr val="accent6"/>
                </a:solidFill>
              </a:rPr>
              <a:t>%</a:t>
            </a:r>
          </a:p>
        </p:txBody>
      </p:sp>
      <p:sp>
        <p:nvSpPr>
          <p:cNvPr id="21" name="TextBox 20">
            <a:extLst>
              <a:ext uri="{FF2B5EF4-FFF2-40B4-BE49-F238E27FC236}">
                <a16:creationId xmlns:a16="http://schemas.microsoft.com/office/drawing/2014/main" id="{3F06F6B3-FABF-1E83-6787-327C129327DD}"/>
              </a:ext>
            </a:extLst>
          </p:cNvPr>
          <p:cNvSpPr txBox="1"/>
          <p:nvPr/>
        </p:nvSpPr>
        <p:spPr>
          <a:xfrm>
            <a:off x="7040514" y="4011190"/>
            <a:ext cx="924878" cy="640518"/>
          </a:xfrm>
          <a:prstGeom prst="rect">
            <a:avLst/>
          </a:prstGeom>
          <a:noFill/>
          <a:ln w="57150">
            <a:noFill/>
          </a:ln>
        </p:spPr>
        <p:txBody>
          <a:bodyPr wrap="none" rtlCol="0" anchor="ctr">
            <a:noAutofit/>
          </a:bodyPr>
          <a:lstStyle/>
          <a:p>
            <a:pPr>
              <a:lnSpc>
                <a:spcPct val="90000"/>
              </a:lnSpc>
            </a:pPr>
            <a:r>
              <a:rPr lang="en-US" sz="2600" dirty="0">
                <a:solidFill>
                  <a:schemeClr val="accent6">
                    <a:lumMod val="75000"/>
                  </a:schemeClr>
                </a:solidFill>
                <a:latin typeface="Trebuchet MS" panose="020B0603020202020204" pitchFamily="34" charset="0"/>
              </a:rPr>
              <a:t>75.3</a:t>
            </a:r>
            <a:r>
              <a:rPr lang="en-US" sz="2600" dirty="0">
                <a:solidFill>
                  <a:schemeClr val="accent6">
                    <a:lumMod val="75000"/>
                  </a:schemeClr>
                </a:solidFill>
              </a:rPr>
              <a:t>%</a:t>
            </a:r>
            <a:endParaRPr lang="en-US" sz="2600" dirty="0">
              <a:solidFill>
                <a:prstClr val="black"/>
              </a:solidFill>
            </a:endParaRPr>
          </a:p>
        </p:txBody>
      </p:sp>
      <p:sp>
        <p:nvSpPr>
          <p:cNvPr id="22" name="TextBox 21">
            <a:extLst>
              <a:ext uri="{FF2B5EF4-FFF2-40B4-BE49-F238E27FC236}">
                <a16:creationId xmlns:a16="http://schemas.microsoft.com/office/drawing/2014/main" id="{8FBC7559-840A-D7BF-274C-A3E3619E1102}"/>
              </a:ext>
            </a:extLst>
          </p:cNvPr>
          <p:cNvSpPr txBox="1"/>
          <p:nvPr/>
        </p:nvSpPr>
        <p:spPr>
          <a:xfrm>
            <a:off x="2211229" y="4236720"/>
            <a:ext cx="5853113" cy="914400"/>
          </a:xfrm>
          <a:prstGeom prst="rect">
            <a:avLst/>
          </a:prstGeom>
          <a:noFill/>
          <a:ln w="57150">
            <a:noFill/>
          </a:ln>
        </p:spPr>
        <p:txBody>
          <a:bodyPr wrap="none" rtlCol="0" anchor="ctr">
            <a:noAutofit/>
          </a:bodyPr>
          <a:lstStyle/>
          <a:p>
            <a:pPr algn="ctr">
              <a:lnSpc>
                <a:spcPct val="90000"/>
              </a:lnSpc>
            </a:pPr>
            <a:r>
              <a:rPr lang="en-US" sz="2600" i="1" dirty="0">
                <a:solidFill>
                  <a:prstClr val="black"/>
                </a:solidFill>
              </a:rPr>
              <a:t>Probability values for the median row</a:t>
            </a:r>
          </a:p>
        </p:txBody>
      </p:sp>
    </p:spTree>
    <p:extLst>
      <p:ext uri="{BB962C8B-B14F-4D97-AF65-F5344CB8AC3E}">
        <p14:creationId xmlns:p14="http://schemas.microsoft.com/office/powerpoint/2010/main" val="2036273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3A863-796B-CF79-1884-4B21141BA435}"/>
              </a:ext>
            </a:extLst>
          </p:cNvPr>
          <p:cNvSpPr>
            <a:spLocks noGrp="1"/>
          </p:cNvSpPr>
          <p:nvPr>
            <p:ph type="title"/>
          </p:nvPr>
        </p:nvSpPr>
        <p:spPr/>
        <p:txBody>
          <a:bodyPr/>
          <a:lstStyle/>
          <a:p>
            <a:r>
              <a:rPr lang="en-US" dirty="0"/>
              <a:t>Expected Value of the Minimum RDT</a:t>
            </a:r>
          </a:p>
        </p:txBody>
      </p:sp>
      <p:sp>
        <p:nvSpPr>
          <p:cNvPr id="3" name="Content Placeholder 2">
            <a:extLst>
              <a:ext uri="{FF2B5EF4-FFF2-40B4-BE49-F238E27FC236}">
                <a16:creationId xmlns:a16="http://schemas.microsoft.com/office/drawing/2014/main" id="{42788D46-716E-3180-DD79-34D32979B41C}"/>
              </a:ext>
            </a:extLst>
          </p:cNvPr>
          <p:cNvSpPr>
            <a:spLocks noGrp="1"/>
          </p:cNvSpPr>
          <p:nvPr>
            <p:ph idx="1"/>
          </p:nvPr>
        </p:nvSpPr>
        <p:spPr/>
        <p:txBody>
          <a:bodyPr>
            <a:normAutofit/>
          </a:bodyPr>
          <a:lstStyle/>
          <a:p>
            <a:r>
              <a:rPr lang="en-US" sz="2300" dirty="0"/>
              <a:t>With only </a:t>
            </a:r>
            <a:r>
              <a:rPr lang="en-US" sz="2300" dirty="0">
                <a:solidFill>
                  <a:schemeClr val="accent2">
                    <a:lumMod val="75000"/>
                  </a:schemeClr>
                </a:solidFill>
              </a:rPr>
              <a:t>N &lt; </a:t>
            </a:r>
            <a:r>
              <a:rPr lang="en-US" sz="2300" dirty="0">
                <a:solidFill>
                  <a:schemeClr val="accent2">
                    <a:lumMod val="75000"/>
                  </a:schemeClr>
                </a:solidFill>
                <a:latin typeface="Trebuchet MS" panose="020B0603020202020204" pitchFamily="34" charset="0"/>
              </a:rPr>
              <a:t>1000</a:t>
            </a:r>
            <a:r>
              <a:rPr lang="en-US" sz="2300" dirty="0">
                <a:latin typeface="Trebuchet MS" panose="020B0603020202020204" pitchFamily="34" charset="0"/>
              </a:rPr>
              <a:t> </a:t>
            </a:r>
            <a:r>
              <a:rPr lang="en-US" sz="2300" dirty="0"/>
              <a:t>RDT measurements</a:t>
            </a:r>
            <a:br>
              <a:rPr lang="en-US" sz="2300" dirty="0"/>
            </a:br>
            <a:r>
              <a:rPr lang="en-US" sz="2300" dirty="0">
                <a:solidFill>
                  <a:schemeClr val="accent2">
                    <a:lumMod val="75000"/>
                  </a:schemeClr>
                </a:solidFill>
              </a:rPr>
              <a:t>how far</a:t>
            </a:r>
            <a:r>
              <a:rPr lang="en-US" sz="2300" dirty="0"/>
              <a:t> are we from the </a:t>
            </a:r>
            <a:r>
              <a:rPr lang="en-US" sz="2300" dirty="0">
                <a:solidFill>
                  <a:schemeClr val="accent2">
                    <a:lumMod val="75000"/>
                  </a:schemeClr>
                </a:solidFill>
              </a:rPr>
              <a:t>minimum RDT </a:t>
            </a:r>
            <a:r>
              <a:rPr lang="en-US" sz="2300" dirty="0"/>
              <a:t>across </a:t>
            </a:r>
            <a:r>
              <a:rPr lang="en-US" sz="2300" dirty="0">
                <a:latin typeface="Trebuchet MS" panose="020B0603020202020204" pitchFamily="34" charset="0"/>
              </a:rPr>
              <a:t>1000</a:t>
            </a:r>
            <a:r>
              <a:rPr lang="en-US" sz="2300" dirty="0"/>
              <a:t> measurements</a:t>
            </a:r>
          </a:p>
        </p:txBody>
      </p:sp>
      <p:sp>
        <p:nvSpPr>
          <p:cNvPr id="4" name="Slide Number Placeholder 3">
            <a:extLst>
              <a:ext uri="{FF2B5EF4-FFF2-40B4-BE49-F238E27FC236}">
                <a16:creationId xmlns:a16="http://schemas.microsoft.com/office/drawing/2014/main" id="{690D8248-7A1A-B7A4-128E-083258566757}"/>
              </a:ext>
            </a:extLst>
          </p:cNvPr>
          <p:cNvSpPr>
            <a:spLocks noGrp="1"/>
          </p:cNvSpPr>
          <p:nvPr>
            <p:ph type="sldNum" sz="quarter" idx="12"/>
          </p:nvPr>
        </p:nvSpPr>
        <p:spPr/>
        <p:txBody>
          <a:bodyPr/>
          <a:lstStyle/>
          <a:p>
            <a:fld id="{C19D2B53-EDAE-4B41-B849-8916FA40BCB6}" type="slidenum">
              <a:rPr lang="en-US" smtClean="0"/>
              <a:pPr/>
              <a:t>47</a:t>
            </a:fld>
            <a:endParaRPr lang="en-US" dirty="0"/>
          </a:p>
        </p:txBody>
      </p:sp>
      <p:grpSp>
        <p:nvGrpSpPr>
          <p:cNvPr id="13" name="Group 12">
            <a:extLst>
              <a:ext uri="{FF2B5EF4-FFF2-40B4-BE49-F238E27FC236}">
                <a16:creationId xmlns:a16="http://schemas.microsoft.com/office/drawing/2014/main" id="{3A6DF9F8-3798-7B41-C7E1-84B97C1FFD79}"/>
              </a:ext>
            </a:extLst>
          </p:cNvPr>
          <p:cNvGrpSpPr/>
          <p:nvPr/>
        </p:nvGrpSpPr>
        <p:grpSpPr>
          <a:xfrm>
            <a:off x="490003" y="2108736"/>
            <a:ext cx="6423602" cy="4070183"/>
            <a:chOff x="630273" y="1331876"/>
            <a:chExt cx="7608981" cy="4821274"/>
          </a:xfrm>
        </p:grpSpPr>
        <p:graphicFrame>
          <p:nvGraphicFramePr>
            <p:cNvPr id="10" name="Content Placeholder 9">
              <a:extLst>
                <a:ext uri="{FF2B5EF4-FFF2-40B4-BE49-F238E27FC236}">
                  <a16:creationId xmlns:a16="http://schemas.microsoft.com/office/drawing/2014/main" id="{33B98848-23C0-3065-4998-4A824A422C98}"/>
                </a:ext>
              </a:extLst>
            </p:cNvPr>
            <p:cNvGraphicFramePr>
              <a:graphicFrameLocks/>
            </p:cNvGraphicFramePr>
            <p:nvPr>
              <p:extLst>
                <p:ext uri="{D42A27DB-BD31-4B8C-83A1-F6EECF244321}">
                  <p14:modId xmlns:p14="http://schemas.microsoft.com/office/powerpoint/2010/main" val="3158793099"/>
                </p:ext>
              </p:extLst>
            </p:nvPr>
          </p:nvGraphicFramePr>
          <p:xfrm>
            <a:off x="1323975" y="1331876"/>
            <a:ext cx="6915279" cy="419424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69F75062-310B-6C67-8BB6-8078CA83CC05}"/>
                </a:ext>
              </a:extLst>
            </p:cNvPr>
            <p:cNvSpPr txBox="1"/>
            <p:nvPr/>
          </p:nvSpPr>
          <p:spPr>
            <a:xfrm>
              <a:off x="2714624" y="5459448"/>
              <a:ext cx="4829175"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Measurement Number</a:t>
              </a:r>
            </a:p>
          </p:txBody>
        </p:sp>
        <p:sp>
          <p:nvSpPr>
            <p:cNvPr id="12" name="TextBox 11">
              <a:extLst>
                <a:ext uri="{FF2B5EF4-FFF2-40B4-BE49-F238E27FC236}">
                  <a16:creationId xmlns:a16="http://schemas.microsoft.com/office/drawing/2014/main" id="{28AD52B0-E210-65A5-C406-908221989947}"/>
                </a:ext>
              </a:extLst>
            </p:cNvPr>
            <p:cNvSpPr txBox="1"/>
            <p:nvPr/>
          </p:nvSpPr>
          <p:spPr>
            <a:xfrm rot="16200000">
              <a:off x="229411" y="3082148"/>
              <a:ext cx="1495426"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Read Disturbance Threshold</a:t>
              </a:r>
            </a:p>
          </p:txBody>
        </p:sp>
      </p:grpSp>
      <p:cxnSp>
        <p:nvCxnSpPr>
          <p:cNvPr id="15" name="Straight Connector 14">
            <a:extLst>
              <a:ext uri="{FF2B5EF4-FFF2-40B4-BE49-F238E27FC236}">
                <a16:creationId xmlns:a16="http://schemas.microsoft.com/office/drawing/2014/main" id="{BFB55DEF-CAC4-2E10-0C3A-783D09DEA1A2}"/>
              </a:ext>
            </a:extLst>
          </p:cNvPr>
          <p:cNvCxnSpPr>
            <a:cxnSpLocks/>
          </p:cNvCxnSpPr>
          <p:nvPr/>
        </p:nvCxnSpPr>
        <p:spPr>
          <a:xfrm>
            <a:off x="2040941" y="4274018"/>
            <a:ext cx="6159398" cy="0"/>
          </a:xfrm>
          <a:prstGeom prst="line">
            <a:avLst/>
          </a:prstGeom>
          <a:ln w="38100">
            <a:solidFill>
              <a:schemeClr val="accent5">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C85FEAF-E5FE-C8BA-D901-598E56AC0562}"/>
              </a:ext>
            </a:extLst>
          </p:cNvPr>
          <p:cNvSpPr txBox="1"/>
          <p:nvPr/>
        </p:nvSpPr>
        <p:spPr>
          <a:xfrm>
            <a:off x="5990322" y="4339056"/>
            <a:ext cx="3686860" cy="914400"/>
          </a:xfrm>
          <a:prstGeom prst="rect">
            <a:avLst/>
          </a:prstGeom>
          <a:noFill/>
          <a:ln w="57150">
            <a:noFill/>
          </a:ln>
        </p:spPr>
        <p:txBody>
          <a:bodyPr wrap="none" rtlCol="0" anchor="ctr">
            <a:noAutofit/>
          </a:bodyPr>
          <a:lstStyle/>
          <a:p>
            <a:pPr algn="ctr">
              <a:lnSpc>
                <a:spcPct val="90000"/>
              </a:lnSpc>
            </a:pPr>
            <a:r>
              <a:rPr lang="en-US" sz="2000" dirty="0">
                <a:solidFill>
                  <a:schemeClr val="accent5">
                    <a:lumMod val="75000"/>
                  </a:schemeClr>
                </a:solidFill>
              </a:rPr>
              <a:t>Minimum </a:t>
            </a:r>
            <a:br>
              <a:rPr lang="en-US" sz="2000" dirty="0">
                <a:solidFill>
                  <a:schemeClr val="accent5">
                    <a:lumMod val="75000"/>
                  </a:schemeClr>
                </a:solidFill>
              </a:rPr>
            </a:br>
            <a:r>
              <a:rPr lang="en-US" sz="2000" dirty="0">
                <a:solidFill>
                  <a:schemeClr val="accent5">
                    <a:lumMod val="75000"/>
                  </a:schemeClr>
                </a:solidFill>
              </a:rPr>
              <a:t>across </a:t>
            </a:r>
            <a:r>
              <a:rPr lang="en-US" sz="2000" dirty="0">
                <a:solidFill>
                  <a:schemeClr val="accent5">
                    <a:lumMod val="75000"/>
                  </a:schemeClr>
                </a:solidFill>
                <a:latin typeface="Trebuchet MS" panose="020B0603020202020204" pitchFamily="34" charset="0"/>
              </a:rPr>
              <a:t>1000 </a:t>
            </a:r>
            <a:br>
              <a:rPr lang="en-US" sz="2000" dirty="0">
                <a:solidFill>
                  <a:schemeClr val="accent5">
                    <a:lumMod val="75000"/>
                  </a:schemeClr>
                </a:solidFill>
                <a:latin typeface="Trebuchet MS" panose="020B0603020202020204" pitchFamily="34" charset="0"/>
              </a:rPr>
            </a:br>
            <a:r>
              <a:rPr lang="en-US" sz="2000" dirty="0">
                <a:solidFill>
                  <a:schemeClr val="accent5">
                    <a:lumMod val="75000"/>
                  </a:schemeClr>
                </a:solidFill>
                <a:latin typeface="+mj-lt"/>
              </a:rPr>
              <a:t>measurements</a:t>
            </a:r>
          </a:p>
        </p:txBody>
      </p:sp>
    </p:spTree>
    <p:extLst>
      <p:ext uri="{BB962C8B-B14F-4D97-AF65-F5344CB8AC3E}">
        <p14:creationId xmlns:p14="http://schemas.microsoft.com/office/powerpoint/2010/main" val="133139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1DEA7-DE61-1CAE-237D-2038353DF3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C17C69-95A8-2299-2CE3-33229740E6FC}"/>
              </a:ext>
            </a:extLst>
          </p:cNvPr>
          <p:cNvSpPr>
            <a:spLocks noGrp="1"/>
          </p:cNvSpPr>
          <p:nvPr>
            <p:ph type="title"/>
          </p:nvPr>
        </p:nvSpPr>
        <p:spPr/>
        <p:txBody>
          <a:bodyPr/>
          <a:lstStyle/>
          <a:p>
            <a:r>
              <a:rPr lang="en-US" dirty="0"/>
              <a:t>Expected Value of the Minimum RDT</a:t>
            </a:r>
          </a:p>
        </p:txBody>
      </p:sp>
      <p:sp>
        <p:nvSpPr>
          <p:cNvPr id="3" name="Content Placeholder 2">
            <a:extLst>
              <a:ext uri="{FF2B5EF4-FFF2-40B4-BE49-F238E27FC236}">
                <a16:creationId xmlns:a16="http://schemas.microsoft.com/office/drawing/2014/main" id="{A81F38D0-C675-B5C4-4301-745BA094A7D3}"/>
              </a:ext>
            </a:extLst>
          </p:cNvPr>
          <p:cNvSpPr>
            <a:spLocks noGrp="1"/>
          </p:cNvSpPr>
          <p:nvPr>
            <p:ph idx="1"/>
          </p:nvPr>
        </p:nvSpPr>
        <p:spPr/>
        <p:txBody>
          <a:bodyPr>
            <a:normAutofit/>
          </a:bodyPr>
          <a:lstStyle/>
          <a:p>
            <a:r>
              <a:rPr lang="en-US" sz="2300" dirty="0"/>
              <a:t>With only </a:t>
            </a:r>
            <a:r>
              <a:rPr lang="en-US" sz="2300" dirty="0">
                <a:solidFill>
                  <a:schemeClr val="accent2">
                    <a:lumMod val="75000"/>
                  </a:schemeClr>
                </a:solidFill>
              </a:rPr>
              <a:t>N &lt; </a:t>
            </a:r>
            <a:r>
              <a:rPr lang="en-US" sz="2300" dirty="0">
                <a:solidFill>
                  <a:schemeClr val="accent2">
                    <a:lumMod val="75000"/>
                  </a:schemeClr>
                </a:solidFill>
                <a:latin typeface="Trebuchet MS" panose="020B0603020202020204" pitchFamily="34" charset="0"/>
              </a:rPr>
              <a:t>1000</a:t>
            </a:r>
            <a:r>
              <a:rPr lang="en-US" sz="2300" dirty="0">
                <a:latin typeface="Trebuchet MS" panose="020B0603020202020204" pitchFamily="34" charset="0"/>
              </a:rPr>
              <a:t> </a:t>
            </a:r>
            <a:r>
              <a:rPr lang="en-US" sz="2300" dirty="0"/>
              <a:t>RDT measurements</a:t>
            </a:r>
            <a:br>
              <a:rPr lang="en-US" sz="2300" dirty="0"/>
            </a:br>
            <a:r>
              <a:rPr lang="en-US" sz="2300" dirty="0">
                <a:solidFill>
                  <a:schemeClr val="accent2">
                    <a:lumMod val="75000"/>
                  </a:schemeClr>
                </a:solidFill>
              </a:rPr>
              <a:t>how far</a:t>
            </a:r>
            <a:r>
              <a:rPr lang="en-US" sz="2300" dirty="0"/>
              <a:t> are we from the </a:t>
            </a:r>
            <a:r>
              <a:rPr lang="en-US" sz="2300" dirty="0">
                <a:solidFill>
                  <a:schemeClr val="accent2">
                    <a:lumMod val="75000"/>
                  </a:schemeClr>
                </a:solidFill>
              </a:rPr>
              <a:t>minimum RDT </a:t>
            </a:r>
            <a:r>
              <a:rPr lang="en-US" sz="2300" dirty="0"/>
              <a:t>across </a:t>
            </a:r>
            <a:r>
              <a:rPr lang="en-US" sz="2300" dirty="0">
                <a:latin typeface="Trebuchet MS" panose="020B0603020202020204" pitchFamily="34" charset="0"/>
              </a:rPr>
              <a:t>1000</a:t>
            </a:r>
            <a:r>
              <a:rPr lang="en-US" sz="2300" dirty="0"/>
              <a:t> measurements</a:t>
            </a:r>
          </a:p>
        </p:txBody>
      </p:sp>
      <p:sp>
        <p:nvSpPr>
          <p:cNvPr id="4" name="Slide Number Placeholder 3">
            <a:extLst>
              <a:ext uri="{FF2B5EF4-FFF2-40B4-BE49-F238E27FC236}">
                <a16:creationId xmlns:a16="http://schemas.microsoft.com/office/drawing/2014/main" id="{1FCE9733-03DF-517E-3714-736C6597550C}"/>
              </a:ext>
            </a:extLst>
          </p:cNvPr>
          <p:cNvSpPr>
            <a:spLocks noGrp="1"/>
          </p:cNvSpPr>
          <p:nvPr>
            <p:ph type="sldNum" sz="quarter" idx="12"/>
          </p:nvPr>
        </p:nvSpPr>
        <p:spPr/>
        <p:txBody>
          <a:bodyPr/>
          <a:lstStyle/>
          <a:p>
            <a:fld id="{C19D2B53-EDAE-4B41-B849-8916FA40BCB6}" type="slidenum">
              <a:rPr lang="en-US" smtClean="0"/>
              <a:pPr/>
              <a:t>48</a:t>
            </a:fld>
            <a:endParaRPr lang="en-US" dirty="0"/>
          </a:p>
        </p:txBody>
      </p:sp>
      <p:grpSp>
        <p:nvGrpSpPr>
          <p:cNvPr id="13" name="Group 12">
            <a:extLst>
              <a:ext uri="{FF2B5EF4-FFF2-40B4-BE49-F238E27FC236}">
                <a16:creationId xmlns:a16="http://schemas.microsoft.com/office/drawing/2014/main" id="{B1E48722-FA6D-E1F6-987D-5E3E73ED4EE4}"/>
              </a:ext>
            </a:extLst>
          </p:cNvPr>
          <p:cNvGrpSpPr/>
          <p:nvPr/>
        </p:nvGrpSpPr>
        <p:grpSpPr>
          <a:xfrm>
            <a:off x="490003" y="2108736"/>
            <a:ext cx="6423602" cy="4070183"/>
            <a:chOff x="630273" y="1331876"/>
            <a:chExt cx="7608981" cy="4821274"/>
          </a:xfrm>
        </p:grpSpPr>
        <p:graphicFrame>
          <p:nvGraphicFramePr>
            <p:cNvPr id="10" name="Content Placeholder 9">
              <a:extLst>
                <a:ext uri="{FF2B5EF4-FFF2-40B4-BE49-F238E27FC236}">
                  <a16:creationId xmlns:a16="http://schemas.microsoft.com/office/drawing/2014/main" id="{B19BF84A-D0C3-A5A2-3F6D-47BEA45007F1}"/>
                </a:ext>
              </a:extLst>
            </p:cNvPr>
            <p:cNvGraphicFramePr>
              <a:graphicFrameLocks/>
            </p:cNvGraphicFramePr>
            <p:nvPr>
              <p:extLst>
                <p:ext uri="{D42A27DB-BD31-4B8C-83A1-F6EECF244321}">
                  <p14:modId xmlns:p14="http://schemas.microsoft.com/office/powerpoint/2010/main" val="1061867834"/>
                </p:ext>
              </p:extLst>
            </p:nvPr>
          </p:nvGraphicFramePr>
          <p:xfrm>
            <a:off x="1323975" y="1331876"/>
            <a:ext cx="6915279" cy="419424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3A114183-1B3E-F1D1-F398-0A10958A6EC3}"/>
                </a:ext>
              </a:extLst>
            </p:cNvPr>
            <p:cNvSpPr txBox="1"/>
            <p:nvPr/>
          </p:nvSpPr>
          <p:spPr>
            <a:xfrm>
              <a:off x="2714624" y="5459448"/>
              <a:ext cx="4829175"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Measurement Number</a:t>
              </a:r>
            </a:p>
          </p:txBody>
        </p:sp>
        <p:sp>
          <p:nvSpPr>
            <p:cNvPr id="12" name="TextBox 11">
              <a:extLst>
                <a:ext uri="{FF2B5EF4-FFF2-40B4-BE49-F238E27FC236}">
                  <a16:creationId xmlns:a16="http://schemas.microsoft.com/office/drawing/2014/main" id="{F3BE7984-5ED6-A988-6BAF-AB3C22AD0CF1}"/>
                </a:ext>
              </a:extLst>
            </p:cNvPr>
            <p:cNvSpPr txBox="1"/>
            <p:nvPr/>
          </p:nvSpPr>
          <p:spPr>
            <a:xfrm rot="16200000">
              <a:off x="229411" y="3082148"/>
              <a:ext cx="1495426"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Read Disturbance Threshold</a:t>
              </a:r>
            </a:p>
          </p:txBody>
        </p:sp>
      </p:grpSp>
      <p:cxnSp>
        <p:nvCxnSpPr>
          <p:cNvPr id="15" name="Straight Connector 14">
            <a:extLst>
              <a:ext uri="{FF2B5EF4-FFF2-40B4-BE49-F238E27FC236}">
                <a16:creationId xmlns:a16="http://schemas.microsoft.com/office/drawing/2014/main" id="{2BF9E9D8-8BDE-FF20-A50C-BF60EC47C0F9}"/>
              </a:ext>
            </a:extLst>
          </p:cNvPr>
          <p:cNvCxnSpPr>
            <a:cxnSpLocks/>
          </p:cNvCxnSpPr>
          <p:nvPr/>
        </p:nvCxnSpPr>
        <p:spPr>
          <a:xfrm>
            <a:off x="2040941" y="4274018"/>
            <a:ext cx="6159398" cy="0"/>
          </a:xfrm>
          <a:prstGeom prst="line">
            <a:avLst/>
          </a:prstGeom>
          <a:ln w="38100">
            <a:solidFill>
              <a:schemeClr val="accent5">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DD98DA5-342B-5D65-93E2-29915DBF99D9}"/>
              </a:ext>
            </a:extLst>
          </p:cNvPr>
          <p:cNvSpPr txBox="1"/>
          <p:nvPr/>
        </p:nvSpPr>
        <p:spPr>
          <a:xfrm>
            <a:off x="5990322" y="4339056"/>
            <a:ext cx="3686860" cy="914400"/>
          </a:xfrm>
          <a:prstGeom prst="rect">
            <a:avLst/>
          </a:prstGeom>
          <a:noFill/>
          <a:ln w="57150">
            <a:noFill/>
          </a:ln>
        </p:spPr>
        <p:txBody>
          <a:bodyPr wrap="none" rtlCol="0" anchor="ctr">
            <a:noAutofit/>
          </a:bodyPr>
          <a:lstStyle/>
          <a:p>
            <a:pPr algn="ctr">
              <a:lnSpc>
                <a:spcPct val="90000"/>
              </a:lnSpc>
            </a:pPr>
            <a:r>
              <a:rPr lang="en-US" sz="2000" dirty="0">
                <a:solidFill>
                  <a:schemeClr val="accent5">
                    <a:lumMod val="75000"/>
                  </a:schemeClr>
                </a:solidFill>
              </a:rPr>
              <a:t>Minimum </a:t>
            </a:r>
            <a:br>
              <a:rPr lang="en-US" sz="2000" dirty="0">
                <a:solidFill>
                  <a:schemeClr val="accent5">
                    <a:lumMod val="75000"/>
                  </a:schemeClr>
                </a:solidFill>
              </a:rPr>
            </a:br>
            <a:r>
              <a:rPr lang="en-US" sz="2000" dirty="0">
                <a:solidFill>
                  <a:schemeClr val="accent5">
                    <a:lumMod val="75000"/>
                  </a:schemeClr>
                </a:solidFill>
              </a:rPr>
              <a:t>across </a:t>
            </a:r>
            <a:r>
              <a:rPr lang="en-US" sz="2000" dirty="0">
                <a:solidFill>
                  <a:schemeClr val="accent5">
                    <a:lumMod val="75000"/>
                  </a:schemeClr>
                </a:solidFill>
                <a:latin typeface="Trebuchet MS" panose="020B0603020202020204" pitchFamily="34" charset="0"/>
              </a:rPr>
              <a:t>1000 </a:t>
            </a:r>
            <a:br>
              <a:rPr lang="en-US" sz="2000" dirty="0">
                <a:solidFill>
                  <a:schemeClr val="accent5">
                    <a:lumMod val="75000"/>
                  </a:schemeClr>
                </a:solidFill>
                <a:latin typeface="Trebuchet MS" panose="020B0603020202020204" pitchFamily="34" charset="0"/>
              </a:rPr>
            </a:br>
            <a:r>
              <a:rPr lang="en-US" sz="2000" dirty="0">
                <a:solidFill>
                  <a:schemeClr val="accent5">
                    <a:lumMod val="75000"/>
                  </a:schemeClr>
                </a:solidFill>
                <a:latin typeface="+mj-lt"/>
              </a:rPr>
              <a:t>measurements</a:t>
            </a:r>
          </a:p>
        </p:txBody>
      </p:sp>
      <p:sp>
        <p:nvSpPr>
          <p:cNvPr id="6" name="TextBox 5">
            <a:extLst>
              <a:ext uri="{FF2B5EF4-FFF2-40B4-BE49-F238E27FC236}">
                <a16:creationId xmlns:a16="http://schemas.microsoft.com/office/drawing/2014/main" id="{511949D1-BD2F-EC0E-CEC0-50E06EF6B9A9}"/>
              </a:ext>
            </a:extLst>
          </p:cNvPr>
          <p:cNvSpPr txBox="1"/>
          <p:nvPr/>
        </p:nvSpPr>
        <p:spPr>
          <a:xfrm>
            <a:off x="1871729" y="2082075"/>
            <a:ext cx="4346985" cy="914400"/>
          </a:xfrm>
          <a:prstGeom prst="rect">
            <a:avLst/>
          </a:prstGeom>
          <a:noFill/>
          <a:ln w="57150">
            <a:noFill/>
          </a:ln>
        </p:spPr>
        <p:txBody>
          <a:bodyPr wrap="none" rtlCol="0" anchor="ctr">
            <a:noAutofit/>
          </a:bodyPr>
          <a:lstStyle/>
          <a:p>
            <a:pPr algn="ctr">
              <a:lnSpc>
                <a:spcPct val="90000"/>
              </a:lnSpc>
            </a:pPr>
            <a:r>
              <a:rPr lang="en-US" sz="2400" dirty="0">
                <a:solidFill>
                  <a:schemeClr val="accent2">
                    <a:lumMod val="75000"/>
                  </a:schemeClr>
                </a:solidFill>
                <a:latin typeface="Trebuchet MS" panose="020B0603020202020204" pitchFamily="34" charset="0"/>
              </a:rPr>
              <a:t>5</a:t>
            </a:r>
            <a:r>
              <a:rPr lang="en-US" sz="2400" dirty="0">
                <a:solidFill>
                  <a:schemeClr val="accent2">
                    <a:lumMod val="75000"/>
                  </a:schemeClr>
                </a:solidFill>
              </a:rPr>
              <a:t> random samples</a:t>
            </a:r>
          </a:p>
        </p:txBody>
      </p:sp>
      <p:cxnSp>
        <p:nvCxnSpPr>
          <p:cNvPr id="7" name="Straight Connector 6">
            <a:extLst>
              <a:ext uri="{FF2B5EF4-FFF2-40B4-BE49-F238E27FC236}">
                <a16:creationId xmlns:a16="http://schemas.microsoft.com/office/drawing/2014/main" id="{1634D26B-C804-6797-8AE0-3B512C02122A}"/>
              </a:ext>
            </a:extLst>
          </p:cNvPr>
          <p:cNvCxnSpPr>
            <a:cxnSpLocks/>
          </p:cNvCxnSpPr>
          <p:nvPr/>
        </p:nvCxnSpPr>
        <p:spPr>
          <a:xfrm>
            <a:off x="2040941" y="3656108"/>
            <a:ext cx="6159398" cy="0"/>
          </a:xfrm>
          <a:prstGeom prst="line">
            <a:avLst/>
          </a:prstGeom>
          <a:ln w="38100">
            <a:solidFill>
              <a:schemeClr val="accent5">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0B3FD32-7648-9C56-94E5-DFB6E43B76D8}"/>
              </a:ext>
            </a:extLst>
          </p:cNvPr>
          <p:cNvSpPr txBox="1"/>
          <p:nvPr/>
        </p:nvSpPr>
        <p:spPr>
          <a:xfrm>
            <a:off x="5990322" y="2699984"/>
            <a:ext cx="3686860" cy="914400"/>
          </a:xfrm>
          <a:prstGeom prst="rect">
            <a:avLst/>
          </a:prstGeom>
          <a:noFill/>
          <a:ln w="57150">
            <a:noFill/>
          </a:ln>
        </p:spPr>
        <p:txBody>
          <a:bodyPr wrap="none" rtlCol="0" anchor="ctr">
            <a:noAutofit/>
          </a:bodyPr>
          <a:lstStyle/>
          <a:p>
            <a:pPr algn="ctr">
              <a:lnSpc>
                <a:spcPct val="90000"/>
              </a:lnSpc>
            </a:pPr>
            <a:r>
              <a:rPr lang="en-US" sz="2000" dirty="0">
                <a:solidFill>
                  <a:schemeClr val="accent5">
                    <a:lumMod val="75000"/>
                  </a:schemeClr>
                </a:solidFill>
              </a:rPr>
              <a:t>Minimum </a:t>
            </a:r>
            <a:br>
              <a:rPr lang="en-US" sz="2000" dirty="0">
                <a:solidFill>
                  <a:schemeClr val="accent5">
                    <a:lumMod val="75000"/>
                  </a:schemeClr>
                </a:solidFill>
              </a:rPr>
            </a:br>
            <a:r>
              <a:rPr lang="en-US" sz="2000" dirty="0">
                <a:solidFill>
                  <a:schemeClr val="accent5">
                    <a:lumMod val="75000"/>
                  </a:schemeClr>
                </a:solidFill>
              </a:rPr>
              <a:t>across </a:t>
            </a:r>
            <a:r>
              <a:rPr lang="en-US" sz="2000" dirty="0">
                <a:solidFill>
                  <a:schemeClr val="accent5">
                    <a:lumMod val="75000"/>
                  </a:schemeClr>
                </a:solidFill>
                <a:latin typeface="Trebuchet MS" panose="020B0603020202020204" pitchFamily="34" charset="0"/>
              </a:rPr>
              <a:t>5 </a:t>
            </a:r>
            <a:br>
              <a:rPr lang="en-US" sz="2000" dirty="0">
                <a:solidFill>
                  <a:schemeClr val="accent5">
                    <a:lumMod val="75000"/>
                  </a:schemeClr>
                </a:solidFill>
                <a:latin typeface="Trebuchet MS" panose="020B0603020202020204" pitchFamily="34" charset="0"/>
              </a:rPr>
            </a:br>
            <a:r>
              <a:rPr lang="en-US" sz="2000" dirty="0">
                <a:solidFill>
                  <a:schemeClr val="accent5">
                    <a:lumMod val="75000"/>
                  </a:schemeClr>
                </a:solidFill>
                <a:latin typeface="+mj-lt"/>
              </a:rPr>
              <a:t>samples</a:t>
            </a:r>
          </a:p>
        </p:txBody>
      </p:sp>
      <p:cxnSp>
        <p:nvCxnSpPr>
          <p:cNvPr id="14" name="Straight Arrow Connector 13">
            <a:extLst>
              <a:ext uri="{FF2B5EF4-FFF2-40B4-BE49-F238E27FC236}">
                <a16:creationId xmlns:a16="http://schemas.microsoft.com/office/drawing/2014/main" id="{55E76BB3-13E2-5528-0869-DF2EF0301AA3}"/>
              </a:ext>
            </a:extLst>
          </p:cNvPr>
          <p:cNvCxnSpPr/>
          <p:nvPr/>
        </p:nvCxnSpPr>
        <p:spPr>
          <a:xfrm>
            <a:off x="7878469" y="3693138"/>
            <a:ext cx="0" cy="527665"/>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D87739E-1C14-AAE7-4A95-A3803A039885}"/>
              </a:ext>
            </a:extLst>
          </p:cNvPr>
          <p:cNvSpPr txBox="1"/>
          <p:nvPr/>
        </p:nvSpPr>
        <p:spPr>
          <a:xfrm>
            <a:off x="2392071" y="3519520"/>
            <a:ext cx="5296204" cy="914400"/>
          </a:xfrm>
          <a:prstGeom prst="rect">
            <a:avLst/>
          </a:prstGeom>
          <a:noFill/>
          <a:ln w="57150">
            <a:noFill/>
          </a:ln>
        </p:spPr>
        <p:txBody>
          <a:bodyPr wrap="none" rtlCol="0" anchor="ctr">
            <a:noAutofit/>
          </a:bodyPr>
          <a:lstStyle/>
          <a:p>
            <a:pPr algn="ctr">
              <a:lnSpc>
                <a:spcPct val="90000"/>
              </a:lnSpc>
            </a:pPr>
            <a:r>
              <a:rPr lang="en-US" sz="2600" dirty="0">
                <a:solidFill>
                  <a:srgbClr val="C00000"/>
                </a:solidFill>
              </a:rPr>
              <a:t>Expected value of the minimum RDT</a:t>
            </a:r>
          </a:p>
        </p:txBody>
      </p:sp>
      <p:cxnSp>
        <p:nvCxnSpPr>
          <p:cNvPr id="18" name="Straight Arrow Connector 17">
            <a:extLst>
              <a:ext uri="{FF2B5EF4-FFF2-40B4-BE49-F238E27FC236}">
                <a16:creationId xmlns:a16="http://schemas.microsoft.com/office/drawing/2014/main" id="{C15CC5E5-0B83-3EBD-08AC-B63C929371D5}"/>
              </a:ext>
            </a:extLst>
          </p:cNvPr>
          <p:cNvCxnSpPr/>
          <p:nvPr/>
        </p:nvCxnSpPr>
        <p:spPr>
          <a:xfrm>
            <a:off x="2255735" y="3712887"/>
            <a:ext cx="0" cy="527665"/>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81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CB3F-B6AA-F847-2D1C-458AF49179F7}"/>
              </a:ext>
            </a:extLst>
          </p:cNvPr>
          <p:cNvSpPr>
            <a:spLocks noGrp="1"/>
          </p:cNvSpPr>
          <p:nvPr>
            <p:ph type="title"/>
          </p:nvPr>
        </p:nvSpPr>
        <p:spPr/>
        <p:txBody>
          <a:bodyPr/>
          <a:lstStyle/>
          <a:p>
            <a:r>
              <a:rPr lang="en-US" dirty="0"/>
              <a:t>Expected Value of the Minimum RDT</a:t>
            </a:r>
          </a:p>
        </p:txBody>
      </p:sp>
      <p:sp>
        <p:nvSpPr>
          <p:cNvPr id="4" name="Slide Number Placeholder 3">
            <a:extLst>
              <a:ext uri="{FF2B5EF4-FFF2-40B4-BE49-F238E27FC236}">
                <a16:creationId xmlns:a16="http://schemas.microsoft.com/office/drawing/2014/main" id="{A8246B5E-D99F-63EB-5B8D-46B4115FE9D8}"/>
              </a:ext>
            </a:extLst>
          </p:cNvPr>
          <p:cNvSpPr>
            <a:spLocks noGrp="1"/>
          </p:cNvSpPr>
          <p:nvPr>
            <p:ph type="sldNum" sz="quarter" idx="12"/>
          </p:nvPr>
        </p:nvSpPr>
        <p:spPr/>
        <p:txBody>
          <a:bodyPr/>
          <a:lstStyle/>
          <a:p>
            <a:fld id="{C19D2B53-EDAE-4B41-B849-8916FA40BCB6}" type="slidenum">
              <a:rPr lang="en-US" smtClean="0"/>
              <a:pPr/>
              <a:t>49</a:t>
            </a:fld>
            <a:endParaRPr lang="en-US" dirty="0"/>
          </a:p>
        </p:txBody>
      </p:sp>
      <p:pic>
        <p:nvPicPr>
          <p:cNvPr id="6" name="Picture 5">
            <a:extLst>
              <a:ext uri="{FF2B5EF4-FFF2-40B4-BE49-F238E27FC236}">
                <a16:creationId xmlns:a16="http://schemas.microsoft.com/office/drawing/2014/main" id="{946797F8-4B0F-1A0A-793A-ED9B1D3DB7D5}"/>
              </a:ext>
            </a:extLst>
          </p:cNvPr>
          <p:cNvPicPr>
            <a:picLocks noChangeAspect="1"/>
          </p:cNvPicPr>
          <p:nvPr/>
        </p:nvPicPr>
        <p:blipFill>
          <a:blip r:embed="rId3"/>
          <a:stretch>
            <a:fillRect/>
          </a:stretch>
        </p:blipFill>
        <p:spPr>
          <a:xfrm>
            <a:off x="1152498" y="1418365"/>
            <a:ext cx="7527341" cy="3360030"/>
          </a:xfrm>
          <a:prstGeom prst="rect">
            <a:avLst/>
          </a:prstGeom>
        </p:spPr>
      </p:pic>
      <p:sp>
        <p:nvSpPr>
          <p:cNvPr id="7" name="TextBox 6">
            <a:extLst>
              <a:ext uri="{FF2B5EF4-FFF2-40B4-BE49-F238E27FC236}">
                <a16:creationId xmlns:a16="http://schemas.microsoft.com/office/drawing/2014/main" id="{2AFF8468-2EE9-25BE-7624-3A7519F61984}"/>
              </a:ext>
            </a:extLst>
          </p:cNvPr>
          <p:cNvSpPr txBox="1"/>
          <p:nvPr/>
        </p:nvSpPr>
        <p:spPr>
          <a:xfrm rot="16200000">
            <a:off x="-1048070" y="2333179"/>
            <a:ext cx="3496230"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Expected Normalized Value </a:t>
            </a:r>
            <a:br>
              <a:rPr lang="en-US" sz="2200" dirty="0">
                <a:solidFill>
                  <a:prstClr val="black"/>
                </a:solidFill>
              </a:rPr>
            </a:br>
            <a:r>
              <a:rPr lang="en-US" sz="2200" dirty="0">
                <a:solidFill>
                  <a:prstClr val="black"/>
                </a:solidFill>
              </a:rPr>
              <a:t>of the Minimum RDT</a:t>
            </a:r>
          </a:p>
        </p:txBody>
      </p:sp>
      <p:sp>
        <p:nvSpPr>
          <p:cNvPr id="8" name="Rectangle 7">
            <a:extLst>
              <a:ext uri="{FF2B5EF4-FFF2-40B4-BE49-F238E27FC236}">
                <a16:creationId xmlns:a16="http://schemas.microsoft.com/office/drawing/2014/main" id="{D2E260C3-DB7E-D79E-3466-22BC8105CCCD}"/>
              </a:ext>
            </a:extLst>
          </p:cNvPr>
          <p:cNvSpPr/>
          <p:nvPr/>
        </p:nvSpPr>
        <p:spPr>
          <a:xfrm rot="5400000">
            <a:off x="2041605" y="1534700"/>
            <a:ext cx="2343599" cy="2695956"/>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9" name="Rectangle 8">
            <a:extLst>
              <a:ext uri="{FF2B5EF4-FFF2-40B4-BE49-F238E27FC236}">
                <a16:creationId xmlns:a16="http://schemas.microsoft.com/office/drawing/2014/main" id="{CFF3D68D-6857-9223-613E-3C198BC17D94}"/>
              </a:ext>
            </a:extLst>
          </p:cNvPr>
          <p:cNvSpPr/>
          <p:nvPr/>
        </p:nvSpPr>
        <p:spPr>
          <a:xfrm rot="5400000">
            <a:off x="5501190" y="1132393"/>
            <a:ext cx="1708394" cy="4135776"/>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55980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4000" dirty="0"/>
              <a:t>Read Disturbance in DRAM (II)</a:t>
            </a:r>
            <a:endParaRPr lang="en-CH" sz="4000" dirty="0"/>
          </a:p>
        </p:txBody>
      </p:sp>
      <p:sp>
        <p:nvSpPr>
          <p:cNvPr id="58" name="Content Placeholder 57">
            <a:extLst>
              <a:ext uri="{FF2B5EF4-FFF2-40B4-BE49-F238E27FC236}">
                <a16:creationId xmlns:a16="http://schemas.microsoft.com/office/drawing/2014/main" id="{91233FB5-BBA9-C619-5617-2B1B17A45C97}"/>
              </a:ext>
            </a:extLst>
          </p:cNvPr>
          <p:cNvSpPr>
            <a:spLocks noGrp="1"/>
          </p:cNvSpPr>
          <p:nvPr>
            <p:ph idx="1"/>
          </p:nvPr>
        </p:nvSpPr>
        <p:spPr>
          <a:xfrm>
            <a:off x="122400" y="936630"/>
            <a:ext cx="8987622" cy="5307418"/>
          </a:xfrm>
        </p:spPr>
        <p:txBody>
          <a:bodyPr/>
          <a:lstStyle/>
          <a:p>
            <a:r>
              <a:rPr lang="en-GB" sz="2800" dirty="0">
                <a:latin typeface="+mn-lt"/>
              </a:rPr>
              <a:t>Read disturbance in DRAM </a:t>
            </a:r>
            <a:r>
              <a:rPr lang="en-GB" sz="2800" dirty="0">
                <a:solidFill>
                  <a:srgbClr val="C00000"/>
                </a:solidFill>
                <a:latin typeface="+mn-lt"/>
              </a:rPr>
              <a:t>breaks memory isolation</a:t>
            </a:r>
            <a:endParaRPr lang="en-US" sz="2800" dirty="0">
              <a:solidFill>
                <a:srgbClr val="C00000"/>
              </a:solidFill>
              <a:latin typeface="+mn-lt"/>
            </a:endParaRPr>
          </a:p>
          <a:p>
            <a:r>
              <a:rPr lang="en-US" sz="2800" dirty="0">
                <a:latin typeface="+mn-lt"/>
              </a:rPr>
              <a:t>A new read disturbance phenomenon: </a:t>
            </a:r>
            <a:r>
              <a:rPr lang="en-US" sz="2800" dirty="0" err="1">
                <a:solidFill>
                  <a:schemeClr val="accent6">
                    <a:lumMod val="75000"/>
                  </a:schemeClr>
                </a:solidFill>
                <a:latin typeface="+mn-lt"/>
              </a:rPr>
              <a:t>RowPress</a:t>
            </a:r>
            <a:endParaRPr lang="en-US" sz="2800" dirty="0">
              <a:solidFill>
                <a:schemeClr val="accent6">
                  <a:lumMod val="75000"/>
                </a:schemeClr>
              </a:solidFill>
              <a:latin typeface="+mn-lt"/>
            </a:endParaRPr>
          </a:p>
        </p:txBody>
      </p:sp>
      <p:sp>
        <p:nvSpPr>
          <p:cNvPr id="6" name="Rounded Rectangle 4">
            <a:extLst>
              <a:ext uri="{FF2B5EF4-FFF2-40B4-BE49-F238E27FC236}">
                <a16:creationId xmlns:a16="http://schemas.microsoft.com/office/drawing/2014/main" id="{13BC1682-F6BA-5E1E-4703-91F5BE76EAE2}"/>
              </a:ext>
            </a:extLst>
          </p:cNvPr>
          <p:cNvSpPr/>
          <p:nvPr/>
        </p:nvSpPr>
        <p:spPr>
          <a:xfrm>
            <a:off x="1395013" y="2352250"/>
            <a:ext cx="5988161" cy="2268187"/>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7D10E857-104B-6327-28BA-6DA5D75E9B64}"/>
              </a:ext>
            </a:extLst>
          </p:cNvPr>
          <p:cNvCxnSpPr>
            <a:cxnSpLocks/>
          </p:cNvCxnSpPr>
          <p:nvPr/>
        </p:nvCxnSpPr>
        <p:spPr>
          <a:xfrm>
            <a:off x="1728841" y="3142321"/>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4AD861B-467B-BAA2-F685-A492AF361A68}"/>
              </a:ext>
            </a:extLst>
          </p:cNvPr>
          <p:cNvCxnSpPr>
            <a:cxnSpLocks/>
          </p:cNvCxnSpPr>
          <p:nvPr/>
        </p:nvCxnSpPr>
        <p:spPr>
          <a:xfrm>
            <a:off x="1728841" y="3653827"/>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981787-854C-FAC7-36DB-9A545FA9F12D}"/>
              </a:ext>
            </a:extLst>
          </p:cNvPr>
          <p:cNvCxnSpPr>
            <a:cxnSpLocks/>
          </p:cNvCxnSpPr>
          <p:nvPr/>
        </p:nvCxnSpPr>
        <p:spPr>
          <a:xfrm>
            <a:off x="1728841" y="4159591"/>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7BFD24D-DB6A-7125-8325-CE66DD93A465}"/>
              </a:ext>
            </a:extLst>
          </p:cNvPr>
          <p:cNvSpPr/>
          <p:nvPr/>
        </p:nvSpPr>
        <p:spPr>
          <a:xfrm>
            <a:off x="2037451" y="2883667"/>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1</a:t>
            </a:r>
          </a:p>
        </p:txBody>
      </p:sp>
      <p:sp>
        <p:nvSpPr>
          <p:cNvPr id="11" name="Rectangle 10">
            <a:extLst>
              <a:ext uri="{FF2B5EF4-FFF2-40B4-BE49-F238E27FC236}">
                <a16:creationId xmlns:a16="http://schemas.microsoft.com/office/drawing/2014/main" id="{E69A103D-99D2-16D2-FC0B-ACD7FD4D0A1F}"/>
              </a:ext>
            </a:extLst>
          </p:cNvPr>
          <p:cNvSpPr/>
          <p:nvPr/>
        </p:nvSpPr>
        <p:spPr>
          <a:xfrm>
            <a:off x="2037451" y="3382978"/>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2</a:t>
            </a:r>
          </a:p>
        </p:txBody>
      </p:sp>
      <p:sp>
        <p:nvSpPr>
          <p:cNvPr id="12" name="Rectangle 11">
            <a:extLst>
              <a:ext uri="{FF2B5EF4-FFF2-40B4-BE49-F238E27FC236}">
                <a16:creationId xmlns:a16="http://schemas.microsoft.com/office/drawing/2014/main" id="{95F67FA0-E8F0-B60F-6BB8-E58AED5F1C67}"/>
              </a:ext>
            </a:extLst>
          </p:cNvPr>
          <p:cNvSpPr/>
          <p:nvPr/>
        </p:nvSpPr>
        <p:spPr>
          <a:xfrm>
            <a:off x="2037451" y="3887953"/>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3</a:t>
            </a:r>
          </a:p>
        </p:txBody>
      </p:sp>
      <p:grpSp>
        <p:nvGrpSpPr>
          <p:cNvPr id="13" name="Group 12">
            <a:extLst>
              <a:ext uri="{FF2B5EF4-FFF2-40B4-BE49-F238E27FC236}">
                <a16:creationId xmlns:a16="http://schemas.microsoft.com/office/drawing/2014/main" id="{208341BD-87A8-A250-A63D-F16CA51A6319}"/>
              </a:ext>
            </a:extLst>
          </p:cNvPr>
          <p:cNvGrpSpPr/>
          <p:nvPr/>
        </p:nvGrpSpPr>
        <p:grpSpPr>
          <a:xfrm>
            <a:off x="2033119" y="2882184"/>
            <a:ext cx="4715035" cy="1492993"/>
            <a:chOff x="1428644" y="1937227"/>
            <a:chExt cx="6286713" cy="1990657"/>
          </a:xfrm>
        </p:grpSpPr>
        <p:sp>
          <p:nvSpPr>
            <p:cNvPr id="14" name="Rectangle 13">
              <a:extLst>
                <a:ext uri="{FF2B5EF4-FFF2-40B4-BE49-F238E27FC236}">
                  <a16:creationId xmlns:a16="http://schemas.microsoft.com/office/drawing/2014/main" id="{3ADBCEE6-BD03-0AFA-3A17-34A90F48CAC7}"/>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2</a:t>
              </a:r>
            </a:p>
          </p:txBody>
        </p:sp>
        <p:sp>
          <p:nvSpPr>
            <p:cNvPr id="15" name="Content Placeholder 2">
              <a:extLst>
                <a:ext uri="{FF2B5EF4-FFF2-40B4-BE49-F238E27FC236}">
                  <a16:creationId xmlns:a16="http://schemas.microsoft.com/office/drawing/2014/main" id="{050052F4-8597-8F12-01C9-CAEF5C25DE8F}"/>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FF0000"/>
                  </a:solidFill>
                  <a:effectLst/>
                  <a:uLnTx/>
                  <a:uFillTx/>
                  <a:latin typeface="Quire Sans" panose="020B0502040400020003" pitchFamily="34" charset="0"/>
                  <a:ea typeface="Cambria" panose="02040503050406030204" pitchFamily="18" charset="0"/>
                  <a:cs typeface="+mn-cs"/>
                </a:rPr>
                <a:t>open</a:t>
              </a:r>
            </a:p>
          </p:txBody>
        </p:sp>
        <p:sp>
          <p:nvSpPr>
            <p:cNvPr id="16" name="Rectangle 15">
              <a:extLst>
                <a:ext uri="{FF2B5EF4-FFF2-40B4-BE49-F238E27FC236}">
                  <a16:creationId xmlns:a16="http://schemas.microsoft.com/office/drawing/2014/main" id="{C8B972A5-BEC6-3930-F2C1-B894E3688FCB}"/>
                </a:ext>
              </a:extLst>
            </p:cNvPr>
            <p:cNvSpPr/>
            <p:nvPr/>
          </p:nvSpPr>
          <p:spPr>
            <a:xfrm>
              <a:off x="1436477" y="1937227"/>
              <a:ext cx="6278880" cy="649632"/>
            </a:xfrm>
            <a:prstGeom prst="rect">
              <a:avLst/>
            </a:prstGeom>
            <a:solidFill>
              <a:schemeClr val="accent4">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1</a:t>
              </a:r>
            </a:p>
          </p:txBody>
        </p:sp>
        <p:sp>
          <p:nvSpPr>
            <p:cNvPr id="17" name="Rectangle 16">
              <a:extLst>
                <a:ext uri="{FF2B5EF4-FFF2-40B4-BE49-F238E27FC236}">
                  <a16:creationId xmlns:a16="http://schemas.microsoft.com/office/drawing/2014/main" id="{26F0CE7E-20FD-7E3C-8D79-8B269AA508E6}"/>
                </a:ext>
              </a:extLst>
            </p:cNvPr>
            <p:cNvSpPr/>
            <p:nvPr/>
          </p:nvSpPr>
          <p:spPr>
            <a:xfrm>
              <a:off x="1436477" y="3278252"/>
              <a:ext cx="6278880" cy="649632"/>
            </a:xfrm>
            <a:prstGeom prst="rect">
              <a:avLst/>
            </a:prstGeom>
            <a:solidFill>
              <a:schemeClr val="accent4">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3</a:t>
              </a:r>
            </a:p>
          </p:txBody>
        </p:sp>
      </p:grpSp>
      <p:grpSp>
        <p:nvGrpSpPr>
          <p:cNvPr id="18" name="Group 17">
            <a:extLst>
              <a:ext uri="{FF2B5EF4-FFF2-40B4-BE49-F238E27FC236}">
                <a16:creationId xmlns:a16="http://schemas.microsoft.com/office/drawing/2014/main" id="{E23B51D3-FD9C-8DE3-E301-B77A779CAA8C}"/>
              </a:ext>
            </a:extLst>
          </p:cNvPr>
          <p:cNvGrpSpPr/>
          <p:nvPr/>
        </p:nvGrpSpPr>
        <p:grpSpPr>
          <a:xfrm>
            <a:off x="2040695" y="3382237"/>
            <a:ext cx="4709160" cy="487224"/>
            <a:chOff x="8271133" y="2603964"/>
            <a:chExt cx="6278880" cy="649632"/>
          </a:xfrm>
        </p:grpSpPr>
        <p:sp>
          <p:nvSpPr>
            <p:cNvPr id="19" name="Rectangle 18">
              <a:extLst>
                <a:ext uri="{FF2B5EF4-FFF2-40B4-BE49-F238E27FC236}">
                  <a16:creationId xmlns:a16="http://schemas.microsoft.com/office/drawing/2014/main" id="{DB746249-EE79-F0AF-F72C-0F145FC884F1}"/>
                </a:ext>
              </a:extLst>
            </p:cNvPr>
            <p:cNvSpPr/>
            <p:nvPr/>
          </p:nvSpPr>
          <p:spPr>
            <a:xfrm>
              <a:off x="8271133" y="2603964"/>
              <a:ext cx="6278880" cy="649632"/>
            </a:xfrm>
            <a:prstGeom prst="rect">
              <a:avLst/>
            </a:prstGeom>
            <a:solidFill>
              <a:srgbClr val="D8D9D8"/>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2</a:t>
              </a:r>
            </a:p>
          </p:txBody>
        </p:sp>
        <p:sp>
          <p:nvSpPr>
            <p:cNvPr id="20" name="Content Placeholder 2">
              <a:extLst>
                <a:ext uri="{FF2B5EF4-FFF2-40B4-BE49-F238E27FC236}">
                  <a16:creationId xmlns:a16="http://schemas.microsoft.com/office/drawing/2014/main" id="{6FE7516C-4B98-1C20-23E2-625A9E50236C}"/>
                </a:ext>
              </a:extLst>
            </p:cNvPr>
            <p:cNvSpPr txBox="1">
              <a:spLocks/>
            </p:cNvSpPr>
            <p:nvPr/>
          </p:nvSpPr>
          <p:spPr>
            <a:xfrm>
              <a:off x="8407290" y="2645717"/>
              <a:ext cx="1390654" cy="59149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FF0000"/>
                  </a:solidFill>
                  <a:effectLst/>
                  <a:uLnTx/>
                  <a:uFillTx/>
                  <a:latin typeface="Quire Sans" panose="020B0502040400020003" pitchFamily="34" charset="0"/>
                  <a:ea typeface="Cambria" panose="02040503050406030204" pitchFamily="18" charset="0"/>
                  <a:cs typeface="+mn-cs"/>
                </a:rPr>
                <a:t>closed</a:t>
              </a:r>
            </a:p>
          </p:txBody>
        </p:sp>
      </p:grpSp>
      <p:grpSp>
        <p:nvGrpSpPr>
          <p:cNvPr id="21" name="Group 20">
            <a:extLst>
              <a:ext uri="{FF2B5EF4-FFF2-40B4-BE49-F238E27FC236}">
                <a16:creationId xmlns:a16="http://schemas.microsoft.com/office/drawing/2014/main" id="{2BEAE4C8-29C7-B160-687C-B233C866D137}"/>
              </a:ext>
            </a:extLst>
          </p:cNvPr>
          <p:cNvGrpSpPr/>
          <p:nvPr/>
        </p:nvGrpSpPr>
        <p:grpSpPr>
          <a:xfrm>
            <a:off x="2033119" y="2885423"/>
            <a:ext cx="4715035" cy="1492993"/>
            <a:chOff x="1428644" y="1937227"/>
            <a:chExt cx="6286713" cy="1990657"/>
          </a:xfrm>
        </p:grpSpPr>
        <p:sp>
          <p:nvSpPr>
            <p:cNvPr id="22" name="Rectangle 21">
              <a:extLst>
                <a:ext uri="{FF2B5EF4-FFF2-40B4-BE49-F238E27FC236}">
                  <a16:creationId xmlns:a16="http://schemas.microsoft.com/office/drawing/2014/main" id="{450ECE92-BB42-FDFF-1A9E-D128CC511C6B}"/>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2</a:t>
              </a:r>
            </a:p>
          </p:txBody>
        </p:sp>
        <p:sp>
          <p:nvSpPr>
            <p:cNvPr id="23" name="Content Placeholder 2">
              <a:extLst>
                <a:ext uri="{FF2B5EF4-FFF2-40B4-BE49-F238E27FC236}">
                  <a16:creationId xmlns:a16="http://schemas.microsoft.com/office/drawing/2014/main" id="{4BD9D802-8115-1D71-4F72-7D5A8595715C}"/>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FF0000"/>
                  </a:solidFill>
                  <a:effectLst/>
                  <a:uLnTx/>
                  <a:uFillTx/>
                  <a:latin typeface="Quire Sans" panose="020B0502040400020003" pitchFamily="34" charset="0"/>
                  <a:ea typeface="Cambria" panose="02040503050406030204" pitchFamily="18" charset="0"/>
                  <a:cs typeface="+mn-cs"/>
                </a:rPr>
                <a:t>open</a:t>
              </a:r>
            </a:p>
          </p:txBody>
        </p:sp>
        <p:sp>
          <p:nvSpPr>
            <p:cNvPr id="24" name="Rectangle 23">
              <a:extLst>
                <a:ext uri="{FF2B5EF4-FFF2-40B4-BE49-F238E27FC236}">
                  <a16:creationId xmlns:a16="http://schemas.microsoft.com/office/drawing/2014/main" id="{F16C1A58-0264-B4B8-472B-D5FE5AB43BDF}"/>
                </a:ext>
              </a:extLst>
            </p:cNvPr>
            <p:cNvSpPr/>
            <p:nvPr/>
          </p:nvSpPr>
          <p:spPr>
            <a:xfrm>
              <a:off x="1436477" y="1937227"/>
              <a:ext cx="6278880" cy="649632"/>
            </a:xfrm>
            <a:prstGeom prst="rect">
              <a:avLst/>
            </a:prstGeom>
            <a:solidFill>
              <a:srgbClr val="FFFF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1</a:t>
              </a:r>
            </a:p>
          </p:txBody>
        </p:sp>
        <p:sp>
          <p:nvSpPr>
            <p:cNvPr id="25" name="Rectangle 24">
              <a:extLst>
                <a:ext uri="{FF2B5EF4-FFF2-40B4-BE49-F238E27FC236}">
                  <a16:creationId xmlns:a16="http://schemas.microsoft.com/office/drawing/2014/main" id="{6A3221BD-C3BE-04AC-0F6D-B67E2001727F}"/>
                </a:ext>
              </a:extLst>
            </p:cNvPr>
            <p:cNvSpPr/>
            <p:nvPr/>
          </p:nvSpPr>
          <p:spPr>
            <a:xfrm>
              <a:off x="1436477" y="3278252"/>
              <a:ext cx="6278880" cy="649632"/>
            </a:xfrm>
            <a:prstGeom prst="rect">
              <a:avLst/>
            </a:prstGeom>
            <a:solidFill>
              <a:srgbClr val="FFFF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3</a:t>
              </a:r>
            </a:p>
          </p:txBody>
        </p:sp>
      </p:grpSp>
      <p:grpSp>
        <p:nvGrpSpPr>
          <p:cNvPr id="26" name="Group 25">
            <a:extLst>
              <a:ext uri="{FF2B5EF4-FFF2-40B4-BE49-F238E27FC236}">
                <a16:creationId xmlns:a16="http://schemas.microsoft.com/office/drawing/2014/main" id="{57ED31EB-F64A-78DD-C046-B6A0D8FC52F2}"/>
              </a:ext>
            </a:extLst>
          </p:cNvPr>
          <p:cNvGrpSpPr/>
          <p:nvPr/>
        </p:nvGrpSpPr>
        <p:grpSpPr>
          <a:xfrm>
            <a:off x="2033322" y="3393169"/>
            <a:ext cx="4715035" cy="487224"/>
            <a:chOff x="1428644" y="2604952"/>
            <a:chExt cx="6286713" cy="649632"/>
          </a:xfrm>
        </p:grpSpPr>
        <p:sp>
          <p:nvSpPr>
            <p:cNvPr id="27" name="Rectangle 26">
              <a:extLst>
                <a:ext uri="{FF2B5EF4-FFF2-40B4-BE49-F238E27FC236}">
                  <a16:creationId xmlns:a16="http://schemas.microsoft.com/office/drawing/2014/main" id="{CD659AE8-4587-4484-35CA-B5626754C9CA}"/>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2</a:t>
              </a:r>
            </a:p>
          </p:txBody>
        </p:sp>
        <p:sp>
          <p:nvSpPr>
            <p:cNvPr id="28" name="Content Placeholder 2">
              <a:extLst>
                <a:ext uri="{FF2B5EF4-FFF2-40B4-BE49-F238E27FC236}">
                  <a16:creationId xmlns:a16="http://schemas.microsoft.com/office/drawing/2014/main" id="{AE6ED62D-886B-B113-094A-1C6358F608F6}"/>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FF0000"/>
                  </a:solidFill>
                  <a:effectLst/>
                  <a:uLnTx/>
                  <a:uFillTx/>
                  <a:latin typeface="Quire Sans" panose="020B0502040400020003" pitchFamily="34" charset="0"/>
                  <a:ea typeface="Cambria" panose="02040503050406030204" pitchFamily="18" charset="0"/>
                  <a:cs typeface="+mn-cs"/>
                </a:rPr>
                <a:t>open</a:t>
              </a:r>
            </a:p>
          </p:txBody>
        </p:sp>
      </p:grpSp>
      <p:grpSp>
        <p:nvGrpSpPr>
          <p:cNvPr id="29" name="Group 28">
            <a:extLst>
              <a:ext uri="{FF2B5EF4-FFF2-40B4-BE49-F238E27FC236}">
                <a16:creationId xmlns:a16="http://schemas.microsoft.com/office/drawing/2014/main" id="{32396E34-1972-5516-8BDC-2209D4E2CEF7}"/>
              </a:ext>
            </a:extLst>
          </p:cNvPr>
          <p:cNvGrpSpPr/>
          <p:nvPr/>
        </p:nvGrpSpPr>
        <p:grpSpPr>
          <a:xfrm>
            <a:off x="2042237" y="3384215"/>
            <a:ext cx="4709160" cy="487224"/>
            <a:chOff x="-3925255" y="4700899"/>
            <a:chExt cx="6278880" cy="649632"/>
          </a:xfrm>
        </p:grpSpPr>
        <p:sp>
          <p:nvSpPr>
            <p:cNvPr id="30" name="Rectangle 29">
              <a:extLst>
                <a:ext uri="{FF2B5EF4-FFF2-40B4-BE49-F238E27FC236}">
                  <a16:creationId xmlns:a16="http://schemas.microsoft.com/office/drawing/2014/main" id="{C2891442-0417-539C-2E66-FEC712FB7441}"/>
                </a:ext>
              </a:extLst>
            </p:cNvPr>
            <p:cNvSpPr/>
            <p:nvPr/>
          </p:nvSpPr>
          <p:spPr>
            <a:xfrm>
              <a:off x="-3925255" y="4700899"/>
              <a:ext cx="6278880" cy="649632"/>
            </a:xfrm>
            <a:prstGeom prst="rect">
              <a:avLst/>
            </a:prstGeom>
            <a:solidFill>
              <a:srgbClr val="F2AA84"/>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Row 2</a:t>
              </a:r>
            </a:p>
          </p:txBody>
        </p:sp>
        <p:sp>
          <p:nvSpPr>
            <p:cNvPr id="31" name="Content Placeholder 2">
              <a:extLst>
                <a:ext uri="{FF2B5EF4-FFF2-40B4-BE49-F238E27FC236}">
                  <a16:creationId xmlns:a16="http://schemas.microsoft.com/office/drawing/2014/main" id="{7F38ECBD-FECC-981A-37CF-736237DB9733}"/>
                </a:ext>
              </a:extLst>
            </p:cNvPr>
            <p:cNvSpPr txBox="1">
              <a:spLocks/>
            </p:cNvSpPr>
            <p:nvPr/>
          </p:nvSpPr>
          <p:spPr>
            <a:xfrm>
              <a:off x="-3895474" y="4745910"/>
              <a:ext cx="2308685" cy="5914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a:ln>
                    <a:noFill/>
                  </a:ln>
                  <a:solidFill>
                    <a:srgbClr val="FF0000"/>
                  </a:solidFill>
                  <a:effectLst/>
                  <a:uLnTx/>
                  <a:uFillTx/>
                  <a:latin typeface="Quire Sans" panose="020B0502040400020003" pitchFamily="34" charset="0"/>
                  <a:ea typeface="Cambria" panose="02040503050406030204" pitchFamily="18" charset="0"/>
                  <a:cs typeface="+mn-cs"/>
                </a:rPr>
                <a:t>keep open</a:t>
              </a:r>
            </a:p>
          </p:txBody>
        </p:sp>
      </p:grpSp>
      <p:sp>
        <p:nvSpPr>
          <p:cNvPr id="33" name="Multiply 70">
            <a:extLst>
              <a:ext uri="{FF2B5EF4-FFF2-40B4-BE49-F238E27FC236}">
                <a16:creationId xmlns:a16="http://schemas.microsoft.com/office/drawing/2014/main" id="{EE9BB2F0-75B9-975F-3DFB-421349BA42A9}"/>
              </a:ext>
            </a:extLst>
          </p:cNvPr>
          <p:cNvSpPr/>
          <p:nvPr/>
        </p:nvSpPr>
        <p:spPr>
          <a:xfrm>
            <a:off x="4919353" y="2868513"/>
            <a:ext cx="520687" cy="520687"/>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Quire Sans" panose="020B0502040400020003" pitchFamily="34" charset="0"/>
              <a:ea typeface="Cambria" panose="02040503050406030204" pitchFamily="18" charset="0"/>
              <a:cs typeface="+mn-cs"/>
            </a:endParaRPr>
          </a:p>
        </p:txBody>
      </p:sp>
      <p:sp>
        <p:nvSpPr>
          <p:cNvPr id="34" name="Multiply 71">
            <a:extLst>
              <a:ext uri="{FF2B5EF4-FFF2-40B4-BE49-F238E27FC236}">
                <a16:creationId xmlns:a16="http://schemas.microsoft.com/office/drawing/2014/main" id="{7F5B0ED6-FC97-5AD6-70F3-96054C97EF01}"/>
              </a:ext>
            </a:extLst>
          </p:cNvPr>
          <p:cNvSpPr/>
          <p:nvPr/>
        </p:nvSpPr>
        <p:spPr>
          <a:xfrm>
            <a:off x="3146403" y="3865066"/>
            <a:ext cx="520687" cy="520687"/>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Quire Sans" panose="020B0502040400020003" pitchFamily="34" charset="0"/>
              <a:ea typeface="Cambria" panose="02040503050406030204" pitchFamily="18" charset="0"/>
              <a:cs typeface="+mn-cs"/>
            </a:endParaRPr>
          </a:p>
        </p:txBody>
      </p:sp>
      <p:grpSp>
        <p:nvGrpSpPr>
          <p:cNvPr id="35" name="Group 34">
            <a:extLst>
              <a:ext uri="{FF2B5EF4-FFF2-40B4-BE49-F238E27FC236}">
                <a16:creationId xmlns:a16="http://schemas.microsoft.com/office/drawing/2014/main" id="{C45633F7-7C4D-0885-46E2-6B49528F93B0}"/>
              </a:ext>
            </a:extLst>
          </p:cNvPr>
          <p:cNvGrpSpPr/>
          <p:nvPr/>
        </p:nvGrpSpPr>
        <p:grpSpPr>
          <a:xfrm>
            <a:off x="3364447" y="2867300"/>
            <a:ext cx="1900342" cy="1542150"/>
            <a:chOff x="3456171" y="2348675"/>
            <a:chExt cx="2533789" cy="2056200"/>
          </a:xfrm>
        </p:grpSpPr>
        <p:sp>
          <p:nvSpPr>
            <p:cNvPr id="36" name="Multiply 69">
              <a:extLst>
                <a:ext uri="{FF2B5EF4-FFF2-40B4-BE49-F238E27FC236}">
                  <a16:creationId xmlns:a16="http://schemas.microsoft.com/office/drawing/2014/main" id="{1F660CC6-7F43-9157-5101-A989731380FC}"/>
                </a:ext>
              </a:extLst>
            </p:cNvPr>
            <p:cNvSpPr/>
            <p:nvPr/>
          </p:nvSpPr>
          <p:spPr>
            <a:xfrm>
              <a:off x="3456171" y="2348675"/>
              <a:ext cx="694249" cy="69424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Quire Sans" panose="020B0502040400020003" pitchFamily="34" charset="0"/>
                <a:ea typeface="Cambria" panose="02040503050406030204" pitchFamily="18" charset="0"/>
                <a:cs typeface="+mn-cs"/>
              </a:endParaRPr>
            </a:p>
          </p:txBody>
        </p:sp>
        <p:sp>
          <p:nvSpPr>
            <p:cNvPr id="37" name="Multiply 72">
              <a:extLst>
                <a:ext uri="{FF2B5EF4-FFF2-40B4-BE49-F238E27FC236}">
                  <a16:creationId xmlns:a16="http://schemas.microsoft.com/office/drawing/2014/main" id="{854E9F27-5630-2907-3C16-81D2C1B9B864}"/>
                </a:ext>
              </a:extLst>
            </p:cNvPr>
            <p:cNvSpPr/>
            <p:nvPr/>
          </p:nvSpPr>
          <p:spPr>
            <a:xfrm>
              <a:off x="5295711" y="3710626"/>
              <a:ext cx="694249" cy="69424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u="none" strike="noStrike" kern="1200" cap="none" spc="0" normalizeH="0" baseline="0" noProof="0" dirty="0">
                <a:ln>
                  <a:noFill/>
                </a:ln>
                <a:solidFill>
                  <a:prstClr val="white"/>
                </a:solidFill>
                <a:effectLst/>
                <a:uLnTx/>
                <a:uFillTx/>
                <a:latin typeface="Quire Sans" panose="020B0502040400020003" pitchFamily="34" charset="0"/>
                <a:ea typeface="Cambria" panose="02040503050406030204" pitchFamily="18" charset="0"/>
                <a:cs typeface="+mn-cs"/>
              </a:endParaRPr>
            </a:p>
          </p:txBody>
        </p:sp>
      </p:grpSp>
      <p:sp>
        <p:nvSpPr>
          <p:cNvPr id="38" name="Rectangle 37">
            <a:extLst>
              <a:ext uri="{FF2B5EF4-FFF2-40B4-BE49-F238E27FC236}">
                <a16:creationId xmlns:a16="http://schemas.microsoft.com/office/drawing/2014/main" id="{4A8EA420-DF54-84E1-80B1-2F4EEA146E74}"/>
              </a:ext>
            </a:extLst>
          </p:cNvPr>
          <p:cNvSpPr/>
          <p:nvPr/>
        </p:nvSpPr>
        <p:spPr>
          <a:xfrm>
            <a:off x="5289603" y="2929928"/>
            <a:ext cx="1469184"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0070C0"/>
                </a:solidFill>
                <a:effectLst/>
                <a:uLnTx/>
                <a:uFillTx/>
                <a:latin typeface="Quire Sans" panose="020B0502040400020003" pitchFamily="34" charset="0"/>
                <a:ea typeface="Cambria" panose="02040503050406030204" pitchFamily="18" charset="0"/>
                <a:cs typeface="+mn-cs"/>
              </a:rPr>
              <a:t>Victim Row</a:t>
            </a:r>
          </a:p>
        </p:txBody>
      </p:sp>
      <p:sp>
        <p:nvSpPr>
          <p:cNvPr id="39" name="Rectangle 38">
            <a:extLst>
              <a:ext uri="{FF2B5EF4-FFF2-40B4-BE49-F238E27FC236}">
                <a16:creationId xmlns:a16="http://schemas.microsoft.com/office/drawing/2014/main" id="{9BABFB47-2AB2-0F1B-24B3-3E9D2C897005}"/>
              </a:ext>
            </a:extLst>
          </p:cNvPr>
          <p:cNvSpPr/>
          <p:nvPr/>
        </p:nvSpPr>
        <p:spPr>
          <a:xfrm>
            <a:off x="5289603" y="3924435"/>
            <a:ext cx="1469184"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0070C0"/>
                </a:solidFill>
                <a:effectLst/>
                <a:uLnTx/>
                <a:uFillTx/>
                <a:latin typeface="Quire Sans" panose="020B0502040400020003" pitchFamily="34" charset="0"/>
                <a:ea typeface="Cambria" panose="02040503050406030204" pitchFamily="18" charset="0"/>
                <a:cs typeface="+mn-cs"/>
              </a:rPr>
              <a:t>Victim Row</a:t>
            </a:r>
          </a:p>
        </p:txBody>
      </p:sp>
      <p:sp>
        <p:nvSpPr>
          <p:cNvPr id="40" name="Rectangle 39">
            <a:extLst>
              <a:ext uri="{FF2B5EF4-FFF2-40B4-BE49-F238E27FC236}">
                <a16:creationId xmlns:a16="http://schemas.microsoft.com/office/drawing/2014/main" id="{72D62FA1-DD94-FC28-FBD0-07528B3465D9}"/>
              </a:ext>
            </a:extLst>
          </p:cNvPr>
          <p:cNvSpPr/>
          <p:nvPr/>
        </p:nvSpPr>
        <p:spPr>
          <a:xfrm>
            <a:off x="4862562" y="3413496"/>
            <a:ext cx="1896225"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srgbClr val="C00000"/>
                </a:solidFill>
                <a:effectLst/>
                <a:uLnTx/>
                <a:uFillTx/>
                <a:latin typeface="Quire Sans" panose="020B0502040400020003" pitchFamily="34" charset="0"/>
                <a:ea typeface="Cambria" panose="02040503050406030204" pitchFamily="18" charset="0"/>
                <a:cs typeface="+mn-cs"/>
              </a:rPr>
              <a:t>Aggressor Row</a:t>
            </a:r>
          </a:p>
        </p:txBody>
      </p:sp>
      <p:sp>
        <p:nvSpPr>
          <p:cNvPr id="3" name="TextBox 2">
            <a:extLst>
              <a:ext uri="{FF2B5EF4-FFF2-40B4-BE49-F238E27FC236}">
                <a16:creationId xmlns:a16="http://schemas.microsoft.com/office/drawing/2014/main" id="{C202B526-A02B-F5BC-7FAA-FF613B43BF0B}"/>
              </a:ext>
            </a:extLst>
          </p:cNvPr>
          <p:cNvSpPr txBox="1"/>
          <p:nvPr/>
        </p:nvSpPr>
        <p:spPr>
          <a:xfrm>
            <a:off x="3728788" y="6405367"/>
            <a:ext cx="177484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rPr>
              <a:t>[Luo+, ISCA’</a:t>
            </a:r>
            <a:r>
              <a:rPr kumimoji="0" lang="en-US" sz="1800" b="1" i="0" u="none" strike="noStrike" kern="1200" cap="none" spc="0" normalizeH="0" baseline="0" noProof="0" dirty="0">
                <a:ln>
                  <a:noFill/>
                </a:ln>
                <a:solidFill>
                  <a:srgbClr val="7030A0"/>
                </a:solidFill>
                <a:effectLst/>
                <a:uLnTx/>
                <a:uFillTx/>
                <a:latin typeface="Trebuchet MS" panose="020B0603020202020204" pitchFamily="34" charset="0"/>
              </a:rPr>
              <a:t>23</a:t>
            </a:r>
            <a:r>
              <a:rPr kumimoji="0" lang="en-US" sz="1800" b="1" i="0" u="none" strike="noStrike" kern="1200" cap="none" spc="0" normalizeH="0" baseline="0" noProof="0" dirty="0">
                <a:ln>
                  <a:noFill/>
                </a:ln>
                <a:solidFill>
                  <a:srgbClr val="7030A0"/>
                </a:solidFill>
                <a:effectLst/>
                <a:uLnTx/>
                <a:uFillTx/>
              </a:rPr>
              <a:t>]</a:t>
            </a:r>
          </a:p>
        </p:txBody>
      </p:sp>
      <p:sp>
        <p:nvSpPr>
          <p:cNvPr id="5" name="TextBox 4">
            <a:extLst>
              <a:ext uri="{FF2B5EF4-FFF2-40B4-BE49-F238E27FC236}">
                <a16:creationId xmlns:a16="http://schemas.microsoft.com/office/drawing/2014/main" id="{3BF19956-11F8-9267-C13B-E15B6C207093}"/>
              </a:ext>
            </a:extLst>
          </p:cNvPr>
          <p:cNvSpPr txBox="1"/>
          <p:nvPr/>
        </p:nvSpPr>
        <p:spPr>
          <a:xfrm>
            <a:off x="0" y="4966422"/>
            <a:ext cx="9148909" cy="1118647"/>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defRPr/>
            </a:pPr>
            <a:r>
              <a:rPr lang="en-GB" sz="2600" dirty="0">
                <a:solidFill>
                  <a:prstClr val="black"/>
                </a:solidFill>
              </a:rPr>
              <a:t>Keeping a DRAM row </a:t>
            </a:r>
            <a:r>
              <a:rPr lang="en-GB" sz="2600" dirty="0">
                <a:solidFill>
                  <a:srgbClr val="C00000"/>
                </a:solidFill>
              </a:rPr>
              <a:t>open for a long time </a:t>
            </a:r>
            <a:br>
              <a:rPr lang="en-GB" sz="2600" dirty="0">
                <a:solidFill>
                  <a:prstClr val="black"/>
                </a:solidFill>
              </a:rPr>
            </a:br>
            <a:r>
              <a:rPr lang="en-GB" sz="2600" dirty="0">
                <a:solidFill>
                  <a:prstClr val="black"/>
                </a:solidFill>
              </a:rPr>
              <a:t>causes bitflips in adjacent rows</a:t>
            </a:r>
            <a:endParaRPr lang="en-US" sz="2600" b="1" dirty="0">
              <a:solidFill>
                <a:prstClr val="black"/>
              </a:solidFill>
            </a:endParaRPr>
          </a:p>
        </p:txBody>
      </p:sp>
      <p:sp>
        <p:nvSpPr>
          <p:cNvPr id="4" name="Rectangle 3">
            <a:extLst>
              <a:ext uri="{FF2B5EF4-FFF2-40B4-BE49-F238E27FC236}">
                <a16:creationId xmlns:a16="http://schemas.microsoft.com/office/drawing/2014/main" id="{E9A5B450-AAE1-0433-57A6-C26301580BAF}"/>
              </a:ext>
            </a:extLst>
          </p:cNvPr>
          <p:cNvSpPr/>
          <p:nvPr/>
        </p:nvSpPr>
        <p:spPr>
          <a:xfrm>
            <a:off x="3248865" y="2370679"/>
            <a:ext cx="229582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DRAM Subarray</a:t>
            </a:r>
          </a:p>
        </p:txBody>
      </p:sp>
      <p:sp>
        <p:nvSpPr>
          <p:cNvPr id="32" name="Slide Number Placeholder 31">
            <a:extLst>
              <a:ext uri="{FF2B5EF4-FFF2-40B4-BE49-F238E27FC236}">
                <a16:creationId xmlns:a16="http://schemas.microsoft.com/office/drawing/2014/main" id="{DBD31D40-A0DC-E98A-B7AB-F2DB4BCC006B}"/>
              </a:ext>
            </a:extLst>
          </p:cNvPr>
          <p:cNvSpPr>
            <a:spLocks noGrp="1"/>
          </p:cNvSpPr>
          <p:nvPr>
            <p:ph type="sldNum" sz="quarter" idx="12"/>
          </p:nvPr>
        </p:nvSpPr>
        <p:spPr/>
        <p:txBody>
          <a:bodyPr/>
          <a:lstStyle/>
          <a:p>
            <a:fld id="{C19D2B53-EDAE-4B41-B849-8916FA40BCB6}" type="slidenum">
              <a:rPr lang="en-US" smtClean="0"/>
              <a:pPr/>
              <a:t>5</a:t>
            </a:fld>
            <a:endParaRPr lang="en-US" dirty="0"/>
          </a:p>
        </p:txBody>
      </p:sp>
    </p:spTree>
    <p:extLst>
      <p:ext uri="{BB962C8B-B14F-4D97-AF65-F5344CB8AC3E}">
        <p14:creationId xmlns:p14="http://schemas.microsoft.com/office/powerpoint/2010/main" val="332323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4A3C2-9A17-6E22-9C5D-BA4DBBA8D4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62830B-FDB4-5A05-4754-5F24C2CA30E1}"/>
              </a:ext>
            </a:extLst>
          </p:cNvPr>
          <p:cNvSpPr>
            <a:spLocks noGrp="1"/>
          </p:cNvSpPr>
          <p:nvPr>
            <p:ph type="title"/>
          </p:nvPr>
        </p:nvSpPr>
        <p:spPr/>
        <p:txBody>
          <a:bodyPr/>
          <a:lstStyle/>
          <a:p>
            <a:r>
              <a:rPr lang="en-US" dirty="0"/>
              <a:t>Expected Value of the Minimum RDT</a:t>
            </a:r>
          </a:p>
        </p:txBody>
      </p:sp>
      <p:sp>
        <p:nvSpPr>
          <p:cNvPr id="4" name="Slide Number Placeholder 3">
            <a:extLst>
              <a:ext uri="{FF2B5EF4-FFF2-40B4-BE49-F238E27FC236}">
                <a16:creationId xmlns:a16="http://schemas.microsoft.com/office/drawing/2014/main" id="{4D902BBB-8F68-9270-C605-ADDFA565E901}"/>
              </a:ext>
            </a:extLst>
          </p:cNvPr>
          <p:cNvSpPr>
            <a:spLocks noGrp="1"/>
          </p:cNvSpPr>
          <p:nvPr>
            <p:ph type="sldNum" sz="quarter" idx="12"/>
          </p:nvPr>
        </p:nvSpPr>
        <p:spPr/>
        <p:txBody>
          <a:bodyPr/>
          <a:lstStyle/>
          <a:p>
            <a:fld id="{C19D2B53-EDAE-4B41-B849-8916FA40BCB6}" type="slidenum">
              <a:rPr lang="en-US" smtClean="0"/>
              <a:pPr/>
              <a:t>50</a:t>
            </a:fld>
            <a:endParaRPr lang="en-US" dirty="0"/>
          </a:p>
        </p:txBody>
      </p:sp>
      <p:pic>
        <p:nvPicPr>
          <p:cNvPr id="6" name="Picture 5">
            <a:extLst>
              <a:ext uri="{FF2B5EF4-FFF2-40B4-BE49-F238E27FC236}">
                <a16:creationId xmlns:a16="http://schemas.microsoft.com/office/drawing/2014/main" id="{2EC6B62F-1D7C-BD9E-F450-27A259834C58}"/>
              </a:ext>
            </a:extLst>
          </p:cNvPr>
          <p:cNvPicPr>
            <a:picLocks noChangeAspect="1"/>
          </p:cNvPicPr>
          <p:nvPr/>
        </p:nvPicPr>
        <p:blipFill>
          <a:blip r:embed="rId3"/>
          <a:stretch>
            <a:fillRect/>
          </a:stretch>
        </p:blipFill>
        <p:spPr>
          <a:xfrm>
            <a:off x="1152498" y="1418365"/>
            <a:ext cx="7527341" cy="3360030"/>
          </a:xfrm>
          <a:prstGeom prst="rect">
            <a:avLst/>
          </a:prstGeom>
        </p:spPr>
      </p:pic>
      <p:sp>
        <p:nvSpPr>
          <p:cNvPr id="7" name="TextBox 6">
            <a:extLst>
              <a:ext uri="{FF2B5EF4-FFF2-40B4-BE49-F238E27FC236}">
                <a16:creationId xmlns:a16="http://schemas.microsoft.com/office/drawing/2014/main" id="{66DD896F-6752-E760-E2CD-5725CDE0A661}"/>
              </a:ext>
            </a:extLst>
          </p:cNvPr>
          <p:cNvSpPr txBox="1"/>
          <p:nvPr/>
        </p:nvSpPr>
        <p:spPr>
          <a:xfrm rot="16200000">
            <a:off x="-1048070" y="2333179"/>
            <a:ext cx="3496230"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Expected Normalized Value </a:t>
            </a:r>
            <a:br>
              <a:rPr lang="en-US" sz="2200" dirty="0">
                <a:solidFill>
                  <a:prstClr val="black"/>
                </a:solidFill>
              </a:rPr>
            </a:br>
            <a:r>
              <a:rPr lang="en-US" sz="2200" dirty="0">
                <a:solidFill>
                  <a:prstClr val="black"/>
                </a:solidFill>
              </a:rPr>
              <a:t>of the Minimum RDT</a:t>
            </a:r>
          </a:p>
        </p:txBody>
      </p:sp>
      <p:sp>
        <p:nvSpPr>
          <p:cNvPr id="8" name="Rectangle 7">
            <a:extLst>
              <a:ext uri="{FF2B5EF4-FFF2-40B4-BE49-F238E27FC236}">
                <a16:creationId xmlns:a16="http://schemas.microsoft.com/office/drawing/2014/main" id="{502C4112-AE0E-BC04-DA65-DB9518AC2DAD}"/>
              </a:ext>
            </a:extLst>
          </p:cNvPr>
          <p:cNvSpPr/>
          <p:nvPr/>
        </p:nvSpPr>
        <p:spPr>
          <a:xfrm rot="5400000">
            <a:off x="2167242" y="1660338"/>
            <a:ext cx="2092325" cy="2695956"/>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9" name="Rectangle 8">
            <a:extLst>
              <a:ext uri="{FF2B5EF4-FFF2-40B4-BE49-F238E27FC236}">
                <a16:creationId xmlns:a16="http://schemas.microsoft.com/office/drawing/2014/main" id="{80D2ACD7-EE11-23C5-8ABE-13D088EDBCE6}"/>
              </a:ext>
            </a:extLst>
          </p:cNvPr>
          <p:cNvSpPr/>
          <p:nvPr/>
        </p:nvSpPr>
        <p:spPr>
          <a:xfrm rot="5400000">
            <a:off x="5501190" y="1132393"/>
            <a:ext cx="1708394" cy="4135776"/>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cxnSp>
        <p:nvCxnSpPr>
          <p:cNvPr id="5" name="Straight Connector 4">
            <a:extLst>
              <a:ext uri="{FF2B5EF4-FFF2-40B4-BE49-F238E27FC236}">
                <a16:creationId xmlns:a16="http://schemas.microsoft.com/office/drawing/2014/main" id="{FAB9C28C-CC8F-804A-7FCC-F399DE2D5D90}"/>
              </a:ext>
            </a:extLst>
          </p:cNvPr>
          <p:cNvCxnSpPr>
            <a:cxnSpLocks/>
          </p:cNvCxnSpPr>
          <p:nvPr/>
        </p:nvCxnSpPr>
        <p:spPr>
          <a:xfrm>
            <a:off x="1492250" y="1822450"/>
            <a:ext cx="893763" cy="0"/>
          </a:xfrm>
          <a:prstGeom prst="line">
            <a:avLst/>
          </a:prstGeom>
          <a:ln w="38100">
            <a:solidFill>
              <a:schemeClr val="accent5">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6008C3C-FE41-07A0-D634-E4A6C54F90D7}"/>
              </a:ext>
            </a:extLst>
          </p:cNvPr>
          <p:cNvCxnSpPr>
            <a:cxnSpLocks/>
          </p:cNvCxnSpPr>
          <p:nvPr/>
        </p:nvCxnSpPr>
        <p:spPr>
          <a:xfrm flipV="1">
            <a:off x="2432050" y="1905000"/>
            <a:ext cx="0" cy="2374900"/>
          </a:xfrm>
          <a:prstGeom prst="line">
            <a:avLst/>
          </a:prstGeom>
          <a:ln w="38100">
            <a:solidFill>
              <a:schemeClr val="accent5">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CAEAF0-F958-DB38-FF76-9C3364C76CEA}"/>
              </a:ext>
            </a:extLst>
          </p:cNvPr>
          <p:cNvSpPr txBox="1"/>
          <p:nvPr/>
        </p:nvSpPr>
        <p:spPr>
          <a:xfrm>
            <a:off x="3185909" y="2634337"/>
            <a:ext cx="4499368" cy="1169567"/>
          </a:xfrm>
          <a:prstGeom prst="rect">
            <a:avLst/>
          </a:prstGeom>
          <a:noFill/>
          <a:ln w="57150">
            <a:noFill/>
          </a:ln>
        </p:spPr>
        <p:txBody>
          <a:bodyPr wrap="none" rtlCol="0" anchor="ctr">
            <a:noAutofit/>
          </a:bodyPr>
          <a:lstStyle/>
          <a:p>
            <a:pPr algn="ctr">
              <a:lnSpc>
                <a:spcPct val="90000"/>
              </a:lnSpc>
            </a:pPr>
            <a:r>
              <a:rPr lang="en-US" sz="2400" dirty="0">
                <a:solidFill>
                  <a:prstClr val="black"/>
                </a:solidFill>
              </a:rPr>
              <a:t>RDT found by </a:t>
            </a:r>
            <a:r>
              <a:rPr lang="en-US" sz="2400" dirty="0">
                <a:solidFill>
                  <a:srgbClr val="C00000"/>
                </a:solidFill>
                <a:latin typeface="Trebuchet MS" panose="020B0603020202020204" pitchFamily="34" charset="0"/>
              </a:rPr>
              <a:t>1</a:t>
            </a:r>
            <a:r>
              <a:rPr lang="en-US" sz="2400" dirty="0">
                <a:solidFill>
                  <a:srgbClr val="C00000"/>
                </a:solidFill>
              </a:rPr>
              <a:t> measurement</a:t>
            </a:r>
            <a:br>
              <a:rPr lang="en-US" sz="2400" dirty="0">
                <a:solidFill>
                  <a:prstClr val="black"/>
                </a:solidFill>
              </a:rPr>
            </a:br>
            <a:r>
              <a:rPr lang="en-US" sz="2400" dirty="0">
                <a:solidFill>
                  <a:srgbClr val="C00000"/>
                </a:solidFill>
                <a:latin typeface="Trebuchet MS" panose="020B0603020202020204" pitchFamily="34" charset="0"/>
              </a:rPr>
              <a:t>3.21</a:t>
            </a:r>
            <a:r>
              <a:rPr lang="en-US" sz="2400" b="1" dirty="0">
                <a:solidFill>
                  <a:srgbClr val="C00000"/>
                </a:solidFill>
              </a:rPr>
              <a:t>⨉</a:t>
            </a:r>
            <a:r>
              <a:rPr lang="en-US" sz="2400" dirty="0">
                <a:solidFill>
                  <a:prstClr val="black"/>
                </a:solidFill>
                <a:latin typeface="Trebuchet MS" panose="020B0603020202020204" pitchFamily="34" charset="0"/>
              </a:rPr>
              <a:t> </a:t>
            </a:r>
            <a:r>
              <a:rPr lang="en-US" sz="2400" dirty="0">
                <a:solidFill>
                  <a:srgbClr val="C00000"/>
                </a:solidFill>
              </a:rPr>
              <a:t>greater</a:t>
            </a:r>
            <a:r>
              <a:rPr lang="en-US" sz="2400" dirty="0">
                <a:solidFill>
                  <a:prstClr val="black"/>
                </a:solidFill>
              </a:rPr>
              <a:t> than </a:t>
            </a:r>
            <a:br>
              <a:rPr lang="en-US" sz="2400" dirty="0">
                <a:solidFill>
                  <a:prstClr val="black"/>
                </a:solidFill>
              </a:rPr>
            </a:br>
            <a:r>
              <a:rPr lang="en-US" sz="2400" dirty="0">
                <a:solidFill>
                  <a:prstClr val="black"/>
                </a:solidFill>
              </a:rPr>
              <a:t>minimum RDT across </a:t>
            </a:r>
            <a:r>
              <a:rPr lang="en-US" sz="2400" dirty="0">
                <a:solidFill>
                  <a:prstClr val="black"/>
                </a:solidFill>
                <a:latin typeface="Trebuchet MS" panose="020B0603020202020204" pitchFamily="34" charset="0"/>
              </a:rPr>
              <a:t>1000</a:t>
            </a:r>
            <a:r>
              <a:rPr lang="en-US" sz="2400" dirty="0">
                <a:solidFill>
                  <a:prstClr val="black"/>
                </a:solidFill>
              </a:rPr>
              <a:t> measurements</a:t>
            </a:r>
          </a:p>
        </p:txBody>
      </p:sp>
      <p:sp>
        <p:nvSpPr>
          <p:cNvPr id="17" name="Oval 16">
            <a:extLst>
              <a:ext uri="{FF2B5EF4-FFF2-40B4-BE49-F238E27FC236}">
                <a16:creationId xmlns:a16="http://schemas.microsoft.com/office/drawing/2014/main" id="{11AD05D9-216B-ACD9-1790-CEAFDDB0E3B9}"/>
              </a:ext>
            </a:extLst>
          </p:cNvPr>
          <p:cNvSpPr/>
          <p:nvPr/>
        </p:nvSpPr>
        <p:spPr>
          <a:xfrm>
            <a:off x="2340610" y="1731010"/>
            <a:ext cx="182880" cy="182880"/>
          </a:xfrm>
          <a:prstGeom prst="ellipse">
            <a:avLst/>
          </a:prstGeom>
          <a:no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cxnSp>
        <p:nvCxnSpPr>
          <p:cNvPr id="19" name="Connector: Curved 18">
            <a:extLst>
              <a:ext uri="{FF2B5EF4-FFF2-40B4-BE49-F238E27FC236}">
                <a16:creationId xmlns:a16="http://schemas.microsoft.com/office/drawing/2014/main" id="{B8BE5843-C8E2-2215-5995-6573549E7ADE}"/>
              </a:ext>
            </a:extLst>
          </p:cNvPr>
          <p:cNvCxnSpPr>
            <a:cxnSpLocks/>
            <a:stCxn id="17" idx="6"/>
            <a:endCxn id="16" idx="0"/>
          </p:cNvCxnSpPr>
          <p:nvPr/>
        </p:nvCxnSpPr>
        <p:spPr>
          <a:xfrm>
            <a:off x="2523490" y="1822450"/>
            <a:ext cx="2912103" cy="811887"/>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36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42179-397F-3358-307B-24DD6AC404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0682FC-ADFF-326E-27D9-953149BE5009}"/>
              </a:ext>
            </a:extLst>
          </p:cNvPr>
          <p:cNvSpPr>
            <a:spLocks noGrp="1"/>
          </p:cNvSpPr>
          <p:nvPr>
            <p:ph type="title"/>
          </p:nvPr>
        </p:nvSpPr>
        <p:spPr/>
        <p:txBody>
          <a:bodyPr/>
          <a:lstStyle/>
          <a:p>
            <a:r>
              <a:rPr lang="en-US" dirty="0"/>
              <a:t>Expected Value of the Minimum RDT</a:t>
            </a:r>
          </a:p>
        </p:txBody>
      </p:sp>
      <p:sp>
        <p:nvSpPr>
          <p:cNvPr id="4" name="Slide Number Placeholder 3">
            <a:extLst>
              <a:ext uri="{FF2B5EF4-FFF2-40B4-BE49-F238E27FC236}">
                <a16:creationId xmlns:a16="http://schemas.microsoft.com/office/drawing/2014/main" id="{37BDFC86-BCC2-EBDC-726E-FE279231258A}"/>
              </a:ext>
            </a:extLst>
          </p:cNvPr>
          <p:cNvSpPr>
            <a:spLocks noGrp="1"/>
          </p:cNvSpPr>
          <p:nvPr>
            <p:ph type="sldNum" sz="quarter" idx="12"/>
          </p:nvPr>
        </p:nvSpPr>
        <p:spPr/>
        <p:txBody>
          <a:bodyPr/>
          <a:lstStyle/>
          <a:p>
            <a:fld id="{C19D2B53-EDAE-4B41-B849-8916FA40BCB6}" type="slidenum">
              <a:rPr lang="en-US" smtClean="0"/>
              <a:pPr/>
              <a:t>51</a:t>
            </a:fld>
            <a:endParaRPr lang="en-US" dirty="0"/>
          </a:p>
        </p:txBody>
      </p:sp>
      <p:pic>
        <p:nvPicPr>
          <p:cNvPr id="6" name="Picture 5">
            <a:extLst>
              <a:ext uri="{FF2B5EF4-FFF2-40B4-BE49-F238E27FC236}">
                <a16:creationId xmlns:a16="http://schemas.microsoft.com/office/drawing/2014/main" id="{219B6F72-9770-E1DF-43D8-D931D488B89E}"/>
              </a:ext>
            </a:extLst>
          </p:cNvPr>
          <p:cNvPicPr>
            <a:picLocks noChangeAspect="1"/>
          </p:cNvPicPr>
          <p:nvPr/>
        </p:nvPicPr>
        <p:blipFill>
          <a:blip r:embed="rId3"/>
          <a:stretch>
            <a:fillRect/>
          </a:stretch>
        </p:blipFill>
        <p:spPr>
          <a:xfrm>
            <a:off x="1152498" y="1418365"/>
            <a:ext cx="7527341" cy="3360030"/>
          </a:xfrm>
          <a:prstGeom prst="rect">
            <a:avLst/>
          </a:prstGeom>
        </p:spPr>
      </p:pic>
      <p:sp>
        <p:nvSpPr>
          <p:cNvPr id="7" name="TextBox 6">
            <a:extLst>
              <a:ext uri="{FF2B5EF4-FFF2-40B4-BE49-F238E27FC236}">
                <a16:creationId xmlns:a16="http://schemas.microsoft.com/office/drawing/2014/main" id="{D6866777-4561-EE8B-C1F9-55FE6DBF6580}"/>
              </a:ext>
            </a:extLst>
          </p:cNvPr>
          <p:cNvSpPr txBox="1"/>
          <p:nvPr/>
        </p:nvSpPr>
        <p:spPr>
          <a:xfrm rot="16200000">
            <a:off x="-1048070" y="2333179"/>
            <a:ext cx="3496230"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Expected Normalized Value </a:t>
            </a:r>
            <a:br>
              <a:rPr lang="en-US" sz="2200" dirty="0">
                <a:solidFill>
                  <a:prstClr val="black"/>
                </a:solidFill>
              </a:rPr>
            </a:br>
            <a:r>
              <a:rPr lang="en-US" sz="2200" dirty="0">
                <a:solidFill>
                  <a:prstClr val="black"/>
                </a:solidFill>
              </a:rPr>
              <a:t>of the Minimum RDT</a:t>
            </a:r>
          </a:p>
        </p:txBody>
      </p:sp>
      <p:sp>
        <p:nvSpPr>
          <p:cNvPr id="8" name="Rectangle 7">
            <a:extLst>
              <a:ext uri="{FF2B5EF4-FFF2-40B4-BE49-F238E27FC236}">
                <a16:creationId xmlns:a16="http://schemas.microsoft.com/office/drawing/2014/main" id="{6017D01C-F3EF-0894-F6BA-EE156A1577FF}"/>
              </a:ext>
            </a:extLst>
          </p:cNvPr>
          <p:cNvSpPr/>
          <p:nvPr/>
        </p:nvSpPr>
        <p:spPr>
          <a:xfrm rot="5400000">
            <a:off x="2167242" y="1660338"/>
            <a:ext cx="2092325" cy="2695956"/>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9" name="Rectangle 8">
            <a:extLst>
              <a:ext uri="{FF2B5EF4-FFF2-40B4-BE49-F238E27FC236}">
                <a16:creationId xmlns:a16="http://schemas.microsoft.com/office/drawing/2014/main" id="{F1214201-DBDB-8BC7-387E-34F932E14EEA}"/>
              </a:ext>
            </a:extLst>
          </p:cNvPr>
          <p:cNvSpPr/>
          <p:nvPr/>
        </p:nvSpPr>
        <p:spPr>
          <a:xfrm rot="5400000">
            <a:off x="5501190" y="1132393"/>
            <a:ext cx="1708394" cy="4135776"/>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cxnSp>
        <p:nvCxnSpPr>
          <p:cNvPr id="14" name="Straight Arrow Connector 13">
            <a:extLst>
              <a:ext uri="{FF2B5EF4-FFF2-40B4-BE49-F238E27FC236}">
                <a16:creationId xmlns:a16="http://schemas.microsoft.com/office/drawing/2014/main" id="{C3D6FE04-3019-F8ED-68DE-BE55B28F7BE9}"/>
              </a:ext>
            </a:extLst>
          </p:cNvPr>
          <p:cNvCxnSpPr>
            <a:cxnSpLocks/>
          </p:cNvCxnSpPr>
          <p:nvPr/>
        </p:nvCxnSpPr>
        <p:spPr>
          <a:xfrm>
            <a:off x="1916633" y="1697127"/>
            <a:ext cx="0" cy="2128723"/>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6823BF2-0F52-F203-92F7-6146EC732A69}"/>
              </a:ext>
            </a:extLst>
          </p:cNvPr>
          <p:cNvSpPr txBox="1"/>
          <p:nvPr/>
        </p:nvSpPr>
        <p:spPr>
          <a:xfrm rot="16200000">
            <a:off x="665124" y="2455088"/>
            <a:ext cx="2918765" cy="612798"/>
          </a:xfrm>
          <a:prstGeom prst="rect">
            <a:avLst/>
          </a:prstGeom>
          <a:noFill/>
          <a:ln w="57150">
            <a:noFill/>
          </a:ln>
        </p:spPr>
        <p:txBody>
          <a:bodyPr wrap="none" rtlCol="0" anchor="ctr">
            <a:noAutofit/>
          </a:bodyPr>
          <a:lstStyle/>
          <a:p>
            <a:pPr algn="ctr">
              <a:lnSpc>
                <a:spcPct val="90000"/>
              </a:lnSpc>
            </a:pPr>
            <a:r>
              <a:rPr lang="en-US" sz="2000" dirty="0">
                <a:solidFill>
                  <a:schemeClr val="accent6">
                    <a:lumMod val="75000"/>
                  </a:schemeClr>
                </a:solidFill>
              </a:rPr>
              <a:t>“Better” for testing</a:t>
            </a:r>
          </a:p>
        </p:txBody>
      </p:sp>
      <p:sp>
        <p:nvSpPr>
          <p:cNvPr id="22" name="TextBox 21">
            <a:extLst>
              <a:ext uri="{FF2B5EF4-FFF2-40B4-BE49-F238E27FC236}">
                <a16:creationId xmlns:a16="http://schemas.microsoft.com/office/drawing/2014/main" id="{BAF32676-0E62-FBFA-9243-31094200B6D4}"/>
              </a:ext>
            </a:extLst>
          </p:cNvPr>
          <p:cNvSpPr txBox="1"/>
          <p:nvPr/>
        </p:nvSpPr>
        <p:spPr>
          <a:xfrm>
            <a:off x="-78788" y="4976815"/>
            <a:ext cx="9280341" cy="1271642"/>
          </a:xfrm>
          <a:prstGeom prst="rect">
            <a:avLst/>
          </a:prstGeom>
          <a:noFill/>
          <a:ln w="57150">
            <a:noFill/>
          </a:ln>
        </p:spPr>
        <p:txBody>
          <a:bodyPr wrap="none" rtlCol="0" anchor="ctr">
            <a:noAutofit/>
          </a:bodyPr>
          <a:lstStyle/>
          <a:p>
            <a:pPr algn="ctr">
              <a:lnSpc>
                <a:spcPct val="90000"/>
              </a:lnSpc>
            </a:pPr>
            <a:r>
              <a:rPr lang="en-US" sz="2400" b="1" dirty="0">
                <a:solidFill>
                  <a:prstClr val="black"/>
                </a:solidFill>
              </a:rPr>
              <a:t>Plot interpretation</a:t>
            </a:r>
          </a:p>
          <a:p>
            <a:pPr algn="ctr">
              <a:lnSpc>
                <a:spcPct val="90000"/>
              </a:lnSpc>
            </a:pPr>
            <a:r>
              <a:rPr lang="en-US" sz="2400" dirty="0">
                <a:solidFill>
                  <a:schemeClr val="accent6">
                    <a:lumMod val="75000"/>
                  </a:schemeClr>
                </a:solidFill>
              </a:rPr>
              <a:t>“Better” for </a:t>
            </a:r>
            <a:r>
              <a:rPr lang="en-US" sz="2400">
                <a:solidFill>
                  <a:schemeClr val="accent6">
                    <a:lumMod val="75000"/>
                  </a:schemeClr>
                </a:solidFill>
              </a:rPr>
              <a:t>testing</a:t>
            </a:r>
            <a:r>
              <a:rPr lang="en-US" sz="2400">
                <a:solidFill>
                  <a:prstClr val="black"/>
                </a:solidFill>
              </a:rPr>
              <a:t> </a:t>
            </a:r>
            <a:r>
              <a:rPr lang="en-US" sz="2400">
                <a:solidFill>
                  <a:prstClr val="black"/>
                </a:solidFill>
                <a:sym typeface="Wingdings" panose="05000000000000000000" pitchFamily="2" charset="2"/>
              </a:rPr>
              <a:t>== </a:t>
            </a:r>
            <a:r>
              <a:rPr lang="en-US" sz="2400" dirty="0">
                <a:solidFill>
                  <a:prstClr val="black"/>
                </a:solidFill>
                <a:sym typeface="Wingdings" panose="05000000000000000000" pitchFamily="2" charset="2"/>
              </a:rPr>
              <a:t>as </a:t>
            </a:r>
            <a:r>
              <a:rPr lang="en-US" sz="2400" dirty="0">
                <a:solidFill>
                  <a:schemeClr val="accent6">
                    <a:lumMod val="75000"/>
                  </a:schemeClr>
                </a:solidFill>
                <a:sym typeface="Wingdings" panose="05000000000000000000" pitchFamily="2" charset="2"/>
              </a:rPr>
              <a:t>tight</a:t>
            </a:r>
            <a:r>
              <a:rPr lang="en-US" sz="2400" dirty="0">
                <a:solidFill>
                  <a:prstClr val="black"/>
                </a:solidFill>
                <a:sym typeface="Wingdings" panose="05000000000000000000" pitchFamily="2" charset="2"/>
              </a:rPr>
              <a:t> an RDT distribution as possible</a:t>
            </a:r>
            <a:endParaRPr lang="en-US" sz="2400" dirty="0">
              <a:solidFill>
                <a:prstClr val="black"/>
              </a:solidFill>
            </a:endParaRPr>
          </a:p>
        </p:txBody>
      </p:sp>
      <p:sp>
        <p:nvSpPr>
          <p:cNvPr id="3" name="TextBox 2">
            <a:extLst>
              <a:ext uri="{FF2B5EF4-FFF2-40B4-BE49-F238E27FC236}">
                <a16:creationId xmlns:a16="http://schemas.microsoft.com/office/drawing/2014/main" id="{5365C7F1-7A89-D673-8E27-EB447692ED1A}"/>
              </a:ext>
            </a:extLst>
          </p:cNvPr>
          <p:cNvSpPr txBox="1"/>
          <p:nvPr/>
        </p:nvSpPr>
        <p:spPr>
          <a:xfrm rot="16200000">
            <a:off x="1450691" y="2490567"/>
            <a:ext cx="2918765" cy="612798"/>
          </a:xfrm>
          <a:prstGeom prst="rect">
            <a:avLst/>
          </a:prstGeom>
          <a:noFill/>
          <a:ln w="57150">
            <a:noFill/>
          </a:ln>
        </p:spPr>
        <p:txBody>
          <a:bodyPr wrap="none" rtlCol="0" anchor="ctr">
            <a:noAutofit/>
          </a:bodyPr>
          <a:lstStyle/>
          <a:p>
            <a:pPr algn="ctr">
              <a:lnSpc>
                <a:spcPct val="90000"/>
              </a:lnSpc>
            </a:pPr>
            <a:r>
              <a:rPr lang="en-US" sz="2000" dirty="0">
                <a:solidFill>
                  <a:schemeClr val="accent6">
                    <a:lumMod val="75000"/>
                  </a:schemeClr>
                </a:solidFill>
              </a:rPr>
              <a:t>tight RDT distribution</a:t>
            </a:r>
          </a:p>
        </p:txBody>
      </p:sp>
      <p:cxnSp>
        <p:nvCxnSpPr>
          <p:cNvPr id="5" name="Straight Arrow Connector 4">
            <a:extLst>
              <a:ext uri="{FF2B5EF4-FFF2-40B4-BE49-F238E27FC236}">
                <a16:creationId xmlns:a16="http://schemas.microsoft.com/office/drawing/2014/main" id="{4CB88D56-5488-6B54-F3FE-A38D13E404D4}"/>
              </a:ext>
            </a:extLst>
          </p:cNvPr>
          <p:cNvCxnSpPr>
            <a:cxnSpLocks/>
          </p:cNvCxnSpPr>
          <p:nvPr/>
        </p:nvCxnSpPr>
        <p:spPr>
          <a:xfrm>
            <a:off x="2693466" y="1732606"/>
            <a:ext cx="0" cy="2128723"/>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733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6AECA-5734-58CA-CECC-3456C328F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F1FB0C-6812-7F28-0EE1-B66360207E50}"/>
              </a:ext>
            </a:extLst>
          </p:cNvPr>
          <p:cNvSpPr>
            <a:spLocks noGrp="1"/>
          </p:cNvSpPr>
          <p:nvPr>
            <p:ph type="title"/>
          </p:nvPr>
        </p:nvSpPr>
        <p:spPr/>
        <p:txBody>
          <a:bodyPr/>
          <a:lstStyle/>
          <a:p>
            <a:r>
              <a:rPr lang="en-US" dirty="0"/>
              <a:t>Expected Value of the Minimum RDT</a:t>
            </a:r>
          </a:p>
        </p:txBody>
      </p:sp>
      <p:sp>
        <p:nvSpPr>
          <p:cNvPr id="4" name="Slide Number Placeholder 3">
            <a:extLst>
              <a:ext uri="{FF2B5EF4-FFF2-40B4-BE49-F238E27FC236}">
                <a16:creationId xmlns:a16="http://schemas.microsoft.com/office/drawing/2014/main" id="{0AECA197-1FB7-8170-FF04-42FEF18B3709}"/>
              </a:ext>
            </a:extLst>
          </p:cNvPr>
          <p:cNvSpPr>
            <a:spLocks noGrp="1"/>
          </p:cNvSpPr>
          <p:nvPr>
            <p:ph type="sldNum" sz="quarter" idx="12"/>
          </p:nvPr>
        </p:nvSpPr>
        <p:spPr/>
        <p:txBody>
          <a:bodyPr/>
          <a:lstStyle/>
          <a:p>
            <a:fld id="{C19D2B53-EDAE-4B41-B849-8916FA40BCB6}" type="slidenum">
              <a:rPr lang="en-US" smtClean="0"/>
              <a:pPr/>
              <a:t>52</a:t>
            </a:fld>
            <a:endParaRPr lang="en-US" dirty="0"/>
          </a:p>
        </p:txBody>
      </p:sp>
      <p:pic>
        <p:nvPicPr>
          <p:cNvPr id="6" name="Picture 5">
            <a:extLst>
              <a:ext uri="{FF2B5EF4-FFF2-40B4-BE49-F238E27FC236}">
                <a16:creationId xmlns:a16="http://schemas.microsoft.com/office/drawing/2014/main" id="{2A59F597-BAD2-2741-E2B0-E434FCF3C5E9}"/>
              </a:ext>
            </a:extLst>
          </p:cNvPr>
          <p:cNvPicPr>
            <a:picLocks noChangeAspect="1"/>
          </p:cNvPicPr>
          <p:nvPr/>
        </p:nvPicPr>
        <p:blipFill>
          <a:blip r:embed="rId3"/>
          <a:stretch>
            <a:fillRect/>
          </a:stretch>
        </p:blipFill>
        <p:spPr>
          <a:xfrm>
            <a:off x="1152498" y="1418365"/>
            <a:ext cx="7527341" cy="3360030"/>
          </a:xfrm>
          <a:prstGeom prst="rect">
            <a:avLst/>
          </a:prstGeom>
        </p:spPr>
      </p:pic>
      <p:sp>
        <p:nvSpPr>
          <p:cNvPr id="7" name="TextBox 6">
            <a:extLst>
              <a:ext uri="{FF2B5EF4-FFF2-40B4-BE49-F238E27FC236}">
                <a16:creationId xmlns:a16="http://schemas.microsoft.com/office/drawing/2014/main" id="{686405B6-166E-8A8D-4F38-FC951779981A}"/>
              </a:ext>
            </a:extLst>
          </p:cNvPr>
          <p:cNvSpPr txBox="1"/>
          <p:nvPr/>
        </p:nvSpPr>
        <p:spPr>
          <a:xfrm rot="16200000">
            <a:off x="-1048070" y="2333179"/>
            <a:ext cx="3496230"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Expected Normalized Value </a:t>
            </a:r>
            <a:br>
              <a:rPr lang="en-US" sz="2200" dirty="0">
                <a:solidFill>
                  <a:prstClr val="black"/>
                </a:solidFill>
              </a:rPr>
            </a:br>
            <a:r>
              <a:rPr lang="en-US" sz="2200" dirty="0">
                <a:solidFill>
                  <a:prstClr val="black"/>
                </a:solidFill>
              </a:rPr>
              <a:t>of the Minimum RDT</a:t>
            </a:r>
          </a:p>
        </p:txBody>
      </p:sp>
      <p:sp>
        <p:nvSpPr>
          <p:cNvPr id="3" name="Rectangle 2">
            <a:extLst>
              <a:ext uri="{FF2B5EF4-FFF2-40B4-BE49-F238E27FC236}">
                <a16:creationId xmlns:a16="http://schemas.microsoft.com/office/drawing/2014/main" id="{A0E38722-E92F-FEA8-79AE-060A382C207D}"/>
              </a:ext>
            </a:extLst>
          </p:cNvPr>
          <p:cNvSpPr/>
          <p:nvPr/>
        </p:nvSpPr>
        <p:spPr>
          <a:xfrm>
            <a:off x="2066899" y="1684800"/>
            <a:ext cx="2505101" cy="2347200"/>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5" name="Rectangle 4">
            <a:extLst>
              <a:ext uri="{FF2B5EF4-FFF2-40B4-BE49-F238E27FC236}">
                <a16:creationId xmlns:a16="http://schemas.microsoft.com/office/drawing/2014/main" id="{29A336E7-FBCC-AEBB-4DE0-0D7873AA4142}"/>
              </a:ext>
            </a:extLst>
          </p:cNvPr>
          <p:cNvSpPr/>
          <p:nvPr/>
        </p:nvSpPr>
        <p:spPr>
          <a:xfrm>
            <a:off x="4572000" y="2383503"/>
            <a:ext cx="3844800" cy="1648497"/>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8" name="Rectangle 7">
            <a:extLst>
              <a:ext uri="{FF2B5EF4-FFF2-40B4-BE49-F238E27FC236}">
                <a16:creationId xmlns:a16="http://schemas.microsoft.com/office/drawing/2014/main" id="{AB1689FE-22E5-5880-15AA-CB005D0D0931}"/>
              </a:ext>
            </a:extLst>
          </p:cNvPr>
          <p:cNvSpPr/>
          <p:nvPr/>
        </p:nvSpPr>
        <p:spPr>
          <a:xfrm>
            <a:off x="1924024" y="1951235"/>
            <a:ext cx="142875" cy="1109465"/>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9" name="TextBox 8">
            <a:extLst>
              <a:ext uri="{FF2B5EF4-FFF2-40B4-BE49-F238E27FC236}">
                <a16:creationId xmlns:a16="http://schemas.microsoft.com/office/drawing/2014/main" id="{1F22E074-D0CC-55D0-ABDE-25D62B9043E9}"/>
              </a:ext>
            </a:extLst>
          </p:cNvPr>
          <p:cNvSpPr txBox="1"/>
          <p:nvPr/>
        </p:nvSpPr>
        <p:spPr>
          <a:xfrm>
            <a:off x="0" y="5151120"/>
            <a:ext cx="9144000" cy="1051560"/>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600" dirty="0">
                <a:latin typeface="Quire Sans" panose="020B0502040400020003" pitchFamily="34" charset="0"/>
                <a:ea typeface="Cambria"/>
              </a:rPr>
              <a:t>The minimum RDT is </a:t>
            </a:r>
            <a:r>
              <a:rPr lang="en-US" sz="2600" dirty="0">
                <a:solidFill>
                  <a:schemeClr val="accent2">
                    <a:lumMod val="75000"/>
                  </a:schemeClr>
                </a:solidFill>
                <a:latin typeface="Quire Sans" panose="020B0502040400020003" pitchFamily="34" charset="0"/>
                <a:ea typeface="Cambria"/>
              </a:rPr>
              <a:t>significantly smaller</a:t>
            </a:r>
            <a:r>
              <a:rPr lang="en-US" sz="2600" dirty="0">
                <a:latin typeface="Quire Sans" panose="020B0502040400020003" pitchFamily="34" charset="0"/>
                <a:ea typeface="Cambria"/>
              </a:rPr>
              <a:t> </a:t>
            </a:r>
            <a:br>
              <a:rPr lang="en-US" sz="2600" dirty="0">
                <a:latin typeface="Quire Sans" panose="020B0502040400020003" pitchFamily="34" charset="0"/>
                <a:ea typeface="Cambria"/>
              </a:rPr>
            </a:br>
            <a:r>
              <a:rPr lang="en-US" sz="2600" dirty="0">
                <a:latin typeface="Quire Sans" panose="020B0502040400020003" pitchFamily="34" charset="0"/>
                <a:ea typeface="Cambria"/>
              </a:rPr>
              <a:t>than the one expected to be found with </a:t>
            </a:r>
            <a:r>
              <a:rPr lang="en-US" sz="2600" dirty="0">
                <a:solidFill>
                  <a:schemeClr val="accent2">
                    <a:lumMod val="75000"/>
                  </a:schemeClr>
                </a:solidFill>
                <a:latin typeface="Quire Sans" panose="020B0502040400020003" pitchFamily="34" charset="0"/>
                <a:ea typeface="Cambria"/>
              </a:rPr>
              <a:t>N = </a:t>
            </a:r>
            <a:r>
              <a:rPr lang="en-US" sz="2600" dirty="0">
                <a:solidFill>
                  <a:schemeClr val="accent2">
                    <a:lumMod val="75000"/>
                  </a:schemeClr>
                </a:solidFill>
                <a:latin typeface="Trebuchet MS" panose="020B0703020202090204" pitchFamily="34" charset="0"/>
                <a:ea typeface="Cambria"/>
              </a:rPr>
              <a:t>1</a:t>
            </a:r>
            <a:r>
              <a:rPr lang="en-US" sz="2600" dirty="0">
                <a:latin typeface="Quire Sans" panose="020B0502040400020003" pitchFamily="34" charset="0"/>
                <a:ea typeface="Cambria"/>
              </a:rPr>
              <a:t> measurement</a:t>
            </a:r>
          </a:p>
        </p:txBody>
      </p:sp>
      <p:sp>
        <p:nvSpPr>
          <p:cNvPr id="10" name="Oval 9">
            <a:extLst>
              <a:ext uri="{FF2B5EF4-FFF2-40B4-BE49-F238E27FC236}">
                <a16:creationId xmlns:a16="http://schemas.microsoft.com/office/drawing/2014/main" id="{362DE209-44B9-8081-2D81-84AEF8480E06}"/>
              </a:ext>
            </a:extLst>
          </p:cNvPr>
          <p:cNvSpPr/>
          <p:nvPr/>
        </p:nvSpPr>
        <p:spPr>
          <a:xfrm>
            <a:off x="1904022" y="3060700"/>
            <a:ext cx="182880" cy="182880"/>
          </a:xfrm>
          <a:prstGeom prst="ellipse">
            <a:avLst/>
          </a:prstGeom>
          <a:no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1" name="TextBox 10">
            <a:extLst>
              <a:ext uri="{FF2B5EF4-FFF2-40B4-BE49-F238E27FC236}">
                <a16:creationId xmlns:a16="http://schemas.microsoft.com/office/drawing/2014/main" id="{DD656ACA-8B93-346D-A57A-F48F8731A1E1}"/>
              </a:ext>
            </a:extLst>
          </p:cNvPr>
          <p:cNvSpPr txBox="1"/>
          <p:nvPr/>
        </p:nvSpPr>
        <p:spPr>
          <a:xfrm>
            <a:off x="2209774" y="2383503"/>
            <a:ext cx="6094476" cy="506881"/>
          </a:xfrm>
          <a:prstGeom prst="rect">
            <a:avLst/>
          </a:prstGeom>
          <a:noFill/>
          <a:ln w="57150">
            <a:noFill/>
          </a:ln>
        </p:spPr>
        <p:txBody>
          <a:bodyPr wrap="none" rtlCol="0" anchor="ctr">
            <a:noAutofit/>
          </a:bodyPr>
          <a:lstStyle/>
          <a:p>
            <a:pPr algn="ctr">
              <a:lnSpc>
                <a:spcPct val="90000"/>
              </a:lnSpc>
            </a:pPr>
            <a:r>
              <a:rPr lang="en-US" sz="2000" dirty="0">
                <a:latin typeface="Quire Sans" panose="020B0502040400020003" pitchFamily="34" charset="0"/>
                <a:cs typeface="Quire Sans" panose="020B0502040400020003" pitchFamily="34" charset="0"/>
              </a:rPr>
              <a:t>RDT expected to be found by </a:t>
            </a:r>
            <a:r>
              <a:rPr lang="en-US" sz="2000" dirty="0">
                <a:latin typeface="Trebuchet MS" panose="020B0703020202090204" pitchFamily="34" charset="0"/>
                <a:cs typeface="Quire Sans" panose="020B0502040400020003" pitchFamily="34" charset="0"/>
              </a:rPr>
              <a:t>1</a:t>
            </a:r>
            <a:r>
              <a:rPr lang="en-US" sz="2000" dirty="0">
                <a:latin typeface="Quire Sans" panose="020B0502040400020003" pitchFamily="34" charset="0"/>
                <a:cs typeface="Quire Sans" panose="020B0502040400020003" pitchFamily="34" charset="0"/>
              </a:rPr>
              <a:t> measurement is</a:t>
            </a:r>
            <a:br>
              <a:rPr lang="en-US" sz="2000" dirty="0">
                <a:latin typeface="Quire Sans" panose="020B0502040400020003" pitchFamily="34" charset="0"/>
                <a:cs typeface="Quire Sans" panose="020B0502040400020003" pitchFamily="34" charset="0"/>
              </a:rPr>
            </a:br>
            <a:r>
              <a:rPr lang="en-US" sz="2000" dirty="0">
                <a:solidFill>
                  <a:schemeClr val="accent6">
                    <a:lumMod val="75000"/>
                  </a:schemeClr>
                </a:solidFill>
                <a:latin typeface="Trebuchet MS" panose="020B0703020202090204" pitchFamily="34" charset="0"/>
              </a:rPr>
              <a:t>1.9</a:t>
            </a:r>
            <a:r>
              <a:rPr lang="en-US" sz="2000" b="1" dirty="0">
                <a:solidFill>
                  <a:schemeClr val="accent6">
                    <a:lumMod val="75000"/>
                  </a:schemeClr>
                </a:solidFill>
                <a:latin typeface="Quire Sans" panose="020B0502040400020003" pitchFamily="34" charset="0"/>
                <a:cs typeface="Quire Sans" panose="020B0502040400020003" pitchFamily="34" charset="0"/>
              </a:rPr>
              <a:t>⨉</a:t>
            </a:r>
            <a:r>
              <a:rPr lang="en-US" sz="2000" b="1" dirty="0">
                <a:solidFill>
                  <a:srgbClr val="C00000"/>
                </a:solidFill>
                <a:latin typeface="Quire Sans" panose="020B0502040400020003" pitchFamily="34" charset="0"/>
                <a:cs typeface="Quire Sans" panose="020B0502040400020003" pitchFamily="34" charset="0"/>
              </a:rPr>
              <a:t> </a:t>
            </a:r>
            <a:r>
              <a:rPr lang="en-US" sz="2000" dirty="0">
                <a:solidFill>
                  <a:schemeClr val="accent6">
                    <a:lumMod val="75000"/>
                  </a:schemeClr>
                </a:solidFill>
                <a:latin typeface="Quire Sans" panose="020B0502040400020003" pitchFamily="34" charset="0"/>
                <a:cs typeface="Quire Sans" panose="020B0502040400020003" pitchFamily="34" charset="0"/>
              </a:rPr>
              <a:t>greater than minimum RDT </a:t>
            </a:r>
            <a:r>
              <a:rPr lang="en-US" sz="2000" dirty="0">
                <a:latin typeface="Quire Sans" panose="020B0502040400020003" pitchFamily="34" charset="0"/>
                <a:cs typeface="Quire Sans" panose="020B0502040400020003" pitchFamily="34" charset="0"/>
              </a:rPr>
              <a:t>across </a:t>
            </a:r>
            <a:r>
              <a:rPr lang="en-US" sz="2000" dirty="0">
                <a:latin typeface="Trebuchet MS" panose="020B0703020202090204" pitchFamily="34" charset="0"/>
                <a:cs typeface="Quire Sans" panose="020B0502040400020003" pitchFamily="34" charset="0"/>
              </a:rPr>
              <a:t>1000</a:t>
            </a:r>
            <a:r>
              <a:rPr lang="en-US" sz="2000" dirty="0">
                <a:latin typeface="Quire Sans" panose="020B0502040400020003" pitchFamily="34" charset="0"/>
                <a:cs typeface="Quire Sans" panose="020B0502040400020003" pitchFamily="34" charset="0"/>
              </a:rPr>
              <a:t> measurements</a:t>
            </a:r>
          </a:p>
        </p:txBody>
      </p:sp>
      <p:cxnSp>
        <p:nvCxnSpPr>
          <p:cNvPr id="12" name="Connector: Curved 18">
            <a:extLst>
              <a:ext uri="{FF2B5EF4-FFF2-40B4-BE49-F238E27FC236}">
                <a16:creationId xmlns:a16="http://schemas.microsoft.com/office/drawing/2014/main" id="{7B07E17A-4CC0-5759-28F1-93F88B85BA4F}"/>
              </a:ext>
            </a:extLst>
          </p:cNvPr>
          <p:cNvCxnSpPr>
            <a:cxnSpLocks/>
            <a:stCxn id="10" idx="6"/>
            <a:endCxn id="11" idx="2"/>
          </p:cNvCxnSpPr>
          <p:nvPr/>
        </p:nvCxnSpPr>
        <p:spPr>
          <a:xfrm flipV="1">
            <a:off x="2086902" y="2890384"/>
            <a:ext cx="3170110" cy="261756"/>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85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9" grpId="0" animBg="1"/>
      <p:bldP spid="10"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525B3-6351-18E7-D73D-2FC842ECD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2D4AFF-EC53-6104-9F05-6A23CDCC68F2}"/>
              </a:ext>
            </a:extLst>
          </p:cNvPr>
          <p:cNvSpPr>
            <a:spLocks noGrp="1"/>
          </p:cNvSpPr>
          <p:nvPr>
            <p:ph type="title"/>
          </p:nvPr>
        </p:nvSpPr>
        <p:spPr/>
        <p:txBody>
          <a:bodyPr/>
          <a:lstStyle/>
          <a:p>
            <a:r>
              <a:rPr lang="en-US" dirty="0"/>
              <a:t>Expected Value of the Minimum RDT</a:t>
            </a:r>
          </a:p>
        </p:txBody>
      </p:sp>
      <p:sp>
        <p:nvSpPr>
          <p:cNvPr id="4" name="Slide Number Placeholder 3">
            <a:extLst>
              <a:ext uri="{FF2B5EF4-FFF2-40B4-BE49-F238E27FC236}">
                <a16:creationId xmlns:a16="http://schemas.microsoft.com/office/drawing/2014/main" id="{FF7ED3C1-C7F9-3080-2FFC-36F8FCDD73AD}"/>
              </a:ext>
            </a:extLst>
          </p:cNvPr>
          <p:cNvSpPr>
            <a:spLocks noGrp="1"/>
          </p:cNvSpPr>
          <p:nvPr>
            <p:ph type="sldNum" sz="quarter" idx="12"/>
          </p:nvPr>
        </p:nvSpPr>
        <p:spPr/>
        <p:txBody>
          <a:bodyPr/>
          <a:lstStyle/>
          <a:p>
            <a:fld id="{C19D2B53-EDAE-4B41-B849-8916FA40BCB6}" type="slidenum">
              <a:rPr lang="en-US" smtClean="0"/>
              <a:pPr/>
              <a:t>53</a:t>
            </a:fld>
            <a:endParaRPr lang="en-US" dirty="0"/>
          </a:p>
        </p:txBody>
      </p:sp>
      <p:pic>
        <p:nvPicPr>
          <p:cNvPr id="6" name="Picture 5">
            <a:extLst>
              <a:ext uri="{FF2B5EF4-FFF2-40B4-BE49-F238E27FC236}">
                <a16:creationId xmlns:a16="http://schemas.microsoft.com/office/drawing/2014/main" id="{885D1E97-0A60-6549-D1AC-6CFCF87C15AA}"/>
              </a:ext>
            </a:extLst>
          </p:cNvPr>
          <p:cNvPicPr>
            <a:picLocks noChangeAspect="1"/>
          </p:cNvPicPr>
          <p:nvPr/>
        </p:nvPicPr>
        <p:blipFill>
          <a:blip r:embed="rId3"/>
          <a:stretch>
            <a:fillRect/>
          </a:stretch>
        </p:blipFill>
        <p:spPr>
          <a:xfrm>
            <a:off x="1152498" y="1418365"/>
            <a:ext cx="7527341" cy="3360030"/>
          </a:xfrm>
          <a:prstGeom prst="rect">
            <a:avLst/>
          </a:prstGeom>
        </p:spPr>
      </p:pic>
      <p:sp>
        <p:nvSpPr>
          <p:cNvPr id="7" name="TextBox 6">
            <a:extLst>
              <a:ext uri="{FF2B5EF4-FFF2-40B4-BE49-F238E27FC236}">
                <a16:creationId xmlns:a16="http://schemas.microsoft.com/office/drawing/2014/main" id="{DB91604A-6018-F66A-2A96-7FAD8C43BDCB}"/>
              </a:ext>
            </a:extLst>
          </p:cNvPr>
          <p:cNvSpPr txBox="1"/>
          <p:nvPr/>
        </p:nvSpPr>
        <p:spPr>
          <a:xfrm rot="16200000">
            <a:off x="-1048070" y="2333179"/>
            <a:ext cx="3496230"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Expected Normalized Value </a:t>
            </a:r>
            <a:br>
              <a:rPr lang="en-US" sz="2200" dirty="0">
                <a:solidFill>
                  <a:prstClr val="black"/>
                </a:solidFill>
              </a:rPr>
            </a:br>
            <a:r>
              <a:rPr lang="en-US" sz="2200" dirty="0">
                <a:solidFill>
                  <a:prstClr val="black"/>
                </a:solidFill>
              </a:rPr>
              <a:t>of the Minimum RDT</a:t>
            </a:r>
          </a:p>
        </p:txBody>
      </p:sp>
      <p:sp>
        <p:nvSpPr>
          <p:cNvPr id="9" name="TextBox 8">
            <a:extLst>
              <a:ext uri="{FF2B5EF4-FFF2-40B4-BE49-F238E27FC236}">
                <a16:creationId xmlns:a16="http://schemas.microsoft.com/office/drawing/2014/main" id="{6BF46F58-AA16-8A7D-1593-AFD60F9A0BF3}"/>
              </a:ext>
            </a:extLst>
          </p:cNvPr>
          <p:cNvSpPr txBox="1"/>
          <p:nvPr/>
        </p:nvSpPr>
        <p:spPr>
          <a:xfrm>
            <a:off x="0" y="5024562"/>
            <a:ext cx="9144000" cy="1304676"/>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600" dirty="0">
                <a:latin typeface="Quire Sans" panose="020B0502040400020003" pitchFamily="34" charset="0"/>
                <a:ea typeface="Cambria"/>
              </a:rPr>
              <a:t>With </a:t>
            </a:r>
            <a:r>
              <a:rPr lang="en-US" sz="2600" dirty="0">
                <a:solidFill>
                  <a:schemeClr val="accent2">
                    <a:lumMod val="75000"/>
                  </a:schemeClr>
                </a:solidFill>
                <a:latin typeface="Quire Sans" panose="020B0502040400020003" pitchFamily="34" charset="0"/>
                <a:ea typeface="Cambria"/>
              </a:rPr>
              <a:t>increasing N</a:t>
            </a:r>
            <a:r>
              <a:rPr lang="en-US" sz="2600" dirty="0">
                <a:latin typeface="Quire Sans" panose="020B0502040400020003" pitchFamily="34" charset="0"/>
                <a:ea typeface="Cambria"/>
              </a:rPr>
              <a:t> (number of measurements)</a:t>
            </a:r>
            <a:br>
              <a:rPr lang="en-US" sz="2600" dirty="0">
                <a:latin typeface="Quire Sans" panose="020B0502040400020003" pitchFamily="34" charset="0"/>
                <a:ea typeface="Cambria"/>
              </a:rPr>
            </a:br>
            <a:r>
              <a:rPr lang="en-US" sz="2600" dirty="0">
                <a:latin typeface="Quire Sans" panose="020B0502040400020003" pitchFamily="34" charset="0"/>
                <a:ea typeface="Cambria"/>
              </a:rPr>
              <a:t>we expect to identify an RDT value </a:t>
            </a:r>
            <a:br>
              <a:rPr lang="en-US" sz="2600" dirty="0">
                <a:latin typeface="Quire Sans" panose="020B0502040400020003" pitchFamily="34" charset="0"/>
                <a:ea typeface="Cambria"/>
              </a:rPr>
            </a:br>
            <a:r>
              <a:rPr lang="en-US" sz="2600" dirty="0">
                <a:solidFill>
                  <a:schemeClr val="accent2">
                    <a:lumMod val="75000"/>
                  </a:schemeClr>
                </a:solidFill>
                <a:latin typeface="Quire Sans" panose="020B0502040400020003" pitchFamily="34" charset="0"/>
                <a:ea typeface="Cambria"/>
              </a:rPr>
              <a:t>closer</a:t>
            </a:r>
            <a:r>
              <a:rPr lang="en-US" sz="2600" dirty="0">
                <a:latin typeface="Quire Sans" panose="020B0502040400020003" pitchFamily="34" charset="0"/>
                <a:ea typeface="Cambria"/>
              </a:rPr>
              <a:t> to the </a:t>
            </a:r>
            <a:r>
              <a:rPr lang="en-US" sz="2600" dirty="0">
                <a:solidFill>
                  <a:schemeClr val="accent2">
                    <a:lumMod val="75000"/>
                  </a:schemeClr>
                </a:solidFill>
                <a:latin typeface="Quire Sans" panose="020B0502040400020003" pitchFamily="34" charset="0"/>
                <a:ea typeface="Cambria"/>
              </a:rPr>
              <a:t>minimum across </a:t>
            </a:r>
            <a:r>
              <a:rPr lang="en-US" sz="2600" dirty="0">
                <a:solidFill>
                  <a:schemeClr val="accent2">
                    <a:lumMod val="75000"/>
                  </a:schemeClr>
                </a:solidFill>
                <a:latin typeface="Trebuchet MS" panose="020B0703020202090204" pitchFamily="34" charset="0"/>
                <a:ea typeface="Cambria"/>
              </a:rPr>
              <a:t>1000 </a:t>
            </a:r>
            <a:r>
              <a:rPr lang="en-US" sz="2600" dirty="0">
                <a:solidFill>
                  <a:schemeClr val="accent2">
                    <a:lumMod val="75000"/>
                  </a:schemeClr>
                </a:solidFill>
                <a:latin typeface="Quire Sans" panose="020B0502040400020003" pitchFamily="34" charset="0"/>
                <a:ea typeface="Cambria"/>
              </a:rPr>
              <a:t>measurements</a:t>
            </a:r>
          </a:p>
        </p:txBody>
      </p:sp>
      <p:sp>
        <p:nvSpPr>
          <p:cNvPr id="13" name="Right Arrow 12">
            <a:extLst>
              <a:ext uri="{FF2B5EF4-FFF2-40B4-BE49-F238E27FC236}">
                <a16:creationId xmlns:a16="http://schemas.microsoft.com/office/drawing/2014/main" id="{AE3178D6-37EC-CDF6-12E0-E892FD52C560}"/>
              </a:ext>
            </a:extLst>
          </p:cNvPr>
          <p:cNvSpPr/>
          <p:nvPr/>
        </p:nvSpPr>
        <p:spPr>
          <a:xfrm>
            <a:off x="4842882" y="1454911"/>
            <a:ext cx="3539412" cy="223935"/>
          </a:xfrm>
          <a:prstGeom prst="rightArrow">
            <a:avLst/>
          </a:prstGeom>
          <a:solidFill>
            <a:schemeClr val="accent2">
              <a:alpha val="90000"/>
            </a:schemeClr>
          </a:solidFill>
          <a:ln w="1905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4" name="Right Arrow 13">
            <a:extLst>
              <a:ext uri="{FF2B5EF4-FFF2-40B4-BE49-F238E27FC236}">
                <a16:creationId xmlns:a16="http://schemas.microsoft.com/office/drawing/2014/main" id="{14B52A27-10F8-0BD5-7FE4-FC2034B49BC8}"/>
              </a:ext>
            </a:extLst>
          </p:cNvPr>
          <p:cNvSpPr/>
          <p:nvPr/>
        </p:nvSpPr>
        <p:spPr>
          <a:xfrm rot="5400000">
            <a:off x="564681" y="2663909"/>
            <a:ext cx="2513109" cy="246132"/>
          </a:xfrm>
          <a:prstGeom prst="rightArrow">
            <a:avLst/>
          </a:prstGeom>
          <a:solidFill>
            <a:schemeClr val="accent2">
              <a:alpha val="90000"/>
            </a:schemeClr>
          </a:solidFill>
          <a:ln w="19050">
            <a:solidFill>
              <a:schemeClr val="tx1"/>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3" name="Rectangle 2">
            <a:extLst>
              <a:ext uri="{FF2B5EF4-FFF2-40B4-BE49-F238E27FC236}">
                <a16:creationId xmlns:a16="http://schemas.microsoft.com/office/drawing/2014/main" id="{7BC16CD8-438C-4FA3-09D3-487CB590380C}"/>
              </a:ext>
            </a:extLst>
          </p:cNvPr>
          <p:cNvSpPr/>
          <p:nvPr/>
        </p:nvSpPr>
        <p:spPr>
          <a:xfrm>
            <a:off x="1944303" y="1715392"/>
            <a:ext cx="2627698" cy="2328138"/>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5" name="Rectangle 4">
            <a:extLst>
              <a:ext uri="{FF2B5EF4-FFF2-40B4-BE49-F238E27FC236}">
                <a16:creationId xmlns:a16="http://schemas.microsoft.com/office/drawing/2014/main" id="{3E82936E-B70F-7A10-1616-F38D54359F86}"/>
              </a:ext>
            </a:extLst>
          </p:cNvPr>
          <p:cNvSpPr/>
          <p:nvPr/>
        </p:nvSpPr>
        <p:spPr>
          <a:xfrm>
            <a:off x="4571999" y="2450257"/>
            <a:ext cx="433138" cy="1593273"/>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8" name="Rectangle 7">
            <a:extLst>
              <a:ext uri="{FF2B5EF4-FFF2-40B4-BE49-F238E27FC236}">
                <a16:creationId xmlns:a16="http://schemas.microsoft.com/office/drawing/2014/main" id="{BD961F17-C709-0087-00AE-E8C4B065AF9D}"/>
              </a:ext>
            </a:extLst>
          </p:cNvPr>
          <p:cNvSpPr/>
          <p:nvPr/>
        </p:nvSpPr>
        <p:spPr>
          <a:xfrm>
            <a:off x="5359666" y="2451234"/>
            <a:ext cx="1252889" cy="1593273"/>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0" name="Rectangle 9">
            <a:extLst>
              <a:ext uri="{FF2B5EF4-FFF2-40B4-BE49-F238E27FC236}">
                <a16:creationId xmlns:a16="http://schemas.microsoft.com/office/drawing/2014/main" id="{39DE108B-4DE9-58DE-CFDB-3EAA0F1E11CC}"/>
              </a:ext>
            </a:extLst>
          </p:cNvPr>
          <p:cNvSpPr/>
          <p:nvPr/>
        </p:nvSpPr>
        <p:spPr>
          <a:xfrm>
            <a:off x="6913605" y="2450257"/>
            <a:ext cx="486615" cy="1593273"/>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1" name="Rectangle 10">
            <a:extLst>
              <a:ext uri="{FF2B5EF4-FFF2-40B4-BE49-F238E27FC236}">
                <a16:creationId xmlns:a16="http://schemas.microsoft.com/office/drawing/2014/main" id="{A8E93EAC-4996-3A1E-1545-0D11409A8DEF}"/>
              </a:ext>
            </a:extLst>
          </p:cNvPr>
          <p:cNvSpPr/>
          <p:nvPr/>
        </p:nvSpPr>
        <p:spPr>
          <a:xfrm>
            <a:off x="7632833" y="3820572"/>
            <a:ext cx="231007" cy="223935"/>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2" name="Rectangle 11">
            <a:extLst>
              <a:ext uri="{FF2B5EF4-FFF2-40B4-BE49-F238E27FC236}">
                <a16:creationId xmlns:a16="http://schemas.microsoft.com/office/drawing/2014/main" id="{029CD869-5B18-213E-2959-215DA2F9CF30}"/>
              </a:ext>
            </a:extLst>
          </p:cNvPr>
          <p:cNvSpPr/>
          <p:nvPr/>
        </p:nvSpPr>
        <p:spPr>
          <a:xfrm>
            <a:off x="4990965" y="1990338"/>
            <a:ext cx="2025852" cy="223935"/>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5" name="Rectangle 14">
            <a:extLst>
              <a:ext uri="{FF2B5EF4-FFF2-40B4-BE49-F238E27FC236}">
                <a16:creationId xmlns:a16="http://schemas.microsoft.com/office/drawing/2014/main" id="{E8BC6949-1504-474B-1089-2BA2C154C28A}"/>
              </a:ext>
            </a:extLst>
          </p:cNvPr>
          <p:cNvSpPr/>
          <p:nvPr/>
        </p:nvSpPr>
        <p:spPr>
          <a:xfrm>
            <a:off x="4995239" y="2632363"/>
            <a:ext cx="433138" cy="316775"/>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1281493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2D31D-C2BA-63FA-4C1C-D68EC4D9D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5EC28B-8A0A-26C0-64B2-D517A1F9299B}"/>
              </a:ext>
            </a:extLst>
          </p:cNvPr>
          <p:cNvSpPr>
            <a:spLocks noGrp="1"/>
          </p:cNvSpPr>
          <p:nvPr>
            <p:ph type="title"/>
          </p:nvPr>
        </p:nvSpPr>
        <p:spPr/>
        <p:txBody>
          <a:bodyPr/>
          <a:lstStyle/>
          <a:p>
            <a:r>
              <a:rPr lang="en-US" dirty="0"/>
              <a:t>In-Depth Analysis: Key Takeaways</a:t>
            </a:r>
          </a:p>
        </p:txBody>
      </p:sp>
      <p:sp>
        <p:nvSpPr>
          <p:cNvPr id="4" name="Slide Number Placeholder 3">
            <a:extLst>
              <a:ext uri="{FF2B5EF4-FFF2-40B4-BE49-F238E27FC236}">
                <a16:creationId xmlns:a16="http://schemas.microsoft.com/office/drawing/2014/main" id="{9DA63B64-E794-C724-6C4F-5E00ED0DD8A2}"/>
              </a:ext>
            </a:extLst>
          </p:cNvPr>
          <p:cNvSpPr>
            <a:spLocks noGrp="1"/>
          </p:cNvSpPr>
          <p:nvPr>
            <p:ph type="sldNum" sz="quarter" idx="12"/>
          </p:nvPr>
        </p:nvSpPr>
        <p:spPr/>
        <p:txBody>
          <a:bodyPr/>
          <a:lstStyle/>
          <a:p>
            <a:fld id="{C19D2B53-EDAE-4B41-B849-8916FA40BCB6}" type="slidenum">
              <a:rPr lang="en-US" smtClean="0"/>
              <a:pPr/>
              <a:t>54</a:t>
            </a:fld>
            <a:endParaRPr lang="en-US" dirty="0"/>
          </a:p>
        </p:txBody>
      </p:sp>
      <p:grpSp>
        <p:nvGrpSpPr>
          <p:cNvPr id="5" name="Group 4">
            <a:extLst>
              <a:ext uri="{FF2B5EF4-FFF2-40B4-BE49-F238E27FC236}">
                <a16:creationId xmlns:a16="http://schemas.microsoft.com/office/drawing/2014/main" id="{83A694AA-FD6A-4667-53C3-06BB6B50FB31}"/>
              </a:ext>
            </a:extLst>
          </p:cNvPr>
          <p:cNvGrpSpPr/>
          <p:nvPr/>
        </p:nvGrpSpPr>
        <p:grpSpPr>
          <a:xfrm>
            <a:off x="239344" y="1167182"/>
            <a:ext cx="8647804" cy="1331714"/>
            <a:chOff x="248098" y="2185542"/>
            <a:chExt cx="8647804" cy="2146136"/>
          </a:xfrm>
        </p:grpSpPr>
        <p:sp>
          <p:nvSpPr>
            <p:cNvPr id="6" name="Rounded Rectangle 5">
              <a:extLst>
                <a:ext uri="{FF2B5EF4-FFF2-40B4-BE49-F238E27FC236}">
                  <a16:creationId xmlns:a16="http://schemas.microsoft.com/office/drawing/2014/main" id="{03AE788A-7979-AE03-9FD9-22C377808315}"/>
                </a:ext>
              </a:extLst>
            </p:cNvPr>
            <p:cNvSpPr/>
            <p:nvPr/>
          </p:nvSpPr>
          <p:spPr>
            <a:xfrm>
              <a:off x="248098" y="2185542"/>
              <a:ext cx="8647804" cy="2146136"/>
            </a:xfrm>
            <a:prstGeom prst="roundRect">
              <a:avLst>
                <a:gd name="adj" fmla="val 3533"/>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7" name="Rectangle 6">
              <a:extLst>
                <a:ext uri="{FF2B5EF4-FFF2-40B4-BE49-F238E27FC236}">
                  <a16:creationId xmlns:a16="http://schemas.microsoft.com/office/drawing/2014/main" id="{89419858-3103-5141-DF41-19D9E613B4DD}"/>
                </a:ext>
              </a:extLst>
            </p:cNvPr>
            <p:cNvSpPr/>
            <p:nvPr/>
          </p:nvSpPr>
          <p:spPr>
            <a:xfrm>
              <a:off x="318574" y="3004303"/>
              <a:ext cx="8497318" cy="1216005"/>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All tested DRAM rows </a:t>
              </a:r>
              <a:r>
                <a:rPr kumimoji="0" lang="en-US" sz="2800" b="0"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exhibit VRD</a:t>
              </a:r>
            </a:p>
          </p:txBody>
        </p:sp>
        <p:sp>
          <p:nvSpPr>
            <p:cNvPr id="8" name="TextBox 7">
              <a:extLst>
                <a:ext uri="{FF2B5EF4-FFF2-40B4-BE49-F238E27FC236}">
                  <a16:creationId xmlns:a16="http://schemas.microsoft.com/office/drawing/2014/main" id="{64B206BB-29DB-E40F-77A7-B0F18BC51D47}"/>
                </a:ext>
              </a:extLst>
            </p:cNvPr>
            <p:cNvSpPr txBox="1"/>
            <p:nvPr/>
          </p:nvSpPr>
          <p:spPr>
            <a:xfrm>
              <a:off x="371466" y="2185544"/>
              <a:ext cx="8382000" cy="818758"/>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rPr>
                <a:t>1</a:t>
              </a:r>
            </a:p>
          </p:txBody>
        </p:sp>
      </p:grpSp>
      <p:grpSp>
        <p:nvGrpSpPr>
          <p:cNvPr id="9" name="Group 8">
            <a:extLst>
              <a:ext uri="{FF2B5EF4-FFF2-40B4-BE49-F238E27FC236}">
                <a16:creationId xmlns:a16="http://schemas.microsoft.com/office/drawing/2014/main" id="{5331508D-43CC-26D9-987E-7C2B581859A3}"/>
              </a:ext>
            </a:extLst>
          </p:cNvPr>
          <p:cNvGrpSpPr/>
          <p:nvPr/>
        </p:nvGrpSpPr>
        <p:grpSpPr>
          <a:xfrm>
            <a:off x="248098" y="2652791"/>
            <a:ext cx="8647804" cy="1706314"/>
            <a:chOff x="248098" y="2185542"/>
            <a:chExt cx="8647804" cy="2146136"/>
          </a:xfrm>
        </p:grpSpPr>
        <p:sp>
          <p:nvSpPr>
            <p:cNvPr id="10" name="Rounded Rectangle 9">
              <a:extLst>
                <a:ext uri="{FF2B5EF4-FFF2-40B4-BE49-F238E27FC236}">
                  <a16:creationId xmlns:a16="http://schemas.microsoft.com/office/drawing/2014/main" id="{1460C530-C92B-0CA7-DF0F-4F42A2F83AB1}"/>
                </a:ext>
              </a:extLst>
            </p:cNvPr>
            <p:cNvSpPr/>
            <p:nvPr/>
          </p:nvSpPr>
          <p:spPr>
            <a:xfrm>
              <a:off x="248098" y="2185542"/>
              <a:ext cx="8647804" cy="2146136"/>
            </a:xfrm>
            <a:prstGeom prst="roundRect">
              <a:avLst>
                <a:gd name="adj" fmla="val 3533"/>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11" name="Rectangle 10">
              <a:extLst>
                <a:ext uri="{FF2B5EF4-FFF2-40B4-BE49-F238E27FC236}">
                  <a16:creationId xmlns:a16="http://schemas.microsoft.com/office/drawing/2014/main" id="{40F4CE7A-0B63-66FF-0DA2-17D6C4F43209}"/>
                </a:ext>
              </a:extLst>
            </p:cNvPr>
            <p:cNvSpPr/>
            <p:nvPr/>
          </p:nvSpPr>
          <p:spPr>
            <a:xfrm>
              <a:off x="318574" y="2896251"/>
              <a:ext cx="8497318" cy="1324057"/>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Relatively </a:t>
              </a:r>
              <a:r>
                <a:rPr kumimoji="0" lang="en-US" sz="2800" b="0" i="0" u="none" strike="noStrike" kern="1200" cap="none" spc="0" normalizeH="0" baseline="0" noProof="0" dirty="0">
                  <a:ln>
                    <a:noFill/>
                  </a:ln>
                  <a:solidFill>
                    <a:schemeClr val="accent5">
                      <a:lumMod val="75000"/>
                    </a:schemeClr>
                  </a:solidFill>
                  <a:effectLst/>
                  <a:uLnTx/>
                  <a:uFillTx/>
                  <a:latin typeface="Quire Sans" panose="020B0502040400020003" pitchFamily="34" charset="0"/>
                  <a:cs typeface="Quire Sans" panose="020B0502040400020003" pitchFamily="34" charset="0"/>
                </a:rPr>
                <a:t>few</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(&lt;</a:t>
              </a:r>
              <a:r>
                <a:rPr kumimoji="0" lang="en-US" sz="2800" b="0" i="0" u="none" strike="noStrike" kern="1200" cap="none" spc="0" normalizeH="0" baseline="0" noProof="0" dirty="0">
                  <a:ln>
                    <a:noFill/>
                  </a:ln>
                  <a:solidFill>
                    <a:schemeClr val="tx1"/>
                  </a:solidFill>
                  <a:effectLst/>
                  <a:uLnTx/>
                  <a:uFillTx/>
                  <a:latin typeface="Trebuchet MS" panose="020B0703020202090204" pitchFamily="34" charset="0"/>
                  <a:cs typeface="Quire Sans" panose="020B0502040400020003" pitchFamily="34" charset="0"/>
                </a:rPr>
                <a:t>500</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RDT </a:t>
              </a:r>
              <a:r>
                <a:rPr kumimoji="0" lang="en-US" sz="2800" b="0" i="0" u="none" strike="noStrike" kern="1200" cap="none" spc="0" normalizeH="0" baseline="0" noProof="0" dirty="0">
                  <a:ln>
                    <a:noFill/>
                  </a:ln>
                  <a:solidFill>
                    <a:schemeClr val="accent5">
                      <a:lumMod val="75000"/>
                    </a:schemeClr>
                  </a:solidFill>
                  <a:effectLst/>
                  <a:uLnTx/>
                  <a:uFillTx/>
                  <a:latin typeface="Quire Sans" panose="020B0502040400020003" pitchFamily="34" charset="0"/>
                  <a:cs typeface="Quire Sans" panose="020B0502040400020003" pitchFamily="34" charset="0"/>
                </a:rPr>
                <a:t>measurements</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 are</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accent5">
                      <a:lumMod val="75000"/>
                    </a:schemeClr>
                  </a:solidFill>
                  <a:effectLst/>
                  <a:uLnTx/>
                  <a:uFillTx/>
                  <a:latin typeface="Quire Sans" panose="020B0502040400020003" pitchFamily="34" charset="0"/>
                  <a:cs typeface="Quire Sans" panose="020B0502040400020003" pitchFamily="34" charset="0"/>
                </a:rPr>
                <a:t>unlikely to yield the minimum RDT </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of a row</a:t>
              </a:r>
            </a:p>
          </p:txBody>
        </p:sp>
        <p:sp>
          <p:nvSpPr>
            <p:cNvPr id="12" name="TextBox 11">
              <a:extLst>
                <a:ext uri="{FF2B5EF4-FFF2-40B4-BE49-F238E27FC236}">
                  <a16:creationId xmlns:a16="http://schemas.microsoft.com/office/drawing/2014/main" id="{ECC726A0-D492-F5E1-7F71-20B8EEF6448B}"/>
                </a:ext>
              </a:extLst>
            </p:cNvPr>
            <p:cNvSpPr txBox="1"/>
            <p:nvPr/>
          </p:nvSpPr>
          <p:spPr>
            <a:xfrm>
              <a:off x="371466" y="2185545"/>
              <a:ext cx="8382000" cy="710707"/>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lang="en-US" sz="3200" b="1" dirty="0">
                  <a:solidFill>
                    <a:prstClr val="white"/>
                  </a:solidFill>
                  <a:latin typeface="Trebuchet MS" panose="020B0703020202090204" pitchFamily="34" charset="0"/>
                  <a:cs typeface="Quire Sans" panose="020B0502040400020003" pitchFamily="34" charset="0"/>
                </a:rPr>
                <a:t>2</a:t>
              </a:r>
              <a:endPar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endParaRPr>
            </a:p>
          </p:txBody>
        </p:sp>
      </p:grpSp>
      <p:grpSp>
        <p:nvGrpSpPr>
          <p:cNvPr id="13" name="Group 12">
            <a:extLst>
              <a:ext uri="{FF2B5EF4-FFF2-40B4-BE49-F238E27FC236}">
                <a16:creationId xmlns:a16="http://schemas.microsoft.com/office/drawing/2014/main" id="{FF6E9676-65C6-09DD-DCCD-9992A32A4289}"/>
              </a:ext>
            </a:extLst>
          </p:cNvPr>
          <p:cNvGrpSpPr/>
          <p:nvPr/>
        </p:nvGrpSpPr>
        <p:grpSpPr>
          <a:xfrm>
            <a:off x="239344" y="4513000"/>
            <a:ext cx="8647804" cy="1706314"/>
            <a:chOff x="248098" y="2185542"/>
            <a:chExt cx="8647804" cy="2146136"/>
          </a:xfrm>
        </p:grpSpPr>
        <p:sp>
          <p:nvSpPr>
            <p:cNvPr id="14" name="Rounded Rectangle 13">
              <a:extLst>
                <a:ext uri="{FF2B5EF4-FFF2-40B4-BE49-F238E27FC236}">
                  <a16:creationId xmlns:a16="http://schemas.microsoft.com/office/drawing/2014/main" id="{FB9BDFD7-01F5-87EA-959B-546F7B7FCDBA}"/>
                </a:ext>
              </a:extLst>
            </p:cNvPr>
            <p:cNvSpPr/>
            <p:nvPr/>
          </p:nvSpPr>
          <p:spPr>
            <a:xfrm>
              <a:off x="248098" y="2185542"/>
              <a:ext cx="8647804" cy="2146136"/>
            </a:xfrm>
            <a:prstGeom prst="roundRect">
              <a:avLst>
                <a:gd name="adj" fmla="val 3533"/>
              </a:avLst>
            </a:prstGeom>
            <a:solidFill>
              <a:srgbClr val="D62728"/>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15" name="Rectangle 14">
              <a:extLst>
                <a:ext uri="{FF2B5EF4-FFF2-40B4-BE49-F238E27FC236}">
                  <a16:creationId xmlns:a16="http://schemas.microsoft.com/office/drawing/2014/main" id="{774B2668-D40A-6099-E50A-513B64290327}"/>
                </a:ext>
              </a:extLst>
            </p:cNvPr>
            <p:cNvSpPr/>
            <p:nvPr/>
          </p:nvSpPr>
          <p:spPr>
            <a:xfrm>
              <a:off x="318574" y="2896251"/>
              <a:ext cx="8497318" cy="1324057"/>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Data patterns, temperature, and</a:t>
              </a:r>
              <a:b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b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aggressor row on time </a:t>
              </a:r>
              <a:r>
                <a:rPr kumimoji="0" lang="en-US" sz="2800" b="0" i="0" u="none" strike="noStrike" kern="1200" cap="none" spc="0" normalizeH="0" baseline="0" noProof="0" dirty="0">
                  <a:ln>
                    <a:noFill/>
                  </a:ln>
                  <a:solidFill>
                    <a:schemeClr val="accent6">
                      <a:lumMod val="75000"/>
                    </a:schemeClr>
                  </a:solidFill>
                  <a:effectLst/>
                  <a:uLnTx/>
                  <a:uFillTx/>
                  <a:latin typeface="Quire Sans" panose="020B0502040400020003" pitchFamily="34" charset="0"/>
                  <a:cs typeface="Quire Sans" panose="020B0502040400020003" pitchFamily="34" charset="0"/>
                </a:rPr>
                <a:t>affect </a:t>
              </a:r>
              <a:r>
                <a:rPr kumimoji="0" lang="en-US" sz="2800" b="0" i="0" u="none" strike="noStrike" kern="1200" cap="none" spc="0" normalizeH="0" baseline="0" noProof="0" dirty="0">
                  <a:ln>
                    <a:noFill/>
                  </a:ln>
                  <a:solidFill>
                    <a:schemeClr val="tx1"/>
                  </a:solidFill>
                  <a:effectLst/>
                  <a:uLnTx/>
                  <a:uFillTx/>
                  <a:latin typeface="Quire Sans" panose="020B0502040400020003" pitchFamily="34" charset="0"/>
                  <a:cs typeface="Quire Sans" panose="020B0502040400020003" pitchFamily="34" charset="0"/>
                </a:rPr>
                <a:t>VRD</a:t>
              </a:r>
            </a:p>
          </p:txBody>
        </p:sp>
        <p:sp>
          <p:nvSpPr>
            <p:cNvPr id="16" name="TextBox 15">
              <a:extLst>
                <a:ext uri="{FF2B5EF4-FFF2-40B4-BE49-F238E27FC236}">
                  <a16:creationId xmlns:a16="http://schemas.microsoft.com/office/drawing/2014/main" id="{9C5601C2-DB22-042F-6449-52AD87521745}"/>
                </a:ext>
              </a:extLst>
            </p:cNvPr>
            <p:cNvSpPr txBox="1"/>
            <p:nvPr/>
          </p:nvSpPr>
          <p:spPr>
            <a:xfrm>
              <a:off x="371466" y="2185545"/>
              <a:ext cx="8382000" cy="710707"/>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Quire Sans" panose="020B0502040400020003" pitchFamily="34" charset="0"/>
                  <a:cs typeface="Quire Sans" panose="020B0502040400020003" pitchFamily="34" charset="0"/>
                </a:rPr>
                <a:t>Takeaway </a:t>
              </a: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cs typeface="Quire Sans" panose="020B0502040400020003" pitchFamily="34" charset="0"/>
                </a:rPr>
                <a:t>3</a:t>
              </a:r>
            </a:p>
          </p:txBody>
        </p:sp>
      </p:grpSp>
      <p:sp>
        <p:nvSpPr>
          <p:cNvPr id="17" name="Rectangle 16">
            <a:extLst>
              <a:ext uri="{FF2B5EF4-FFF2-40B4-BE49-F238E27FC236}">
                <a16:creationId xmlns:a16="http://schemas.microsoft.com/office/drawing/2014/main" id="{F4DDCFE6-56DA-62F6-22B2-EDB93D4C2DF7}"/>
              </a:ext>
            </a:extLst>
          </p:cNvPr>
          <p:cNvSpPr/>
          <p:nvPr/>
        </p:nvSpPr>
        <p:spPr>
          <a:xfrm>
            <a:off x="-181200" y="832660"/>
            <a:ext cx="9469823" cy="3597088"/>
          </a:xfrm>
          <a:prstGeom prst="rect">
            <a:avLst/>
          </a:prstGeom>
          <a:solidFill>
            <a:srgbClr val="FFFFFF">
              <a:alpha val="9387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spTree>
    <p:extLst>
      <p:ext uri="{BB962C8B-B14F-4D97-AF65-F5344CB8AC3E}">
        <p14:creationId xmlns:p14="http://schemas.microsoft.com/office/powerpoint/2010/main" val="3735426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61BDF-455D-4874-C80B-54CA670D06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C793A-E7E7-9D41-AACB-09E0B3AF019F}"/>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7BD747CA-E53B-BA8B-FDD9-E52E4F60A11B}"/>
              </a:ext>
            </a:extLst>
          </p:cNvPr>
          <p:cNvSpPr>
            <a:spLocks noGrp="1"/>
          </p:cNvSpPr>
          <p:nvPr>
            <p:ph idx="1"/>
          </p:nvPr>
        </p:nvSpPr>
        <p:spPr/>
        <p:txBody>
          <a:bodyPr>
            <a:noAutofit/>
          </a:bodyPr>
          <a:lstStyle/>
          <a:p>
            <a:pPr marL="640080" indent="-640080">
              <a:buFont typeface="+mj-lt"/>
              <a:buAutoNum type="romanUcPeriod"/>
            </a:pPr>
            <a:r>
              <a:rPr lang="en-US" sz="2900" dirty="0">
                <a:solidFill>
                  <a:schemeClr val="tx1">
                    <a:lumMod val="50000"/>
                    <a:lumOff val="50000"/>
                  </a:schemeClr>
                </a:solidFill>
              </a:rPr>
              <a:t>Motivation</a:t>
            </a:r>
          </a:p>
          <a:p>
            <a:pPr marL="640080" indent="-640080">
              <a:buFont typeface="+mj-lt"/>
              <a:buAutoNum type="romanUcPeriod"/>
            </a:pPr>
            <a:endParaRPr lang="en-US" sz="2400" dirty="0"/>
          </a:p>
          <a:p>
            <a:pPr marL="640080" indent="-640080">
              <a:buFont typeface="+mj-lt"/>
              <a:buAutoNum type="romanUcPeriod"/>
            </a:pPr>
            <a:r>
              <a:rPr lang="en-US" sz="2900" dirty="0">
                <a:solidFill>
                  <a:schemeClr val="tx1">
                    <a:lumMod val="50000"/>
                    <a:lumOff val="50000"/>
                  </a:schemeClr>
                </a:solidFill>
              </a:rPr>
              <a:t>Experimental Characterization Methodology</a:t>
            </a:r>
          </a:p>
          <a:p>
            <a:pPr marL="640080" indent="-640080">
              <a:buFont typeface="+mj-lt"/>
              <a:buAutoNum type="romanUcPeriod"/>
            </a:pPr>
            <a:endParaRPr lang="en-US" sz="2400" b="1" dirty="0"/>
          </a:p>
          <a:p>
            <a:pPr marL="640080" indent="-640080">
              <a:buFont typeface="+mj-lt"/>
              <a:buAutoNum type="romanUcPeriod"/>
            </a:pPr>
            <a:r>
              <a:rPr lang="en-US" sz="2900" dirty="0">
                <a:solidFill>
                  <a:schemeClr val="tx1">
                    <a:lumMod val="50000"/>
                    <a:lumOff val="50000"/>
                  </a:schemeClr>
                </a:solidFill>
              </a:rPr>
              <a:t>Foundational Results</a:t>
            </a:r>
          </a:p>
          <a:p>
            <a:pPr marL="640080" indent="-640080">
              <a:buFont typeface="+mj-lt"/>
              <a:buAutoNum type="romanUcPeriod"/>
            </a:pPr>
            <a:endParaRPr lang="en-US" sz="2400" dirty="0"/>
          </a:p>
          <a:p>
            <a:pPr marL="640080" indent="-640080">
              <a:buFont typeface="+mj-lt"/>
              <a:buAutoNum type="romanUcPeriod"/>
            </a:pPr>
            <a:r>
              <a:rPr lang="en-US" sz="2900" dirty="0">
                <a:solidFill>
                  <a:schemeClr val="tx1">
                    <a:lumMod val="50000"/>
                    <a:lumOff val="50000"/>
                  </a:schemeClr>
                </a:solidFill>
              </a:rPr>
              <a:t>In-Depth Analysis of VRD</a:t>
            </a:r>
          </a:p>
          <a:p>
            <a:pPr marL="640080" indent="-640080">
              <a:buFont typeface="+mj-lt"/>
              <a:buAutoNum type="romanUcPeriod"/>
            </a:pPr>
            <a:endParaRPr lang="en-US" sz="2400" dirty="0"/>
          </a:p>
          <a:p>
            <a:pPr marL="640080" indent="-640080">
              <a:buFont typeface="+mj-lt"/>
              <a:buAutoNum type="romanUcPeriod"/>
            </a:pPr>
            <a:r>
              <a:rPr lang="en-US" sz="2900" b="1" dirty="0"/>
              <a:t>Implications for System Security and Robustness</a:t>
            </a:r>
          </a:p>
          <a:p>
            <a:pPr marL="640080" indent="-640080">
              <a:buFont typeface="+mj-lt"/>
              <a:buAutoNum type="romanUcPeriod"/>
            </a:pPr>
            <a:endParaRPr lang="en-US" sz="2400" dirty="0"/>
          </a:p>
          <a:p>
            <a:pPr marL="640080" indent="-640080">
              <a:buFont typeface="+mj-lt"/>
              <a:buAutoNum type="romanUcPeriod"/>
            </a:pPr>
            <a:r>
              <a:rPr lang="en-US" sz="2900" dirty="0"/>
              <a:t>Conclusion</a:t>
            </a:r>
          </a:p>
        </p:txBody>
      </p:sp>
      <p:sp>
        <p:nvSpPr>
          <p:cNvPr id="4" name="Slide Number Placeholder 3">
            <a:extLst>
              <a:ext uri="{FF2B5EF4-FFF2-40B4-BE49-F238E27FC236}">
                <a16:creationId xmlns:a16="http://schemas.microsoft.com/office/drawing/2014/main" id="{9D8EDEFB-497F-622D-70AB-3416DDDCD85F}"/>
              </a:ext>
            </a:extLst>
          </p:cNvPr>
          <p:cNvSpPr>
            <a:spLocks noGrp="1"/>
          </p:cNvSpPr>
          <p:nvPr>
            <p:ph type="sldNum" sz="quarter" idx="12"/>
          </p:nvPr>
        </p:nvSpPr>
        <p:spPr/>
        <p:txBody>
          <a:bodyPr/>
          <a:lstStyle/>
          <a:p>
            <a:fld id="{C19D2B53-EDAE-4B41-B849-8916FA40BCB6}" type="slidenum">
              <a:rPr lang="en-US" smtClean="0"/>
              <a:pPr/>
              <a:t>55</a:t>
            </a:fld>
            <a:endParaRPr lang="en-US" dirty="0"/>
          </a:p>
        </p:txBody>
      </p:sp>
    </p:spTree>
    <p:extLst>
      <p:ext uri="{BB962C8B-B14F-4D97-AF65-F5344CB8AC3E}">
        <p14:creationId xmlns:p14="http://schemas.microsoft.com/office/powerpoint/2010/main" val="2431091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D068A-E08E-F68C-1CF2-FEA221AFED03}"/>
              </a:ext>
            </a:extLst>
          </p:cNvPr>
          <p:cNvSpPr>
            <a:spLocks noGrp="1"/>
          </p:cNvSpPr>
          <p:nvPr>
            <p:ph type="title"/>
          </p:nvPr>
        </p:nvSpPr>
        <p:spPr/>
        <p:txBody>
          <a:bodyPr/>
          <a:lstStyle/>
          <a:p>
            <a:r>
              <a:rPr lang="en-US" dirty="0"/>
              <a:t>Implications Summary</a:t>
            </a:r>
          </a:p>
        </p:txBody>
      </p:sp>
      <p:sp>
        <p:nvSpPr>
          <p:cNvPr id="3" name="Content Placeholder 2">
            <a:extLst>
              <a:ext uri="{FF2B5EF4-FFF2-40B4-BE49-F238E27FC236}">
                <a16:creationId xmlns:a16="http://schemas.microsoft.com/office/drawing/2014/main" id="{4C5589A5-3AC6-779F-5215-1381378DA243}"/>
              </a:ext>
            </a:extLst>
          </p:cNvPr>
          <p:cNvSpPr>
            <a:spLocks noGrp="1"/>
          </p:cNvSpPr>
          <p:nvPr>
            <p:ph idx="1"/>
          </p:nvPr>
        </p:nvSpPr>
        <p:spPr/>
        <p:txBody>
          <a:bodyPr>
            <a:noAutofit/>
          </a:bodyPr>
          <a:lstStyle/>
          <a:p>
            <a:pPr>
              <a:buClr>
                <a:schemeClr val="tx1"/>
              </a:buClr>
            </a:pPr>
            <a:r>
              <a:rPr lang="en-US" sz="2700" dirty="0">
                <a:solidFill>
                  <a:srgbClr val="C00000"/>
                </a:solidFill>
              </a:rPr>
              <a:t>Security guarantees </a:t>
            </a:r>
            <a:r>
              <a:rPr lang="en-US" sz="2700" dirty="0"/>
              <a:t>provided by </a:t>
            </a:r>
            <a:r>
              <a:rPr lang="en-US" sz="2700" dirty="0">
                <a:solidFill>
                  <a:schemeClr val="accent5">
                    <a:lumMod val="75000"/>
                  </a:schemeClr>
                </a:solidFill>
              </a:rPr>
              <a:t>mitigation techniques </a:t>
            </a:r>
            <a:br>
              <a:rPr lang="en-US" sz="2700" dirty="0">
                <a:solidFill>
                  <a:schemeClr val="accent5">
                    <a:lumMod val="75000"/>
                  </a:schemeClr>
                </a:solidFill>
              </a:rPr>
            </a:br>
            <a:r>
              <a:rPr lang="en-US" sz="2700" dirty="0"/>
              <a:t>rely on </a:t>
            </a:r>
            <a:r>
              <a:rPr lang="en-US" sz="2700" dirty="0">
                <a:solidFill>
                  <a:schemeClr val="accent6">
                    <a:lumMod val="75000"/>
                  </a:schemeClr>
                </a:solidFill>
              </a:rPr>
              <a:t>accurately identified </a:t>
            </a:r>
            <a:br>
              <a:rPr lang="en-US" sz="2700" dirty="0">
                <a:solidFill>
                  <a:schemeClr val="accent6">
                    <a:lumMod val="75000"/>
                  </a:schemeClr>
                </a:solidFill>
              </a:rPr>
            </a:br>
            <a:r>
              <a:rPr lang="en-US" sz="2700" dirty="0">
                <a:solidFill>
                  <a:schemeClr val="accent6">
                    <a:lumMod val="75000"/>
                  </a:schemeClr>
                </a:solidFill>
              </a:rPr>
              <a:t>minimum read disturbance threshold (RDT)</a:t>
            </a:r>
          </a:p>
          <a:p>
            <a:pPr>
              <a:buClr>
                <a:schemeClr val="tx1"/>
              </a:buClr>
            </a:pPr>
            <a:endParaRPr lang="en-US" sz="700" dirty="0"/>
          </a:p>
          <a:p>
            <a:pPr>
              <a:buClr>
                <a:schemeClr val="tx1"/>
              </a:buClr>
            </a:pPr>
            <a:r>
              <a:rPr lang="en-US" sz="2700" dirty="0">
                <a:solidFill>
                  <a:schemeClr val="accent6">
                    <a:lumMod val="75000"/>
                  </a:schemeClr>
                </a:solidFill>
              </a:rPr>
              <a:t>Accurate identification </a:t>
            </a:r>
            <a:r>
              <a:rPr lang="en-US" sz="2700" dirty="0"/>
              <a:t>of minimum RDT (for </a:t>
            </a:r>
            <a:r>
              <a:rPr lang="en-US" sz="2700" dirty="0">
                <a:solidFill>
                  <a:schemeClr val="accent6">
                    <a:lumMod val="75000"/>
                  </a:schemeClr>
                </a:solidFill>
              </a:rPr>
              <a:t>each</a:t>
            </a:r>
            <a:r>
              <a:rPr lang="en-US" sz="2700" dirty="0"/>
              <a:t> row)</a:t>
            </a:r>
            <a:br>
              <a:rPr lang="en-US" sz="2700" dirty="0"/>
            </a:br>
            <a:r>
              <a:rPr lang="en-US" sz="2700" dirty="0"/>
              <a:t>is </a:t>
            </a:r>
            <a:r>
              <a:rPr lang="en-US" sz="2700" dirty="0">
                <a:solidFill>
                  <a:srgbClr val="C00000"/>
                </a:solidFill>
              </a:rPr>
              <a:t>extremely challenging (even with </a:t>
            </a:r>
            <a:r>
              <a:rPr lang="en-US" sz="2700" dirty="0">
                <a:solidFill>
                  <a:srgbClr val="C00000"/>
                </a:solidFill>
                <a:latin typeface="Trebuchet MS" panose="020B0703020202090204" pitchFamily="34" charset="0"/>
              </a:rPr>
              <a:t>1000</a:t>
            </a:r>
            <a:r>
              <a:rPr lang="en-US" sz="2700" dirty="0">
                <a:solidFill>
                  <a:srgbClr val="C00000"/>
                </a:solidFill>
              </a:rPr>
              <a:t>s measurements) </a:t>
            </a:r>
            <a:r>
              <a:rPr lang="en-US" sz="2700" dirty="0"/>
              <a:t>because </a:t>
            </a:r>
            <a:r>
              <a:rPr lang="en-US" sz="2700" dirty="0">
                <a:solidFill>
                  <a:schemeClr val="accent5">
                    <a:lumMod val="75000"/>
                  </a:schemeClr>
                </a:solidFill>
              </a:rPr>
              <a:t>RDT unpredictably changes over time</a:t>
            </a:r>
          </a:p>
          <a:p>
            <a:pPr>
              <a:buClr>
                <a:schemeClr val="tx1"/>
              </a:buClr>
            </a:pPr>
            <a:endParaRPr lang="en-US" sz="700" dirty="0">
              <a:solidFill>
                <a:schemeClr val="accent5">
                  <a:lumMod val="75000"/>
                </a:schemeClr>
              </a:solidFill>
            </a:endParaRPr>
          </a:p>
          <a:p>
            <a:pPr>
              <a:buClr>
                <a:schemeClr val="tx1"/>
              </a:buClr>
            </a:pPr>
            <a:r>
              <a:rPr lang="en-US" sz="2700" dirty="0"/>
              <a:t>We analyze the use of a </a:t>
            </a:r>
            <a:r>
              <a:rPr lang="en-US" sz="2700" dirty="0" err="1">
                <a:solidFill>
                  <a:schemeClr val="accent6">
                    <a:lumMod val="75000"/>
                  </a:schemeClr>
                </a:solidFill>
              </a:rPr>
              <a:t>guardband</a:t>
            </a:r>
            <a:r>
              <a:rPr lang="en-US" sz="2700" dirty="0">
                <a:solidFill>
                  <a:schemeClr val="accent6">
                    <a:lumMod val="75000"/>
                  </a:schemeClr>
                </a:solidFill>
              </a:rPr>
              <a:t> </a:t>
            </a:r>
            <a:r>
              <a:rPr lang="en-US" sz="2700" dirty="0"/>
              <a:t>and </a:t>
            </a:r>
            <a:r>
              <a:rPr lang="en-US" sz="2700" dirty="0">
                <a:solidFill>
                  <a:schemeClr val="accent6">
                    <a:lumMod val="75000"/>
                  </a:schemeClr>
                </a:solidFill>
              </a:rPr>
              <a:t>ECC</a:t>
            </a:r>
          </a:p>
          <a:p>
            <a:pPr lvl="1">
              <a:buClr>
                <a:schemeClr val="tx1"/>
              </a:buClr>
            </a:pPr>
            <a:r>
              <a:rPr lang="en-US" dirty="0">
                <a:solidFill>
                  <a:srgbClr val="C00000"/>
                </a:solidFill>
                <a:latin typeface="Quire Sans" panose="020B0502040400020003" pitchFamily="34" charset="0"/>
                <a:ea typeface="Cambria"/>
              </a:rPr>
              <a:t>May</a:t>
            </a:r>
            <a:r>
              <a:rPr lang="en-US" dirty="0">
                <a:latin typeface="Quire Sans" panose="020B0502040400020003" pitchFamily="34" charset="0"/>
                <a:ea typeface="Cambria"/>
              </a:rPr>
              <a:t> prevent VRD-induced bitflips</a:t>
            </a:r>
          </a:p>
          <a:p>
            <a:pPr lvl="1">
              <a:spcBef>
                <a:spcPts val="0"/>
              </a:spcBef>
              <a:buClr>
                <a:schemeClr val="tx1"/>
              </a:buClr>
            </a:pPr>
            <a:r>
              <a:rPr lang="en-US" dirty="0">
                <a:latin typeface="Quire Sans" panose="020B0502040400020003" pitchFamily="34" charset="0"/>
                <a:ea typeface="Cambria"/>
              </a:rPr>
              <a:t>Large </a:t>
            </a:r>
            <a:r>
              <a:rPr lang="en-US" dirty="0" err="1">
                <a:latin typeface="Quire Sans" panose="020B0502040400020003" pitchFamily="34" charset="0"/>
                <a:ea typeface="Cambria"/>
              </a:rPr>
              <a:t>guardbands</a:t>
            </a:r>
            <a:r>
              <a:rPr lang="en-US" dirty="0">
                <a:latin typeface="Quire Sans" panose="020B0502040400020003" pitchFamily="34" charset="0"/>
                <a:ea typeface="Cambria"/>
              </a:rPr>
              <a:t> induce </a:t>
            </a:r>
            <a:r>
              <a:rPr lang="en-US" dirty="0">
                <a:solidFill>
                  <a:srgbClr val="C00000"/>
                </a:solidFill>
                <a:latin typeface="Quire Sans" panose="020B0502040400020003" pitchFamily="34" charset="0"/>
                <a:ea typeface="Cambria"/>
              </a:rPr>
              <a:t>performance overhead</a:t>
            </a:r>
          </a:p>
          <a:p>
            <a:pPr marL="0" indent="0">
              <a:buClr>
                <a:schemeClr val="tx1"/>
              </a:buClr>
              <a:buNone/>
            </a:pPr>
            <a:endParaRPr lang="en-US" sz="700" dirty="0">
              <a:solidFill>
                <a:schemeClr val="accent6">
                  <a:lumMod val="75000"/>
                </a:schemeClr>
              </a:solidFill>
              <a:latin typeface="Quire Sans" panose="020B0502040400020003" pitchFamily="34" charset="0"/>
              <a:ea typeface="Cambria"/>
            </a:endParaRPr>
          </a:p>
          <a:p>
            <a:pPr>
              <a:buClr>
                <a:schemeClr val="tx1"/>
              </a:buClr>
            </a:pPr>
            <a:endParaRPr lang="en-US" sz="200" dirty="0">
              <a:solidFill>
                <a:srgbClr val="C00000"/>
              </a:solidFill>
            </a:endParaRPr>
          </a:p>
          <a:p>
            <a:pPr>
              <a:buClr>
                <a:schemeClr val="tx1"/>
              </a:buClr>
            </a:pPr>
            <a:r>
              <a:rPr lang="en-US" sz="2700" dirty="0"/>
              <a:t>Call for future work on </a:t>
            </a:r>
            <a:r>
              <a:rPr lang="en-US" sz="2700" dirty="0">
                <a:solidFill>
                  <a:schemeClr val="accent2">
                    <a:lumMod val="75000"/>
                  </a:schemeClr>
                </a:solidFill>
              </a:rPr>
              <a:t>online RDT profiling </a:t>
            </a:r>
            <a:r>
              <a:rPr lang="en-US" sz="2700" dirty="0"/>
              <a:t>and </a:t>
            </a:r>
            <a:br>
              <a:rPr lang="en-US" sz="2700" dirty="0"/>
            </a:br>
            <a:r>
              <a:rPr lang="en-US" sz="2700" dirty="0">
                <a:solidFill>
                  <a:schemeClr val="accent2">
                    <a:lumMod val="75000"/>
                  </a:schemeClr>
                </a:solidFill>
              </a:rPr>
              <a:t>runtime configurable </a:t>
            </a:r>
            <a:r>
              <a:rPr lang="en-US" sz="2700" dirty="0"/>
              <a:t>read disturbance </a:t>
            </a:r>
            <a:r>
              <a:rPr lang="en-US" sz="2700" dirty="0">
                <a:solidFill>
                  <a:schemeClr val="accent2">
                    <a:lumMod val="75000"/>
                  </a:schemeClr>
                </a:solidFill>
              </a:rPr>
              <a:t>mitigations</a:t>
            </a:r>
          </a:p>
        </p:txBody>
      </p:sp>
      <p:sp>
        <p:nvSpPr>
          <p:cNvPr id="4" name="Slide Number Placeholder 3">
            <a:extLst>
              <a:ext uri="{FF2B5EF4-FFF2-40B4-BE49-F238E27FC236}">
                <a16:creationId xmlns:a16="http://schemas.microsoft.com/office/drawing/2014/main" id="{20876D1F-131A-6109-607B-32AFB7A2D162}"/>
              </a:ext>
            </a:extLst>
          </p:cNvPr>
          <p:cNvSpPr>
            <a:spLocks noGrp="1"/>
          </p:cNvSpPr>
          <p:nvPr>
            <p:ph type="sldNum" sz="quarter" idx="12"/>
          </p:nvPr>
        </p:nvSpPr>
        <p:spPr/>
        <p:txBody>
          <a:bodyPr/>
          <a:lstStyle/>
          <a:p>
            <a:fld id="{C19D2B53-EDAE-4B41-B849-8916FA40BCB6}" type="slidenum">
              <a:rPr lang="en-US" smtClean="0"/>
              <a:pPr/>
              <a:t>56</a:t>
            </a:fld>
            <a:endParaRPr lang="en-US" dirty="0"/>
          </a:p>
        </p:txBody>
      </p:sp>
    </p:spTree>
    <p:extLst>
      <p:ext uri="{BB962C8B-B14F-4D97-AF65-F5344CB8AC3E}">
        <p14:creationId xmlns:p14="http://schemas.microsoft.com/office/powerpoint/2010/main" val="404835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58235-AFD4-0B40-4D33-6F0693FAD073}"/>
              </a:ext>
            </a:extLst>
          </p:cNvPr>
          <p:cNvSpPr>
            <a:spLocks noGrp="1"/>
          </p:cNvSpPr>
          <p:nvPr>
            <p:ph type="title"/>
          </p:nvPr>
        </p:nvSpPr>
        <p:spPr/>
        <p:txBody>
          <a:bodyPr/>
          <a:lstStyle/>
          <a:p>
            <a:r>
              <a:rPr lang="en-US" dirty="0"/>
              <a:t>Important Caveat</a:t>
            </a:r>
          </a:p>
        </p:txBody>
      </p:sp>
      <p:sp>
        <p:nvSpPr>
          <p:cNvPr id="3" name="Content Placeholder 2">
            <a:extLst>
              <a:ext uri="{FF2B5EF4-FFF2-40B4-BE49-F238E27FC236}">
                <a16:creationId xmlns:a16="http://schemas.microsoft.com/office/drawing/2014/main" id="{AEC7ED1F-1E9C-C852-B49D-290F1ED9819A}"/>
              </a:ext>
            </a:extLst>
          </p:cNvPr>
          <p:cNvSpPr>
            <a:spLocks noGrp="1"/>
          </p:cNvSpPr>
          <p:nvPr>
            <p:ph idx="1"/>
          </p:nvPr>
        </p:nvSpPr>
        <p:spPr/>
        <p:txBody>
          <a:bodyPr/>
          <a:lstStyle/>
          <a:p>
            <a:endParaRPr lang="en-US" sz="1400" dirty="0"/>
          </a:p>
          <a:p>
            <a:r>
              <a:rPr lang="en-US" dirty="0"/>
              <a:t>VRD solution analysis based on </a:t>
            </a:r>
            <a:r>
              <a:rPr lang="en-US" dirty="0">
                <a:solidFill>
                  <a:srgbClr val="C00000"/>
                </a:solidFill>
                <a:latin typeface="Trebuchet MS" panose="020B0703020202090204" pitchFamily="34" charset="0"/>
              </a:rPr>
              <a:t>1K </a:t>
            </a:r>
            <a:r>
              <a:rPr lang="en-US" dirty="0"/>
              <a:t>or </a:t>
            </a:r>
            <a:r>
              <a:rPr lang="en-US" dirty="0">
                <a:solidFill>
                  <a:srgbClr val="C00000"/>
                </a:solidFill>
                <a:latin typeface="Trebuchet MS" panose="020B0703020202090204" pitchFamily="34" charset="0"/>
              </a:rPr>
              <a:t>10K</a:t>
            </a:r>
            <a:br>
              <a:rPr lang="en-US" dirty="0">
                <a:solidFill>
                  <a:srgbClr val="C00000"/>
                </a:solidFill>
              </a:rPr>
            </a:br>
            <a:r>
              <a:rPr lang="en-US" dirty="0"/>
              <a:t>read disturbance threshold </a:t>
            </a:r>
            <a:r>
              <a:rPr lang="en-US" dirty="0">
                <a:solidFill>
                  <a:srgbClr val="C00000"/>
                </a:solidFill>
              </a:rPr>
              <a:t>measurements</a:t>
            </a:r>
            <a:r>
              <a:rPr lang="en-US" dirty="0"/>
              <a:t> per row</a:t>
            </a:r>
          </a:p>
          <a:p>
            <a:endParaRPr lang="en-US" dirty="0"/>
          </a:p>
          <a:p>
            <a:endParaRPr lang="en-US" dirty="0"/>
          </a:p>
          <a:p>
            <a:pPr>
              <a:buClr>
                <a:schemeClr val="tx1"/>
              </a:buClr>
            </a:pPr>
            <a:r>
              <a:rPr lang="en-US" dirty="0">
                <a:solidFill>
                  <a:srgbClr val="C00000"/>
                </a:solidFill>
              </a:rPr>
              <a:t>More measurements could yield </a:t>
            </a:r>
            <a:r>
              <a:rPr lang="en-US" b="1" dirty="0">
                <a:solidFill>
                  <a:srgbClr val="C00000"/>
                </a:solidFill>
              </a:rPr>
              <a:t>worse</a:t>
            </a:r>
            <a:r>
              <a:rPr lang="en-US" dirty="0">
                <a:solidFill>
                  <a:srgbClr val="C00000"/>
                </a:solidFill>
              </a:rPr>
              <a:t> results</a:t>
            </a:r>
          </a:p>
          <a:p>
            <a:pPr lvl="1">
              <a:buClr>
                <a:schemeClr val="tx1"/>
              </a:buClr>
            </a:pPr>
            <a:r>
              <a:rPr lang="en-US" dirty="0"/>
              <a:t>Read disturbance threshold distribution </a:t>
            </a:r>
            <a:r>
              <a:rPr lang="en-US" dirty="0">
                <a:solidFill>
                  <a:srgbClr val="C00000"/>
                </a:solidFill>
              </a:rPr>
              <a:t>tail could expand</a:t>
            </a:r>
          </a:p>
          <a:p>
            <a:pPr>
              <a:buClr>
                <a:schemeClr val="tx1"/>
              </a:buClr>
            </a:pPr>
            <a:endParaRPr lang="en-US" dirty="0">
              <a:solidFill>
                <a:schemeClr val="accent6">
                  <a:lumMod val="75000"/>
                </a:schemeClr>
              </a:solidFill>
            </a:endParaRPr>
          </a:p>
          <a:p>
            <a:endParaRPr lang="en-US" dirty="0"/>
          </a:p>
          <a:p>
            <a:r>
              <a:rPr lang="en-US" dirty="0"/>
              <a:t>What results would </a:t>
            </a:r>
            <a:r>
              <a:rPr lang="en-US" dirty="0">
                <a:solidFill>
                  <a:schemeClr val="accent2">
                    <a:lumMod val="75000"/>
                  </a:schemeClr>
                </a:solidFill>
              </a:rPr>
              <a:t>millions</a:t>
            </a:r>
            <a:r>
              <a:rPr lang="en-US" dirty="0"/>
              <a:t> or </a:t>
            </a:r>
            <a:r>
              <a:rPr lang="en-US" dirty="0">
                <a:solidFill>
                  <a:schemeClr val="accent2">
                    <a:lumMod val="75000"/>
                  </a:schemeClr>
                </a:solidFill>
              </a:rPr>
              <a:t>billions</a:t>
            </a:r>
            <a:br>
              <a:rPr lang="en-US" dirty="0"/>
            </a:br>
            <a:r>
              <a:rPr lang="en-US" dirty="0"/>
              <a:t>of RDT </a:t>
            </a:r>
            <a:r>
              <a:rPr lang="en-US" dirty="0">
                <a:solidFill>
                  <a:schemeClr val="accent2">
                    <a:lumMod val="75000"/>
                  </a:schemeClr>
                </a:solidFill>
              </a:rPr>
              <a:t>measurements</a:t>
            </a:r>
            <a:r>
              <a:rPr lang="en-US" dirty="0"/>
              <a:t> yield?</a:t>
            </a:r>
          </a:p>
          <a:p>
            <a:endParaRPr lang="en-US" dirty="0"/>
          </a:p>
        </p:txBody>
      </p:sp>
      <p:sp>
        <p:nvSpPr>
          <p:cNvPr id="4" name="Slide Number Placeholder 3">
            <a:extLst>
              <a:ext uri="{FF2B5EF4-FFF2-40B4-BE49-F238E27FC236}">
                <a16:creationId xmlns:a16="http://schemas.microsoft.com/office/drawing/2014/main" id="{DD5D3837-0D09-22E9-2FDC-D2C99CA69EAA}"/>
              </a:ext>
            </a:extLst>
          </p:cNvPr>
          <p:cNvSpPr>
            <a:spLocks noGrp="1"/>
          </p:cNvSpPr>
          <p:nvPr>
            <p:ph type="sldNum" sz="quarter" idx="12"/>
          </p:nvPr>
        </p:nvSpPr>
        <p:spPr/>
        <p:txBody>
          <a:bodyPr/>
          <a:lstStyle/>
          <a:p>
            <a:fld id="{C19D2B53-EDAE-4B41-B849-8916FA40BCB6}" type="slidenum">
              <a:rPr lang="en-US" smtClean="0"/>
              <a:pPr/>
              <a:t>57</a:t>
            </a:fld>
            <a:endParaRPr lang="en-US" dirty="0"/>
          </a:p>
        </p:txBody>
      </p:sp>
    </p:spTree>
    <p:extLst>
      <p:ext uri="{BB962C8B-B14F-4D97-AF65-F5344CB8AC3E}">
        <p14:creationId xmlns:p14="http://schemas.microsoft.com/office/powerpoint/2010/main" val="284514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88FC-F6AC-50AC-9F41-7433AE1BD62D}"/>
              </a:ext>
            </a:extLst>
          </p:cNvPr>
          <p:cNvSpPr>
            <a:spLocks noGrp="1"/>
          </p:cNvSpPr>
          <p:nvPr>
            <p:ph type="title"/>
          </p:nvPr>
        </p:nvSpPr>
        <p:spPr/>
        <p:txBody>
          <a:bodyPr>
            <a:noAutofit/>
          </a:bodyPr>
          <a:lstStyle/>
          <a:p>
            <a:r>
              <a:rPr lang="en-US" sz="3600" dirty="0"/>
              <a:t>Challenges of Accurately Identifying RDT</a:t>
            </a:r>
          </a:p>
        </p:txBody>
      </p:sp>
      <p:sp>
        <p:nvSpPr>
          <p:cNvPr id="4" name="Slide Number Placeholder 3">
            <a:extLst>
              <a:ext uri="{FF2B5EF4-FFF2-40B4-BE49-F238E27FC236}">
                <a16:creationId xmlns:a16="http://schemas.microsoft.com/office/drawing/2014/main" id="{87365D4C-B265-E7A1-0D6D-B6CBCCED7FFF}"/>
              </a:ext>
            </a:extLst>
          </p:cNvPr>
          <p:cNvSpPr>
            <a:spLocks noGrp="1"/>
          </p:cNvSpPr>
          <p:nvPr>
            <p:ph type="sldNum" sz="quarter" idx="12"/>
          </p:nvPr>
        </p:nvSpPr>
        <p:spPr/>
        <p:txBody>
          <a:bodyPr/>
          <a:lstStyle/>
          <a:p>
            <a:fld id="{C19D2B53-EDAE-4B41-B849-8916FA40BCB6}" type="slidenum">
              <a:rPr lang="en-US" smtClean="0"/>
              <a:pPr/>
              <a:t>58</a:t>
            </a:fld>
            <a:endParaRPr lang="en-US" dirty="0"/>
          </a:p>
        </p:txBody>
      </p:sp>
      <p:sp>
        <p:nvSpPr>
          <p:cNvPr id="34" name="TextBox 33">
            <a:extLst>
              <a:ext uri="{FF2B5EF4-FFF2-40B4-BE49-F238E27FC236}">
                <a16:creationId xmlns:a16="http://schemas.microsoft.com/office/drawing/2014/main" id="{2531CA6E-A4B7-8D01-7AA6-B64DA7857073}"/>
              </a:ext>
            </a:extLst>
          </p:cNvPr>
          <p:cNvSpPr txBox="1"/>
          <p:nvPr/>
        </p:nvSpPr>
        <p:spPr>
          <a:xfrm>
            <a:off x="0" y="965666"/>
            <a:ext cx="9144000" cy="997497"/>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400" dirty="0">
                <a:latin typeface="Quire Sans" panose="020B0502040400020003" pitchFamily="34" charset="0"/>
                <a:ea typeface="Cambria"/>
              </a:rPr>
              <a:t>Variation in read disturbance threshold across </a:t>
            </a:r>
            <a:r>
              <a:rPr lang="en-US" sz="2400" dirty="0">
                <a:solidFill>
                  <a:schemeClr val="accent6">
                    <a:lumMod val="75000"/>
                  </a:schemeClr>
                </a:solidFill>
                <a:latin typeface="Trebuchet MS" panose="020B0703020202090204" pitchFamily="34" charset="0"/>
                <a:ea typeface="Cambria"/>
              </a:rPr>
              <a:t>1000 </a:t>
            </a:r>
            <a:r>
              <a:rPr lang="en-US" sz="2400" dirty="0">
                <a:solidFill>
                  <a:schemeClr val="accent6">
                    <a:lumMod val="75000"/>
                  </a:schemeClr>
                </a:solidFill>
                <a:latin typeface="Quire Sans" panose="020B0502040400020003" pitchFamily="34" charset="0"/>
                <a:ea typeface="Cambria"/>
              </a:rPr>
              <a:t>measurements</a:t>
            </a:r>
            <a:r>
              <a:rPr lang="en-US" sz="2400" dirty="0">
                <a:latin typeface="Quire Sans" panose="020B0502040400020003" pitchFamily="34" charset="0"/>
                <a:ea typeface="Cambria"/>
              </a:rPr>
              <a:t> </a:t>
            </a:r>
            <a:br>
              <a:rPr lang="en-US" sz="2400" dirty="0">
                <a:latin typeface="Quire Sans" panose="020B0502040400020003" pitchFamily="34" charset="0"/>
                <a:ea typeface="Cambria"/>
              </a:rPr>
            </a:br>
            <a:r>
              <a:rPr lang="en-US" sz="2400" dirty="0">
                <a:latin typeface="Quire Sans" panose="020B0502040400020003" pitchFamily="34" charset="0"/>
                <a:ea typeface="Cambria"/>
              </a:rPr>
              <a:t>can reach </a:t>
            </a:r>
            <a:r>
              <a:rPr lang="en-US" sz="2400" dirty="0">
                <a:solidFill>
                  <a:schemeClr val="accent2">
                    <a:lumMod val="75000"/>
                  </a:schemeClr>
                </a:solidFill>
                <a:latin typeface="Trebuchet MS" panose="020B0603020202020204" pitchFamily="34" charset="0"/>
                <a:ea typeface="Cambria"/>
              </a:rPr>
              <a:t>3.5</a:t>
            </a:r>
            <a:r>
              <a:rPr lang="en-US" sz="2400" b="1" dirty="0">
                <a:solidFill>
                  <a:schemeClr val="accent2">
                    <a:lumMod val="75000"/>
                  </a:schemeClr>
                </a:solidFill>
              </a:rPr>
              <a:t>⨉ </a:t>
            </a:r>
            <a:r>
              <a:rPr lang="en-US" sz="2400" dirty="0">
                <a:solidFill>
                  <a:schemeClr val="accent2">
                    <a:lumMod val="75000"/>
                  </a:schemeClr>
                </a:solidFill>
              </a:rPr>
              <a:t>and may not be bounded</a:t>
            </a:r>
            <a:endParaRPr lang="en-US" sz="2400" dirty="0">
              <a:solidFill>
                <a:schemeClr val="accent2">
                  <a:lumMod val="75000"/>
                </a:schemeClr>
              </a:solidFill>
              <a:latin typeface="Quire Sans" panose="020B0502040400020003" pitchFamily="34" charset="0"/>
              <a:ea typeface="Cambria"/>
            </a:endParaRPr>
          </a:p>
        </p:txBody>
      </p:sp>
      <p:grpSp>
        <p:nvGrpSpPr>
          <p:cNvPr id="42" name="Group 41">
            <a:extLst>
              <a:ext uri="{FF2B5EF4-FFF2-40B4-BE49-F238E27FC236}">
                <a16:creationId xmlns:a16="http://schemas.microsoft.com/office/drawing/2014/main" id="{2040C1F9-993B-A686-01CE-6A7BF5185B31}"/>
              </a:ext>
            </a:extLst>
          </p:cNvPr>
          <p:cNvGrpSpPr/>
          <p:nvPr/>
        </p:nvGrpSpPr>
        <p:grpSpPr>
          <a:xfrm>
            <a:off x="291533" y="2289642"/>
            <a:ext cx="3122913" cy="2278715"/>
            <a:chOff x="2706321" y="1535582"/>
            <a:chExt cx="4521409" cy="3299165"/>
          </a:xfrm>
        </p:grpSpPr>
        <p:pic>
          <p:nvPicPr>
            <p:cNvPr id="29" name="Picture 28">
              <a:extLst>
                <a:ext uri="{FF2B5EF4-FFF2-40B4-BE49-F238E27FC236}">
                  <a16:creationId xmlns:a16="http://schemas.microsoft.com/office/drawing/2014/main" id="{35FAA564-1577-67DC-389B-BE3325F0F834}"/>
                </a:ext>
              </a:extLst>
            </p:cNvPr>
            <p:cNvPicPr>
              <a:picLocks noChangeAspect="1"/>
            </p:cNvPicPr>
            <p:nvPr/>
          </p:nvPicPr>
          <p:blipFill rotWithShape="1">
            <a:blip r:embed="rId3"/>
            <a:srcRect l="50903" b="10296"/>
            <a:stretch/>
          </p:blipFill>
          <p:spPr>
            <a:xfrm>
              <a:off x="3251915" y="1535582"/>
              <a:ext cx="3975815" cy="2823917"/>
            </a:xfrm>
            <a:prstGeom prst="rect">
              <a:avLst/>
            </a:prstGeom>
          </p:spPr>
        </p:pic>
        <p:cxnSp>
          <p:nvCxnSpPr>
            <p:cNvPr id="32" name="Straight Arrow Connector 31">
              <a:extLst>
                <a:ext uri="{FF2B5EF4-FFF2-40B4-BE49-F238E27FC236}">
                  <a16:creationId xmlns:a16="http://schemas.microsoft.com/office/drawing/2014/main" id="{72C8275F-35D7-D722-3D8B-72E472C96DCF}"/>
                </a:ext>
              </a:extLst>
            </p:cNvPr>
            <p:cNvCxnSpPr>
              <a:cxnSpLocks/>
            </p:cNvCxnSpPr>
            <p:nvPr/>
          </p:nvCxnSpPr>
          <p:spPr>
            <a:xfrm>
              <a:off x="4574997" y="2186949"/>
              <a:ext cx="0" cy="1589405"/>
            </a:xfrm>
            <a:prstGeom prst="straightConnector1">
              <a:avLst/>
            </a:prstGeom>
            <a:ln w="3810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CECD0B0-DCB0-099B-CF20-679F19D2BB80}"/>
                </a:ext>
              </a:extLst>
            </p:cNvPr>
            <p:cNvSpPr txBox="1"/>
            <p:nvPr/>
          </p:nvSpPr>
          <p:spPr>
            <a:xfrm>
              <a:off x="4661972" y="2535429"/>
              <a:ext cx="1155700" cy="914400"/>
            </a:xfrm>
            <a:prstGeom prst="rect">
              <a:avLst/>
            </a:prstGeom>
            <a:noFill/>
            <a:ln w="57150">
              <a:noFill/>
            </a:ln>
          </p:spPr>
          <p:txBody>
            <a:bodyPr wrap="none" rtlCol="0" anchor="ctr">
              <a:noAutofit/>
            </a:bodyPr>
            <a:lstStyle/>
            <a:p>
              <a:pPr algn="ctr">
                <a:lnSpc>
                  <a:spcPct val="90000"/>
                </a:lnSpc>
              </a:pPr>
              <a:r>
                <a:rPr lang="en-US" sz="2600" b="1" dirty="0">
                  <a:solidFill>
                    <a:schemeClr val="accent6">
                      <a:lumMod val="75000"/>
                    </a:schemeClr>
                  </a:solidFill>
                  <a:latin typeface="Trebuchet MS" panose="020B0603020202020204" pitchFamily="34" charset="0"/>
                </a:rPr>
                <a:t>3.5</a:t>
              </a:r>
              <a:r>
                <a:rPr lang="en-US" sz="2600" b="1" dirty="0">
                  <a:solidFill>
                    <a:schemeClr val="accent6">
                      <a:lumMod val="75000"/>
                    </a:schemeClr>
                  </a:solidFill>
                </a:rPr>
                <a:t>⨉</a:t>
              </a:r>
              <a:endParaRPr lang="en-US" sz="2600" b="1" dirty="0">
                <a:solidFill>
                  <a:schemeClr val="accent6">
                    <a:lumMod val="75000"/>
                  </a:schemeClr>
                </a:solidFill>
                <a:latin typeface="Trebuchet MS" panose="020B0603020202020204" pitchFamily="34" charset="0"/>
              </a:endParaRPr>
            </a:p>
          </p:txBody>
        </p:sp>
        <p:cxnSp>
          <p:nvCxnSpPr>
            <p:cNvPr id="37" name="Straight Connector 36">
              <a:extLst>
                <a:ext uri="{FF2B5EF4-FFF2-40B4-BE49-F238E27FC236}">
                  <a16:creationId xmlns:a16="http://schemas.microsoft.com/office/drawing/2014/main" id="{7D32DEEB-0301-34C6-816E-B1EC3860602A}"/>
                </a:ext>
              </a:extLst>
            </p:cNvPr>
            <p:cNvCxnSpPr/>
            <p:nvPr/>
          </p:nvCxnSpPr>
          <p:spPr>
            <a:xfrm>
              <a:off x="3946347" y="2162184"/>
              <a:ext cx="2955925" cy="0"/>
            </a:xfrm>
            <a:prstGeom prst="line">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F6EDA76-B020-BB71-DE08-D0A730D8E7BD}"/>
                </a:ext>
              </a:extLst>
            </p:cNvPr>
            <p:cNvCxnSpPr/>
            <p:nvPr/>
          </p:nvCxnSpPr>
          <p:spPr>
            <a:xfrm>
              <a:off x="3946347" y="3776354"/>
              <a:ext cx="2955925" cy="0"/>
            </a:xfrm>
            <a:prstGeom prst="line">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73996892-C714-B754-B784-4B385146821E}"/>
                </a:ext>
              </a:extLst>
            </p:cNvPr>
            <p:cNvSpPr/>
            <p:nvPr/>
          </p:nvSpPr>
          <p:spPr>
            <a:xfrm>
              <a:off x="3181082" y="4076163"/>
              <a:ext cx="218941" cy="283336"/>
            </a:xfrm>
            <a:prstGeom prst="rect">
              <a:avLst/>
            </a:prstGeom>
            <a:solidFill>
              <a:srgbClr val="FFFFFF"/>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40" name="TextBox 39">
              <a:extLst>
                <a:ext uri="{FF2B5EF4-FFF2-40B4-BE49-F238E27FC236}">
                  <a16:creationId xmlns:a16="http://schemas.microsoft.com/office/drawing/2014/main" id="{21EE16F8-915F-B854-BB94-DC37D9F5D1A6}"/>
                </a:ext>
              </a:extLst>
            </p:cNvPr>
            <p:cNvSpPr txBox="1"/>
            <p:nvPr/>
          </p:nvSpPr>
          <p:spPr>
            <a:xfrm rot="16200000">
              <a:off x="2305459" y="2495338"/>
              <a:ext cx="1495426" cy="693702"/>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RDT</a:t>
              </a:r>
            </a:p>
          </p:txBody>
        </p:sp>
        <p:sp>
          <p:nvSpPr>
            <p:cNvPr id="41" name="TextBox 40">
              <a:extLst>
                <a:ext uri="{FF2B5EF4-FFF2-40B4-BE49-F238E27FC236}">
                  <a16:creationId xmlns:a16="http://schemas.microsoft.com/office/drawing/2014/main" id="{D43E3F39-23EF-7C3B-F887-4000EB1B37C1}"/>
                </a:ext>
              </a:extLst>
            </p:cNvPr>
            <p:cNvSpPr txBox="1"/>
            <p:nvPr/>
          </p:nvSpPr>
          <p:spPr>
            <a:xfrm>
              <a:off x="3609332" y="4372813"/>
              <a:ext cx="3462136" cy="461934"/>
            </a:xfrm>
            <a:prstGeom prst="rect">
              <a:avLst/>
            </a:prstGeom>
            <a:noFill/>
            <a:ln w="57150">
              <a:noFill/>
            </a:ln>
          </p:spPr>
          <p:txBody>
            <a:bodyPr wrap="none" rtlCol="0" anchor="ctr">
              <a:noAutofit/>
            </a:bodyPr>
            <a:lstStyle/>
            <a:p>
              <a:pPr algn="ctr">
                <a:lnSpc>
                  <a:spcPct val="90000"/>
                </a:lnSpc>
              </a:pPr>
              <a:r>
                <a:rPr lang="en-US" sz="2000" dirty="0">
                  <a:solidFill>
                    <a:prstClr val="black"/>
                  </a:solidFill>
                </a:rPr>
                <a:t>Measurement Number</a:t>
              </a:r>
            </a:p>
          </p:txBody>
        </p:sp>
      </p:grpSp>
      <p:sp>
        <p:nvSpPr>
          <p:cNvPr id="48" name="TextBox 47">
            <a:extLst>
              <a:ext uri="{FF2B5EF4-FFF2-40B4-BE49-F238E27FC236}">
                <a16:creationId xmlns:a16="http://schemas.microsoft.com/office/drawing/2014/main" id="{95DC14AA-A7E3-B663-4873-E02D4971E959}"/>
              </a:ext>
            </a:extLst>
          </p:cNvPr>
          <p:cNvSpPr txBox="1"/>
          <p:nvPr/>
        </p:nvSpPr>
        <p:spPr>
          <a:xfrm>
            <a:off x="4001203" y="2487429"/>
            <a:ext cx="4747328" cy="1658771"/>
          </a:xfrm>
          <a:prstGeom prst="rect">
            <a:avLst/>
          </a:prstGeom>
          <a:noFill/>
          <a:ln w="57150">
            <a:noFill/>
          </a:ln>
        </p:spPr>
        <p:txBody>
          <a:bodyPr wrap="none" rtlCol="0" anchor="ctr">
            <a:noAutofit/>
          </a:bodyPr>
          <a:lstStyle/>
          <a:p>
            <a:pPr algn="ctr">
              <a:lnSpc>
                <a:spcPct val="90000"/>
              </a:lnSpc>
            </a:pPr>
            <a:r>
              <a:rPr lang="en-US" sz="2000" dirty="0">
                <a:solidFill>
                  <a:prstClr val="black"/>
                </a:solidFill>
              </a:rPr>
              <a:t>VRD is </a:t>
            </a:r>
            <a:r>
              <a:rPr lang="en-US" sz="2000" dirty="0">
                <a:solidFill>
                  <a:schemeClr val="accent2">
                    <a:lumMod val="75000"/>
                  </a:schemeClr>
                </a:solidFill>
              </a:rPr>
              <a:t>affected</a:t>
            </a:r>
            <a:r>
              <a:rPr lang="en-US" sz="2000" dirty="0">
                <a:solidFill>
                  <a:prstClr val="black"/>
                </a:solidFill>
              </a:rPr>
              <a:t> by data pattern, temperature,</a:t>
            </a:r>
            <a:br>
              <a:rPr lang="en-US" sz="2000" dirty="0">
                <a:solidFill>
                  <a:prstClr val="black"/>
                </a:solidFill>
              </a:rPr>
            </a:br>
            <a:r>
              <a:rPr lang="en-US" sz="2000" dirty="0">
                <a:solidFill>
                  <a:prstClr val="black"/>
                </a:solidFill>
              </a:rPr>
              <a:t>aggressor row on time</a:t>
            </a:r>
          </a:p>
          <a:p>
            <a:pPr algn="ctr">
              <a:lnSpc>
                <a:spcPct val="90000"/>
              </a:lnSpc>
            </a:pPr>
            <a:endParaRPr lang="en-US" sz="2000" dirty="0">
              <a:solidFill>
                <a:prstClr val="black"/>
              </a:solidFill>
            </a:endParaRPr>
          </a:p>
          <a:p>
            <a:pPr algn="ctr">
              <a:lnSpc>
                <a:spcPct val="90000"/>
              </a:lnSpc>
            </a:pPr>
            <a:r>
              <a:rPr lang="en-US" sz="2000" dirty="0">
                <a:solidFill>
                  <a:srgbClr val="C00000"/>
                </a:solidFill>
              </a:rPr>
              <a:t>Comprehensive RDT profiling is </a:t>
            </a:r>
            <a:r>
              <a:rPr lang="en-US" sz="2000" b="1" dirty="0">
                <a:solidFill>
                  <a:srgbClr val="C00000"/>
                </a:solidFill>
              </a:rPr>
              <a:t>time-intensive</a:t>
            </a:r>
          </a:p>
        </p:txBody>
      </p:sp>
      <p:sp>
        <p:nvSpPr>
          <p:cNvPr id="49" name="Down Arrow 48">
            <a:extLst>
              <a:ext uri="{FF2B5EF4-FFF2-40B4-BE49-F238E27FC236}">
                <a16:creationId xmlns:a16="http://schemas.microsoft.com/office/drawing/2014/main" id="{9651AC58-88E5-0997-48FA-CC57730AD253}"/>
              </a:ext>
            </a:extLst>
          </p:cNvPr>
          <p:cNvSpPr/>
          <p:nvPr/>
        </p:nvSpPr>
        <p:spPr>
          <a:xfrm>
            <a:off x="6294374" y="3347957"/>
            <a:ext cx="160986" cy="238180"/>
          </a:xfrm>
          <a:prstGeom prst="downArrow">
            <a:avLst/>
          </a:prstGeom>
          <a:solidFill>
            <a:schemeClr val="accent6">
              <a:lumMod val="75000"/>
              <a:alpha val="90000"/>
            </a:schemeClr>
          </a:solidFill>
          <a:ln>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50" name="TextBox 49">
            <a:extLst>
              <a:ext uri="{FF2B5EF4-FFF2-40B4-BE49-F238E27FC236}">
                <a16:creationId xmlns:a16="http://schemas.microsoft.com/office/drawing/2014/main" id="{B7F7BF14-B345-165C-FA42-F8202BCD5CFC}"/>
              </a:ext>
            </a:extLst>
          </p:cNvPr>
          <p:cNvSpPr txBox="1"/>
          <p:nvPr/>
        </p:nvSpPr>
        <p:spPr>
          <a:xfrm>
            <a:off x="0" y="4935124"/>
            <a:ext cx="9144000" cy="1394114"/>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latin typeface="Quire Sans" panose="020B0502040400020003" pitchFamily="34" charset="0"/>
                <a:ea typeface="Cambria"/>
              </a:rPr>
              <a:t>Measuring RDT of </a:t>
            </a:r>
            <a:r>
              <a:rPr lang="en-US" sz="2800" i="1" dirty="0">
                <a:solidFill>
                  <a:schemeClr val="accent2">
                    <a:lumMod val="75000"/>
                  </a:schemeClr>
                </a:solidFill>
                <a:latin typeface="Quire Sans" panose="020B0502040400020003" pitchFamily="34" charset="0"/>
                <a:ea typeface="Cambria"/>
              </a:rPr>
              <a:t>each row</a:t>
            </a:r>
            <a:r>
              <a:rPr lang="en-US" sz="2800" dirty="0">
                <a:latin typeface="Quire Sans" panose="020B0502040400020003" pitchFamily="34" charset="0"/>
                <a:ea typeface="Cambria"/>
              </a:rPr>
              <a:t> </a:t>
            </a:r>
            <a:r>
              <a:rPr lang="en-US" sz="2800" i="1" dirty="0">
                <a:solidFill>
                  <a:schemeClr val="accent5">
                    <a:lumMod val="75000"/>
                  </a:schemeClr>
                </a:solidFill>
                <a:latin typeface="Quire Sans" panose="020B0502040400020003" pitchFamily="34" charset="0"/>
                <a:ea typeface="Cambria"/>
              </a:rPr>
              <a:t>only once </a:t>
            </a:r>
            <a:r>
              <a:rPr lang="en-US" sz="2800" dirty="0">
                <a:latin typeface="Quire Sans" panose="020B0502040400020003" pitchFamily="34" charset="0"/>
                <a:ea typeface="Cambria"/>
              </a:rPr>
              <a:t>with </a:t>
            </a:r>
            <a:r>
              <a:rPr lang="en-US" sz="2800" dirty="0">
                <a:solidFill>
                  <a:schemeClr val="accent6">
                    <a:lumMod val="75000"/>
                  </a:schemeClr>
                </a:solidFill>
                <a:latin typeface="Trebuchet MS" panose="020B0703020202090204" pitchFamily="34" charset="0"/>
                <a:ea typeface="Cambria"/>
              </a:rPr>
              <a:t>8000</a:t>
            </a:r>
            <a:r>
              <a:rPr lang="en-US" sz="2800" dirty="0">
                <a:latin typeface="Quire Sans" panose="020B0502040400020003" pitchFamily="34" charset="0"/>
                <a:ea typeface="Cambria"/>
              </a:rPr>
              <a:t> hammers</a:t>
            </a:r>
            <a:br>
              <a:rPr lang="en-US" sz="2800" dirty="0">
                <a:latin typeface="Quire Sans" panose="020B0502040400020003" pitchFamily="34" charset="0"/>
                <a:ea typeface="Cambria"/>
              </a:rPr>
            </a:br>
            <a:r>
              <a:rPr lang="en-US" sz="2800" dirty="0">
                <a:latin typeface="Quire Sans" panose="020B0502040400020003" pitchFamily="34" charset="0"/>
                <a:ea typeface="Cambria"/>
              </a:rPr>
              <a:t>using </a:t>
            </a:r>
            <a:r>
              <a:rPr lang="en-US" sz="2800" dirty="0">
                <a:solidFill>
                  <a:schemeClr val="accent2">
                    <a:lumMod val="75000"/>
                  </a:schemeClr>
                </a:solidFill>
                <a:latin typeface="Quire Sans" panose="020B0502040400020003" pitchFamily="34" charset="0"/>
                <a:ea typeface="Cambria"/>
              </a:rPr>
              <a:t>four data patterns</a:t>
            </a:r>
            <a:r>
              <a:rPr lang="en-US" sz="2800" dirty="0">
                <a:latin typeface="Quire Sans" panose="020B0502040400020003" pitchFamily="34" charset="0"/>
                <a:ea typeface="Cambria"/>
              </a:rPr>
              <a:t>, at </a:t>
            </a:r>
            <a:r>
              <a:rPr lang="en-US" sz="2800" dirty="0">
                <a:solidFill>
                  <a:schemeClr val="accent2">
                    <a:lumMod val="75000"/>
                  </a:schemeClr>
                </a:solidFill>
                <a:latin typeface="Quire Sans" panose="020B0502040400020003" pitchFamily="34" charset="0"/>
                <a:ea typeface="Cambria"/>
              </a:rPr>
              <a:t>three temperature levels</a:t>
            </a:r>
            <a:br>
              <a:rPr lang="en-US" sz="2800" dirty="0">
                <a:latin typeface="Quire Sans" panose="020B0502040400020003" pitchFamily="34" charset="0"/>
                <a:ea typeface="Cambria"/>
              </a:rPr>
            </a:br>
            <a:r>
              <a:rPr lang="en-US" sz="2800" dirty="0">
                <a:latin typeface="Quire Sans" panose="020B0502040400020003" pitchFamily="34" charset="0"/>
                <a:ea typeface="Cambria"/>
              </a:rPr>
              <a:t>takes </a:t>
            </a:r>
            <a:r>
              <a:rPr lang="en-US" sz="2800" dirty="0">
                <a:solidFill>
                  <a:srgbClr val="C00000"/>
                </a:solidFill>
                <a:latin typeface="Trebuchet MS" panose="020B0703020202090204" pitchFamily="34" charset="0"/>
                <a:ea typeface="Cambria"/>
              </a:rPr>
              <a:t>39</a:t>
            </a:r>
            <a:r>
              <a:rPr lang="en-US" sz="2800" dirty="0">
                <a:solidFill>
                  <a:srgbClr val="C00000"/>
                </a:solidFill>
                <a:latin typeface="Quire Sans" panose="020B0502040400020003" pitchFamily="34" charset="0"/>
                <a:ea typeface="Cambria"/>
              </a:rPr>
              <a:t> minutes </a:t>
            </a:r>
            <a:r>
              <a:rPr lang="en-US" sz="2800" dirty="0">
                <a:latin typeface="Quire Sans" panose="020B0502040400020003" pitchFamily="34" charset="0"/>
                <a:ea typeface="Cambria"/>
              </a:rPr>
              <a:t>in a bank of </a:t>
            </a:r>
            <a:r>
              <a:rPr lang="en-US" sz="2800" dirty="0">
                <a:latin typeface="Trebuchet MS" panose="020B0703020202090204" pitchFamily="34" charset="0"/>
                <a:ea typeface="Cambria"/>
              </a:rPr>
              <a:t>256</a:t>
            </a:r>
            <a:r>
              <a:rPr lang="en-US" sz="2800" dirty="0">
                <a:latin typeface="Quire Sans" panose="020B0502040400020003" pitchFamily="34" charset="0"/>
                <a:ea typeface="Cambria"/>
              </a:rPr>
              <a:t>K rows</a:t>
            </a:r>
          </a:p>
        </p:txBody>
      </p:sp>
    </p:spTree>
    <p:extLst>
      <p:ext uri="{BB962C8B-B14F-4D97-AF65-F5344CB8AC3E}">
        <p14:creationId xmlns:p14="http://schemas.microsoft.com/office/powerpoint/2010/main" val="376437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8" grpId="0"/>
      <p:bldP spid="49" grpId="0" animBg="1"/>
      <p:bldP spid="5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28DAA-7F88-822A-56B7-F1DA0C564C1D}"/>
              </a:ext>
            </a:extLst>
          </p:cNvPr>
          <p:cNvSpPr>
            <a:spLocks noGrp="1"/>
          </p:cNvSpPr>
          <p:nvPr>
            <p:ph type="title"/>
          </p:nvPr>
        </p:nvSpPr>
        <p:spPr/>
        <p:txBody>
          <a:bodyPr/>
          <a:lstStyle/>
          <a:p>
            <a:r>
              <a:rPr lang="en-US" dirty="0"/>
              <a:t>RDT Profiling is Time-Intensive</a:t>
            </a:r>
          </a:p>
        </p:txBody>
      </p:sp>
      <p:pic>
        <p:nvPicPr>
          <p:cNvPr id="5" name="Content Placeholder 4">
            <a:extLst>
              <a:ext uri="{FF2B5EF4-FFF2-40B4-BE49-F238E27FC236}">
                <a16:creationId xmlns:a16="http://schemas.microsoft.com/office/drawing/2014/main" id="{DB3110F7-445A-C01A-EFAE-B3DB7BAFD732}"/>
              </a:ext>
            </a:extLst>
          </p:cNvPr>
          <p:cNvPicPr>
            <a:picLocks noGrp="1" noChangeAspect="1"/>
          </p:cNvPicPr>
          <p:nvPr>
            <p:ph idx="1"/>
          </p:nvPr>
        </p:nvPicPr>
        <p:blipFill>
          <a:blip r:embed="rId3"/>
          <a:stretch>
            <a:fillRect/>
          </a:stretch>
        </p:blipFill>
        <p:spPr>
          <a:xfrm>
            <a:off x="917206" y="1169533"/>
            <a:ext cx="7309588" cy="3473305"/>
          </a:xfrm>
          <a:prstGeom prst="rect">
            <a:avLst/>
          </a:prstGeom>
        </p:spPr>
      </p:pic>
      <p:sp>
        <p:nvSpPr>
          <p:cNvPr id="4" name="Slide Number Placeholder 3">
            <a:extLst>
              <a:ext uri="{FF2B5EF4-FFF2-40B4-BE49-F238E27FC236}">
                <a16:creationId xmlns:a16="http://schemas.microsoft.com/office/drawing/2014/main" id="{DA47441C-770D-C56B-AAB8-25951FB4CF3F}"/>
              </a:ext>
            </a:extLst>
          </p:cNvPr>
          <p:cNvSpPr>
            <a:spLocks noGrp="1"/>
          </p:cNvSpPr>
          <p:nvPr>
            <p:ph type="sldNum" sz="quarter" idx="12"/>
          </p:nvPr>
        </p:nvSpPr>
        <p:spPr/>
        <p:txBody>
          <a:bodyPr/>
          <a:lstStyle/>
          <a:p>
            <a:fld id="{C19D2B53-EDAE-4B41-B849-8916FA40BCB6}" type="slidenum">
              <a:rPr lang="en-US" smtClean="0"/>
              <a:pPr/>
              <a:t>59</a:t>
            </a:fld>
            <a:endParaRPr lang="en-US" dirty="0"/>
          </a:p>
        </p:txBody>
      </p:sp>
      <p:sp>
        <p:nvSpPr>
          <p:cNvPr id="6" name="TextBox 5">
            <a:extLst>
              <a:ext uri="{FF2B5EF4-FFF2-40B4-BE49-F238E27FC236}">
                <a16:creationId xmlns:a16="http://schemas.microsoft.com/office/drawing/2014/main" id="{5503ECEF-CC73-B2E7-27DD-35A8C743EB00}"/>
              </a:ext>
            </a:extLst>
          </p:cNvPr>
          <p:cNvSpPr txBox="1"/>
          <p:nvPr/>
        </p:nvSpPr>
        <p:spPr>
          <a:xfrm>
            <a:off x="0" y="4935124"/>
            <a:ext cx="9144000" cy="1394114"/>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solidFill>
                  <a:srgbClr val="C00000"/>
                </a:solidFill>
                <a:latin typeface="Quire Sans" panose="020B0502040400020003" pitchFamily="34" charset="0"/>
                <a:ea typeface="Cambria"/>
              </a:rPr>
              <a:t>Comprehensive RDT testing can take tens of hours</a:t>
            </a:r>
            <a:r>
              <a:rPr lang="en-US" sz="2800" dirty="0">
                <a:latin typeface="Quire Sans" panose="020B0502040400020003" pitchFamily="34" charset="0"/>
                <a:ea typeface="Cambria"/>
              </a:rPr>
              <a:t> </a:t>
            </a:r>
            <a:br>
              <a:rPr lang="en-US" sz="2800" dirty="0">
                <a:latin typeface="Quire Sans" panose="020B0502040400020003" pitchFamily="34" charset="0"/>
                <a:ea typeface="Cambria"/>
              </a:rPr>
            </a:br>
            <a:r>
              <a:rPr lang="en-US" sz="2800" dirty="0">
                <a:latin typeface="Quire Sans" panose="020B0502040400020003" pitchFamily="34" charset="0"/>
                <a:ea typeface="Cambria"/>
              </a:rPr>
              <a:t>(</a:t>
            </a:r>
            <a:r>
              <a:rPr lang="en-US" sz="2800" b="1" i="1" dirty="0">
                <a:solidFill>
                  <a:srgbClr val="C00000"/>
                </a:solidFill>
                <a:latin typeface="Quire Sans" panose="020B0502040400020003" pitchFamily="34" charset="0"/>
                <a:ea typeface="Cambria"/>
              </a:rPr>
              <a:t>only</a:t>
            </a:r>
            <a:r>
              <a:rPr lang="en-US" sz="2800" dirty="0">
                <a:latin typeface="Quire Sans" panose="020B0502040400020003" pitchFamily="34" charset="0"/>
                <a:ea typeface="Cambria"/>
              </a:rPr>
              <a:t> </a:t>
            </a:r>
            <a:r>
              <a:rPr lang="en-US" sz="2800" dirty="0">
                <a:latin typeface="Trebuchet MS" panose="020B0703020202090204" pitchFamily="34" charset="0"/>
                <a:ea typeface="Cambria"/>
              </a:rPr>
              <a:t>1000</a:t>
            </a:r>
            <a:r>
              <a:rPr lang="en-US" sz="2800" dirty="0">
                <a:latin typeface="Quire Sans" panose="020B0502040400020003" pitchFamily="34" charset="0"/>
                <a:ea typeface="Cambria"/>
              </a:rPr>
              <a:t> measurements, one data pattern, </a:t>
            </a:r>
            <a:br>
              <a:rPr lang="en-US" sz="2800" dirty="0">
                <a:latin typeface="Quire Sans" panose="020B0502040400020003" pitchFamily="34" charset="0"/>
                <a:ea typeface="Cambria"/>
              </a:rPr>
            </a:br>
            <a:r>
              <a:rPr lang="en-US" sz="2800" dirty="0">
                <a:latin typeface="Quire Sans" panose="020B0502040400020003" pitchFamily="34" charset="0"/>
                <a:ea typeface="Cambria"/>
              </a:rPr>
              <a:t>one temperature level, one aggressor row on time)</a:t>
            </a:r>
          </a:p>
        </p:txBody>
      </p:sp>
    </p:spTree>
    <p:extLst>
      <p:ext uri="{BB962C8B-B14F-4D97-AF65-F5344CB8AC3E}">
        <p14:creationId xmlns:p14="http://schemas.microsoft.com/office/powerpoint/2010/main" val="3529445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8E9DC-5D48-AC9D-38B9-96017192B68E}"/>
              </a:ext>
            </a:extLst>
          </p:cNvPr>
          <p:cNvSpPr>
            <a:spLocks noGrp="1"/>
          </p:cNvSpPr>
          <p:nvPr>
            <p:ph type="title"/>
          </p:nvPr>
        </p:nvSpPr>
        <p:spPr/>
        <p:txBody>
          <a:bodyPr>
            <a:normAutofit/>
          </a:bodyPr>
          <a:lstStyle/>
          <a:p>
            <a:r>
              <a:rPr lang="en-CH" sz="3600" dirty="0"/>
              <a:t>Read </a:t>
            </a:r>
            <a:r>
              <a:rPr lang="en-CH" sz="3600"/>
              <a:t>Disturbance </a:t>
            </a:r>
            <a:r>
              <a:rPr lang="en-US" sz="3600" dirty="0"/>
              <a:t>Solutions</a:t>
            </a:r>
            <a:endParaRPr lang="en-CH" sz="3600" dirty="0"/>
          </a:p>
        </p:txBody>
      </p:sp>
      <p:sp>
        <p:nvSpPr>
          <p:cNvPr id="4" name="Content Placeholder 2">
            <a:extLst>
              <a:ext uri="{FF2B5EF4-FFF2-40B4-BE49-F238E27FC236}">
                <a16:creationId xmlns:a16="http://schemas.microsoft.com/office/drawing/2014/main" id="{9B2991FB-C470-58B2-BEA2-CAD0607F885B}"/>
              </a:ext>
            </a:extLst>
          </p:cNvPr>
          <p:cNvSpPr>
            <a:spLocks noGrp="1"/>
          </p:cNvSpPr>
          <p:nvPr>
            <p:ph idx="1"/>
          </p:nvPr>
        </p:nvSpPr>
        <p:spPr/>
        <p:txBody>
          <a:bodyPr/>
          <a:lstStyle/>
          <a:p>
            <a:pPr marL="0" indent="0">
              <a:buNone/>
            </a:pPr>
            <a:r>
              <a:rPr lang="en-US" sz="2300" dirty="0">
                <a:latin typeface="+mn-lt"/>
              </a:rPr>
              <a:t>There are many solutions to mitigate read disturbance bitflips</a:t>
            </a:r>
          </a:p>
          <a:p>
            <a:pPr marL="0" indent="0">
              <a:buNone/>
            </a:pPr>
            <a:endParaRPr lang="en-US" sz="1200" dirty="0">
              <a:solidFill>
                <a:srgbClr val="0000FF"/>
              </a:solidFill>
              <a:latin typeface="+mn-lt"/>
            </a:endParaRPr>
          </a:p>
          <a:p>
            <a:pPr>
              <a:lnSpc>
                <a:spcPct val="100000"/>
              </a:lnSpc>
              <a:spcBef>
                <a:spcPts val="1200"/>
              </a:spcBef>
              <a:buClr>
                <a:schemeClr val="tx1"/>
              </a:buClr>
            </a:pPr>
            <a:r>
              <a:rPr lang="en-US" sz="2300" dirty="0">
                <a:solidFill>
                  <a:schemeClr val="accent2">
                    <a:lumMod val="75000"/>
                  </a:schemeClr>
                </a:solidFill>
                <a:latin typeface="+mn-lt"/>
              </a:rPr>
              <a:t>More robust DRAM chips and/or error-correcting codes</a:t>
            </a:r>
          </a:p>
          <a:p>
            <a:pPr>
              <a:lnSpc>
                <a:spcPct val="100000"/>
              </a:lnSpc>
              <a:spcBef>
                <a:spcPts val="1200"/>
              </a:spcBef>
              <a:buClr>
                <a:schemeClr val="tx1"/>
              </a:buClr>
            </a:pPr>
            <a:r>
              <a:rPr lang="en-US" sz="2300" dirty="0">
                <a:solidFill>
                  <a:schemeClr val="accent2">
                    <a:lumMod val="75000"/>
                  </a:schemeClr>
                </a:solidFill>
                <a:latin typeface="+mn-lt"/>
              </a:rPr>
              <a:t>Increased refresh rate </a:t>
            </a:r>
          </a:p>
          <a:p>
            <a:pPr>
              <a:lnSpc>
                <a:spcPct val="100000"/>
              </a:lnSpc>
              <a:spcBef>
                <a:spcPts val="1200"/>
              </a:spcBef>
              <a:buClr>
                <a:schemeClr val="tx1"/>
              </a:buClr>
            </a:pPr>
            <a:r>
              <a:rPr lang="en-US" sz="2300" dirty="0">
                <a:solidFill>
                  <a:schemeClr val="accent2">
                    <a:lumMod val="75000"/>
                  </a:schemeClr>
                </a:solidFill>
                <a:latin typeface="+mn-lt"/>
              </a:rPr>
              <a:t>Physical isolation</a:t>
            </a:r>
          </a:p>
          <a:p>
            <a:pPr>
              <a:lnSpc>
                <a:spcPct val="100000"/>
              </a:lnSpc>
              <a:spcBef>
                <a:spcPts val="1200"/>
              </a:spcBef>
              <a:buClr>
                <a:schemeClr val="tx1"/>
              </a:buClr>
            </a:pPr>
            <a:r>
              <a:rPr lang="en-US" sz="2300" dirty="0">
                <a:solidFill>
                  <a:schemeClr val="accent2">
                    <a:lumMod val="75000"/>
                  </a:schemeClr>
                </a:solidFill>
                <a:latin typeface="+mn-lt"/>
              </a:rPr>
              <a:t>Row remapping</a:t>
            </a:r>
          </a:p>
          <a:p>
            <a:pPr>
              <a:lnSpc>
                <a:spcPct val="100000"/>
              </a:lnSpc>
              <a:spcBef>
                <a:spcPts val="1200"/>
              </a:spcBef>
              <a:buClr>
                <a:schemeClr val="tx1"/>
              </a:buClr>
            </a:pPr>
            <a:r>
              <a:rPr lang="en-US" sz="2300" dirty="0">
                <a:solidFill>
                  <a:schemeClr val="accent2">
                    <a:lumMod val="75000"/>
                  </a:schemeClr>
                </a:solidFill>
                <a:latin typeface="+mn-lt"/>
              </a:rPr>
              <a:t>Preventive refresh</a:t>
            </a:r>
          </a:p>
          <a:p>
            <a:pPr>
              <a:lnSpc>
                <a:spcPct val="100000"/>
              </a:lnSpc>
              <a:spcBef>
                <a:spcPts val="1200"/>
              </a:spcBef>
              <a:buClr>
                <a:schemeClr val="tx1"/>
              </a:buClr>
            </a:pPr>
            <a:r>
              <a:rPr lang="en-US" sz="2300" dirty="0">
                <a:solidFill>
                  <a:schemeClr val="accent2">
                    <a:lumMod val="75000"/>
                  </a:schemeClr>
                </a:solidFill>
                <a:latin typeface="+mn-lt"/>
              </a:rPr>
              <a:t>Proactive throttling</a:t>
            </a:r>
          </a:p>
          <a:p>
            <a:pPr marL="0" indent="0">
              <a:buNone/>
            </a:pPr>
            <a:endParaRPr lang="en-US" sz="2400" dirty="0">
              <a:solidFill>
                <a:srgbClr val="0000FF"/>
              </a:solidFill>
              <a:latin typeface="+mn-lt"/>
            </a:endParaRPr>
          </a:p>
          <a:p>
            <a:endParaRPr lang="en-US" sz="2400" dirty="0">
              <a:solidFill>
                <a:srgbClr val="0000FF"/>
              </a:solidFill>
              <a:latin typeface="+mn-lt"/>
            </a:endParaRPr>
          </a:p>
        </p:txBody>
      </p:sp>
      <p:sp>
        <p:nvSpPr>
          <p:cNvPr id="7" name="TextBox 6">
            <a:extLst>
              <a:ext uri="{FF2B5EF4-FFF2-40B4-BE49-F238E27FC236}">
                <a16:creationId xmlns:a16="http://schemas.microsoft.com/office/drawing/2014/main" id="{285CA28A-BDD0-9ABE-E85E-08469995A166}"/>
              </a:ext>
            </a:extLst>
          </p:cNvPr>
          <p:cNvSpPr txBox="1"/>
          <p:nvPr/>
        </p:nvSpPr>
        <p:spPr>
          <a:xfrm>
            <a:off x="-8754" y="5077741"/>
            <a:ext cx="9144000" cy="1170356"/>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algn="ctr"/>
            <a:r>
              <a:rPr lang="en-US" sz="2600" dirty="0"/>
              <a:t>Each solution offers a </a:t>
            </a:r>
            <a:r>
              <a:rPr lang="en-US" sz="2600" dirty="0">
                <a:solidFill>
                  <a:schemeClr val="accent6">
                    <a:lumMod val="75000"/>
                  </a:schemeClr>
                </a:solidFill>
              </a:rPr>
              <a:t>different system design point </a:t>
            </a:r>
            <a:br>
              <a:rPr lang="en-US" sz="2600" dirty="0">
                <a:solidFill>
                  <a:schemeClr val="accent6">
                    <a:lumMod val="75000"/>
                  </a:schemeClr>
                </a:solidFill>
              </a:rPr>
            </a:br>
            <a:r>
              <a:rPr lang="en-US" sz="2600" dirty="0"/>
              <a:t>in </a:t>
            </a:r>
            <a:r>
              <a:rPr lang="en-US" sz="2600" dirty="0">
                <a:solidFill>
                  <a:srgbClr val="C00000"/>
                </a:solidFill>
              </a:rPr>
              <a:t>reliability</a:t>
            </a:r>
            <a:r>
              <a:rPr lang="en-US" sz="2600" dirty="0"/>
              <a:t>, </a:t>
            </a:r>
            <a:r>
              <a:rPr lang="en-US" sz="2600" dirty="0">
                <a:solidFill>
                  <a:schemeClr val="accent5">
                    <a:lumMod val="75000"/>
                  </a:schemeClr>
                </a:solidFill>
              </a:rPr>
              <a:t>performance</a:t>
            </a:r>
            <a:r>
              <a:rPr lang="en-US" sz="2600" dirty="0"/>
              <a:t>, </a:t>
            </a:r>
            <a:r>
              <a:rPr lang="en-US" sz="2600" dirty="0">
                <a:solidFill>
                  <a:schemeClr val="accent5">
                    <a:lumMod val="75000"/>
                  </a:schemeClr>
                </a:solidFill>
              </a:rPr>
              <a:t>energy</a:t>
            </a:r>
            <a:r>
              <a:rPr lang="en-US" sz="2600" dirty="0"/>
              <a:t>, and </a:t>
            </a:r>
            <a:r>
              <a:rPr lang="en-US" sz="2600" dirty="0">
                <a:solidFill>
                  <a:schemeClr val="accent5">
                    <a:lumMod val="75000"/>
                  </a:schemeClr>
                </a:solidFill>
              </a:rPr>
              <a:t>area</a:t>
            </a:r>
            <a:r>
              <a:rPr lang="en-US" sz="2600" dirty="0"/>
              <a:t> tradeoff space</a:t>
            </a:r>
          </a:p>
        </p:txBody>
      </p:sp>
      <p:sp>
        <p:nvSpPr>
          <p:cNvPr id="3" name="Slide Number Placeholder 2">
            <a:extLst>
              <a:ext uri="{FF2B5EF4-FFF2-40B4-BE49-F238E27FC236}">
                <a16:creationId xmlns:a16="http://schemas.microsoft.com/office/drawing/2014/main" id="{72E1C5DE-EF51-E7B3-2B39-74730A63FFBC}"/>
              </a:ext>
            </a:extLst>
          </p:cNvPr>
          <p:cNvSpPr>
            <a:spLocks noGrp="1"/>
          </p:cNvSpPr>
          <p:nvPr>
            <p:ph type="sldNum" sz="quarter" idx="12"/>
          </p:nvPr>
        </p:nvSpPr>
        <p:spPr/>
        <p:txBody>
          <a:bodyPr/>
          <a:lstStyle/>
          <a:p>
            <a:fld id="{C19D2B53-EDAE-4B41-B849-8916FA40BCB6}" type="slidenum">
              <a:rPr lang="en-US" smtClean="0"/>
              <a:pPr/>
              <a:t>6</a:t>
            </a:fld>
            <a:endParaRPr lang="en-US" dirty="0"/>
          </a:p>
        </p:txBody>
      </p:sp>
    </p:spTree>
    <p:extLst>
      <p:ext uri="{BB962C8B-B14F-4D97-AF65-F5344CB8AC3E}">
        <p14:creationId xmlns:p14="http://schemas.microsoft.com/office/powerpoint/2010/main" val="136537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C9FF2-BAAA-2953-16C0-5FDA1F17BA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3D8CAD-E393-2C11-540A-179709DC975C}"/>
              </a:ext>
            </a:extLst>
          </p:cNvPr>
          <p:cNvSpPr>
            <a:spLocks noGrp="1"/>
          </p:cNvSpPr>
          <p:nvPr>
            <p:ph type="title"/>
          </p:nvPr>
        </p:nvSpPr>
        <p:spPr/>
        <p:txBody>
          <a:bodyPr/>
          <a:lstStyle/>
          <a:p>
            <a:r>
              <a:rPr lang="en-US" dirty="0"/>
              <a:t>RDT Profiling is Time-Intensive</a:t>
            </a:r>
          </a:p>
        </p:txBody>
      </p:sp>
      <p:pic>
        <p:nvPicPr>
          <p:cNvPr id="5" name="Content Placeholder 4">
            <a:extLst>
              <a:ext uri="{FF2B5EF4-FFF2-40B4-BE49-F238E27FC236}">
                <a16:creationId xmlns:a16="http://schemas.microsoft.com/office/drawing/2014/main" id="{18465283-F1B9-8E94-6F46-0930C9BDAE10}"/>
              </a:ext>
            </a:extLst>
          </p:cNvPr>
          <p:cNvPicPr>
            <a:picLocks noGrp="1" noChangeAspect="1"/>
          </p:cNvPicPr>
          <p:nvPr>
            <p:ph idx="1"/>
          </p:nvPr>
        </p:nvPicPr>
        <p:blipFill>
          <a:blip r:embed="rId3"/>
          <a:stretch>
            <a:fillRect/>
          </a:stretch>
        </p:blipFill>
        <p:spPr>
          <a:xfrm>
            <a:off x="917206" y="1169533"/>
            <a:ext cx="7309588" cy="3473305"/>
          </a:xfrm>
          <a:prstGeom prst="rect">
            <a:avLst/>
          </a:prstGeom>
        </p:spPr>
      </p:pic>
      <p:sp>
        <p:nvSpPr>
          <p:cNvPr id="4" name="Slide Number Placeholder 3">
            <a:extLst>
              <a:ext uri="{FF2B5EF4-FFF2-40B4-BE49-F238E27FC236}">
                <a16:creationId xmlns:a16="http://schemas.microsoft.com/office/drawing/2014/main" id="{4D4E375D-4939-E9DD-E96D-19C81DBB6A91}"/>
              </a:ext>
            </a:extLst>
          </p:cNvPr>
          <p:cNvSpPr>
            <a:spLocks noGrp="1"/>
          </p:cNvSpPr>
          <p:nvPr>
            <p:ph type="sldNum" sz="quarter" idx="12"/>
          </p:nvPr>
        </p:nvSpPr>
        <p:spPr/>
        <p:txBody>
          <a:bodyPr/>
          <a:lstStyle/>
          <a:p>
            <a:fld id="{C19D2B53-EDAE-4B41-B849-8916FA40BCB6}" type="slidenum">
              <a:rPr lang="en-US" smtClean="0"/>
              <a:pPr/>
              <a:t>60</a:t>
            </a:fld>
            <a:endParaRPr lang="en-US" dirty="0"/>
          </a:p>
        </p:txBody>
      </p:sp>
      <p:sp>
        <p:nvSpPr>
          <p:cNvPr id="6" name="TextBox 5">
            <a:extLst>
              <a:ext uri="{FF2B5EF4-FFF2-40B4-BE49-F238E27FC236}">
                <a16:creationId xmlns:a16="http://schemas.microsoft.com/office/drawing/2014/main" id="{BF392192-BCA1-6A81-1688-66FD47B8AC91}"/>
              </a:ext>
            </a:extLst>
          </p:cNvPr>
          <p:cNvSpPr txBox="1"/>
          <p:nvPr/>
        </p:nvSpPr>
        <p:spPr>
          <a:xfrm>
            <a:off x="0" y="4935124"/>
            <a:ext cx="9144000" cy="1394114"/>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solidFill>
                  <a:srgbClr val="C00000"/>
                </a:solidFill>
                <a:latin typeface="Quire Sans" panose="020B0502040400020003" pitchFamily="34" charset="0"/>
                <a:ea typeface="Cambria"/>
              </a:rPr>
              <a:t>Comprehensive RDT testing can take hours</a:t>
            </a:r>
            <a:r>
              <a:rPr lang="en-US" sz="2800" dirty="0">
                <a:latin typeface="Quire Sans" panose="020B0502040400020003" pitchFamily="34" charset="0"/>
                <a:ea typeface="Cambria"/>
              </a:rPr>
              <a:t> </a:t>
            </a:r>
            <a:br>
              <a:rPr lang="en-US" sz="2800" dirty="0">
                <a:latin typeface="Quire Sans" panose="020B0502040400020003" pitchFamily="34" charset="0"/>
                <a:ea typeface="Cambria"/>
              </a:rPr>
            </a:br>
            <a:r>
              <a:rPr lang="en-US" sz="2800" dirty="0">
                <a:latin typeface="Quire Sans" panose="020B0502040400020003" pitchFamily="34" charset="0"/>
                <a:ea typeface="Cambria"/>
              </a:rPr>
              <a:t>(1000 measurements, one data pattern, </a:t>
            </a:r>
            <a:br>
              <a:rPr lang="en-US" sz="2800" dirty="0">
                <a:latin typeface="Quire Sans" panose="020B0502040400020003" pitchFamily="34" charset="0"/>
                <a:ea typeface="Cambria"/>
              </a:rPr>
            </a:br>
            <a:r>
              <a:rPr lang="en-US" sz="2800" dirty="0">
                <a:latin typeface="Quire Sans" panose="020B0502040400020003" pitchFamily="34" charset="0"/>
                <a:ea typeface="Cambria"/>
              </a:rPr>
              <a:t>one temperature level, one aggressor row on time)</a:t>
            </a:r>
          </a:p>
        </p:txBody>
      </p:sp>
      <p:sp>
        <p:nvSpPr>
          <p:cNvPr id="3" name="Rectangle 2">
            <a:extLst>
              <a:ext uri="{FF2B5EF4-FFF2-40B4-BE49-F238E27FC236}">
                <a16:creationId xmlns:a16="http://schemas.microsoft.com/office/drawing/2014/main" id="{FAAE3DC3-FA0B-A7E8-1A71-BCF33FC35F21}"/>
              </a:ext>
            </a:extLst>
          </p:cNvPr>
          <p:cNvSpPr/>
          <p:nvPr/>
        </p:nvSpPr>
        <p:spPr>
          <a:xfrm>
            <a:off x="-228600" y="762001"/>
            <a:ext cx="9469823" cy="5669280"/>
          </a:xfrm>
          <a:prstGeom prst="rect">
            <a:avLst/>
          </a:prstGeom>
          <a:solidFill>
            <a:srgbClr val="FFFFFF">
              <a:alpha val="9387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pic>
        <p:nvPicPr>
          <p:cNvPr id="7" name="Picture 6">
            <a:extLst>
              <a:ext uri="{FF2B5EF4-FFF2-40B4-BE49-F238E27FC236}">
                <a16:creationId xmlns:a16="http://schemas.microsoft.com/office/drawing/2014/main" id="{D2F67191-7802-D12E-2F42-1A6B8B7632BB}"/>
              </a:ext>
            </a:extLst>
          </p:cNvPr>
          <p:cNvPicPr>
            <a:picLocks noChangeAspect="1"/>
          </p:cNvPicPr>
          <p:nvPr/>
        </p:nvPicPr>
        <p:blipFill>
          <a:blip r:embed="rId4"/>
          <a:stretch>
            <a:fillRect/>
          </a:stretch>
        </p:blipFill>
        <p:spPr>
          <a:xfrm>
            <a:off x="1248702" y="1650033"/>
            <a:ext cx="6646596" cy="4621861"/>
          </a:xfrm>
          <a:prstGeom prst="rect">
            <a:avLst/>
          </a:prstGeom>
          <a:solidFill>
            <a:srgbClr val="000000">
              <a:shade val="95000"/>
            </a:srgbClr>
          </a:solidFill>
          <a:ln w="57150" cap="sq">
            <a:solidFill>
              <a:schemeClr val="tx1"/>
            </a:solidFill>
            <a:miter lim="800000"/>
          </a:ln>
          <a:effectLst>
            <a:outerShdw blurRad="254000" dist="190500" dir="2700000" sy="90000" algn="bl" rotWithShape="0">
              <a:srgbClr val="000000">
                <a:alpha val="40000"/>
              </a:srgbClr>
            </a:outerShdw>
          </a:effectLst>
        </p:spPr>
      </p:pic>
      <p:sp>
        <p:nvSpPr>
          <p:cNvPr id="8" name="TextBox 7">
            <a:extLst>
              <a:ext uri="{FF2B5EF4-FFF2-40B4-BE49-F238E27FC236}">
                <a16:creationId xmlns:a16="http://schemas.microsoft.com/office/drawing/2014/main" id="{4D4D7BD5-BB65-AEAC-1F7D-94E7F44E95BA}"/>
              </a:ext>
            </a:extLst>
          </p:cNvPr>
          <p:cNvSpPr txBox="1"/>
          <p:nvPr/>
        </p:nvSpPr>
        <p:spPr>
          <a:xfrm>
            <a:off x="1125252" y="954866"/>
            <a:ext cx="68934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5"/>
              </a:rPr>
              <a:t>https://arxiv.org/pdf/2502.13075</a:t>
            </a:r>
            <a:endParaRPr kumimoji="0" lang="pt-BR" sz="3200" b="0" i="0" u="none" strike="noStrike" kern="1200" cap="none" spc="0" normalizeH="0" baseline="0" noProof="0" dirty="0">
              <a:ln>
                <a:noFill/>
              </a:ln>
              <a:solidFill>
                <a:prstClr val="black"/>
              </a:solidFill>
              <a:effectLst/>
              <a:uLnTx/>
              <a:uFillTx/>
              <a:latin typeface="Quire Sans"/>
              <a:ea typeface="+mn-ea"/>
              <a:cs typeface="+mn-cs"/>
            </a:endParaRPr>
          </a:p>
        </p:txBody>
      </p:sp>
    </p:spTree>
    <p:extLst>
      <p:ext uri="{BB962C8B-B14F-4D97-AF65-F5344CB8AC3E}">
        <p14:creationId xmlns:p14="http://schemas.microsoft.com/office/powerpoint/2010/main" val="35143332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20798-B5B8-CB29-6D83-376300852B65}"/>
              </a:ext>
            </a:extLst>
          </p:cNvPr>
          <p:cNvSpPr>
            <a:spLocks noGrp="1"/>
          </p:cNvSpPr>
          <p:nvPr>
            <p:ph type="title"/>
          </p:nvPr>
        </p:nvSpPr>
        <p:spPr/>
        <p:txBody>
          <a:bodyPr>
            <a:normAutofit fontScale="90000"/>
          </a:bodyPr>
          <a:lstStyle/>
          <a:p>
            <a:r>
              <a:rPr lang="en-US" dirty="0"/>
              <a:t>Making Do With Few RDT Measurements</a:t>
            </a:r>
          </a:p>
        </p:txBody>
      </p:sp>
      <p:sp>
        <p:nvSpPr>
          <p:cNvPr id="3" name="Content Placeholder 2">
            <a:extLst>
              <a:ext uri="{FF2B5EF4-FFF2-40B4-BE49-F238E27FC236}">
                <a16:creationId xmlns:a16="http://schemas.microsoft.com/office/drawing/2014/main" id="{947FA315-91D0-4C3E-5EF5-7E86F3F12F0E}"/>
              </a:ext>
            </a:extLst>
          </p:cNvPr>
          <p:cNvSpPr>
            <a:spLocks noGrp="1"/>
          </p:cNvSpPr>
          <p:nvPr>
            <p:ph idx="1"/>
          </p:nvPr>
        </p:nvSpPr>
        <p:spPr/>
        <p:txBody>
          <a:bodyPr>
            <a:normAutofit/>
          </a:bodyPr>
          <a:lstStyle/>
          <a:p>
            <a:r>
              <a:rPr lang="en-US" sz="2200" dirty="0"/>
              <a:t>A system designer might measure RDT </a:t>
            </a:r>
            <a:r>
              <a:rPr lang="en-US" sz="2200" dirty="0">
                <a:solidFill>
                  <a:schemeClr val="accent2">
                    <a:lumMod val="75000"/>
                  </a:schemeClr>
                </a:solidFill>
              </a:rPr>
              <a:t>a few times</a:t>
            </a:r>
            <a:br>
              <a:rPr lang="en-US" sz="2200" dirty="0"/>
            </a:br>
            <a:r>
              <a:rPr lang="en-US" sz="2200" dirty="0"/>
              <a:t>and apply a </a:t>
            </a:r>
            <a:r>
              <a:rPr lang="en-US" sz="2200" dirty="0">
                <a:solidFill>
                  <a:schemeClr val="accent6">
                    <a:lumMod val="75000"/>
                  </a:schemeClr>
                </a:solidFill>
              </a:rPr>
              <a:t>safety margin</a:t>
            </a:r>
            <a:r>
              <a:rPr lang="en-US" sz="2200" dirty="0"/>
              <a:t> (</a:t>
            </a:r>
            <a:r>
              <a:rPr lang="en-US" sz="2200" dirty="0" err="1">
                <a:solidFill>
                  <a:schemeClr val="accent6">
                    <a:lumMod val="75000"/>
                  </a:schemeClr>
                </a:solidFill>
              </a:rPr>
              <a:t>guardband</a:t>
            </a:r>
            <a:r>
              <a:rPr lang="en-US" sz="2200" dirty="0"/>
              <a:t>) to the minimum </a:t>
            </a:r>
            <a:r>
              <a:rPr lang="en-US" sz="2200" dirty="0">
                <a:solidFill>
                  <a:schemeClr val="accent2">
                    <a:lumMod val="75000"/>
                  </a:schemeClr>
                </a:solidFill>
              </a:rPr>
              <a:t>observed</a:t>
            </a:r>
            <a:r>
              <a:rPr lang="en-US" sz="2200" dirty="0"/>
              <a:t> value</a:t>
            </a:r>
          </a:p>
        </p:txBody>
      </p:sp>
      <p:sp>
        <p:nvSpPr>
          <p:cNvPr id="4" name="Slide Number Placeholder 3">
            <a:extLst>
              <a:ext uri="{FF2B5EF4-FFF2-40B4-BE49-F238E27FC236}">
                <a16:creationId xmlns:a16="http://schemas.microsoft.com/office/drawing/2014/main" id="{1C31E064-01ED-73D5-778E-BECC856FD7DF}"/>
              </a:ext>
            </a:extLst>
          </p:cNvPr>
          <p:cNvSpPr>
            <a:spLocks noGrp="1"/>
          </p:cNvSpPr>
          <p:nvPr>
            <p:ph type="sldNum" sz="quarter" idx="12"/>
          </p:nvPr>
        </p:nvSpPr>
        <p:spPr/>
        <p:txBody>
          <a:bodyPr/>
          <a:lstStyle/>
          <a:p>
            <a:fld id="{C19D2B53-EDAE-4B41-B849-8916FA40BCB6}" type="slidenum">
              <a:rPr lang="en-US" smtClean="0"/>
              <a:pPr/>
              <a:t>61</a:t>
            </a:fld>
            <a:endParaRPr lang="en-US" dirty="0"/>
          </a:p>
        </p:txBody>
      </p:sp>
      <p:pic>
        <p:nvPicPr>
          <p:cNvPr id="6" name="Picture 5">
            <a:extLst>
              <a:ext uri="{FF2B5EF4-FFF2-40B4-BE49-F238E27FC236}">
                <a16:creationId xmlns:a16="http://schemas.microsoft.com/office/drawing/2014/main" id="{E389C9C5-4127-BC0A-7453-04970C75C6D5}"/>
              </a:ext>
            </a:extLst>
          </p:cNvPr>
          <p:cNvPicPr>
            <a:picLocks noChangeAspect="1"/>
          </p:cNvPicPr>
          <p:nvPr/>
        </p:nvPicPr>
        <p:blipFill>
          <a:blip r:embed="rId3"/>
          <a:stretch>
            <a:fillRect/>
          </a:stretch>
        </p:blipFill>
        <p:spPr>
          <a:xfrm>
            <a:off x="1113318" y="1984938"/>
            <a:ext cx="6899856" cy="3890083"/>
          </a:xfrm>
          <a:prstGeom prst="rect">
            <a:avLst/>
          </a:prstGeom>
        </p:spPr>
      </p:pic>
      <p:sp>
        <p:nvSpPr>
          <p:cNvPr id="9" name="Rectangle 8">
            <a:extLst>
              <a:ext uri="{FF2B5EF4-FFF2-40B4-BE49-F238E27FC236}">
                <a16:creationId xmlns:a16="http://schemas.microsoft.com/office/drawing/2014/main" id="{C4A1461A-A8F6-1BEC-CEDE-AF1EA89A3003}"/>
              </a:ext>
            </a:extLst>
          </p:cNvPr>
          <p:cNvSpPr/>
          <p:nvPr/>
        </p:nvSpPr>
        <p:spPr>
          <a:xfrm>
            <a:off x="2446985" y="2823911"/>
            <a:ext cx="5433823" cy="2396878"/>
          </a:xfrm>
          <a:prstGeom prst="rect">
            <a:avLst/>
          </a:prstGeom>
          <a:solidFill>
            <a:srgbClr val="FFFFFF"/>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419892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B0712-63D2-D000-0642-1B3EE7BB47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7AEEE3-C9E2-27DF-7164-41F6B15F3D31}"/>
              </a:ext>
            </a:extLst>
          </p:cNvPr>
          <p:cNvSpPr>
            <a:spLocks noGrp="1"/>
          </p:cNvSpPr>
          <p:nvPr>
            <p:ph type="title"/>
          </p:nvPr>
        </p:nvSpPr>
        <p:spPr/>
        <p:txBody>
          <a:bodyPr>
            <a:normAutofit fontScale="90000"/>
          </a:bodyPr>
          <a:lstStyle/>
          <a:p>
            <a:r>
              <a:rPr lang="en-US" dirty="0"/>
              <a:t>Making Do With Few RDT Measurements</a:t>
            </a:r>
          </a:p>
        </p:txBody>
      </p:sp>
      <p:sp>
        <p:nvSpPr>
          <p:cNvPr id="3" name="Content Placeholder 2">
            <a:extLst>
              <a:ext uri="{FF2B5EF4-FFF2-40B4-BE49-F238E27FC236}">
                <a16:creationId xmlns:a16="http://schemas.microsoft.com/office/drawing/2014/main" id="{63B0AC2C-56AE-C010-8661-400733AEE7A0}"/>
              </a:ext>
            </a:extLst>
          </p:cNvPr>
          <p:cNvSpPr>
            <a:spLocks noGrp="1"/>
          </p:cNvSpPr>
          <p:nvPr>
            <p:ph idx="1"/>
          </p:nvPr>
        </p:nvSpPr>
        <p:spPr/>
        <p:txBody>
          <a:bodyPr>
            <a:normAutofit/>
          </a:bodyPr>
          <a:lstStyle/>
          <a:p>
            <a:r>
              <a:rPr lang="en-US" sz="2200" dirty="0"/>
              <a:t>A system designer might measure RDT </a:t>
            </a:r>
            <a:r>
              <a:rPr lang="en-US" sz="2200" dirty="0">
                <a:solidFill>
                  <a:schemeClr val="accent2">
                    <a:lumMod val="75000"/>
                  </a:schemeClr>
                </a:solidFill>
              </a:rPr>
              <a:t>a few times</a:t>
            </a:r>
            <a:br>
              <a:rPr lang="en-US" sz="2200" dirty="0"/>
            </a:br>
            <a:r>
              <a:rPr lang="en-US" sz="2200" dirty="0"/>
              <a:t>and apply a </a:t>
            </a:r>
            <a:r>
              <a:rPr lang="en-US" sz="2200" dirty="0">
                <a:solidFill>
                  <a:schemeClr val="accent6">
                    <a:lumMod val="75000"/>
                  </a:schemeClr>
                </a:solidFill>
              </a:rPr>
              <a:t>safety margin</a:t>
            </a:r>
            <a:r>
              <a:rPr lang="en-US" sz="2200" dirty="0"/>
              <a:t> (</a:t>
            </a:r>
            <a:r>
              <a:rPr lang="en-US" sz="2200" dirty="0" err="1">
                <a:solidFill>
                  <a:schemeClr val="accent6">
                    <a:lumMod val="75000"/>
                  </a:schemeClr>
                </a:solidFill>
              </a:rPr>
              <a:t>guardband</a:t>
            </a:r>
            <a:r>
              <a:rPr lang="en-US" sz="2200" dirty="0"/>
              <a:t>) to the minimum </a:t>
            </a:r>
            <a:r>
              <a:rPr lang="en-US" sz="2200" dirty="0">
                <a:solidFill>
                  <a:schemeClr val="accent2">
                    <a:lumMod val="75000"/>
                  </a:schemeClr>
                </a:solidFill>
              </a:rPr>
              <a:t>observed</a:t>
            </a:r>
            <a:r>
              <a:rPr lang="en-US" sz="2200" dirty="0"/>
              <a:t> value</a:t>
            </a:r>
          </a:p>
        </p:txBody>
      </p:sp>
      <p:sp>
        <p:nvSpPr>
          <p:cNvPr id="4" name="Slide Number Placeholder 3">
            <a:extLst>
              <a:ext uri="{FF2B5EF4-FFF2-40B4-BE49-F238E27FC236}">
                <a16:creationId xmlns:a16="http://schemas.microsoft.com/office/drawing/2014/main" id="{E437F886-D2A9-7660-7766-B0D78FADA11C}"/>
              </a:ext>
            </a:extLst>
          </p:cNvPr>
          <p:cNvSpPr>
            <a:spLocks noGrp="1"/>
          </p:cNvSpPr>
          <p:nvPr>
            <p:ph type="sldNum" sz="quarter" idx="12"/>
          </p:nvPr>
        </p:nvSpPr>
        <p:spPr/>
        <p:txBody>
          <a:bodyPr/>
          <a:lstStyle/>
          <a:p>
            <a:fld id="{C19D2B53-EDAE-4B41-B849-8916FA40BCB6}" type="slidenum">
              <a:rPr lang="en-US" smtClean="0"/>
              <a:pPr/>
              <a:t>62</a:t>
            </a:fld>
            <a:endParaRPr lang="en-US" dirty="0"/>
          </a:p>
        </p:txBody>
      </p:sp>
      <p:pic>
        <p:nvPicPr>
          <p:cNvPr id="6" name="Picture 5">
            <a:extLst>
              <a:ext uri="{FF2B5EF4-FFF2-40B4-BE49-F238E27FC236}">
                <a16:creationId xmlns:a16="http://schemas.microsoft.com/office/drawing/2014/main" id="{6357DDE8-ABDA-BD88-8FA1-67F7B8D53F94}"/>
              </a:ext>
            </a:extLst>
          </p:cNvPr>
          <p:cNvPicPr>
            <a:picLocks noChangeAspect="1"/>
          </p:cNvPicPr>
          <p:nvPr/>
        </p:nvPicPr>
        <p:blipFill>
          <a:blip r:embed="rId3"/>
          <a:stretch>
            <a:fillRect/>
          </a:stretch>
        </p:blipFill>
        <p:spPr>
          <a:xfrm>
            <a:off x="1113318" y="1984938"/>
            <a:ext cx="6899856" cy="3890083"/>
          </a:xfrm>
          <a:prstGeom prst="rect">
            <a:avLst/>
          </a:prstGeom>
        </p:spPr>
      </p:pic>
      <p:sp>
        <p:nvSpPr>
          <p:cNvPr id="9" name="Rectangle 8">
            <a:extLst>
              <a:ext uri="{FF2B5EF4-FFF2-40B4-BE49-F238E27FC236}">
                <a16:creationId xmlns:a16="http://schemas.microsoft.com/office/drawing/2014/main" id="{B2CA0E16-9955-3D5F-D198-646D06069320}"/>
              </a:ext>
            </a:extLst>
          </p:cNvPr>
          <p:cNvSpPr/>
          <p:nvPr/>
        </p:nvSpPr>
        <p:spPr>
          <a:xfrm>
            <a:off x="2446985" y="2823911"/>
            <a:ext cx="5254949" cy="2396878"/>
          </a:xfrm>
          <a:prstGeom prst="rect">
            <a:avLst/>
          </a:prstGeom>
          <a:solidFill>
            <a:srgbClr val="FFFFFF"/>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5" name="TextBox 4">
            <a:extLst>
              <a:ext uri="{FF2B5EF4-FFF2-40B4-BE49-F238E27FC236}">
                <a16:creationId xmlns:a16="http://schemas.microsoft.com/office/drawing/2014/main" id="{13046171-E30E-34F2-1136-34A8A705DDCC}"/>
              </a:ext>
            </a:extLst>
          </p:cNvPr>
          <p:cNvSpPr txBox="1"/>
          <p:nvPr/>
        </p:nvSpPr>
        <p:spPr>
          <a:xfrm>
            <a:off x="2406092" y="2696005"/>
            <a:ext cx="4695886" cy="914400"/>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Average across all tested rows</a:t>
            </a:r>
          </a:p>
        </p:txBody>
      </p:sp>
      <p:sp>
        <p:nvSpPr>
          <p:cNvPr id="11" name="TextBox 10">
            <a:extLst>
              <a:ext uri="{FF2B5EF4-FFF2-40B4-BE49-F238E27FC236}">
                <a16:creationId xmlns:a16="http://schemas.microsoft.com/office/drawing/2014/main" id="{941050D8-B769-C78F-EC19-02F86F7132C6}"/>
              </a:ext>
            </a:extLst>
          </p:cNvPr>
          <p:cNvSpPr txBox="1"/>
          <p:nvPr/>
        </p:nvSpPr>
        <p:spPr>
          <a:xfrm>
            <a:off x="2561712" y="3772471"/>
            <a:ext cx="4695886" cy="584301"/>
          </a:xfrm>
          <a:prstGeom prst="rect">
            <a:avLst/>
          </a:prstGeom>
          <a:noFill/>
          <a:ln w="57150">
            <a:noFill/>
          </a:ln>
        </p:spPr>
        <p:txBody>
          <a:bodyPr wrap="none" rtlCol="0" anchor="ctr">
            <a:noAutofit/>
          </a:bodyPr>
          <a:lstStyle/>
          <a:p>
            <a:pPr algn="ctr">
              <a:lnSpc>
                <a:spcPct val="90000"/>
              </a:lnSpc>
            </a:pPr>
            <a:r>
              <a:rPr lang="en-US" sz="2600" dirty="0">
                <a:solidFill>
                  <a:prstClr val="black"/>
                </a:solidFill>
              </a:rPr>
              <a:t>Minimum across all tested rows</a:t>
            </a:r>
          </a:p>
        </p:txBody>
      </p:sp>
      <p:sp>
        <p:nvSpPr>
          <p:cNvPr id="13" name="Oval 12">
            <a:extLst>
              <a:ext uri="{FF2B5EF4-FFF2-40B4-BE49-F238E27FC236}">
                <a16:creationId xmlns:a16="http://schemas.microsoft.com/office/drawing/2014/main" id="{071A3659-9A5E-CAC0-8461-F6B529C1E12E}"/>
              </a:ext>
            </a:extLst>
          </p:cNvPr>
          <p:cNvSpPr/>
          <p:nvPr/>
        </p:nvSpPr>
        <p:spPr>
          <a:xfrm>
            <a:off x="7686781" y="2793264"/>
            <a:ext cx="182880" cy="182880"/>
          </a:xfrm>
          <a:prstGeom prst="ellipse">
            <a:avLst/>
          </a:prstGeom>
          <a:no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cxnSp>
        <p:nvCxnSpPr>
          <p:cNvPr id="14" name="Connector: Curved 18">
            <a:extLst>
              <a:ext uri="{FF2B5EF4-FFF2-40B4-BE49-F238E27FC236}">
                <a16:creationId xmlns:a16="http://schemas.microsoft.com/office/drawing/2014/main" id="{39C8F7D3-A564-3B93-5451-A46A83E6C45B}"/>
              </a:ext>
            </a:extLst>
          </p:cNvPr>
          <p:cNvCxnSpPr>
            <a:cxnSpLocks/>
            <a:stCxn id="13" idx="2"/>
            <a:endCxn id="5" idx="3"/>
          </p:cNvCxnSpPr>
          <p:nvPr/>
        </p:nvCxnSpPr>
        <p:spPr>
          <a:xfrm rot="10800000" flipV="1">
            <a:off x="7101979" y="2884703"/>
            <a:ext cx="584803" cy="268501"/>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AFC60DB0-A66D-F49A-EF58-785350BB4BCF}"/>
              </a:ext>
            </a:extLst>
          </p:cNvPr>
          <p:cNvSpPr/>
          <p:nvPr/>
        </p:nvSpPr>
        <p:spPr>
          <a:xfrm>
            <a:off x="7686781" y="3381789"/>
            <a:ext cx="182880" cy="182880"/>
          </a:xfrm>
          <a:prstGeom prst="ellipse">
            <a:avLst/>
          </a:prstGeom>
          <a:no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cxnSp>
        <p:nvCxnSpPr>
          <p:cNvPr id="18" name="Connector: Curved 18">
            <a:extLst>
              <a:ext uri="{FF2B5EF4-FFF2-40B4-BE49-F238E27FC236}">
                <a16:creationId xmlns:a16="http://schemas.microsoft.com/office/drawing/2014/main" id="{8303948D-ED45-8719-D851-7D0875F790C4}"/>
              </a:ext>
            </a:extLst>
          </p:cNvPr>
          <p:cNvCxnSpPr>
            <a:cxnSpLocks/>
            <a:stCxn id="17" idx="2"/>
            <a:endCxn id="11" idx="3"/>
          </p:cNvCxnSpPr>
          <p:nvPr/>
        </p:nvCxnSpPr>
        <p:spPr>
          <a:xfrm rot="10800000" flipV="1">
            <a:off x="7257599" y="3473228"/>
            <a:ext cx="429183" cy="591393"/>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13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11" grpId="0"/>
      <p:bldP spid="13"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1F6B1-87FD-DD2B-490D-2C163CE4BF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E014E3-7ED2-CD54-52E2-1A5E4A8B6E7F}"/>
              </a:ext>
            </a:extLst>
          </p:cNvPr>
          <p:cNvSpPr>
            <a:spLocks noGrp="1"/>
          </p:cNvSpPr>
          <p:nvPr>
            <p:ph type="title"/>
          </p:nvPr>
        </p:nvSpPr>
        <p:spPr/>
        <p:txBody>
          <a:bodyPr>
            <a:normAutofit fontScale="90000"/>
          </a:bodyPr>
          <a:lstStyle/>
          <a:p>
            <a:r>
              <a:rPr lang="en-US" dirty="0"/>
              <a:t>Making Do With Few RDT Measurements</a:t>
            </a:r>
          </a:p>
        </p:txBody>
      </p:sp>
      <p:sp>
        <p:nvSpPr>
          <p:cNvPr id="4" name="Slide Number Placeholder 3">
            <a:extLst>
              <a:ext uri="{FF2B5EF4-FFF2-40B4-BE49-F238E27FC236}">
                <a16:creationId xmlns:a16="http://schemas.microsoft.com/office/drawing/2014/main" id="{95F597AB-ACF2-05DB-7713-A9BEA8AB3424}"/>
              </a:ext>
            </a:extLst>
          </p:cNvPr>
          <p:cNvSpPr>
            <a:spLocks noGrp="1"/>
          </p:cNvSpPr>
          <p:nvPr>
            <p:ph type="sldNum" sz="quarter" idx="12"/>
          </p:nvPr>
        </p:nvSpPr>
        <p:spPr/>
        <p:txBody>
          <a:bodyPr/>
          <a:lstStyle/>
          <a:p>
            <a:fld id="{C19D2B53-EDAE-4B41-B849-8916FA40BCB6}" type="slidenum">
              <a:rPr lang="en-US" smtClean="0"/>
              <a:pPr/>
              <a:t>63</a:t>
            </a:fld>
            <a:endParaRPr lang="en-US" dirty="0"/>
          </a:p>
        </p:txBody>
      </p:sp>
      <p:pic>
        <p:nvPicPr>
          <p:cNvPr id="6" name="Picture 5">
            <a:extLst>
              <a:ext uri="{FF2B5EF4-FFF2-40B4-BE49-F238E27FC236}">
                <a16:creationId xmlns:a16="http://schemas.microsoft.com/office/drawing/2014/main" id="{5604550F-52FB-18E9-9E2F-6A2ABBA723A0}"/>
              </a:ext>
            </a:extLst>
          </p:cNvPr>
          <p:cNvPicPr>
            <a:picLocks noChangeAspect="1"/>
          </p:cNvPicPr>
          <p:nvPr/>
        </p:nvPicPr>
        <p:blipFill>
          <a:blip r:embed="rId3"/>
          <a:stretch>
            <a:fillRect/>
          </a:stretch>
        </p:blipFill>
        <p:spPr>
          <a:xfrm>
            <a:off x="1122072" y="875859"/>
            <a:ext cx="6899856" cy="3890083"/>
          </a:xfrm>
          <a:prstGeom prst="rect">
            <a:avLst/>
          </a:prstGeom>
        </p:spPr>
      </p:pic>
      <p:sp>
        <p:nvSpPr>
          <p:cNvPr id="8" name="TextBox 7">
            <a:extLst>
              <a:ext uri="{FF2B5EF4-FFF2-40B4-BE49-F238E27FC236}">
                <a16:creationId xmlns:a16="http://schemas.microsoft.com/office/drawing/2014/main" id="{5AE17C2E-F59E-9AA3-6F28-5F9BB303412A}"/>
              </a:ext>
            </a:extLst>
          </p:cNvPr>
          <p:cNvSpPr txBox="1"/>
          <p:nvPr/>
        </p:nvSpPr>
        <p:spPr>
          <a:xfrm>
            <a:off x="0" y="4935124"/>
            <a:ext cx="9144000" cy="1394114"/>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latin typeface="Quire Sans" panose="020B0502040400020003" pitchFamily="34" charset="0"/>
                <a:ea typeface="Cambria"/>
              </a:rPr>
              <a:t>A large </a:t>
            </a:r>
            <a:r>
              <a:rPr lang="en-US" sz="2800" dirty="0" err="1">
                <a:latin typeface="Quire Sans" panose="020B0502040400020003" pitchFamily="34" charset="0"/>
                <a:ea typeface="Cambria"/>
              </a:rPr>
              <a:t>guardband</a:t>
            </a:r>
            <a:r>
              <a:rPr lang="en-US" sz="2800" dirty="0">
                <a:latin typeface="Quire Sans" panose="020B0502040400020003" pitchFamily="34" charset="0"/>
                <a:ea typeface="Cambria"/>
              </a:rPr>
              <a:t> </a:t>
            </a:r>
            <a:r>
              <a:rPr lang="en-US" sz="2800" dirty="0">
                <a:solidFill>
                  <a:srgbClr val="C00000"/>
                </a:solidFill>
                <a:latin typeface="Quire Sans" panose="020B0502040400020003" pitchFamily="34" charset="0"/>
                <a:ea typeface="Cambria"/>
              </a:rPr>
              <a:t>does not guarantee</a:t>
            </a:r>
            <a:r>
              <a:rPr lang="en-US" sz="2800" dirty="0">
                <a:latin typeface="Quire Sans" panose="020B0502040400020003" pitchFamily="34" charset="0"/>
                <a:ea typeface="Cambria"/>
              </a:rPr>
              <a:t> that </a:t>
            </a:r>
            <a:br>
              <a:rPr lang="en-US" sz="2800" dirty="0">
                <a:latin typeface="Quire Sans" panose="020B0502040400020003" pitchFamily="34" charset="0"/>
                <a:ea typeface="Cambria"/>
              </a:rPr>
            </a:br>
            <a:r>
              <a:rPr lang="en-US" sz="2800" dirty="0">
                <a:latin typeface="Quire Sans" panose="020B0502040400020003" pitchFamily="34" charset="0"/>
                <a:ea typeface="Cambria"/>
              </a:rPr>
              <a:t>the </a:t>
            </a:r>
            <a:r>
              <a:rPr lang="en-US" sz="2800" dirty="0">
                <a:solidFill>
                  <a:srgbClr val="C00000"/>
                </a:solidFill>
                <a:latin typeface="Quire Sans" panose="020B0502040400020003" pitchFamily="34" charset="0"/>
                <a:ea typeface="Cambria"/>
              </a:rPr>
              <a:t>minimum</a:t>
            </a:r>
            <a:r>
              <a:rPr lang="en-US" sz="2800" dirty="0">
                <a:latin typeface="Quire Sans" panose="020B0502040400020003" pitchFamily="34" charset="0"/>
                <a:ea typeface="Cambria"/>
              </a:rPr>
              <a:t> RDT is </a:t>
            </a:r>
            <a:r>
              <a:rPr lang="en-US" sz="2800" dirty="0">
                <a:solidFill>
                  <a:srgbClr val="C00000"/>
                </a:solidFill>
                <a:latin typeface="Quire Sans" panose="020B0502040400020003" pitchFamily="34" charset="0"/>
                <a:ea typeface="Cambria"/>
              </a:rPr>
              <a:t>always identified</a:t>
            </a:r>
          </a:p>
          <a:p>
            <a:pPr lvl="0" algn="ctr">
              <a:lnSpc>
                <a:spcPct val="90000"/>
              </a:lnSpc>
              <a:spcBef>
                <a:spcPts val="400"/>
              </a:spcBef>
              <a:defRPr/>
            </a:pPr>
            <a:endParaRPr lang="en-US" sz="400" dirty="0">
              <a:latin typeface="Quire Sans" panose="020B0502040400020003" pitchFamily="34" charset="0"/>
              <a:ea typeface="Cambria"/>
            </a:endParaRPr>
          </a:p>
          <a:p>
            <a:pPr lvl="0" algn="ctr">
              <a:lnSpc>
                <a:spcPct val="90000"/>
              </a:lnSpc>
              <a:spcBef>
                <a:spcPts val="400"/>
              </a:spcBef>
              <a:defRPr/>
            </a:pPr>
            <a:r>
              <a:rPr lang="en-US" sz="2800" dirty="0">
                <a:solidFill>
                  <a:schemeClr val="accent6">
                    <a:lumMod val="75000"/>
                  </a:schemeClr>
                </a:solidFill>
                <a:latin typeface="Quire Sans" panose="020B0502040400020003" pitchFamily="34" charset="0"/>
                <a:ea typeface="Cambria"/>
              </a:rPr>
              <a:t>Using </a:t>
            </a:r>
            <a:r>
              <a:rPr lang="en-US" sz="2800" dirty="0" err="1">
                <a:solidFill>
                  <a:schemeClr val="accent6">
                    <a:lumMod val="75000"/>
                  </a:schemeClr>
                </a:solidFill>
                <a:latin typeface="Quire Sans" panose="020B0502040400020003" pitchFamily="34" charset="0"/>
                <a:ea typeface="Cambria"/>
              </a:rPr>
              <a:t>guardbands</a:t>
            </a:r>
            <a:r>
              <a:rPr lang="en-US" sz="2800" dirty="0">
                <a:solidFill>
                  <a:schemeClr val="accent6">
                    <a:lumMod val="75000"/>
                  </a:schemeClr>
                </a:solidFill>
                <a:latin typeface="Quire Sans" panose="020B0502040400020003" pitchFamily="34" charset="0"/>
                <a:ea typeface="Cambria"/>
              </a:rPr>
              <a:t> </a:t>
            </a:r>
            <a:r>
              <a:rPr lang="en-US" sz="2800" dirty="0">
                <a:latin typeface="Quire Sans" panose="020B0502040400020003" pitchFamily="34" charset="0"/>
                <a:ea typeface="Cambria"/>
              </a:rPr>
              <a:t>alone is </a:t>
            </a:r>
            <a:r>
              <a:rPr lang="en-US" sz="2800" dirty="0">
                <a:solidFill>
                  <a:srgbClr val="C00000"/>
                </a:solidFill>
                <a:latin typeface="Quire Sans" panose="020B0502040400020003" pitchFamily="34" charset="0"/>
                <a:ea typeface="Cambria"/>
              </a:rPr>
              <a:t>likely not</a:t>
            </a:r>
            <a:r>
              <a:rPr lang="en-US" sz="2800" dirty="0">
                <a:latin typeface="Quire Sans" panose="020B0502040400020003" pitchFamily="34" charset="0"/>
                <a:ea typeface="Cambria"/>
              </a:rPr>
              <a:t> </a:t>
            </a:r>
            <a:r>
              <a:rPr lang="en-US" sz="2800" dirty="0">
                <a:solidFill>
                  <a:srgbClr val="C00000"/>
                </a:solidFill>
                <a:latin typeface="Quire Sans" panose="020B0502040400020003" pitchFamily="34" charset="0"/>
                <a:ea typeface="Cambria"/>
              </a:rPr>
              <a:t>effective</a:t>
            </a:r>
          </a:p>
        </p:txBody>
      </p:sp>
    </p:spTree>
    <p:extLst>
      <p:ext uri="{BB962C8B-B14F-4D97-AF65-F5344CB8AC3E}">
        <p14:creationId xmlns:p14="http://schemas.microsoft.com/office/powerpoint/2010/main" val="11587353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B70-7C34-9730-C55A-9DF6F1F9F2BA}"/>
              </a:ext>
            </a:extLst>
          </p:cNvPr>
          <p:cNvSpPr>
            <a:spLocks noGrp="1"/>
          </p:cNvSpPr>
          <p:nvPr>
            <p:ph type="title"/>
          </p:nvPr>
        </p:nvSpPr>
        <p:spPr/>
        <p:txBody>
          <a:bodyPr>
            <a:noAutofit/>
          </a:bodyPr>
          <a:lstStyle/>
          <a:p>
            <a:r>
              <a:rPr lang="en-US" sz="2900" dirty="0"/>
              <a:t>RDT </a:t>
            </a:r>
            <a:r>
              <a:rPr lang="en-US" sz="2900" dirty="0" err="1"/>
              <a:t>Guardband</a:t>
            </a:r>
            <a:r>
              <a:rPr lang="en-US" sz="2900" dirty="0"/>
              <a:t> Increases Performance Overheads</a:t>
            </a:r>
          </a:p>
        </p:txBody>
      </p:sp>
      <p:sp>
        <p:nvSpPr>
          <p:cNvPr id="4" name="Slide Number Placeholder 3">
            <a:extLst>
              <a:ext uri="{FF2B5EF4-FFF2-40B4-BE49-F238E27FC236}">
                <a16:creationId xmlns:a16="http://schemas.microsoft.com/office/drawing/2014/main" id="{4E818B88-32F3-F259-A1AF-22EA1F1B4F74}"/>
              </a:ext>
            </a:extLst>
          </p:cNvPr>
          <p:cNvSpPr>
            <a:spLocks noGrp="1"/>
          </p:cNvSpPr>
          <p:nvPr>
            <p:ph type="sldNum" sz="quarter" idx="12"/>
          </p:nvPr>
        </p:nvSpPr>
        <p:spPr/>
        <p:txBody>
          <a:bodyPr/>
          <a:lstStyle/>
          <a:p>
            <a:fld id="{C19D2B53-EDAE-4B41-B849-8916FA40BCB6}" type="slidenum">
              <a:rPr lang="en-US" smtClean="0"/>
              <a:pPr/>
              <a:t>64</a:t>
            </a:fld>
            <a:endParaRPr lang="en-US" dirty="0"/>
          </a:p>
        </p:txBody>
      </p:sp>
      <p:pic>
        <p:nvPicPr>
          <p:cNvPr id="5" name="Picture 4">
            <a:extLst>
              <a:ext uri="{FF2B5EF4-FFF2-40B4-BE49-F238E27FC236}">
                <a16:creationId xmlns:a16="http://schemas.microsoft.com/office/drawing/2014/main" id="{97CEFCDA-708A-4EFD-C7F2-DDB242DABEC0}"/>
              </a:ext>
            </a:extLst>
          </p:cNvPr>
          <p:cNvPicPr>
            <a:picLocks noChangeAspect="1"/>
          </p:cNvPicPr>
          <p:nvPr/>
        </p:nvPicPr>
        <p:blipFill>
          <a:blip r:embed="rId3"/>
          <a:stretch>
            <a:fillRect/>
          </a:stretch>
        </p:blipFill>
        <p:spPr>
          <a:xfrm>
            <a:off x="685800" y="1053838"/>
            <a:ext cx="7772400" cy="2881184"/>
          </a:xfrm>
          <a:prstGeom prst="rect">
            <a:avLst/>
          </a:prstGeom>
        </p:spPr>
      </p:pic>
      <p:sp>
        <p:nvSpPr>
          <p:cNvPr id="6" name="TextBox 5">
            <a:extLst>
              <a:ext uri="{FF2B5EF4-FFF2-40B4-BE49-F238E27FC236}">
                <a16:creationId xmlns:a16="http://schemas.microsoft.com/office/drawing/2014/main" id="{4F99B68D-A28F-3E7D-3F24-75D9C51885DE}"/>
              </a:ext>
            </a:extLst>
          </p:cNvPr>
          <p:cNvSpPr txBox="1"/>
          <p:nvPr/>
        </p:nvSpPr>
        <p:spPr>
          <a:xfrm>
            <a:off x="0" y="4229809"/>
            <a:ext cx="9144000" cy="888152"/>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latin typeface="Trebuchet MS" panose="020B0703020202090204" pitchFamily="34" charset="0"/>
                <a:ea typeface="Cambria"/>
              </a:rPr>
              <a:t>50</a:t>
            </a:r>
            <a:r>
              <a:rPr lang="en-US" sz="2800" dirty="0">
                <a:latin typeface="Quire Sans" panose="020B0502040400020003" pitchFamily="34" charset="0"/>
                <a:ea typeface="Cambria"/>
              </a:rPr>
              <a:t>% RDT </a:t>
            </a:r>
            <a:r>
              <a:rPr lang="en-US" sz="2800" dirty="0">
                <a:solidFill>
                  <a:srgbClr val="C00000"/>
                </a:solidFill>
                <a:latin typeface="Quire Sans" panose="020B0502040400020003" pitchFamily="34" charset="0"/>
                <a:ea typeface="Cambria"/>
              </a:rPr>
              <a:t>safety margin </a:t>
            </a:r>
            <a:r>
              <a:rPr lang="en-US" sz="2800" dirty="0">
                <a:latin typeface="Quire Sans" panose="020B0502040400020003" pitchFamily="34" charset="0"/>
                <a:ea typeface="Cambria"/>
              </a:rPr>
              <a:t>can induce </a:t>
            </a:r>
            <a:br>
              <a:rPr lang="en-US" sz="2800" dirty="0">
                <a:latin typeface="Quire Sans" panose="020B0502040400020003" pitchFamily="34" charset="0"/>
                <a:ea typeface="Cambria"/>
              </a:rPr>
            </a:br>
            <a:r>
              <a:rPr lang="en-US" sz="2800" dirty="0">
                <a:solidFill>
                  <a:srgbClr val="C00000"/>
                </a:solidFill>
                <a:latin typeface="Trebuchet MS" panose="020B0703020202090204" pitchFamily="34" charset="0"/>
                <a:ea typeface="Cambria"/>
              </a:rPr>
              <a:t>45</a:t>
            </a:r>
            <a:r>
              <a:rPr lang="en-US" sz="2800" dirty="0">
                <a:solidFill>
                  <a:srgbClr val="C00000"/>
                </a:solidFill>
                <a:latin typeface="Quire Sans" panose="020B0502040400020003" pitchFamily="34" charset="0"/>
                <a:ea typeface="Cambria"/>
              </a:rPr>
              <a:t>% additional overhead </a:t>
            </a:r>
            <a:r>
              <a:rPr lang="en-US" sz="2800" dirty="0">
                <a:latin typeface="Quire Sans" panose="020B0502040400020003" pitchFamily="34" charset="0"/>
                <a:ea typeface="Cambria"/>
              </a:rPr>
              <a:t>(over no margin)</a:t>
            </a:r>
            <a:endParaRPr lang="en-US" sz="2800" dirty="0">
              <a:solidFill>
                <a:srgbClr val="C00000"/>
              </a:solidFill>
              <a:latin typeface="Quire Sans" panose="020B0502040400020003" pitchFamily="34" charset="0"/>
              <a:ea typeface="Cambria"/>
            </a:endParaRPr>
          </a:p>
        </p:txBody>
      </p:sp>
      <p:sp>
        <p:nvSpPr>
          <p:cNvPr id="7" name="TextBox 6">
            <a:extLst>
              <a:ext uri="{FF2B5EF4-FFF2-40B4-BE49-F238E27FC236}">
                <a16:creationId xmlns:a16="http://schemas.microsoft.com/office/drawing/2014/main" id="{E8DF8872-9A51-1728-4BCE-AAA37E6B8F07}"/>
              </a:ext>
            </a:extLst>
          </p:cNvPr>
          <p:cNvSpPr txBox="1"/>
          <p:nvPr/>
        </p:nvSpPr>
        <p:spPr>
          <a:xfrm>
            <a:off x="-8754" y="5368890"/>
            <a:ext cx="9144000" cy="885326"/>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solidFill>
                  <a:schemeClr val="accent2">
                    <a:lumMod val="75000"/>
                  </a:schemeClr>
                </a:solidFill>
                <a:latin typeface="Quire Sans" panose="020B0502040400020003" pitchFamily="34" charset="0"/>
                <a:ea typeface="Cambria"/>
              </a:rPr>
              <a:t>Relying </a:t>
            </a:r>
            <a:r>
              <a:rPr lang="en-US" sz="2800" b="1" dirty="0">
                <a:solidFill>
                  <a:schemeClr val="accent2">
                    <a:lumMod val="75000"/>
                  </a:schemeClr>
                </a:solidFill>
                <a:latin typeface="Quire Sans" panose="020B0502040400020003" pitchFamily="34" charset="0"/>
                <a:ea typeface="Cambria"/>
              </a:rPr>
              <a:t>solely</a:t>
            </a:r>
            <a:r>
              <a:rPr lang="en-US" sz="2800" dirty="0">
                <a:solidFill>
                  <a:schemeClr val="accent2">
                    <a:lumMod val="75000"/>
                  </a:schemeClr>
                </a:solidFill>
                <a:latin typeface="Quire Sans" panose="020B0502040400020003" pitchFamily="34" charset="0"/>
                <a:ea typeface="Cambria"/>
              </a:rPr>
              <a:t> on </a:t>
            </a:r>
            <a:r>
              <a:rPr lang="en-US" sz="2800" dirty="0" err="1">
                <a:solidFill>
                  <a:schemeClr val="accent2">
                    <a:lumMod val="75000"/>
                  </a:schemeClr>
                </a:solidFill>
                <a:latin typeface="Quire Sans" panose="020B0502040400020003" pitchFamily="34" charset="0"/>
                <a:ea typeface="Cambria"/>
              </a:rPr>
              <a:t>guardbands</a:t>
            </a:r>
            <a:r>
              <a:rPr lang="en-US" sz="2800" dirty="0">
                <a:solidFill>
                  <a:schemeClr val="accent2">
                    <a:lumMod val="75000"/>
                  </a:schemeClr>
                </a:solidFill>
                <a:latin typeface="Quire Sans" panose="020B0502040400020003" pitchFamily="34" charset="0"/>
                <a:ea typeface="Cambria"/>
              </a:rPr>
              <a:t> </a:t>
            </a:r>
            <a:r>
              <a:rPr lang="en-US" sz="2800" b="1" dirty="0">
                <a:solidFill>
                  <a:schemeClr val="accent2">
                    <a:lumMod val="75000"/>
                  </a:schemeClr>
                </a:solidFill>
                <a:latin typeface="Quire Sans" panose="020B0502040400020003" pitchFamily="34" charset="0"/>
                <a:ea typeface="Cambria"/>
              </a:rPr>
              <a:t>not</a:t>
            </a:r>
            <a:r>
              <a:rPr lang="en-US" sz="2800" dirty="0">
                <a:solidFill>
                  <a:schemeClr val="accent2">
                    <a:lumMod val="75000"/>
                  </a:schemeClr>
                </a:solidFill>
                <a:latin typeface="Quire Sans" panose="020B0502040400020003" pitchFamily="34" charset="0"/>
                <a:ea typeface="Cambria"/>
              </a:rPr>
              <a:t> recommended</a:t>
            </a:r>
          </a:p>
        </p:txBody>
      </p:sp>
      <p:cxnSp>
        <p:nvCxnSpPr>
          <p:cNvPr id="9" name="Straight Arrow Connector 8">
            <a:extLst>
              <a:ext uri="{FF2B5EF4-FFF2-40B4-BE49-F238E27FC236}">
                <a16:creationId xmlns:a16="http://schemas.microsoft.com/office/drawing/2014/main" id="{E397865C-91E2-5C95-2B21-0D794EFA39FB}"/>
              </a:ext>
            </a:extLst>
          </p:cNvPr>
          <p:cNvCxnSpPr/>
          <p:nvPr/>
        </p:nvCxnSpPr>
        <p:spPr>
          <a:xfrm>
            <a:off x="5735171" y="2299447"/>
            <a:ext cx="2299447" cy="29583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9C98EA5-8F0D-A404-7801-0567E214F130}"/>
              </a:ext>
            </a:extLst>
          </p:cNvPr>
          <p:cNvCxnSpPr>
            <a:cxnSpLocks/>
          </p:cNvCxnSpPr>
          <p:nvPr/>
        </p:nvCxnSpPr>
        <p:spPr>
          <a:xfrm>
            <a:off x="5578289" y="2487706"/>
            <a:ext cx="2254623" cy="20987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FEFBF88-2643-4FAF-6582-28A87E7D3EAF}"/>
              </a:ext>
            </a:extLst>
          </p:cNvPr>
          <p:cNvSpPr txBox="1"/>
          <p:nvPr/>
        </p:nvSpPr>
        <p:spPr>
          <a:xfrm>
            <a:off x="7618858" y="2078269"/>
            <a:ext cx="741872" cy="546340"/>
          </a:xfrm>
          <a:prstGeom prst="rect">
            <a:avLst/>
          </a:prstGeom>
          <a:noFill/>
          <a:ln w="57150">
            <a:noFill/>
          </a:ln>
        </p:spPr>
        <p:txBody>
          <a:bodyPr wrap="none" rtlCol="0" anchor="ctr">
            <a:noAutofit/>
          </a:bodyPr>
          <a:lstStyle/>
          <a:p>
            <a:pPr algn="ctr">
              <a:lnSpc>
                <a:spcPct val="90000"/>
              </a:lnSpc>
            </a:pPr>
            <a:r>
              <a:rPr lang="en-US" sz="2600" dirty="0">
                <a:solidFill>
                  <a:srgbClr val="7030A0"/>
                </a:solidFill>
                <a:latin typeface="Trebuchet MS" panose="020B0703020202090204" pitchFamily="34" charset="0"/>
              </a:rPr>
              <a:t>45</a:t>
            </a:r>
            <a:r>
              <a:rPr lang="en-US" sz="2600" dirty="0">
                <a:solidFill>
                  <a:srgbClr val="7030A0"/>
                </a:solidFill>
              </a:rPr>
              <a:t>%</a:t>
            </a:r>
          </a:p>
        </p:txBody>
      </p:sp>
      <p:sp>
        <p:nvSpPr>
          <p:cNvPr id="13" name="TextBox 12">
            <a:extLst>
              <a:ext uri="{FF2B5EF4-FFF2-40B4-BE49-F238E27FC236}">
                <a16:creationId xmlns:a16="http://schemas.microsoft.com/office/drawing/2014/main" id="{93FFC3A2-273F-0300-E8A9-7582C488FDC9}"/>
              </a:ext>
            </a:extLst>
          </p:cNvPr>
          <p:cNvSpPr txBox="1"/>
          <p:nvPr/>
        </p:nvSpPr>
        <p:spPr>
          <a:xfrm>
            <a:off x="7014269" y="2612669"/>
            <a:ext cx="741872" cy="546340"/>
          </a:xfrm>
          <a:prstGeom prst="rect">
            <a:avLst/>
          </a:prstGeom>
          <a:noFill/>
          <a:ln w="57150">
            <a:noFill/>
          </a:ln>
        </p:spPr>
        <p:txBody>
          <a:bodyPr wrap="none" rtlCol="0" anchor="ctr">
            <a:noAutofit/>
          </a:bodyPr>
          <a:lstStyle/>
          <a:p>
            <a:pPr algn="ctr">
              <a:lnSpc>
                <a:spcPct val="90000"/>
              </a:lnSpc>
            </a:pPr>
            <a:r>
              <a:rPr lang="en-US" sz="2600" dirty="0">
                <a:solidFill>
                  <a:schemeClr val="accent6">
                    <a:lumMod val="75000"/>
                  </a:schemeClr>
                </a:solidFill>
                <a:latin typeface="Trebuchet MS" panose="020B0703020202090204" pitchFamily="34" charset="0"/>
              </a:rPr>
              <a:t>35</a:t>
            </a:r>
            <a:r>
              <a:rPr lang="en-US" sz="2600" dirty="0">
                <a:solidFill>
                  <a:schemeClr val="accent6">
                    <a:lumMod val="75000"/>
                  </a:schemeClr>
                </a:solidFill>
              </a:rPr>
              <a:t>%</a:t>
            </a:r>
          </a:p>
        </p:txBody>
      </p:sp>
    </p:spTree>
    <p:extLst>
      <p:ext uri="{BB962C8B-B14F-4D97-AF65-F5344CB8AC3E}">
        <p14:creationId xmlns:p14="http://schemas.microsoft.com/office/powerpoint/2010/main" val="316289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88427-2502-ED4B-499A-FE9FCD63C8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A799C-4EA6-A34A-BC52-D3D1C12FC61A}"/>
              </a:ext>
            </a:extLst>
          </p:cNvPr>
          <p:cNvSpPr>
            <a:spLocks noGrp="1"/>
          </p:cNvSpPr>
          <p:nvPr>
            <p:ph type="title"/>
          </p:nvPr>
        </p:nvSpPr>
        <p:spPr/>
        <p:txBody>
          <a:bodyPr>
            <a:normAutofit/>
          </a:bodyPr>
          <a:lstStyle/>
          <a:p>
            <a:r>
              <a:rPr lang="en-US" dirty="0"/>
              <a:t>Combining ECC and </a:t>
            </a:r>
            <a:r>
              <a:rPr lang="en-US" dirty="0" err="1"/>
              <a:t>Guardbands</a:t>
            </a:r>
            <a:r>
              <a:rPr lang="en-US" dirty="0"/>
              <a:t> (I)</a:t>
            </a:r>
          </a:p>
        </p:txBody>
      </p:sp>
      <p:sp>
        <p:nvSpPr>
          <p:cNvPr id="3" name="Content Placeholder 2">
            <a:extLst>
              <a:ext uri="{FF2B5EF4-FFF2-40B4-BE49-F238E27FC236}">
                <a16:creationId xmlns:a16="http://schemas.microsoft.com/office/drawing/2014/main" id="{23016F26-62EF-D72E-1EA1-6E710664FABE}"/>
              </a:ext>
            </a:extLst>
          </p:cNvPr>
          <p:cNvSpPr>
            <a:spLocks noGrp="1"/>
          </p:cNvSpPr>
          <p:nvPr>
            <p:ph idx="1"/>
          </p:nvPr>
        </p:nvSpPr>
        <p:spPr/>
        <p:txBody>
          <a:bodyPr>
            <a:normAutofit/>
          </a:bodyPr>
          <a:lstStyle/>
          <a:p>
            <a:r>
              <a:rPr lang="en-US" sz="2600" dirty="0"/>
              <a:t>Single-error correcting double-error detecting (</a:t>
            </a:r>
            <a:r>
              <a:rPr lang="en-US" sz="2600" dirty="0">
                <a:solidFill>
                  <a:schemeClr val="accent2">
                    <a:lumMod val="75000"/>
                  </a:schemeClr>
                </a:solidFill>
              </a:rPr>
              <a:t>SECDED</a:t>
            </a:r>
            <a:r>
              <a:rPr lang="en-US" sz="2600" dirty="0"/>
              <a:t>)</a:t>
            </a:r>
            <a:br>
              <a:rPr lang="en-US" sz="2600" dirty="0"/>
            </a:br>
            <a:r>
              <a:rPr lang="en-US" sz="2600" dirty="0"/>
              <a:t>or </a:t>
            </a:r>
            <a:r>
              <a:rPr lang="en-US" sz="2600" dirty="0" err="1">
                <a:solidFill>
                  <a:schemeClr val="accent2">
                    <a:lumMod val="75000"/>
                  </a:schemeClr>
                </a:solidFill>
              </a:rPr>
              <a:t>Chipkill</a:t>
            </a:r>
            <a:r>
              <a:rPr lang="en-US" sz="2600" dirty="0"/>
              <a:t> </a:t>
            </a:r>
            <a:r>
              <a:rPr lang="en-US" sz="2600" dirty="0">
                <a:solidFill>
                  <a:schemeClr val="accent2">
                    <a:lumMod val="75000"/>
                  </a:schemeClr>
                </a:solidFill>
              </a:rPr>
              <a:t>ECC</a:t>
            </a:r>
            <a:r>
              <a:rPr lang="en-US" sz="2600" dirty="0"/>
              <a:t> combined with </a:t>
            </a:r>
            <a:r>
              <a:rPr lang="en-US" sz="2600" dirty="0" err="1"/>
              <a:t>guardbands</a:t>
            </a:r>
            <a:r>
              <a:rPr lang="en-US" sz="2600" dirty="0"/>
              <a:t> </a:t>
            </a:r>
            <a:br>
              <a:rPr lang="en-US" sz="2600" dirty="0"/>
            </a:br>
            <a:r>
              <a:rPr lang="en-US" sz="2600" dirty="0"/>
              <a:t>could mitigate </a:t>
            </a:r>
            <a:r>
              <a:rPr lang="en-US" sz="2600" dirty="0">
                <a:solidFill>
                  <a:schemeClr val="accent2">
                    <a:lumMod val="75000"/>
                  </a:schemeClr>
                </a:solidFill>
              </a:rPr>
              <a:t>VRD-induced </a:t>
            </a:r>
            <a:r>
              <a:rPr lang="en-US" sz="2600" dirty="0"/>
              <a:t>bitflips</a:t>
            </a:r>
          </a:p>
        </p:txBody>
      </p:sp>
      <p:sp>
        <p:nvSpPr>
          <p:cNvPr id="4" name="Slide Number Placeholder 3">
            <a:extLst>
              <a:ext uri="{FF2B5EF4-FFF2-40B4-BE49-F238E27FC236}">
                <a16:creationId xmlns:a16="http://schemas.microsoft.com/office/drawing/2014/main" id="{A0060BDC-8F01-F0D6-BA65-529D84109006}"/>
              </a:ext>
            </a:extLst>
          </p:cNvPr>
          <p:cNvSpPr>
            <a:spLocks noGrp="1"/>
          </p:cNvSpPr>
          <p:nvPr>
            <p:ph type="sldNum" sz="quarter" idx="12"/>
          </p:nvPr>
        </p:nvSpPr>
        <p:spPr/>
        <p:txBody>
          <a:bodyPr/>
          <a:lstStyle/>
          <a:p>
            <a:fld id="{C19D2B53-EDAE-4B41-B849-8916FA40BCB6}" type="slidenum">
              <a:rPr lang="en-US" smtClean="0"/>
              <a:pPr/>
              <a:t>65</a:t>
            </a:fld>
            <a:endParaRPr lang="en-US" dirty="0"/>
          </a:p>
        </p:txBody>
      </p:sp>
      <p:pic>
        <p:nvPicPr>
          <p:cNvPr id="5" name="Picture 4">
            <a:extLst>
              <a:ext uri="{FF2B5EF4-FFF2-40B4-BE49-F238E27FC236}">
                <a16:creationId xmlns:a16="http://schemas.microsoft.com/office/drawing/2014/main" id="{408F04E7-F289-779C-5B14-7AB5EE12E51F}"/>
              </a:ext>
            </a:extLst>
          </p:cNvPr>
          <p:cNvPicPr>
            <a:picLocks noChangeAspect="1"/>
          </p:cNvPicPr>
          <p:nvPr/>
        </p:nvPicPr>
        <p:blipFill>
          <a:blip r:embed="rId3"/>
          <a:stretch>
            <a:fillRect/>
          </a:stretch>
        </p:blipFill>
        <p:spPr>
          <a:xfrm>
            <a:off x="1297962" y="2757928"/>
            <a:ext cx="6548075" cy="2210112"/>
          </a:xfrm>
          <a:prstGeom prst="rect">
            <a:avLst/>
          </a:prstGeom>
        </p:spPr>
      </p:pic>
      <p:sp>
        <p:nvSpPr>
          <p:cNvPr id="7" name="TextBox 6">
            <a:extLst>
              <a:ext uri="{FF2B5EF4-FFF2-40B4-BE49-F238E27FC236}">
                <a16:creationId xmlns:a16="http://schemas.microsoft.com/office/drawing/2014/main" id="{523875DC-97CF-5F79-2FA4-3F72BAF6DD88}"/>
              </a:ext>
            </a:extLst>
          </p:cNvPr>
          <p:cNvSpPr txBox="1"/>
          <p:nvPr/>
        </p:nvSpPr>
        <p:spPr>
          <a:xfrm>
            <a:off x="863599" y="2375380"/>
            <a:ext cx="7707087" cy="478972"/>
          </a:xfrm>
          <a:prstGeom prst="rect">
            <a:avLst/>
          </a:prstGeom>
          <a:noFill/>
          <a:ln w="57150">
            <a:noFill/>
          </a:ln>
        </p:spPr>
        <p:txBody>
          <a:bodyPr wrap="none" rtlCol="0" anchor="ctr">
            <a:noAutofit/>
          </a:bodyPr>
          <a:lstStyle/>
          <a:p>
            <a:pPr algn="ctr">
              <a:lnSpc>
                <a:spcPct val="90000"/>
              </a:lnSpc>
            </a:pPr>
            <a:r>
              <a:rPr lang="en-US" sz="2600" i="1" dirty="0">
                <a:solidFill>
                  <a:prstClr val="black"/>
                </a:solidFill>
              </a:rPr>
              <a:t>Unique bitflips when </a:t>
            </a:r>
            <a:r>
              <a:rPr lang="en-US" sz="2600" i="1" dirty="0">
                <a:solidFill>
                  <a:prstClr val="black"/>
                </a:solidFill>
                <a:latin typeface="Trebuchet MS" panose="020B0703020202090204" pitchFamily="34" charset="0"/>
              </a:rPr>
              <a:t>10</a:t>
            </a:r>
            <a:r>
              <a:rPr lang="en-US" sz="2600" i="1" dirty="0">
                <a:solidFill>
                  <a:prstClr val="black"/>
                </a:solidFill>
              </a:rPr>
              <a:t>% RDT </a:t>
            </a:r>
            <a:r>
              <a:rPr lang="en-US" sz="2600" i="1" dirty="0" err="1">
                <a:solidFill>
                  <a:prstClr val="black"/>
                </a:solidFill>
              </a:rPr>
              <a:t>guardband</a:t>
            </a:r>
            <a:r>
              <a:rPr lang="en-US" sz="2600" i="1" dirty="0">
                <a:solidFill>
                  <a:prstClr val="black"/>
                </a:solidFill>
              </a:rPr>
              <a:t> applied</a:t>
            </a:r>
          </a:p>
        </p:txBody>
      </p:sp>
      <p:sp>
        <p:nvSpPr>
          <p:cNvPr id="6" name="TextBox 5">
            <a:extLst>
              <a:ext uri="{FF2B5EF4-FFF2-40B4-BE49-F238E27FC236}">
                <a16:creationId xmlns:a16="http://schemas.microsoft.com/office/drawing/2014/main" id="{7CA555FC-A554-C801-AB69-B0DF85B37BA3}"/>
              </a:ext>
            </a:extLst>
          </p:cNvPr>
          <p:cNvSpPr txBox="1"/>
          <p:nvPr/>
        </p:nvSpPr>
        <p:spPr>
          <a:xfrm>
            <a:off x="-8754" y="5368890"/>
            <a:ext cx="9144000" cy="885326"/>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solidFill>
                  <a:srgbClr val="C00000"/>
                </a:solidFill>
                <a:latin typeface="Trebuchet MS" panose="020B0703020202090204" pitchFamily="34" charset="0"/>
                <a:ea typeface="Cambria"/>
              </a:rPr>
              <a:t>10</a:t>
            </a:r>
            <a:r>
              <a:rPr lang="en-US" sz="2800" dirty="0">
                <a:solidFill>
                  <a:srgbClr val="C00000"/>
                </a:solidFill>
                <a:latin typeface="Quire Sans" panose="020B0502040400020003" pitchFamily="34" charset="0"/>
                <a:ea typeface="Cambria"/>
              </a:rPr>
              <a:t>% </a:t>
            </a:r>
            <a:r>
              <a:rPr lang="en-US" sz="2800" dirty="0" err="1">
                <a:solidFill>
                  <a:srgbClr val="C00000"/>
                </a:solidFill>
                <a:latin typeface="Quire Sans" panose="020B0502040400020003" pitchFamily="34" charset="0"/>
                <a:ea typeface="Cambria"/>
              </a:rPr>
              <a:t>guardband</a:t>
            </a:r>
            <a:r>
              <a:rPr lang="en-US" sz="2800" dirty="0">
                <a:solidFill>
                  <a:srgbClr val="C00000"/>
                </a:solidFill>
                <a:latin typeface="Quire Sans" panose="020B0502040400020003" pitchFamily="34" charset="0"/>
                <a:ea typeface="Cambria"/>
              </a:rPr>
              <a:t> </a:t>
            </a:r>
            <a:r>
              <a:rPr lang="en-US" sz="2800" dirty="0">
                <a:latin typeface="Quire Sans" panose="020B0502040400020003" pitchFamily="34" charset="0"/>
                <a:ea typeface="Cambria"/>
              </a:rPr>
              <a:t>combined </a:t>
            </a:r>
            <a:r>
              <a:rPr lang="en-US" sz="2800" dirty="0">
                <a:solidFill>
                  <a:srgbClr val="C00000"/>
                </a:solidFill>
                <a:latin typeface="Quire Sans" panose="020B0502040400020003" pitchFamily="34" charset="0"/>
                <a:ea typeface="Cambria"/>
              </a:rPr>
              <a:t>w/ ECC</a:t>
            </a:r>
            <a:r>
              <a:rPr lang="en-US" sz="2800" dirty="0">
                <a:latin typeface="Quire Sans" panose="020B0502040400020003" pitchFamily="34" charset="0"/>
                <a:ea typeface="Cambria"/>
              </a:rPr>
              <a:t> is </a:t>
            </a:r>
            <a:r>
              <a:rPr lang="en-US" sz="2800" dirty="0">
                <a:solidFill>
                  <a:srgbClr val="C00000"/>
                </a:solidFill>
                <a:latin typeface="Quire Sans" panose="020B0502040400020003" pitchFamily="34" charset="0"/>
                <a:ea typeface="Cambria"/>
              </a:rPr>
              <a:t>likely unsafe</a:t>
            </a:r>
          </a:p>
        </p:txBody>
      </p:sp>
      <p:sp>
        <p:nvSpPr>
          <p:cNvPr id="8" name="Rectangle 7">
            <a:extLst>
              <a:ext uri="{FF2B5EF4-FFF2-40B4-BE49-F238E27FC236}">
                <a16:creationId xmlns:a16="http://schemas.microsoft.com/office/drawing/2014/main" id="{0ED71651-B0AB-FFED-5CAA-E10D87B6C0CC}"/>
              </a:ext>
            </a:extLst>
          </p:cNvPr>
          <p:cNvSpPr/>
          <p:nvPr/>
        </p:nvSpPr>
        <p:spPr>
          <a:xfrm>
            <a:off x="4572000" y="2854352"/>
            <a:ext cx="3129699" cy="1793062"/>
          </a:xfrm>
          <a:prstGeom prst="rect">
            <a:avLst/>
          </a:prstGeom>
          <a:noFill/>
          <a:ln w="762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9" name="Rectangle 8">
            <a:extLst>
              <a:ext uri="{FF2B5EF4-FFF2-40B4-BE49-F238E27FC236}">
                <a16:creationId xmlns:a16="http://schemas.microsoft.com/office/drawing/2014/main" id="{0E006782-3CD7-CA73-DE6F-FDC83862E749}"/>
              </a:ext>
            </a:extLst>
          </p:cNvPr>
          <p:cNvSpPr/>
          <p:nvPr/>
        </p:nvSpPr>
        <p:spPr>
          <a:xfrm>
            <a:off x="2366128" y="2997724"/>
            <a:ext cx="2102177" cy="1329179"/>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124989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14D7E-C86E-7DC2-9F10-796EFB4C9643}"/>
              </a:ext>
            </a:extLst>
          </p:cNvPr>
          <p:cNvSpPr>
            <a:spLocks noGrp="1"/>
          </p:cNvSpPr>
          <p:nvPr>
            <p:ph type="title"/>
          </p:nvPr>
        </p:nvSpPr>
        <p:spPr/>
        <p:txBody>
          <a:bodyPr/>
          <a:lstStyle/>
          <a:p>
            <a:r>
              <a:rPr lang="en-US" dirty="0"/>
              <a:t>Combining ECC and </a:t>
            </a:r>
            <a:r>
              <a:rPr lang="en-US" dirty="0" err="1"/>
              <a:t>Guardbands</a:t>
            </a:r>
            <a:r>
              <a:rPr lang="en-US" dirty="0"/>
              <a:t> (II)</a:t>
            </a:r>
          </a:p>
        </p:txBody>
      </p:sp>
      <p:sp>
        <p:nvSpPr>
          <p:cNvPr id="4" name="Slide Number Placeholder 3">
            <a:extLst>
              <a:ext uri="{FF2B5EF4-FFF2-40B4-BE49-F238E27FC236}">
                <a16:creationId xmlns:a16="http://schemas.microsoft.com/office/drawing/2014/main" id="{EDF3A3B3-E9A1-1FE0-9969-303B62B30FF2}"/>
              </a:ext>
            </a:extLst>
          </p:cNvPr>
          <p:cNvSpPr>
            <a:spLocks noGrp="1"/>
          </p:cNvSpPr>
          <p:nvPr>
            <p:ph type="sldNum" sz="quarter" idx="12"/>
          </p:nvPr>
        </p:nvSpPr>
        <p:spPr/>
        <p:txBody>
          <a:bodyPr/>
          <a:lstStyle/>
          <a:p>
            <a:fld id="{C19D2B53-EDAE-4B41-B849-8916FA40BCB6}" type="slidenum">
              <a:rPr lang="en-US" smtClean="0"/>
              <a:pPr/>
              <a:t>66</a:t>
            </a:fld>
            <a:endParaRPr lang="en-US" dirty="0"/>
          </a:p>
        </p:txBody>
      </p:sp>
      <p:sp>
        <p:nvSpPr>
          <p:cNvPr id="7" name="TextBox 6">
            <a:extLst>
              <a:ext uri="{FF2B5EF4-FFF2-40B4-BE49-F238E27FC236}">
                <a16:creationId xmlns:a16="http://schemas.microsoft.com/office/drawing/2014/main" id="{4DB0361C-BE2A-754F-9065-EA648B3C450B}"/>
              </a:ext>
            </a:extLst>
          </p:cNvPr>
          <p:cNvSpPr txBox="1"/>
          <p:nvPr/>
        </p:nvSpPr>
        <p:spPr>
          <a:xfrm>
            <a:off x="0" y="1293844"/>
            <a:ext cx="9144000" cy="1027380"/>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700" dirty="0">
                <a:solidFill>
                  <a:schemeClr val="accent2">
                    <a:lumMod val="75000"/>
                  </a:schemeClr>
                </a:solidFill>
                <a:latin typeface="Quire Sans" panose="020B0502040400020003" pitchFamily="34" charset="0"/>
                <a:ea typeface="Cambria"/>
              </a:rPr>
              <a:t>RDT </a:t>
            </a:r>
            <a:r>
              <a:rPr lang="en-US" sz="2700" dirty="0" err="1">
                <a:solidFill>
                  <a:schemeClr val="accent2">
                    <a:lumMod val="75000"/>
                  </a:schemeClr>
                </a:solidFill>
                <a:latin typeface="Quire Sans" panose="020B0502040400020003" pitchFamily="34" charset="0"/>
                <a:ea typeface="Cambria"/>
              </a:rPr>
              <a:t>guardbands</a:t>
            </a:r>
            <a:r>
              <a:rPr lang="en-US" sz="2700" dirty="0">
                <a:solidFill>
                  <a:schemeClr val="accent2">
                    <a:lumMod val="75000"/>
                  </a:schemeClr>
                </a:solidFill>
                <a:latin typeface="Quire Sans" panose="020B0502040400020003" pitchFamily="34" charset="0"/>
                <a:ea typeface="Cambria"/>
              </a:rPr>
              <a:t> ≥</a:t>
            </a:r>
            <a:r>
              <a:rPr lang="en-US" sz="2700" dirty="0">
                <a:solidFill>
                  <a:schemeClr val="accent2">
                    <a:lumMod val="75000"/>
                  </a:schemeClr>
                </a:solidFill>
                <a:latin typeface="Trebuchet MS" panose="020B0703020202090204" pitchFamily="34" charset="0"/>
                <a:ea typeface="Cambria"/>
              </a:rPr>
              <a:t>20</a:t>
            </a:r>
            <a:r>
              <a:rPr lang="en-US" sz="2700" dirty="0">
                <a:solidFill>
                  <a:schemeClr val="accent2">
                    <a:lumMod val="75000"/>
                  </a:schemeClr>
                </a:solidFill>
                <a:latin typeface="Quire Sans" panose="020B0502040400020003" pitchFamily="34" charset="0"/>
                <a:ea typeface="Cambria"/>
              </a:rPr>
              <a:t>%</a:t>
            </a:r>
            <a:r>
              <a:rPr lang="en-US" sz="2700" dirty="0">
                <a:latin typeface="Quire Sans" panose="020B0502040400020003" pitchFamily="34" charset="0"/>
                <a:ea typeface="Cambria"/>
              </a:rPr>
              <a:t> yield </a:t>
            </a:r>
            <a:r>
              <a:rPr lang="en-US" sz="2700" dirty="0">
                <a:solidFill>
                  <a:schemeClr val="accent2">
                    <a:lumMod val="75000"/>
                  </a:schemeClr>
                </a:solidFill>
                <a:latin typeface="Trebuchet MS" panose="020B0703020202090204" pitchFamily="34" charset="0"/>
                <a:ea typeface="Cambria"/>
              </a:rPr>
              <a:t>1</a:t>
            </a:r>
            <a:r>
              <a:rPr lang="en-US" sz="2700" dirty="0">
                <a:solidFill>
                  <a:schemeClr val="accent2">
                    <a:lumMod val="75000"/>
                  </a:schemeClr>
                </a:solidFill>
                <a:latin typeface="Quire Sans" panose="020B0502040400020003" pitchFamily="34" charset="0"/>
                <a:ea typeface="Cambria"/>
              </a:rPr>
              <a:t> unique bitflip in a row</a:t>
            </a:r>
          </a:p>
        </p:txBody>
      </p:sp>
      <p:sp>
        <p:nvSpPr>
          <p:cNvPr id="9" name="TextBox 8">
            <a:extLst>
              <a:ext uri="{FF2B5EF4-FFF2-40B4-BE49-F238E27FC236}">
                <a16:creationId xmlns:a16="http://schemas.microsoft.com/office/drawing/2014/main" id="{BCBA7B33-C7CE-AF47-2D7A-F58219F59721}"/>
              </a:ext>
            </a:extLst>
          </p:cNvPr>
          <p:cNvSpPr txBox="1"/>
          <p:nvPr/>
        </p:nvSpPr>
        <p:spPr>
          <a:xfrm>
            <a:off x="0" y="2915310"/>
            <a:ext cx="9144000" cy="1395433"/>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500" b="1" dirty="0">
                <a:solidFill>
                  <a:srgbClr val="C00000"/>
                </a:solidFill>
                <a:latin typeface="Quire Sans" panose="020B0502040400020003" pitchFamily="34" charset="0"/>
                <a:ea typeface="Cambria"/>
              </a:rPr>
              <a:t>Given our limited measurement dataset (</a:t>
            </a:r>
            <a:r>
              <a:rPr lang="en-US" sz="2500" b="1" dirty="0">
                <a:solidFill>
                  <a:srgbClr val="C00000"/>
                </a:solidFill>
                <a:latin typeface="Trebuchet MS" panose="020B0703020202090204" pitchFamily="34" charset="0"/>
                <a:ea typeface="Cambria"/>
              </a:rPr>
              <a:t>10</a:t>
            </a:r>
            <a:r>
              <a:rPr lang="en-US" sz="2500" b="1" dirty="0">
                <a:solidFill>
                  <a:srgbClr val="C00000"/>
                </a:solidFill>
                <a:latin typeface="Quire Sans" panose="020B0502040400020003" pitchFamily="34" charset="0"/>
                <a:ea typeface="Cambria"/>
              </a:rPr>
              <a:t>K measurements)</a:t>
            </a:r>
            <a:br>
              <a:rPr lang="en-US" sz="2500" dirty="0">
                <a:solidFill>
                  <a:schemeClr val="accent6">
                    <a:lumMod val="75000"/>
                  </a:schemeClr>
                </a:solidFill>
                <a:latin typeface="Quire Sans" panose="020B0502040400020003" pitchFamily="34" charset="0"/>
                <a:ea typeface="Cambria"/>
              </a:rPr>
            </a:br>
            <a:r>
              <a:rPr lang="en-US" sz="2500" dirty="0">
                <a:solidFill>
                  <a:schemeClr val="accent2">
                    <a:lumMod val="75000"/>
                  </a:schemeClr>
                </a:solidFill>
                <a:latin typeface="Quire Sans" panose="020B0502040400020003" pitchFamily="34" charset="0"/>
                <a:ea typeface="Cambria"/>
              </a:rPr>
              <a:t>RDT </a:t>
            </a:r>
            <a:r>
              <a:rPr lang="en-US" sz="2500" dirty="0" err="1">
                <a:solidFill>
                  <a:schemeClr val="accent2">
                    <a:lumMod val="75000"/>
                  </a:schemeClr>
                </a:solidFill>
                <a:latin typeface="Quire Sans" panose="020B0502040400020003" pitchFamily="34" charset="0"/>
                <a:ea typeface="Cambria"/>
              </a:rPr>
              <a:t>guardbands</a:t>
            </a:r>
            <a:r>
              <a:rPr lang="en-US" sz="2500" dirty="0">
                <a:solidFill>
                  <a:schemeClr val="accent2">
                    <a:lumMod val="75000"/>
                  </a:schemeClr>
                </a:solidFill>
                <a:latin typeface="Quire Sans" panose="020B0502040400020003" pitchFamily="34" charset="0"/>
                <a:ea typeface="Cambria"/>
              </a:rPr>
              <a:t> ≥</a:t>
            </a:r>
            <a:r>
              <a:rPr lang="en-US" sz="2500" dirty="0">
                <a:solidFill>
                  <a:schemeClr val="accent2">
                    <a:lumMod val="75000"/>
                  </a:schemeClr>
                </a:solidFill>
                <a:latin typeface="Trebuchet MS" panose="020B0703020202090204" pitchFamily="34" charset="0"/>
                <a:ea typeface="Cambria"/>
              </a:rPr>
              <a:t>20</a:t>
            </a:r>
            <a:r>
              <a:rPr lang="en-US" sz="2500" dirty="0">
                <a:solidFill>
                  <a:schemeClr val="accent2">
                    <a:lumMod val="75000"/>
                  </a:schemeClr>
                </a:solidFill>
                <a:latin typeface="Quire Sans" panose="020B0502040400020003" pitchFamily="34" charset="0"/>
                <a:ea typeface="Cambria"/>
              </a:rPr>
              <a:t>%</a:t>
            </a:r>
            <a:r>
              <a:rPr lang="en-US" sz="2500" dirty="0">
                <a:latin typeface="Quire Sans" panose="020B0502040400020003" pitchFamily="34" charset="0"/>
                <a:ea typeface="Cambria"/>
              </a:rPr>
              <a:t> combined with </a:t>
            </a:r>
            <a:r>
              <a:rPr lang="en-US" sz="2500" dirty="0">
                <a:solidFill>
                  <a:schemeClr val="accent2">
                    <a:lumMod val="75000"/>
                  </a:schemeClr>
                </a:solidFill>
                <a:latin typeface="Quire Sans" panose="020B0502040400020003" pitchFamily="34" charset="0"/>
                <a:ea typeface="Cambria"/>
              </a:rPr>
              <a:t>ECC</a:t>
            </a:r>
            <a:br>
              <a:rPr lang="en-US" sz="2500" dirty="0">
                <a:latin typeface="Quire Sans" panose="020B0502040400020003" pitchFamily="34" charset="0"/>
                <a:ea typeface="Cambria"/>
              </a:rPr>
            </a:br>
            <a:r>
              <a:rPr lang="en-US" sz="2500" dirty="0">
                <a:latin typeface="Quire Sans" panose="020B0502040400020003" pitchFamily="34" charset="0"/>
                <a:ea typeface="Cambria"/>
              </a:rPr>
              <a:t>may </a:t>
            </a:r>
            <a:r>
              <a:rPr lang="en-US" sz="2500" dirty="0">
                <a:solidFill>
                  <a:schemeClr val="accent2">
                    <a:lumMod val="75000"/>
                  </a:schemeClr>
                </a:solidFill>
                <a:latin typeface="Quire Sans" panose="020B0502040400020003" pitchFamily="34" charset="0"/>
                <a:ea typeface="Cambria"/>
              </a:rPr>
              <a:t>prevent</a:t>
            </a:r>
            <a:r>
              <a:rPr lang="en-US" sz="2500" dirty="0">
                <a:latin typeface="Quire Sans" panose="020B0502040400020003" pitchFamily="34" charset="0"/>
                <a:ea typeface="Cambria"/>
              </a:rPr>
              <a:t> VRD-induced read disturbance bitflips </a:t>
            </a:r>
            <a:endParaRPr lang="en-US" sz="2500" dirty="0">
              <a:solidFill>
                <a:srgbClr val="C00000"/>
              </a:solidFill>
              <a:latin typeface="Quire Sans" panose="020B0502040400020003" pitchFamily="34" charset="0"/>
              <a:ea typeface="Cambria"/>
            </a:endParaRPr>
          </a:p>
        </p:txBody>
      </p:sp>
      <p:sp>
        <p:nvSpPr>
          <p:cNvPr id="10" name="TextBox 9">
            <a:extLst>
              <a:ext uri="{FF2B5EF4-FFF2-40B4-BE49-F238E27FC236}">
                <a16:creationId xmlns:a16="http://schemas.microsoft.com/office/drawing/2014/main" id="{4103C3ED-C8FE-7A4E-7556-748E6FEFCD94}"/>
              </a:ext>
            </a:extLst>
          </p:cNvPr>
          <p:cNvSpPr txBox="1"/>
          <p:nvPr/>
        </p:nvSpPr>
        <p:spPr>
          <a:xfrm>
            <a:off x="0" y="4866439"/>
            <a:ext cx="9144000" cy="1395433"/>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solidFill>
                  <a:schemeClr val="accent6">
                    <a:lumMod val="75000"/>
                  </a:schemeClr>
                </a:solidFill>
                <a:latin typeface="Quire Sans" panose="020B0502040400020003" pitchFamily="34" charset="0"/>
                <a:ea typeface="Cambria"/>
              </a:rPr>
              <a:t>More detailed analysis (following a large-scale study)</a:t>
            </a:r>
            <a:br>
              <a:rPr lang="en-US" sz="2800" dirty="0">
                <a:solidFill>
                  <a:schemeClr val="accent6">
                    <a:lumMod val="75000"/>
                  </a:schemeClr>
                </a:solidFill>
                <a:latin typeface="Quire Sans" panose="020B0502040400020003" pitchFamily="34" charset="0"/>
                <a:ea typeface="Cambria"/>
              </a:rPr>
            </a:br>
            <a:r>
              <a:rPr lang="en-US" sz="2800" dirty="0">
                <a:latin typeface="Quire Sans" panose="020B0502040400020003" pitchFamily="34" charset="0"/>
                <a:ea typeface="Cambria"/>
              </a:rPr>
              <a:t>needed to make a</a:t>
            </a:r>
            <a:r>
              <a:rPr lang="en-US" sz="2800" dirty="0">
                <a:solidFill>
                  <a:schemeClr val="accent6">
                    <a:lumMod val="75000"/>
                  </a:schemeClr>
                </a:solidFill>
                <a:latin typeface="Quire Sans" panose="020B0502040400020003" pitchFamily="34" charset="0"/>
                <a:ea typeface="Cambria"/>
              </a:rPr>
              <a:t> </a:t>
            </a:r>
            <a:r>
              <a:rPr lang="en-US" sz="2800" dirty="0">
                <a:solidFill>
                  <a:schemeClr val="accent5">
                    <a:lumMod val="75000"/>
                  </a:schemeClr>
                </a:solidFill>
                <a:latin typeface="Quire Sans" panose="020B0502040400020003" pitchFamily="34" charset="0"/>
                <a:ea typeface="Cambria"/>
              </a:rPr>
              <a:t>definitive conclusion</a:t>
            </a:r>
          </a:p>
        </p:txBody>
      </p:sp>
    </p:spTree>
    <p:extLst>
      <p:ext uri="{BB962C8B-B14F-4D97-AF65-F5344CB8AC3E}">
        <p14:creationId xmlns:p14="http://schemas.microsoft.com/office/powerpoint/2010/main" val="373218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457D-09D6-C2CB-CE14-779591523E30}"/>
              </a:ext>
            </a:extLst>
          </p:cNvPr>
          <p:cNvSpPr>
            <a:spLocks noGrp="1"/>
          </p:cNvSpPr>
          <p:nvPr>
            <p:ph type="title"/>
          </p:nvPr>
        </p:nvSpPr>
        <p:spPr/>
        <p:txBody>
          <a:bodyPr/>
          <a:lstStyle/>
          <a:p>
            <a:r>
              <a:rPr lang="en-US" dirty="0"/>
              <a:t>More in the Paper</a:t>
            </a:r>
          </a:p>
        </p:txBody>
      </p:sp>
      <p:sp>
        <p:nvSpPr>
          <p:cNvPr id="3" name="Content Placeholder 2">
            <a:extLst>
              <a:ext uri="{FF2B5EF4-FFF2-40B4-BE49-F238E27FC236}">
                <a16:creationId xmlns:a16="http://schemas.microsoft.com/office/drawing/2014/main" id="{4334E6A8-80D2-E9B4-524A-BAF46649D48C}"/>
              </a:ext>
            </a:extLst>
          </p:cNvPr>
          <p:cNvSpPr>
            <a:spLocks noGrp="1"/>
          </p:cNvSpPr>
          <p:nvPr>
            <p:ph idx="1"/>
          </p:nvPr>
        </p:nvSpPr>
        <p:spPr/>
        <p:txBody>
          <a:bodyPr>
            <a:normAutofit fontScale="92500" lnSpcReduction="10000"/>
          </a:bodyPr>
          <a:lstStyle/>
          <a:p>
            <a:pPr>
              <a:lnSpc>
                <a:spcPct val="100000"/>
              </a:lnSpc>
              <a:buClr>
                <a:schemeClr val="tx1"/>
              </a:buClr>
            </a:pPr>
            <a:r>
              <a:rPr lang="en-US" dirty="0">
                <a:solidFill>
                  <a:schemeClr val="accent2">
                    <a:lumMod val="75000"/>
                  </a:schemeClr>
                </a:solidFill>
              </a:rPr>
              <a:t>Hypothetical explanation</a:t>
            </a:r>
            <a:r>
              <a:rPr lang="en-US" dirty="0"/>
              <a:t> for VRD</a:t>
            </a:r>
          </a:p>
          <a:p>
            <a:pPr>
              <a:lnSpc>
                <a:spcPct val="100000"/>
              </a:lnSpc>
            </a:pPr>
            <a:endParaRPr lang="en-US" sz="1400" dirty="0"/>
          </a:p>
          <a:p>
            <a:pPr>
              <a:lnSpc>
                <a:spcPct val="100000"/>
              </a:lnSpc>
            </a:pPr>
            <a:r>
              <a:rPr lang="en-US" dirty="0"/>
              <a:t>Effect of </a:t>
            </a:r>
            <a:r>
              <a:rPr lang="en-US" dirty="0">
                <a:solidFill>
                  <a:schemeClr val="accent6">
                    <a:lumMod val="75000"/>
                  </a:schemeClr>
                </a:solidFill>
              </a:rPr>
              <a:t>True- and Anti-Cell Layout</a:t>
            </a:r>
          </a:p>
          <a:p>
            <a:pPr lvl="1">
              <a:lnSpc>
                <a:spcPct val="100000"/>
              </a:lnSpc>
              <a:spcBef>
                <a:spcPts val="100"/>
              </a:spcBef>
            </a:pPr>
            <a:r>
              <a:rPr lang="en-US" dirty="0"/>
              <a:t>Presence of true- and anti-cells in the victim row</a:t>
            </a:r>
            <a:br>
              <a:rPr lang="en-US" dirty="0"/>
            </a:br>
            <a:r>
              <a:rPr lang="en-US" dirty="0">
                <a:solidFill>
                  <a:schemeClr val="accent6">
                    <a:lumMod val="75000"/>
                  </a:schemeClr>
                </a:solidFill>
              </a:rPr>
              <a:t>does not significantly affect</a:t>
            </a:r>
            <a:r>
              <a:rPr lang="en-US" dirty="0"/>
              <a:t> the RDT distribution</a:t>
            </a:r>
          </a:p>
          <a:p>
            <a:pPr>
              <a:lnSpc>
                <a:spcPct val="80000"/>
              </a:lnSpc>
              <a:spcBef>
                <a:spcPts val="100"/>
              </a:spcBef>
            </a:pPr>
            <a:endParaRPr lang="en-US" sz="1400" dirty="0"/>
          </a:p>
          <a:p>
            <a:pPr>
              <a:lnSpc>
                <a:spcPct val="100000"/>
              </a:lnSpc>
            </a:pPr>
            <a:r>
              <a:rPr lang="en-US" dirty="0"/>
              <a:t>Read disturbance </a:t>
            </a:r>
            <a:r>
              <a:rPr lang="en-US" dirty="0">
                <a:solidFill>
                  <a:srgbClr val="C00000"/>
                </a:solidFill>
              </a:rPr>
              <a:t>mitigation evaluation methodology</a:t>
            </a:r>
          </a:p>
          <a:p>
            <a:pPr marL="0" indent="0">
              <a:lnSpc>
                <a:spcPct val="100000"/>
              </a:lnSpc>
              <a:buNone/>
            </a:pPr>
            <a:endParaRPr lang="en-US" sz="1400" dirty="0"/>
          </a:p>
          <a:p>
            <a:pPr>
              <a:lnSpc>
                <a:spcPct val="100000"/>
              </a:lnSpc>
            </a:pPr>
            <a:r>
              <a:rPr lang="en-US" dirty="0"/>
              <a:t>Probability of </a:t>
            </a:r>
            <a:r>
              <a:rPr lang="en-US" dirty="0">
                <a:solidFill>
                  <a:schemeClr val="accent5">
                    <a:lumMod val="75000"/>
                  </a:schemeClr>
                </a:solidFill>
              </a:rPr>
              <a:t>errors</a:t>
            </a:r>
            <a:r>
              <a:rPr lang="en-US" dirty="0"/>
              <a:t> at the </a:t>
            </a:r>
            <a:r>
              <a:rPr lang="en-US" dirty="0">
                <a:solidFill>
                  <a:schemeClr val="accent5">
                    <a:lumMod val="75000"/>
                  </a:schemeClr>
                </a:solidFill>
              </a:rPr>
              <a:t>worst</a:t>
            </a:r>
            <a:r>
              <a:rPr lang="en-US" dirty="0"/>
              <a:t> </a:t>
            </a:r>
            <a:r>
              <a:rPr lang="en-US" dirty="0">
                <a:solidFill>
                  <a:schemeClr val="accent5">
                    <a:lumMod val="75000"/>
                  </a:schemeClr>
                </a:solidFill>
              </a:rPr>
              <a:t>observed bitflip rate</a:t>
            </a:r>
            <a:br>
              <a:rPr lang="en-US" dirty="0">
                <a:solidFill>
                  <a:schemeClr val="accent5">
                    <a:lumMod val="75000"/>
                  </a:schemeClr>
                </a:solidFill>
              </a:rPr>
            </a:br>
            <a:r>
              <a:rPr lang="en-US" dirty="0">
                <a:solidFill>
                  <a:schemeClr val="accent5">
                    <a:lumMod val="75000"/>
                  </a:schemeClr>
                </a:solidFill>
              </a:rPr>
              <a:t>for </a:t>
            </a:r>
            <a:r>
              <a:rPr lang="en-US" dirty="0">
                <a:solidFill>
                  <a:schemeClr val="accent5">
                    <a:lumMod val="75000"/>
                  </a:schemeClr>
                </a:solidFill>
                <a:latin typeface="Trebuchet MS" panose="020B0703020202090204" pitchFamily="34" charset="0"/>
              </a:rPr>
              <a:t>10</a:t>
            </a:r>
            <a:r>
              <a:rPr lang="en-US" dirty="0">
                <a:solidFill>
                  <a:schemeClr val="accent5">
                    <a:lumMod val="75000"/>
                  </a:schemeClr>
                </a:solidFill>
              </a:rPr>
              <a:t>% RDT </a:t>
            </a:r>
            <a:r>
              <a:rPr lang="en-US" dirty="0" err="1">
                <a:solidFill>
                  <a:schemeClr val="accent5">
                    <a:lumMod val="75000"/>
                  </a:schemeClr>
                </a:solidFill>
              </a:rPr>
              <a:t>guardband</a:t>
            </a:r>
            <a:endParaRPr lang="en-US" dirty="0">
              <a:solidFill>
                <a:schemeClr val="accent5">
                  <a:lumMod val="75000"/>
                </a:schemeClr>
              </a:solidFill>
            </a:endParaRPr>
          </a:p>
          <a:p>
            <a:pPr lvl="1">
              <a:lnSpc>
                <a:spcPct val="100000"/>
              </a:lnSpc>
              <a:spcBef>
                <a:spcPts val="100"/>
              </a:spcBef>
            </a:pPr>
            <a:r>
              <a:rPr lang="en-US" dirty="0"/>
              <a:t>SEC, SECDED, and </a:t>
            </a:r>
            <a:r>
              <a:rPr lang="en-US" dirty="0" err="1"/>
              <a:t>Chipkill</a:t>
            </a:r>
            <a:r>
              <a:rPr lang="en-US" dirty="0"/>
              <a:t>-like (SSC)</a:t>
            </a:r>
          </a:p>
          <a:p>
            <a:pPr marL="0" indent="0">
              <a:lnSpc>
                <a:spcPct val="100000"/>
              </a:lnSpc>
              <a:spcBef>
                <a:spcPts val="100"/>
              </a:spcBef>
              <a:buNone/>
            </a:pPr>
            <a:endParaRPr lang="en-US" sz="1300" dirty="0"/>
          </a:p>
          <a:p>
            <a:pPr>
              <a:lnSpc>
                <a:spcPct val="100000"/>
              </a:lnSpc>
            </a:pPr>
            <a:r>
              <a:rPr lang="en-US" dirty="0"/>
              <a:t>Read disturbance </a:t>
            </a:r>
            <a:r>
              <a:rPr lang="en-US" dirty="0">
                <a:solidFill>
                  <a:schemeClr val="accent2">
                    <a:lumMod val="75000"/>
                  </a:schemeClr>
                </a:solidFill>
              </a:rPr>
              <a:t>testing time </a:t>
            </a:r>
            <a:r>
              <a:rPr lang="en-US" dirty="0"/>
              <a:t>and </a:t>
            </a:r>
            <a:r>
              <a:rPr lang="en-US" dirty="0">
                <a:solidFill>
                  <a:schemeClr val="accent2">
                    <a:lumMod val="75000"/>
                  </a:schemeClr>
                </a:solidFill>
              </a:rPr>
              <a:t>energy consumption</a:t>
            </a:r>
          </a:p>
          <a:p>
            <a:pPr marL="0" indent="0">
              <a:lnSpc>
                <a:spcPct val="100000"/>
              </a:lnSpc>
              <a:buNone/>
            </a:pPr>
            <a:endParaRPr lang="en-US" sz="1300" dirty="0"/>
          </a:p>
          <a:p>
            <a:pPr>
              <a:lnSpc>
                <a:spcPct val="100000"/>
              </a:lnSpc>
            </a:pPr>
            <a:r>
              <a:rPr lang="en-US" dirty="0"/>
              <a:t>Detailed </a:t>
            </a:r>
            <a:r>
              <a:rPr lang="en-US" dirty="0">
                <a:solidFill>
                  <a:schemeClr val="accent6">
                    <a:lumMod val="75000"/>
                  </a:schemeClr>
                </a:solidFill>
              </a:rPr>
              <a:t>information </a:t>
            </a:r>
            <a:r>
              <a:rPr lang="en-US" dirty="0"/>
              <a:t>on tested modules and chips</a:t>
            </a:r>
          </a:p>
        </p:txBody>
      </p:sp>
      <p:sp>
        <p:nvSpPr>
          <p:cNvPr id="4" name="Slide Number Placeholder 3">
            <a:extLst>
              <a:ext uri="{FF2B5EF4-FFF2-40B4-BE49-F238E27FC236}">
                <a16:creationId xmlns:a16="http://schemas.microsoft.com/office/drawing/2014/main" id="{9D352A42-BF88-25F5-3AB1-A61A92D0930B}"/>
              </a:ext>
            </a:extLst>
          </p:cNvPr>
          <p:cNvSpPr>
            <a:spLocks noGrp="1"/>
          </p:cNvSpPr>
          <p:nvPr>
            <p:ph type="sldNum" sz="quarter" idx="12"/>
          </p:nvPr>
        </p:nvSpPr>
        <p:spPr/>
        <p:txBody>
          <a:bodyPr/>
          <a:lstStyle/>
          <a:p>
            <a:fld id="{C19D2B53-EDAE-4B41-B849-8916FA40BCB6}" type="slidenum">
              <a:rPr lang="en-US" smtClean="0"/>
              <a:pPr/>
              <a:t>67</a:t>
            </a:fld>
            <a:endParaRPr lang="en-US" dirty="0"/>
          </a:p>
        </p:txBody>
      </p:sp>
    </p:spTree>
    <p:extLst>
      <p:ext uri="{BB962C8B-B14F-4D97-AF65-F5344CB8AC3E}">
        <p14:creationId xmlns:p14="http://schemas.microsoft.com/office/powerpoint/2010/main" val="3087674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A1DE7-8AD9-8BDE-140C-70CD4C7A1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FD28F1-B9C8-E616-3799-9F1150F81265}"/>
              </a:ext>
            </a:extLst>
          </p:cNvPr>
          <p:cNvSpPr>
            <a:spLocks noGrp="1"/>
          </p:cNvSpPr>
          <p:nvPr>
            <p:ph type="title"/>
          </p:nvPr>
        </p:nvSpPr>
        <p:spPr/>
        <p:txBody>
          <a:bodyPr/>
          <a:lstStyle/>
          <a:p>
            <a:r>
              <a:rPr lang="en-US" dirty="0"/>
              <a:t>More in the Paper</a:t>
            </a:r>
          </a:p>
        </p:txBody>
      </p:sp>
      <p:sp>
        <p:nvSpPr>
          <p:cNvPr id="3" name="Content Placeholder 2">
            <a:extLst>
              <a:ext uri="{FF2B5EF4-FFF2-40B4-BE49-F238E27FC236}">
                <a16:creationId xmlns:a16="http://schemas.microsoft.com/office/drawing/2014/main" id="{EF351347-9770-D7F0-4D4A-CC5B635AF6F0}"/>
              </a:ext>
            </a:extLst>
          </p:cNvPr>
          <p:cNvSpPr>
            <a:spLocks noGrp="1"/>
          </p:cNvSpPr>
          <p:nvPr>
            <p:ph idx="1"/>
          </p:nvPr>
        </p:nvSpPr>
        <p:spPr/>
        <p:txBody>
          <a:bodyPr>
            <a:normAutofit fontScale="92500" lnSpcReduction="10000"/>
          </a:bodyPr>
          <a:lstStyle/>
          <a:p>
            <a:pPr>
              <a:lnSpc>
                <a:spcPct val="100000"/>
              </a:lnSpc>
              <a:buClr>
                <a:schemeClr val="tx1"/>
              </a:buClr>
            </a:pPr>
            <a:r>
              <a:rPr lang="en-US" dirty="0">
                <a:solidFill>
                  <a:schemeClr val="accent2">
                    <a:lumMod val="75000"/>
                  </a:schemeClr>
                </a:solidFill>
              </a:rPr>
              <a:t>Hypothetical explanation</a:t>
            </a:r>
            <a:r>
              <a:rPr lang="en-US" dirty="0"/>
              <a:t> for VRD</a:t>
            </a:r>
          </a:p>
          <a:p>
            <a:pPr>
              <a:lnSpc>
                <a:spcPct val="100000"/>
              </a:lnSpc>
            </a:pPr>
            <a:endParaRPr lang="en-US" sz="1400" dirty="0"/>
          </a:p>
          <a:p>
            <a:pPr>
              <a:lnSpc>
                <a:spcPct val="100000"/>
              </a:lnSpc>
            </a:pPr>
            <a:r>
              <a:rPr lang="en-US" dirty="0"/>
              <a:t>Effect of </a:t>
            </a:r>
            <a:r>
              <a:rPr lang="en-US" dirty="0">
                <a:solidFill>
                  <a:schemeClr val="accent6">
                    <a:lumMod val="75000"/>
                  </a:schemeClr>
                </a:solidFill>
              </a:rPr>
              <a:t>True- and Anti-Cell Layout</a:t>
            </a:r>
          </a:p>
          <a:p>
            <a:pPr lvl="1">
              <a:lnSpc>
                <a:spcPct val="120000"/>
              </a:lnSpc>
              <a:spcBef>
                <a:spcPts val="100"/>
              </a:spcBef>
            </a:pPr>
            <a:r>
              <a:rPr lang="en-US" dirty="0"/>
              <a:t>Presence of true- and anti-cells in the victim row</a:t>
            </a:r>
            <a:br>
              <a:rPr lang="en-US" dirty="0"/>
            </a:br>
            <a:r>
              <a:rPr lang="en-US" dirty="0">
                <a:solidFill>
                  <a:schemeClr val="accent6">
                    <a:lumMod val="75000"/>
                  </a:schemeClr>
                </a:solidFill>
              </a:rPr>
              <a:t>does not significantly affect</a:t>
            </a:r>
            <a:r>
              <a:rPr lang="en-US" dirty="0"/>
              <a:t> the RDT distribution</a:t>
            </a:r>
          </a:p>
          <a:p>
            <a:pPr>
              <a:lnSpc>
                <a:spcPct val="80000"/>
              </a:lnSpc>
              <a:spcBef>
                <a:spcPts val="100"/>
              </a:spcBef>
            </a:pPr>
            <a:endParaRPr lang="en-US" sz="1400" dirty="0"/>
          </a:p>
          <a:p>
            <a:pPr>
              <a:lnSpc>
                <a:spcPct val="100000"/>
              </a:lnSpc>
            </a:pPr>
            <a:r>
              <a:rPr lang="en-US" dirty="0"/>
              <a:t>Read disturbance </a:t>
            </a:r>
            <a:r>
              <a:rPr lang="en-US" dirty="0">
                <a:solidFill>
                  <a:srgbClr val="C00000"/>
                </a:solidFill>
              </a:rPr>
              <a:t>mitigation evaluation methodology</a:t>
            </a:r>
          </a:p>
          <a:p>
            <a:pPr marL="0" indent="0">
              <a:lnSpc>
                <a:spcPct val="100000"/>
              </a:lnSpc>
              <a:buNone/>
            </a:pPr>
            <a:endParaRPr lang="en-US" sz="1400" dirty="0"/>
          </a:p>
          <a:p>
            <a:pPr>
              <a:lnSpc>
                <a:spcPct val="100000"/>
              </a:lnSpc>
            </a:pPr>
            <a:r>
              <a:rPr lang="en-US" dirty="0"/>
              <a:t>Probability of </a:t>
            </a:r>
            <a:r>
              <a:rPr lang="en-US" dirty="0">
                <a:solidFill>
                  <a:schemeClr val="accent5">
                    <a:lumMod val="75000"/>
                  </a:schemeClr>
                </a:solidFill>
              </a:rPr>
              <a:t>errors</a:t>
            </a:r>
            <a:r>
              <a:rPr lang="en-US" dirty="0"/>
              <a:t> at the </a:t>
            </a:r>
            <a:r>
              <a:rPr lang="en-US" dirty="0">
                <a:solidFill>
                  <a:schemeClr val="accent5">
                    <a:lumMod val="75000"/>
                  </a:schemeClr>
                </a:solidFill>
              </a:rPr>
              <a:t>worst</a:t>
            </a:r>
            <a:r>
              <a:rPr lang="en-US" dirty="0"/>
              <a:t> </a:t>
            </a:r>
            <a:r>
              <a:rPr lang="en-US" dirty="0">
                <a:solidFill>
                  <a:schemeClr val="accent5">
                    <a:lumMod val="75000"/>
                  </a:schemeClr>
                </a:solidFill>
              </a:rPr>
              <a:t>observed bitflip rate</a:t>
            </a:r>
            <a:br>
              <a:rPr lang="en-US" dirty="0">
                <a:solidFill>
                  <a:schemeClr val="accent5">
                    <a:lumMod val="75000"/>
                  </a:schemeClr>
                </a:solidFill>
              </a:rPr>
            </a:br>
            <a:r>
              <a:rPr lang="en-US" dirty="0">
                <a:solidFill>
                  <a:schemeClr val="accent5">
                    <a:lumMod val="75000"/>
                  </a:schemeClr>
                </a:solidFill>
              </a:rPr>
              <a:t>for </a:t>
            </a:r>
            <a:r>
              <a:rPr lang="en-US" dirty="0">
                <a:solidFill>
                  <a:schemeClr val="accent5">
                    <a:lumMod val="75000"/>
                  </a:schemeClr>
                </a:solidFill>
                <a:latin typeface="Trebuchet MS" panose="020B0703020202090204" pitchFamily="34" charset="0"/>
              </a:rPr>
              <a:t>10</a:t>
            </a:r>
            <a:r>
              <a:rPr lang="en-US" dirty="0">
                <a:solidFill>
                  <a:schemeClr val="accent5">
                    <a:lumMod val="75000"/>
                  </a:schemeClr>
                </a:solidFill>
              </a:rPr>
              <a:t>% safety margin</a:t>
            </a:r>
          </a:p>
          <a:p>
            <a:pPr lvl="1">
              <a:lnSpc>
                <a:spcPct val="100000"/>
              </a:lnSpc>
              <a:spcBef>
                <a:spcPts val="100"/>
              </a:spcBef>
            </a:pPr>
            <a:r>
              <a:rPr lang="en-US" dirty="0"/>
              <a:t>SEC, SECDED, and </a:t>
            </a:r>
            <a:r>
              <a:rPr lang="en-US" dirty="0" err="1"/>
              <a:t>Chipkill</a:t>
            </a:r>
            <a:r>
              <a:rPr lang="en-US" dirty="0"/>
              <a:t>-like (SSC)</a:t>
            </a:r>
          </a:p>
          <a:p>
            <a:pPr marL="0" indent="0">
              <a:lnSpc>
                <a:spcPct val="100000"/>
              </a:lnSpc>
              <a:spcBef>
                <a:spcPts val="100"/>
              </a:spcBef>
              <a:buNone/>
            </a:pPr>
            <a:endParaRPr lang="en-US" sz="1300" dirty="0"/>
          </a:p>
          <a:p>
            <a:pPr>
              <a:lnSpc>
                <a:spcPct val="100000"/>
              </a:lnSpc>
            </a:pPr>
            <a:r>
              <a:rPr lang="en-US" dirty="0"/>
              <a:t>Read disturbance </a:t>
            </a:r>
            <a:r>
              <a:rPr lang="en-US" dirty="0">
                <a:solidFill>
                  <a:schemeClr val="accent2">
                    <a:lumMod val="75000"/>
                  </a:schemeClr>
                </a:solidFill>
              </a:rPr>
              <a:t>testing time </a:t>
            </a:r>
            <a:r>
              <a:rPr lang="en-US" dirty="0"/>
              <a:t>and </a:t>
            </a:r>
            <a:r>
              <a:rPr lang="en-US" dirty="0">
                <a:solidFill>
                  <a:schemeClr val="accent2">
                    <a:lumMod val="75000"/>
                  </a:schemeClr>
                </a:solidFill>
              </a:rPr>
              <a:t>energy consumption</a:t>
            </a:r>
          </a:p>
          <a:p>
            <a:pPr marL="0" indent="0">
              <a:lnSpc>
                <a:spcPct val="100000"/>
              </a:lnSpc>
              <a:buNone/>
            </a:pPr>
            <a:endParaRPr lang="en-US" sz="1300" dirty="0"/>
          </a:p>
          <a:p>
            <a:pPr>
              <a:lnSpc>
                <a:spcPct val="100000"/>
              </a:lnSpc>
            </a:pPr>
            <a:r>
              <a:rPr lang="en-US" dirty="0"/>
              <a:t>Detailed </a:t>
            </a:r>
            <a:r>
              <a:rPr lang="en-US" dirty="0">
                <a:solidFill>
                  <a:schemeClr val="accent6">
                    <a:lumMod val="75000"/>
                  </a:schemeClr>
                </a:solidFill>
              </a:rPr>
              <a:t>information </a:t>
            </a:r>
            <a:r>
              <a:rPr lang="en-US" dirty="0"/>
              <a:t>on tested modules and chips</a:t>
            </a:r>
          </a:p>
        </p:txBody>
      </p:sp>
      <p:sp>
        <p:nvSpPr>
          <p:cNvPr id="4" name="Slide Number Placeholder 3">
            <a:extLst>
              <a:ext uri="{FF2B5EF4-FFF2-40B4-BE49-F238E27FC236}">
                <a16:creationId xmlns:a16="http://schemas.microsoft.com/office/drawing/2014/main" id="{36A092D2-74D2-769A-051D-EF345B257700}"/>
              </a:ext>
            </a:extLst>
          </p:cNvPr>
          <p:cNvSpPr>
            <a:spLocks noGrp="1"/>
          </p:cNvSpPr>
          <p:nvPr>
            <p:ph type="sldNum" sz="quarter" idx="12"/>
          </p:nvPr>
        </p:nvSpPr>
        <p:spPr/>
        <p:txBody>
          <a:bodyPr/>
          <a:lstStyle/>
          <a:p>
            <a:fld id="{C19D2B53-EDAE-4B41-B849-8916FA40BCB6}" type="slidenum">
              <a:rPr lang="en-US" smtClean="0"/>
              <a:pPr/>
              <a:t>68</a:t>
            </a:fld>
            <a:endParaRPr lang="en-US" dirty="0"/>
          </a:p>
        </p:txBody>
      </p:sp>
      <p:sp>
        <p:nvSpPr>
          <p:cNvPr id="5" name="Rectangle 4">
            <a:extLst>
              <a:ext uri="{FF2B5EF4-FFF2-40B4-BE49-F238E27FC236}">
                <a16:creationId xmlns:a16="http://schemas.microsoft.com/office/drawing/2014/main" id="{74B4C2D0-4C52-4C3D-0364-90B947340104}"/>
              </a:ext>
            </a:extLst>
          </p:cNvPr>
          <p:cNvSpPr/>
          <p:nvPr/>
        </p:nvSpPr>
        <p:spPr>
          <a:xfrm>
            <a:off x="-228600" y="762001"/>
            <a:ext cx="9469823" cy="5669280"/>
          </a:xfrm>
          <a:prstGeom prst="rect">
            <a:avLst/>
          </a:prstGeom>
          <a:solidFill>
            <a:srgbClr val="FFFFFF">
              <a:alpha val="93871"/>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Quire Sans" panose="020B0502040400020003" pitchFamily="34" charset="0"/>
              <a:ea typeface="+mn-ea"/>
              <a:cs typeface="Quire Sans" panose="020B0502040400020003" pitchFamily="34" charset="0"/>
            </a:endParaRPr>
          </a:p>
        </p:txBody>
      </p:sp>
      <p:pic>
        <p:nvPicPr>
          <p:cNvPr id="6" name="Picture 5">
            <a:extLst>
              <a:ext uri="{FF2B5EF4-FFF2-40B4-BE49-F238E27FC236}">
                <a16:creationId xmlns:a16="http://schemas.microsoft.com/office/drawing/2014/main" id="{0F3ECECC-0CFB-1F7E-FAE8-7CF675244B5C}"/>
              </a:ext>
            </a:extLst>
          </p:cNvPr>
          <p:cNvPicPr>
            <a:picLocks noChangeAspect="1"/>
          </p:cNvPicPr>
          <p:nvPr/>
        </p:nvPicPr>
        <p:blipFill>
          <a:blip r:embed="rId3"/>
          <a:stretch>
            <a:fillRect/>
          </a:stretch>
        </p:blipFill>
        <p:spPr>
          <a:xfrm>
            <a:off x="1248702" y="1650033"/>
            <a:ext cx="6646596" cy="4621861"/>
          </a:xfrm>
          <a:prstGeom prst="rect">
            <a:avLst/>
          </a:prstGeom>
          <a:solidFill>
            <a:srgbClr val="000000">
              <a:shade val="95000"/>
            </a:srgbClr>
          </a:solidFill>
          <a:ln w="57150" cap="sq">
            <a:solidFill>
              <a:schemeClr val="tx1"/>
            </a:solidFill>
            <a:miter lim="800000"/>
          </a:ln>
          <a:effectLst>
            <a:outerShdw blurRad="254000" dist="190500" dir="2700000" sy="90000" algn="bl" rotWithShape="0">
              <a:srgbClr val="000000">
                <a:alpha val="40000"/>
              </a:srgbClr>
            </a:outerShdw>
          </a:effectLst>
        </p:spPr>
      </p:pic>
      <p:sp>
        <p:nvSpPr>
          <p:cNvPr id="7" name="TextBox 6">
            <a:extLst>
              <a:ext uri="{FF2B5EF4-FFF2-40B4-BE49-F238E27FC236}">
                <a16:creationId xmlns:a16="http://schemas.microsoft.com/office/drawing/2014/main" id="{560CC683-4C47-DBAC-8264-B1AD4636EE76}"/>
              </a:ext>
            </a:extLst>
          </p:cNvPr>
          <p:cNvSpPr txBox="1"/>
          <p:nvPr/>
        </p:nvSpPr>
        <p:spPr>
          <a:xfrm>
            <a:off x="1125252" y="954866"/>
            <a:ext cx="68934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4"/>
              </a:rPr>
              <a:t>https://arxiv.org/pdf/2502.13075</a:t>
            </a:r>
            <a:endParaRPr kumimoji="0" lang="pt-BR" sz="3200" b="0" i="0" u="none" strike="noStrike" kern="1200" cap="none" spc="0" normalizeH="0" baseline="0" noProof="0" dirty="0">
              <a:ln>
                <a:noFill/>
              </a:ln>
              <a:solidFill>
                <a:prstClr val="black"/>
              </a:solidFill>
              <a:effectLst/>
              <a:uLnTx/>
              <a:uFillTx/>
              <a:latin typeface="Quire Sans"/>
              <a:ea typeface="+mn-ea"/>
              <a:cs typeface="+mn-cs"/>
            </a:endParaRPr>
          </a:p>
        </p:txBody>
      </p:sp>
    </p:spTree>
    <p:extLst>
      <p:ext uri="{BB962C8B-B14F-4D97-AF65-F5344CB8AC3E}">
        <p14:creationId xmlns:p14="http://schemas.microsoft.com/office/powerpoint/2010/main" val="42445149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1AD2B-7614-5E50-9525-DB28C7792D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B6C201-DCEA-1F40-1588-2959A9FAE83B}"/>
              </a:ext>
            </a:extLst>
          </p:cNvPr>
          <p:cNvSpPr>
            <a:spLocks noGrp="1"/>
          </p:cNvSpPr>
          <p:nvPr>
            <p:ph type="title"/>
          </p:nvPr>
        </p:nvSpPr>
        <p:spPr/>
        <p:txBody>
          <a:bodyPr/>
          <a:lstStyle/>
          <a:p>
            <a:r>
              <a:rPr lang="en-US" dirty="0"/>
              <a:t>Talk Outline</a:t>
            </a:r>
          </a:p>
        </p:txBody>
      </p:sp>
      <p:sp>
        <p:nvSpPr>
          <p:cNvPr id="3" name="Content Placeholder 2">
            <a:extLst>
              <a:ext uri="{FF2B5EF4-FFF2-40B4-BE49-F238E27FC236}">
                <a16:creationId xmlns:a16="http://schemas.microsoft.com/office/drawing/2014/main" id="{B2D8FEB8-491D-0C68-6C83-A9F5C7E164F4}"/>
              </a:ext>
            </a:extLst>
          </p:cNvPr>
          <p:cNvSpPr>
            <a:spLocks noGrp="1"/>
          </p:cNvSpPr>
          <p:nvPr>
            <p:ph idx="1"/>
          </p:nvPr>
        </p:nvSpPr>
        <p:spPr/>
        <p:txBody>
          <a:bodyPr>
            <a:noAutofit/>
          </a:bodyPr>
          <a:lstStyle/>
          <a:p>
            <a:pPr marL="640080" indent="-640080">
              <a:buFont typeface="+mj-lt"/>
              <a:buAutoNum type="romanUcPeriod"/>
            </a:pPr>
            <a:r>
              <a:rPr lang="en-US" sz="2900" dirty="0">
                <a:solidFill>
                  <a:schemeClr val="tx1">
                    <a:lumMod val="50000"/>
                    <a:lumOff val="50000"/>
                  </a:schemeClr>
                </a:solidFill>
              </a:rPr>
              <a:t>Motivation</a:t>
            </a:r>
          </a:p>
          <a:p>
            <a:pPr marL="640080" indent="-640080">
              <a:buFont typeface="+mj-lt"/>
              <a:buAutoNum type="romanUcPeriod"/>
            </a:pPr>
            <a:endParaRPr lang="en-US" sz="2400" dirty="0"/>
          </a:p>
          <a:p>
            <a:pPr marL="640080" indent="-640080">
              <a:buFont typeface="+mj-lt"/>
              <a:buAutoNum type="romanUcPeriod"/>
            </a:pPr>
            <a:r>
              <a:rPr lang="en-US" sz="2900" dirty="0">
                <a:solidFill>
                  <a:schemeClr val="tx1">
                    <a:lumMod val="50000"/>
                    <a:lumOff val="50000"/>
                  </a:schemeClr>
                </a:solidFill>
              </a:rPr>
              <a:t>Experimental Characterization Methodology</a:t>
            </a:r>
          </a:p>
          <a:p>
            <a:pPr marL="640080" indent="-640080">
              <a:buFont typeface="+mj-lt"/>
              <a:buAutoNum type="romanUcPeriod"/>
            </a:pPr>
            <a:endParaRPr lang="en-US" sz="2400" b="1" dirty="0"/>
          </a:p>
          <a:p>
            <a:pPr marL="640080" indent="-640080">
              <a:buFont typeface="+mj-lt"/>
              <a:buAutoNum type="romanUcPeriod"/>
            </a:pPr>
            <a:r>
              <a:rPr lang="en-US" sz="2900" dirty="0">
                <a:solidFill>
                  <a:schemeClr val="tx1">
                    <a:lumMod val="50000"/>
                    <a:lumOff val="50000"/>
                  </a:schemeClr>
                </a:solidFill>
              </a:rPr>
              <a:t>Foundational Results</a:t>
            </a:r>
          </a:p>
          <a:p>
            <a:pPr marL="640080" indent="-640080">
              <a:buFont typeface="+mj-lt"/>
              <a:buAutoNum type="romanUcPeriod"/>
            </a:pPr>
            <a:endParaRPr lang="en-US" sz="2400" dirty="0"/>
          </a:p>
          <a:p>
            <a:pPr marL="640080" indent="-640080">
              <a:buFont typeface="+mj-lt"/>
              <a:buAutoNum type="romanUcPeriod"/>
            </a:pPr>
            <a:r>
              <a:rPr lang="en-US" sz="2900" dirty="0">
                <a:solidFill>
                  <a:schemeClr val="tx1">
                    <a:lumMod val="50000"/>
                    <a:lumOff val="50000"/>
                  </a:schemeClr>
                </a:solidFill>
              </a:rPr>
              <a:t>In-Depth Analysis of VRD</a:t>
            </a:r>
          </a:p>
          <a:p>
            <a:pPr marL="640080" indent="-640080">
              <a:buFont typeface="+mj-lt"/>
              <a:buAutoNum type="romanUcPeriod"/>
            </a:pPr>
            <a:endParaRPr lang="en-US" sz="2400" dirty="0"/>
          </a:p>
          <a:p>
            <a:pPr marL="640080" indent="-640080">
              <a:buFont typeface="+mj-lt"/>
              <a:buAutoNum type="romanUcPeriod"/>
            </a:pPr>
            <a:r>
              <a:rPr lang="en-US" sz="2900" dirty="0">
                <a:solidFill>
                  <a:schemeClr val="tx1">
                    <a:lumMod val="50000"/>
                    <a:lumOff val="50000"/>
                  </a:schemeClr>
                </a:solidFill>
              </a:rPr>
              <a:t>Implications for System Security and Robustness</a:t>
            </a:r>
          </a:p>
          <a:p>
            <a:pPr marL="640080" indent="-640080">
              <a:buFont typeface="+mj-lt"/>
              <a:buAutoNum type="romanUcPeriod"/>
            </a:pPr>
            <a:endParaRPr lang="en-US" sz="2400" dirty="0"/>
          </a:p>
          <a:p>
            <a:pPr marL="640080" indent="-640080">
              <a:buFont typeface="+mj-lt"/>
              <a:buAutoNum type="romanUcPeriod"/>
            </a:pPr>
            <a:r>
              <a:rPr lang="en-US" sz="2900" b="1" dirty="0"/>
              <a:t>Conclusion</a:t>
            </a:r>
          </a:p>
        </p:txBody>
      </p:sp>
      <p:sp>
        <p:nvSpPr>
          <p:cNvPr id="4" name="Slide Number Placeholder 3">
            <a:extLst>
              <a:ext uri="{FF2B5EF4-FFF2-40B4-BE49-F238E27FC236}">
                <a16:creationId xmlns:a16="http://schemas.microsoft.com/office/drawing/2014/main" id="{AA88EBF7-E777-9811-D383-FE56A4840049}"/>
              </a:ext>
            </a:extLst>
          </p:cNvPr>
          <p:cNvSpPr>
            <a:spLocks noGrp="1"/>
          </p:cNvSpPr>
          <p:nvPr>
            <p:ph type="sldNum" sz="quarter" idx="12"/>
          </p:nvPr>
        </p:nvSpPr>
        <p:spPr/>
        <p:txBody>
          <a:bodyPr/>
          <a:lstStyle/>
          <a:p>
            <a:fld id="{C19D2B53-EDAE-4B41-B849-8916FA40BCB6}" type="slidenum">
              <a:rPr lang="en-US" smtClean="0"/>
              <a:pPr/>
              <a:t>69</a:t>
            </a:fld>
            <a:endParaRPr lang="en-US" dirty="0"/>
          </a:p>
        </p:txBody>
      </p:sp>
    </p:spTree>
    <p:extLst>
      <p:ext uri="{BB962C8B-B14F-4D97-AF65-F5344CB8AC3E}">
        <p14:creationId xmlns:p14="http://schemas.microsoft.com/office/powerpoint/2010/main" val="243645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FFF86-81CE-407A-2AB3-478BC860044D}"/>
              </a:ext>
            </a:extLst>
          </p:cNvPr>
          <p:cNvSpPr>
            <a:spLocks noGrp="1"/>
          </p:cNvSpPr>
          <p:nvPr>
            <p:ph type="title"/>
          </p:nvPr>
        </p:nvSpPr>
        <p:spPr/>
        <p:txBody>
          <a:bodyPr>
            <a:normAutofit fontScale="90000"/>
          </a:bodyPr>
          <a:lstStyle/>
          <a:p>
            <a:r>
              <a:rPr lang="en-US" dirty="0"/>
              <a:t>The Read Disturbance Threshold (RDT)</a:t>
            </a:r>
          </a:p>
        </p:txBody>
      </p:sp>
      <p:sp>
        <p:nvSpPr>
          <p:cNvPr id="3" name="Content Placeholder 2">
            <a:extLst>
              <a:ext uri="{FF2B5EF4-FFF2-40B4-BE49-F238E27FC236}">
                <a16:creationId xmlns:a16="http://schemas.microsoft.com/office/drawing/2014/main" id="{D38D22CF-4C34-EEA6-97F4-4071D45AEC33}"/>
              </a:ext>
            </a:extLst>
          </p:cNvPr>
          <p:cNvSpPr>
            <a:spLocks noGrp="1"/>
          </p:cNvSpPr>
          <p:nvPr>
            <p:ph idx="1"/>
          </p:nvPr>
        </p:nvSpPr>
        <p:spPr/>
        <p:txBody>
          <a:bodyPr/>
          <a:lstStyle/>
          <a:p>
            <a:pPr marL="0" indent="0">
              <a:buNone/>
            </a:pPr>
            <a:endParaRPr lang="en-US" sz="1200" dirty="0">
              <a:latin typeface="+mn-lt"/>
            </a:endParaRPr>
          </a:p>
          <a:p>
            <a:r>
              <a:rPr lang="en-US" sz="2600" dirty="0">
                <a:latin typeface="+mn-lt"/>
              </a:rPr>
              <a:t>Many </a:t>
            </a:r>
            <a:r>
              <a:rPr lang="en-US" sz="2600" dirty="0">
                <a:solidFill>
                  <a:schemeClr val="accent2">
                    <a:lumMod val="75000"/>
                  </a:schemeClr>
                </a:solidFill>
                <a:latin typeface="+mn-lt"/>
              </a:rPr>
              <a:t>secure</a:t>
            </a:r>
            <a:r>
              <a:rPr lang="en-US" sz="2600" dirty="0">
                <a:solidFill>
                  <a:srgbClr val="C00000"/>
                </a:solidFill>
                <a:latin typeface="+mn-lt"/>
              </a:rPr>
              <a:t> </a:t>
            </a:r>
            <a:r>
              <a:rPr lang="en-US" sz="2600" dirty="0">
                <a:latin typeface="+mn-lt"/>
              </a:rPr>
              <a:t>read disturbance solutions</a:t>
            </a:r>
            <a:br>
              <a:rPr lang="en-US" sz="2600" dirty="0">
                <a:latin typeface="+mn-lt"/>
              </a:rPr>
            </a:br>
            <a:r>
              <a:rPr lang="en-US" sz="2600" dirty="0">
                <a:latin typeface="+mn-lt"/>
              </a:rPr>
              <a:t>take a </a:t>
            </a:r>
            <a:r>
              <a:rPr lang="en-US" sz="2600" dirty="0">
                <a:solidFill>
                  <a:schemeClr val="accent2">
                    <a:lumMod val="75000"/>
                  </a:schemeClr>
                </a:solidFill>
                <a:latin typeface="+mn-lt"/>
              </a:rPr>
              <a:t>preventive action </a:t>
            </a:r>
            <a:r>
              <a:rPr lang="en-US" sz="2600" dirty="0">
                <a:latin typeface="+mn-lt"/>
              </a:rPr>
              <a:t>before a bitflip manifests</a:t>
            </a:r>
          </a:p>
          <a:p>
            <a:pPr lvl="1">
              <a:buClr>
                <a:schemeClr val="tx1"/>
              </a:buClr>
            </a:pPr>
            <a:r>
              <a:rPr lang="en-US" sz="2200" dirty="0">
                <a:latin typeface="+mn-lt"/>
              </a:rPr>
              <a:t>E.g., </a:t>
            </a:r>
            <a:r>
              <a:rPr lang="en-US" sz="2200" dirty="0">
                <a:solidFill>
                  <a:schemeClr val="accent2">
                    <a:lumMod val="75000"/>
                  </a:schemeClr>
                </a:solidFill>
                <a:latin typeface="+mn-lt"/>
              </a:rPr>
              <a:t>preventively refresh </a:t>
            </a:r>
            <a:r>
              <a:rPr lang="en-US" sz="2200" dirty="0">
                <a:latin typeface="+mn-lt"/>
              </a:rPr>
              <a:t>a victim row</a:t>
            </a:r>
          </a:p>
          <a:p>
            <a:pPr marL="0" indent="0">
              <a:buClr>
                <a:schemeClr val="tx1"/>
              </a:buClr>
              <a:buNone/>
            </a:pPr>
            <a:endParaRPr lang="en-US" sz="3400" dirty="0">
              <a:latin typeface="+mn-lt"/>
            </a:endParaRPr>
          </a:p>
          <a:p>
            <a:pPr>
              <a:buClr>
                <a:schemeClr val="tx1"/>
              </a:buClr>
            </a:pPr>
            <a:r>
              <a:rPr lang="en-US" sz="2600" dirty="0">
                <a:latin typeface="+mn-lt"/>
              </a:rPr>
              <a:t>Must </a:t>
            </a:r>
            <a:r>
              <a:rPr lang="en-US" sz="2600" b="1" dirty="0">
                <a:solidFill>
                  <a:schemeClr val="accent6">
                    <a:lumMod val="75000"/>
                  </a:schemeClr>
                </a:solidFill>
                <a:latin typeface="+mn-lt"/>
              </a:rPr>
              <a:t>accurately quantify</a:t>
            </a:r>
            <a:r>
              <a:rPr lang="en-US" sz="2600" dirty="0">
                <a:solidFill>
                  <a:schemeClr val="accent6">
                    <a:lumMod val="75000"/>
                  </a:schemeClr>
                </a:solidFill>
                <a:latin typeface="+mn-lt"/>
              </a:rPr>
              <a:t> </a:t>
            </a:r>
            <a:r>
              <a:rPr lang="en-US" sz="2600" dirty="0">
                <a:latin typeface="+mn-lt"/>
              </a:rPr>
              <a:t>the </a:t>
            </a:r>
            <a:r>
              <a:rPr lang="en-US" sz="2600" dirty="0">
                <a:solidFill>
                  <a:schemeClr val="accent6">
                    <a:lumMod val="75000"/>
                  </a:schemeClr>
                </a:solidFill>
                <a:latin typeface="+mn-lt"/>
              </a:rPr>
              <a:t>amount of disturbance</a:t>
            </a:r>
            <a:br>
              <a:rPr lang="en-US" sz="2600" dirty="0">
                <a:latin typeface="+mn-lt"/>
              </a:rPr>
            </a:br>
            <a:r>
              <a:rPr lang="en-US" sz="2600" dirty="0">
                <a:latin typeface="+mn-lt"/>
              </a:rPr>
              <a:t>that a row can </a:t>
            </a:r>
            <a:r>
              <a:rPr lang="en-US" sz="2600" dirty="0">
                <a:solidFill>
                  <a:schemeClr val="accent6">
                    <a:lumMod val="75000"/>
                  </a:schemeClr>
                </a:solidFill>
                <a:latin typeface="+mn-lt"/>
              </a:rPr>
              <a:t>withstand</a:t>
            </a:r>
            <a:r>
              <a:rPr lang="en-US" sz="2600" dirty="0">
                <a:latin typeface="+mn-lt"/>
              </a:rPr>
              <a:t> before experiencing a bitflip</a:t>
            </a:r>
          </a:p>
          <a:p>
            <a:pPr lvl="1">
              <a:buClr>
                <a:schemeClr val="tx1"/>
              </a:buClr>
            </a:pPr>
            <a:r>
              <a:rPr lang="en-US" sz="2200" dirty="0">
                <a:latin typeface="+mn-lt"/>
              </a:rPr>
              <a:t>Typically identified by </a:t>
            </a:r>
            <a:r>
              <a:rPr lang="en-US" sz="2200" dirty="0">
                <a:solidFill>
                  <a:schemeClr val="accent6">
                    <a:lumMod val="75000"/>
                  </a:schemeClr>
                </a:solidFill>
                <a:latin typeface="+mn-lt"/>
              </a:rPr>
              <a:t>testing</a:t>
            </a:r>
            <a:r>
              <a:rPr lang="en-US" sz="2200" dirty="0">
                <a:latin typeface="+mn-lt"/>
              </a:rPr>
              <a:t> for read disturbance failures</a:t>
            </a:r>
          </a:p>
          <a:p>
            <a:pPr marL="0" indent="0">
              <a:buClr>
                <a:schemeClr val="tx1"/>
              </a:buClr>
              <a:buNone/>
            </a:pPr>
            <a:endParaRPr lang="en-US" sz="3400" dirty="0">
              <a:latin typeface="+mn-lt"/>
            </a:endParaRPr>
          </a:p>
          <a:p>
            <a:pPr>
              <a:buClr>
                <a:schemeClr val="tx1"/>
              </a:buClr>
            </a:pPr>
            <a:r>
              <a:rPr lang="en-US" sz="2600" dirty="0">
                <a:solidFill>
                  <a:srgbClr val="C00000"/>
                </a:solidFill>
                <a:latin typeface="+mn-lt"/>
              </a:rPr>
              <a:t>Read Disturbance Threshold (RDT):</a:t>
            </a:r>
            <a:br>
              <a:rPr lang="en-US" sz="2600" dirty="0">
                <a:latin typeface="+mn-lt"/>
              </a:rPr>
            </a:br>
            <a:r>
              <a:rPr lang="en-US" sz="2600" dirty="0">
                <a:latin typeface="+mn-lt"/>
              </a:rPr>
              <a:t>The </a:t>
            </a:r>
            <a:r>
              <a:rPr lang="en-US" sz="2600" dirty="0">
                <a:solidFill>
                  <a:srgbClr val="C00000"/>
                </a:solidFill>
                <a:latin typeface="+mn-lt"/>
              </a:rPr>
              <a:t>number</a:t>
            </a:r>
            <a:r>
              <a:rPr lang="en-US" sz="2600" dirty="0">
                <a:latin typeface="+mn-lt"/>
              </a:rPr>
              <a:t> of aggressor row </a:t>
            </a:r>
            <a:r>
              <a:rPr lang="en-US" sz="2600" dirty="0">
                <a:solidFill>
                  <a:srgbClr val="C00000"/>
                </a:solidFill>
                <a:latin typeface="+mn-lt"/>
              </a:rPr>
              <a:t>activations</a:t>
            </a:r>
            <a:r>
              <a:rPr lang="en-US" sz="2600" dirty="0">
                <a:latin typeface="+mn-lt"/>
              </a:rPr>
              <a:t> </a:t>
            </a:r>
            <a:br>
              <a:rPr lang="en-US" sz="2600" dirty="0">
                <a:latin typeface="+mn-lt"/>
              </a:rPr>
            </a:br>
            <a:r>
              <a:rPr lang="en-US" sz="2600" dirty="0">
                <a:latin typeface="+mn-lt"/>
              </a:rPr>
              <a:t>needed</a:t>
            </a:r>
            <a:r>
              <a:rPr lang="en-US" sz="2600" dirty="0"/>
              <a:t> </a:t>
            </a:r>
            <a:r>
              <a:rPr lang="en-US" sz="2600" dirty="0">
                <a:latin typeface="+mn-lt"/>
              </a:rPr>
              <a:t>to induce the first bitflip</a:t>
            </a:r>
          </a:p>
        </p:txBody>
      </p:sp>
      <p:sp>
        <p:nvSpPr>
          <p:cNvPr id="4" name="Slide Number Placeholder 3">
            <a:extLst>
              <a:ext uri="{FF2B5EF4-FFF2-40B4-BE49-F238E27FC236}">
                <a16:creationId xmlns:a16="http://schemas.microsoft.com/office/drawing/2014/main" id="{889BBEAA-59DE-CCB9-392E-3F52D9DF1020}"/>
              </a:ext>
            </a:extLst>
          </p:cNvPr>
          <p:cNvSpPr>
            <a:spLocks noGrp="1"/>
          </p:cNvSpPr>
          <p:nvPr>
            <p:ph type="sldNum" sz="quarter" idx="12"/>
          </p:nvPr>
        </p:nvSpPr>
        <p:spPr/>
        <p:txBody>
          <a:bodyPr/>
          <a:lstStyle/>
          <a:p>
            <a:fld id="{C19D2B53-EDAE-4B41-B849-8916FA40BCB6}" type="slidenum">
              <a:rPr lang="en-US" smtClean="0"/>
              <a:pPr/>
              <a:t>7</a:t>
            </a:fld>
            <a:endParaRPr lang="en-US" dirty="0"/>
          </a:p>
        </p:txBody>
      </p:sp>
    </p:spTree>
    <p:extLst>
      <p:ext uri="{BB962C8B-B14F-4D97-AF65-F5344CB8AC3E}">
        <p14:creationId xmlns:p14="http://schemas.microsoft.com/office/powerpoint/2010/main" val="284345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2">
            <a:extLst>
              <a:ext uri="{FF2B5EF4-FFF2-40B4-BE49-F238E27FC236}">
                <a16:creationId xmlns:a16="http://schemas.microsoft.com/office/drawing/2014/main" id="{A582430A-07F9-0839-6934-5CF7CBCB699B}"/>
              </a:ext>
            </a:extLst>
          </p:cNvPr>
          <p:cNvSpPr/>
          <p:nvPr/>
        </p:nvSpPr>
        <p:spPr>
          <a:xfrm>
            <a:off x="57083" y="1755177"/>
            <a:ext cx="9012326" cy="514522"/>
          </a:xfrm>
          <a:prstGeom prst="round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300" dirty="0">
                <a:solidFill>
                  <a:srgbClr val="C00000"/>
                </a:solidFill>
              </a:rPr>
              <a:t>Minimum RDT </a:t>
            </a:r>
            <a:r>
              <a:rPr lang="en-US" sz="2300" dirty="0">
                <a:solidFill>
                  <a:schemeClr val="tx1"/>
                </a:solidFill>
              </a:rPr>
              <a:t>(of a row) may appear after </a:t>
            </a:r>
            <a:r>
              <a:rPr lang="en-US" sz="2300" dirty="0">
                <a:solidFill>
                  <a:srgbClr val="C00000"/>
                </a:solidFill>
                <a:latin typeface="Trebuchet MS" panose="020B0603020202020204" pitchFamily="34" charset="0"/>
              </a:rPr>
              <a:t>many </a:t>
            </a:r>
            <a:r>
              <a:rPr lang="en-US" sz="2300" dirty="0">
                <a:solidFill>
                  <a:srgbClr val="C00000"/>
                </a:solidFill>
              </a:rPr>
              <a:t>measurements</a:t>
            </a:r>
          </a:p>
        </p:txBody>
      </p:sp>
      <p:sp>
        <p:nvSpPr>
          <p:cNvPr id="2" name="Title 1">
            <a:extLst>
              <a:ext uri="{FF2B5EF4-FFF2-40B4-BE49-F238E27FC236}">
                <a16:creationId xmlns:a16="http://schemas.microsoft.com/office/drawing/2014/main" id="{F06FD684-ABE5-19EB-9B26-022F05E4CEA6}"/>
              </a:ext>
            </a:extLst>
          </p:cNvPr>
          <p:cNvSpPr>
            <a:spLocks noGrp="1"/>
          </p:cNvSpPr>
          <p:nvPr>
            <p:ph type="title"/>
          </p:nvPr>
        </p:nvSpPr>
        <p:spPr/>
        <p:txBody>
          <a:bodyPr/>
          <a:lstStyle/>
          <a:p>
            <a:r>
              <a:rPr lang="en-US" dirty="0"/>
              <a:t>VRD Conclusion</a:t>
            </a:r>
          </a:p>
        </p:txBody>
      </p:sp>
      <p:sp>
        <p:nvSpPr>
          <p:cNvPr id="3" name="Content Placeholder 2">
            <a:extLst>
              <a:ext uri="{FF2B5EF4-FFF2-40B4-BE49-F238E27FC236}">
                <a16:creationId xmlns:a16="http://schemas.microsoft.com/office/drawing/2014/main" id="{B95F49E4-FF74-BA3B-9DC0-60E490DA4858}"/>
              </a:ext>
            </a:extLst>
          </p:cNvPr>
          <p:cNvSpPr>
            <a:spLocks noGrp="1"/>
          </p:cNvSpPr>
          <p:nvPr>
            <p:ph idx="1"/>
          </p:nvPr>
        </p:nvSpPr>
        <p:spPr>
          <a:xfrm>
            <a:off x="164241" y="853933"/>
            <a:ext cx="8815517" cy="885603"/>
          </a:xfrm>
        </p:spPr>
        <p:txBody>
          <a:bodyPr>
            <a:normAutofit/>
          </a:bodyPr>
          <a:lstStyle/>
          <a:p>
            <a:pPr marL="0" indent="0" algn="ctr">
              <a:buNone/>
            </a:pPr>
            <a:r>
              <a:rPr lang="en-US" sz="2400" dirty="0">
                <a:solidFill>
                  <a:schemeClr val="accent6">
                    <a:lumMod val="75000"/>
                  </a:schemeClr>
                </a:solidFill>
              </a:rPr>
              <a:t>Variable Read Disturbance (VRD)</a:t>
            </a:r>
            <a:endParaRPr lang="en-US" sz="2400" dirty="0"/>
          </a:p>
          <a:p>
            <a:pPr marL="0" indent="0" algn="ctr">
              <a:buNone/>
            </a:pPr>
            <a:r>
              <a:rPr lang="en-US" sz="2400" dirty="0"/>
              <a:t>The read disturbance threshold </a:t>
            </a:r>
            <a:r>
              <a:rPr lang="en-US" sz="2400" dirty="0">
                <a:solidFill>
                  <a:schemeClr val="accent2">
                    <a:lumMod val="75000"/>
                  </a:schemeClr>
                </a:solidFill>
              </a:rPr>
              <a:t>changes</a:t>
            </a:r>
            <a:r>
              <a:rPr lang="en-US" sz="2400" dirty="0"/>
              <a:t> </a:t>
            </a:r>
            <a:r>
              <a:rPr lang="en-US" sz="2400" dirty="0">
                <a:solidFill>
                  <a:schemeClr val="accent2">
                    <a:lumMod val="75000"/>
                  </a:schemeClr>
                </a:solidFill>
              </a:rPr>
              <a:t>unpredictably</a:t>
            </a:r>
            <a:r>
              <a:rPr lang="en-US" sz="2400" dirty="0"/>
              <a:t> over </a:t>
            </a:r>
            <a:r>
              <a:rPr lang="en-US" sz="2400" dirty="0">
                <a:solidFill>
                  <a:schemeClr val="accent2">
                    <a:lumMod val="75000"/>
                  </a:schemeClr>
                </a:solidFill>
              </a:rPr>
              <a:t>time</a:t>
            </a:r>
          </a:p>
        </p:txBody>
      </p:sp>
      <p:sp>
        <p:nvSpPr>
          <p:cNvPr id="4" name="Slide Number Placeholder 3">
            <a:extLst>
              <a:ext uri="{FF2B5EF4-FFF2-40B4-BE49-F238E27FC236}">
                <a16:creationId xmlns:a16="http://schemas.microsoft.com/office/drawing/2014/main" id="{E338EF8D-1391-A38C-4B81-D1384828A599}"/>
              </a:ext>
            </a:extLst>
          </p:cNvPr>
          <p:cNvSpPr>
            <a:spLocks noGrp="1"/>
          </p:cNvSpPr>
          <p:nvPr>
            <p:ph type="sldNum" sz="quarter" idx="12"/>
          </p:nvPr>
        </p:nvSpPr>
        <p:spPr/>
        <p:txBody>
          <a:bodyPr/>
          <a:lstStyle/>
          <a:p>
            <a:fld id="{C19D2B53-EDAE-4B41-B849-8916FA40BCB6}" type="slidenum">
              <a:rPr lang="en-US" smtClean="0"/>
              <a:pPr/>
              <a:t>70</a:t>
            </a:fld>
            <a:endParaRPr lang="en-US" dirty="0"/>
          </a:p>
        </p:txBody>
      </p:sp>
      <p:sp>
        <p:nvSpPr>
          <p:cNvPr id="20" name="Rounded Rectangle 2">
            <a:extLst>
              <a:ext uri="{FF2B5EF4-FFF2-40B4-BE49-F238E27FC236}">
                <a16:creationId xmlns:a16="http://schemas.microsoft.com/office/drawing/2014/main" id="{A1E24DE1-1A80-51E4-8D83-01397F6BDC14}"/>
              </a:ext>
            </a:extLst>
          </p:cNvPr>
          <p:cNvSpPr/>
          <p:nvPr/>
        </p:nvSpPr>
        <p:spPr>
          <a:xfrm>
            <a:off x="57083" y="2383519"/>
            <a:ext cx="9012326" cy="514522"/>
          </a:xfrm>
          <a:prstGeom prst="round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300" dirty="0">
                <a:solidFill>
                  <a:schemeClr val="tx1"/>
                </a:solidFill>
              </a:rPr>
              <a:t>RDT for a DRAM row can </a:t>
            </a:r>
            <a:r>
              <a:rPr lang="en-US" sz="2300" dirty="0">
                <a:solidFill>
                  <a:srgbClr val="C00000"/>
                </a:solidFill>
              </a:rPr>
              <a:t>vary</a:t>
            </a:r>
            <a:r>
              <a:rPr lang="en-US" sz="2300" dirty="0">
                <a:solidFill>
                  <a:schemeClr val="tx1"/>
                </a:solidFill>
              </a:rPr>
              <a:t> by </a:t>
            </a:r>
            <a:r>
              <a:rPr lang="en-US" sz="2300" dirty="0">
                <a:solidFill>
                  <a:srgbClr val="C00000"/>
                </a:solidFill>
                <a:latin typeface="Trebuchet MS" panose="020B0603020202020204" pitchFamily="34" charset="0"/>
              </a:rPr>
              <a:t>3.5</a:t>
            </a:r>
            <a:r>
              <a:rPr lang="en-US" sz="2300" dirty="0">
                <a:solidFill>
                  <a:srgbClr val="C00000"/>
                </a:solidFill>
              </a:rPr>
              <a:t>X</a:t>
            </a:r>
          </a:p>
        </p:txBody>
      </p:sp>
      <p:sp>
        <p:nvSpPr>
          <p:cNvPr id="21" name="Rounded Rectangle 2">
            <a:extLst>
              <a:ext uri="{FF2B5EF4-FFF2-40B4-BE49-F238E27FC236}">
                <a16:creationId xmlns:a16="http://schemas.microsoft.com/office/drawing/2014/main" id="{160B320A-C18D-CFD8-D8C5-4CA6607391C1}"/>
              </a:ext>
            </a:extLst>
          </p:cNvPr>
          <p:cNvSpPr/>
          <p:nvPr/>
        </p:nvSpPr>
        <p:spPr>
          <a:xfrm>
            <a:off x="53053" y="3640203"/>
            <a:ext cx="9012326" cy="1758095"/>
          </a:xfrm>
          <a:prstGeom prst="roundRect">
            <a:avLst/>
          </a:pr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300" b="1" dirty="0">
                <a:solidFill>
                  <a:schemeClr val="accent5">
                    <a:lumMod val="75000"/>
                  </a:schemeClr>
                </a:solidFill>
              </a:rPr>
              <a:t>Given our limited read disturbance bitflip dataset,</a:t>
            </a:r>
            <a:br>
              <a:rPr lang="en-US" sz="2300" dirty="0">
                <a:solidFill>
                  <a:schemeClr val="accent5">
                    <a:lumMod val="75000"/>
                  </a:schemeClr>
                </a:solidFill>
              </a:rPr>
            </a:br>
            <a:r>
              <a:rPr lang="en-US" sz="2300" dirty="0" err="1">
                <a:solidFill>
                  <a:schemeClr val="accent5">
                    <a:lumMod val="75000"/>
                  </a:schemeClr>
                </a:solidFill>
              </a:rPr>
              <a:t>guardbands</a:t>
            </a:r>
            <a:r>
              <a:rPr lang="en-US" sz="2300" dirty="0">
                <a:solidFill>
                  <a:schemeClr val="tx1"/>
                </a:solidFill>
              </a:rPr>
              <a:t> combined with </a:t>
            </a:r>
            <a:r>
              <a:rPr lang="en-US" sz="2300" dirty="0">
                <a:solidFill>
                  <a:schemeClr val="accent5">
                    <a:lumMod val="75000"/>
                  </a:schemeClr>
                </a:solidFill>
              </a:rPr>
              <a:t>error-correcting codes</a:t>
            </a:r>
            <a:br>
              <a:rPr lang="en-US" sz="2300" dirty="0">
                <a:solidFill>
                  <a:schemeClr val="accent5">
                    <a:lumMod val="75000"/>
                  </a:schemeClr>
                </a:solidFill>
              </a:rPr>
            </a:br>
            <a:r>
              <a:rPr lang="en-US" sz="2300" dirty="0">
                <a:solidFill>
                  <a:schemeClr val="accent5">
                    <a:lumMod val="75000"/>
                  </a:schemeClr>
                </a:solidFill>
              </a:rPr>
              <a:t>may</a:t>
            </a:r>
            <a:r>
              <a:rPr lang="en-US" sz="2300" dirty="0">
                <a:solidFill>
                  <a:schemeClr val="tx1"/>
                </a:solidFill>
              </a:rPr>
              <a:t> be a solution for VRD-induced bitflips.</a:t>
            </a:r>
            <a:br>
              <a:rPr lang="en-US" sz="2300" dirty="0">
                <a:solidFill>
                  <a:schemeClr val="tx1"/>
                </a:solidFill>
              </a:rPr>
            </a:br>
            <a:br>
              <a:rPr lang="en-US" sz="1200" dirty="0">
                <a:solidFill>
                  <a:schemeClr val="tx1"/>
                </a:solidFill>
              </a:rPr>
            </a:br>
            <a:r>
              <a:rPr lang="en-US" sz="2300" b="1" dirty="0">
                <a:solidFill>
                  <a:schemeClr val="accent5">
                    <a:lumMod val="75000"/>
                  </a:schemeClr>
                </a:solidFill>
              </a:rPr>
              <a:t>More data and analyses needed to make definitive conclusion</a:t>
            </a:r>
          </a:p>
        </p:txBody>
      </p:sp>
      <p:sp>
        <p:nvSpPr>
          <p:cNvPr id="22" name="Rounded Rectangle 2">
            <a:extLst>
              <a:ext uri="{FF2B5EF4-FFF2-40B4-BE49-F238E27FC236}">
                <a16:creationId xmlns:a16="http://schemas.microsoft.com/office/drawing/2014/main" id="{38B688F7-83C5-F5A6-6123-4C1FEB3EB6EA}"/>
              </a:ext>
            </a:extLst>
          </p:cNvPr>
          <p:cNvSpPr/>
          <p:nvPr/>
        </p:nvSpPr>
        <p:spPr>
          <a:xfrm>
            <a:off x="57083" y="5522564"/>
            <a:ext cx="9012326" cy="846430"/>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300" dirty="0">
                <a:solidFill>
                  <a:schemeClr val="tx1"/>
                </a:solidFill>
              </a:rPr>
              <a:t>Future work could </a:t>
            </a:r>
            <a:r>
              <a:rPr lang="en-US" sz="2300" dirty="0">
                <a:solidFill>
                  <a:srgbClr val="C00000"/>
                </a:solidFill>
              </a:rPr>
              <a:t>alleviate the shortcomings</a:t>
            </a:r>
            <a:r>
              <a:rPr lang="en-US" sz="2300" dirty="0">
                <a:solidFill>
                  <a:schemeClr val="tx1"/>
                </a:solidFill>
              </a:rPr>
              <a:t> of existing mitigations</a:t>
            </a:r>
            <a:br>
              <a:rPr lang="en-US" sz="2300" dirty="0">
                <a:solidFill>
                  <a:schemeClr val="tx1"/>
                </a:solidFill>
              </a:rPr>
            </a:br>
            <a:r>
              <a:rPr lang="en-US" sz="2300" dirty="0">
                <a:solidFill>
                  <a:schemeClr val="tx1"/>
                </a:solidFill>
              </a:rPr>
              <a:t>&amp; develop </a:t>
            </a:r>
            <a:r>
              <a:rPr lang="en-US" sz="2300" dirty="0">
                <a:solidFill>
                  <a:srgbClr val="C00000"/>
                </a:solidFill>
              </a:rPr>
              <a:t>better understanding </a:t>
            </a:r>
            <a:r>
              <a:rPr lang="en-US" sz="2300" dirty="0">
                <a:solidFill>
                  <a:schemeClr val="tx1"/>
                </a:solidFill>
              </a:rPr>
              <a:t>of inner workings of VRD </a:t>
            </a:r>
          </a:p>
        </p:txBody>
      </p:sp>
      <p:sp>
        <p:nvSpPr>
          <p:cNvPr id="23" name="Rounded Rectangle 2">
            <a:extLst>
              <a:ext uri="{FF2B5EF4-FFF2-40B4-BE49-F238E27FC236}">
                <a16:creationId xmlns:a16="http://schemas.microsoft.com/office/drawing/2014/main" id="{30C6265D-92DF-5A10-CF51-F953FF582F21}"/>
              </a:ext>
            </a:extLst>
          </p:cNvPr>
          <p:cNvSpPr/>
          <p:nvPr/>
        </p:nvSpPr>
        <p:spPr>
          <a:xfrm>
            <a:off x="65836" y="3011861"/>
            <a:ext cx="9012326" cy="514523"/>
          </a:xfrm>
          <a:prstGeom prst="roundRect">
            <a:avLst/>
          </a:prstGeom>
          <a:solidFill>
            <a:schemeClr val="accent1">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300" dirty="0">
                <a:solidFill>
                  <a:srgbClr val="C00000"/>
                </a:solidFill>
              </a:rPr>
              <a:t>Identifying</a:t>
            </a:r>
            <a:r>
              <a:rPr lang="en-US" sz="2300" dirty="0">
                <a:solidFill>
                  <a:schemeClr val="tx1"/>
                </a:solidFill>
              </a:rPr>
              <a:t> the minimum </a:t>
            </a:r>
            <a:r>
              <a:rPr lang="en-US" sz="2300" dirty="0">
                <a:solidFill>
                  <a:srgbClr val="C00000"/>
                </a:solidFill>
              </a:rPr>
              <a:t>RDT</a:t>
            </a:r>
            <a:r>
              <a:rPr lang="en-US" sz="2300" dirty="0">
                <a:solidFill>
                  <a:schemeClr val="tx1"/>
                </a:solidFill>
              </a:rPr>
              <a:t> is </a:t>
            </a:r>
            <a:r>
              <a:rPr lang="en-US" sz="2300" dirty="0">
                <a:solidFill>
                  <a:srgbClr val="C00000"/>
                </a:solidFill>
              </a:rPr>
              <a:t>challenging</a:t>
            </a:r>
            <a:r>
              <a:rPr lang="en-US" sz="2300" dirty="0">
                <a:solidFill>
                  <a:schemeClr val="tx1"/>
                </a:solidFill>
              </a:rPr>
              <a:t> and </a:t>
            </a:r>
            <a:r>
              <a:rPr lang="en-US" sz="2300" dirty="0">
                <a:solidFill>
                  <a:srgbClr val="C00000"/>
                </a:solidFill>
              </a:rPr>
              <a:t>time-intensive</a:t>
            </a:r>
          </a:p>
        </p:txBody>
      </p:sp>
    </p:spTree>
    <p:extLst>
      <p:ext uri="{BB962C8B-B14F-4D97-AF65-F5344CB8AC3E}">
        <p14:creationId xmlns:p14="http://schemas.microsoft.com/office/powerpoint/2010/main" val="167545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P spid="2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E1367-406B-A3C3-A180-4AD71A05A925}"/>
              </a:ext>
            </a:extLst>
          </p:cNvPr>
          <p:cNvSpPr>
            <a:spLocks noGrp="1"/>
          </p:cNvSpPr>
          <p:nvPr>
            <p:ph type="title"/>
          </p:nvPr>
        </p:nvSpPr>
        <p:spPr/>
        <p:txBody>
          <a:bodyPr/>
          <a:lstStyle/>
          <a:p>
            <a:r>
              <a:rPr lang="en-US" dirty="0"/>
              <a:t>Extended Version on </a:t>
            </a:r>
            <a:r>
              <a:rPr lang="en-US" dirty="0" err="1"/>
              <a:t>arXiv</a:t>
            </a:r>
            <a:endParaRPr lang="en-US" dirty="0"/>
          </a:p>
        </p:txBody>
      </p:sp>
      <p:sp>
        <p:nvSpPr>
          <p:cNvPr id="4" name="Slide Number Placeholder 3">
            <a:extLst>
              <a:ext uri="{FF2B5EF4-FFF2-40B4-BE49-F238E27FC236}">
                <a16:creationId xmlns:a16="http://schemas.microsoft.com/office/drawing/2014/main" id="{1B7597C4-6656-3453-1F7A-3874AD84C7AF}"/>
              </a:ext>
            </a:extLst>
          </p:cNvPr>
          <p:cNvSpPr>
            <a:spLocks noGrp="1"/>
          </p:cNvSpPr>
          <p:nvPr>
            <p:ph type="sldNum" sz="quarter" idx="12"/>
          </p:nvPr>
        </p:nvSpPr>
        <p:spPr/>
        <p:txBody>
          <a:bodyPr/>
          <a:lstStyle/>
          <a:p>
            <a:fld id="{C19D2B53-EDAE-4B41-B849-8916FA40BCB6}" type="slidenum">
              <a:rPr lang="en-US" smtClean="0"/>
              <a:pPr/>
              <a:t>71</a:t>
            </a:fld>
            <a:endParaRPr lang="en-US" dirty="0"/>
          </a:p>
        </p:txBody>
      </p:sp>
      <p:pic>
        <p:nvPicPr>
          <p:cNvPr id="5" name="Picture 4">
            <a:extLst>
              <a:ext uri="{FF2B5EF4-FFF2-40B4-BE49-F238E27FC236}">
                <a16:creationId xmlns:a16="http://schemas.microsoft.com/office/drawing/2014/main" id="{B23363EE-DA44-20E1-F5D1-89A5C3510266}"/>
              </a:ext>
            </a:extLst>
          </p:cNvPr>
          <p:cNvPicPr>
            <a:picLocks noChangeAspect="1"/>
          </p:cNvPicPr>
          <p:nvPr/>
        </p:nvPicPr>
        <p:blipFill>
          <a:blip r:embed="rId3"/>
          <a:stretch>
            <a:fillRect/>
          </a:stretch>
        </p:blipFill>
        <p:spPr>
          <a:xfrm>
            <a:off x="385622" y="2024788"/>
            <a:ext cx="8372756" cy="3947843"/>
          </a:xfrm>
          <a:prstGeom prst="rect">
            <a:avLst/>
          </a:prstGeom>
          <a:solidFill>
            <a:srgbClr val="000000">
              <a:shade val="95000"/>
            </a:srgbClr>
          </a:solidFill>
          <a:ln w="76200" cap="sq">
            <a:solidFill>
              <a:srgbClr val="000000"/>
            </a:solidFill>
            <a:miter lim="800000"/>
          </a:ln>
          <a:effectLst>
            <a:outerShdw blurRad="254000" dist="190500" dir="2700000" sy="90000" algn="bl" rotWithShape="0">
              <a:srgbClr val="000000">
                <a:alpha val="40000"/>
              </a:srgbClr>
            </a:outerShdw>
          </a:effectLst>
        </p:spPr>
      </p:pic>
      <p:sp>
        <p:nvSpPr>
          <p:cNvPr id="6" name="TextBox 5">
            <a:extLst>
              <a:ext uri="{FF2B5EF4-FFF2-40B4-BE49-F238E27FC236}">
                <a16:creationId xmlns:a16="http://schemas.microsoft.com/office/drawing/2014/main" id="{9C6B0A8D-91CC-A9B2-42B5-E4D37278BB4B}"/>
              </a:ext>
            </a:extLst>
          </p:cNvPr>
          <p:cNvSpPr txBox="1"/>
          <p:nvPr/>
        </p:nvSpPr>
        <p:spPr>
          <a:xfrm>
            <a:off x="1125252" y="1078280"/>
            <a:ext cx="689349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Quire Sans"/>
                <a:ea typeface="+mn-ea"/>
                <a:cs typeface="+mn-cs"/>
                <a:hlinkClick r:id="rId4"/>
              </a:rPr>
              <a:t>https://arxiv.org/pdf/2502.13075</a:t>
            </a:r>
            <a:endParaRPr kumimoji="0" lang="pt-BR" sz="3200" b="0" i="0" u="none" strike="noStrike" kern="1200" cap="none" spc="0" normalizeH="0" baseline="0" noProof="0" dirty="0">
              <a:ln>
                <a:noFill/>
              </a:ln>
              <a:solidFill>
                <a:prstClr val="black"/>
              </a:solidFill>
              <a:effectLst/>
              <a:uLnTx/>
              <a:uFillTx/>
              <a:latin typeface="Quire Sans"/>
              <a:ea typeface="+mn-ea"/>
              <a:cs typeface="+mn-cs"/>
            </a:endParaRPr>
          </a:p>
        </p:txBody>
      </p:sp>
    </p:spTree>
    <p:extLst>
      <p:ext uri="{BB962C8B-B14F-4D97-AF65-F5344CB8AC3E}">
        <p14:creationId xmlns:p14="http://schemas.microsoft.com/office/powerpoint/2010/main" val="5075564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FB8B2-6236-AA56-33C0-287F7DE7D28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A28ED39-1FEF-2F85-A91E-3AFBDBC64721}"/>
              </a:ext>
            </a:extLst>
          </p:cNvPr>
          <p:cNvSpPr/>
          <p:nvPr/>
        </p:nvSpPr>
        <p:spPr>
          <a:xfrm>
            <a:off x="-152400" y="-114300"/>
            <a:ext cx="9436100" cy="3543300"/>
          </a:xfrm>
          <a:prstGeom prst="rect">
            <a:avLst/>
          </a:prstGeom>
          <a:solidFill>
            <a:schemeClr val="accent5">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Quire Sans" panose="020B0502040400020003" pitchFamily="34" charset="0"/>
              <a:cs typeface="Quire Sans" panose="020B0502040400020003" pitchFamily="34" charset="0"/>
            </a:endParaRPr>
          </a:p>
        </p:txBody>
      </p:sp>
      <p:sp>
        <p:nvSpPr>
          <p:cNvPr id="2" name="Title 1">
            <a:extLst>
              <a:ext uri="{FF2B5EF4-FFF2-40B4-BE49-F238E27FC236}">
                <a16:creationId xmlns:a16="http://schemas.microsoft.com/office/drawing/2014/main" id="{DF248CA6-A1E1-FC43-9837-4EE321469CEE}"/>
              </a:ext>
            </a:extLst>
          </p:cNvPr>
          <p:cNvSpPr>
            <a:spLocks noGrp="1"/>
          </p:cNvSpPr>
          <p:nvPr>
            <p:ph type="ctrTitle"/>
          </p:nvPr>
        </p:nvSpPr>
        <p:spPr>
          <a:xfrm>
            <a:off x="0" y="802373"/>
            <a:ext cx="9131130" cy="1932636"/>
          </a:xfrm>
        </p:spPr>
        <p:txBody>
          <a:bodyPr anchor="t">
            <a:noAutofit/>
          </a:bodyPr>
          <a:lstStyle/>
          <a:p>
            <a:pPr>
              <a:spcBef>
                <a:spcPts val="1200"/>
              </a:spcBef>
            </a:pPr>
            <a:r>
              <a:rPr lang="en-US" sz="4400" b="0" dirty="0">
                <a:solidFill>
                  <a:srgbClr val="C00000"/>
                </a:solidFill>
                <a:ea typeface="Cambria" panose="02040503050406030204" pitchFamily="18" charset="0"/>
              </a:rPr>
              <a:t>Variable Read Disturbance (VRD)</a:t>
            </a:r>
            <a:br>
              <a:rPr lang="en-US" sz="4800" b="0" dirty="0">
                <a:solidFill>
                  <a:srgbClr val="C00000"/>
                </a:solidFill>
                <a:ea typeface="Cambria" panose="02040503050406030204" pitchFamily="18" charset="0"/>
              </a:rPr>
            </a:br>
            <a:r>
              <a:rPr lang="en-GB" sz="3800" b="0" dirty="0">
                <a:ea typeface="Cambria" panose="02040503050406030204" pitchFamily="18" charset="0"/>
              </a:rPr>
              <a:t>An Experimental Analysis of </a:t>
            </a:r>
            <a:br>
              <a:rPr lang="en-GB" sz="3800" b="0" dirty="0">
                <a:ea typeface="Cambria" panose="02040503050406030204" pitchFamily="18" charset="0"/>
              </a:rPr>
            </a:br>
            <a:r>
              <a:rPr lang="en-GB" sz="3800" b="0" dirty="0">
                <a:ea typeface="Cambria" panose="02040503050406030204" pitchFamily="18" charset="0"/>
              </a:rPr>
              <a:t>Temporal Variation in </a:t>
            </a:r>
            <a:br>
              <a:rPr lang="en-GB" sz="3800" b="0" dirty="0">
                <a:ea typeface="Cambria" panose="02040503050406030204" pitchFamily="18" charset="0"/>
              </a:rPr>
            </a:br>
            <a:r>
              <a:rPr lang="en-GB" sz="3800" b="0" dirty="0">
                <a:ea typeface="Cambria" panose="02040503050406030204" pitchFamily="18" charset="0"/>
              </a:rPr>
              <a:t>DRAM Read Disturbance</a:t>
            </a:r>
            <a:endParaRPr lang="en-US" sz="3800" b="0" dirty="0">
              <a:solidFill>
                <a:schemeClr val="tx1"/>
              </a:solidFill>
              <a:ea typeface="Cambria" panose="02040503050406030204" pitchFamily="18" charset="0"/>
            </a:endParaRPr>
          </a:p>
        </p:txBody>
      </p:sp>
      <p:sp>
        <p:nvSpPr>
          <p:cNvPr id="3" name="Subtitle 2">
            <a:extLst>
              <a:ext uri="{FF2B5EF4-FFF2-40B4-BE49-F238E27FC236}">
                <a16:creationId xmlns:a16="http://schemas.microsoft.com/office/drawing/2014/main" id="{49F895A0-8698-9E4D-A371-C1CE1AABA20A}"/>
              </a:ext>
            </a:extLst>
          </p:cNvPr>
          <p:cNvSpPr>
            <a:spLocks noGrp="1"/>
          </p:cNvSpPr>
          <p:nvPr>
            <p:ph type="subTitle" idx="1"/>
          </p:nvPr>
        </p:nvSpPr>
        <p:spPr>
          <a:xfrm>
            <a:off x="438236" y="3656530"/>
            <a:ext cx="8267527" cy="1184629"/>
          </a:xfrm>
        </p:spPr>
        <p:txBody>
          <a:bodyPr>
            <a:normAutofit fontScale="92500" lnSpcReduction="10000"/>
          </a:bodyPr>
          <a:lstStyle/>
          <a:p>
            <a:pPr>
              <a:lnSpc>
                <a:spcPct val="120000"/>
              </a:lnSpc>
              <a:spcBef>
                <a:spcPts val="0"/>
              </a:spcBef>
            </a:pPr>
            <a:r>
              <a:rPr lang="en-US" sz="2400" u="sng" dirty="0">
                <a:latin typeface="+mj-lt"/>
              </a:rPr>
              <a:t>Ataberk Olgun</a:t>
            </a:r>
            <a:r>
              <a:rPr lang="en-US" sz="2400" dirty="0">
                <a:latin typeface="+mj-lt"/>
              </a:rPr>
              <a:t>, F. Nisa </a:t>
            </a:r>
            <a:r>
              <a:rPr lang="en-US" sz="2400" dirty="0" err="1">
                <a:latin typeface="+mj-lt"/>
              </a:rPr>
              <a:t>Bostancı</a:t>
            </a:r>
            <a:r>
              <a:rPr lang="en-US" sz="2400" dirty="0">
                <a:latin typeface="+mj-lt"/>
              </a:rPr>
              <a:t>, İsmail Emir </a:t>
            </a:r>
            <a:r>
              <a:rPr lang="en-US" sz="2400" dirty="0" err="1">
                <a:latin typeface="+mj-lt"/>
              </a:rPr>
              <a:t>Yüksel</a:t>
            </a:r>
            <a:r>
              <a:rPr lang="en-US" sz="2400" dirty="0">
                <a:latin typeface="+mj-lt"/>
              </a:rPr>
              <a:t> </a:t>
            </a:r>
            <a:br>
              <a:rPr lang="en-US" sz="2400" dirty="0">
                <a:latin typeface="+mj-lt"/>
              </a:rPr>
            </a:br>
            <a:r>
              <a:rPr lang="en-US" sz="2400" dirty="0" err="1">
                <a:latin typeface="+mj-lt"/>
              </a:rPr>
              <a:t>Oğuzhan</a:t>
            </a:r>
            <a:r>
              <a:rPr lang="en-US" sz="2400" dirty="0">
                <a:latin typeface="+mj-lt"/>
              </a:rPr>
              <a:t> </a:t>
            </a:r>
            <a:r>
              <a:rPr lang="en-US" sz="2400" dirty="0" err="1">
                <a:latin typeface="+mj-lt"/>
              </a:rPr>
              <a:t>Canpolat</a:t>
            </a:r>
            <a:r>
              <a:rPr lang="en-US" sz="2400" dirty="0">
                <a:latin typeface="+mj-lt"/>
              </a:rPr>
              <a:t>, </a:t>
            </a:r>
            <a:r>
              <a:rPr lang="en-US" sz="2400" dirty="0" err="1">
                <a:latin typeface="+mj-lt"/>
              </a:rPr>
              <a:t>Haocong</a:t>
            </a:r>
            <a:r>
              <a:rPr lang="en-US" sz="2400" dirty="0">
                <a:latin typeface="+mj-lt"/>
              </a:rPr>
              <a:t> Luo, Geraldo F. Oliveira </a:t>
            </a:r>
            <a:br>
              <a:rPr lang="en-US" sz="2400" dirty="0">
                <a:latin typeface="+mj-lt"/>
              </a:rPr>
            </a:br>
            <a:r>
              <a:rPr lang="en-US" sz="2400" dirty="0">
                <a:latin typeface="+mj-lt"/>
              </a:rPr>
              <a:t>A. </a:t>
            </a:r>
            <a:r>
              <a:rPr lang="en-US" sz="2400" dirty="0" err="1">
                <a:latin typeface="+mj-lt"/>
              </a:rPr>
              <a:t>Giray</a:t>
            </a:r>
            <a:r>
              <a:rPr lang="en-US" sz="2400" dirty="0">
                <a:latin typeface="+mj-lt"/>
              </a:rPr>
              <a:t> </a:t>
            </a:r>
            <a:r>
              <a:rPr lang="en-US" sz="2400" dirty="0" err="1">
                <a:latin typeface="+mj-lt"/>
              </a:rPr>
              <a:t>Yağlıkçı</a:t>
            </a:r>
            <a:r>
              <a:rPr lang="pt-BR" sz="2400" dirty="0">
                <a:latin typeface="+mj-lt"/>
              </a:rPr>
              <a:t>, </a:t>
            </a:r>
            <a:r>
              <a:rPr lang="pt-BR" sz="2400" dirty="0" err="1">
                <a:latin typeface="+mj-lt"/>
              </a:rPr>
              <a:t>Minesh</a:t>
            </a:r>
            <a:r>
              <a:rPr lang="pt-BR" sz="2400" dirty="0">
                <a:latin typeface="+mj-lt"/>
              </a:rPr>
              <a:t> Patel, Onur Mutlu</a:t>
            </a:r>
            <a:endParaRPr lang="en-US" sz="2400" dirty="0">
              <a:latin typeface="+mj-lt"/>
            </a:endParaRPr>
          </a:p>
        </p:txBody>
      </p:sp>
      <p:pic>
        <p:nvPicPr>
          <p:cNvPr id="1028" name="Picture 4">
            <a:extLst>
              <a:ext uri="{FF2B5EF4-FFF2-40B4-BE49-F238E27FC236}">
                <a16:creationId xmlns:a16="http://schemas.microsoft.com/office/drawing/2014/main" id="{01D4EE69-154C-DA54-ED09-0D71F2AC9F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260" y="6213554"/>
            <a:ext cx="2760098" cy="459536"/>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09B15A0C-B9CB-D3A5-E205-07E53D2B6A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72679" y="6210607"/>
            <a:ext cx="2318965" cy="446124"/>
          </a:xfrm>
          <a:prstGeom prst="rect">
            <a:avLst/>
          </a:prstGeom>
        </p:spPr>
      </p:pic>
      <p:sp>
        <p:nvSpPr>
          <p:cNvPr id="13" name="TextBox 12">
            <a:extLst>
              <a:ext uri="{FF2B5EF4-FFF2-40B4-BE49-F238E27FC236}">
                <a16:creationId xmlns:a16="http://schemas.microsoft.com/office/drawing/2014/main" id="{879A7891-E4BA-61D6-DD50-C97296709C3D}"/>
              </a:ext>
            </a:extLst>
          </p:cNvPr>
          <p:cNvSpPr txBox="1"/>
          <p:nvPr/>
        </p:nvSpPr>
        <p:spPr>
          <a:xfrm>
            <a:off x="1672311" y="5094415"/>
            <a:ext cx="5799378" cy="400110"/>
          </a:xfrm>
          <a:prstGeom prst="rect">
            <a:avLst/>
          </a:prstGeom>
          <a:noFill/>
        </p:spPr>
        <p:txBody>
          <a:bodyPr wrap="square">
            <a:spAutoFit/>
          </a:bodyPr>
          <a:lstStyle/>
          <a:p>
            <a:pPr algn="ctr"/>
            <a:r>
              <a:rPr lang="pt-BR" sz="2000" dirty="0">
                <a:latin typeface="+mj-lt"/>
                <a:hlinkClick r:id="rId6"/>
              </a:rPr>
              <a:t>https://</a:t>
            </a:r>
            <a:r>
              <a:rPr lang="pt-BR" sz="2000" dirty="0" err="1">
                <a:latin typeface="+mj-lt"/>
                <a:hlinkClick r:id="rId6"/>
              </a:rPr>
              <a:t>arxiv.org</a:t>
            </a:r>
            <a:r>
              <a:rPr lang="pt-BR" sz="2000" dirty="0">
                <a:latin typeface="+mj-lt"/>
                <a:hlinkClick r:id="rId6"/>
              </a:rPr>
              <a:t>/</a:t>
            </a:r>
            <a:r>
              <a:rPr lang="pt-BR" sz="2000" dirty="0" err="1">
                <a:latin typeface="+mj-lt"/>
                <a:hlinkClick r:id="rId6"/>
              </a:rPr>
              <a:t>pdf</a:t>
            </a:r>
            <a:r>
              <a:rPr lang="pt-BR" sz="2000" dirty="0">
                <a:latin typeface="+mj-lt"/>
                <a:hlinkClick r:id="rId6"/>
              </a:rPr>
              <a:t>/2502.13075</a:t>
            </a:r>
            <a:endParaRPr lang="en-US" sz="2000" dirty="0">
              <a:latin typeface="+mj-lt"/>
            </a:endParaRPr>
          </a:p>
        </p:txBody>
      </p:sp>
      <p:pic>
        <p:nvPicPr>
          <p:cNvPr id="9" name="Picture 8">
            <a:extLst>
              <a:ext uri="{FF2B5EF4-FFF2-40B4-BE49-F238E27FC236}">
                <a16:creationId xmlns:a16="http://schemas.microsoft.com/office/drawing/2014/main" id="{09C05E65-7B4C-A22F-C69B-DDBB0735E527}"/>
              </a:ext>
            </a:extLst>
          </p:cNvPr>
          <p:cNvPicPr>
            <a:picLocks noChangeAspect="1"/>
          </p:cNvPicPr>
          <p:nvPr/>
        </p:nvPicPr>
        <p:blipFill>
          <a:blip r:embed="rId7"/>
          <a:stretch>
            <a:fillRect/>
          </a:stretch>
        </p:blipFill>
        <p:spPr>
          <a:xfrm>
            <a:off x="6916984" y="6120954"/>
            <a:ext cx="1934756" cy="552136"/>
          </a:xfrm>
          <a:prstGeom prst="rect">
            <a:avLst/>
          </a:prstGeom>
        </p:spPr>
      </p:pic>
    </p:spTree>
    <p:extLst>
      <p:ext uri="{BB962C8B-B14F-4D97-AF65-F5344CB8AC3E}">
        <p14:creationId xmlns:p14="http://schemas.microsoft.com/office/powerpoint/2010/main" val="2079428489"/>
      </p:ext>
    </p:extLst>
  </p:cSld>
  <p:clrMapOvr>
    <a:masterClrMapping/>
  </p:clrMapOvr>
  <mc:AlternateContent xmlns:mc="http://schemas.openxmlformats.org/markup-compatibility/2006" xmlns:p14="http://schemas.microsoft.com/office/powerpoint/2010/main">
    <mc:Choice Requires="p14">
      <p:transition spd="slow" p14:dur="2000" advTm="19262"/>
    </mc:Choice>
    <mc:Fallback xmlns="">
      <p:transition spd="slow" advTm="19262"/>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A223B8-1341-43E1-E643-135090BFFC02}"/>
              </a:ext>
            </a:extLst>
          </p:cNvPr>
          <p:cNvSpPr>
            <a:spLocks noGrp="1"/>
          </p:cNvSpPr>
          <p:nvPr>
            <p:ph type="title"/>
          </p:nvPr>
        </p:nvSpPr>
        <p:spPr/>
        <p:txBody>
          <a:bodyPr/>
          <a:lstStyle/>
          <a:p>
            <a:pPr algn="ctr"/>
            <a:r>
              <a:rPr lang="en-US" dirty="0"/>
              <a:t>Variable Read Disturbance</a:t>
            </a:r>
            <a:br>
              <a:rPr lang="en-US" dirty="0"/>
            </a:br>
            <a:r>
              <a:rPr lang="en-US" sz="4000" i="1" dirty="0"/>
              <a:t>Backup Slides</a:t>
            </a:r>
            <a:endParaRPr lang="en-US" i="1" dirty="0"/>
          </a:p>
        </p:txBody>
      </p:sp>
      <p:sp>
        <p:nvSpPr>
          <p:cNvPr id="6" name="Text Placeholder 5">
            <a:extLst>
              <a:ext uri="{FF2B5EF4-FFF2-40B4-BE49-F238E27FC236}">
                <a16:creationId xmlns:a16="http://schemas.microsoft.com/office/drawing/2014/main" id="{F7DEB118-EAC6-BDC6-F5D2-E1FAF37CB5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CE96B9-3ADE-FD02-9D2D-F42838E0A851}"/>
              </a:ext>
            </a:extLst>
          </p:cNvPr>
          <p:cNvSpPr>
            <a:spLocks noGrp="1"/>
          </p:cNvSpPr>
          <p:nvPr>
            <p:ph type="sldNum" sz="quarter" idx="4294967295"/>
          </p:nvPr>
        </p:nvSpPr>
        <p:spPr>
          <a:xfrm>
            <a:off x="7086600" y="6329363"/>
            <a:ext cx="2057400" cy="528637"/>
          </a:xfrm>
          <a:prstGeom prst="rect">
            <a:avLst/>
          </a:prstGeom>
        </p:spPr>
        <p:txBody>
          <a:bodyPr/>
          <a:lstStyle/>
          <a:p>
            <a:fld id="{C19D2B53-EDAE-4B41-B849-8916FA40BCB6}" type="slidenum">
              <a:rPr lang="en-US" smtClean="0"/>
              <a:pPr/>
              <a:t>73</a:t>
            </a:fld>
            <a:endParaRPr lang="en-US" dirty="0"/>
          </a:p>
        </p:txBody>
      </p:sp>
    </p:spTree>
    <p:extLst>
      <p:ext uri="{BB962C8B-B14F-4D97-AF65-F5344CB8AC3E}">
        <p14:creationId xmlns:p14="http://schemas.microsoft.com/office/powerpoint/2010/main" val="36102140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1E6E9-D2CD-8781-897C-6B89415D3DA0}"/>
              </a:ext>
            </a:extLst>
          </p:cNvPr>
          <p:cNvSpPr>
            <a:spLocks noGrp="1"/>
          </p:cNvSpPr>
          <p:nvPr>
            <p:ph type="title"/>
          </p:nvPr>
        </p:nvSpPr>
        <p:spPr/>
        <p:txBody>
          <a:bodyPr/>
          <a:lstStyle/>
          <a:p>
            <a:r>
              <a:rPr lang="en-US" dirty="0"/>
              <a:t>Is this Experiment Noise?</a:t>
            </a:r>
          </a:p>
        </p:txBody>
      </p:sp>
      <p:sp>
        <p:nvSpPr>
          <p:cNvPr id="5" name="Content Placeholder 4">
            <a:extLst>
              <a:ext uri="{FF2B5EF4-FFF2-40B4-BE49-F238E27FC236}">
                <a16:creationId xmlns:a16="http://schemas.microsoft.com/office/drawing/2014/main" id="{886E940C-49E6-E800-ADCE-07358C3B8CED}"/>
              </a:ext>
            </a:extLst>
          </p:cNvPr>
          <p:cNvSpPr>
            <a:spLocks noGrp="1"/>
          </p:cNvSpPr>
          <p:nvPr>
            <p:ph idx="1"/>
          </p:nvPr>
        </p:nvSpPr>
        <p:spPr/>
        <p:txBody>
          <a:bodyPr/>
          <a:lstStyle/>
          <a:p>
            <a:r>
              <a:rPr lang="en-US" dirty="0"/>
              <a:t>Short answer: </a:t>
            </a:r>
            <a:r>
              <a:rPr lang="en-US" b="1" dirty="0"/>
              <a:t>no</a:t>
            </a:r>
          </a:p>
          <a:p>
            <a:endParaRPr lang="en-US" dirty="0"/>
          </a:p>
          <a:p>
            <a:r>
              <a:rPr lang="en-US" sz="2600" dirty="0"/>
              <a:t>Hypothetical explanation for VRD:</a:t>
            </a:r>
            <a:br>
              <a:rPr lang="en-US" sz="2600" dirty="0"/>
            </a:br>
            <a:r>
              <a:rPr lang="en-US" sz="2600" dirty="0"/>
              <a:t>Randomly changing charge trap state in the active region</a:t>
            </a:r>
            <a:r>
              <a:rPr lang="en-US" dirty="0"/>
              <a:t> </a:t>
            </a:r>
          </a:p>
          <a:p>
            <a:endParaRPr lang="en-US" dirty="0"/>
          </a:p>
          <a:p>
            <a:r>
              <a:rPr lang="en-US" sz="2600" dirty="0"/>
              <a:t>Long answer: </a:t>
            </a:r>
            <a:br>
              <a:rPr lang="en-US" sz="2600" dirty="0"/>
            </a:br>
            <a:r>
              <a:rPr lang="en-US" sz="2600" dirty="0"/>
              <a:t>We cannot identify any independent variables </a:t>
            </a:r>
            <a:br>
              <a:rPr lang="en-US" sz="2600" dirty="0"/>
            </a:br>
            <a:r>
              <a:rPr lang="en-US" sz="2600" dirty="0"/>
              <a:t>within our control that allow reliably predicting </a:t>
            </a:r>
            <a:br>
              <a:rPr lang="en-US" sz="2600" dirty="0"/>
            </a:br>
            <a:r>
              <a:rPr lang="en-US" sz="2600" dirty="0"/>
              <a:t>the minimum RDT despite extensive testing</a:t>
            </a:r>
          </a:p>
          <a:p>
            <a:endParaRPr lang="en-US" dirty="0"/>
          </a:p>
          <a:p>
            <a:r>
              <a:rPr lang="en-US" sz="2600" dirty="0"/>
              <a:t>Device-level studies should confirm our hypotheses</a:t>
            </a:r>
          </a:p>
        </p:txBody>
      </p:sp>
    </p:spTree>
    <p:extLst>
      <p:ext uri="{BB962C8B-B14F-4D97-AF65-F5344CB8AC3E}">
        <p14:creationId xmlns:p14="http://schemas.microsoft.com/office/powerpoint/2010/main" val="39619832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93FE9-21B2-49A7-4B6A-939561251EFB}"/>
              </a:ext>
            </a:extLst>
          </p:cNvPr>
          <p:cNvSpPr>
            <a:spLocks noGrp="1"/>
          </p:cNvSpPr>
          <p:nvPr>
            <p:ph type="title"/>
          </p:nvPr>
        </p:nvSpPr>
        <p:spPr/>
        <p:txBody>
          <a:bodyPr/>
          <a:lstStyle/>
          <a:p>
            <a:r>
              <a:rPr lang="en-US" dirty="0"/>
              <a:t>Hypothetical Explanation for VRD</a:t>
            </a:r>
          </a:p>
        </p:txBody>
      </p:sp>
      <p:sp>
        <p:nvSpPr>
          <p:cNvPr id="3" name="Content Placeholder 2">
            <a:extLst>
              <a:ext uri="{FF2B5EF4-FFF2-40B4-BE49-F238E27FC236}">
                <a16:creationId xmlns:a16="http://schemas.microsoft.com/office/drawing/2014/main" id="{07D53F58-6AB8-E847-F1B3-F13E881DD250}"/>
              </a:ext>
            </a:extLst>
          </p:cNvPr>
          <p:cNvSpPr>
            <a:spLocks noGrp="1"/>
          </p:cNvSpPr>
          <p:nvPr>
            <p:ph idx="1"/>
          </p:nvPr>
        </p:nvSpPr>
        <p:spPr/>
        <p:txBody>
          <a:bodyPr/>
          <a:lstStyle/>
          <a:p>
            <a:r>
              <a:rPr lang="en-US" dirty="0"/>
              <a:t>No device-level study shows temporal variations</a:t>
            </a:r>
            <a:br>
              <a:rPr lang="en-US" dirty="0"/>
            </a:br>
            <a:r>
              <a:rPr lang="en-US" dirty="0"/>
              <a:t>in read disturbance vulnerability </a:t>
            </a:r>
          </a:p>
          <a:p>
            <a:endParaRPr lang="en-US" dirty="0"/>
          </a:p>
          <a:p>
            <a:r>
              <a:rPr lang="en-US" dirty="0"/>
              <a:t>Electron migration and injection into victim cell</a:t>
            </a:r>
            <a:br>
              <a:rPr lang="en-US" dirty="0"/>
            </a:br>
            <a:r>
              <a:rPr lang="en-US" dirty="0"/>
              <a:t>is a major read disturbance failure mechanism</a:t>
            </a:r>
          </a:p>
          <a:p>
            <a:endParaRPr lang="en-US" dirty="0"/>
          </a:p>
          <a:p>
            <a:r>
              <a:rPr lang="en-US" dirty="0"/>
              <a:t>This mechanism is assisted by charge traps</a:t>
            </a:r>
            <a:br>
              <a:rPr lang="en-US" dirty="0"/>
            </a:br>
            <a:r>
              <a:rPr lang="en-US" dirty="0"/>
              <a:t>in the shared active region of the victim and </a:t>
            </a:r>
            <a:r>
              <a:rPr lang="en-US" dirty="0" err="1"/>
              <a:t>aggr</a:t>
            </a:r>
            <a:r>
              <a:rPr lang="en-US" dirty="0"/>
              <a:t>. cell</a:t>
            </a:r>
          </a:p>
          <a:p>
            <a:endParaRPr lang="en-US" dirty="0"/>
          </a:p>
          <a:p>
            <a:r>
              <a:rPr lang="en-US" dirty="0"/>
              <a:t>Temporal variation attributed to randomly changing</a:t>
            </a:r>
            <a:br>
              <a:rPr lang="en-US" dirty="0"/>
            </a:br>
            <a:r>
              <a:rPr lang="en-US" dirty="0"/>
              <a:t>occupied/unoccupied states of charge traps</a:t>
            </a:r>
          </a:p>
          <a:p>
            <a:endParaRPr lang="en-US" dirty="0"/>
          </a:p>
          <a:p>
            <a:endParaRPr lang="en-US" dirty="0"/>
          </a:p>
        </p:txBody>
      </p:sp>
      <p:sp>
        <p:nvSpPr>
          <p:cNvPr id="4" name="Slide Number Placeholder 3">
            <a:extLst>
              <a:ext uri="{FF2B5EF4-FFF2-40B4-BE49-F238E27FC236}">
                <a16:creationId xmlns:a16="http://schemas.microsoft.com/office/drawing/2014/main" id="{34A1E74A-C590-C91C-6291-A4B71D4B0B8A}"/>
              </a:ext>
            </a:extLst>
          </p:cNvPr>
          <p:cNvSpPr>
            <a:spLocks noGrp="1"/>
          </p:cNvSpPr>
          <p:nvPr>
            <p:ph type="sldNum" sz="quarter" idx="12"/>
          </p:nvPr>
        </p:nvSpPr>
        <p:spPr/>
        <p:txBody>
          <a:bodyPr/>
          <a:lstStyle/>
          <a:p>
            <a:fld id="{C19D2B53-EDAE-4B41-B849-8916FA40BCB6}" type="slidenum">
              <a:rPr lang="en-US" smtClean="0"/>
              <a:pPr/>
              <a:t>75</a:t>
            </a:fld>
            <a:endParaRPr lang="en-US" dirty="0"/>
          </a:p>
        </p:txBody>
      </p:sp>
    </p:spTree>
    <p:extLst>
      <p:ext uri="{BB962C8B-B14F-4D97-AF65-F5344CB8AC3E}">
        <p14:creationId xmlns:p14="http://schemas.microsoft.com/office/powerpoint/2010/main" val="37353642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241B0-93E3-3B58-C905-71F570564809}"/>
              </a:ext>
            </a:extLst>
          </p:cNvPr>
          <p:cNvSpPr>
            <a:spLocks noGrp="1"/>
          </p:cNvSpPr>
          <p:nvPr>
            <p:ph type="title"/>
          </p:nvPr>
        </p:nvSpPr>
        <p:spPr/>
        <p:txBody>
          <a:bodyPr/>
          <a:lstStyle/>
          <a:p>
            <a:r>
              <a:rPr lang="en-US" dirty="0"/>
              <a:t>RDT Distribution Across Chips</a:t>
            </a:r>
          </a:p>
        </p:txBody>
      </p:sp>
      <p:pic>
        <p:nvPicPr>
          <p:cNvPr id="5" name="Content Placeholder 4">
            <a:extLst>
              <a:ext uri="{FF2B5EF4-FFF2-40B4-BE49-F238E27FC236}">
                <a16:creationId xmlns:a16="http://schemas.microsoft.com/office/drawing/2014/main" id="{AF2E8F8B-5A11-768E-6382-F162A4EC48ED}"/>
              </a:ext>
            </a:extLst>
          </p:cNvPr>
          <p:cNvPicPr>
            <a:picLocks noGrp="1" noChangeAspect="1"/>
          </p:cNvPicPr>
          <p:nvPr>
            <p:ph idx="1"/>
          </p:nvPr>
        </p:nvPicPr>
        <p:blipFill>
          <a:blip r:embed="rId2"/>
          <a:stretch>
            <a:fillRect/>
          </a:stretch>
        </p:blipFill>
        <p:spPr>
          <a:xfrm>
            <a:off x="155575" y="1269853"/>
            <a:ext cx="8815388" cy="4772320"/>
          </a:xfrm>
          <a:prstGeom prst="rect">
            <a:avLst/>
          </a:prstGeom>
        </p:spPr>
      </p:pic>
      <p:sp>
        <p:nvSpPr>
          <p:cNvPr id="4" name="Slide Number Placeholder 3">
            <a:extLst>
              <a:ext uri="{FF2B5EF4-FFF2-40B4-BE49-F238E27FC236}">
                <a16:creationId xmlns:a16="http://schemas.microsoft.com/office/drawing/2014/main" id="{911C2BA8-D44C-55A4-7DB3-EC93862B4712}"/>
              </a:ext>
            </a:extLst>
          </p:cNvPr>
          <p:cNvSpPr>
            <a:spLocks noGrp="1"/>
          </p:cNvSpPr>
          <p:nvPr>
            <p:ph type="sldNum" sz="quarter" idx="12"/>
          </p:nvPr>
        </p:nvSpPr>
        <p:spPr/>
        <p:txBody>
          <a:bodyPr/>
          <a:lstStyle/>
          <a:p>
            <a:fld id="{C19D2B53-EDAE-4B41-B849-8916FA40BCB6}" type="slidenum">
              <a:rPr lang="en-US" smtClean="0"/>
              <a:pPr/>
              <a:t>76</a:t>
            </a:fld>
            <a:endParaRPr lang="en-US" dirty="0"/>
          </a:p>
        </p:txBody>
      </p:sp>
    </p:spTree>
    <p:extLst>
      <p:ext uri="{BB962C8B-B14F-4D97-AF65-F5344CB8AC3E}">
        <p14:creationId xmlns:p14="http://schemas.microsoft.com/office/powerpoint/2010/main" val="40661489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AEE3-F28C-9C9A-EF68-50FE27619522}"/>
              </a:ext>
            </a:extLst>
          </p:cNvPr>
          <p:cNvSpPr>
            <a:spLocks noGrp="1"/>
          </p:cNvSpPr>
          <p:nvPr>
            <p:ph type="title"/>
          </p:nvPr>
        </p:nvSpPr>
        <p:spPr/>
        <p:txBody>
          <a:bodyPr>
            <a:noAutofit/>
          </a:bodyPr>
          <a:lstStyle/>
          <a:p>
            <a:r>
              <a:rPr lang="en-US" sz="3200" dirty="0">
                <a:latin typeface="Trebuchet MS" panose="020B0703020202090204" pitchFamily="34" charset="0"/>
              </a:rPr>
              <a:t>#</a:t>
            </a:r>
            <a:r>
              <a:rPr lang="en-US" sz="3200" dirty="0"/>
              <a:t> of Consecutive Measurements That</a:t>
            </a:r>
            <a:br>
              <a:rPr lang="en-US" sz="3200" dirty="0"/>
            </a:br>
            <a:r>
              <a:rPr lang="en-US" sz="3200" dirty="0"/>
              <a:t>Yield the Same RDT Value</a:t>
            </a:r>
          </a:p>
        </p:txBody>
      </p:sp>
      <p:pic>
        <p:nvPicPr>
          <p:cNvPr id="5" name="Content Placeholder 4">
            <a:extLst>
              <a:ext uri="{FF2B5EF4-FFF2-40B4-BE49-F238E27FC236}">
                <a16:creationId xmlns:a16="http://schemas.microsoft.com/office/drawing/2014/main" id="{714D863F-C7E8-589C-6793-BE91CF94EDF3}"/>
              </a:ext>
            </a:extLst>
          </p:cNvPr>
          <p:cNvPicPr>
            <a:picLocks noGrp="1" noChangeAspect="1"/>
          </p:cNvPicPr>
          <p:nvPr>
            <p:ph idx="1"/>
          </p:nvPr>
        </p:nvPicPr>
        <p:blipFill>
          <a:blip r:embed="rId2"/>
          <a:stretch>
            <a:fillRect/>
          </a:stretch>
        </p:blipFill>
        <p:spPr>
          <a:xfrm>
            <a:off x="155575" y="1620331"/>
            <a:ext cx="8815388" cy="4071363"/>
          </a:xfrm>
          <a:prstGeom prst="rect">
            <a:avLst/>
          </a:prstGeom>
        </p:spPr>
      </p:pic>
      <p:sp>
        <p:nvSpPr>
          <p:cNvPr id="4" name="Slide Number Placeholder 3">
            <a:extLst>
              <a:ext uri="{FF2B5EF4-FFF2-40B4-BE49-F238E27FC236}">
                <a16:creationId xmlns:a16="http://schemas.microsoft.com/office/drawing/2014/main" id="{67E79043-8B54-9D0F-2A7E-446115B8FE77}"/>
              </a:ext>
            </a:extLst>
          </p:cNvPr>
          <p:cNvSpPr>
            <a:spLocks noGrp="1"/>
          </p:cNvSpPr>
          <p:nvPr>
            <p:ph type="sldNum" sz="quarter" idx="12"/>
          </p:nvPr>
        </p:nvSpPr>
        <p:spPr/>
        <p:txBody>
          <a:bodyPr/>
          <a:lstStyle/>
          <a:p>
            <a:fld id="{C19D2B53-EDAE-4B41-B849-8916FA40BCB6}" type="slidenum">
              <a:rPr lang="en-US" smtClean="0"/>
              <a:pPr/>
              <a:t>77</a:t>
            </a:fld>
            <a:endParaRPr lang="en-US" dirty="0"/>
          </a:p>
        </p:txBody>
      </p:sp>
    </p:spTree>
    <p:extLst>
      <p:ext uri="{BB962C8B-B14F-4D97-AF65-F5344CB8AC3E}">
        <p14:creationId xmlns:p14="http://schemas.microsoft.com/office/powerpoint/2010/main" val="19840757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F589-F169-CE04-1C2B-6B6FEEE0A5DD}"/>
              </a:ext>
            </a:extLst>
          </p:cNvPr>
          <p:cNvSpPr>
            <a:spLocks noGrp="1"/>
          </p:cNvSpPr>
          <p:nvPr>
            <p:ph type="title"/>
          </p:nvPr>
        </p:nvSpPr>
        <p:spPr/>
        <p:txBody>
          <a:bodyPr/>
          <a:lstStyle/>
          <a:p>
            <a:r>
              <a:rPr lang="en-US" dirty="0"/>
              <a:t>Autocorrelation Function Tests</a:t>
            </a:r>
          </a:p>
        </p:txBody>
      </p:sp>
      <p:pic>
        <p:nvPicPr>
          <p:cNvPr id="5" name="Content Placeholder 4">
            <a:extLst>
              <a:ext uri="{FF2B5EF4-FFF2-40B4-BE49-F238E27FC236}">
                <a16:creationId xmlns:a16="http://schemas.microsoft.com/office/drawing/2014/main" id="{B2F9F324-2A6E-0B29-AAF2-AAAB9C2FFD28}"/>
              </a:ext>
            </a:extLst>
          </p:cNvPr>
          <p:cNvPicPr>
            <a:picLocks noGrp="1" noChangeAspect="1"/>
          </p:cNvPicPr>
          <p:nvPr>
            <p:ph idx="1"/>
          </p:nvPr>
        </p:nvPicPr>
        <p:blipFill>
          <a:blip r:embed="rId2"/>
          <a:stretch>
            <a:fillRect/>
          </a:stretch>
        </p:blipFill>
        <p:spPr>
          <a:xfrm>
            <a:off x="155575" y="1869514"/>
            <a:ext cx="8815388" cy="3572997"/>
          </a:xfrm>
          <a:prstGeom prst="rect">
            <a:avLst/>
          </a:prstGeom>
        </p:spPr>
      </p:pic>
      <p:sp>
        <p:nvSpPr>
          <p:cNvPr id="4" name="Slide Number Placeholder 3">
            <a:extLst>
              <a:ext uri="{FF2B5EF4-FFF2-40B4-BE49-F238E27FC236}">
                <a16:creationId xmlns:a16="http://schemas.microsoft.com/office/drawing/2014/main" id="{DBCF4E79-2451-D618-93A8-38CC03D8C8C6}"/>
              </a:ext>
            </a:extLst>
          </p:cNvPr>
          <p:cNvSpPr>
            <a:spLocks noGrp="1"/>
          </p:cNvSpPr>
          <p:nvPr>
            <p:ph type="sldNum" sz="quarter" idx="12"/>
          </p:nvPr>
        </p:nvSpPr>
        <p:spPr/>
        <p:txBody>
          <a:bodyPr/>
          <a:lstStyle/>
          <a:p>
            <a:fld id="{C19D2B53-EDAE-4B41-B849-8916FA40BCB6}" type="slidenum">
              <a:rPr lang="en-US" smtClean="0"/>
              <a:pPr/>
              <a:t>78</a:t>
            </a:fld>
            <a:endParaRPr lang="en-US" dirty="0"/>
          </a:p>
        </p:txBody>
      </p:sp>
    </p:spTree>
    <p:extLst>
      <p:ext uri="{BB962C8B-B14F-4D97-AF65-F5344CB8AC3E}">
        <p14:creationId xmlns:p14="http://schemas.microsoft.com/office/powerpoint/2010/main" val="29423765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88CF7-C85F-C3B3-6C11-30113C85BD94}"/>
              </a:ext>
            </a:extLst>
          </p:cNvPr>
          <p:cNvSpPr>
            <a:spLocks noGrp="1"/>
          </p:cNvSpPr>
          <p:nvPr>
            <p:ph type="title"/>
          </p:nvPr>
        </p:nvSpPr>
        <p:spPr/>
        <p:txBody>
          <a:bodyPr/>
          <a:lstStyle/>
          <a:p>
            <a:r>
              <a:rPr lang="en-US" dirty="0"/>
              <a:t>Expected Value of the Minimum RDT</a:t>
            </a:r>
          </a:p>
        </p:txBody>
      </p:sp>
      <p:sp>
        <p:nvSpPr>
          <p:cNvPr id="4" name="Slide Number Placeholder 3">
            <a:extLst>
              <a:ext uri="{FF2B5EF4-FFF2-40B4-BE49-F238E27FC236}">
                <a16:creationId xmlns:a16="http://schemas.microsoft.com/office/drawing/2014/main" id="{1213A051-1C89-5BDA-72FA-9CC14F5940EF}"/>
              </a:ext>
            </a:extLst>
          </p:cNvPr>
          <p:cNvSpPr>
            <a:spLocks noGrp="1"/>
          </p:cNvSpPr>
          <p:nvPr>
            <p:ph type="sldNum" sz="quarter" idx="12"/>
          </p:nvPr>
        </p:nvSpPr>
        <p:spPr/>
        <p:txBody>
          <a:bodyPr/>
          <a:lstStyle/>
          <a:p>
            <a:fld id="{C19D2B53-EDAE-4B41-B849-8916FA40BCB6}" type="slidenum">
              <a:rPr lang="en-US" smtClean="0"/>
              <a:pPr/>
              <a:t>79</a:t>
            </a:fld>
            <a:endParaRPr lang="en-US" dirty="0"/>
          </a:p>
        </p:txBody>
      </p:sp>
      <p:pic>
        <p:nvPicPr>
          <p:cNvPr id="10" name="Picture 9">
            <a:extLst>
              <a:ext uri="{FF2B5EF4-FFF2-40B4-BE49-F238E27FC236}">
                <a16:creationId xmlns:a16="http://schemas.microsoft.com/office/drawing/2014/main" id="{B869D499-7ABC-0FC2-C902-F153444EB1EC}"/>
              </a:ext>
            </a:extLst>
          </p:cNvPr>
          <p:cNvPicPr>
            <a:picLocks noChangeAspect="1"/>
          </p:cNvPicPr>
          <p:nvPr/>
        </p:nvPicPr>
        <p:blipFill>
          <a:blip r:embed="rId2"/>
          <a:stretch>
            <a:fillRect/>
          </a:stretch>
        </p:blipFill>
        <p:spPr>
          <a:xfrm>
            <a:off x="1160840" y="1607448"/>
            <a:ext cx="7412300" cy="3297867"/>
          </a:xfrm>
          <a:prstGeom prst="rect">
            <a:avLst/>
          </a:prstGeom>
        </p:spPr>
      </p:pic>
      <p:sp>
        <p:nvSpPr>
          <p:cNvPr id="11" name="Rectangle 10">
            <a:extLst>
              <a:ext uri="{FF2B5EF4-FFF2-40B4-BE49-F238E27FC236}">
                <a16:creationId xmlns:a16="http://schemas.microsoft.com/office/drawing/2014/main" id="{54B596A4-BB5A-DC3C-1B68-EB3E4531BEC2}"/>
              </a:ext>
            </a:extLst>
          </p:cNvPr>
          <p:cNvSpPr/>
          <p:nvPr/>
        </p:nvSpPr>
        <p:spPr>
          <a:xfrm rot="5400000">
            <a:off x="4411286" y="153401"/>
            <a:ext cx="2442837" cy="5647337"/>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2" name="TextBox 11">
            <a:extLst>
              <a:ext uri="{FF2B5EF4-FFF2-40B4-BE49-F238E27FC236}">
                <a16:creationId xmlns:a16="http://schemas.microsoft.com/office/drawing/2014/main" id="{EC8ED966-B7A9-4A89-3DED-C8CB421BD4A8}"/>
              </a:ext>
            </a:extLst>
          </p:cNvPr>
          <p:cNvSpPr txBox="1"/>
          <p:nvPr/>
        </p:nvSpPr>
        <p:spPr>
          <a:xfrm rot="16200000">
            <a:off x="-2013682" y="2519869"/>
            <a:ext cx="5508346"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Expected Normalized Value </a:t>
            </a:r>
            <a:br>
              <a:rPr lang="en-US" sz="2200" dirty="0">
                <a:solidFill>
                  <a:prstClr val="black"/>
                </a:solidFill>
              </a:rPr>
            </a:br>
            <a:r>
              <a:rPr lang="en-US" sz="2200" dirty="0">
                <a:solidFill>
                  <a:prstClr val="black"/>
                </a:solidFill>
              </a:rPr>
              <a:t>of the Minimum RDT</a:t>
            </a:r>
          </a:p>
        </p:txBody>
      </p:sp>
      <p:sp>
        <p:nvSpPr>
          <p:cNvPr id="13" name="Rectangle 12">
            <a:extLst>
              <a:ext uri="{FF2B5EF4-FFF2-40B4-BE49-F238E27FC236}">
                <a16:creationId xmlns:a16="http://schemas.microsoft.com/office/drawing/2014/main" id="{8375ADFE-6980-FD38-2EA7-51FC07968FBF}"/>
              </a:ext>
            </a:extLst>
          </p:cNvPr>
          <p:cNvSpPr/>
          <p:nvPr/>
        </p:nvSpPr>
        <p:spPr>
          <a:xfrm rot="5400000">
            <a:off x="3341827" y="153400"/>
            <a:ext cx="2442837" cy="5647337"/>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27554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70D65-D92F-1DA2-6D8C-CD594D2D76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154CF4-D61B-69D2-A6F5-3D255F762E83}"/>
              </a:ext>
            </a:extLst>
          </p:cNvPr>
          <p:cNvSpPr>
            <a:spLocks noGrp="1"/>
          </p:cNvSpPr>
          <p:nvPr>
            <p:ph type="title"/>
          </p:nvPr>
        </p:nvSpPr>
        <p:spPr/>
        <p:txBody>
          <a:bodyPr>
            <a:noAutofit/>
          </a:bodyPr>
          <a:lstStyle/>
          <a:p>
            <a:r>
              <a:rPr lang="en-US" sz="2800" dirty="0"/>
              <a:t>Accurate Identification of Read Disturbance Threshold</a:t>
            </a:r>
            <a:br>
              <a:rPr lang="en-US" sz="2800" dirty="0"/>
            </a:br>
            <a:r>
              <a:rPr lang="en-US" sz="2800" dirty="0"/>
              <a:t>is Critical for System Security and Performance</a:t>
            </a:r>
          </a:p>
        </p:txBody>
      </p:sp>
      <p:sp>
        <p:nvSpPr>
          <p:cNvPr id="4" name="Slide Number Placeholder 3">
            <a:extLst>
              <a:ext uri="{FF2B5EF4-FFF2-40B4-BE49-F238E27FC236}">
                <a16:creationId xmlns:a16="http://schemas.microsoft.com/office/drawing/2014/main" id="{75B4C1ED-BC5D-D5BE-CFCC-2A99D13B0742}"/>
              </a:ext>
            </a:extLst>
          </p:cNvPr>
          <p:cNvSpPr>
            <a:spLocks noGrp="1"/>
          </p:cNvSpPr>
          <p:nvPr>
            <p:ph type="sldNum" sz="quarter" idx="12"/>
          </p:nvPr>
        </p:nvSpPr>
        <p:spPr/>
        <p:txBody>
          <a:bodyPr/>
          <a:lstStyle/>
          <a:p>
            <a:fld id="{C19D2B53-EDAE-4B41-B849-8916FA40BCB6}" type="slidenum">
              <a:rPr lang="en-US" smtClean="0"/>
              <a:pPr/>
              <a:t>8</a:t>
            </a:fld>
            <a:endParaRPr lang="en-US" dirty="0"/>
          </a:p>
        </p:txBody>
      </p:sp>
      <p:cxnSp>
        <p:nvCxnSpPr>
          <p:cNvPr id="11" name="Straight Arrow Connector 10">
            <a:extLst>
              <a:ext uri="{FF2B5EF4-FFF2-40B4-BE49-F238E27FC236}">
                <a16:creationId xmlns:a16="http://schemas.microsoft.com/office/drawing/2014/main" id="{5001ACA0-FC69-AA8C-CD7B-30985C6B3AF1}"/>
              </a:ext>
            </a:extLst>
          </p:cNvPr>
          <p:cNvCxnSpPr>
            <a:cxnSpLocks/>
          </p:cNvCxnSpPr>
          <p:nvPr/>
        </p:nvCxnSpPr>
        <p:spPr>
          <a:xfrm>
            <a:off x="2098562" y="4372324"/>
            <a:ext cx="47845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D6DADFD-B44E-5159-E8F7-2AF050F8C291}"/>
              </a:ext>
            </a:extLst>
          </p:cNvPr>
          <p:cNvSpPr txBox="1"/>
          <p:nvPr/>
        </p:nvSpPr>
        <p:spPr>
          <a:xfrm>
            <a:off x="5237481" y="4481492"/>
            <a:ext cx="3291287" cy="707886"/>
          </a:xfrm>
          <a:prstGeom prst="rect">
            <a:avLst/>
          </a:prstGeom>
          <a:noFill/>
        </p:spPr>
        <p:txBody>
          <a:bodyPr wrap="none" rtlCol="0">
            <a:spAutoFit/>
          </a:bodyPr>
          <a:lstStyle/>
          <a:p>
            <a:pPr algn="ctr"/>
            <a:r>
              <a:rPr lang="en-US" sz="2000" dirty="0"/>
              <a:t>Configured RDT </a:t>
            </a:r>
            <a:br>
              <a:rPr lang="en-US" sz="2000" dirty="0"/>
            </a:br>
            <a:r>
              <a:rPr lang="en-US" sz="2000" dirty="0"/>
              <a:t>for the Mitigation Technique</a:t>
            </a:r>
          </a:p>
        </p:txBody>
      </p:sp>
      <p:cxnSp>
        <p:nvCxnSpPr>
          <p:cNvPr id="14" name="Straight Arrow Connector 13">
            <a:extLst>
              <a:ext uri="{FF2B5EF4-FFF2-40B4-BE49-F238E27FC236}">
                <a16:creationId xmlns:a16="http://schemas.microsoft.com/office/drawing/2014/main" id="{ABE9A70B-1849-358B-71A9-74A2D793A6A7}"/>
              </a:ext>
            </a:extLst>
          </p:cNvPr>
          <p:cNvCxnSpPr>
            <a:cxnSpLocks/>
          </p:cNvCxnSpPr>
          <p:nvPr/>
        </p:nvCxnSpPr>
        <p:spPr>
          <a:xfrm flipV="1">
            <a:off x="2101571" y="1706374"/>
            <a:ext cx="4326" cy="2683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D981DA3-3383-FBCE-E855-4D68E63B126A}"/>
              </a:ext>
            </a:extLst>
          </p:cNvPr>
          <p:cNvSpPr txBox="1"/>
          <p:nvPr/>
        </p:nvSpPr>
        <p:spPr>
          <a:xfrm rot="16200000">
            <a:off x="478485" y="2645495"/>
            <a:ext cx="2130711" cy="707886"/>
          </a:xfrm>
          <a:prstGeom prst="rect">
            <a:avLst/>
          </a:prstGeom>
          <a:noFill/>
        </p:spPr>
        <p:txBody>
          <a:bodyPr wrap="none" rtlCol="0">
            <a:spAutoFit/>
          </a:bodyPr>
          <a:lstStyle/>
          <a:p>
            <a:pPr algn="ctr"/>
            <a:r>
              <a:rPr lang="en-US" sz="2000" dirty="0"/>
              <a:t>Performance and </a:t>
            </a:r>
            <a:br>
              <a:rPr lang="en-US" sz="2000" dirty="0"/>
            </a:br>
            <a:r>
              <a:rPr lang="en-US" sz="2000" dirty="0"/>
              <a:t>Energy Overhead</a:t>
            </a:r>
          </a:p>
        </p:txBody>
      </p:sp>
      <p:sp>
        <p:nvSpPr>
          <p:cNvPr id="23" name="Freeform: Shape 22">
            <a:extLst>
              <a:ext uri="{FF2B5EF4-FFF2-40B4-BE49-F238E27FC236}">
                <a16:creationId xmlns:a16="http://schemas.microsoft.com/office/drawing/2014/main" id="{E39697F6-09D6-48B8-2936-7F50BD5A36E4}"/>
              </a:ext>
            </a:extLst>
          </p:cNvPr>
          <p:cNvSpPr/>
          <p:nvPr/>
        </p:nvSpPr>
        <p:spPr>
          <a:xfrm flipH="1">
            <a:off x="2550338" y="1505462"/>
            <a:ext cx="3626514" cy="2791705"/>
          </a:xfrm>
          <a:custGeom>
            <a:avLst/>
            <a:gdLst>
              <a:gd name="connsiteX0" fmla="*/ 0 w 2971800"/>
              <a:gd name="connsiteY0" fmla="*/ 2260600 h 2260600"/>
              <a:gd name="connsiteX1" fmla="*/ 2032000 w 2971800"/>
              <a:gd name="connsiteY1" fmla="*/ 1670050 h 2260600"/>
              <a:gd name="connsiteX2" fmla="*/ 2971800 w 2971800"/>
              <a:gd name="connsiteY2" fmla="*/ 0 h 2260600"/>
            </a:gdLst>
            <a:ahLst/>
            <a:cxnLst>
              <a:cxn ang="0">
                <a:pos x="connsiteX0" y="connsiteY0"/>
              </a:cxn>
              <a:cxn ang="0">
                <a:pos x="connsiteX1" y="connsiteY1"/>
              </a:cxn>
              <a:cxn ang="0">
                <a:pos x="connsiteX2" y="connsiteY2"/>
              </a:cxn>
            </a:cxnLst>
            <a:rect l="l" t="t" r="r" b="b"/>
            <a:pathLst>
              <a:path w="2971800" h="2260600">
                <a:moveTo>
                  <a:pt x="0" y="2260600"/>
                </a:moveTo>
                <a:cubicBezTo>
                  <a:pt x="768350" y="2153708"/>
                  <a:pt x="1536700" y="2046817"/>
                  <a:pt x="2032000" y="1670050"/>
                </a:cubicBezTo>
                <a:cubicBezTo>
                  <a:pt x="2527300" y="1293283"/>
                  <a:pt x="2749550" y="646641"/>
                  <a:pt x="297180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5" name="Straight Connector 24">
            <a:extLst>
              <a:ext uri="{FF2B5EF4-FFF2-40B4-BE49-F238E27FC236}">
                <a16:creationId xmlns:a16="http://schemas.microsoft.com/office/drawing/2014/main" id="{37972837-2249-64F3-FD68-80DE70C8D8DA}"/>
              </a:ext>
            </a:extLst>
          </p:cNvPr>
          <p:cNvCxnSpPr>
            <a:cxnSpLocks/>
          </p:cNvCxnSpPr>
          <p:nvPr/>
        </p:nvCxnSpPr>
        <p:spPr>
          <a:xfrm>
            <a:off x="5472530" y="4038600"/>
            <a:ext cx="0" cy="511344"/>
          </a:xfrm>
          <a:prstGeom prst="line">
            <a:avLst/>
          </a:prstGeom>
          <a:ln w="25400">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95EE03B5-BE3E-872B-706A-D4675AA72FF3}"/>
              </a:ext>
            </a:extLst>
          </p:cNvPr>
          <p:cNvSpPr/>
          <p:nvPr/>
        </p:nvSpPr>
        <p:spPr>
          <a:xfrm>
            <a:off x="4336823" y="3862662"/>
            <a:ext cx="138232" cy="138232"/>
          </a:xfrm>
          <a:prstGeom prst="ellipse">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cs typeface="Quire Sans" panose="020B0502040400020003" pitchFamily="34" charset="0"/>
            </a:endParaRPr>
          </a:p>
        </p:txBody>
      </p:sp>
      <p:cxnSp>
        <p:nvCxnSpPr>
          <p:cNvPr id="29" name="Straight Connector 28">
            <a:extLst>
              <a:ext uri="{FF2B5EF4-FFF2-40B4-BE49-F238E27FC236}">
                <a16:creationId xmlns:a16="http://schemas.microsoft.com/office/drawing/2014/main" id="{AE743C8B-D33B-4456-06E8-4CCFAD390116}"/>
              </a:ext>
            </a:extLst>
          </p:cNvPr>
          <p:cNvCxnSpPr>
            <a:cxnSpLocks/>
          </p:cNvCxnSpPr>
          <p:nvPr/>
        </p:nvCxnSpPr>
        <p:spPr>
          <a:xfrm>
            <a:off x="3221360" y="2867025"/>
            <a:ext cx="0" cy="1682920"/>
          </a:xfrm>
          <a:prstGeom prst="line">
            <a:avLst/>
          </a:prstGeom>
          <a:ln w="25400">
            <a:solidFill>
              <a:schemeClr val="accent6">
                <a:lumMod val="7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E797B12-E93C-FC29-E602-B141A9BE465F}"/>
              </a:ext>
            </a:extLst>
          </p:cNvPr>
          <p:cNvSpPr txBox="1"/>
          <p:nvPr/>
        </p:nvSpPr>
        <p:spPr>
          <a:xfrm>
            <a:off x="5863851" y="2039721"/>
            <a:ext cx="2311851" cy="1323439"/>
          </a:xfrm>
          <a:prstGeom prst="rect">
            <a:avLst/>
          </a:prstGeom>
          <a:noFill/>
        </p:spPr>
        <p:txBody>
          <a:bodyPr wrap="none" rtlCol="0">
            <a:spAutoFit/>
          </a:bodyPr>
          <a:lstStyle/>
          <a:p>
            <a:pPr algn="ctr"/>
            <a:r>
              <a:rPr lang="en-US" sz="2000" dirty="0"/>
              <a:t>RDT </a:t>
            </a:r>
            <a:r>
              <a:rPr lang="en-US" sz="2000" dirty="0">
                <a:solidFill>
                  <a:srgbClr val="7030A0"/>
                </a:solidFill>
              </a:rPr>
              <a:t>overestimated</a:t>
            </a:r>
            <a:br>
              <a:rPr lang="en-US" sz="2000" dirty="0"/>
            </a:br>
            <a:r>
              <a:rPr lang="en-US" sz="2000" dirty="0">
                <a:solidFill>
                  <a:srgbClr val="C00000"/>
                </a:solidFill>
              </a:rPr>
              <a:t>Insecure</a:t>
            </a:r>
            <a:br>
              <a:rPr lang="en-US" sz="2000" dirty="0">
                <a:solidFill>
                  <a:schemeClr val="accent6">
                    <a:lumMod val="75000"/>
                  </a:schemeClr>
                </a:solidFill>
              </a:rPr>
            </a:br>
            <a:r>
              <a:rPr lang="en-US" sz="2000" dirty="0">
                <a:solidFill>
                  <a:schemeClr val="accent6">
                    <a:lumMod val="75000"/>
                  </a:schemeClr>
                </a:solidFill>
              </a:rPr>
              <a:t>Low overhead</a:t>
            </a:r>
            <a:br>
              <a:rPr lang="en-US" sz="2000" dirty="0">
                <a:solidFill>
                  <a:srgbClr val="C00000"/>
                </a:solidFill>
              </a:rPr>
            </a:br>
            <a:r>
              <a:rPr lang="en-US" sz="2000" dirty="0">
                <a:solidFill>
                  <a:srgbClr val="7030A0"/>
                </a:solidFill>
              </a:rPr>
              <a:t>(e.g., </a:t>
            </a:r>
            <a:r>
              <a:rPr lang="en-US" sz="2000" dirty="0">
                <a:solidFill>
                  <a:srgbClr val="7030A0"/>
                </a:solidFill>
                <a:latin typeface="Trebuchet MS" panose="020B0703020202090204" pitchFamily="34" charset="0"/>
              </a:rPr>
              <a:t>10,000</a:t>
            </a:r>
            <a:r>
              <a:rPr lang="en-US" sz="2000" dirty="0">
                <a:solidFill>
                  <a:srgbClr val="7030A0"/>
                </a:solidFill>
              </a:rPr>
              <a:t>)</a:t>
            </a:r>
          </a:p>
        </p:txBody>
      </p:sp>
      <p:cxnSp>
        <p:nvCxnSpPr>
          <p:cNvPr id="32" name="Connector: Curved 31">
            <a:extLst>
              <a:ext uri="{FF2B5EF4-FFF2-40B4-BE49-F238E27FC236}">
                <a16:creationId xmlns:a16="http://schemas.microsoft.com/office/drawing/2014/main" id="{10B60F38-71AA-9287-BE20-8D8278A44B8D}"/>
              </a:ext>
            </a:extLst>
          </p:cNvPr>
          <p:cNvCxnSpPr>
            <a:cxnSpLocks/>
            <a:stCxn id="45" idx="7"/>
            <a:endCxn id="30" idx="2"/>
          </p:cNvCxnSpPr>
          <p:nvPr/>
        </p:nvCxnSpPr>
        <p:spPr>
          <a:xfrm rot="5400000" flipH="1" flipV="1">
            <a:off x="5878349" y="3006214"/>
            <a:ext cx="784481" cy="1498375"/>
          </a:xfrm>
          <a:prstGeom prst="curvedConnector3">
            <a:avLst>
              <a:gd name="adj1" fmla="val 50000"/>
            </a:avLst>
          </a:prstGeom>
          <a:ln w="25400">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8771EAE-20CA-1EEA-3AE0-6A5BD298FF01}"/>
              </a:ext>
            </a:extLst>
          </p:cNvPr>
          <p:cNvSpPr txBox="1"/>
          <p:nvPr/>
        </p:nvSpPr>
        <p:spPr>
          <a:xfrm>
            <a:off x="2560869" y="959827"/>
            <a:ext cx="2467342" cy="1323439"/>
          </a:xfrm>
          <a:prstGeom prst="rect">
            <a:avLst/>
          </a:prstGeom>
          <a:noFill/>
        </p:spPr>
        <p:txBody>
          <a:bodyPr wrap="none" rtlCol="0">
            <a:spAutoFit/>
          </a:bodyPr>
          <a:lstStyle/>
          <a:p>
            <a:pPr algn="ctr"/>
            <a:r>
              <a:rPr lang="en-US" sz="2000" dirty="0"/>
              <a:t>RDT </a:t>
            </a:r>
            <a:r>
              <a:rPr lang="en-US" sz="2000" dirty="0">
                <a:solidFill>
                  <a:srgbClr val="7030A0"/>
                </a:solidFill>
              </a:rPr>
              <a:t>underestimated</a:t>
            </a:r>
            <a:br>
              <a:rPr lang="en-US" sz="2000" dirty="0"/>
            </a:br>
            <a:r>
              <a:rPr lang="en-US" sz="2000" dirty="0">
                <a:solidFill>
                  <a:srgbClr val="C00000"/>
                </a:solidFill>
              </a:rPr>
              <a:t>High overhead</a:t>
            </a:r>
            <a:br>
              <a:rPr lang="en-US" sz="2000" dirty="0">
                <a:solidFill>
                  <a:srgbClr val="C00000"/>
                </a:solidFill>
              </a:rPr>
            </a:br>
            <a:r>
              <a:rPr lang="en-US" sz="2000" dirty="0">
                <a:solidFill>
                  <a:schemeClr val="accent6">
                    <a:lumMod val="75000"/>
                  </a:schemeClr>
                </a:solidFill>
              </a:rPr>
              <a:t>Secure</a:t>
            </a:r>
          </a:p>
          <a:p>
            <a:pPr algn="ctr"/>
            <a:r>
              <a:rPr lang="en-US" sz="2000" dirty="0">
                <a:solidFill>
                  <a:srgbClr val="7030A0"/>
                </a:solidFill>
              </a:rPr>
              <a:t>(e.g., </a:t>
            </a:r>
            <a:r>
              <a:rPr lang="en-US" sz="2000" dirty="0">
                <a:solidFill>
                  <a:srgbClr val="7030A0"/>
                </a:solidFill>
                <a:latin typeface="Trebuchet MS" panose="020B0703020202090204" pitchFamily="34" charset="0"/>
              </a:rPr>
              <a:t>20</a:t>
            </a:r>
            <a:r>
              <a:rPr lang="en-US" sz="2000" dirty="0">
                <a:solidFill>
                  <a:srgbClr val="7030A0"/>
                </a:solidFill>
              </a:rPr>
              <a:t>)</a:t>
            </a:r>
          </a:p>
        </p:txBody>
      </p:sp>
      <p:cxnSp>
        <p:nvCxnSpPr>
          <p:cNvPr id="34" name="Connector: Curved 33">
            <a:extLst>
              <a:ext uri="{FF2B5EF4-FFF2-40B4-BE49-F238E27FC236}">
                <a16:creationId xmlns:a16="http://schemas.microsoft.com/office/drawing/2014/main" id="{8E111DD6-91D2-89B5-8EF1-82F909EBC0F8}"/>
              </a:ext>
            </a:extLst>
          </p:cNvPr>
          <p:cNvCxnSpPr>
            <a:cxnSpLocks/>
            <a:stCxn id="46" idx="7"/>
            <a:endCxn id="33" idx="2"/>
          </p:cNvCxnSpPr>
          <p:nvPr/>
        </p:nvCxnSpPr>
        <p:spPr>
          <a:xfrm rot="5400000" flipH="1" flipV="1">
            <a:off x="3180361" y="2373137"/>
            <a:ext cx="704050" cy="524308"/>
          </a:xfrm>
          <a:prstGeom prst="curvedConnector3">
            <a:avLst>
              <a:gd name="adj1" fmla="val 50000"/>
            </a:avLst>
          </a:prstGeom>
          <a:ln w="25400">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C08BD6E-E5BB-5797-B5D3-AF407D1E15DD}"/>
              </a:ext>
            </a:extLst>
          </p:cNvPr>
          <p:cNvCxnSpPr>
            <a:cxnSpLocks/>
          </p:cNvCxnSpPr>
          <p:nvPr/>
        </p:nvCxnSpPr>
        <p:spPr>
          <a:xfrm>
            <a:off x="1998099" y="4196513"/>
            <a:ext cx="3699766" cy="0"/>
          </a:xfrm>
          <a:prstGeom prst="line">
            <a:avLst/>
          </a:prstGeom>
          <a:ln w="25400">
            <a:solidFill>
              <a:schemeClr val="accent6">
                <a:lumMod val="7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FFFF4A9-1E61-5167-7C0C-FDE3FCA9E1D1}"/>
              </a:ext>
            </a:extLst>
          </p:cNvPr>
          <p:cNvCxnSpPr>
            <a:cxnSpLocks/>
          </p:cNvCxnSpPr>
          <p:nvPr/>
        </p:nvCxnSpPr>
        <p:spPr>
          <a:xfrm flipV="1">
            <a:off x="1998099" y="3041643"/>
            <a:ext cx="1371699" cy="6611"/>
          </a:xfrm>
          <a:prstGeom prst="line">
            <a:avLst/>
          </a:prstGeom>
          <a:ln w="25400">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3923892E-8EBA-E74E-2D5F-A4EFF161F3C2}"/>
              </a:ext>
            </a:extLst>
          </p:cNvPr>
          <p:cNvSpPr/>
          <p:nvPr/>
        </p:nvSpPr>
        <p:spPr>
          <a:xfrm>
            <a:off x="5403414" y="4127397"/>
            <a:ext cx="138232" cy="138232"/>
          </a:xfrm>
          <a:prstGeom prst="ellipse">
            <a:avLst/>
          </a:pr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cs typeface="Quire Sans" panose="020B0502040400020003" pitchFamily="34" charset="0"/>
            </a:endParaRPr>
          </a:p>
        </p:txBody>
      </p:sp>
      <p:sp>
        <p:nvSpPr>
          <p:cNvPr id="46" name="Oval 45">
            <a:extLst>
              <a:ext uri="{FF2B5EF4-FFF2-40B4-BE49-F238E27FC236}">
                <a16:creationId xmlns:a16="http://schemas.microsoft.com/office/drawing/2014/main" id="{63B75B3C-7317-C736-79C2-EF956F36D117}"/>
              </a:ext>
            </a:extLst>
          </p:cNvPr>
          <p:cNvSpPr/>
          <p:nvPr/>
        </p:nvSpPr>
        <p:spPr>
          <a:xfrm>
            <a:off x="3152244" y="2967072"/>
            <a:ext cx="138232" cy="138232"/>
          </a:xfrm>
          <a:prstGeom prst="ellipse">
            <a:avLst/>
          </a:pr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cs typeface="Quire Sans" panose="020B0502040400020003" pitchFamily="34" charset="0"/>
            </a:endParaRPr>
          </a:p>
        </p:txBody>
      </p:sp>
      <p:sp>
        <p:nvSpPr>
          <p:cNvPr id="57" name="TextBox 56">
            <a:extLst>
              <a:ext uri="{FF2B5EF4-FFF2-40B4-BE49-F238E27FC236}">
                <a16:creationId xmlns:a16="http://schemas.microsoft.com/office/drawing/2014/main" id="{82842C88-534B-B979-9A4F-42768DE05645}"/>
              </a:ext>
            </a:extLst>
          </p:cNvPr>
          <p:cNvSpPr txBox="1"/>
          <p:nvPr/>
        </p:nvSpPr>
        <p:spPr>
          <a:xfrm>
            <a:off x="4094762" y="2404526"/>
            <a:ext cx="1699974" cy="1015663"/>
          </a:xfrm>
          <a:prstGeom prst="rect">
            <a:avLst/>
          </a:prstGeom>
          <a:noFill/>
        </p:spPr>
        <p:txBody>
          <a:bodyPr wrap="square" rtlCol="0">
            <a:spAutoFit/>
          </a:bodyPr>
          <a:lstStyle/>
          <a:p>
            <a:pPr algn="ctr"/>
            <a:r>
              <a:rPr lang="en-US" sz="2000" dirty="0"/>
              <a:t>Ground truth RDT</a:t>
            </a:r>
            <a:br>
              <a:rPr lang="en-US" sz="2000" dirty="0"/>
            </a:br>
            <a:r>
              <a:rPr lang="en-US" sz="2000" dirty="0"/>
              <a:t>(e.g., </a:t>
            </a:r>
            <a:r>
              <a:rPr lang="en-US" sz="2000" dirty="0">
                <a:latin typeface="Trebuchet MS" panose="020B0703020202090204" pitchFamily="34" charset="0"/>
              </a:rPr>
              <a:t>1,000</a:t>
            </a:r>
            <a:r>
              <a:rPr lang="en-US" sz="2000" dirty="0"/>
              <a:t>)</a:t>
            </a:r>
          </a:p>
        </p:txBody>
      </p:sp>
      <p:cxnSp>
        <p:nvCxnSpPr>
          <p:cNvPr id="66" name="Straight Connector 65">
            <a:extLst>
              <a:ext uri="{FF2B5EF4-FFF2-40B4-BE49-F238E27FC236}">
                <a16:creationId xmlns:a16="http://schemas.microsoft.com/office/drawing/2014/main" id="{2FE37BFC-8177-76BB-A6D3-E5DFE12682B3}"/>
              </a:ext>
            </a:extLst>
          </p:cNvPr>
          <p:cNvCxnSpPr>
            <a:cxnSpLocks/>
            <a:stCxn id="28" idx="4"/>
          </p:cNvCxnSpPr>
          <p:nvPr/>
        </p:nvCxnSpPr>
        <p:spPr>
          <a:xfrm>
            <a:off x="4405940" y="4000894"/>
            <a:ext cx="0" cy="549051"/>
          </a:xfrm>
          <a:prstGeom prst="line">
            <a:avLst/>
          </a:prstGeom>
          <a:ln w="2857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3AE893A-F266-0A78-D48B-98B1AFE5C0B6}"/>
              </a:ext>
            </a:extLst>
          </p:cNvPr>
          <p:cNvSpPr txBox="1"/>
          <p:nvPr/>
        </p:nvSpPr>
        <p:spPr>
          <a:xfrm>
            <a:off x="0" y="5302510"/>
            <a:ext cx="9148909" cy="1017793"/>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defRPr/>
            </a:pPr>
            <a:r>
              <a:rPr kumimoji="0" lang="en-US" sz="2600" b="0" i="0" u="none" strike="noStrike" kern="1200" cap="none" spc="0" normalizeH="0" noProof="0" dirty="0">
                <a:ln>
                  <a:noFill/>
                </a:ln>
                <a:solidFill>
                  <a:prstClr val="black"/>
                </a:solidFill>
                <a:effectLst/>
                <a:uLnTx/>
                <a:uFillTx/>
              </a:rPr>
              <a:t>To </a:t>
            </a:r>
            <a:r>
              <a:rPr kumimoji="0" lang="en-US" sz="2600" b="0" i="0" u="none" strike="noStrike" kern="1200" cap="none" spc="0" normalizeH="0" noProof="0" dirty="0">
                <a:ln>
                  <a:noFill/>
                </a:ln>
                <a:solidFill>
                  <a:schemeClr val="accent6">
                    <a:lumMod val="75000"/>
                  </a:schemeClr>
                </a:solidFill>
                <a:effectLst/>
                <a:uLnTx/>
                <a:uFillTx/>
              </a:rPr>
              <a:t>securely</a:t>
            </a:r>
            <a:r>
              <a:rPr kumimoji="0" lang="en-US" sz="2600" b="0" i="0" u="none" strike="noStrike" kern="1200" cap="none" spc="0" normalizeH="0" noProof="0" dirty="0">
                <a:ln>
                  <a:noFill/>
                </a:ln>
                <a:solidFill>
                  <a:prstClr val="black"/>
                </a:solidFill>
                <a:effectLst/>
                <a:uLnTx/>
                <a:uFillTx/>
              </a:rPr>
              <a:t> prevent bitflips at </a:t>
            </a:r>
            <a:r>
              <a:rPr kumimoji="0" lang="en-US" sz="2600" b="0" i="0" u="none" strike="noStrike" kern="1200" cap="none" spc="0" normalizeH="0" noProof="0" dirty="0">
                <a:ln>
                  <a:noFill/>
                </a:ln>
                <a:solidFill>
                  <a:schemeClr val="accent6">
                    <a:lumMod val="75000"/>
                  </a:schemeClr>
                </a:solidFill>
                <a:effectLst/>
                <a:uLnTx/>
                <a:uFillTx/>
              </a:rPr>
              <a:t>low overhead</a:t>
            </a:r>
            <a:br>
              <a:rPr kumimoji="0" lang="en-US" sz="2600" b="0" i="0" u="none" strike="noStrike" kern="1200" cap="none" spc="0" normalizeH="0" noProof="0" dirty="0">
                <a:ln>
                  <a:noFill/>
                </a:ln>
                <a:solidFill>
                  <a:schemeClr val="accent6">
                    <a:lumMod val="75000"/>
                  </a:schemeClr>
                </a:solidFill>
                <a:effectLst/>
                <a:uLnTx/>
                <a:uFillTx/>
              </a:rPr>
            </a:br>
            <a:r>
              <a:rPr lang="en-US" sz="2600" dirty="0">
                <a:solidFill>
                  <a:prstClr val="black"/>
                </a:solidFill>
              </a:rPr>
              <a:t>RDT must be </a:t>
            </a:r>
            <a:r>
              <a:rPr lang="en-US" sz="2600" b="1" dirty="0">
                <a:solidFill>
                  <a:schemeClr val="accent5">
                    <a:lumMod val="75000"/>
                  </a:schemeClr>
                </a:solidFill>
              </a:rPr>
              <a:t>accurately identified </a:t>
            </a:r>
            <a:r>
              <a:rPr lang="en-US" sz="2600" dirty="0"/>
              <a:t>and carefully configured</a:t>
            </a:r>
            <a:endParaRPr kumimoji="0" lang="en-US" sz="2600" b="0" i="0" u="none" strike="noStrike" kern="1200" cap="none" spc="0" normalizeH="0" baseline="0" noProof="0" dirty="0">
              <a:ln>
                <a:noFill/>
              </a:ln>
              <a:effectLst/>
              <a:uLnTx/>
              <a:uFillTx/>
            </a:endParaRPr>
          </a:p>
        </p:txBody>
      </p:sp>
      <p:cxnSp>
        <p:nvCxnSpPr>
          <p:cNvPr id="10" name="Curved Connector 9">
            <a:extLst>
              <a:ext uri="{FF2B5EF4-FFF2-40B4-BE49-F238E27FC236}">
                <a16:creationId xmlns:a16="http://schemas.microsoft.com/office/drawing/2014/main" id="{CA8134BF-09C3-141B-ECC1-329E1C2EA951}"/>
              </a:ext>
            </a:extLst>
          </p:cNvPr>
          <p:cNvCxnSpPr>
            <a:cxnSpLocks/>
            <a:stCxn id="28" idx="0"/>
            <a:endCxn id="57" idx="2"/>
          </p:cNvCxnSpPr>
          <p:nvPr/>
        </p:nvCxnSpPr>
        <p:spPr>
          <a:xfrm rot="5400000" flipH="1" flipV="1">
            <a:off x="4454108" y="3372021"/>
            <a:ext cx="442473" cy="538810"/>
          </a:xfrm>
          <a:prstGeom prst="curvedConnector3">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01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3" grpId="0" animBg="1"/>
      <p:bldP spid="28" grpId="0" animBg="1"/>
      <p:bldP spid="30" grpId="0"/>
      <p:bldP spid="33" grpId="0"/>
      <p:bldP spid="45" grpId="0" animBg="1"/>
      <p:bldP spid="46" grpId="0" animBg="1"/>
      <p:bldP spid="57" grpId="0"/>
      <p:bldP spid="4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13153-88BD-7E65-A460-149C3BBF3F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5A38F6-B424-1D9C-522D-A61433C0C8B4}"/>
              </a:ext>
            </a:extLst>
          </p:cNvPr>
          <p:cNvSpPr>
            <a:spLocks noGrp="1"/>
          </p:cNvSpPr>
          <p:nvPr>
            <p:ph type="title"/>
          </p:nvPr>
        </p:nvSpPr>
        <p:spPr/>
        <p:txBody>
          <a:bodyPr/>
          <a:lstStyle/>
          <a:p>
            <a:r>
              <a:rPr lang="en-US" dirty="0"/>
              <a:t>Expected Value of the Minimum RDT</a:t>
            </a:r>
          </a:p>
        </p:txBody>
      </p:sp>
      <p:sp>
        <p:nvSpPr>
          <p:cNvPr id="4" name="Slide Number Placeholder 3">
            <a:extLst>
              <a:ext uri="{FF2B5EF4-FFF2-40B4-BE49-F238E27FC236}">
                <a16:creationId xmlns:a16="http://schemas.microsoft.com/office/drawing/2014/main" id="{FD75AB29-F542-58AB-7621-795DA7B9AF6C}"/>
              </a:ext>
            </a:extLst>
          </p:cNvPr>
          <p:cNvSpPr>
            <a:spLocks noGrp="1"/>
          </p:cNvSpPr>
          <p:nvPr>
            <p:ph type="sldNum" sz="quarter" idx="12"/>
          </p:nvPr>
        </p:nvSpPr>
        <p:spPr/>
        <p:txBody>
          <a:bodyPr/>
          <a:lstStyle/>
          <a:p>
            <a:fld id="{C19D2B53-EDAE-4B41-B849-8916FA40BCB6}" type="slidenum">
              <a:rPr lang="en-US" smtClean="0"/>
              <a:pPr/>
              <a:t>80</a:t>
            </a:fld>
            <a:endParaRPr lang="en-US" dirty="0"/>
          </a:p>
        </p:txBody>
      </p:sp>
      <p:pic>
        <p:nvPicPr>
          <p:cNvPr id="10" name="Picture 9">
            <a:extLst>
              <a:ext uri="{FF2B5EF4-FFF2-40B4-BE49-F238E27FC236}">
                <a16:creationId xmlns:a16="http://schemas.microsoft.com/office/drawing/2014/main" id="{F54488DE-4B86-96DC-77C3-B3311A21C90C}"/>
              </a:ext>
            </a:extLst>
          </p:cNvPr>
          <p:cNvPicPr>
            <a:picLocks noChangeAspect="1"/>
          </p:cNvPicPr>
          <p:nvPr/>
        </p:nvPicPr>
        <p:blipFill>
          <a:blip r:embed="rId2"/>
          <a:stretch>
            <a:fillRect/>
          </a:stretch>
        </p:blipFill>
        <p:spPr>
          <a:xfrm>
            <a:off x="1160840" y="1607448"/>
            <a:ext cx="7412300" cy="3297867"/>
          </a:xfrm>
          <a:prstGeom prst="rect">
            <a:avLst/>
          </a:prstGeom>
        </p:spPr>
      </p:pic>
      <p:sp>
        <p:nvSpPr>
          <p:cNvPr id="11" name="Rectangle 10">
            <a:extLst>
              <a:ext uri="{FF2B5EF4-FFF2-40B4-BE49-F238E27FC236}">
                <a16:creationId xmlns:a16="http://schemas.microsoft.com/office/drawing/2014/main" id="{FB7647A7-196D-D396-4548-B3869B2C185F}"/>
              </a:ext>
            </a:extLst>
          </p:cNvPr>
          <p:cNvSpPr/>
          <p:nvPr/>
        </p:nvSpPr>
        <p:spPr>
          <a:xfrm rot="5400000">
            <a:off x="4411286" y="153401"/>
            <a:ext cx="2442837" cy="5647337"/>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2" name="TextBox 11">
            <a:extLst>
              <a:ext uri="{FF2B5EF4-FFF2-40B4-BE49-F238E27FC236}">
                <a16:creationId xmlns:a16="http://schemas.microsoft.com/office/drawing/2014/main" id="{C18F317E-29D5-CC71-3AA8-1684E46C902C}"/>
              </a:ext>
            </a:extLst>
          </p:cNvPr>
          <p:cNvSpPr txBox="1"/>
          <p:nvPr/>
        </p:nvSpPr>
        <p:spPr>
          <a:xfrm rot="16200000">
            <a:off x="-2013682" y="2519869"/>
            <a:ext cx="5508346"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Expected Normalized Value </a:t>
            </a:r>
            <a:br>
              <a:rPr lang="en-US" sz="2200" dirty="0">
                <a:solidFill>
                  <a:prstClr val="black"/>
                </a:solidFill>
              </a:rPr>
            </a:br>
            <a:r>
              <a:rPr lang="en-US" sz="2200" dirty="0">
                <a:solidFill>
                  <a:prstClr val="black"/>
                </a:solidFill>
              </a:rPr>
              <a:t>of the Minimum RDT</a:t>
            </a:r>
          </a:p>
        </p:txBody>
      </p:sp>
      <p:sp>
        <p:nvSpPr>
          <p:cNvPr id="5" name="Oval 4">
            <a:extLst>
              <a:ext uri="{FF2B5EF4-FFF2-40B4-BE49-F238E27FC236}">
                <a16:creationId xmlns:a16="http://schemas.microsoft.com/office/drawing/2014/main" id="{B867A52B-EFD9-544B-2675-297951535914}"/>
              </a:ext>
            </a:extLst>
          </p:cNvPr>
          <p:cNvSpPr/>
          <p:nvPr/>
        </p:nvSpPr>
        <p:spPr>
          <a:xfrm>
            <a:off x="2132516" y="1932440"/>
            <a:ext cx="182880" cy="182880"/>
          </a:xfrm>
          <a:prstGeom prst="ellipse">
            <a:avLst/>
          </a:prstGeom>
          <a:noFill/>
          <a:ln w="38100">
            <a:solidFill>
              <a:srgbClr val="C0000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cxnSp>
        <p:nvCxnSpPr>
          <p:cNvPr id="7" name="Connector: Curved 6">
            <a:extLst>
              <a:ext uri="{FF2B5EF4-FFF2-40B4-BE49-F238E27FC236}">
                <a16:creationId xmlns:a16="http://schemas.microsoft.com/office/drawing/2014/main" id="{73018F96-DAC9-FBA4-B50E-1067D2457E7D}"/>
              </a:ext>
            </a:extLst>
          </p:cNvPr>
          <p:cNvCxnSpPr>
            <a:cxnSpLocks/>
            <a:stCxn id="5" idx="6"/>
            <a:endCxn id="8" idx="0"/>
          </p:cNvCxnSpPr>
          <p:nvPr/>
        </p:nvCxnSpPr>
        <p:spPr>
          <a:xfrm>
            <a:off x="2315396" y="2023880"/>
            <a:ext cx="3317308" cy="275971"/>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4871866-826E-0869-2F69-1EEDEB0BE6C5}"/>
              </a:ext>
            </a:extLst>
          </p:cNvPr>
          <p:cNvSpPr txBox="1"/>
          <p:nvPr/>
        </p:nvSpPr>
        <p:spPr>
          <a:xfrm>
            <a:off x="2687334" y="2299851"/>
            <a:ext cx="5890739"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Min. RDT found by </a:t>
            </a:r>
            <a:r>
              <a:rPr lang="en-US" sz="2200" dirty="0">
                <a:solidFill>
                  <a:srgbClr val="C00000"/>
                </a:solidFill>
                <a:latin typeface="Trebuchet MS" panose="020B0603020202020204" pitchFamily="34" charset="0"/>
              </a:rPr>
              <a:t>1</a:t>
            </a:r>
            <a:r>
              <a:rPr lang="en-US" sz="2200" dirty="0">
                <a:solidFill>
                  <a:srgbClr val="C00000"/>
                </a:solidFill>
              </a:rPr>
              <a:t> measurement</a:t>
            </a:r>
            <a:br>
              <a:rPr lang="en-US" sz="2200" dirty="0">
                <a:solidFill>
                  <a:prstClr val="black"/>
                </a:solidFill>
              </a:rPr>
            </a:br>
            <a:r>
              <a:rPr lang="en-US" sz="2200" dirty="0">
                <a:solidFill>
                  <a:srgbClr val="C00000"/>
                </a:solidFill>
                <a:latin typeface="Trebuchet MS" panose="020B0603020202020204" pitchFamily="34" charset="0"/>
              </a:rPr>
              <a:t>3.21</a:t>
            </a:r>
            <a:r>
              <a:rPr lang="en-US" sz="2400" b="1" dirty="0">
                <a:solidFill>
                  <a:srgbClr val="C00000"/>
                </a:solidFill>
              </a:rPr>
              <a:t>⨉</a:t>
            </a:r>
            <a:r>
              <a:rPr lang="en-US" sz="2200" dirty="0">
                <a:solidFill>
                  <a:prstClr val="black"/>
                </a:solidFill>
                <a:latin typeface="Trebuchet MS" panose="020B0603020202020204" pitchFamily="34" charset="0"/>
              </a:rPr>
              <a:t> </a:t>
            </a:r>
            <a:r>
              <a:rPr lang="en-US" sz="2200" dirty="0">
                <a:solidFill>
                  <a:srgbClr val="C00000"/>
                </a:solidFill>
              </a:rPr>
              <a:t>greater</a:t>
            </a:r>
            <a:r>
              <a:rPr lang="en-US" sz="2200" dirty="0">
                <a:solidFill>
                  <a:prstClr val="black"/>
                </a:solidFill>
              </a:rPr>
              <a:t> than </a:t>
            </a:r>
            <a:br>
              <a:rPr lang="en-US" sz="2200" dirty="0">
                <a:solidFill>
                  <a:prstClr val="black"/>
                </a:solidFill>
              </a:rPr>
            </a:br>
            <a:r>
              <a:rPr lang="en-US" sz="2200" dirty="0">
                <a:solidFill>
                  <a:prstClr val="black"/>
                </a:solidFill>
              </a:rPr>
              <a:t>min. RDT found by </a:t>
            </a:r>
            <a:r>
              <a:rPr lang="en-US" sz="2200" dirty="0">
                <a:solidFill>
                  <a:prstClr val="black"/>
                </a:solidFill>
                <a:latin typeface="Trebuchet MS" panose="020B0603020202020204" pitchFamily="34" charset="0"/>
              </a:rPr>
              <a:t>1000</a:t>
            </a:r>
            <a:r>
              <a:rPr lang="en-US" sz="2200" dirty="0">
                <a:solidFill>
                  <a:prstClr val="black"/>
                </a:solidFill>
              </a:rPr>
              <a:t> measurements</a:t>
            </a:r>
          </a:p>
        </p:txBody>
      </p:sp>
    </p:spTree>
    <p:extLst>
      <p:ext uri="{BB962C8B-B14F-4D97-AF65-F5344CB8AC3E}">
        <p14:creationId xmlns:p14="http://schemas.microsoft.com/office/powerpoint/2010/main" val="16678609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A798B-04A4-40F0-F64A-774FA0EB45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3C3625-B5E9-3928-3DE5-8B239324F0FC}"/>
              </a:ext>
            </a:extLst>
          </p:cNvPr>
          <p:cNvSpPr>
            <a:spLocks noGrp="1"/>
          </p:cNvSpPr>
          <p:nvPr>
            <p:ph type="title"/>
          </p:nvPr>
        </p:nvSpPr>
        <p:spPr/>
        <p:txBody>
          <a:bodyPr/>
          <a:lstStyle/>
          <a:p>
            <a:r>
              <a:rPr lang="en-US" dirty="0"/>
              <a:t>Expected Value of the Minimum RDT</a:t>
            </a:r>
          </a:p>
        </p:txBody>
      </p:sp>
      <p:sp>
        <p:nvSpPr>
          <p:cNvPr id="4" name="Slide Number Placeholder 3">
            <a:extLst>
              <a:ext uri="{FF2B5EF4-FFF2-40B4-BE49-F238E27FC236}">
                <a16:creationId xmlns:a16="http://schemas.microsoft.com/office/drawing/2014/main" id="{6D246F4E-09F0-665F-7AA4-F6D79F32BF96}"/>
              </a:ext>
            </a:extLst>
          </p:cNvPr>
          <p:cNvSpPr>
            <a:spLocks noGrp="1"/>
          </p:cNvSpPr>
          <p:nvPr>
            <p:ph type="sldNum" sz="quarter" idx="12"/>
          </p:nvPr>
        </p:nvSpPr>
        <p:spPr/>
        <p:txBody>
          <a:bodyPr/>
          <a:lstStyle/>
          <a:p>
            <a:fld id="{C19D2B53-EDAE-4B41-B849-8916FA40BCB6}" type="slidenum">
              <a:rPr lang="en-US" smtClean="0"/>
              <a:pPr/>
              <a:t>81</a:t>
            </a:fld>
            <a:endParaRPr lang="en-US" dirty="0"/>
          </a:p>
        </p:txBody>
      </p:sp>
      <p:pic>
        <p:nvPicPr>
          <p:cNvPr id="10" name="Picture 9">
            <a:extLst>
              <a:ext uri="{FF2B5EF4-FFF2-40B4-BE49-F238E27FC236}">
                <a16:creationId xmlns:a16="http://schemas.microsoft.com/office/drawing/2014/main" id="{018C81A9-F4E7-218E-363C-69BBADAADA85}"/>
              </a:ext>
            </a:extLst>
          </p:cNvPr>
          <p:cNvPicPr>
            <a:picLocks noChangeAspect="1"/>
          </p:cNvPicPr>
          <p:nvPr/>
        </p:nvPicPr>
        <p:blipFill>
          <a:blip r:embed="rId2"/>
          <a:stretch>
            <a:fillRect/>
          </a:stretch>
        </p:blipFill>
        <p:spPr>
          <a:xfrm>
            <a:off x="1160840" y="1607448"/>
            <a:ext cx="7412300" cy="3297867"/>
          </a:xfrm>
          <a:prstGeom prst="rect">
            <a:avLst/>
          </a:prstGeom>
        </p:spPr>
      </p:pic>
      <p:sp>
        <p:nvSpPr>
          <p:cNvPr id="12" name="TextBox 11">
            <a:extLst>
              <a:ext uri="{FF2B5EF4-FFF2-40B4-BE49-F238E27FC236}">
                <a16:creationId xmlns:a16="http://schemas.microsoft.com/office/drawing/2014/main" id="{BA85471B-DCA2-90B8-95DC-5DD2482370ED}"/>
              </a:ext>
            </a:extLst>
          </p:cNvPr>
          <p:cNvSpPr txBox="1"/>
          <p:nvPr/>
        </p:nvSpPr>
        <p:spPr>
          <a:xfrm rot="16200000">
            <a:off x="-2013682" y="2519869"/>
            <a:ext cx="5508346"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Expected Normalized Value </a:t>
            </a:r>
            <a:br>
              <a:rPr lang="en-US" sz="2200" dirty="0">
                <a:solidFill>
                  <a:prstClr val="black"/>
                </a:solidFill>
              </a:rPr>
            </a:br>
            <a:r>
              <a:rPr lang="en-US" sz="2200" dirty="0">
                <a:solidFill>
                  <a:prstClr val="black"/>
                </a:solidFill>
              </a:rPr>
              <a:t>of the Minimum RDT</a:t>
            </a:r>
          </a:p>
        </p:txBody>
      </p:sp>
    </p:spTree>
    <p:extLst>
      <p:ext uri="{BB962C8B-B14F-4D97-AF65-F5344CB8AC3E}">
        <p14:creationId xmlns:p14="http://schemas.microsoft.com/office/powerpoint/2010/main" val="11491215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8AAB3-213D-32E9-EABB-B088B8498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E35FA2-4309-16BD-7A0A-C11E27A0CBB2}"/>
              </a:ext>
            </a:extLst>
          </p:cNvPr>
          <p:cNvSpPr>
            <a:spLocks noGrp="1"/>
          </p:cNvSpPr>
          <p:nvPr>
            <p:ph type="title"/>
          </p:nvPr>
        </p:nvSpPr>
        <p:spPr/>
        <p:txBody>
          <a:bodyPr>
            <a:normAutofit/>
          </a:bodyPr>
          <a:lstStyle/>
          <a:p>
            <a:r>
              <a:rPr lang="en-US" sz="3700" dirty="0"/>
              <a:t>Effect of Die Density and Die Revision (I)</a:t>
            </a:r>
          </a:p>
        </p:txBody>
      </p:sp>
      <p:sp>
        <p:nvSpPr>
          <p:cNvPr id="4" name="Slide Number Placeholder 3">
            <a:extLst>
              <a:ext uri="{FF2B5EF4-FFF2-40B4-BE49-F238E27FC236}">
                <a16:creationId xmlns:a16="http://schemas.microsoft.com/office/drawing/2014/main" id="{64B85CEC-3124-2207-1D42-3F221B452FBD}"/>
              </a:ext>
            </a:extLst>
          </p:cNvPr>
          <p:cNvSpPr>
            <a:spLocks noGrp="1"/>
          </p:cNvSpPr>
          <p:nvPr>
            <p:ph type="sldNum" sz="quarter" idx="12"/>
          </p:nvPr>
        </p:nvSpPr>
        <p:spPr/>
        <p:txBody>
          <a:bodyPr/>
          <a:lstStyle/>
          <a:p>
            <a:fld id="{C19D2B53-EDAE-4B41-B849-8916FA40BCB6}" type="slidenum">
              <a:rPr lang="en-US" smtClean="0"/>
              <a:pPr/>
              <a:t>82</a:t>
            </a:fld>
            <a:endParaRPr lang="en-US" dirty="0"/>
          </a:p>
        </p:txBody>
      </p:sp>
      <p:grpSp>
        <p:nvGrpSpPr>
          <p:cNvPr id="7" name="Group 6">
            <a:extLst>
              <a:ext uri="{FF2B5EF4-FFF2-40B4-BE49-F238E27FC236}">
                <a16:creationId xmlns:a16="http://schemas.microsoft.com/office/drawing/2014/main" id="{142DA557-C6AD-9C6D-4EE1-EA5FB86F9404}"/>
              </a:ext>
            </a:extLst>
          </p:cNvPr>
          <p:cNvGrpSpPr/>
          <p:nvPr/>
        </p:nvGrpSpPr>
        <p:grpSpPr>
          <a:xfrm>
            <a:off x="1547612" y="1725198"/>
            <a:ext cx="6405465" cy="2152917"/>
            <a:chOff x="685800" y="1136815"/>
            <a:chExt cx="7772400" cy="2612352"/>
          </a:xfrm>
        </p:grpSpPr>
        <p:pic>
          <p:nvPicPr>
            <p:cNvPr id="5" name="Picture 4">
              <a:extLst>
                <a:ext uri="{FF2B5EF4-FFF2-40B4-BE49-F238E27FC236}">
                  <a16:creationId xmlns:a16="http://schemas.microsoft.com/office/drawing/2014/main" id="{3DDFFEC7-16DE-E6EE-9ACE-99389CAED13E}"/>
                </a:ext>
              </a:extLst>
            </p:cNvPr>
            <p:cNvPicPr>
              <a:picLocks noChangeAspect="1"/>
            </p:cNvPicPr>
            <p:nvPr/>
          </p:nvPicPr>
          <p:blipFill>
            <a:blip r:embed="rId3"/>
            <a:stretch>
              <a:fillRect/>
            </a:stretch>
          </p:blipFill>
          <p:spPr>
            <a:xfrm>
              <a:off x="685800" y="1136815"/>
              <a:ext cx="7772400" cy="2568955"/>
            </a:xfrm>
            <a:prstGeom prst="rect">
              <a:avLst/>
            </a:prstGeom>
          </p:spPr>
        </p:pic>
        <p:sp>
          <p:nvSpPr>
            <p:cNvPr id="6" name="Rectangle 5">
              <a:extLst>
                <a:ext uri="{FF2B5EF4-FFF2-40B4-BE49-F238E27FC236}">
                  <a16:creationId xmlns:a16="http://schemas.microsoft.com/office/drawing/2014/main" id="{AC37B191-6BF0-EBF7-A7A0-8255BE7AA235}"/>
                </a:ext>
              </a:extLst>
            </p:cNvPr>
            <p:cNvSpPr/>
            <p:nvPr/>
          </p:nvSpPr>
          <p:spPr>
            <a:xfrm>
              <a:off x="685800" y="3526510"/>
              <a:ext cx="624585" cy="222657"/>
            </a:xfrm>
            <a:prstGeom prst="rect">
              <a:avLst/>
            </a:prstGeom>
            <a:solidFill>
              <a:schemeClr val="bg1"/>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grpSp>
      <p:pic>
        <p:nvPicPr>
          <p:cNvPr id="9" name="Picture 8">
            <a:extLst>
              <a:ext uri="{FF2B5EF4-FFF2-40B4-BE49-F238E27FC236}">
                <a16:creationId xmlns:a16="http://schemas.microsoft.com/office/drawing/2014/main" id="{0982F048-E3AB-2B30-17D7-65F482F30708}"/>
              </a:ext>
            </a:extLst>
          </p:cNvPr>
          <p:cNvPicPr>
            <a:picLocks noChangeAspect="1"/>
          </p:cNvPicPr>
          <p:nvPr/>
        </p:nvPicPr>
        <p:blipFill>
          <a:blip r:embed="rId4"/>
          <a:stretch>
            <a:fillRect/>
          </a:stretch>
        </p:blipFill>
        <p:spPr>
          <a:xfrm>
            <a:off x="3068674" y="1491668"/>
            <a:ext cx="1072271" cy="196210"/>
          </a:xfrm>
          <a:prstGeom prst="rect">
            <a:avLst/>
          </a:prstGeom>
        </p:spPr>
      </p:pic>
      <p:pic>
        <p:nvPicPr>
          <p:cNvPr id="10" name="Picture 9">
            <a:extLst>
              <a:ext uri="{FF2B5EF4-FFF2-40B4-BE49-F238E27FC236}">
                <a16:creationId xmlns:a16="http://schemas.microsoft.com/office/drawing/2014/main" id="{E64F988B-3606-0463-9C4B-FC544665446A}"/>
              </a:ext>
            </a:extLst>
          </p:cNvPr>
          <p:cNvPicPr>
            <a:picLocks noChangeAspect="1"/>
          </p:cNvPicPr>
          <p:nvPr/>
        </p:nvPicPr>
        <p:blipFill>
          <a:blip r:embed="rId5"/>
          <a:stretch>
            <a:fillRect/>
          </a:stretch>
        </p:blipFill>
        <p:spPr>
          <a:xfrm>
            <a:off x="4411478" y="1493223"/>
            <a:ext cx="1124049" cy="196210"/>
          </a:xfrm>
          <a:prstGeom prst="rect">
            <a:avLst/>
          </a:prstGeom>
        </p:spPr>
      </p:pic>
      <p:pic>
        <p:nvPicPr>
          <p:cNvPr id="11" name="Picture 10">
            <a:extLst>
              <a:ext uri="{FF2B5EF4-FFF2-40B4-BE49-F238E27FC236}">
                <a16:creationId xmlns:a16="http://schemas.microsoft.com/office/drawing/2014/main" id="{B18AD25C-B833-7871-1068-03432E2A61B9}"/>
              </a:ext>
            </a:extLst>
          </p:cNvPr>
          <p:cNvPicPr>
            <a:picLocks noChangeAspect="1"/>
          </p:cNvPicPr>
          <p:nvPr/>
        </p:nvPicPr>
        <p:blipFill>
          <a:blip r:embed="rId6"/>
          <a:stretch>
            <a:fillRect/>
          </a:stretch>
        </p:blipFill>
        <p:spPr>
          <a:xfrm>
            <a:off x="5806060" y="1491668"/>
            <a:ext cx="1124049" cy="197765"/>
          </a:xfrm>
          <a:prstGeom prst="rect">
            <a:avLst/>
          </a:prstGeom>
        </p:spPr>
      </p:pic>
      <p:sp>
        <p:nvSpPr>
          <p:cNvPr id="13" name="TextBox 12">
            <a:extLst>
              <a:ext uri="{FF2B5EF4-FFF2-40B4-BE49-F238E27FC236}">
                <a16:creationId xmlns:a16="http://schemas.microsoft.com/office/drawing/2014/main" id="{80F57E61-F091-66C7-8450-016CCF75605B}"/>
              </a:ext>
            </a:extLst>
          </p:cNvPr>
          <p:cNvSpPr txBox="1"/>
          <p:nvPr/>
        </p:nvSpPr>
        <p:spPr>
          <a:xfrm rot="16200000">
            <a:off x="-707711" y="2258432"/>
            <a:ext cx="3496230"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Expected Normalized Value </a:t>
            </a:r>
            <a:br>
              <a:rPr lang="en-US" sz="2200" dirty="0">
                <a:solidFill>
                  <a:prstClr val="black"/>
                </a:solidFill>
              </a:rPr>
            </a:br>
            <a:r>
              <a:rPr lang="en-US" sz="2200" dirty="0">
                <a:solidFill>
                  <a:prstClr val="black"/>
                </a:solidFill>
              </a:rPr>
              <a:t>of the Minimum RDT</a:t>
            </a:r>
          </a:p>
        </p:txBody>
      </p:sp>
      <p:sp>
        <p:nvSpPr>
          <p:cNvPr id="14" name="TextBox 13">
            <a:extLst>
              <a:ext uri="{FF2B5EF4-FFF2-40B4-BE49-F238E27FC236}">
                <a16:creationId xmlns:a16="http://schemas.microsoft.com/office/drawing/2014/main" id="{AB652996-E744-423D-5ECF-4C57FB616D4F}"/>
              </a:ext>
            </a:extLst>
          </p:cNvPr>
          <p:cNvSpPr txBox="1"/>
          <p:nvPr/>
        </p:nvSpPr>
        <p:spPr>
          <a:xfrm>
            <a:off x="2198349" y="3878115"/>
            <a:ext cx="5301304" cy="585632"/>
          </a:xfrm>
          <a:prstGeom prst="rect">
            <a:avLst/>
          </a:prstGeom>
          <a:noFill/>
          <a:ln w="57150">
            <a:noFill/>
          </a:ln>
        </p:spPr>
        <p:txBody>
          <a:bodyPr wrap="none" rtlCol="0" anchor="ctr">
            <a:noAutofit/>
          </a:bodyPr>
          <a:lstStyle/>
          <a:p>
            <a:pPr algn="ctr">
              <a:lnSpc>
                <a:spcPct val="90000"/>
              </a:lnSpc>
            </a:pPr>
            <a:r>
              <a:rPr lang="en-US" sz="2400" dirty="0">
                <a:solidFill>
                  <a:prstClr val="black"/>
                </a:solidFill>
              </a:rPr>
              <a:t>Number of Measurements (N)</a:t>
            </a:r>
          </a:p>
        </p:txBody>
      </p:sp>
      <p:sp>
        <p:nvSpPr>
          <p:cNvPr id="15" name="TextBox 14">
            <a:extLst>
              <a:ext uri="{FF2B5EF4-FFF2-40B4-BE49-F238E27FC236}">
                <a16:creationId xmlns:a16="http://schemas.microsoft.com/office/drawing/2014/main" id="{497DFCDE-78DF-6351-8956-BE56818A0FD0}"/>
              </a:ext>
            </a:extLst>
          </p:cNvPr>
          <p:cNvSpPr txBox="1"/>
          <p:nvPr/>
        </p:nvSpPr>
        <p:spPr>
          <a:xfrm>
            <a:off x="0" y="5151120"/>
            <a:ext cx="9144000" cy="1051560"/>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latin typeface="Quire Sans" panose="020B0502040400020003" pitchFamily="34" charset="0"/>
                <a:ea typeface="Cambria"/>
              </a:rPr>
              <a:t>RDT distribution </a:t>
            </a:r>
            <a:r>
              <a:rPr lang="en-US" sz="2800" dirty="0">
                <a:solidFill>
                  <a:srgbClr val="C00000"/>
                </a:solidFill>
                <a:latin typeface="Quire Sans" panose="020B0502040400020003" pitchFamily="34" charset="0"/>
                <a:ea typeface="Cambria"/>
              </a:rPr>
              <a:t>worsens</a:t>
            </a:r>
            <a:r>
              <a:rPr lang="en-US" sz="2800" dirty="0">
                <a:latin typeface="Quire Sans" panose="020B0502040400020003" pitchFamily="34" charset="0"/>
                <a:ea typeface="Cambria"/>
              </a:rPr>
              <a:t> with increasing die </a:t>
            </a:r>
            <a:r>
              <a:rPr lang="en-US" sz="2800" dirty="0">
                <a:solidFill>
                  <a:srgbClr val="C00000"/>
                </a:solidFill>
                <a:latin typeface="Quire Sans" panose="020B0502040400020003" pitchFamily="34" charset="0"/>
                <a:ea typeface="Cambria"/>
              </a:rPr>
              <a:t>density</a:t>
            </a:r>
            <a:br>
              <a:rPr lang="en-US" sz="2800" dirty="0">
                <a:latin typeface="Quire Sans" panose="020B0502040400020003" pitchFamily="34" charset="0"/>
                <a:ea typeface="Cambria"/>
              </a:rPr>
            </a:br>
            <a:r>
              <a:rPr lang="en-US" sz="2800" dirty="0">
                <a:latin typeface="Quire Sans" panose="020B0502040400020003" pitchFamily="34" charset="0"/>
                <a:ea typeface="Cambria"/>
              </a:rPr>
              <a:t>and with </a:t>
            </a:r>
            <a:r>
              <a:rPr lang="en-US" sz="2800" dirty="0">
                <a:solidFill>
                  <a:srgbClr val="C00000"/>
                </a:solidFill>
                <a:latin typeface="Quire Sans" panose="020B0502040400020003" pitchFamily="34" charset="0"/>
                <a:ea typeface="Cambria"/>
              </a:rPr>
              <a:t>advanced DRAM technology</a:t>
            </a:r>
          </a:p>
        </p:txBody>
      </p:sp>
      <p:cxnSp>
        <p:nvCxnSpPr>
          <p:cNvPr id="17" name="Straight Arrow Connector 16">
            <a:extLst>
              <a:ext uri="{FF2B5EF4-FFF2-40B4-BE49-F238E27FC236}">
                <a16:creationId xmlns:a16="http://schemas.microsoft.com/office/drawing/2014/main" id="{C3B8FAB6-33EC-D8B1-D4EE-9F842D1BF369}"/>
              </a:ext>
            </a:extLst>
          </p:cNvPr>
          <p:cNvCxnSpPr/>
          <p:nvPr/>
        </p:nvCxnSpPr>
        <p:spPr>
          <a:xfrm flipV="1">
            <a:off x="2239285" y="1995749"/>
            <a:ext cx="657225" cy="3357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3D964E3-8B61-4F24-C391-B97A5BB18CDE}"/>
              </a:ext>
            </a:extLst>
          </p:cNvPr>
          <p:cNvCxnSpPr/>
          <p:nvPr/>
        </p:nvCxnSpPr>
        <p:spPr>
          <a:xfrm flipV="1">
            <a:off x="3276196" y="2137340"/>
            <a:ext cx="657225" cy="3357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70CF9F4-5B42-5B81-0EA5-BCE6FCB898EB}"/>
              </a:ext>
            </a:extLst>
          </p:cNvPr>
          <p:cNvCxnSpPr/>
          <p:nvPr/>
        </p:nvCxnSpPr>
        <p:spPr>
          <a:xfrm flipV="1">
            <a:off x="4234633" y="2305218"/>
            <a:ext cx="657225" cy="3357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3D6FC95-68D2-DFA0-867D-BB87E974568E}"/>
              </a:ext>
            </a:extLst>
          </p:cNvPr>
          <p:cNvCxnSpPr/>
          <p:nvPr/>
        </p:nvCxnSpPr>
        <p:spPr>
          <a:xfrm flipV="1">
            <a:off x="5178533" y="2456680"/>
            <a:ext cx="657225" cy="3357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D5DD52F-2479-255B-CE67-7A396F4D0CBB}"/>
              </a:ext>
            </a:extLst>
          </p:cNvPr>
          <p:cNvCxnSpPr/>
          <p:nvPr/>
        </p:nvCxnSpPr>
        <p:spPr>
          <a:xfrm flipV="1">
            <a:off x="6122433" y="2685658"/>
            <a:ext cx="657225" cy="3357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F43D5DE-3214-79D2-07B6-80E364204A12}"/>
              </a:ext>
            </a:extLst>
          </p:cNvPr>
          <p:cNvCxnSpPr/>
          <p:nvPr/>
        </p:nvCxnSpPr>
        <p:spPr>
          <a:xfrm flipV="1">
            <a:off x="7066333" y="2837990"/>
            <a:ext cx="657225" cy="3357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E902605-3DCA-DC8F-2A0B-D9E746258CBB}"/>
              </a:ext>
            </a:extLst>
          </p:cNvPr>
          <p:cNvCxnSpPr>
            <a:cxnSpLocks/>
          </p:cNvCxnSpPr>
          <p:nvPr/>
        </p:nvCxnSpPr>
        <p:spPr>
          <a:xfrm>
            <a:off x="3071965" y="1385733"/>
            <a:ext cx="392891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7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F6F7B-1223-2BC8-434A-6B1348835D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3880C-C872-AA06-D3C7-3B74B990C1FF}"/>
              </a:ext>
            </a:extLst>
          </p:cNvPr>
          <p:cNvSpPr>
            <a:spLocks noGrp="1"/>
          </p:cNvSpPr>
          <p:nvPr>
            <p:ph type="title"/>
          </p:nvPr>
        </p:nvSpPr>
        <p:spPr/>
        <p:txBody>
          <a:bodyPr>
            <a:normAutofit fontScale="90000"/>
          </a:bodyPr>
          <a:lstStyle/>
          <a:p>
            <a:r>
              <a:rPr lang="en-US" sz="4000" dirty="0"/>
              <a:t>Effect of Die Density and Die Revision (II)</a:t>
            </a:r>
            <a:endParaRPr lang="en-US" dirty="0"/>
          </a:p>
        </p:txBody>
      </p:sp>
      <p:pic>
        <p:nvPicPr>
          <p:cNvPr id="5" name="Content Placeholder 4">
            <a:extLst>
              <a:ext uri="{FF2B5EF4-FFF2-40B4-BE49-F238E27FC236}">
                <a16:creationId xmlns:a16="http://schemas.microsoft.com/office/drawing/2014/main" id="{EF43FA45-211B-60E6-EF48-891680DBB913}"/>
              </a:ext>
            </a:extLst>
          </p:cNvPr>
          <p:cNvPicPr>
            <a:picLocks noGrp="1" noChangeAspect="1"/>
          </p:cNvPicPr>
          <p:nvPr>
            <p:ph idx="1"/>
          </p:nvPr>
        </p:nvPicPr>
        <p:blipFill>
          <a:blip r:embed="rId3"/>
          <a:stretch>
            <a:fillRect/>
          </a:stretch>
        </p:blipFill>
        <p:spPr>
          <a:xfrm>
            <a:off x="1996721" y="832660"/>
            <a:ext cx="5150557" cy="4209314"/>
          </a:xfrm>
          <a:prstGeom prst="rect">
            <a:avLst/>
          </a:prstGeom>
        </p:spPr>
      </p:pic>
      <p:sp>
        <p:nvSpPr>
          <p:cNvPr id="4" name="Slide Number Placeholder 3">
            <a:extLst>
              <a:ext uri="{FF2B5EF4-FFF2-40B4-BE49-F238E27FC236}">
                <a16:creationId xmlns:a16="http://schemas.microsoft.com/office/drawing/2014/main" id="{DC116D00-44F1-9C79-D647-129499F4B279}"/>
              </a:ext>
            </a:extLst>
          </p:cNvPr>
          <p:cNvSpPr>
            <a:spLocks noGrp="1"/>
          </p:cNvSpPr>
          <p:nvPr>
            <p:ph type="sldNum" sz="quarter" idx="12"/>
          </p:nvPr>
        </p:nvSpPr>
        <p:spPr/>
        <p:txBody>
          <a:bodyPr/>
          <a:lstStyle/>
          <a:p>
            <a:fld id="{C19D2B53-EDAE-4B41-B849-8916FA40BCB6}" type="slidenum">
              <a:rPr lang="en-US" smtClean="0"/>
              <a:pPr/>
              <a:t>83</a:t>
            </a:fld>
            <a:endParaRPr lang="en-US" dirty="0"/>
          </a:p>
        </p:txBody>
      </p:sp>
      <p:sp>
        <p:nvSpPr>
          <p:cNvPr id="6" name="TextBox 5">
            <a:extLst>
              <a:ext uri="{FF2B5EF4-FFF2-40B4-BE49-F238E27FC236}">
                <a16:creationId xmlns:a16="http://schemas.microsoft.com/office/drawing/2014/main" id="{DC4BE007-133C-616E-2744-0FBB59FC8AA1}"/>
              </a:ext>
            </a:extLst>
          </p:cNvPr>
          <p:cNvSpPr txBox="1"/>
          <p:nvPr/>
        </p:nvSpPr>
        <p:spPr>
          <a:xfrm>
            <a:off x="0" y="5151120"/>
            <a:ext cx="9144000" cy="1051560"/>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latin typeface="Quire Sans" panose="020B0502040400020003" pitchFamily="34" charset="0"/>
                <a:ea typeface="Cambria"/>
              </a:rPr>
              <a:t>The effect of die density and die revision</a:t>
            </a:r>
            <a:br>
              <a:rPr lang="en-US" sz="2800" dirty="0">
                <a:latin typeface="Quire Sans" panose="020B0502040400020003" pitchFamily="34" charset="0"/>
                <a:ea typeface="Cambria"/>
              </a:rPr>
            </a:br>
            <a:r>
              <a:rPr lang="en-US" sz="2800" dirty="0">
                <a:latin typeface="Quire Sans" panose="020B0502040400020003" pitchFamily="34" charset="0"/>
                <a:ea typeface="Cambria"/>
              </a:rPr>
              <a:t>is </a:t>
            </a:r>
            <a:r>
              <a:rPr lang="en-US" sz="2800" dirty="0">
                <a:solidFill>
                  <a:srgbClr val="C00000"/>
                </a:solidFill>
                <a:latin typeface="Quire Sans" panose="020B0502040400020003" pitchFamily="34" charset="0"/>
                <a:ea typeface="Cambria"/>
              </a:rPr>
              <a:t>consistent</a:t>
            </a:r>
            <a:r>
              <a:rPr lang="en-US" sz="2800" dirty="0">
                <a:latin typeface="Quire Sans" panose="020B0502040400020003" pitchFamily="34" charset="0"/>
                <a:ea typeface="Cambria"/>
              </a:rPr>
              <a:t> across all tested modules</a:t>
            </a:r>
            <a:endParaRPr lang="en-US" sz="2800" dirty="0">
              <a:solidFill>
                <a:srgbClr val="C00000"/>
              </a:solidFill>
              <a:latin typeface="Quire Sans" panose="020B0502040400020003" pitchFamily="34" charset="0"/>
              <a:ea typeface="Cambria"/>
            </a:endParaRPr>
          </a:p>
        </p:txBody>
      </p:sp>
      <p:cxnSp>
        <p:nvCxnSpPr>
          <p:cNvPr id="7" name="Straight Arrow Connector 6">
            <a:extLst>
              <a:ext uri="{FF2B5EF4-FFF2-40B4-BE49-F238E27FC236}">
                <a16:creationId xmlns:a16="http://schemas.microsoft.com/office/drawing/2014/main" id="{73FA8AD0-3F21-B626-AD54-110380CFBDD4}"/>
              </a:ext>
            </a:extLst>
          </p:cNvPr>
          <p:cNvCxnSpPr>
            <a:cxnSpLocks/>
          </p:cNvCxnSpPr>
          <p:nvPr/>
        </p:nvCxnSpPr>
        <p:spPr>
          <a:xfrm>
            <a:off x="7236619" y="1135856"/>
            <a:ext cx="0" cy="7000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52C9F4B-CAB4-717D-5D30-163E68F4B065}"/>
              </a:ext>
            </a:extLst>
          </p:cNvPr>
          <p:cNvCxnSpPr>
            <a:cxnSpLocks/>
          </p:cNvCxnSpPr>
          <p:nvPr/>
        </p:nvCxnSpPr>
        <p:spPr>
          <a:xfrm>
            <a:off x="7236619" y="2466974"/>
            <a:ext cx="0" cy="7000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4AF1179-13B7-AFD2-68C4-60D9D86B06AF}"/>
              </a:ext>
            </a:extLst>
          </p:cNvPr>
          <p:cNvCxnSpPr>
            <a:cxnSpLocks/>
          </p:cNvCxnSpPr>
          <p:nvPr/>
        </p:nvCxnSpPr>
        <p:spPr>
          <a:xfrm>
            <a:off x="7236619" y="3712368"/>
            <a:ext cx="0" cy="7000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B0B2DDE-A2B5-3E50-55EE-8545A3737DD4}"/>
              </a:ext>
            </a:extLst>
          </p:cNvPr>
          <p:cNvCxnSpPr>
            <a:cxnSpLocks/>
          </p:cNvCxnSpPr>
          <p:nvPr/>
        </p:nvCxnSpPr>
        <p:spPr>
          <a:xfrm flipV="1">
            <a:off x="2576515" y="3683641"/>
            <a:ext cx="488154" cy="1285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F5E8421-764A-3464-A14D-BD140C3EA4D1}"/>
              </a:ext>
            </a:extLst>
          </p:cNvPr>
          <p:cNvCxnSpPr>
            <a:cxnSpLocks/>
          </p:cNvCxnSpPr>
          <p:nvPr/>
        </p:nvCxnSpPr>
        <p:spPr>
          <a:xfrm flipV="1">
            <a:off x="2576515" y="2380036"/>
            <a:ext cx="531017" cy="17387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846D742-6E6B-2737-AF13-34C22CFE003C}"/>
              </a:ext>
            </a:extLst>
          </p:cNvPr>
          <p:cNvCxnSpPr>
            <a:cxnSpLocks/>
          </p:cNvCxnSpPr>
          <p:nvPr/>
        </p:nvCxnSpPr>
        <p:spPr>
          <a:xfrm flipV="1">
            <a:off x="2640808" y="1135856"/>
            <a:ext cx="423861" cy="15837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2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4EC34-7594-7044-BE25-950E213312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C0CAC-5358-533B-43CF-AB7EDA0568F5}"/>
              </a:ext>
            </a:extLst>
          </p:cNvPr>
          <p:cNvSpPr>
            <a:spLocks noGrp="1"/>
          </p:cNvSpPr>
          <p:nvPr>
            <p:ph type="title"/>
          </p:nvPr>
        </p:nvSpPr>
        <p:spPr/>
        <p:txBody>
          <a:bodyPr/>
          <a:lstStyle/>
          <a:p>
            <a:r>
              <a:rPr lang="en-US" dirty="0"/>
              <a:t>Effect of Data Pattern (I)</a:t>
            </a:r>
          </a:p>
        </p:txBody>
      </p:sp>
      <p:sp>
        <p:nvSpPr>
          <p:cNvPr id="4" name="Slide Number Placeholder 3">
            <a:extLst>
              <a:ext uri="{FF2B5EF4-FFF2-40B4-BE49-F238E27FC236}">
                <a16:creationId xmlns:a16="http://schemas.microsoft.com/office/drawing/2014/main" id="{E1CD21A4-9F6D-C57C-0ABD-13FC6B5CA25A}"/>
              </a:ext>
            </a:extLst>
          </p:cNvPr>
          <p:cNvSpPr>
            <a:spLocks noGrp="1"/>
          </p:cNvSpPr>
          <p:nvPr>
            <p:ph type="sldNum" sz="quarter" idx="12"/>
          </p:nvPr>
        </p:nvSpPr>
        <p:spPr/>
        <p:txBody>
          <a:bodyPr/>
          <a:lstStyle/>
          <a:p>
            <a:fld id="{C19D2B53-EDAE-4B41-B849-8916FA40BCB6}" type="slidenum">
              <a:rPr lang="en-US" smtClean="0"/>
              <a:pPr/>
              <a:t>84</a:t>
            </a:fld>
            <a:endParaRPr lang="en-US" dirty="0"/>
          </a:p>
        </p:txBody>
      </p:sp>
      <p:pic>
        <p:nvPicPr>
          <p:cNvPr id="5" name="Picture 4">
            <a:extLst>
              <a:ext uri="{FF2B5EF4-FFF2-40B4-BE49-F238E27FC236}">
                <a16:creationId xmlns:a16="http://schemas.microsoft.com/office/drawing/2014/main" id="{D9C55D79-C83A-C1A9-9480-EC4DCB23F7A1}"/>
              </a:ext>
            </a:extLst>
          </p:cNvPr>
          <p:cNvPicPr>
            <a:picLocks noChangeAspect="1"/>
          </p:cNvPicPr>
          <p:nvPr/>
        </p:nvPicPr>
        <p:blipFill rotWithShape="1">
          <a:blip r:embed="rId3"/>
          <a:srcRect t="1643"/>
          <a:stretch/>
        </p:blipFill>
        <p:spPr>
          <a:xfrm>
            <a:off x="1035844" y="1872464"/>
            <a:ext cx="7772400" cy="2252178"/>
          </a:xfrm>
          <a:prstGeom prst="rect">
            <a:avLst/>
          </a:prstGeom>
        </p:spPr>
      </p:pic>
      <p:pic>
        <p:nvPicPr>
          <p:cNvPr id="6" name="Picture 5">
            <a:extLst>
              <a:ext uri="{FF2B5EF4-FFF2-40B4-BE49-F238E27FC236}">
                <a16:creationId xmlns:a16="http://schemas.microsoft.com/office/drawing/2014/main" id="{9CC58E02-F1AA-227B-0D62-C7742A2BCAAB}"/>
              </a:ext>
            </a:extLst>
          </p:cNvPr>
          <p:cNvPicPr>
            <a:picLocks noChangeAspect="1"/>
          </p:cNvPicPr>
          <p:nvPr/>
        </p:nvPicPr>
        <p:blipFill>
          <a:blip r:embed="rId4"/>
          <a:stretch>
            <a:fillRect/>
          </a:stretch>
        </p:blipFill>
        <p:spPr>
          <a:xfrm>
            <a:off x="1035844" y="1151128"/>
            <a:ext cx="7772400" cy="721336"/>
          </a:xfrm>
          <a:prstGeom prst="rect">
            <a:avLst/>
          </a:prstGeom>
        </p:spPr>
      </p:pic>
      <p:sp>
        <p:nvSpPr>
          <p:cNvPr id="7" name="TextBox 6">
            <a:extLst>
              <a:ext uri="{FF2B5EF4-FFF2-40B4-BE49-F238E27FC236}">
                <a16:creationId xmlns:a16="http://schemas.microsoft.com/office/drawing/2014/main" id="{D365F085-C46A-DCEA-B9A2-9F74D63C7796}"/>
              </a:ext>
            </a:extLst>
          </p:cNvPr>
          <p:cNvSpPr txBox="1"/>
          <p:nvPr/>
        </p:nvSpPr>
        <p:spPr>
          <a:xfrm rot="16200000">
            <a:off x="-1206475" y="2308437"/>
            <a:ext cx="3496230"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Expected Normalized Value </a:t>
            </a:r>
            <a:br>
              <a:rPr lang="en-US" sz="2200" dirty="0">
                <a:solidFill>
                  <a:prstClr val="black"/>
                </a:solidFill>
              </a:rPr>
            </a:br>
            <a:r>
              <a:rPr lang="en-US" sz="2200" dirty="0">
                <a:solidFill>
                  <a:prstClr val="black"/>
                </a:solidFill>
              </a:rPr>
              <a:t>of the Minimum RDT</a:t>
            </a:r>
          </a:p>
        </p:txBody>
      </p:sp>
      <p:sp>
        <p:nvSpPr>
          <p:cNvPr id="8" name="TextBox 7">
            <a:extLst>
              <a:ext uri="{FF2B5EF4-FFF2-40B4-BE49-F238E27FC236}">
                <a16:creationId xmlns:a16="http://schemas.microsoft.com/office/drawing/2014/main" id="{57A162FD-9814-F27D-39DC-7FCDB54FADD0}"/>
              </a:ext>
            </a:extLst>
          </p:cNvPr>
          <p:cNvSpPr txBox="1"/>
          <p:nvPr/>
        </p:nvSpPr>
        <p:spPr>
          <a:xfrm>
            <a:off x="2541249" y="4012763"/>
            <a:ext cx="5301304" cy="585632"/>
          </a:xfrm>
          <a:prstGeom prst="rect">
            <a:avLst/>
          </a:prstGeom>
          <a:noFill/>
          <a:ln w="57150">
            <a:noFill/>
          </a:ln>
        </p:spPr>
        <p:txBody>
          <a:bodyPr wrap="none" rtlCol="0" anchor="ctr">
            <a:noAutofit/>
          </a:bodyPr>
          <a:lstStyle/>
          <a:p>
            <a:pPr algn="ctr">
              <a:lnSpc>
                <a:spcPct val="90000"/>
              </a:lnSpc>
            </a:pPr>
            <a:r>
              <a:rPr lang="en-US" sz="2400" dirty="0">
                <a:solidFill>
                  <a:prstClr val="black"/>
                </a:solidFill>
              </a:rPr>
              <a:t>Number of Measurements (N)</a:t>
            </a:r>
          </a:p>
        </p:txBody>
      </p:sp>
    </p:spTree>
    <p:extLst>
      <p:ext uri="{BB962C8B-B14F-4D97-AF65-F5344CB8AC3E}">
        <p14:creationId xmlns:p14="http://schemas.microsoft.com/office/powerpoint/2010/main" val="97985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F9604-F1FF-E634-22C0-D12CA1F9F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6695FA-7DD0-A9B7-7D02-1FC78330C34D}"/>
              </a:ext>
            </a:extLst>
          </p:cNvPr>
          <p:cNvSpPr>
            <a:spLocks noGrp="1"/>
          </p:cNvSpPr>
          <p:nvPr>
            <p:ph type="title"/>
          </p:nvPr>
        </p:nvSpPr>
        <p:spPr/>
        <p:txBody>
          <a:bodyPr/>
          <a:lstStyle/>
          <a:p>
            <a:r>
              <a:rPr lang="en-US" dirty="0"/>
              <a:t>Effect of Data Pattern (I)</a:t>
            </a:r>
          </a:p>
        </p:txBody>
      </p:sp>
      <p:sp>
        <p:nvSpPr>
          <p:cNvPr id="4" name="Slide Number Placeholder 3">
            <a:extLst>
              <a:ext uri="{FF2B5EF4-FFF2-40B4-BE49-F238E27FC236}">
                <a16:creationId xmlns:a16="http://schemas.microsoft.com/office/drawing/2014/main" id="{29F3D587-8056-3CF7-A540-9CADD9CA1112}"/>
              </a:ext>
            </a:extLst>
          </p:cNvPr>
          <p:cNvSpPr>
            <a:spLocks noGrp="1"/>
          </p:cNvSpPr>
          <p:nvPr>
            <p:ph type="sldNum" sz="quarter" idx="12"/>
          </p:nvPr>
        </p:nvSpPr>
        <p:spPr/>
        <p:txBody>
          <a:bodyPr/>
          <a:lstStyle/>
          <a:p>
            <a:fld id="{C19D2B53-EDAE-4B41-B849-8916FA40BCB6}" type="slidenum">
              <a:rPr lang="en-US" smtClean="0"/>
              <a:pPr/>
              <a:t>85</a:t>
            </a:fld>
            <a:endParaRPr lang="en-US" dirty="0"/>
          </a:p>
        </p:txBody>
      </p:sp>
      <p:pic>
        <p:nvPicPr>
          <p:cNvPr id="5" name="Picture 4">
            <a:extLst>
              <a:ext uri="{FF2B5EF4-FFF2-40B4-BE49-F238E27FC236}">
                <a16:creationId xmlns:a16="http://schemas.microsoft.com/office/drawing/2014/main" id="{AE127380-CED4-9E2B-34E2-BB4BD79F84A1}"/>
              </a:ext>
            </a:extLst>
          </p:cNvPr>
          <p:cNvPicPr>
            <a:picLocks noChangeAspect="1"/>
          </p:cNvPicPr>
          <p:nvPr/>
        </p:nvPicPr>
        <p:blipFill rotWithShape="1">
          <a:blip r:embed="rId3"/>
          <a:srcRect t="1643"/>
          <a:stretch/>
        </p:blipFill>
        <p:spPr>
          <a:xfrm>
            <a:off x="1035844" y="1872464"/>
            <a:ext cx="7772400" cy="2252178"/>
          </a:xfrm>
          <a:prstGeom prst="rect">
            <a:avLst/>
          </a:prstGeom>
        </p:spPr>
      </p:pic>
      <p:pic>
        <p:nvPicPr>
          <p:cNvPr id="6" name="Picture 5">
            <a:extLst>
              <a:ext uri="{FF2B5EF4-FFF2-40B4-BE49-F238E27FC236}">
                <a16:creationId xmlns:a16="http://schemas.microsoft.com/office/drawing/2014/main" id="{8CFA30F4-27AE-2732-86DA-16F6490A189B}"/>
              </a:ext>
            </a:extLst>
          </p:cNvPr>
          <p:cNvPicPr>
            <a:picLocks noChangeAspect="1"/>
          </p:cNvPicPr>
          <p:nvPr/>
        </p:nvPicPr>
        <p:blipFill>
          <a:blip r:embed="rId4"/>
          <a:stretch>
            <a:fillRect/>
          </a:stretch>
        </p:blipFill>
        <p:spPr>
          <a:xfrm>
            <a:off x="1035844" y="1151128"/>
            <a:ext cx="7772400" cy="721336"/>
          </a:xfrm>
          <a:prstGeom prst="rect">
            <a:avLst/>
          </a:prstGeom>
        </p:spPr>
      </p:pic>
      <p:sp>
        <p:nvSpPr>
          <p:cNvPr id="7" name="TextBox 6">
            <a:extLst>
              <a:ext uri="{FF2B5EF4-FFF2-40B4-BE49-F238E27FC236}">
                <a16:creationId xmlns:a16="http://schemas.microsoft.com/office/drawing/2014/main" id="{B84CF009-981E-3C5C-3951-CEC422207C05}"/>
              </a:ext>
            </a:extLst>
          </p:cNvPr>
          <p:cNvSpPr txBox="1"/>
          <p:nvPr/>
        </p:nvSpPr>
        <p:spPr>
          <a:xfrm rot="16200000">
            <a:off x="-1206475" y="2308437"/>
            <a:ext cx="3496230"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Expected Normalized Value </a:t>
            </a:r>
            <a:br>
              <a:rPr lang="en-US" sz="2200" dirty="0">
                <a:solidFill>
                  <a:prstClr val="black"/>
                </a:solidFill>
              </a:rPr>
            </a:br>
            <a:r>
              <a:rPr lang="en-US" sz="2200" dirty="0">
                <a:solidFill>
                  <a:prstClr val="black"/>
                </a:solidFill>
              </a:rPr>
              <a:t>of the Minimum RDT</a:t>
            </a:r>
          </a:p>
        </p:txBody>
      </p:sp>
      <p:sp>
        <p:nvSpPr>
          <p:cNvPr id="8" name="TextBox 7">
            <a:extLst>
              <a:ext uri="{FF2B5EF4-FFF2-40B4-BE49-F238E27FC236}">
                <a16:creationId xmlns:a16="http://schemas.microsoft.com/office/drawing/2014/main" id="{A0F64CC7-D4C0-7D13-FBC7-630184D0DF6C}"/>
              </a:ext>
            </a:extLst>
          </p:cNvPr>
          <p:cNvSpPr txBox="1"/>
          <p:nvPr/>
        </p:nvSpPr>
        <p:spPr>
          <a:xfrm>
            <a:off x="2541249" y="4012763"/>
            <a:ext cx="5301304" cy="585632"/>
          </a:xfrm>
          <a:prstGeom prst="rect">
            <a:avLst/>
          </a:prstGeom>
          <a:noFill/>
          <a:ln w="57150">
            <a:noFill/>
          </a:ln>
        </p:spPr>
        <p:txBody>
          <a:bodyPr wrap="none" rtlCol="0" anchor="ctr">
            <a:noAutofit/>
          </a:bodyPr>
          <a:lstStyle/>
          <a:p>
            <a:pPr algn="ctr">
              <a:lnSpc>
                <a:spcPct val="90000"/>
              </a:lnSpc>
            </a:pPr>
            <a:r>
              <a:rPr lang="en-US" sz="2400" dirty="0">
                <a:solidFill>
                  <a:prstClr val="black"/>
                </a:solidFill>
              </a:rPr>
              <a:t>Number of Measurements (N)</a:t>
            </a:r>
          </a:p>
        </p:txBody>
      </p:sp>
      <p:sp>
        <p:nvSpPr>
          <p:cNvPr id="9" name="TextBox 8">
            <a:extLst>
              <a:ext uri="{FF2B5EF4-FFF2-40B4-BE49-F238E27FC236}">
                <a16:creationId xmlns:a16="http://schemas.microsoft.com/office/drawing/2014/main" id="{98640CE1-3D9E-8457-3122-7F3934EFCFA1}"/>
              </a:ext>
            </a:extLst>
          </p:cNvPr>
          <p:cNvSpPr txBox="1"/>
          <p:nvPr/>
        </p:nvSpPr>
        <p:spPr>
          <a:xfrm>
            <a:off x="0" y="5325806"/>
            <a:ext cx="9144000" cy="876874"/>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latin typeface="Quire Sans" panose="020B0502040400020003" pitchFamily="34" charset="0"/>
                <a:ea typeface="Cambria"/>
              </a:rPr>
              <a:t>RDT distribution </a:t>
            </a:r>
            <a:r>
              <a:rPr lang="en-US" sz="2800" dirty="0">
                <a:solidFill>
                  <a:srgbClr val="C00000"/>
                </a:solidFill>
                <a:latin typeface="Quire Sans" panose="020B0502040400020003" pitchFamily="34" charset="0"/>
                <a:ea typeface="Cambria"/>
              </a:rPr>
              <a:t>changes with data pattern</a:t>
            </a:r>
          </a:p>
        </p:txBody>
      </p:sp>
      <p:sp>
        <p:nvSpPr>
          <p:cNvPr id="10" name="Rectangle 9">
            <a:extLst>
              <a:ext uri="{FF2B5EF4-FFF2-40B4-BE49-F238E27FC236}">
                <a16:creationId xmlns:a16="http://schemas.microsoft.com/office/drawing/2014/main" id="{A808B75F-3AC1-FD83-4507-BFAE507331E6}"/>
              </a:ext>
            </a:extLst>
          </p:cNvPr>
          <p:cNvSpPr/>
          <p:nvPr/>
        </p:nvSpPr>
        <p:spPr>
          <a:xfrm>
            <a:off x="2936081" y="2057400"/>
            <a:ext cx="5729288" cy="1678781"/>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1" name="Rectangle 10">
            <a:extLst>
              <a:ext uri="{FF2B5EF4-FFF2-40B4-BE49-F238E27FC236}">
                <a16:creationId xmlns:a16="http://schemas.microsoft.com/office/drawing/2014/main" id="{77379A10-8554-2FC3-729F-9E3FA3D0DB03}"/>
              </a:ext>
            </a:extLst>
          </p:cNvPr>
          <p:cNvSpPr/>
          <p:nvPr/>
        </p:nvSpPr>
        <p:spPr>
          <a:xfrm>
            <a:off x="1978820" y="2314575"/>
            <a:ext cx="371475" cy="1885950"/>
          </a:xfrm>
          <a:prstGeom prst="rect">
            <a:avLst/>
          </a:prstGeom>
          <a:noFill/>
          <a:ln w="38100">
            <a:solidFill>
              <a:schemeClr val="accent6">
                <a:lumMod val="7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2" name="Rectangle 11">
            <a:extLst>
              <a:ext uri="{FF2B5EF4-FFF2-40B4-BE49-F238E27FC236}">
                <a16:creationId xmlns:a16="http://schemas.microsoft.com/office/drawing/2014/main" id="{36970FBC-BA8D-B8CB-BC5A-F60D92BD4E79}"/>
              </a:ext>
            </a:extLst>
          </p:cNvPr>
          <p:cNvSpPr/>
          <p:nvPr/>
        </p:nvSpPr>
        <p:spPr>
          <a:xfrm>
            <a:off x="2448380" y="2314575"/>
            <a:ext cx="371475" cy="1885950"/>
          </a:xfrm>
          <a:prstGeom prst="rect">
            <a:avLst/>
          </a:prstGeom>
          <a:noFill/>
          <a:ln w="38100">
            <a:solidFill>
              <a:srgbClr val="7030A0"/>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3" name="TextBox 12">
            <a:extLst>
              <a:ext uri="{FF2B5EF4-FFF2-40B4-BE49-F238E27FC236}">
                <a16:creationId xmlns:a16="http://schemas.microsoft.com/office/drawing/2014/main" id="{67724425-49DC-8CE0-A9AD-9C67132E7E6C}"/>
              </a:ext>
            </a:extLst>
          </p:cNvPr>
          <p:cNvSpPr txBox="1"/>
          <p:nvPr/>
        </p:nvSpPr>
        <p:spPr>
          <a:xfrm>
            <a:off x="1262838" y="4391307"/>
            <a:ext cx="1014412" cy="334955"/>
          </a:xfrm>
          <a:prstGeom prst="rect">
            <a:avLst/>
          </a:prstGeom>
          <a:noFill/>
          <a:ln w="57150">
            <a:noFill/>
          </a:ln>
        </p:spPr>
        <p:txBody>
          <a:bodyPr wrap="none" rtlCol="0" anchor="ctr">
            <a:noAutofit/>
          </a:bodyPr>
          <a:lstStyle/>
          <a:p>
            <a:pPr algn="ctr">
              <a:lnSpc>
                <a:spcPct val="90000"/>
              </a:lnSpc>
            </a:pPr>
            <a:r>
              <a:rPr lang="en-US" sz="2600" dirty="0">
                <a:solidFill>
                  <a:schemeClr val="accent6">
                    <a:lumMod val="75000"/>
                  </a:schemeClr>
                </a:solidFill>
                <a:latin typeface="Trebuchet MS" panose="020B0703020202090204" pitchFamily="34" charset="0"/>
              </a:rPr>
              <a:t>1.04</a:t>
            </a:r>
            <a:r>
              <a:rPr lang="en-US" sz="2800" dirty="0">
                <a:solidFill>
                  <a:schemeClr val="accent6">
                    <a:lumMod val="75000"/>
                  </a:schemeClr>
                </a:solidFill>
                <a:latin typeface="Quire Sans" panose="020B0502040400020003" pitchFamily="34" charset="0"/>
                <a:cs typeface="Quire Sans" panose="020B0502040400020003" pitchFamily="34" charset="0"/>
              </a:rPr>
              <a:t>⨉</a:t>
            </a:r>
            <a:endParaRPr lang="en-US" sz="2600" dirty="0">
              <a:solidFill>
                <a:schemeClr val="accent6">
                  <a:lumMod val="75000"/>
                </a:schemeClr>
              </a:solidFill>
            </a:endParaRPr>
          </a:p>
        </p:txBody>
      </p:sp>
      <p:sp>
        <p:nvSpPr>
          <p:cNvPr id="14" name="TextBox 13">
            <a:extLst>
              <a:ext uri="{FF2B5EF4-FFF2-40B4-BE49-F238E27FC236}">
                <a16:creationId xmlns:a16="http://schemas.microsoft.com/office/drawing/2014/main" id="{5350B18F-6C8A-34E5-D3BA-D55BFC344E8E}"/>
              </a:ext>
            </a:extLst>
          </p:cNvPr>
          <p:cNvSpPr txBox="1"/>
          <p:nvPr/>
        </p:nvSpPr>
        <p:spPr>
          <a:xfrm>
            <a:off x="2541248" y="4399275"/>
            <a:ext cx="1014412" cy="334955"/>
          </a:xfrm>
          <a:prstGeom prst="rect">
            <a:avLst/>
          </a:prstGeom>
          <a:noFill/>
          <a:ln w="57150">
            <a:noFill/>
          </a:ln>
        </p:spPr>
        <p:txBody>
          <a:bodyPr wrap="none" rtlCol="0" anchor="ctr">
            <a:noAutofit/>
          </a:bodyPr>
          <a:lstStyle/>
          <a:p>
            <a:pPr algn="ctr">
              <a:lnSpc>
                <a:spcPct val="90000"/>
              </a:lnSpc>
            </a:pPr>
            <a:r>
              <a:rPr lang="en-US" sz="2600" dirty="0">
                <a:solidFill>
                  <a:srgbClr val="7030A0"/>
                </a:solidFill>
                <a:latin typeface="Trebuchet MS" panose="020B0703020202090204" pitchFamily="34" charset="0"/>
              </a:rPr>
              <a:t>1.06</a:t>
            </a:r>
            <a:r>
              <a:rPr lang="en-US" sz="2800" dirty="0">
                <a:solidFill>
                  <a:srgbClr val="7030A0"/>
                </a:solidFill>
                <a:latin typeface="Quire Sans" panose="020B0502040400020003" pitchFamily="34" charset="0"/>
                <a:cs typeface="Quire Sans" panose="020B0502040400020003" pitchFamily="34" charset="0"/>
              </a:rPr>
              <a:t>⨉</a:t>
            </a:r>
            <a:endParaRPr lang="en-US" sz="2600" dirty="0">
              <a:solidFill>
                <a:srgbClr val="7030A0"/>
              </a:solidFill>
            </a:endParaRPr>
          </a:p>
        </p:txBody>
      </p:sp>
      <p:sp>
        <p:nvSpPr>
          <p:cNvPr id="15" name="TextBox 14">
            <a:extLst>
              <a:ext uri="{FF2B5EF4-FFF2-40B4-BE49-F238E27FC236}">
                <a16:creationId xmlns:a16="http://schemas.microsoft.com/office/drawing/2014/main" id="{526C6431-721E-F49E-110B-7724D0750092}"/>
              </a:ext>
            </a:extLst>
          </p:cNvPr>
          <p:cNvSpPr txBox="1"/>
          <p:nvPr/>
        </p:nvSpPr>
        <p:spPr>
          <a:xfrm>
            <a:off x="215956" y="4758294"/>
            <a:ext cx="6279357" cy="317499"/>
          </a:xfrm>
          <a:prstGeom prst="rect">
            <a:avLst/>
          </a:prstGeom>
          <a:noFill/>
          <a:ln w="57150">
            <a:noFill/>
          </a:ln>
        </p:spPr>
        <p:txBody>
          <a:bodyPr wrap="none" rtlCol="0" anchor="ctr">
            <a:noAutofit/>
          </a:bodyPr>
          <a:lstStyle/>
          <a:p>
            <a:pPr algn="ctr">
              <a:lnSpc>
                <a:spcPct val="90000"/>
              </a:lnSpc>
            </a:pPr>
            <a:r>
              <a:rPr lang="en-US" sz="2600" i="1" dirty="0">
                <a:solidFill>
                  <a:prstClr val="black"/>
                </a:solidFill>
              </a:rPr>
              <a:t>expected normalized value for the median row</a:t>
            </a:r>
          </a:p>
        </p:txBody>
      </p:sp>
      <p:sp>
        <p:nvSpPr>
          <p:cNvPr id="16" name="Rectangle 15">
            <a:extLst>
              <a:ext uri="{FF2B5EF4-FFF2-40B4-BE49-F238E27FC236}">
                <a16:creationId xmlns:a16="http://schemas.microsoft.com/office/drawing/2014/main" id="{D6689373-39DD-9C57-5F8B-B609B5563A43}"/>
              </a:ext>
            </a:extLst>
          </p:cNvPr>
          <p:cNvSpPr/>
          <p:nvPr/>
        </p:nvSpPr>
        <p:spPr>
          <a:xfrm>
            <a:off x="1115066" y="1423748"/>
            <a:ext cx="1704789" cy="372833"/>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17" name="Rectangle 16">
            <a:extLst>
              <a:ext uri="{FF2B5EF4-FFF2-40B4-BE49-F238E27FC236}">
                <a16:creationId xmlns:a16="http://schemas.microsoft.com/office/drawing/2014/main" id="{B82BFB95-7A0A-22D3-478A-2FE13144B3AF}"/>
              </a:ext>
            </a:extLst>
          </p:cNvPr>
          <p:cNvSpPr/>
          <p:nvPr/>
        </p:nvSpPr>
        <p:spPr>
          <a:xfrm>
            <a:off x="4922044" y="1482136"/>
            <a:ext cx="1839095" cy="254494"/>
          </a:xfrm>
          <a:prstGeom prst="rect">
            <a:avLst/>
          </a:prstGeom>
          <a:solidFill>
            <a:schemeClr val="bg1">
              <a:alpha val="90000"/>
            </a:scheme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225742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4" grpId="0"/>
      <p:bldP spid="15" grpId="0"/>
      <p:bldP spid="16" grpId="0" animBg="1"/>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BD3E9-60A8-9A2B-B9D0-230B5F652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581918-B3BD-E9F2-0EA4-FA6BBB1CA8BF}"/>
              </a:ext>
            </a:extLst>
          </p:cNvPr>
          <p:cNvSpPr>
            <a:spLocks noGrp="1"/>
          </p:cNvSpPr>
          <p:nvPr>
            <p:ph type="title"/>
          </p:nvPr>
        </p:nvSpPr>
        <p:spPr/>
        <p:txBody>
          <a:bodyPr/>
          <a:lstStyle/>
          <a:p>
            <a:r>
              <a:rPr lang="en-US" dirty="0"/>
              <a:t>Effect of Data Pattern (II)</a:t>
            </a:r>
          </a:p>
        </p:txBody>
      </p:sp>
      <p:sp>
        <p:nvSpPr>
          <p:cNvPr id="4" name="Slide Number Placeholder 3">
            <a:extLst>
              <a:ext uri="{FF2B5EF4-FFF2-40B4-BE49-F238E27FC236}">
                <a16:creationId xmlns:a16="http://schemas.microsoft.com/office/drawing/2014/main" id="{12F5E0B5-619D-0E9A-8AD3-8ACC5004F53C}"/>
              </a:ext>
            </a:extLst>
          </p:cNvPr>
          <p:cNvSpPr>
            <a:spLocks noGrp="1"/>
          </p:cNvSpPr>
          <p:nvPr>
            <p:ph type="sldNum" sz="quarter" idx="12"/>
          </p:nvPr>
        </p:nvSpPr>
        <p:spPr/>
        <p:txBody>
          <a:bodyPr/>
          <a:lstStyle/>
          <a:p>
            <a:fld id="{C19D2B53-EDAE-4B41-B849-8916FA40BCB6}" type="slidenum">
              <a:rPr lang="en-US" smtClean="0"/>
              <a:pPr/>
              <a:t>86</a:t>
            </a:fld>
            <a:endParaRPr lang="en-US" dirty="0"/>
          </a:p>
        </p:txBody>
      </p:sp>
      <p:pic>
        <p:nvPicPr>
          <p:cNvPr id="5" name="Picture 4">
            <a:extLst>
              <a:ext uri="{FF2B5EF4-FFF2-40B4-BE49-F238E27FC236}">
                <a16:creationId xmlns:a16="http://schemas.microsoft.com/office/drawing/2014/main" id="{EBF1520C-28EB-A9E5-5707-278669A68D26}"/>
              </a:ext>
            </a:extLst>
          </p:cNvPr>
          <p:cNvPicPr>
            <a:picLocks noChangeAspect="1"/>
          </p:cNvPicPr>
          <p:nvPr/>
        </p:nvPicPr>
        <p:blipFill>
          <a:blip r:embed="rId3"/>
          <a:stretch>
            <a:fillRect/>
          </a:stretch>
        </p:blipFill>
        <p:spPr>
          <a:xfrm>
            <a:off x="918302" y="1848478"/>
            <a:ext cx="3836194" cy="2461873"/>
          </a:xfrm>
          <a:prstGeom prst="rect">
            <a:avLst/>
          </a:prstGeom>
        </p:spPr>
      </p:pic>
      <p:pic>
        <p:nvPicPr>
          <p:cNvPr id="6" name="Picture 5">
            <a:extLst>
              <a:ext uri="{FF2B5EF4-FFF2-40B4-BE49-F238E27FC236}">
                <a16:creationId xmlns:a16="http://schemas.microsoft.com/office/drawing/2014/main" id="{8C20B807-59C8-83B1-70ED-2B08FE142716}"/>
              </a:ext>
            </a:extLst>
          </p:cNvPr>
          <p:cNvPicPr>
            <a:picLocks noChangeAspect="1"/>
          </p:cNvPicPr>
          <p:nvPr/>
        </p:nvPicPr>
        <p:blipFill>
          <a:blip r:embed="rId4"/>
          <a:stretch>
            <a:fillRect/>
          </a:stretch>
        </p:blipFill>
        <p:spPr>
          <a:xfrm>
            <a:off x="4893470" y="1848478"/>
            <a:ext cx="3836194" cy="2476390"/>
          </a:xfrm>
          <a:prstGeom prst="rect">
            <a:avLst/>
          </a:prstGeom>
        </p:spPr>
      </p:pic>
      <p:sp>
        <p:nvSpPr>
          <p:cNvPr id="7" name="TextBox 6">
            <a:extLst>
              <a:ext uri="{FF2B5EF4-FFF2-40B4-BE49-F238E27FC236}">
                <a16:creationId xmlns:a16="http://schemas.microsoft.com/office/drawing/2014/main" id="{36F6D753-F3C0-BAC0-66AD-ABF53DD9FEC5}"/>
              </a:ext>
            </a:extLst>
          </p:cNvPr>
          <p:cNvSpPr txBox="1"/>
          <p:nvPr/>
        </p:nvSpPr>
        <p:spPr>
          <a:xfrm rot="16200000">
            <a:off x="-1206475" y="2606025"/>
            <a:ext cx="3496230"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Expected Normalized Value </a:t>
            </a:r>
            <a:br>
              <a:rPr lang="en-US" sz="2200" dirty="0">
                <a:solidFill>
                  <a:prstClr val="black"/>
                </a:solidFill>
              </a:rPr>
            </a:br>
            <a:r>
              <a:rPr lang="en-US" sz="2200" dirty="0">
                <a:solidFill>
                  <a:prstClr val="black"/>
                </a:solidFill>
              </a:rPr>
              <a:t>of the Minimum RDT</a:t>
            </a:r>
          </a:p>
        </p:txBody>
      </p:sp>
      <p:sp>
        <p:nvSpPr>
          <p:cNvPr id="8" name="TextBox 7">
            <a:extLst>
              <a:ext uri="{FF2B5EF4-FFF2-40B4-BE49-F238E27FC236}">
                <a16:creationId xmlns:a16="http://schemas.microsoft.com/office/drawing/2014/main" id="{D18B0264-6377-D71B-0F14-848850A42BD6}"/>
              </a:ext>
            </a:extLst>
          </p:cNvPr>
          <p:cNvSpPr txBox="1"/>
          <p:nvPr/>
        </p:nvSpPr>
        <p:spPr>
          <a:xfrm>
            <a:off x="2541249" y="4310351"/>
            <a:ext cx="5301304" cy="585632"/>
          </a:xfrm>
          <a:prstGeom prst="rect">
            <a:avLst/>
          </a:prstGeom>
          <a:noFill/>
          <a:ln w="57150">
            <a:noFill/>
          </a:ln>
        </p:spPr>
        <p:txBody>
          <a:bodyPr wrap="none" rtlCol="0" anchor="ctr">
            <a:noAutofit/>
          </a:bodyPr>
          <a:lstStyle/>
          <a:p>
            <a:pPr algn="ctr">
              <a:lnSpc>
                <a:spcPct val="90000"/>
              </a:lnSpc>
            </a:pPr>
            <a:r>
              <a:rPr lang="en-US" sz="2400" dirty="0">
                <a:solidFill>
                  <a:prstClr val="black"/>
                </a:solidFill>
              </a:rPr>
              <a:t>Number of Measurements (N)</a:t>
            </a:r>
          </a:p>
        </p:txBody>
      </p:sp>
      <p:pic>
        <p:nvPicPr>
          <p:cNvPr id="9" name="Picture 8">
            <a:extLst>
              <a:ext uri="{FF2B5EF4-FFF2-40B4-BE49-F238E27FC236}">
                <a16:creationId xmlns:a16="http://schemas.microsoft.com/office/drawing/2014/main" id="{7928084F-5517-7C4B-2E05-A91D8D0AD9B9}"/>
              </a:ext>
            </a:extLst>
          </p:cNvPr>
          <p:cNvPicPr>
            <a:picLocks noChangeAspect="1"/>
          </p:cNvPicPr>
          <p:nvPr/>
        </p:nvPicPr>
        <p:blipFill>
          <a:blip r:embed="rId5"/>
          <a:stretch>
            <a:fillRect/>
          </a:stretch>
        </p:blipFill>
        <p:spPr>
          <a:xfrm>
            <a:off x="1007270" y="1047767"/>
            <a:ext cx="7772400" cy="721336"/>
          </a:xfrm>
          <a:prstGeom prst="rect">
            <a:avLst/>
          </a:prstGeom>
        </p:spPr>
      </p:pic>
      <p:sp>
        <p:nvSpPr>
          <p:cNvPr id="10" name="TextBox 9">
            <a:extLst>
              <a:ext uri="{FF2B5EF4-FFF2-40B4-BE49-F238E27FC236}">
                <a16:creationId xmlns:a16="http://schemas.microsoft.com/office/drawing/2014/main" id="{D868765F-88CB-BC64-439C-0C5C8B1A4C7D}"/>
              </a:ext>
            </a:extLst>
          </p:cNvPr>
          <p:cNvSpPr txBox="1"/>
          <p:nvPr/>
        </p:nvSpPr>
        <p:spPr>
          <a:xfrm>
            <a:off x="0" y="5325806"/>
            <a:ext cx="9144000" cy="876874"/>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solidFill>
                  <a:srgbClr val="C00000"/>
                </a:solidFill>
                <a:latin typeface="Quire Sans" panose="020B0502040400020003" pitchFamily="34" charset="0"/>
                <a:ea typeface="Cambria"/>
              </a:rPr>
              <a:t>No single data pattern </a:t>
            </a:r>
            <a:r>
              <a:rPr lang="en-US" sz="2800" dirty="0">
                <a:latin typeface="Quire Sans" panose="020B0502040400020003" pitchFamily="34" charset="0"/>
                <a:ea typeface="Cambria"/>
              </a:rPr>
              <a:t>causes </a:t>
            </a:r>
            <a:br>
              <a:rPr lang="en-US" sz="2800" dirty="0">
                <a:latin typeface="Quire Sans" panose="020B0502040400020003" pitchFamily="34" charset="0"/>
                <a:ea typeface="Cambria"/>
              </a:rPr>
            </a:br>
            <a:r>
              <a:rPr lang="en-US" sz="2800" dirty="0">
                <a:latin typeface="Quire Sans" panose="020B0502040400020003" pitchFamily="34" charset="0"/>
                <a:ea typeface="Cambria"/>
              </a:rPr>
              <a:t>the </a:t>
            </a:r>
            <a:r>
              <a:rPr lang="en-US" sz="2800" dirty="0">
                <a:solidFill>
                  <a:srgbClr val="C00000"/>
                </a:solidFill>
                <a:latin typeface="Quire Sans" panose="020B0502040400020003" pitchFamily="34" charset="0"/>
                <a:ea typeface="Cambria"/>
              </a:rPr>
              <a:t>worst</a:t>
            </a:r>
            <a:r>
              <a:rPr lang="en-US" sz="2800" dirty="0">
                <a:latin typeface="Quire Sans" panose="020B0502040400020003" pitchFamily="34" charset="0"/>
                <a:ea typeface="Cambria"/>
              </a:rPr>
              <a:t> RDT distribution across all tested DRAM chips</a:t>
            </a:r>
            <a:endParaRPr lang="en-US" sz="2800" dirty="0">
              <a:solidFill>
                <a:srgbClr val="C00000"/>
              </a:solidFill>
              <a:latin typeface="Quire Sans" panose="020B0502040400020003" pitchFamily="34" charset="0"/>
              <a:ea typeface="Cambria"/>
            </a:endParaRPr>
          </a:p>
        </p:txBody>
      </p:sp>
    </p:spTree>
    <p:extLst>
      <p:ext uri="{BB962C8B-B14F-4D97-AF65-F5344CB8AC3E}">
        <p14:creationId xmlns:p14="http://schemas.microsoft.com/office/powerpoint/2010/main" val="96372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37AC0-5EE7-A32D-4382-6AF9F75AB4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0C38C1-31FF-3508-7E6B-6ED40B3C4886}"/>
              </a:ext>
            </a:extLst>
          </p:cNvPr>
          <p:cNvSpPr>
            <a:spLocks noGrp="1"/>
          </p:cNvSpPr>
          <p:nvPr>
            <p:ph type="title"/>
          </p:nvPr>
        </p:nvSpPr>
        <p:spPr/>
        <p:txBody>
          <a:bodyPr/>
          <a:lstStyle/>
          <a:p>
            <a:r>
              <a:rPr lang="en-US" dirty="0"/>
              <a:t>Effect of Aggressor Row On Time</a:t>
            </a:r>
          </a:p>
        </p:txBody>
      </p:sp>
      <p:sp>
        <p:nvSpPr>
          <p:cNvPr id="4" name="Slide Number Placeholder 3">
            <a:extLst>
              <a:ext uri="{FF2B5EF4-FFF2-40B4-BE49-F238E27FC236}">
                <a16:creationId xmlns:a16="http://schemas.microsoft.com/office/drawing/2014/main" id="{B065B645-607F-403A-CC6A-A212644EC975}"/>
              </a:ext>
            </a:extLst>
          </p:cNvPr>
          <p:cNvSpPr>
            <a:spLocks noGrp="1"/>
          </p:cNvSpPr>
          <p:nvPr>
            <p:ph type="sldNum" sz="quarter" idx="12"/>
          </p:nvPr>
        </p:nvSpPr>
        <p:spPr/>
        <p:txBody>
          <a:bodyPr/>
          <a:lstStyle/>
          <a:p>
            <a:fld id="{C19D2B53-EDAE-4B41-B849-8916FA40BCB6}" type="slidenum">
              <a:rPr lang="en-US" b="0" smtClean="0"/>
              <a:pPr/>
              <a:t>87</a:t>
            </a:fld>
            <a:endParaRPr lang="en-US" b="0" dirty="0"/>
          </a:p>
        </p:txBody>
      </p:sp>
      <p:pic>
        <p:nvPicPr>
          <p:cNvPr id="7" name="Picture 6">
            <a:extLst>
              <a:ext uri="{FF2B5EF4-FFF2-40B4-BE49-F238E27FC236}">
                <a16:creationId xmlns:a16="http://schemas.microsoft.com/office/drawing/2014/main" id="{0D144F7A-C998-F1A1-DF2A-1774211677EE}"/>
              </a:ext>
            </a:extLst>
          </p:cNvPr>
          <p:cNvPicPr>
            <a:picLocks noChangeAspect="1"/>
          </p:cNvPicPr>
          <p:nvPr/>
        </p:nvPicPr>
        <p:blipFill>
          <a:blip r:embed="rId3"/>
          <a:stretch>
            <a:fillRect/>
          </a:stretch>
        </p:blipFill>
        <p:spPr>
          <a:xfrm>
            <a:off x="1107564" y="995212"/>
            <a:ext cx="5697187" cy="3733804"/>
          </a:xfrm>
          <a:prstGeom prst="rect">
            <a:avLst/>
          </a:prstGeom>
        </p:spPr>
      </p:pic>
      <p:sp>
        <p:nvSpPr>
          <p:cNvPr id="8" name="TextBox 7">
            <a:extLst>
              <a:ext uri="{FF2B5EF4-FFF2-40B4-BE49-F238E27FC236}">
                <a16:creationId xmlns:a16="http://schemas.microsoft.com/office/drawing/2014/main" id="{D68AC7DF-ACD1-4E54-5AB5-A640F2E91AF5}"/>
              </a:ext>
            </a:extLst>
          </p:cNvPr>
          <p:cNvSpPr txBox="1"/>
          <p:nvPr/>
        </p:nvSpPr>
        <p:spPr>
          <a:xfrm rot="16200000">
            <a:off x="-1097751" y="2404914"/>
            <a:ext cx="3496230"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Expected Normalized Value </a:t>
            </a:r>
            <a:br>
              <a:rPr lang="en-US" sz="2200" dirty="0">
                <a:solidFill>
                  <a:prstClr val="black"/>
                </a:solidFill>
              </a:rPr>
            </a:br>
            <a:r>
              <a:rPr lang="en-US" sz="2200" dirty="0">
                <a:solidFill>
                  <a:prstClr val="black"/>
                </a:solidFill>
              </a:rPr>
              <a:t>of the Minimum RDT</a:t>
            </a:r>
          </a:p>
        </p:txBody>
      </p:sp>
      <p:pic>
        <p:nvPicPr>
          <p:cNvPr id="9" name="Picture 8">
            <a:extLst>
              <a:ext uri="{FF2B5EF4-FFF2-40B4-BE49-F238E27FC236}">
                <a16:creationId xmlns:a16="http://schemas.microsoft.com/office/drawing/2014/main" id="{D3F6E179-4770-4E75-5CC8-22ECAB13D716}"/>
              </a:ext>
            </a:extLst>
          </p:cNvPr>
          <p:cNvPicPr>
            <a:picLocks noChangeAspect="1"/>
          </p:cNvPicPr>
          <p:nvPr/>
        </p:nvPicPr>
        <p:blipFill>
          <a:blip r:embed="rId4"/>
          <a:stretch>
            <a:fillRect/>
          </a:stretch>
        </p:blipFill>
        <p:spPr>
          <a:xfrm>
            <a:off x="6968835" y="2809182"/>
            <a:ext cx="1783684" cy="196369"/>
          </a:xfrm>
          <a:prstGeom prst="rect">
            <a:avLst/>
          </a:prstGeom>
        </p:spPr>
      </p:pic>
      <p:pic>
        <p:nvPicPr>
          <p:cNvPr id="10" name="Picture 9">
            <a:extLst>
              <a:ext uri="{FF2B5EF4-FFF2-40B4-BE49-F238E27FC236}">
                <a16:creationId xmlns:a16="http://schemas.microsoft.com/office/drawing/2014/main" id="{9DEA1B0E-4AAD-F4A5-8621-E3C01032A51C}"/>
              </a:ext>
            </a:extLst>
          </p:cNvPr>
          <p:cNvPicPr>
            <a:picLocks noChangeAspect="1"/>
          </p:cNvPicPr>
          <p:nvPr/>
        </p:nvPicPr>
        <p:blipFill>
          <a:blip r:embed="rId5"/>
          <a:stretch>
            <a:fillRect/>
          </a:stretch>
        </p:blipFill>
        <p:spPr>
          <a:xfrm>
            <a:off x="6939682" y="3090493"/>
            <a:ext cx="1007407" cy="204713"/>
          </a:xfrm>
          <a:prstGeom prst="rect">
            <a:avLst/>
          </a:prstGeom>
        </p:spPr>
      </p:pic>
      <p:pic>
        <p:nvPicPr>
          <p:cNvPr id="11" name="Picture 10">
            <a:extLst>
              <a:ext uri="{FF2B5EF4-FFF2-40B4-BE49-F238E27FC236}">
                <a16:creationId xmlns:a16="http://schemas.microsoft.com/office/drawing/2014/main" id="{4FC0CEBF-7557-2636-1392-26C39E55AE14}"/>
              </a:ext>
            </a:extLst>
          </p:cNvPr>
          <p:cNvPicPr>
            <a:picLocks noChangeAspect="1"/>
          </p:cNvPicPr>
          <p:nvPr/>
        </p:nvPicPr>
        <p:blipFill>
          <a:blip r:embed="rId6"/>
          <a:stretch>
            <a:fillRect/>
          </a:stretch>
        </p:blipFill>
        <p:spPr>
          <a:xfrm>
            <a:off x="6956135" y="3373221"/>
            <a:ext cx="1071545" cy="205758"/>
          </a:xfrm>
          <a:prstGeom prst="rect">
            <a:avLst/>
          </a:prstGeom>
        </p:spPr>
      </p:pic>
      <p:pic>
        <p:nvPicPr>
          <p:cNvPr id="12" name="Picture 11">
            <a:extLst>
              <a:ext uri="{FF2B5EF4-FFF2-40B4-BE49-F238E27FC236}">
                <a16:creationId xmlns:a16="http://schemas.microsoft.com/office/drawing/2014/main" id="{5FC9267F-F017-FFE0-F1BB-728B63DA23CC}"/>
              </a:ext>
            </a:extLst>
          </p:cNvPr>
          <p:cNvPicPr>
            <a:picLocks noChangeAspect="1"/>
          </p:cNvPicPr>
          <p:nvPr/>
        </p:nvPicPr>
        <p:blipFill>
          <a:blip r:embed="rId7"/>
          <a:stretch>
            <a:fillRect/>
          </a:stretch>
        </p:blipFill>
        <p:spPr>
          <a:xfrm>
            <a:off x="6872968" y="2562802"/>
            <a:ext cx="2138674" cy="203909"/>
          </a:xfrm>
          <a:prstGeom prst="rect">
            <a:avLst/>
          </a:prstGeom>
        </p:spPr>
      </p:pic>
      <p:sp>
        <p:nvSpPr>
          <p:cNvPr id="14" name="TextBox 13">
            <a:extLst>
              <a:ext uri="{FF2B5EF4-FFF2-40B4-BE49-F238E27FC236}">
                <a16:creationId xmlns:a16="http://schemas.microsoft.com/office/drawing/2014/main" id="{2465ADB6-A04F-5346-D4B7-55B170DF8ED1}"/>
              </a:ext>
            </a:extLst>
          </p:cNvPr>
          <p:cNvSpPr txBox="1"/>
          <p:nvPr/>
        </p:nvSpPr>
        <p:spPr>
          <a:xfrm>
            <a:off x="0" y="4891567"/>
            <a:ext cx="9144000" cy="1448804"/>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latin typeface="Quire Sans" panose="020B0502040400020003" pitchFamily="34" charset="0"/>
                <a:ea typeface="Cambria"/>
              </a:rPr>
              <a:t>RDT distribution </a:t>
            </a:r>
            <a:r>
              <a:rPr lang="en-US" sz="2800" dirty="0">
                <a:solidFill>
                  <a:schemeClr val="accent2">
                    <a:lumMod val="75000"/>
                  </a:schemeClr>
                </a:solidFill>
                <a:latin typeface="Quire Sans" panose="020B0502040400020003" pitchFamily="34" charset="0"/>
                <a:ea typeface="Cambria"/>
              </a:rPr>
              <a:t>changes</a:t>
            </a:r>
            <a:r>
              <a:rPr lang="en-US" sz="2800" dirty="0">
                <a:latin typeface="Quire Sans" panose="020B0502040400020003" pitchFamily="34" charset="0"/>
                <a:ea typeface="Cambria"/>
              </a:rPr>
              <a:t> with aggressor row on time</a:t>
            </a:r>
          </a:p>
          <a:p>
            <a:pPr lvl="0" algn="ctr">
              <a:lnSpc>
                <a:spcPct val="90000"/>
              </a:lnSpc>
              <a:spcBef>
                <a:spcPts val="400"/>
              </a:spcBef>
              <a:defRPr/>
            </a:pPr>
            <a:br>
              <a:rPr lang="en-US" sz="500" dirty="0">
                <a:latin typeface="Quire Sans" panose="020B0502040400020003" pitchFamily="34" charset="0"/>
                <a:ea typeface="Cambria"/>
              </a:rPr>
            </a:br>
            <a:r>
              <a:rPr lang="en-US" sz="2800" dirty="0">
                <a:latin typeface="Quire Sans" panose="020B0502040400020003" pitchFamily="34" charset="0"/>
                <a:ea typeface="Cambria"/>
              </a:rPr>
              <a:t>RDT distribution can become </a:t>
            </a:r>
            <a:r>
              <a:rPr lang="en-US" sz="2800" dirty="0">
                <a:solidFill>
                  <a:schemeClr val="accent6">
                    <a:lumMod val="75000"/>
                  </a:schemeClr>
                </a:solidFill>
                <a:latin typeface="Quire Sans" panose="020B0502040400020003" pitchFamily="34" charset="0"/>
                <a:ea typeface="Cambria"/>
              </a:rPr>
              <a:t>better</a:t>
            </a:r>
            <a:r>
              <a:rPr lang="en-US" sz="2800" dirty="0">
                <a:latin typeface="Quire Sans" panose="020B0502040400020003" pitchFamily="34" charset="0"/>
                <a:ea typeface="Cambria"/>
              </a:rPr>
              <a:t> or </a:t>
            </a:r>
            <a:r>
              <a:rPr lang="en-US" sz="2800" dirty="0">
                <a:solidFill>
                  <a:srgbClr val="C00000"/>
                </a:solidFill>
                <a:latin typeface="Quire Sans" panose="020B0502040400020003" pitchFamily="34" charset="0"/>
                <a:ea typeface="Cambria"/>
              </a:rPr>
              <a:t>worse</a:t>
            </a:r>
            <a:r>
              <a:rPr lang="en-US" sz="2800" dirty="0">
                <a:latin typeface="Quire Sans" panose="020B0502040400020003" pitchFamily="34" charset="0"/>
                <a:ea typeface="Cambria"/>
              </a:rPr>
              <a:t> </a:t>
            </a:r>
            <a:br>
              <a:rPr lang="en-US" sz="2800" dirty="0">
                <a:latin typeface="Quire Sans" panose="020B0502040400020003" pitchFamily="34" charset="0"/>
                <a:ea typeface="Cambria"/>
              </a:rPr>
            </a:br>
            <a:r>
              <a:rPr lang="en-US" sz="2800" dirty="0">
                <a:latin typeface="Quire Sans" panose="020B0502040400020003" pitchFamily="34" charset="0"/>
                <a:ea typeface="Cambria"/>
              </a:rPr>
              <a:t>with </a:t>
            </a:r>
            <a:r>
              <a:rPr lang="en-US" sz="2800" dirty="0">
                <a:solidFill>
                  <a:schemeClr val="accent2">
                    <a:lumMod val="75000"/>
                  </a:schemeClr>
                </a:solidFill>
                <a:latin typeface="Quire Sans" panose="020B0502040400020003" pitchFamily="34" charset="0"/>
                <a:ea typeface="Cambria"/>
              </a:rPr>
              <a:t>increasing row on time</a:t>
            </a:r>
          </a:p>
        </p:txBody>
      </p:sp>
      <p:cxnSp>
        <p:nvCxnSpPr>
          <p:cNvPr id="16" name="Straight Arrow Connector 15">
            <a:extLst>
              <a:ext uri="{FF2B5EF4-FFF2-40B4-BE49-F238E27FC236}">
                <a16:creationId xmlns:a16="http://schemas.microsoft.com/office/drawing/2014/main" id="{E1AC4F9F-04E7-2284-6DA6-CE6880B1E2F0}"/>
              </a:ext>
            </a:extLst>
          </p:cNvPr>
          <p:cNvCxnSpPr>
            <a:cxnSpLocks/>
          </p:cNvCxnSpPr>
          <p:nvPr/>
        </p:nvCxnSpPr>
        <p:spPr>
          <a:xfrm>
            <a:off x="6913605" y="2817245"/>
            <a:ext cx="0" cy="79328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480FF0D-E344-6521-9A00-8F61CF24BBCC}"/>
              </a:ext>
            </a:extLst>
          </p:cNvPr>
          <p:cNvCxnSpPr>
            <a:cxnSpLocks/>
          </p:cNvCxnSpPr>
          <p:nvPr/>
        </p:nvCxnSpPr>
        <p:spPr>
          <a:xfrm>
            <a:off x="1796603" y="1519707"/>
            <a:ext cx="4836017" cy="75341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C5890E7-D491-5AE8-CD0B-FF83AF32BF45}"/>
              </a:ext>
            </a:extLst>
          </p:cNvPr>
          <p:cNvCxnSpPr>
            <a:cxnSpLocks/>
          </p:cNvCxnSpPr>
          <p:nvPr/>
        </p:nvCxnSpPr>
        <p:spPr>
          <a:xfrm flipV="1">
            <a:off x="1796602" y="3554155"/>
            <a:ext cx="4836018" cy="1625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6CD19BE-D17E-C7F4-D06A-A71D3D1174BF}"/>
              </a:ext>
            </a:extLst>
          </p:cNvPr>
          <p:cNvSpPr txBox="1"/>
          <p:nvPr/>
        </p:nvSpPr>
        <p:spPr>
          <a:xfrm>
            <a:off x="4745865" y="4803820"/>
            <a:ext cx="0" cy="0"/>
          </a:xfrm>
          <a:prstGeom prst="rect">
            <a:avLst/>
          </a:prstGeom>
          <a:noFill/>
          <a:ln w="57150">
            <a:noFill/>
          </a:ln>
        </p:spPr>
        <p:txBody>
          <a:bodyPr wrap="none" rtlCol="0" anchor="ctr">
            <a:noAutofit/>
          </a:bodyPr>
          <a:lstStyle/>
          <a:p>
            <a:pPr algn="ctr">
              <a:lnSpc>
                <a:spcPct val="90000"/>
              </a:lnSpc>
            </a:pPr>
            <a:endParaRPr lang="en-US" sz="2600" dirty="0">
              <a:solidFill>
                <a:prstClr val="black"/>
              </a:solidFill>
            </a:endParaRPr>
          </a:p>
        </p:txBody>
      </p:sp>
    </p:spTree>
    <p:extLst>
      <p:ext uri="{BB962C8B-B14F-4D97-AF65-F5344CB8AC3E}">
        <p14:creationId xmlns:p14="http://schemas.microsoft.com/office/powerpoint/2010/main" val="300686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9F82E-A063-ADB1-C802-B9885A02F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3EDB06-95CC-A57A-D768-1AD3D2931E6C}"/>
              </a:ext>
            </a:extLst>
          </p:cNvPr>
          <p:cNvSpPr>
            <a:spLocks noGrp="1"/>
          </p:cNvSpPr>
          <p:nvPr>
            <p:ph type="title"/>
          </p:nvPr>
        </p:nvSpPr>
        <p:spPr/>
        <p:txBody>
          <a:bodyPr/>
          <a:lstStyle/>
          <a:p>
            <a:r>
              <a:rPr lang="en-US" dirty="0"/>
              <a:t>Effect of Temperature</a:t>
            </a:r>
          </a:p>
        </p:txBody>
      </p:sp>
      <p:sp>
        <p:nvSpPr>
          <p:cNvPr id="4" name="Slide Number Placeholder 3">
            <a:extLst>
              <a:ext uri="{FF2B5EF4-FFF2-40B4-BE49-F238E27FC236}">
                <a16:creationId xmlns:a16="http://schemas.microsoft.com/office/drawing/2014/main" id="{57780EEE-A28E-C34E-7CB2-2333E5FC3260}"/>
              </a:ext>
            </a:extLst>
          </p:cNvPr>
          <p:cNvSpPr>
            <a:spLocks noGrp="1"/>
          </p:cNvSpPr>
          <p:nvPr>
            <p:ph type="sldNum" sz="quarter" idx="12"/>
          </p:nvPr>
        </p:nvSpPr>
        <p:spPr/>
        <p:txBody>
          <a:bodyPr/>
          <a:lstStyle/>
          <a:p>
            <a:fld id="{C19D2B53-EDAE-4B41-B849-8916FA40BCB6}" type="slidenum">
              <a:rPr lang="en-US" smtClean="0"/>
              <a:pPr/>
              <a:t>88</a:t>
            </a:fld>
            <a:endParaRPr lang="en-US" dirty="0"/>
          </a:p>
        </p:txBody>
      </p:sp>
      <p:pic>
        <p:nvPicPr>
          <p:cNvPr id="5" name="Picture 4">
            <a:extLst>
              <a:ext uri="{FF2B5EF4-FFF2-40B4-BE49-F238E27FC236}">
                <a16:creationId xmlns:a16="http://schemas.microsoft.com/office/drawing/2014/main" id="{687D5399-CD78-E06A-440F-49988988E436}"/>
              </a:ext>
            </a:extLst>
          </p:cNvPr>
          <p:cNvPicPr>
            <a:picLocks noChangeAspect="1"/>
          </p:cNvPicPr>
          <p:nvPr/>
        </p:nvPicPr>
        <p:blipFill rotWithShape="1">
          <a:blip r:embed="rId3"/>
          <a:srcRect t="1" b="2199"/>
          <a:stretch/>
        </p:blipFill>
        <p:spPr>
          <a:xfrm>
            <a:off x="1287887" y="1118805"/>
            <a:ext cx="7144555" cy="3312324"/>
          </a:xfrm>
          <a:prstGeom prst="rect">
            <a:avLst/>
          </a:prstGeom>
        </p:spPr>
      </p:pic>
      <p:sp>
        <p:nvSpPr>
          <p:cNvPr id="6" name="TextBox 5">
            <a:extLst>
              <a:ext uri="{FF2B5EF4-FFF2-40B4-BE49-F238E27FC236}">
                <a16:creationId xmlns:a16="http://schemas.microsoft.com/office/drawing/2014/main" id="{D641363D-C6F0-2107-5C44-75F48DC67190}"/>
              </a:ext>
            </a:extLst>
          </p:cNvPr>
          <p:cNvSpPr txBox="1"/>
          <p:nvPr/>
        </p:nvSpPr>
        <p:spPr>
          <a:xfrm rot="16200000">
            <a:off x="-968962" y="2618212"/>
            <a:ext cx="3496230" cy="914400"/>
          </a:xfrm>
          <a:prstGeom prst="rect">
            <a:avLst/>
          </a:prstGeom>
          <a:noFill/>
          <a:ln w="57150">
            <a:noFill/>
          </a:ln>
        </p:spPr>
        <p:txBody>
          <a:bodyPr wrap="none" rtlCol="0" anchor="ctr">
            <a:noAutofit/>
          </a:bodyPr>
          <a:lstStyle/>
          <a:p>
            <a:pPr algn="ctr">
              <a:lnSpc>
                <a:spcPct val="90000"/>
              </a:lnSpc>
            </a:pPr>
            <a:r>
              <a:rPr lang="en-US" sz="2200" dirty="0">
                <a:solidFill>
                  <a:prstClr val="black"/>
                </a:solidFill>
              </a:rPr>
              <a:t>Expected Normalized Value </a:t>
            </a:r>
            <a:br>
              <a:rPr lang="en-US" sz="2200" dirty="0">
                <a:solidFill>
                  <a:prstClr val="black"/>
                </a:solidFill>
              </a:rPr>
            </a:br>
            <a:r>
              <a:rPr lang="en-US" sz="2200" dirty="0">
                <a:solidFill>
                  <a:prstClr val="black"/>
                </a:solidFill>
              </a:rPr>
              <a:t>of the Minimum RDT</a:t>
            </a:r>
          </a:p>
        </p:txBody>
      </p:sp>
      <p:sp>
        <p:nvSpPr>
          <p:cNvPr id="7" name="TextBox 6">
            <a:extLst>
              <a:ext uri="{FF2B5EF4-FFF2-40B4-BE49-F238E27FC236}">
                <a16:creationId xmlns:a16="http://schemas.microsoft.com/office/drawing/2014/main" id="{B24A3F01-6299-F48A-497E-8FF47E99DA01}"/>
              </a:ext>
            </a:extLst>
          </p:cNvPr>
          <p:cNvSpPr txBox="1"/>
          <p:nvPr/>
        </p:nvSpPr>
        <p:spPr>
          <a:xfrm>
            <a:off x="0" y="5109673"/>
            <a:ext cx="9144000" cy="879729"/>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2800" dirty="0">
                <a:latin typeface="Quire Sans" panose="020B0502040400020003" pitchFamily="34" charset="0"/>
                <a:ea typeface="Cambria"/>
              </a:rPr>
              <a:t>RDT distribution tends to change with temperature</a:t>
            </a:r>
            <a:endParaRPr lang="en-US" sz="2800" dirty="0">
              <a:solidFill>
                <a:schemeClr val="accent2">
                  <a:lumMod val="75000"/>
                </a:schemeClr>
              </a:solidFill>
              <a:latin typeface="Quire Sans" panose="020B0502040400020003" pitchFamily="34" charset="0"/>
              <a:ea typeface="Cambria"/>
            </a:endParaRPr>
          </a:p>
        </p:txBody>
      </p:sp>
      <p:sp>
        <p:nvSpPr>
          <p:cNvPr id="8" name="TextBox 7">
            <a:extLst>
              <a:ext uri="{FF2B5EF4-FFF2-40B4-BE49-F238E27FC236}">
                <a16:creationId xmlns:a16="http://schemas.microsoft.com/office/drawing/2014/main" id="{3B6AC475-B840-A71A-8206-3A90887A6BD6}"/>
              </a:ext>
            </a:extLst>
          </p:cNvPr>
          <p:cNvSpPr txBox="1"/>
          <p:nvPr/>
        </p:nvSpPr>
        <p:spPr>
          <a:xfrm>
            <a:off x="2406020" y="4424458"/>
            <a:ext cx="5301304" cy="585632"/>
          </a:xfrm>
          <a:prstGeom prst="rect">
            <a:avLst/>
          </a:prstGeom>
          <a:noFill/>
          <a:ln w="57150">
            <a:noFill/>
          </a:ln>
        </p:spPr>
        <p:txBody>
          <a:bodyPr wrap="none" rtlCol="0" anchor="ctr">
            <a:noAutofit/>
          </a:bodyPr>
          <a:lstStyle/>
          <a:p>
            <a:pPr algn="ctr">
              <a:lnSpc>
                <a:spcPct val="90000"/>
              </a:lnSpc>
            </a:pPr>
            <a:r>
              <a:rPr lang="en-US" sz="2400" dirty="0">
                <a:solidFill>
                  <a:prstClr val="black"/>
                </a:solidFill>
              </a:rPr>
              <a:t>Number of Measurements (N) = </a:t>
            </a:r>
            <a:r>
              <a:rPr lang="en-US" sz="2400" dirty="0">
                <a:solidFill>
                  <a:prstClr val="black"/>
                </a:solidFill>
                <a:latin typeface="Trebuchet MS" panose="020B0703020202090204" pitchFamily="34" charset="0"/>
              </a:rPr>
              <a:t>1</a:t>
            </a:r>
          </a:p>
        </p:txBody>
      </p:sp>
    </p:spTree>
    <p:extLst>
      <p:ext uri="{BB962C8B-B14F-4D97-AF65-F5344CB8AC3E}">
        <p14:creationId xmlns:p14="http://schemas.microsoft.com/office/powerpoint/2010/main" val="249236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7140-896A-8404-3C13-90AEB1ED0ABA}"/>
              </a:ext>
            </a:extLst>
          </p:cNvPr>
          <p:cNvSpPr>
            <a:spLocks noGrp="1"/>
          </p:cNvSpPr>
          <p:nvPr>
            <p:ph type="title"/>
          </p:nvPr>
        </p:nvSpPr>
        <p:spPr/>
        <p:txBody>
          <a:bodyPr/>
          <a:lstStyle/>
          <a:p>
            <a:r>
              <a:rPr lang="en-US" dirty="0"/>
              <a:t>Effect of True- and Anti-Cell Layout</a:t>
            </a:r>
          </a:p>
        </p:txBody>
      </p:sp>
      <p:pic>
        <p:nvPicPr>
          <p:cNvPr id="5" name="Content Placeholder 4">
            <a:extLst>
              <a:ext uri="{FF2B5EF4-FFF2-40B4-BE49-F238E27FC236}">
                <a16:creationId xmlns:a16="http://schemas.microsoft.com/office/drawing/2014/main" id="{A7539F6F-AECB-3F9B-4870-22D3C69DEABE}"/>
              </a:ext>
            </a:extLst>
          </p:cNvPr>
          <p:cNvPicPr>
            <a:picLocks noGrp="1" noChangeAspect="1"/>
          </p:cNvPicPr>
          <p:nvPr>
            <p:ph idx="1"/>
          </p:nvPr>
        </p:nvPicPr>
        <p:blipFill>
          <a:blip r:embed="rId2"/>
          <a:stretch>
            <a:fillRect/>
          </a:stretch>
        </p:blipFill>
        <p:spPr>
          <a:xfrm>
            <a:off x="155488" y="1085792"/>
            <a:ext cx="8815388" cy="3774349"/>
          </a:xfrm>
          <a:prstGeom prst="rect">
            <a:avLst/>
          </a:prstGeom>
        </p:spPr>
      </p:pic>
      <p:sp>
        <p:nvSpPr>
          <p:cNvPr id="4" name="Slide Number Placeholder 3">
            <a:extLst>
              <a:ext uri="{FF2B5EF4-FFF2-40B4-BE49-F238E27FC236}">
                <a16:creationId xmlns:a16="http://schemas.microsoft.com/office/drawing/2014/main" id="{9743F7A3-C707-C29A-8436-EFCE8409C537}"/>
              </a:ext>
            </a:extLst>
          </p:cNvPr>
          <p:cNvSpPr>
            <a:spLocks noGrp="1"/>
          </p:cNvSpPr>
          <p:nvPr>
            <p:ph type="sldNum" sz="quarter" idx="12"/>
          </p:nvPr>
        </p:nvSpPr>
        <p:spPr/>
        <p:txBody>
          <a:bodyPr/>
          <a:lstStyle/>
          <a:p>
            <a:fld id="{C19D2B53-EDAE-4B41-B849-8916FA40BCB6}" type="slidenum">
              <a:rPr lang="en-US" smtClean="0"/>
              <a:pPr/>
              <a:t>89</a:t>
            </a:fld>
            <a:endParaRPr lang="en-US" dirty="0"/>
          </a:p>
        </p:txBody>
      </p:sp>
      <p:sp>
        <p:nvSpPr>
          <p:cNvPr id="6" name="TextBox 5">
            <a:extLst>
              <a:ext uri="{FF2B5EF4-FFF2-40B4-BE49-F238E27FC236}">
                <a16:creationId xmlns:a16="http://schemas.microsoft.com/office/drawing/2014/main" id="{CA22AD29-2676-9C6F-3847-15F2CA2D8CD4}"/>
              </a:ext>
            </a:extLst>
          </p:cNvPr>
          <p:cNvSpPr txBox="1"/>
          <p:nvPr/>
        </p:nvSpPr>
        <p:spPr>
          <a:xfrm>
            <a:off x="0" y="4891567"/>
            <a:ext cx="9144000" cy="1448804"/>
          </a:xfrm>
          <a:prstGeom prst="rect">
            <a:avLst/>
          </a:prstGeom>
          <a:solidFill>
            <a:schemeClr val="accent5">
              <a:lumMod val="20000"/>
              <a:lumOff val="80000"/>
            </a:schemeClr>
          </a:solidFill>
          <a:ln w="57150">
            <a:solidFill>
              <a:schemeClr val="accent5">
                <a:lumMod val="75000"/>
              </a:schemeClr>
            </a:solidFill>
          </a:ln>
        </p:spPr>
        <p:txBody>
          <a:bodyPr wrap="square" rtlCol="0" anchor="ctr">
            <a:noAutofit/>
          </a:bodyPr>
          <a:lstStyle/>
          <a:p>
            <a:pPr lvl="0" algn="ctr">
              <a:lnSpc>
                <a:spcPct val="90000"/>
              </a:lnSpc>
              <a:spcBef>
                <a:spcPts val="400"/>
              </a:spcBef>
              <a:defRPr/>
            </a:pPr>
            <a:r>
              <a:rPr lang="en-US" sz="3000" dirty="0">
                <a:latin typeface="Quire Sans" panose="020B0502040400020003" pitchFamily="34" charset="0"/>
                <a:ea typeface="Cambria"/>
              </a:rPr>
              <a:t>The presence of true- and anti-cells in the victim row </a:t>
            </a:r>
            <a:br>
              <a:rPr lang="en-US" sz="3000" dirty="0">
                <a:latin typeface="Quire Sans" panose="020B0502040400020003" pitchFamily="34" charset="0"/>
                <a:ea typeface="Cambria"/>
              </a:rPr>
            </a:br>
            <a:r>
              <a:rPr lang="en-US" sz="3000" dirty="0">
                <a:latin typeface="Quire Sans" panose="020B0502040400020003" pitchFamily="34" charset="0"/>
                <a:ea typeface="Cambria"/>
              </a:rPr>
              <a:t>does not significantly affect the RDT distribution</a:t>
            </a:r>
            <a:endParaRPr lang="en-US" sz="3000" dirty="0">
              <a:solidFill>
                <a:schemeClr val="accent2">
                  <a:lumMod val="75000"/>
                </a:schemeClr>
              </a:solidFill>
              <a:latin typeface="Quire Sans" panose="020B0502040400020003" pitchFamily="34" charset="0"/>
              <a:ea typeface="Cambria"/>
            </a:endParaRPr>
          </a:p>
        </p:txBody>
      </p:sp>
    </p:spTree>
    <p:extLst>
      <p:ext uri="{BB962C8B-B14F-4D97-AF65-F5344CB8AC3E}">
        <p14:creationId xmlns:p14="http://schemas.microsoft.com/office/powerpoint/2010/main" val="899057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FC6539-71EC-17BB-284A-1B32048A9D7C}"/>
              </a:ext>
            </a:extLst>
          </p:cNvPr>
          <p:cNvSpPr>
            <a:spLocks noGrp="1"/>
          </p:cNvSpPr>
          <p:nvPr>
            <p:ph type="title"/>
          </p:nvPr>
        </p:nvSpPr>
        <p:spPr/>
        <p:txBody>
          <a:bodyPr>
            <a:normAutofit/>
          </a:bodyPr>
          <a:lstStyle/>
          <a:p>
            <a:r>
              <a:rPr lang="en-US" sz="3400" dirty="0"/>
              <a:t>Variable Read Disturbance (VRD) Summary</a:t>
            </a:r>
          </a:p>
        </p:txBody>
      </p:sp>
      <p:sp>
        <p:nvSpPr>
          <p:cNvPr id="5" name="Content Placeholder 4">
            <a:extLst>
              <a:ext uri="{FF2B5EF4-FFF2-40B4-BE49-F238E27FC236}">
                <a16:creationId xmlns:a16="http://schemas.microsoft.com/office/drawing/2014/main" id="{1C532C55-919B-1FE8-C5FA-364AFA1DBDDA}"/>
              </a:ext>
            </a:extLst>
          </p:cNvPr>
          <p:cNvSpPr>
            <a:spLocks noGrp="1"/>
          </p:cNvSpPr>
          <p:nvPr>
            <p:ph idx="1"/>
          </p:nvPr>
        </p:nvSpPr>
        <p:spPr>
          <a:xfrm>
            <a:off x="155488" y="753036"/>
            <a:ext cx="8815517" cy="5823024"/>
          </a:xfrm>
        </p:spPr>
        <p:txBody>
          <a:bodyPr>
            <a:normAutofit/>
          </a:bodyPr>
          <a:lstStyle/>
          <a:p>
            <a:pPr marL="0" indent="0">
              <a:buNone/>
            </a:pPr>
            <a:r>
              <a:rPr lang="en-US" sz="2400" b="1" dirty="0">
                <a:solidFill>
                  <a:schemeClr val="accent6">
                    <a:lumMod val="75000"/>
                  </a:schemeClr>
                </a:solidFill>
                <a:latin typeface="+mn-lt"/>
              </a:rPr>
              <a:t>Research Question</a:t>
            </a:r>
          </a:p>
          <a:p>
            <a:pPr>
              <a:lnSpc>
                <a:spcPct val="85000"/>
              </a:lnSpc>
              <a:spcBef>
                <a:spcPts val="150"/>
              </a:spcBef>
            </a:pPr>
            <a:r>
              <a:rPr lang="en-US" sz="2100" dirty="0">
                <a:latin typeface="+mn-lt"/>
              </a:rPr>
              <a:t>How </a:t>
            </a:r>
            <a:r>
              <a:rPr lang="en-US" sz="2100" dirty="0">
                <a:solidFill>
                  <a:schemeClr val="accent6">
                    <a:lumMod val="75000"/>
                  </a:schemeClr>
                </a:solidFill>
                <a:latin typeface="+mn-lt"/>
              </a:rPr>
              <a:t>accurately</a:t>
            </a:r>
            <a:r>
              <a:rPr lang="en-US" sz="2100" dirty="0">
                <a:latin typeface="+mn-lt"/>
              </a:rPr>
              <a:t> and </a:t>
            </a:r>
            <a:r>
              <a:rPr lang="en-US" sz="2100" dirty="0">
                <a:solidFill>
                  <a:schemeClr val="accent6">
                    <a:lumMod val="75000"/>
                  </a:schemeClr>
                </a:solidFill>
                <a:latin typeface="+mn-lt"/>
              </a:rPr>
              <a:t>efficiently</a:t>
            </a:r>
            <a:r>
              <a:rPr lang="en-US" sz="2100" dirty="0">
                <a:latin typeface="+mn-lt"/>
              </a:rPr>
              <a:t> can we measure </a:t>
            </a:r>
            <a:br>
              <a:rPr lang="en-US" sz="2100" dirty="0">
                <a:latin typeface="+mn-lt"/>
              </a:rPr>
            </a:br>
            <a:r>
              <a:rPr lang="en-US" sz="2100" dirty="0">
                <a:latin typeface="+mn-lt"/>
              </a:rPr>
              <a:t>the read disturbance threshold (RDT) of </a:t>
            </a:r>
            <a:r>
              <a:rPr lang="en-US" sz="2100" dirty="0">
                <a:solidFill>
                  <a:schemeClr val="accent6">
                    <a:lumMod val="75000"/>
                  </a:schemeClr>
                </a:solidFill>
                <a:latin typeface="+mn-lt"/>
              </a:rPr>
              <a:t>each</a:t>
            </a:r>
            <a:r>
              <a:rPr lang="en-US" sz="2100" dirty="0">
                <a:latin typeface="+mn-lt"/>
              </a:rPr>
              <a:t> DRAM row?</a:t>
            </a:r>
          </a:p>
          <a:p>
            <a:pPr marL="0" indent="0">
              <a:lnSpc>
                <a:spcPct val="80000"/>
              </a:lnSpc>
              <a:spcBef>
                <a:spcPts val="150"/>
              </a:spcBef>
              <a:buNone/>
            </a:pPr>
            <a:endParaRPr lang="en-US" sz="100" b="1" dirty="0">
              <a:solidFill>
                <a:schemeClr val="accent2">
                  <a:lumMod val="75000"/>
                </a:schemeClr>
              </a:solidFill>
              <a:latin typeface="+mn-lt"/>
            </a:endParaRPr>
          </a:p>
          <a:p>
            <a:pPr marL="0" indent="0">
              <a:buNone/>
            </a:pPr>
            <a:r>
              <a:rPr lang="en-US" sz="2400" b="1" dirty="0">
                <a:solidFill>
                  <a:schemeClr val="accent2">
                    <a:lumMod val="75000"/>
                  </a:schemeClr>
                </a:solidFill>
                <a:latin typeface="+mn-lt"/>
              </a:rPr>
              <a:t>Experimental Characterization</a:t>
            </a:r>
          </a:p>
          <a:p>
            <a:pPr>
              <a:lnSpc>
                <a:spcPct val="85000"/>
              </a:lnSpc>
              <a:spcBef>
                <a:spcPts val="150"/>
              </a:spcBef>
            </a:pPr>
            <a:r>
              <a:rPr lang="en-US" sz="2100" dirty="0"/>
              <a:t>Record </a:t>
            </a:r>
            <a:r>
              <a:rPr lang="en-US" sz="2100" dirty="0">
                <a:solidFill>
                  <a:schemeClr val="accent2">
                    <a:lumMod val="75000"/>
                  </a:schemeClr>
                </a:solidFill>
                <a:latin typeface="Trebuchet MS" panose="020B0603020202020204" pitchFamily="34" charset="0"/>
              </a:rPr>
              <a:t>&gt;100</a:t>
            </a:r>
            <a:r>
              <a:rPr lang="en-US" sz="2100" dirty="0">
                <a:solidFill>
                  <a:schemeClr val="accent2">
                    <a:lumMod val="75000"/>
                  </a:schemeClr>
                </a:solidFill>
              </a:rPr>
              <a:t>M</a:t>
            </a:r>
            <a:r>
              <a:rPr lang="en-US" sz="2100" dirty="0">
                <a:solidFill>
                  <a:schemeClr val="accent2">
                    <a:lumMod val="75000"/>
                  </a:schemeClr>
                </a:solidFill>
                <a:latin typeface="Trebuchet MS" panose="020B0603020202020204" pitchFamily="34" charset="0"/>
              </a:rPr>
              <a:t> </a:t>
            </a:r>
            <a:r>
              <a:rPr lang="en-US" sz="2100" dirty="0">
                <a:solidFill>
                  <a:schemeClr val="accent2">
                    <a:lumMod val="75000"/>
                  </a:schemeClr>
                </a:solidFill>
              </a:rPr>
              <a:t>RDT measurements </a:t>
            </a:r>
            <a:r>
              <a:rPr lang="en-US" sz="2100" dirty="0"/>
              <a:t>across </a:t>
            </a:r>
            <a:r>
              <a:rPr lang="en-US" sz="2100" dirty="0">
                <a:solidFill>
                  <a:schemeClr val="accent2">
                    <a:lumMod val="75000"/>
                  </a:schemeClr>
                </a:solidFill>
                <a:latin typeface="Trebuchet MS" panose="020B0603020202020204" pitchFamily="34" charset="0"/>
              </a:rPr>
              <a:t>3750</a:t>
            </a:r>
            <a:r>
              <a:rPr lang="en-US" sz="2100" dirty="0">
                <a:solidFill>
                  <a:schemeClr val="accent2">
                    <a:lumMod val="75000"/>
                  </a:schemeClr>
                </a:solidFill>
              </a:rPr>
              <a:t> rows </a:t>
            </a:r>
            <a:r>
              <a:rPr lang="en-US" sz="2100" dirty="0"/>
              <a:t>and </a:t>
            </a:r>
            <a:br>
              <a:rPr lang="en-US" sz="2100" dirty="0"/>
            </a:br>
            <a:r>
              <a:rPr lang="en-US" sz="2100" dirty="0">
                <a:solidFill>
                  <a:schemeClr val="accent2">
                    <a:lumMod val="75000"/>
                  </a:schemeClr>
                </a:solidFill>
              </a:rPr>
              <a:t>many test parameters </a:t>
            </a:r>
            <a:r>
              <a:rPr lang="en-US" sz="2100" dirty="0"/>
              <a:t>(e.g., temperature, data pattern) in </a:t>
            </a:r>
            <a:br>
              <a:rPr lang="en-US" sz="2100" dirty="0"/>
            </a:br>
            <a:r>
              <a:rPr lang="en-US" sz="2100" dirty="0">
                <a:latin typeface="Trebuchet MS" panose="020B0603020202020204" pitchFamily="34" charset="0"/>
              </a:rPr>
              <a:t>160</a:t>
            </a:r>
            <a:r>
              <a:rPr lang="en-US" sz="2100" dirty="0"/>
              <a:t> DDR</a:t>
            </a:r>
            <a:r>
              <a:rPr lang="en-US" sz="2100" dirty="0">
                <a:latin typeface="Trebuchet MS" panose="020B0603020202020204" pitchFamily="34" charset="0"/>
              </a:rPr>
              <a:t>4</a:t>
            </a:r>
            <a:r>
              <a:rPr lang="en-US" sz="2100" dirty="0"/>
              <a:t> and </a:t>
            </a:r>
            <a:r>
              <a:rPr lang="en-US" sz="2100" dirty="0">
                <a:latin typeface="Trebuchet MS" panose="020B0603020202020204" pitchFamily="34" charset="0"/>
              </a:rPr>
              <a:t>4</a:t>
            </a:r>
            <a:r>
              <a:rPr lang="en-US" sz="2100" dirty="0"/>
              <a:t> HBM</a:t>
            </a:r>
            <a:r>
              <a:rPr lang="en-US" sz="2100" dirty="0">
                <a:latin typeface="Trebuchet MS" panose="020B0603020202020204" pitchFamily="34" charset="0"/>
              </a:rPr>
              <a:t>2</a:t>
            </a:r>
            <a:r>
              <a:rPr lang="en-US" sz="2100" dirty="0"/>
              <a:t> chips</a:t>
            </a:r>
          </a:p>
          <a:p>
            <a:pPr marL="0" indent="0">
              <a:lnSpc>
                <a:spcPct val="80000"/>
              </a:lnSpc>
              <a:spcBef>
                <a:spcPts val="150"/>
              </a:spcBef>
              <a:buNone/>
            </a:pPr>
            <a:endParaRPr lang="en-US" sz="100" dirty="0"/>
          </a:p>
          <a:p>
            <a:pPr marL="0" indent="0">
              <a:buNone/>
            </a:pPr>
            <a:r>
              <a:rPr lang="en-US" sz="2400" b="1" dirty="0">
                <a:solidFill>
                  <a:schemeClr val="accent5">
                    <a:lumMod val="75000"/>
                  </a:schemeClr>
                </a:solidFill>
                <a:latin typeface="+mn-lt"/>
              </a:rPr>
              <a:t>Key Observations</a:t>
            </a:r>
          </a:p>
          <a:p>
            <a:pPr>
              <a:lnSpc>
                <a:spcPct val="85000"/>
              </a:lnSpc>
              <a:spcBef>
                <a:spcPts val="150"/>
              </a:spcBef>
            </a:pPr>
            <a:r>
              <a:rPr lang="en-US" sz="2100" dirty="0"/>
              <a:t>RDT changes </a:t>
            </a:r>
            <a:r>
              <a:rPr lang="en-US" sz="2100" dirty="0">
                <a:solidFill>
                  <a:schemeClr val="accent5">
                    <a:lumMod val="75000"/>
                  </a:schemeClr>
                </a:solidFill>
              </a:rPr>
              <a:t>significantly </a:t>
            </a:r>
            <a:r>
              <a:rPr lang="en-US" sz="2100" dirty="0"/>
              <a:t>and </a:t>
            </a:r>
            <a:r>
              <a:rPr lang="en-US" sz="2100" dirty="0">
                <a:solidFill>
                  <a:schemeClr val="accent5">
                    <a:lumMod val="75000"/>
                  </a:schemeClr>
                </a:solidFill>
              </a:rPr>
              <a:t>unpredictably</a:t>
            </a:r>
            <a:r>
              <a:rPr lang="en-US" sz="2100" dirty="0"/>
              <a:t> over time: VRD</a:t>
            </a:r>
          </a:p>
          <a:p>
            <a:pPr>
              <a:lnSpc>
                <a:spcPct val="85000"/>
              </a:lnSpc>
              <a:spcBef>
                <a:spcPts val="150"/>
              </a:spcBef>
              <a:buClr>
                <a:schemeClr val="tx1"/>
              </a:buClr>
            </a:pPr>
            <a:r>
              <a:rPr lang="en-US" sz="2100" dirty="0">
                <a:solidFill>
                  <a:schemeClr val="accent5">
                    <a:lumMod val="75000"/>
                  </a:schemeClr>
                </a:solidFill>
              </a:rPr>
              <a:t>Maximum</a:t>
            </a:r>
            <a:r>
              <a:rPr lang="en-US" sz="2100" dirty="0"/>
              <a:t> observed RDT is </a:t>
            </a:r>
            <a:r>
              <a:rPr lang="en-US" sz="2100" dirty="0">
                <a:solidFill>
                  <a:schemeClr val="accent5">
                    <a:lumMod val="75000"/>
                  </a:schemeClr>
                </a:solidFill>
                <a:latin typeface="Trebuchet MS" panose="020B0603020202020204" pitchFamily="34" charset="0"/>
              </a:rPr>
              <a:t>3.5</a:t>
            </a:r>
            <a:r>
              <a:rPr lang="en-US" sz="2100" dirty="0">
                <a:solidFill>
                  <a:schemeClr val="accent5">
                    <a:lumMod val="75000"/>
                  </a:schemeClr>
                </a:solidFill>
              </a:rPr>
              <a:t>X higher </a:t>
            </a:r>
            <a:r>
              <a:rPr lang="en-US" sz="2100" dirty="0"/>
              <a:t>than </a:t>
            </a:r>
            <a:r>
              <a:rPr lang="en-US" sz="2100" dirty="0">
                <a:solidFill>
                  <a:schemeClr val="accent5">
                    <a:lumMod val="75000"/>
                  </a:schemeClr>
                </a:solidFill>
              </a:rPr>
              <a:t>minimum </a:t>
            </a:r>
            <a:r>
              <a:rPr lang="en-US" sz="2100" dirty="0"/>
              <a:t>(for a row)</a:t>
            </a:r>
          </a:p>
          <a:p>
            <a:pPr>
              <a:lnSpc>
                <a:spcPct val="85000"/>
              </a:lnSpc>
              <a:spcBef>
                <a:spcPts val="150"/>
              </a:spcBef>
              <a:buClr>
                <a:schemeClr val="tx1"/>
              </a:buClr>
            </a:pPr>
            <a:r>
              <a:rPr lang="en-US" sz="2100" dirty="0">
                <a:solidFill>
                  <a:schemeClr val="accent5">
                    <a:lumMod val="75000"/>
                  </a:schemeClr>
                </a:solidFill>
              </a:rPr>
              <a:t>Smallest</a:t>
            </a:r>
            <a:r>
              <a:rPr lang="en-US" sz="2100" dirty="0"/>
              <a:t> RDT (for a row) may appear </a:t>
            </a:r>
            <a:r>
              <a:rPr lang="en-US" sz="2100" dirty="0">
                <a:solidFill>
                  <a:schemeClr val="accent5">
                    <a:lumMod val="75000"/>
                  </a:schemeClr>
                </a:solidFill>
              </a:rPr>
              <a:t>after </a:t>
            </a:r>
            <a:r>
              <a:rPr lang="en-US" sz="2100" dirty="0">
                <a:solidFill>
                  <a:schemeClr val="accent5">
                    <a:lumMod val="75000"/>
                  </a:schemeClr>
                </a:solidFill>
                <a:latin typeface="Trebuchet MS" panose="020B0603020202020204" pitchFamily="34" charset="0"/>
              </a:rPr>
              <a:t>94,467</a:t>
            </a:r>
            <a:r>
              <a:rPr lang="en-US" sz="2100" dirty="0">
                <a:solidFill>
                  <a:schemeClr val="accent5">
                    <a:lumMod val="75000"/>
                  </a:schemeClr>
                </a:solidFill>
              </a:rPr>
              <a:t> measurements</a:t>
            </a:r>
          </a:p>
          <a:p>
            <a:pPr marL="0" indent="0">
              <a:lnSpc>
                <a:spcPct val="50000"/>
              </a:lnSpc>
              <a:buClr>
                <a:schemeClr val="tx1"/>
              </a:buClr>
              <a:buNone/>
            </a:pPr>
            <a:endParaRPr lang="en-US" sz="100" dirty="0">
              <a:solidFill>
                <a:schemeClr val="accent5">
                  <a:lumMod val="75000"/>
                </a:schemeClr>
              </a:solidFill>
            </a:endParaRPr>
          </a:p>
          <a:p>
            <a:pPr marL="0" indent="0">
              <a:buNone/>
            </a:pPr>
            <a:r>
              <a:rPr lang="en-US" sz="2400" b="1" dirty="0">
                <a:solidFill>
                  <a:srgbClr val="C00000"/>
                </a:solidFill>
                <a:latin typeface="+mn-lt"/>
              </a:rPr>
              <a:t>Implications for System Security and Robustness</a:t>
            </a:r>
          </a:p>
          <a:p>
            <a:pPr>
              <a:lnSpc>
                <a:spcPct val="85000"/>
              </a:lnSpc>
              <a:spcBef>
                <a:spcPts val="150"/>
              </a:spcBef>
              <a:buClr>
                <a:schemeClr val="tx1"/>
              </a:buClr>
            </a:pPr>
            <a:r>
              <a:rPr lang="en-US" sz="2100" dirty="0"/>
              <a:t>RDT </a:t>
            </a:r>
            <a:r>
              <a:rPr lang="en-US" sz="2100" dirty="0">
                <a:solidFill>
                  <a:srgbClr val="C00000"/>
                </a:solidFill>
              </a:rPr>
              <a:t>cannot</a:t>
            </a:r>
            <a:r>
              <a:rPr lang="en-US" sz="2100" dirty="0"/>
              <a:t> be </a:t>
            </a:r>
            <a:r>
              <a:rPr lang="en-US" sz="2100" dirty="0">
                <a:solidFill>
                  <a:srgbClr val="C00000"/>
                </a:solidFill>
              </a:rPr>
              <a:t>accurately identified quickly</a:t>
            </a:r>
            <a:endParaRPr lang="en-US" sz="2100" dirty="0"/>
          </a:p>
          <a:p>
            <a:pPr>
              <a:lnSpc>
                <a:spcPct val="85000"/>
              </a:lnSpc>
              <a:spcBef>
                <a:spcPts val="150"/>
              </a:spcBef>
              <a:buClr>
                <a:schemeClr val="tx1"/>
              </a:buClr>
            </a:pPr>
            <a:r>
              <a:rPr lang="en-US" sz="2100" i="1" dirty="0"/>
              <a:t>Given our </a:t>
            </a:r>
            <a:r>
              <a:rPr lang="en-US" sz="2100" i="1" dirty="0">
                <a:solidFill>
                  <a:srgbClr val="C00000"/>
                </a:solidFill>
              </a:rPr>
              <a:t>limited dataset</a:t>
            </a:r>
            <a:r>
              <a:rPr lang="en-US" sz="2100" dirty="0"/>
              <a:t>, </a:t>
            </a:r>
            <a:r>
              <a:rPr lang="en-US" sz="2100" dirty="0" err="1">
                <a:solidFill>
                  <a:srgbClr val="C00000"/>
                </a:solidFill>
              </a:rPr>
              <a:t>guardbands</a:t>
            </a:r>
            <a:r>
              <a:rPr lang="en-US" sz="2100" dirty="0"/>
              <a:t> </a:t>
            </a:r>
            <a:r>
              <a:rPr lang="en-US" sz="2000" dirty="0"/>
              <a:t>(</a:t>
            </a:r>
            <a:r>
              <a:rPr lang="en-US" sz="2000" dirty="0">
                <a:latin typeface="Trebuchet MS" panose="020B0603020202020204" pitchFamily="34" charset="0"/>
              </a:rPr>
              <a:t>&gt;10%</a:t>
            </a:r>
            <a:r>
              <a:rPr lang="en-US" sz="2000" dirty="0"/>
              <a:t>) and </a:t>
            </a:r>
            <a:r>
              <a:rPr lang="en-US" sz="2000" dirty="0">
                <a:solidFill>
                  <a:srgbClr val="C00000"/>
                </a:solidFill>
              </a:rPr>
              <a:t>ECC</a:t>
            </a:r>
            <a:r>
              <a:rPr lang="en-US" sz="2000" dirty="0"/>
              <a:t> (SECDED or </a:t>
            </a:r>
            <a:r>
              <a:rPr lang="en-US" sz="2000" dirty="0" err="1"/>
              <a:t>Chipkill</a:t>
            </a:r>
            <a:r>
              <a:rPr lang="en-US" sz="2000" dirty="0"/>
              <a:t>)</a:t>
            </a:r>
            <a:br>
              <a:rPr lang="en-US" sz="2100" dirty="0"/>
            </a:br>
            <a:r>
              <a:rPr lang="en-US" sz="2100" i="1" dirty="0">
                <a:solidFill>
                  <a:srgbClr val="C00000"/>
                </a:solidFill>
              </a:rPr>
              <a:t>may</a:t>
            </a:r>
            <a:r>
              <a:rPr lang="en-US" sz="2100" dirty="0">
                <a:solidFill>
                  <a:srgbClr val="C00000"/>
                </a:solidFill>
              </a:rPr>
              <a:t> prevent </a:t>
            </a:r>
            <a:r>
              <a:rPr lang="en-US" sz="2100" dirty="0"/>
              <a:t>VRD-induced bitflips at significant </a:t>
            </a:r>
            <a:r>
              <a:rPr lang="en-US" sz="2100" dirty="0">
                <a:solidFill>
                  <a:srgbClr val="C00000"/>
                </a:solidFill>
              </a:rPr>
              <a:t>performance cost</a:t>
            </a:r>
          </a:p>
          <a:p>
            <a:pPr lvl="1">
              <a:lnSpc>
                <a:spcPct val="85000"/>
              </a:lnSpc>
              <a:spcBef>
                <a:spcPts val="150"/>
              </a:spcBef>
              <a:buClr>
                <a:schemeClr val="tx1"/>
              </a:buClr>
            </a:pPr>
            <a:r>
              <a:rPr lang="en-US" sz="2000" dirty="0">
                <a:solidFill>
                  <a:schemeClr val="accent6">
                    <a:lumMod val="75000"/>
                  </a:schemeClr>
                </a:solidFill>
              </a:rPr>
              <a:t>More data and analyses needed to make definitive conclusion</a:t>
            </a:r>
          </a:p>
          <a:p>
            <a:pPr>
              <a:lnSpc>
                <a:spcPct val="85000"/>
              </a:lnSpc>
              <a:spcBef>
                <a:spcPts val="150"/>
              </a:spcBef>
              <a:buClr>
                <a:schemeClr val="tx1"/>
              </a:buClr>
            </a:pPr>
            <a:r>
              <a:rPr lang="en-US" sz="2100" dirty="0"/>
              <a:t>Call for </a:t>
            </a:r>
            <a:r>
              <a:rPr lang="en-US" sz="2100" dirty="0">
                <a:solidFill>
                  <a:srgbClr val="C00000"/>
                </a:solidFill>
              </a:rPr>
              <a:t>future work </a:t>
            </a:r>
            <a:r>
              <a:rPr lang="en-US" sz="2100" dirty="0"/>
              <a:t>on </a:t>
            </a:r>
            <a:r>
              <a:rPr lang="en-US" sz="2100" dirty="0">
                <a:solidFill>
                  <a:srgbClr val="C00000"/>
                </a:solidFill>
              </a:rPr>
              <a:t>understanding</a:t>
            </a:r>
            <a:r>
              <a:rPr lang="en-US" sz="2100" dirty="0"/>
              <a:t> and </a:t>
            </a:r>
            <a:r>
              <a:rPr lang="en-US" sz="2100" dirty="0">
                <a:solidFill>
                  <a:srgbClr val="C00000"/>
                </a:solidFill>
              </a:rPr>
              <a:t>efficiently mitigating </a:t>
            </a:r>
            <a:r>
              <a:rPr lang="en-US" sz="2100" dirty="0"/>
              <a:t>VRD</a:t>
            </a:r>
          </a:p>
        </p:txBody>
      </p:sp>
      <p:sp>
        <p:nvSpPr>
          <p:cNvPr id="2" name="Slide Number Placeholder 1">
            <a:extLst>
              <a:ext uri="{FF2B5EF4-FFF2-40B4-BE49-F238E27FC236}">
                <a16:creationId xmlns:a16="http://schemas.microsoft.com/office/drawing/2014/main" id="{83F0FA2F-7E44-E214-6D5E-94544E112F02}"/>
              </a:ext>
            </a:extLst>
          </p:cNvPr>
          <p:cNvSpPr>
            <a:spLocks noGrp="1"/>
          </p:cNvSpPr>
          <p:nvPr>
            <p:ph type="sldNum" sz="quarter" idx="12"/>
          </p:nvPr>
        </p:nvSpPr>
        <p:spPr/>
        <p:txBody>
          <a:bodyPr/>
          <a:lstStyle/>
          <a:p>
            <a:fld id="{C19D2B53-EDAE-4B41-B849-8916FA40BCB6}" type="slidenum">
              <a:rPr lang="en-US" smtClean="0"/>
              <a:pPr/>
              <a:t>9</a:t>
            </a:fld>
            <a:endParaRPr lang="en-US" dirty="0"/>
          </a:p>
        </p:txBody>
      </p:sp>
      <p:sp>
        <p:nvSpPr>
          <p:cNvPr id="6" name="Rectangle 5">
            <a:extLst>
              <a:ext uri="{FF2B5EF4-FFF2-40B4-BE49-F238E27FC236}">
                <a16:creationId xmlns:a16="http://schemas.microsoft.com/office/drawing/2014/main" id="{91F08EA1-4974-B127-60C5-044B497925DC}"/>
              </a:ext>
            </a:extLst>
          </p:cNvPr>
          <p:cNvSpPr/>
          <p:nvPr/>
        </p:nvSpPr>
        <p:spPr>
          <a:xfrm>
            <a:off x="-146116" y="703564"/>
            <a:ext cx="9436231" cy="1084201"/>
          </a:xfrm>
          <a:prstGeom prst="rect">
            <a:avLst/>
          </a:prstGeom>
          <a:solidFill>
            <a:schemeClr val="accent6">
              <a:lumMod val="75000"/>
              <a:alpha val="1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rebuchet MS" panose="020B0703020202090204" pitchFamily="34" charset="0"/>
              <a:cs typeface="Quire Sans" panose="020B0502040400020003" pitchFamily="34" charset="0"/>
            </a:endParaRPr>
          </a:p>
        </p:txBody>
      </p:sp>
      <p:sp>
        <p:nvSpPr>
          <p:cNvPr id="7" name="Rectangle 6">
            <a:extLst>
              <a:ext uri="{FF2B5EF4-FFF2-40B4-BE49-F238E27FC236}">
                <a16:creationId xmlns:a16="http://schemas.microsoft.com/office/drawing/2014/main" id="{7A75B2C4-5D32-34BE-F9DC-D1887FF5EDD0}"/>
              </a:ext>
            </a:extLst>
          </p:cNvPr>
          <p:cNvSpPr/>
          <p:nvPr/>
        </p:nvSpPr>
        <p:spPr>
          <a:xfrm>
            <a:off x="-146116" y="1791786"/>
            <a:ext cx="9436231" cy="1273175"/>
          </a:xfrm>
          <a:prstGeom prst="rect">
            <a:avLst/>
          </a:prstGeom>
          <a:solidFill>
            <a:schemeClr val="accent2">
              <a:lumMod val="75000"/>
              <a:alpha val="1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rebuchet MS" panose="020B0703020202090204" pitchFamily="34" charset="0"/>
              <a:cs typeface="Quire Sans" panose="020B0502040400020003" pitchFamily="34" charset="0"/>
            </a:endParaRPr>
          </a:p>
        </p:txBody>
      </p:sp>
      <p:sp>
        <p:nvSpPr>
          <p:cNvPr id="8" name="Rectangle 7">
            <a:extLst>
              <a:ext uri="{FF2B5EF4-FFF2-40B4-BE49-F238E27FC236}">
                <a16:creationId xmlns:a16="http://schemas.microsoft.com/office/drawing/2014/main" id="{FDEC6F7F-D9C3-2929-436D-0FDF8B5185DC}"/>
              </a:ext>
            </a:extLst>
          </p:cNvPr>
          <p:cNvSpPr/>
          <p:nvPr/>
        </p:nvSpPr>
        <p:spPr>
          <a:xfrm>
            <a:off x="-141403" y="3068871"/>
            <a:ext cx="9436231" cy="1392516"/>
          </a:xfrm>
          <a:prstGeom prst="rect">
            <a:avLst/>
          </a:prstGeom>
          <a:solidFill>
            <a:schemeClr val="accent5">
              <a:lumMod val="75000"/>
              <a:alpha val="1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rebuchet MS" panose="020B0703020202090204" pitchFamily="34" charset="0"/>
              <a:cs typeface="Quire Sans" panose="020B0502040400020003" pitchFamily="34" charset="0"/>
            </a:endParaRPr>
          </a:p>
        </p:txBody>
      </p:sp>
      <p:sp>
        <p:nvSpPr>
          <p:cNvPr id="9" name="Rectangle 8">
            <a:extLst>
              <a:ext uri="{FF2B5EF4-FFF2-40B4-BE49-F238E27FC236}">
                <a16:creationId xmlns:a16="http://schemas.microsoft.com/office/drawing/2014/main" id="{DE05EAB4-DC3B-3B09-8E15-E7358421CA9E}"/>
              </a:ext>
            </a:extLst>
          </p:cNvPr>
          <p:cNvSpPr/>
          <p:nvPr/>
        </p:nvSpPr>
        <p:spPr>
          <a:xfrm>
            <a:off x="-219117" y="4463013"/>
            <a:ext cx="9436231" cy="1954412"/>
          </a:xfrm>
          <a:prstGeom prst="rect">
            <a:avLst/>
          </a:prstGeom>
          <a:solidFill>
            <a:srgbClr val="C00000">
              <a:alpha val="1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rebuchet MS" panose="020B0703020202090204" pitchFamily="34" charset="0"/>
              <a:cs typeface="Quire Sans" panose="020B0502040400020003" pitchFamily="34" charset="0"/>
            </a:endParaRPr>
          </a:p>
        </p:txBody>
      </p:sp>
    </p:spTree>
    <p:extLst>
      <p:ext uri="{BB962C8B-B14F-4D97-AF65-F5344CB8AC3E}">
        <p14:creationId xmlns:p14="http://schemas.microsoft.com/office/powerpoint/2010/main" val="417163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D18E3-6EDC-4613-D9C8-CEFA12F825ED}"/>
              </a:ext>
            </a:extLst>
          </p:cNvPr>
          <p:cNvSpPr>
            <a:spLocks noGrp="1"/>
          </p:cNvSpPr>
          <p:nvPr>
            <p:ph type="title"/>
          </p:nvPr>
        </p:nvSpPr>
        <p:spPr/>
        <p:txBody>
          <a:bodyPr/>
          <a:lstStyle/>
          <a:p>
            <a:r>
              <a:rPr lang="en-US" dirty="0"/>
              <a:t>Error Probability Analysis</a:t>
            </a:r>
          </a:p>
        </p:txBody>
      </p:sp>
      <p:pic>
        <p:nvPicPr>
          <p:cNvPr id="5" name="Content Placeholder 4">
            <a:extLst>
              <a:ext uri="{FF2B5EF4-FFF2-40B4-BE49-F238E27FC236}">
                <a16:creationId xmlns:a16="http://schemas.microsoft.com/office/drawing/2014/main" id="{38C0F3F5-2E75-379E-56FD-73D1F771D2A1}"/>
              </a:ext>
            </a:extLst>
          </p:cNvPr>
          <p:cNvPicPr>
            <a:picLocks noGrp="1" noChangeAspect="1"/>
          </p:cNvPicPr>
          <p:nvPr>
            <p:ph idx="1"/>
          </p:nvPr>
        </p:nvPicPr>
        <p:blipFill>
          <a:blip r:embed="rId2"/>
          <a:stretch>
            <a:fillRect/>
          </a:stretch>
        </p:blipFill>
        <p:spPr>
          <a:xfrm>
            <a:off x="155575" y="1524216"/>
            <a:ext cx="8815388" cy="3963555"/>
          </a:xfrm>
          <a:prstGeom prst="rect">
            <a:avLst/>
          </a:prstGeom>
        </p:spPr>
      </p:pic>
      <p:sp>
        <p:nvSpPr>
          <p:cNvPr id="4" name="Slide Number Placeholder 3">
            <a:extLst>
              <a:ext uri="{FF2B5EF4-FFF2-40B4-BE49-F238E27FC236}">
                <a16:creationId xmlns:a16="http://schemas.microsoft.com/office/drawing/2014/main" id="{4DFD645D-5E0B-7C66-9D3C-BE9B0E128B50}"/>
              </a:ext>
            </a:extLst>
          </p:cNvPr>
          <p:cNvSpPr>
            <a:spLocks noGrp="1"/>
          </p:cNvSpPr>
          <p:nvPr>
            <p:ph type="sldNum" sz="quarter" idx="12"/>
          </p:nvPr>
        </p:nvSpPr>
        <p:spPr/>
        <p:txBody>
          <a:bodyPr/>
          <a:lstStyle/>
          <a:p>
            <a:fld id="{C19D2B53-EDAE-4B41-B849-8916FA40BCB6}" type="slidenum">
              <a:rPr lang="en-US" smtClean="0"/>
              <a:pPr/>
              <a:t>90</a:t>
            </a:fld>
            <a:endParaRPr lang="en-US" dirty="0"/>
          </a:p>
        </p:txBody>
      </p:sp>
      <p:sp>
        <p:nvSpPr>
          <p:cNvPr id="6" name="Rectangle 5">
            <a:extLst>
              <a:ext uri="{FF2B5EF4-FFF2-40B4-BE49-F238E27FC236}">
                <a16:creationId xmlns:a16="http://schemas.microsoft.com/office/drawing/2014/main" id="{8F8806A5-CD03-49BA-EF23-3FD1BD6D0BCA}"/>
              </a:ext>
            </a:extLst>
          </p:cNvPr>
          <p:cNvSpPr/>
          <p:nvPr/>
        </p:nvSpPr>
        <p:spPr>
          <a:xfrm>
            <a:off x="3245224" y="1595718"/>
            <a:ext cx="5567082" cy="331694"/>
          </a:xfrm>
          <a:prstGeom prst="rect">
            <a:avLst/>
          </a:prstGeom>
          <a:solidFill>
            <a:srgbClr val="C00000">
              <a:alpha val="20000"/>
            </a:srgb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7" name="Rectangle 6">
            <a:extLst>
              <a:ext uri="{FF2B5EF4-FFF2-40B4-BE49-F238E27FC236}">
                <a16:creationId xmlns:a16="http://schemas.microsoft.com/office/drawing/2014/main" id="{930D5F84-D020-FF67-04A5-6FECF73CD9D3}"/>
              </a:ext>
            </a:extLst>
          </p:cNvPr>
          <p:cNvSpPr/>
          <p:nvPr/>
        </p:nvSpPr>
        <p:spPr>
          <a:xfrm>
            <a:off x="3944471" y="1927412"/>
            <a:ext cx="3881717" cy="331694"/>
          </a:xfrm>
          <a:prstGeom prst="rect">
            <a:avLst/>
          </a:prstGeom>
          <a:solidFill>
            <a:srgbClr val="C00000">
              <a:alpha val="20000"/>
            </a:srgb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
        <p:nvSpPr>
          <p:cNvPr id="8" name="Rectangle 7">
            <a:extLst>
              <a:ext uri="{FF2B5EF4-FFF2-40B4-BE49-F238E27FC236}">
                <a16:creationId xmlns:a16="http://schemas.microsoft.com/office/drawing/2014/main" id="{936042E6-29A1-847C-8C7C-3A921DE4C33B}"/>
              </a:ext>
            </a:extLst>
          </p:cNvPr>
          <p:cNvSpPr/>
          <p:nvPr/>
        </p:nvSpPr>
        <p:spPr>
          <a:xfrm>
            <a:off x="4858872" y="2259106"/>
            <a:ext cx="2796988" cy="259976"/>
          </a:xfrm>
          <a:prstGeom prst="rect">
            <a:avLst/>
          </a:prstGeom>
          <a:solidFill>
            <a:srgbClr val="C00000">
              <a:alpha val="20000"/>
            </a:srgbClr>
          </a:solidFill>
          <a:ln>
            <a:no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100" b="1" i="0" u="none" strike="noStrike" kern="1200" cap="none" spc="0" normalizeH="0" baseline="0" noProof="0" dirty="0">
              <a:ln>
                <a:noFill/>
              </a:ln>
              <a:solidFill>
                <a:schemeClr val="accent2">
                  <a:lumMod val="75000"/>
                </a:schemeClr>
              </a:solidFill>
              <a:effectLst/>
              <a:uLnTx/>
              <a:uFillTx/>
              <a:latin typeface="+mj-lt"/>
            </a:endParaRPr>
          </a:p>
        </p:txBody>
      </p:sp>
    </p:spTree>
    <p:extLst>
      <p:ext uri="{BB962C8B-B14F-4D97-AF65-F5344CB8AC3E}">
        <p14:creationId xmlns:p14="http://schemas.microsoft.com/office/powerpoint/2010/main" val="13635783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6761B-D34E-9DEB-F115-9B251BBB7C61}"/>
            </a:ext>
          </a:extLst>
        </p:cNvPr>
        <p:cNvGrpSpPr/>
        <p:nvPr/>
      </p:nvGrpSpPr>
      <p:grpSpPr>
        <a:xfrm>
          <a:off x="0" y="0"/>
          <a:ext cx="0" cy="0"/>
          <a:chOff x="0" y="0"/>
          <a:chExt cx="0" cy="0"/>
        </a:xfrm>
      </p:grpSpPr>
      <p:sp>
        <p:nvSpPr>
          <p:cNvPr id="7" name="Rounded Rectangle 4">
            <a:extLst>
              <a:ext uri="{FF2B5EF4-FFF2-40B4-BE49-F238E27FC236}">
                <a16:creationId xmlns:a16="http://schemas.microsoft.com/office/drawing/2014/main" id="{825F057E-2384-8FE2-5106-338AD1F2F018}"/>
              </a:ext>
            </a:extLst>
          </p:cNvPr>
          <p:cNvSpPr/>
          <p:nvPr/>
        </p:nvSpPr>
        <p:spPr>
          <a:xfrm>
            <a:off x="2162014" y="1526582"/>
            <a:ext cx="5408908" cy="3843580"/>
          </a:xfrm>
          <a:prstGeom prst="roundRect">
            <a:avLst>
              <a:gd name="adj" fmla="val 7585"/>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DE1755-4F74-F6BD-7583-BCEA6C1B5E6B}"/>
              </a:ext>
            </a:extLst>
          </p:cNvPr>
          <p:cNvSpPr>
            <a:spLocks noGrp="1"/>
          </p:cNvSpPr>
          <p:nvPr>
            <p:ph type="title"/>
          </p:nvPr>
        </p:nvSpPr>
        <p:spPr/>
        <p:txBody>
          <a:bodyPr>
            <a:normAutofit fontScale="90000"/>
          </a:bodyPr>
          <a:lstStyle/>
          <a:p>
            <a:r>
              <a:rPr lang="en-US" dirty="0"/>
              <a:t>DRAM Operation: Activate and </a:t>
            </a:r>
            <a:r>
              <a:rPr lang="en-US" dirty="0" err="1"/>
              <a:t>Precharge</a:t>
            </a:r>
            <a:endParaRPr lang="en-US" dirty="0"/>
          </a:p>
        </p:txBody>
      </p:sp>
      <p:sp>
        <p:nvSpPr>
          <p:cNvPr id="4" name="Slide Number Placeholder 3">
            <a:extLst>
              <a:ext uri="{FF2B5EF4-FFF2-40B4-BE49-F238E27FC236}">
                <a16:creationId xmlns:a16="http://schemas.microsoft.com/office/drawing/2014/main" id="{C1BFCE50-0FDE-80C6-56F6-017AF3597824}"/>
              </a:ext>
            </a:extLst>
          </p:cNvPr>
          <p:cNvSpPr>
            <a:spLocks noGrp="1"/>
          </p:cNvSpPr>
          <p:nvPr>
            <p:ph type="sldNum" sz="quarter" idx="12"/>
          </p:nvPr>
        </p:nvSpPr>
        <p:spPr/>
        <p:txBody>
          <a:bodyPr/>
          <a:lstStyle/>
          <a:p>
            <a:fld id="{C19D2B53-EDAE-4B41-B849-8916FA40BCB6}" type="slidenum">
              <a:rPr lang="en-US" smtClean="0"/>
              <a:pPr/>
              <a:t>91</a:t>
            </a:fld>
            <a:endParaRPr lang="en-US" dirty="0"/>
          </a:p>
        </p:txBody>
      </p:sp>
      <p:sp>
        <p:nvSpPr>
          <p:cNvPr id="5" name="Rectangle 4">
            <a:extLst>
              <a:ext uri="{FF2B5EF4-FFF2-40B4-BE49-F238E27FC236}">
                <a16:creationId xmlns:a16="http://schemas.microsoft.com/office/drawing/2014/main" id="{3B75254C-351F-212C-1A12-DB8C027AB017}"/>
              </a:ext>
            </a:extLst>
          </p:cNvPr>
          <p:cNvSpPr/>
          <p:nvPr/>
        </p:nvSpPr>
        <p:spPr>
          <a:xfrm>
            <a:off x="2418160" y="2078845"/>
            <a:ext cx="4893185" cy="553592"/>
          </a:xfrm>
          <a:prstGeom prst="rect">
            <a:avLst/>
          </a:prstGeom>
          <a:solidFill>
            <a:schemeClr val="accent4">
              <a:lumMod val="20000"/>
              <a:lumOff val="8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rPr>
              <a:t>1</a:t>
            </a:r>
          </a:p>
        </p:txBody>
      </p:sp>
      <p:sp>
        <p:nvSpPr>
          <p:cNvPr id="8" name="Rectangle 7">
            <a:extLst>
              <a:ext uri="{FF2B5EF4-FFF2-40B4-BE49-F238E27FC236}">
                <a16:creationId xmlns:a16="http://schemas.microsoft.com/office/drawing/2014/main" id="{2AE86A5A-BA9A-AB3E-AB3C-E084A964627E}"/>
              </a:ext>
            </a:extLst>
          </p:cNvPr>
          <p:cNvSpPr/>
          <p:nvPr/>
        </p:nvSpPr>
        <p:spPr>
          <a:xfrm>
            <a:off x="2418015" y="2632437"/>
            <a:ext cx="4893185" cy="553592"/>
          </a:xfrm>
          <a:prstGeom prst="rect">
            <a:avLst/>
          </a:prstGeom>
          <a:solidFill>
            <a:schemeClr val="accent4">
              <a:lumMod val="20000"/>
              <a:lumOff val="8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lang="en-US" sz="2000" b="1" dirty="0">
                <a:solidFill>
                  <a:schemeClr val="tx1">
                    <a:lumMod val="75000"/>
                    <a:lumOff val="25000"/>
                  </a:schemeClr>
                </a:solidFill>
                <a:latin typeface="Trebuchet MS" panose="020B0703020202090204" pitchFamily="34" charset="0"/>
              </a:rPr>
              <a:t>2</a:t>
            </a:r>
            <a:endPar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endParaRPr>
          </a:p>
        </p:txBody>
      </p:sp>
      <p:sp>
        <p:nvSpPr>
          <p:cNvPr id="9" name="Rectangle 8">
            <a:extLst>
              <a:ext uri="{FF2B5EF4-FFF2-40B4-BE49-F238E27FC236}">
                <a16:creationId xmlns:a16="http://schemas.microsoft.com/office/drawing/2014/main" id="{29EED4AC-9A4F-EBD2-46AD-ADF9666DFA72}"/>
              </a:ext>
            </a:extLst>
          </p:cNvPr>
          <p:cNvSpPr/>
          <p:nvPr/>
        </p:nvSpPr>
        <p:spPr>
          <a:xfrm>
            <a:off x="2418015" y="3186029"/>
            <a:ext cx="4893185" cy="553592"/>
          </a:xfrm>
          <a:prstGeom prst="rect">
            <a:avLst/>
          </a:prstGeom>
          <a:solidFill>
            <a:schemeClr val="accent6">
              <a:lumMod val="40000"/>
              <a:lumOff val="6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lang="en-US" sz="2000" b="1" dirty="0">
                <a:solidFill>
                  <a:schemeClr val="tx1">
                    <a:lumMod val="75000"/>
                    <a:lumOff val="25000"/>
                  </a:schemeClr>
                </a:solidFill>
                <a:latin typeface="Trebuchet MS" panose="020B0703020202090204" pitchFamily="34" charset="0"/>
              </a:rPr>
              <a:t>3</a:t>
            </a:r>
            <a:endPar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endParaRPr>
          </a:p>
        </p:txBody>
      </p:sp>
      <p:sp>
        <p:nvSpPr>
          <p:cNvPr id="10" name="RowBuffer">
            <a:extLst>
              <a:ext uri="{FF2B5EF4-FFF2-40B4-BE49-F238E27FC236}">
                <a16:creationId xmlns:a16="http://schemas.microsoft.com/office/drawing/2014/main" id="{EF587451-4013-0ED1-29C3-5C8F6FE7875A}"/>
              </a:ext>
            </a:extLst>
          </p:cNvPr>
          <p:cNvSpPr>
            <a:spLocks/>
          </p:cNvSpPr>
          <p:nvPr/>
        </p:nvSpPr>
        <p:spPr>
          <a:xfrm>
            <a:off x="2295145" y="4086491"/>
            <a:ext cx="5138926" cy="1157359"/>
          </a:xfrm>
          <a:prstGeom prst="roundRect">
            <a:avLst>
              <a:gd name="adj" fmla="val 5443"/>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5B9BD5">
                    <a:lumMod val="20000"/>
                    <a:lumOff val="80000"/>
                  </a:srgbClr>
                </a:solidFill>
                <a:effectLst/>
                <a:uLnTx/>
                <a:uFillTx/>
                <a:latin typeface="+mj-lt"/>
                <a:ea typeface="+mn-ea"/>
                <a:cs typeface="+mn-cs"/>
              </a:rPr>
              <a:t>Row Buffer</a:t>
            </a:r>
          </a:p>
        </p:txBody>
      </p:sp>
      <p:sp>
        <p:nvSpPr>
          <p:cNvPr id="15" name="Rectangle 14">
            <a:extLst>
              <a:ext uri="{FF2B5EF4-FFF2-40B4-BE49-F238E27FC236}">
                <a16:creationId xmlns:a16="http://schemas.microsoft.com/office/drawing/2014/main" id="{3072F043-37D1-9353-C8C9-E88150515121}"/>
              </a:ext>
            </a:extLst>
          </p:cNvPr>
          <p:cNvSpPr/>
          <p:nvPr/>
        </p:nvSpPr>
        <p:spPr>
          <a:xfrm>
            <a:off x="2418015" y="2078172"/>
            <a:ext cx="4893185" cy="553592"/>
          </a:xfrm>
          <a:prstGeom prst="rect">
            <a:avLst/>
          </a:prstGeom>
          <a:solidFill>
            <a:schemeClr val="accent2">
              <a:lumMod val="40000"/>
              <a:lumOff val="6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rPr>
              <a:t>1</a:t>
            </a:r>
          </a:p>
        </p:txBody>
      </p:sp>
      <p:sp>
        <p:nvSpPr>
          <p:cNvPr id="6" name="TextBox 5">
            <a:extLst>
              <a:ext uri="{FF2B5EF4-FFF2-40B4-BE49-F238E27FC236}">
                <a16:creationId xmlns:a16="http://schemas.microsoft.com/office/drawing/2014/main" id="{0A6CB6F6-65DA-D1AF-1771-489E8CDFD123}"/>
              </a:ext>
            </a:extLst>
          </p:cNvPr>
          <p:cNvSpPr txBox="1"/>
          <p:nvPr/>
        </p:nvSpPr>
        <p:spPr>
          <a:xfrm>
            <a:off x="3116274" y="768096"/>
            <a:ext cx="3496665" cy="753812"/>
          </a:xfrm>
          <a:prstGeom prst="rect">
            <a:avLst/>
          </a:prstGeom>
          <a:noFill/>
          <a:ln w="57150">
            <a:noFill/>
          </a:ln>
        </p:spPr>
        <p:txBody>
          <a:bodyPr wrap="none" rtlCol="0" anchor="ctr">
            <a:noAutofit/>
          </a:bodyPr>
          <a:lstStyle/>
          <a:p>
            <a:pPr algn="ctr">
              <a:lnSpc>
                <a:spcPct val="90000"/>
              </a:lnSpc>
            </a:pPr>
            <a:r>
              <a:rPr lang="en-US" sz="2600" dirty="0">
                <a:solidFill>
                  <a:schemeClr val="accent2">
                    <a:lumMod val="75000"/>
                  </a:schemeClr>
                </a:solidFill>
              </a:rPr>
              <a:t>Access data in Row </a:t>
            </a:r>
            <a:r>
              <a:rPr lang="en-US" sz="2600" dirty="0">
                <a:solidFill>
                  <a:schemeClr val="accent2">
                    <a:lumMod val="75000"/>
                  </a:schemeClr>
                </a:solidFill>
                <a:latin typeface="Trebuchet MS" panose="020B0603020202020204" pitchFamily="34" charset="0"/>
              </a:rPr>
              <a:t>1</a:t>
            </a:r>
          </a:p>
        </p:txBody>
      </p:sp>
      <p:sp>
        <p:nvSpPr>
          <p:cNvPr id="3" name="TextBox 2">
            <a:extLst>
              <a:ext uri="{FF2B5EF4-FFF2-40B4-BE49-F238E27FC236}">
                <a16:creationId xmlns:a16="http://schemas.microsoft.com/office/drawing/2014/main" id="{C794376E-A6AA-AD1B-A00D-58121750AEC9}"/>
              </a:ext>
            </a:extLst>
          </p:cNvPr>
          <p:cNvSpPr txBox="1"/>
          <p:nvPr/>
        </p:nvSpPr>
        <p:spPr>
          <a:xfrm>
            <a:off x="3678985" y="5551974"/>
            <a:ext cx="2371241" cy="528760"/>
          </a:xfrm>
          <a:prstGeom prst="rect">
            <a:avLst/>
          </a:prstGeom>
          <a:noFill/>
          <a:ln w="57150">
            <a:noFill/>
          </a:ln>
        </p:spPr>
        <p:txBody>
          <a:bodyPr wrap="none" rtlCol="0" anchor="ctr">
            <a:noAutofit/>
          </a:bodyPr>
          <a:lstStyle/>
          <a:p>
            <a:pPr algn="ctr">
              <a:lnSpc>
                <a:spcPct val="90000"/>
              </a:lnSpc>
            </a:pPr>
            <a:r>
              <a:rPr lang="en-US" sz="2600" dirty="0">
                <a:solidFill>
                  <a:schemeClr val="accent2">
                    <a:lumMod val="75000"/>
                  </a:schemeClr>
                </a:solidFill>
              </a:rPr>
              <a:t>Row </a:t>
            </a:r>
            <a:r>
              <a:rPr lang="en-US" sz="2600" dirty="0">
                <a:solidFill>
                  <a:schemeClr val="accent2">
                    <a:lumMod val="75000"/>
                  </a:schemeClr>
                </a:solidFill>
                <a:latin typeface="Trebuchet MS" panose="020B0703020202090204" pitchFamily="34" charset="0"/>
              </a:rPr>
              <a:t>1</a:t>
            </a:r>
            <a:r>
              <a:rPr lang="en-US" sz="2600" dirty="0">
                <a:solidFill>
                  <a:prstClr val="black"/>
                </a:solidFill>
              </a:rPr>
              <a:t> is </a:t>
            </a:r>
            <a:r>
              <a:rPr lang="en-US" sz="2600" b="1" dirty="0">
                <a:solidFill>
                  <a:prstClr val="black"/>
                </a:solidFill>
              </a:rPr>
              <a:t>closed</a:t>
            </a:r>
          </a:p>
        </p:txBody>
      </p:sp>
      <p:sp>
        <p:nvSpPr>
          <p:cNvPr id="11" name="Rectangle 10">
            <a:extLst>
              <a:ext uri="{FF2B5EF4-FFF2-40B4-BE49-F238E27FC236}">
                <a16:creationId xmlns:a16="http://schemas.microsoft.com/office/drawing/2014/main" id="{184B126E-7E68-1E98-17D5-AC34145CE62C}"/>
              </a:ext>
            </a:extLst>
          </p:cNvPr>
          <p:cNvSpPr/>
          <p:nvPr/>
        </p:nvSpPr>
        <p:spPr>
          <a:xfrm>
            <a:off x="3716694" y="1525601"/>
            <a:ext cx="229582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DRAM Subarray</a:t>
            </a:r>
          </a:p>
        </p:txBody>
      </p:sp>
    </p:spTree>
    <p:extLst>
      <p:ext uri="{BB962C8B-B14F-4D97-AF65-F5344CB8AC3E}">
        <p14:creationId xmlns:p14="http://schemas.microsoft.com/office/powerpoint/2010/main" val="224640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7D740-3A8F-BE18-03B4-24699DE114D2}"/>
            </a:ext>
          </a:extLst>
        </p:cNvPr>
        <p:cNvGrpSpPr/>
        <p:nvPr/>
      </p:nvGrpSpPr>
      <p:grpSpPr>
        <a:xfrm>
          <a:off x="0" y="0"/>
          <a:ext cx="0" cy="0"/>
          <a:chOff x="0" y="0"/>
          <a:chExt cx="0" cy="0"/>
        </a:xfrm>
      </p:grpSpPr>
      <p:sp>
        <p:nvSpPr>
          <p:cNvPr id="16" name="Rounded Rectangle 4">
            <a:extLst>
              <a:ext uri="{FF2B5EF4-FFF2-40B4-BE49-F238E27FC236}">
                <a16:creationId xmlns:a16="http://schemas.microsoft.com/office/drawing/2014/main" id="{22E2A9BA-ED0F-8D42-25D4-C710137967F5}"/>
              </a:ext>
            </a:extLst>
          </p:cNvPr>
          <p:cNvSpPr/>
          <p:nvPr/>
        </p:nvSpPr>
        <p:spPr>
          <a:xfrm>
            <a:off x="2162014" y="1526582"/>
            <a:ext cx="5408908" cy="3843580"/>
          </a:xfrm>
          <a:prstGeom prst="roundRect">
            <a:avLst>
              <a:gd name="adj" fmla="val 7585"/>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820031-C0F5-45D1-67D3-17FE669F128E}"/>
              </a:ext>
            </a:extLst>
          </p:cNvPr>
          <p:cNvSpPr>
            <a:spLocks noGrp="1"/>
          </p:cNvSpPr>
          <p:nvPr>
            <p:ph type="title"/>
          </p:nvPr>
        </p:nvSpPr>
        <p:spPr/>
        <p:txBody>
          <a:bodyPr>
            <a:normAutofit fontScale="90000"/>
          </a:bodyPr>
          <a:lstStyle/>
          <a:p>
            <a:r>
              <a:rPr lang="en-US" dirty="0"/>
              <a:t>DRAM Operation: Activate and </a:t>
            </a:r>
            <a:r>
              <a:rPr lang="en-US" dirty="0" err="1"/>
              <a:t>Precharge</a:t>
            </a:r>
            <a:endParaRPr lang="en-US" dirty="0"/>
          </a:p>
        </p:txBody>
      </p:sp>
      <p:sp>
        <p:nvSpPr>
          <p:cNvPr id="4" name="Slide Number Placeholder 3">
            <a:extLst>
              <a:ext uri="{FF2B5EF4-FFF2-40B4-BE49-F238E27FC236}">
                <a16:creationId xmlns:a16="http://schemas.microsoft.com/office/drawing/2014/main" id="{CA462C22-A731-E6AB-50EB-D9DF65384578}"/>
              </a:ext>
            </a:extLst>
          </p:cNvPr>
          <p:cNvSpPr>
            <a:spLocks noGrp="1"/>
          </p:cNvSpPr>
          <p:nvPr>
            <p:ph type="sldNum" sz="quarter" idx="12"/>
          </p:nvPr>
        </p:nvSpPr>
        <p:spPr/>
        <p:txBody>
          <a:bodyPr/>
          <a:lstStyle/>
          <a:p>
            <a:fld id="{C19D2B53-EDAE-4B41-B849-8916FA40BCB6}" type="slidenum">
              <a:rPr lang="en-US" smtClean="0"/>
              <a:pPr/>
              <a:t>92</a:t>
            </a:fld>
            <a:endParaRPr lang="en-US" dirty="0"/>
          </a:p>
        </p:txBody>
      </p:sp>
      <p:sp>
        <p:nvSpPr>
          <p:cNvPr id="5" name="Rectangle 4">
            <a:extLst>
              <a:ext uri="{FF2B5EF4-FFF2-40B4-BE49-F238E27FC236}">
                <a16:creationId xmlns:a16="http://schemas.microsoft.com/office/drawing/2014/main" id="{87D6822F-98F9-7B0B-C8F8-4B11DC39D006}"/>
              </a:ext>
            </a:extLst>
          </p:cNvPr>
          <p:cNvSpPr/>
          <p:nvPr/>
        </p:nvSpPr>
        <p:spPr>
          <a:xfrm>
            <a:off x="2418160" y="2078845"/>
            <a:ext cx="4893185" cy="553592"/>
          </a:xfrm>
          <a:prstGeom prst="rect">
            <a:avLst/>
          </a:prstGeom>
          <a:solidFill>
            <a:schemeClr val="accent2">
              <a:lumMod val="40000"/>
              <a:lumOff val="6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rPr>
              <a:t>1</a:t>
            </a:r>
          </a:p>
        </p:txBody>
      </p:sp>
      <p:sp>
        <p:nvSpPr>
          <p:cNvPr id="8" name="Rectangle 7">
            <a:extLst>
              <a:ext uri="{FF2B5EF4-FFF2-40B4-BE49-F238E27FC236}">
                <a16:creationId xmlns:a16="http://schemas.microsoft.com/office/drawing/2014/main" id="{CC0016B9-0C76-95C0-5A46-4BB525FADE6A}"/>
              </a:ext>
            </a:extLst>
          </p:cNvPr>
          <p:cNvSpPr/>
          <p:nvPr/>
        </p:nvSpPr>
        <p:spPr>
          <a:xfrm>
            <a:off x="2418015" y="2632437"/>
            <a:ext cx="4893185" cy="553592"/>
          </a:xfrm>
          <a:prstGeom prst="rect">
            <a:avLst/>
          </a:prstGeom>
          <a:solidFill>
            <a:schemeClr val="accent4">
              <a:lumMod val="20000"/>
              <a:lumOff val="8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lang="en-US" sz="2000" b="1" dirty="0">
                <a:solidFill>
                  <a:schemeClr val="tx1">
                    <a:lumMod val="75000"/>
                    <a:lumOff val="25000"/>
                  </a:schemeClr>
                </a:solidFill>
                <a:latin typeface="Trebuchet MS" panose="020B0703020202090204" pitchFamily="34" charset="0"/>
              </a:rPr>
              <a:t>2</a:t>
            </a:r>
            <a:endPar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endParaRPr>
          </a:p>
        </p:txBody>
      </p:sp>
      <p:sp>
        <p:nvSpPr>
          <p:cNvPr id="9" name="Rectangle 8">
            <a:extLst>
              <a:ext uri="{FF2B5EF4-FFF2-40B4-BE49-F238E27FC236}">
                <a16:creationId xmlns:a16="http://schemas.microsoft.com/office/drawing/2014/main" id="{19181049-C48F-6EA7-C2F1-C948FC783C3E}"/>
              </a:ext>
            </a:extLst>
          </p:cNvPr>
          <p:cNvSpPr/>
          <p:nvPr/>
        </p:nvSpPr>
        <p:spPr>
          <a:xfrm>
            <a:off x="2418015" y="3186029"/>
            <a:ext cx="4893185" cy="553592"/>
          </a:xfrm>
          <a:prstGeom prst="rect">
            <a:avLst/>
          </a:prstGeom>
          <a:solidFill>
            <a:schemeClr val="accent6">
              <a:lumMod val="40000"/>
              <a:lumOff val="6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lang="en-US" sz="2000" b="1" dirty="0">
                <a:solidFill>
                  <a:schemeClr val="tx1">
                    <a:lumMod val="75000"/>
                    <a:lumOff val="25000"/>
                  </a:schemeClr>
                </a:solidFill>
                <a:latin typeface="Trebuchet MS" panose="020B0703020202090204" pitchFamily="34" charset="0"/>
              </a:rPr>
              <a:t>3</a:t>
            </a:r>
            <a:endPar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endParaRPr>
          </a:p>
        </p:txBody>
      </p:sp>
      <p:sp>
        <p:nvSpPr>
          <p:cNvPr id="10" name="RowBuffer">
            <a:extLst>
              <a:ext uri="{FF2B5EF4-FFF2-40B4-BE49-F238E27FC236}">
                <a16:creationId xmlns:a16="http://schemas.microsoft.com/office/drawing/2014/main" id="{328AA25F-848D-252A-4808-CA1BB2B444CD}"/>
              </a:ext>
            </a:extLst>
          </p:cNvPr>
          <p:cNvSpPr>
            <a:spLocks/>
          </p:cNvSpPr>
          <p:nvPr/>
        </p:nvSpPr>
        <p:spPr>
          <a:xfrm>
            <a:off x="2295145" y="4086491"/>
            <a:ext cx="5138926" cy="1157359"/>
          </a:xfrm>
          <a:prstGeom prst="roundRect">
            <a:avLst>
              <a:gd name="adj" fmla="val 5443"/>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5B9BD5">
                    <a:lumMod val="20000"/>
                    <a:lumOff val="80000"/>
                  </a:srgbClr>
                </a:solidFill>
                <a:effectLst/>
                <a:uLnTx/>
                <a:uFillTx/>
                <a:latin typeface="+mj-lt"/>
                <a:ea typeface="+mn-ea"/>
                <a:cs typeface="+mn-cs"/>
              </a:rPr>
              <a:t>Row Buffer</a:t>
            </a:r>
          </a:p>
        </p:txBody>
      </p:sp>
      <p:sp>
        <p:nvSpPr>
          <p:cNvPr id="11" name="Right Arrow 10">
            <a:extLst>
              <a:ext uri="{FF2B5EF4-FFF2-40B4-BE49-F238E27FC236}">
                <a16:creationId xmlns:a16="http://schemas.microsoft.com/office/drawing/2014/main" id="{2F8DA99E-8EF7-8E5C-6086-F3F4F995557A}"/>
              </a:ext>
            </a:extLst>
          </p:cNvPr>
          <p:cNvSpPr/>
          <p:nvPr/>
        </p:nvSpPr>
        <p:spPr>
          <a:xfrm>
            <a:off x="957807" y="2202983"/>
            <a:ext cx="1421319" cy="274320"/>
          </a:xfrm>
          <a:prstGeom prst="rightArrow">
            <a:avLst/>
          </a:prstGeom>
          <a:solidFill>
            <a:srgbClr val="FF9F9F"/>
          </a:solidFill>
          <a:ln w="38100">
            <a:solidFill>
              <a:srgbClr val="C00000"/>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2" name="TextBox 11">
            <a:extLst>
              <a:ext uri="{FF2B5EF4-FFF2-40B4-BE49-F238E27FC236}">
                <a16:creationId xmlns:a16="http://schemas.microsoft.com/office/drawing/2014/main" id="{871ED98B-46A1-8E63-1296-95FA67FFC2D7}"/>
              </a:ext>
            </a:extLst>
          </p:cNvPr>
          <p:cNvSpPr txBox="1"/>
          <p:nvPr/>
        </p:nvSpPr>
        <p:spPr>
          <a:xfrm>
            <a:off x="513267" y="1487839"/>
            <a:ext cx="1828800" cy="753812"/>
          </a:xfrm>
          <a:prstGeom prst="rect">
            <a:avLst/>
          </a:prstGeom>
          <a:noFill/>
          <a:ln w="57150">
            <a:noFill/>
          </a:ln>
        </p:spPr>
        <p:txBody>
          <a:bodyPr wrap="none" rtlCol="0" anchor="ctr">
            <a:noAutofit/>
          </a:bodyPr>
          <a:lstStyle/>
          <a:p>
            <a:pPr algn="ctr">
              <a:lnSpc>
                <a:spcPct val="90000"/>
              </a:lnSpc>
            </a:pPr>
            <a:r>
              <a:rPr lang="en-US" sz="2600" dirty="0">
                <a:solidFill>
                  <a:srgbClr val="C00000"/>
                </a:solidFill>
              </a:rPr>
              <a:t>Activate</a:t>
            </a:r>
            <a:r>
              <a:rPr lang="en-US" sz="2600" dirty="0">
                <a:solidFill>
                  <a:prstClr val="black"/>
                </a:solidFill>
              </a:rPr>
              <a:t> </a:t>
            </a:r>
            <a:br>
              <a:rPr lang="en-US" sz="2600" dirty="0">
                <a:solidFill>
                  <a:prstClr val="black"/>
                </a:solidFill>
              </a:rPr>
            </a:br>
            <a:r>
              <a:rPr lang="en-US" sz="2600" dirty="0">
                <a:solidFill>
                  <a:prstClr val="black"/>
                </a:solidFill>
              </a:rPr>
              <a:t>command</a:t>
            </a:r>
          </a:p>
        </p:txBody>
      </p:sp>
      <p:sp>
        <p:nvSpPr>
          <p:cNvPr id="15" name="Rectangle 14">
            <a:extLst>
              <a:ext uri="{FF2B5EF4-FFF2-40B4-BE49-F238E27FC236}">
                <a16:creationId xmlns:a16="http://schemas.microsoft.com/office/drawing/2014/main" id="{5CB29013-A92D-450C-2CEB-0D16ADC2B7C5}"/>
              </a:ext>
            </a:extLst>
          </p:cNvPr>
          <p:cNvSpPr/>
          <p:nvPr/>
        </p:nvSpPr>
        <p:spPr>
          <a:xfrm>
            <a:off x="2418015" y="2078966"/>
            <a:ext cx="4893185" cy="553592"/>
          </a:xfrm>
          <a:prstGeom prst="rect">
            <a:avLst/>
          </a:prstGeom>
          <a:solidFill>
            <a:schemeClr val="accent2">
              <a:lumMod val="40000"/>
              <a:lumOff val="6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rPr>
              <a:t>1</a:t>
            </a:r>
          </a:p>
        </p:txBody>
      </p:sp>
      <p:sp>
        <p:nvSpPr>
          <p:cNvPr id="3" name="TextBox 2">
            <a:extLst>
              <a:ext uri="{FF2B5EF4-FFF2-40B4-BE49-F238E27FC236}">
                <a16:creationId xmlns:a16="http://schemas.microsoft.com/office/drawing/2014/main" id="{F4CADA62-03C0-3486-FDD7-86AE404DD2FA}"/>
              </a:ext>
            </a:extLst>
          </p:cNvPr>
          <p:cNvSpPr txBox="1"/>
          <p:nvPr/>
        </p:nvSpPr>
        <p:spPr>
          <a:xfrm>
            <a:off x="3116274" y="768096"/>
            <a:ext cx="3496665" cy="753812"/>
          </a:xfrm>
          <a:prstGeom prst="rect">
            <a:avLst/>
          </a:prstGeom>
          <a:noFill/>
          <a:ln w="57150">
            <a:noFill/>
          </a:ln>
        </p:spPr>
        <p:txBody>
          <a:bodyPr wrap="none" rtlCol="0" anchor="ctr">
            <a:noAutofit/>
          </a:bodyPr>
          <a:lstStyle/>
          <a:p>
            <a:pPr algn="ctr">
              <a:lnSpc>
                <a:spcPct val="90000"/>
              </a:lnSpc>
            </a:pPr>
            <a:r>
              <a:rPr lang="en-US" sz="2600" dirty="0">
                <a:solidFill>
                  <a:schemeClr val="accent2">
                    <a:lumMod val="75000"/>
                  </a:schemeClr>
                </a:solidFill>
              </a:rPr>
              <a:t>Access data in Row </a:t>
            </a:r>
            <a:r>
              <a:rPr lang="en-US" sz="2600" dirty="0">
                <a:solidFill>
                  <a:schemeClr val="accent2">
                    <a:lumMod val="75000"/>
                  </a:schemeClr>
                </a:solidFill>
                <a:latin typeface="Trebuchet MS" panose="020B0603020202020204" pitchFamily="34" charset="0"/>
              </a:rPr>
              <a:t>1</a:t>
            </a:r>
          </a:p>
        </p:txBody>
      </p:sp>
      <p:sp>
        <p:nvSpPr>
          <p:cNvPr id="6" name="TextBox 5">
            <a:extLst>
              <a:ext uri="{FF2B5EF4-FFF2-40B4-BE49-F238E27FC236}">
                <a16:creationId xmlns:a16="http://schemas.microsoft.com/office/drawing/2014/main" id="{EAF5DE5B-4022-039D-BE5D-F34D38978D9F}"/>
              </a:ext>
            </a:extLst>
          </p:cNvPr>
          <p:cNvSpPr txBox="1"/>
          <p:nvPr/>
        </p:nvSpPr>
        <p:spPr>
          <a:xfrm>
            <a:off x="3678985" y="5551974"/>
            <a:ext cx="2371241" cy="528760"/>
          </a:xfrm>
          <a:prstGeom prst="rect">
            <a:avLst/>
          </a:prstGeom>
          <a:noFill/>
          <a:ln w="57150">
            <a:noFill/>
          </a:ln>
        </p:spPr>
        <p:txBody>
          <a:bodyPr wrap="none" rtlCol="0" anchor="ctr">
            <a:noAutofit/>
          </a:bodyPr>
          <a:lstStyle/>
          <a:p>
            <a:pPr algn="ctr">
              <a:lnSpc>
                <a:spcPct val="90000"/>
              </a:lnSpc>
            </a:pPr>
            <a:r>
              <a:rPr lang="en-US" sz="2600" dirty="0">
                <a:solidFill>
                  <a:schemeClr val="accent2">
                    <a:lumMod val="75000"/>
                  </a:schemeClr>
                </a:solidFill>
              </a:rPr>
              <a:t>Row </a:t>
            </a:r>
            <a:r>
              <a:rPr lang="en-US" sz="2600" dirty="0">
                <a:solidFill>
                  <a:schemeClr val="accent2">
                    <a:lumMod val="75000"/>
                  </a:schemeClr>
                </a:solidFill>
                <a:latin typeface="Trebuchet MS" panose="020B0703020202090204" pitchFamily="34" charset="0"/>
              </a:rPr>
              <a:t>1</a:t>
            </a:r>
            <a:r>
              <a:rPr lang="en-US" sz="2600" dirty="0">
                <a:solidFill>
                  <a:prstClr val="black"/>
                </a:solidFill>
              </a:rPr>
              <a:t> is </a:t>
            </a:r>
            <a:r>
              <a:rPr lang="en-US" sz="2600" b="1" dirty="0">
                <a:solidFill>
                  <a:prstClr val="black"/>
                </a:solidFill>
              </a:rPr>
              <a:t>open</a:t>
            </a:r>
          </a:p>
        </p:txBody>
      </p:sp>
      <p:sp>
        <p:nvSpPr>
          <p:cNvPr id="13" name="TextBox 12">
            <a:extLst>
              <a:ext uri="{FF2B5EF4-FFF2-40B4-BE49-F238E27FC236}">
                <a16:creationId xmlns:a16="http://schemas.microsoft.com/office/drawing/2014/main" id="{C4078915-C393-F1F0-F1E0-D880E31F9B2F}"/>
              </a:ext>
            </a:extLst>
          </p:cNvPr>
          <p:cNvSpPr txBox="1"/>
          <p:nvPr/>
        </p:nvSpPr>
        <p:spPr>
          <a:xfrm>
            <a:off x="3678985" y="5554791"/>
            <a:ext cx="2371241" cy="528760"/>
          </a:xfrm>
          <a:prstGeom prst="rect">
            <a:avLst/>
          </a:prstGeom>
          <a:noFill/>
          <a:ln w="57150">
            <a:noFill/>
          </a:ln>
        </p:spPr>
        <p:txBody>
          <a:bodyPr wrap="none" rtlCol="0" anchor="ctr">
            <a:noAutofit/>
          </a:bodyPr>
          <a:lstStyle/>
          <a:p>
            <a:pPr algn="ctr">
              <a:lnSpc>
                <a:spcPct val="90000"/>
              </a:lnSpc>
            </a:pPr>
            <a:r>
              <a:rPr lang="en-US" sz="2600" dirty="0">
                <a:solidFill>
                  <a:schemeClr val="accent2">
                    <a:lumMod val="75000"/>
                  </a:schemeClr>
                </a:solidFill>
              </a:rPr>
              <a:t>Row </a:t>
            </a:r>
            <a:r>
              <a:rPr lang="en-US" sz="2600" dirty="0">
                <a:solidFill>
                  <a:schemeClr val="accent2">
                    <a:lumMod val="75000"/>
                  </a:schemeClr>
                </a:solidFill>
                <a:latin typeface="Trebuchet MS" panose="020B0703020202090204" pitchFamily="34" charset="0"/>
              </a:rPr>
              <a:t>1</a:t>
            </a:r>
            <a:r>
              <a:rPr lang="en-US" sz="2600" dirty="0">
                <a:solidFill>
                  <a:prstClr val="black"/>
                </a:solidFill>
              </a:rPr>
              <a:t> is </a:t>
            </a:r>
            <a:r>
              <a:rPr lang="en-US" sz="2600" b="1" dirty="0">
                <a:solidFill>
                  <a:prstClr val="black"/>
                </a:solidFill>
              </a:rPr>
              <a:t>closed</a:t>
            </a:r>
          </a:p>
        </p:txBody>
      </p:sp>
      <p:sp>
        <p:nvSpPr>
          <p:cNvPr id="17" name="Rectangle 16">
            <a:extLst>
              <a:ext uri="{FF2B5EF4-FFF2-40B4-BE49-F238E27FC236}">
                <a16:creationId xmlns:a16="http://schemas.microsoft.com/office/drawing/2014/main" id="{C0A0CC2F-F671-1BF8-6116-A89082A97668}"/>
              </a:ext>
            </a:extLst>
          </p:cNvPr>
          <p:cNvSpPr/>
          <p:nvPr/>
        </p:nvSpPr>
        <p:spPr>
          <a:xfrm>
            <a:off x="3716694" y="1525601"/>
            <a:ext cx="229582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DRAM Subarray</a:t>
            </a:r>
          </a:p>
        </p:txBody>
      </p:sp>
    </p:spTree>
    <p:extLst>
      <p:ext uri="{BB962C8B-B14F-4D97-AF65-F5344CB8AC3E}">
        <p14:creationId xmlns:p14="http://schemas.microsoft.com/office/powerpoint/2010/main" val="62333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4.44444E-6 1.48148E-6 L -4.44444E-6 0.36667 " pathEditMode="relative" rAng="0" ptsTypes="AA">
                                      <p:cBhvr>
                                        <p:cTn id="12" dur="500" fill="hold"/>
                                        <p:tgtEl>
                                          <p:spTgt spid="15"/>
                                        </p:tgtEl>
                                        <p:attrNameLst>
                                          <p:attrName>ppt_x</p:attrName>
                                          <p:attrName>ppt_y</p:attrName>
                                        </p:attrNameLst>
                                      </p:cBhvr>
                                      <p:rCtr x="0" y="18333"/>
                                    </p:animMotion>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animBg="1"/>
      <p:bldP spid="6" grpId="0"/>
      <p:bldP spid="1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30D14-B918-E0B9-D631-FA63CCCFD1A2}"/>
            </a:ext>
          </a:extLst>
        </p:cNvPr>
        <p:cNvGrpSpPr/>
        <p:nvPr/>
      </p:nvGrpSpPr>
      <p:grpSpPr>
        <a:xfrm>
          <a:off x="0" y="0"/>
          <a:ext cx="0" cy="0"/>
          <a:chOff x="0" y="0"/>
          <a:chExt cx="0" cy="0"/>
        </a:xfrm>
      </p:grpSpPr>
      <p:sp>
        <p:nvSpPr>
          <p:cNvPr id="12" name="Rounded Rectangle 4">
            <a:extLst>
              <a:ext uri="{FF2B5EF4-FFF2-40B4-BE49-F238E27FC236}">
                <a16:creationId xmlns:a16="http://schemas.microsoft.com/office/drawing/2014/main" id="{949584D1-C574-CA1C-C56A-FDDC15531A3B}"/>
              </a:ext>
            </a:extLst>
          </p:cNvPr>
          <p:cNvSpPr/>
          <p:nvPr/>
        </p:nvSpPr>
        <p:spPr>
          <a:xfrm>
            <a:off x="2162014" y="1526582"/>
            <a:ext cx="5408908" cy="3843580"/>
          </a:xfrm>
          <a:prstGeom prst="roundRect">
            <a:avLst>
              <a:gd name="adj" fmla="val 7585"/>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A41122-F7BA-2C72-25C1-32D4C488E486}"/>
              </a:ext>
            </a:extLst>
          </p:cNvPr>
          <p:cNvSpPr>
            <a:spLocks noGrp="1"/>
          </p:cNvSpPr>
          <p:nvPr>
            <p:ph type="title"/>
          </p:nvPr>
        </p:nvSpPr>
        <p:spPr/>
        <p:txBody>
          <a:bodyPr>
            <a:normAutofit fontScale="90000"/>
          </a:bodyPr>
          <a:lstStyle/>
          <a:p>
            <a:r>
              <a:rPr lang="en-US" dirty="0"/>
              <a:t>DRAM Operation: Activate and </a:t>
            </a:r>
            <a:r>
              <a:rPr lang="en-US" dirty="0" err="1"/>
              <a:t>Precharge</a:t>
            </a:r>
            <a:endParaRPr lang="en-US" dirty="0"/>
          </a:p>
        </p:txBody>
      </p:sp>
      <p:sp>
        <p:nvSpPr>
          <p:cNvPr id="4" name="Slide Number Placeholder 3">
            <a:extLst>
              <a:ext uri="{FF2B5EF4-FFF2-40B4-BE49-F238E27FC236}">
                <a16:creationId xmlns:a16="http://schemas.microsoft.com/office/drawing/2014/main" id="{2A7F6E8A-FF9B-2236-E4CA-05A03ADB7E37}"/>
              </a:ext>
            </a:extLst>
          </p:cNvPr>
          <p:cNvSpPr>
            <a:spLocks noGrp="1"/>
          </p:cNvSpPr>
          <p:nvPr>
            <p:ph type="sldNum" sz="quarter" idx="12"/>
          </p:nvPr>
        </p:nvSpPr>
        <p:spPr/>
        <p:txBody>
          <a:bodyPr/>
          <a:lstStyle/>
          <a:p>
            <a:fld id="{C19D2B53-EDAE-4B41-B849-8916FA40BCB6}" type="slidenum">
              <a:rPr lang="en-US" smtClean="0"/>
              <a:pPr/>
              <a:t>93</a:t>
            </a:fld>
            <a:endParaRPr lang="en-US" dirty="0"/>
          </a:p>
        </p:txBody>
      </p:sp>
      <p:sp>
        <p:nvSpPr>
          <p:cNvPr id="5" name="Rectangle 4">
            <a:extLst>
              <a:ext uri="{FF2B5EF4-FFF2-40B4-BE49-F238E27FC236}">
                <a16:creationId xmlns:a16="http://schemas.microsoft.com/office/drawing/2014/main" id="{023AA937-8388-5F06-8323-F136159A22DE}"/>
              </a:ext>
            </a:extLst>
          </p:cNvPr>
          <p:cNvSpPr/>
          <p:nvPr/>
        </p:nvSpPr>
        <p:spPr>
          <a:xfrm>
            <a:off x="2418160" y="2078845"/>
            <a:ext cx="4893185" cy="553592"/>
          </a:xfrm>
          <a:prstGeom prst="rect">
            <a:avLst/>
          </a:prstGeom>
          <a:solidFill>
            <a:schemeClr val="accent2">
              <a:lumMod val="40000"/>
              <a:lumOff val="6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rPr>
              <a:t>1</a:t>
            </a:r>
          </a:p>
        </p:txBody>
      </p:sp>
      <p:sp>
        <p:nvSpPr>
          <p:cNvPr id="8" name="Rectangle 7">
            <a:extLst>
              <a:ext uri="{FF2B5EF4-FFF2-40B4-BE49-F238E27FC236}">
                <a16:creationId xmlns:a16="http://schemas.microsoft.com/office/drawing/2014/main" id="{FF1E17C0-8086-E5F5-0FA9-7EE8AED343C2}"/>
              </a:ext>
            </a:extLst>
          </p:cNvPr>
          <p:cNvSpPr/>
          <p:nvPr/>
        </p:nvSpPr>
        <p:spPr>
          <a:xfrm>
            <a:off x="2418015" y="2632437"/>
            <a:ext cx="4893185" cy="553592"/>
          </a:xfrm>
          <a:prstGeom prst="rect">
            <a:avLst/>
          </a:prstGeom>
          <a:solidFill>
            <a:schemeClr val="accent4">
              <a:lumMod val="20000"/>
              <a:lumOff val="8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lang="en-US" sz="2000" b="1" dirty="0">
                <a:solidFill>
                  <a:schemeClr val="tx1">
                    <a:lumMod val="75000"/>
                    <a:lumOff val="25000"/>
                  </a:schemeClr>
                </a:solidFill>
                <a:latin typeface="Trebuchet MS" panose="020B0703020202090204" pitchFamily="34" charset="0"/>
              </a:rPr>
              <a:t>2</a:t>
            </a:r>
            <a:endPar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endParaRPr>
          </a:p>
        </p:txBody>
      </p:sp>
      <p:sp>
        <p:nvSpPr>
          <p:cNvPr id="9" name="Rectangle 8">
            <a:extLst>
              <a:ext uri="{FF2B5EF4-FFF2-40B4-BE49-F238E27FC236}">
                <a16:creationId xmlns:a16="http://schemas.microsoft.com/office/drawing/2014/main" id="{05821807-EC1A-4496-16E2-D7E088ACB5B5}"/>
              </a:ext>
            </a:extLst>
          </p:cNvPr>
          <p:cNvSpPr/>
          <p:nvPr/>
        </p:nvSpPr>
        <p:spPr>
          <a:xfrm>
            <a:off x="2418015" y="3186029"/>
            <a:ext cx="4893185" cy="553592"/>
          </a:xfrm>
          <a:prstGeom prst="rect">
            <a:avLst/>
          </a:prstGeom>
          <a:solidFill>
            <a:schemeClr val="accent6">
              <a:lumMod val="40000"/>
              <a:lumOff val="6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lang="en-US" sz="2000" b="1" dirty="0">
                <a:solidFill>
                  <a:schemeClr val="tx1">
                    <a:lumMod val="75000"/>
                    <a:lumOff val="25000"/>
                  </a:schemeClr>
                </a:solidFill>
                <a:latin typeface="Trebuchet MS" panose="020B0703020202090204" pitchFamily="34" charset="0"/>
              </a:rPr>
              <a:t>3</a:t>
            </a:r>
            <a:endPar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endParaRPr>
          </a:p>
        </p:txBody>
      </p:sp>
      <p:sp>
        <p:nvSpPr>
          <p:cNvPr id="10" name="RowBuffer">
            <a:extLst>
              <a:ext uri="{FF2B5EF4-FFF2-40B4-BE49-F238E27FC236}">
                <a16:creationId xmlns:a16="http://schemas.microsoft.com/office/drawing/2014/main" id="{7D25922A-2C8A-6CE0-49E6-8F9553718CD7}"/>
              </a:ext>
            </a:extLst>
          </p:cNvPr>
          <p:cNvSpPr>
            <a:spLocks/>
          </p:cNvSpPr>
          <p:nvPr/>
        </p:nvSpPr>
        <p:spPr>
          <a:xfrm>
            <a:off x="2295145" y="4086491"/>
            <a:ext cx="5138926" cy="1157359"/>
          </a:xfrm>
          <a:prstGeom prst="roundRect">
            <a:avLst>
              <a:gd name="adj" fmla="val 5443"/>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5B9BD5">
                    <a:lumMod val="20000"/>
                    <a:lumOff val="80000"/>
                  </a:srgbClr>
                </a:solidFill>
                <a:effectLst/>
                <a:uLnTx/>
                <a:uFillTx/>
                <a:latin typeface="+mj-lt"/>
                <a:ea typeface="+mn-ea"/>
                <a:cs typeface="+mn-cs"/>
              </a:rPr>
              <a:t>Row Buffer</a:t>
            </a:r>
          </a:p>
        </p:txBody>
      </p:sp>
      <p:sp>
        <p:nvSpPr>
          <p:cNvPr id="15" name="Rectangle 14">
            <a:extLst>
              <a:ext uri="{FF2B5EF4-FFF2-40B4-BE49-F238E27FC236}">
                <a16:creationId xmlns:a16="http://schemas.microsoft.com/office/drawing/2014/main" id="{2275628C-A0E5-9600-A2FA-8562D604F78D}"/>
              </a:ext>
            </a:extLst>
          </p:cNvPr>
          <p:cNvSpPr/>
          <p:nvPr/>
        </p:nvSpPr>
        <p:spPr>
          <a:xfrm>
            <a:off x="2418015" y="4592149"/>
            <a:ext cx="4893185" cy="553592"/>
          </a:xfrm>
          <a:prstGeom prst="rect">
            <a:avLst/>
          </a:prstGeom>
          <a:solidFill>
            <a:schemeClr val="accent2">
              <a:lumMod val="40000"/>
              <a:lumOff val="6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rPr>
              <a:t>1</a:t>
            </a:r>
          </a:p>
        </p:txBody>
      </p:sp>
      <p:sp>
        <p:nvSpPr>
          <p:cNvPr id="7" name="Right Arrow 6">
            <a:extLst>
              <a:ext uri="{FF2B5EF4-FFF2-40B4-BE49-F238E27FC236}">
                <a16:creationId xmlns:a16="http://schemas.microsoft.com/office/drawing/2014/main" id="{1800C728-ECEE-BE20-9DE5-C36E6847A676}"/>
              </a:ext>
            </a:extLst>
          </p:cNvPr>
          <p:cNvSpPr/>
          <p:nvPr/>
        </p:nvSpPr>
        <p:spPr>
          <a:xfrm>
            <a:off x="956265" y="4717687"/>
            <a:ext cx="1421319" cy="274320"/>
          </a:xfrm>
          <a:prstGeom prst="rightArrow">
            <a:avLst/>
          </a:prstGeom>
          <a:solidFill>
            <a:schemeClr val="accent6">
              <a:lumMod val="20000"/>
              <a:lumOff val="80000"/>
            </a:schemeClr>
          </a:solidFill>
          <a:ln w="38100">
            <a:solidFill>
              <a:schemeClr val="accent6">
                <a:lumMod val="75000"/>
              </a:schemeClr>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3" name="TextBox 12">
            <a:extLst>
              <a:ext uri="{FF2B5EF4-FFF2-40B4-BE49-F238E27FC236}">
                <a16:creationId xmlns:a16="http://schemas.microsoft.com/office/drawing/2014/main" id="{06DC21DC-7EDB-2BA8-9DDD-A2AE19918A2C}"/>
              </a:ext>
            </a:extLst>
          </p:cNvPr>
          <p:cNvSpPr txBox="1"/>
          <p:nvPr/>
        </p:nvSpPr>
        <p:spPr>
          <a:xfrm>
            <a:off x="496227" y="4018041"/>
            <a:ext cx="1828800" cy="753812"/>
          </a:xfrm>
          <a:prstGeom prst="rect">
            <a:avLst/>
          </a:prstGeom>
          <a:noFill/>
          <a:ln w="57150">
            <a:noFill/>
          </a:ln>
        </p:spPr>
        <p:txBody>
          <a:bodyPr wrap="none" rtlCol="0" anchor="ctr">
            <a:noAutofit/>
          </a:bodyPr>
          <a:lstStyle/>
          <a:p>
            <a:pPr algn="ctr">
              <a:lnSpc>
                <a:spcPct val="90000"/>
              </a:lnSpc>
            </a:pPr>
            <a:r>
              <a:rPr lang="en-US" sz="2600" dirty="0" err="1">
                <a:solidFill>
                  <a:schemeClr val="accent6">
                    <a:lumMod val="75000"/>
                  </a:schemeClr>
                </a:solidFill>
              </a:rPr>
              <a:t>Precharge</a:t>
            </a:r>
            <a:r>
              <a:rPr lang="en-US" sz="2600" dirty="0">
                <a:solidFill>
                  <a:prstClr val="black"/>
                </a:solidFill>
              </a:rPr>
              <a:t> </a:t>
            </a:r>
            <a:br>
              <a:rPr lang="en-US" sz="2600" dirty="0">
                <a:solidFill>
                  <a:prstClr val="black"/>
                </a:solidFill>
              </a:rPr>
            </a:br>
            <a:r>
              <a:rPr lang="en-US" sz="2600" dirty="0">
                <a:solidFill>
                  <a:prstClr val="black"/>
                </a:solidFill>
              </a:rPr>
              <a:t>command</a:t>
            </a:r>
          </a:p>
        </p:txBody>
      </p:sp>
      <p:sp>
        <p:nvSpPr>
          <p:cNvPr id="3" name="TextBox 2">
            <a:extLst>
              <a:ext uri="{FF2B5EF4-FFF2-40B4-BE49-F238E27FC236}">
                <a16:creationId xmlns:a16="http://schemas.microsoft.com/office/drawing/2014/main" id="{9722A308-3BB8-7C6B-1B5F-B4E4E917CD43}"/>
              </a:ext>
            </a:extLst>
          </p:cNvPr>
          <p:cNvSpPr txBox="1"/>
          <p:nvPr/>
        </p:nvSpPr>
        <p:spPr>
          <a:xfrm>
            <a:off x="3116274" y="768096"/>
            <a:ext cx="3496665" cy="753812"/>
          </a:xfrm>
          <a:prstGeom prst="rect">
            <a:avLst/>
          </a:prstGeom>
          <a:noFill/>
          <a:ln w="57150">
            <a:noFill/>
          </a:ln>
        </p:spPr>
        <p:txBody>
          <a:bodyPr wrap="none" rtlCol="0" anchor="ctr">
            <a:noAutofit/>
          </a:bodyPr>
          <a:lstStyle/>
          <a:p>
            <a:pPr algn="ctr">
              <a:lnSpc>
                <a:spcPct val="90000"/>
              </a:lnSpc>
            </a:pPr>
            <a:r>
              <a:rPr lang="en-US" sz="2600" dirty="0">
                <a:solidFill>
                  <a:schemeClr val="accent6">
                    <a:lumMod val="75000"/>
                  </a:schemeClr>
                </a:solidFill>
              </a:rPr>
              <a:t>Access data in Row </a:t>
            </a:r>
            <a:r>
              <a:rPr lang="en-US" sz="2600" dirty="0">
                <a:solidFill>
                  <a:schemeClr val="accent6">
                    <a:lumMod val="75000"/>
                  </a:schemeClr>
                </a:solidFill>
                <a:latin typeface="Trebuchet MS" panose="020B0603020202020204" pitchFamily="34" charset="0"/>
              </a:rPr>
              <a:t>3</a:t>
            </a:r>
          </a:p>
        </p:txBody>
      </p:sp>
      <p:sp>
        <p:nvSpPr>
          <p:cNvPr id="6" name="TextBox 5">
            <a:extLst>
              <a:ext uri="{FF2B5EF4-FFF2-40B4-BE49-F238E27FC236}">
                <a16:creationId xmlns:a16="http://schemas.microsoft.com/office/drawing/2014/main" id="{4CDEC060-3F25-D1C3-6BB2-5A1C4DDE491B}"/>
              </a:ext>
            </a:extLst>
          </p:cNvPr>
          <p:cNvSpPr txBox="1"/>
          <p:nvPr/>
        </p:nvSpPr>
        <p:spPr>
          <a:xfrm>
            <a:off x="3678985" y="5551974"/>
            <a:ext cx="2371241" cy="528760"/>
          </a:xfrm>
          <a:prstGeom prst="rect">
            <a:avLst/>
          </a:prstGeom>
          <a:noFill/>
          <a:ln w="57150">
            <a:noFill/>
          </a:ln>
        </p:spPr>
        <p:txBody>
          <a:bodyPr wrap="none" rtlCol="0" anchor="ctr">
            <a:noAutofit/>
          </a:bodyPr>
          <a:lstStyle/>
          <a:p>
            <a:pPr algn="ctr">
              <a:lnSpc>
                <a:spcPct val="90000"/>
              </a:lnSpc>
            </a:pPr>
            <a:r>
              <a:rPr lang="en-US" sz="2600" dirty="0">
                <a:solidFill>
                  <a:schemeClr val="accent6">
                    <a:lumMod val="75000"/>
                  </a:schemeClr>
                </a:solidFill>
              </a:rPr>
              <a:t>Row </a:t>
            </a:r>
            <a:r>
              <a:rPr lang="en-US" sz="2600" dirty="0">
                <a:solidFill>
                  <a:schemeClr val="accent6">
                    <a:lumMod val="75000"/>
                  </a:schemeClr>
                </a:solidFill>
                <a:latin typeface="Trebuchet MS" panose="020B0703020202090204" pitchFamily="34" charset="0"/>
              </a:rPr>
              <a:t>3</a:t>
            </a:r>
            <a:r>
              <a:rPr lang="en-US" sz="2600" b="1" dirty="0">
                <a:solidFill>
                  <a:prstClr val="black"/>
                </a:solidFill>
              </a:rPr>
              <a:t> </a:t>
            </a:r>
            <a:r>
              <a:rPr lang="en-US" sz="2600" dirty="0">
                <a:solidFill>
                  <a:prstClr val="black"/>
                </a:solidFill>
              </a:rPr>
              <a:t>is</a:t>
            </a:r>
            <a:r>
              <a:rPr lang="en-US" sz="2600" b="1" dirty="0">
                <a:solidFill>
                  <a:prstClr val="black"/>
                </a:solidFill>
              </a:rPr>
              <a:t> closed</a:t>
            </a:r>
          </a:p>
        </p:txBody>
      </p:sp>
      <p:sp>
        <p:nvSpPr>
          <p:cNvPr id="14" name="Rectangle 13">
            <a:extLst>
              <a:ext uri="{FF2B5EF4-FFF2-40B4-BE49-F238E27FC236}">
                <a16:creationId xmlns:a16="http://schemas.microsoft.com/office/drawing/2014/main" id="{CA76DF78-78BB-8A83-2993-97D7E93381FD}"/>
              </a:ext>
            </a:extLst>
          </p:cNvPr>
          <p:cNvSpPr/>
          <p:nvPr/>
        </p:nvSpPr>
        <p:spPr>
          <a:xfrm>
            <a:off x="3716694" y="1525601"/>
            <a:ext cx="229582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DRAM Subarray</a:t>
            </a:r>
          </a:p>
        </p:txBody>
      </p:sp>
    </p:spTree>
    <p:extLst>
      <p:ext uri="{BB962C8B-B14F-4D97-AF65-F5344CB8AC3E}">
        <p14:creationId xmlns:p14="http://schemas.microsoft.com/office/powerpoint/2010/main" val="261507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13" grpId="0"/>
      <p:bldP spid="3"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6B05E-22FB-9B37-08D3-381ECE4D119A}"/>
            </a:ext>
          </a:extLst>
        </p:cNvPr>
        <p:cNvGrpSpPr/>
        <p:nvPr/>
      </p:nvGrpSpPr>
      <p:grpSpPr>
        <a:xfrm>
          <a:off x="0" y="0"/>
          <a:ext cx="0" cy="0"/>
          <a:chOff x="0" y="0"/>
          <a:chExt cx="0" cy="0"/>
        </a:xfrm>
      </p:grpSpPr>
      <p:sp>
        <p:nvSpPr>
          <p:cNvPr id="15" name="Rounded Rectangle 4">
            <a:extLst>
              <a:ext uri="{FF2B5EF4-FFF2-40B4-BE49-F238E27FC236}">
                <a16:creationId xmlns:a16="http://schemas.microsoft.com/office/drawing/2014/main" id="{D7024541-201B-09B3-D74A-33693BF471BA}"/>
              </a:ext>
            </a:extLst>
          </p:cNvPr>
          <p:cNvSpPr/>
          <p:nvPr/>
        </p:nvSpPr>
        <p:spPr>
          <a:xfrm>
            <a:off x="2162014" y="1526582"/>
            <a:ext cx="5408908" cy="3843580"/>
          </a:xfrm>
          <a:prstGeom prst="roundRect">
            <a:avLst>
              <a:gd name="adj" fmla="val 7585"/>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E9053B-2F95-8111-BF53-1ABD21E77CD4}"/>
              </a:ext>
            </a:extLst>
          </p:cNvPr>
          <p:cNvSpPr>
            <a:spLocks noGrp="1"/>
          </p:cNvSpPr>
          <p:nvPr>
            <p:ph type="title"/>
          </p:nvPr>
        </p:nvSpPr>
        <p:spPr/>
        <p:txBody>
          <a:bodyPr>
            <a:normAutofit fontScale="90000"/>
          </a:bodyPr>
          <a:lstStyle/>
          <a:p>
            <a:r>
              <a:rPr lang="en-US" dirty="0"/>
              <a:t>DRAM Operation: Activate and </a:t>
            </a:r>
            <a:r>
              <a:rPr lang="en-US" dirty="0" err="1"/>
              <a:t>Precharge</a:t>
            </a:r>
            <a:endParaRPr lang="en-US" dirty="0"/>
          </a:p>
        </p:txBody>
      </p:sp>
      <p:sp>
        <p:nvSpPr>
          <p:cNvPr id="4" name="Slide Number Placeholder 3">
            <a:extLst>
              <a:ext uri="{FF2B5EF4-FFF2-40B4-BE49-F238E27FC236}">
                <a16:creationId xmlns:a16="http://schemas.microsoft.com/office/drawing/2014/main" id="{481BB0E5-6955-E3DC-5FA2-7588EE1CBB0F}"/>
              </a:ext>
            </a:extLst>
          </p:cNvPr>
          <p:cNvSpPr>
            <a:spLocks noGrp="1"/>
          </p:cNvSpPr>
          <p:nvPr>
            <p:ph type="sldNum" sz="quarter" idx="12"/>
          </p:nvPr>
        </p:nvSpPr>
        <p:spPr/>
        <p:txBody>
          <a:bodyPr/>
          <a:lstStyle/>
          <a:p>
            <a:fld id="{C19D2B53-EDAE-4B41-B849-8916FA40BCB6}" type="slidenum">
              <a:rPr lang="en-US" smtClean="0"/>
              <a:pPr/>
              <a:t>94</a:t>
            </a:fld>
            <a:endParaRPr lang="en-US" dirty="0"/>
          </a:p>
        </p:txBody>
      </p:sp>
      <p:sp>
        <p:nvSpPr>
          <p:cNvPr id="5" name="Rectangle 4">
            <a:extLst>
              <a:ext uri="{FF2B5EF4-FFF2-40B4-BE49-F238E27FC236}">
                <a16:creationId xmlns:a16="http://schemas.microsoft.com/office/drawing/2014/main" id="{87D87714-3494-3885-46BB-39B5635C335F}"/>
              </a:ext>
            </a:extLst>
          </p:cNvPr>
          <p:cNvSpPr/>
          <p:nvPr/>
        </p:nvSpPr>
        <p:spPr>
          <a:xfrm>
            <a:off x="2418160" y="2078845"/>
            <a:ext cx="4893185" cy="553592"/>
          </a:xfrm>
          <a:prstGeom prst="rect">
            <a:avLst/>
          </a:prstGeom>
          <a:solidFill>
            <a:schemeClr val="accent2">
              <a:lumMod val="40000"/>
              <a:lumOff val="6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rPr>
              <a:t>1</a:t>
            </a:r>
          </a:p>
        </p:txBody>
      </p:sp>
      <p:sp>
        <p:nvSpPr>
          <p:cNvPr id="8" name="Rectangle 7">
            <a:extLst>
              <a:ext uri="{FF2B5EF4-FFF2-40B4-BE49-F238E27FC236}">
                <a16:creationId xmlns:a16="http://schemas.microsoft.com/office/drawing/2014/main" id="{CF5CA3BB-46A6-E928-0F32-E26749A4D3B4}"/>
              </a:ext>
            </a:extLst>
          </p:cNvPr>
          <p:cNvSpPr/>
          <p:nvPr/>
        </p:nvSpPr>
        <p:spPr>
          <a:xfrm>
            <a:off x="2418015" y="2632437"/>
            <a:ext cx="4893185" cy="553592"/>
          </a:xfrm>
          <a:prstGeom prst="rect">
            <a:avLst/>
          </a:prstGeom>
          <a:solidFill>
            <a:schemeClr val="accent4">
              <a:lumMod val="20000"/>
              <a:lumOff val="8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lang="en-US" sz="2000" b="1" dirty="0">
                <a:solidFill>
                  <a:schemeClr val="tx1">
                    <a:lumMod val="75000"/>
                    <a:lumOff val="25000"/>
                  </a:schemeClr>
                </a:solidFill>
                <a:latin typeface="Trebuchet MS" panose="020B0703020202090204" pitchFamily="34" charset="0"/>
              </a:rPr>
              <a:t>2</a:t>
            </a:r>
            <a:endPar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endParaRPr>
          </a:p>
        </p:txBody>
      </p:sp>
      <p:sp>
        <p:nvSpPr>
          <p:cNvPr id="9" name="Rectangle 8">
            <a:extLst>
              <a:ext uri="{FF2B5EF4-FFF2-40B4-BE49-F238E27FC236}">
                <a16:creationId xmlns:a16="http://schemas.microsoft.com/office/drawing/2014/main" id="{D8C136AF-A87A-A17D-5B86-D3C937D8B867}"/>
              </a:ext>
            </a:extLst>
          </p:cNvPr>
          <p:cNvSpPr/>
          <p:nvPr/>
        </p:nvSpPr>
        <p:spPr>
          <a:xfrm>
            <a:off x="2418015" y="3186029"/>
            <a:ext cx="4893185" cy="553592"/>
          </a:xfrm>
          <a:prstGeom prst="rect">
            <a:avLst/>
          </a:prstGeom>
          <a:solidFill>
            <a:schemeClr val="accent6">
              <a:lumMod val="40000"/>
              <a:lumOff val="6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lang="en-US" sz="2000" b="1" dirty="0">
                <a:solidFill>
                  <a:schemeClr val="tx1">
                    <a:lumMod val="75000"/>
                    <a:lumOff val="25000"/>
                  </a:schemeClr>
                </a:solidFill>
                <a:latin typeface="Trebuchet MS" panose="020B0703020202090204" pitchFamily="34" charset="0"/>
              </a:rPr>
              <a:t>3</a:t>
            </a:r>
            <a:endPar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endParaRPr>
          </a:p>
        </p:txBody>
      </p:sp>
      <p:sp>
        <p:nvSpPr>
          <p:cNvPr id="10" name="RowBuffer">
            <a:extLst>
              <a:ext uri="{FF2B5EF4-FFF2-40B4-BE49-F238E27FC236}">
                <a16:creationId xmlns:a16="http://schemas.microsoft.com/office/drawing/2014/main" id="{D98F2A3D-EB01-E51E-B3C4-4C4D726DE2C8}"/>
              </a:ext>
            </a:extLst>
          </p:cNvPr>
          <p:cNvSpPr>
            <a:spLocks/>
          </p:cNvSpPr>
          <p:nvPr/>
        </p:nvSpPr>
        <p:spPr>
          <a:xfrm>
            <a:off x="2295145" y="4086491"/>
            <a:ext cx="5138926" cy="1157359"/>
          </a:xfrm>
          <a:prstGeom prst="roundRect">
            <a:avLst>
              <a:gd name="adj" fmla="val 5443"/>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5B9BD5">
                    <a:lumMod val="20000"/>
                    <a:lumOff val="80000"/>
                  </a:srgbClr>
                </a:solidFill>
                <a:effectLst/>
                <a:uLnTx/>
                <a:uFillTx/>
                <a:latin typeface="+mj-lt"/>
                <a:ea typeface="+mn-ea"/>
                <a:cs typeface="+mn-cs"/>
              </a:rPr>
              <a:t>Row Buffer</a:t>
            </a:r>
          </a:p>
        </p:txBody>
      </p:sp>
      <p:sp>
        <p:nvSpPr>
          <p:cNvPr id="11" name="Right Arrow 10">
            <a:extLst>
              <a:ext uri="{FF2B5EF4-FFF2-40B4-BE49-F238E27FC236}">
                <a16:creationId xmlns:a16="http://schemas.microsoft.com/office/drawing/2014/main" id="{C1F867DE-9F17-5D95-7D91-6F6DB2753081}"/>
              </a:ext>
            </a:extLst>
          </p:cNvPr>
          <p:cNvSpPr/>
          <p:nvPr/>
        </p:nvSpPr>
        <p:spPr>
          <a:xfrm>
            <a:off x="956338" y="3320262"/>
            <a:ext cx="1421319" cy="274320"/>
          </a:xfrm>
          <a:prstGeom prst="rightArrow">
            <a:avLst/>
          </a:prstGeom>
          <a:solidFill>
            <a:srgbClr val="FF9F9F"/>
          </a:solidFill>
          <a:ln w="38100">
            <a:solidFill>
              <a:srgbClr val="C00000"/>
            </a:solidFill>
          </a:ln>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pPr>
            <a:endParaRPr kumimoji="0" lang="en-US" sz="3200" b="1" i="0" u="none" strike="noStrike" kern="1200" cap="none" spc="0" normalizeH="0" baseline="0" noProof="0" dirty="0">
              <a:ln>
                <a:noFill/>
              </a:ln>
              <a:solidFill>
                <a:schemeClr val="accent2">
                  <a:lumMod val="75000"/>
                </a:schemeClr>
              </a:solidFill>
              <a:effectLst/>
              <a:uLnTx/>
              <a:uFillTx/>
              <a:latin typeface="+mj-lt"/>
            </a:endParaRPr>
          </a:p>
        </p:txBody>
      </p:sp>
      <p:sp>
        <p:nvSpPr>
          <p:cNvPr id="12" name="TextBox 11">
            <a:extLst>
              <a:ext uri="{FF2B5EF4-FFF2-40B4-BE49-F238E27FC236}">
                <a16:creationId xmlns:a16="http://schemas.microsoft.com/office/drawing/2014/main" id="{4858DBFD-627D-31C4-A3B6-7CAC8504D551}"/>
              </a:ext>
            </a:extLst>
          </p:cNvPr>
          <p:cNvSpPr txBox="1"/>
          <p:nvPr/>
        </p:nvSpPr>
        <p:spPr>
          <a:xfrm>
            <a:off x="496300" y="2620616"/>
            <a:ext cx="1828800" cy="753812"/>
          </a:xfrm>
          <a:prstGeom prst="rect">
            <a:avLst/>
          </a:prstGeom>
          <a:noFill/>
          <a:ln w="57150">
            <a:noFill/>
          </a:ln>
        </p:spPr>
        <p:txBody>
          <a:bodyPr wrap="none" rtlCol="0" anchor="ctr">
            <a:noAutofit/>
          </a:bodyPr>
          <a:lstStyle/>
          <a:p>
            <a:pPr algn="ctr">
              <a:lnSpc>
                <a:spcPct val="90000"/>
              </a:lnSpc>
            </a:pPr>
            <a:r>
              <a:rPr lang="en-US" sz="2600" dirty="0">
                <a:solidFill>
                  <a:srgbClr val="C00000"/>
                </a:solidFill>
              </a:rPr>
              <a:t>Activate</a:t>
            </a:r>
            <a:r>
              <a:rPr lang="en-US" sz="2600" dirty="0">
                <a:solidFill>
                  <a:prstClr val="black"/>
                </a:solidFill>
              </a:rPr>
              <a:t> </a:t>
            </a:r>
            <a:br>
              <a:rPr lang="en-US" sz="2600" dirty="0">
                <a:solidFill>
                  <a:prstClr val="black"/>
                </a:solidFill>
              </a:rPr>
            </a:br>
            <a:r>
              <a:rPr lang="en-US" sz="2600" dirty="0">
                <a:solidFill>
                  <a:prstClr val="black"/>
                </a:solidFill>
              </a:rPr>
              <a:t>command</a:t>
            </a:r>
          </a:p>
        </p:txBody>
      </p:sp>
      <p:sp>
        <p:nvSpPr>
          <p:cNvPr id="6" name="TextBox 5">
            <a:extLst>
              <a:ext uri="{FF2B5EF4-FFF2-40B4-BE49-F238E27FC236}">
                <a16:creationId xmlns:a16="http://schemas.microsoft.com/office/drawing/2014/main" id="{3FDAB0B2-26C9-217F-60AA-F8EA060C138D}"/>
              </a:ext>
            </a:extLst>
          </p:cNvPr>
          <p:cNvSpPr txBox="1"/>
          <p:nvPr/>
        </p:nvSpPr>
        <p:spPr>
          <a:xfrm>
            <a:off x="3116274" y="770085"/>
            <a:ext cx="3496665" cy="753812"/>
          </a:xfrm>
          <a:prstGeom prst="rect">
            <a:avLst/>
          </a:prstGeom>
          <a:noFill/>
          <a:ln w="57150">
            <a:noFill/>
          </a:ln>
        </p:spPr>
        <p:txBody>
          <a:bodyPr wrap="none" rtlCol="0" anchor="ctr">
            <a:noAutofit/>
          </a:bodyPr>
          <a:lstStyle/>
          <a:p>
            <a:pPr algn="ctr">
              <a:lnSpc>
                <a:spcPct val="90000"/>
              </a:lnSpc>
            </a:pPr>
            <a:r>
              <a:rPr lang="en-US" sz="2600" dirty="0">
                <a:solidFill>
                  <a:schemeClr val="accent6">
                    <a:lumMod val="75000"/>
                  </a:schemeClr>
                </a:solidFill>
              </a:rPr>
              <a:t>Access data in Row </a:t>
            </a:r>
            <a:r>
              <a:rPr lang="en-US" sz="2600" dirty="0">
                <a:solidFill>
                  <a:schemeClr val="accent6">
                    <a:lumMod val="75000"/>
                  </a:schemeClr>
                </a:solidFill>
                <a:latin typeface="Trebuchet MS" panose="020B0603020202020204" pitchFamily="34" charset="0"/>
              </a:rPr>
              <a:t>3</a:t>
            </a:r>
          </a:p>
        </p:txBody>
      </p:sp>
      <p:sp>
        <p:nvSpPr>
          <p:cNvPr id="7" name="Rectangle 6">
            <a:extLst>
              <a:ext uri="{FF2B5EF4-FFF2-40B4-BE49-F238E27FC236}">
                <a16:creationId xmlns:a16="http://schemas.microsoft.com/office/drawing/2014/main" id="{6D308A32-6DDA-9FD1-B76A-A7FFD6ABC4B3}"/>
              </a:ext>
            </a:extLst>
          </p:cNvPr>
          <p:cNvSpPr/>
          <p:nvPr/>
        </p:nvSpPr>
        <p:spPr>
          <a:xfrm>
            <a:off x="2417870" y="3184531"/>
            <a:ext cx="4893185" cy="553592"/>
          </a:xfrm>
          <a:prstGeom prst="rect">
            <a:avLst/>
          </a:prstGeom>
          <a:solidFill>
            <a:schemeClr val="accent6">
              <a:lumMod val="40000"/>
              <a:lumOff val="60000"/>
            </a:schemeClr>
          </a:solidFill>
          <a:ln w="38100">
            <a:solidFill>
              <a:schemeClr val="tx1">
                <a:lumMod val="75000"/>
                <a:lumOff val="25000"/>
              </a:schemeClr>
            </a:solidFill>
          </a:ln>
        </p:spPr>
        <p:txBody>
          <a:bodyPr wrap="square" rtlCol="0" anchor="ctr">
            <a:noAutofit/>
          </a:bodyPr>
          <a:lstStyle/>
          <a:p>
            <a:pPr marL="0" marR="0" indent="0" algn="ctr" defTabSz="457200" rtl="0" eaLnBrk="1" fontAlgn="auto" latinLnBrk="0" hangingPunct="1">
              <a:lnSpc>
                <a:spcPct val="100000"/>
              </a:lnSpc>
              <a:spcBef>
                <a:spcPts val="0"/>
              </a:spcBef>
              <a:spcAft>
                <a:spcPts val="0"/>
              </a:spcAft>
              <a:buClrTx/>
              <a:buSzTx/>
              <a:buFontTx/>
              <a:buNone/>
              <a:tabLst/>
            </a:pPr>
            <a:r>
              <a:rPr kumimoji="0" lang="en-US" sz="2000" b="1" i="0" u="none" strike="noStrike" kern="1200" cap="none" spc="0" normalizeH="0" baseline="0" noProof="0" dirty="0">
                <a:ln>
                  <a:noFill/>
                </a:ln>
                <a:solidFill>
                  <a:schemeClr val="tx1">
                    <a:lumMod val="75000"/>
                    <a:lumOff val="25000"/>
                  </a:schemeClr>
                </a:solidFill>
                <a:effectLst/>
                <a:uLnTx/>
                <a:uFillTx/>
                <a:latin typeface="+mj-lt"/>
              </a:rPr>
              <a:t>Row </a:t>
            </a:r>
            <a:r>
              <a:rPr lang="en-US" sz="2000" b="1" dirty="0">
                <a:solidFill>
                  <a:schemeClr val="tx1">
                    <a:lumMod val="75000"/>
                    <a:lumOff val="25000"/>
                  </a:schemeClr>
                </a:solidFill>
                <a:latin typeface="Trebuchet MS" panose="020B0703020202090204" pitchFamily="34" charset="0"/>
              </a:rPr>
              <a:t>3</a:t>
            </a:r>
            <a:endParaRPr kumimoji="0" lang="en-US" sz="2000" b="1" i="0" u="none" strike="noStrike" kern="1200" cap="none" spc="0" normalizeH="0" baseline="0" noProof="0" dirty="0">
              <a:ln>
                <a:noFill/>
              </a:ln>
              <a:solidFill>
                <a:schemeClr val="tx1">
                  <a:lumMod val="75000"/>
                  <a:lumOff val="25000"/>
                </a:schemeClr>
              </a:solidFill>
              <a:effectLst/>
              <a:uLnTx/>
              <a:uFillTx/>
              <a:latin typeface="Trebuchet MS" panose="020B0703020202090204" pitchFamily="34" charset="0"/>
            </a:endParaRPr>
          </a:p>
        </p:txBody>
      </p:sp>
      <p:sp>
        <p:nvSpPr>
          <p:cNvPr id="3" name="TextBox 2">
            <a:extLst>
              <a:ext uri="{FF2B5EF4-FFF2-40B4-BE49-F238E27FC236}">
                <a16:creationId xmlns:a16="http://schemas.microsoft.com/office/drawing/2014/main" id="{5A591C12-8B8A-E16A-740D-01541BF970A1}"/>
              </a:ext>
            </a:extLst>
          </p:cNvPr>
          <p:cNvSpPr txBox="1"/>
          <p:nvPr/>
        </p:nvSpPr>
        <p:spPr>
          <a:xfrm>
            <a:off x="3678985" y="5551974"/>
            <a:ext cx="2371241" cy="528760"/>
          </a:xfrm>
          <a:prstGeom prst="rect">
            <a:avLst/>
          </a:prstGeom>
          <a:noFill/>
          <a:ln w="57150">
            <a:noFill/>
          </a:ln>
        </p:spPr>
        <p:txBody>
          <a:bodyPr wrap="none" rtlCol="0" anchor="ctr">
            <a:noAutofit/>
          </a:bodyPr>
          <a:lstStyle/>
          <a:p>
            <a:pPr algn="ctr">
              <a:lnSpc>
                <a:spcPct val="90000"/>
              </a:lnSpc>
            </a:pPr>
            <a:r>
              <a:rPr lang="en-US" sz="2600" dirty="0">
                <a:solidFill>
                  <a:schemeClr val="accent6">
                    <a:lumMod val="75000"/>
                  </a:schemeClr>
                </a:solidFill>
              </a:rPr>
              <a:t>Row </a:t>
            </a:r>
            <a:r>
              <a:rPr lang="en-US" sz="2600" dirty="0">
                <a:solidFill>
                  <a:schemeClr val="accent6">
                    <a:lumMod val="75000"/>
                  </a:schemeClr>
                </a:solidFill>
                <a:latin typeface="Trebuchet MS" panose="020B0703020202090204" pitchFamily="34" charset="0"/>
              </a:rPr>
              <a:t>3</a:t>
            </a:r>
            <a:r>
              <a:rPr lang="en-US" sz="2600" dirty="0">
                <a:solidFill>
                  <a:prstClr val="black"/>
                </a:solidFill>
              </a:rPr>
              <a:t> is </a:t>
            </a:r>
            <a:r>
              <a:rPr lang="en-US" sz="2600" b="1" dirty="0">
                <a:solidFill>
                  <a:prstClr val="black"/>
                </a:solidFill>
              </a:rPr>
              <a:t>open</a:t>
            </a:r>
          </a:p>
        </p:txBody>
      </p:sp>
      <p:sp>
        <p:nvSpPr>
          <p:cNvPr id="13" name="TextBox 12">
            <a:extLst>
              <a:ext uri="{FF2B5EF4-FFF2-40B4-BE49-F238E27FC236}">
                <a16:creationId xmlns:a16="http://schemas.microsoft.com/office/drawing/2014/main" id="{0C199B24-6BC4-9913-004A-3EFD0EA3D614}"/>
              </a:ext>
            </a:extLst>
          </p:cNvPr>
          <p:cNvSpPr txBox="1"/>
          <p:nvPr/>
        </p:nvSpPr>
        <p:spPr>
          <a:xfrm>
            <a:off x="3678985" y="5553160"/>
            <a:ext cx="2371241" cy="528760"/>
          </a:xfrm>
          <a:prstGeom prst="rect">
            <a:avLst/>
          </a:prstGeom>
          <a:noFill/>
          <a:ln w="57150">
            <a:noFill/>
          </a:ln>
        </p:spPr>
        <p:txBody>
          <a:bodyPr wrap="none" rtlCol="0" anchor="ctr">
            <a:noAutofit/>
          </a:bodyPr>
          <a:lstStyle/>
          <a:p>
            <a:pPr algn="ctr">
              <a:lnSpc>
                <a:spcPct val="90000"/>
              </a:lnSpc>
            </a:pPr>
            <a:r>
              <a:rPr lang="en-US" sz="2600" dirty="0">
                <a:solidFill>
                  <a:schemeClr val="accent6">
                    <a:lumMod val="75000"/>
                  </a:schemeClr>
                </a:solidFill>
              </a:rPr>
              <a:t>Row </a:t>
            </a:r>
            <a:r>
              <a:rPr lang="en-US" sz="2600" dirty="0">
                <a:solidFill>
                  <a:schemeClr val="accent6">
                    <a:lumMod val="75000"/>
                  </a:schemeClr>
                </a:solidFill>
                <a:latin typeface="Trebuchet MS" panose="020B0703020202090204" pitchFamily="34" charset="0"/>
              </a:rPr>
              <a:t>3</a:t>
            </a:r>
            <a:r>
              <a:rPr lang="en-US" sz="2600" b="1" dirty="0">
                <a:solidFill>
                  <a:prstClr val="black"/>
                </a:solidFill>
              </a:rPr>
              <a:t> </a:t>
            </a:r>
            <a:r>
              <a:rPr lang="en-US" sz="2600" dirty="0">
                <a:solidFill>
                  <a:prstClr val="black"/>
                </a:solidFill>
              </a:rPr>
              <a:t>is</a:t>
            </a:r>
            <a:r>
              <a:rPr lang="en-US" sz="2600" b="1" dirty="0">
                <a:solidFill>
                  <a:prstClr val="black"/>
                </a:solidFill>
              </a:rPr>
              <a:t> closed</a:t>
            </a:r>
          </a:p>
        </p:txBody>
      </p:sp>
      <p:sp>
        <p:nvSpPr>
          <p:cNvPr id="16" name="Rectangle 15">
            <a:extLst>
              <a:ext uri="{FF2B5EF4-FFF2-40B4-BE49-F238E27FC236}">
                <a16:creationId xmlns:a16="http://schemas.microsoft.com/office/drawing/2014/main" id="{1793058C-A086-8EA2-F818-DFCB26590386}"/>
              </a:ext>
            </a:extLst>
          </p:cNvPr>
          <p:cNvSpPr/>
          <p:nvPr/>
        </p:nvSpPr>
        <p:spPr>
          <a:xfrm>
            <a:off x="3716694" y="1525601"/>
            <a:ext cx="229582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prstClr val="black"/>
                </a:solidFill>
                <a:effectLst/>
                <a:uLnTx/>
                <a:uFillTx/>
                <a:latin typeface="Quire Sans" panose="020B0502040400020003" pitchFamily="34" charset="0"/>
                <a:ea typeface="Cambria" panose="02040503050406030204" pitchFamily="18" charset="0"/>
                <a:cs typeface="+mn-cs"/>
              </a:rPr>
              <a:t>DRAM Subarray</a:t>
            </a:r>
          </a:p>
        </p:txBody>
      </p:sp>
    </p:spTree>
    <p:extLst>
      <p:ext uri="{BB962C8B-B14F-4D97-AF65-F5344CB8AC3E}">
        <p14:creationId xmlns:p14="http://schemas.microsoft.com/office/powerpoint/2010/main" val="342041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42" presetClass="path" presetSubtype="0" accel="50000" decel="50000" fill="hold" grpId="0" nodeType="withEffect">
                                  <p:stCondLst>
                                    <p:cond delay="0"/>
                                  </p:stCondLst>
                                  <p:childTnLst>
                                    <p:animMotion origin="layout" path="M -4.44444E-6 3.7037E-7 L -0.00069 0.2044 " pathEditMode="relative" rAng="0" ptsTypes="AA">
                                      <p:cBhvr>
                                        <p:cTn id="10" dur="1000" fill="hold"/>
                                        <p:tgtEl>
                                          <p:spTgt spid="7"/>
                                        </p:tgtEl>
                                        <p:attrNameLst>
                                          <p:attrName>ppt_x</p:attrName>
                                          <p:attrName>ppt_y</p:attrName>
                                        </p:attrNameLst>
                                      </p:cBhvr>
                                      <p:rCtr x="-35" y="10208"/>
                                    </p:animMotion>
                                  </p:childTnLst>
                                </p:cTn>
                              </p:par>
                              <p:par>
                                <p:cTn id="11" presetID="1" presetClass="exit"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7" grpId="0" animBg="1"/>
      <p:bldP spid="3" grpId="0"/>
      <p:bldP spid="1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280EB-0BA4-771C-D079-E08ED848A197}"/>
            </a:ext>
          </a:extLst>
        </p:cNvPr>
        <p:cNvGrpSpPr/>
        <p:nvPr/>
      </p:nvGrpSpPr>
      <p:grpSpPr>
        <a:xfrm>
          <a:off x="0" y="0"/>
          <a:ext cx="0" cy="0"/>
          <a:chOff x="0" y="0"/>
          <a:chExt cx="0" cy="0"/>
        </a:xfrm>
      </p:grpSpPr>
      <p:sp>
        <p:nvSpPr>
          <p:cNvPr id="51" name="Oval 50">
            <a:extLst>
              <a:ext uri="{FF2B5EF4-FFF2-40B4-BE49-F238E27FC236}">
                <a16:creationId xmlns:a16="http://schemas.microsoft.com/office/drawing/2014/main" id="{19F46D0F-0260-F1BA-103D-ECBA69558820}"/>
              </a:ext>
            </a:extLst>
          </p:cNvPr>
          <p:cNvSpPr/>
          <p:nvPr/>
        </p:nvSpPr>
        <p:spPr>
          <a:xfrm>
            <a:off x="2486999" y="1392354"/>
            <a:ext cx="4165605" cy="4164840"/>
          </a:xfrm>
          <a:prstGeom prst="ellipse">
            <a:avLst/>
          </a:prstGeom>
          <a:solidFill>
            <a:schemeClr val="bg1">
              <a:lumMod val="95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DA6F4D-5CD0-240A-CFE6-5069C93A1785}"/>
              </a:ext>
            </a:extLst>
          </p:cNvPr>
          <p:cNvSpPr>
            <a:spLocks noGrp="1"/>
          </p:cNvSpPr>
          <p:nvPr>
            <p:ph type="title"/>
          </p:nvPr>
        </p:nvSpPr>
        <p:spPr/>
        <p:txBody>
          <a:bodyPr/>
          <a:lstStyle/>
          <a:p>
            <a:r>
              <a:rPr lang="en-US" b="1" dirty="0"/>
              <a:t>DRAM Cell Leakage</a:t>
            </a:r>
          </a:p>
        </p:txBody>
      </p:sp>
      <p:sp>
        <p:nvSpPr>
          <p:cNvPr id="3" name="Content Placeholder 2">
            <a:extLst>
              <a:ext uri="{FF2B5EF4-FFF2-40B4-BE49-F238E27FC236}">
                <a16:creationId xmlns:a16="http://schemas.microsoft.com/office/drawing/2014/main" id="{697FCF26-E955-87EE-7F7F-62BEE3A1F427}"/>
              </a:ext>
            </a:extLst>
          </p:cNvPr>
          <p:cNvSpPr>
            <a:spLocks noGrp="1"/>
          </p:cNvSpPr>
          <p:nvPr>
            <p:ph idx="1"/>
          </p:nvPr>
        </p:nvSpPr>
        <p:spPr>
          <a:xfrm>
            <a:off x="75991" y="911225"/>
            <a:ext cx="8987622" cy="618318"/>
          </a:xfrm>
        </p:spPr>
        <p:txBody>
          <a:bodyPr/>
          <a:lstStyle/>
          <a:p>
            <a:pPr marL="0" indent="0" algn="ctr">
              <a:buNone/>
            </a:pPr>
            <a:r>
              <a:rPr lang="en-US" sz="3200" dirty="0"/>
              <a:t>Each cell encodes information in </a:t>
            </a:r>
            <a:r>
              <a:rPr lang="en-US" sz="3200" b="1" dirty="0">
                <a:solidFill>
                  <a:srgbClr val="C00000"/>
                </a:solidFill>
              </a:rPr>
              <a:t>leaky</a:t>
            </a:r>
            <a:r>
              <a:rPr lang="en-US" sz="3200" dirty="0">
                <a:solidFill>
                  <a:srgbClr val="FF0000"/>
                </a:solidFill>
              </a:rPr>
              <a:t> </a:t>
            </a:r>
            <a:r>
              <a:rPr lang="en-US" sz="3200" dirty="0"/>
              <a:t>capacitors</a:t>
            </a:r>
          </a:p>
        </p:txBody>
      </p:sp>
      <p:grpSp>
        <p:nvGrpSpPr>
          <p:cNvPr id="88" name="Group 87">
            <a:extLst>
              <a:ext uri="{FF2B5EF4-FFF2-40B4-BE49-F238E27FC236}">
                <a16:creationId xmlns:a16="http://schemas.microsoft.com/office/drawing/2014/main" id="{587588FB-3186-2C44-5910-C7992275476F}"/>
              </a:ext>
            </a:extLst>
          </p:cNvPr>
          <p:cNvGrpSpPr/>
          <p:nvPr/>
        </p:nvGrpSpPr>
        <p:grpSpPr>
          <a:xfrm>
            <a:off x="2843762" y="2010672"/>
            <a:ext cx="3342898" cy="3111480"/>
            <a:chOff x="2557570" y="1812402"/>
            <a:chExt cx="3342898" cy="3111480"/>
          </a:xfrm>
        </p:grpSpPr>
        <p:sp>
          <p:nvSpPr>
            <p:cNvPr id="33" name="Rectangle 32">
              <a:extLst>
                <a:ext uri="{FF2B5EF4-FFF2-40B4-BE49-F238E27FC236}">
                  <a16:creationId xmlns:a16="http://schemas.microsoft.com/office/drawing/2014/main" id="{6D5F2420-B983-9C35-6E05-9AAC609EE537}"/>
                </a:ext>
              </a:extLst>
            </p:cNvPr>
            <p:cNvSpPr/>
            <p:nvPr/>
          </p:nvSpPr>
          <p:spPr>
            <a:xfrm>
              <a:off x="2557570" y="1874038"/>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Quire Sans" panose="020B0502040400020003" pitchFamily="34" charset="0"/>
                  <a:cs typeface="Quire Sans" panose="020B0502040400020003" pitchFamily="34" charset="0"/>
                </a:rPr>
                <a:t>wordline</a:t>
              </a:r>
              <a:endParaRPr kumimoji="0" lang="en-US" sz="2000" b="0" i="1"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endParaRPr>
            </a:p>
          </p:txBody>
        </p:sp>
        <p:cxnSp>
          <p:nvCxnSpPr>
            <p:cNvPr id="29" name="Straight Arrow Connector 28">
              <a:extLst>
                <a:ext uri="{FF2B5EF4-FFF2-40B4-BE49-F238E27FC236}">
                  <a16:creationId xmlns:a16="http://schemas.microsoft.com/office/drawing/2014/main" id="{02B75D5B-5013-7813-D070-413B0635BD5A}"/>
                </a:ext>
              </a:extLst>
            </p:cNvPr>
            <p:cNvCxnSpPr/>
            <p:nvPr/>
          </p:nvCxnSpPr>
          <p:spPr>
            <a:xfrm flipH="1">
              <a:off x="2557570" y="2195147"/>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1DDBB101-0066-86FE-0639-1547E62844A0}"/>
                </a:ext>
              </a:extLst>
            </p:cNvPr>
            <p:cNvSpPr/>
            <p:nvPr/>
          </p:nvSpPr>
          <p:spPr>
            <a:xfrm rot="5400000">
              <a:off x="2517108" y="382012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capacitor</a:t>
              </a:r>
            </a:p>
          </p:txBody>
        </p:sp>
        <p:sp>
          <p:nvSpPr>
            <p:cNvPr id="31" name="Rectangle 30">
              <a:extLst>
                <a:ext uri="{FF2B5EF4-FFF2-40B4-BE49-F238E27FC236}">
                  <a16:creationId xmlns:a16="http://schemas.microsoft.com/office/drawing/2014/main" id="{F1FEDC87-823E-63F4-8C1D-A3617D17E6A2}"/>
                </a:ext>
              </a:extLst>
            </p:cNvPr>
            <p:cNvSpPr/>
            <p:nvPr/>
          </p:nvSpPr>
          <p:spPr>
            <a:xfrm>
              <a:off x="2921424" y="2394239"/>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access</a:t>
              </a:r>
            </a:p>
          </p:txBody>
        </p:sp>
        <p:sp>
          <p:nvSpPr>
            <p:cNvPr id="32" name="Rectangle 31">
              <a:extLst>
                <a:ext uri="{FF2B5EF4-FFF2-40B4-BE49-F238E27FC236}">
                  <a16:creationId xmlns:a16="http://schemas.microsoft.com/office/drawing/2014/main" id="{99FE3DC7-0211-6B9A-9AF2-5E0E3D7671CE}"/>
                </a:ext>
              </a:extLst>
            </p:cNvPr>
            <p:cNvSpPr/>
            <p:nvPr/>
          </p:nvSpPr>
          <p:spPr>
            <a:xfrm>
              <a:off x="2921424" y="2564962"/>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transistor</a:t>
              </a:r>
            </a:p>
          </p:txBody>
        </p:sp>
        <p:sp>
          <p:nvSpPr>
            <p:cNvPr id="34" name="Rectangle 33">
              <a:extLst>
                <a:ext uri="{FF2B5EF4-FFF2-40B4-BE49-F238E27FC236}">
                  <a16:creationId xmlns:a16="http://schemas.microsoft.com/office/drawing/2014/main" id="{686B3184-1E27-9EB4-6CAB-064A85EF3065}"/>
                </a:ext>
              </a:extLst>
            </p:cNvPr>
            <p:cNvSpPr/>
            <p:nvPr/>
          </p:nvSpPr>
          <p:spPr>
            <a:xfrm rot="5400000">
              <a:off x="5126323" y="417164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Quire Sans" panose="020B0502040400020003" pitchFamily="34" charset="0"/>
                  <a:cs typeface="Quire Sans" panose="020B0502040400020003" pitchFamily="34" charset="0"/>
                </a:rPr>
                <a:t>bitline</a:t>
              </a:r>
              <a:endParaRPr kumimoji="0" lang="en-US" sz="2000" b="0" i="1"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endParaRPr>
            </a:p>
          </p:txBody>
        </p:sp>
        <p:cxnSp>
          <p:nvCxnSpPr>
            <p:cNvPr id="35" name="Straight Arrow Connector 34">
              <a:extLst>
                <a:ext uri="{FF2B5EF4-FFF2-40B4-BE49-F238E27FC236}">
                  <a16:creationId xmlns:a16="http://schemas.microsoft.com/office/drawing/2014/main" id="{D3412336-6B23-C249-1DB7-7B710A1F2B17}"/>
                </a:ext>
              </a:extLst>
            </p:cNvPr>
            <p:cNvCxnSpPr/>
            <p:nvPr/>
          </p:nvCxnSpPr>
          <p:spPr>
            <a:xfrm flipV="1">
              <a:off x="5482013" y="1812402"/>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991FD4F-572D-1DD6-9411-A323C448EC14}"/>
                </a:ext>
              </a:extLst>
            </p:cNvPr>
            <p:cNvCxnSpPr/>
            <p:nvPr/>
          </p:nvCxnSpPr>
          <p:spPr>
            <a:xfrm flipV="1">
              <a:off x="4662341" y="2492189"/>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E71F875-7420-67E3-5098-DA8BFEA92F1D}"/>
                </a:ext>
              </a:extLst>
            </p:cNvPr>
            <p:cNvCxnSpPr/>
            <p:nvPr/>
          </p:nvCxnSpPr>
          <p:spPr>
            <a:xfrm flipH="1">
              <a:off x="4411958" y="265497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BA50AF8-0EA2-EE73-892C-29761E53A893}"/>
                </a:ext>
              </a:extLst>
            </p:cNvPr>
            <p:cNvCxnSpPr/>
            <p:nvPr/>
          </p:nvCxnSpPr>
          <p:spPr>
            <a:xfrm flipH="1" flipV="1">
              <a:off x="491096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9AF49FA-B16B-5DCA-8247-234472999F68}"/>
                </a:ext>
              </a:extLst>
            </p:cNvPr>
            <p:cNvCxnSpPr/>
            <p:nvPr/>
          </p:nvCxnSpPr>
          <p:spPr>
            <a:xfrm flipH="1">
              <a:off x="4411958" y="276619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FDEDE47-821A-4045-F287-80BA30E9BF65}"/>
                </a:ext>
              </a:extLst>
            </p:cNvPr>
            <p:cNvCxnSpPr/>
            <p:nvPr/>
          </p:nvCxnSpPr>
          <p:spPr>
            <a:xfrm>
              <a:off x="4910967" y="3025758"/>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E2B9F47-0A27-875F-9803-5D61AC97A609}"/>
                </a:ext>
              </a:extLst>
            </p:cNvPr>
            <p:cNvCxnSpPr/>
            <p:nvPr/>
          </p:nvCxnSpPr>
          <p:spPr>
            <a:xfrm>
              <a:off x="4218791" y="3025758"/>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9B3BAF6-8280-C187-87D6-09F04252FCD4}"/>
                </a:ext>
              </a:extLst>
            </p:cNvPr>
            <p:cNvCxnSpPr/>
            <p:nvPr/>
          </p:nvCxnSpPr>
          <p:spPr>
            <a:xfrm flipH="1" flipV="1">
              <a:off x="441195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C62AC9A-15FE-4C3E-E1B5-F029C7974248}"/>
                </a:ext>
              </a:extLst>
            </p:cNvPr>
            <p:cNvCxnSpPr/>
            <p:nvPr/>
          </p:nvCxnSpPr>
          <p:spPr>
            <a:xfrm>
              <a:off x="4662341" y="2195147"/>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7A1B526-3E97-CC00-A0A7-CE378CB17838}"/>
                </a:ext>
              </a:extLst>
            </p:cNvPr>
            <p:cNvCxnSpPr/>
            <p:nvPr/>
          </p:nvCxnSpPr>
          <p:spPr>
            <a:xfrm flipH="1">
              <a:off x="5104133" y="3025758"/>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80EE4E93-94D2-7731-297A-87C0E478941A}"/>
                </a:ext>
              </a:extLst>
            </p:cNvPr>
            <p:cNvCxnSpPr/>
            <p:nvPr/>
          </p:nvCxnSpPr>
          <p:spPr>
            <a:xfrm rot="5400000">
              <a:off x="3572140" y="3155982"/>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5099AB3A-633D-6DDA-3A2C-B8BC8F08DF72}"/>
                </a:ext>
              </a:extLst>
            </p:cNvPr>
            <p:cNvCxnSpPr/>
            <p:nvPr/>
          </p:nvCxnSpPr>
          <p:spPr>
            <a:xfrm>
              <a:off x="3699658" y="4343967"/>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8214154-6B74-51E4-1014-02A35E8BF473}"/>
                </a:ext>
              </a:extLst>
            </p:cNvPr>
            <p:cNvCxnSpPr/>
            <p:nvPr/>
          </p:nvCxnSpPr>
          <p:spPr>
            <a:xfrm flipV="1">
              <a:off x="3699658" y="3796933"/>
              <a:ext cx="0" cy="151697"/>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9EC2E0E-699B-280F-A8E7-2183281DEE3F}"/>
                </a:ext>
              </a:extLst>
            </p:cNvPr>
            <p:cNvCxnSpPr/>
            <p:nvPr/>
          </p:nvCxnSpPr>
          <p:spPr>
            <a:xfrm flipH="1">
              <a:off x="3440094" y="4213787"/>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BC9B67D-976D-2D62-34EE-20AF0E35F70D}"/>
                </a:ext>
              </a:extLst>
            </p:cNvPr>
            <p:cNvCxnSpPr/>
            <p:nvPr/>
          </p:nvCxnSpPr>
          <p:spPr>
            <a:xfrm flipH="1">
              <a:off x="3440094" y="3948630"/>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A3B835D-CD5C-4FA0-FE44-AED96DAA4501}"/>
                </a:ext>
              </a:extLst>
            </p:cNvPr>
            <p:cNvCxnSpPr/>
            <p:nvPr/>
          </p:nvCxnSpPr>
          <p:spPr>
            <a:xfrm flipV="1">
              <a:off x="3699658" y="4213788"/>
              <a:ext cx="0" cy="130178"/>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84" name="Content Placeholder 2">
            <a:extLst>
              <a:ext uri="{FF2B5EF4-FFF2-40B4-BE49-F238E27FC236}">
                <a16:creationId xmlns:a16="http://schemas.microsoft.com/office/drawing/2014/main" id="{55C74BA5-68D5-3743-9C5F-2F18A504183F}"/>
              </a:ext>
            </a:extLst>
          </p:cNvPr>
          <p:cNvSpPr txBox="1">
            <a:spLocks/>
          </p:cNvSpPr>
          <p:nvPr/>
        </p:nvSpPr>
        <p:spPr>
          <a:xfrm>
            <a:off x="75991" y="5572158"/>
            <a:ext cx="8987622" cy="105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Stored data is </a:t>
            </a:r>
            <a:r>
              <a:rPr kumimoji="0" lang="en-US" sz="3000" b="1"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corrupted</a:t>
            </a:r>
            <a:r>
              <a:rPr kumimoji="0" lang="en-US" sz="3000" b="0" i="0" u="none" strike="noStrike" kern="1200" cap="none" spc="0" normalizeH="0" baseline="0" noProof="0" dirty="0">
                <a:ln>
                  <a:noFill/>
                </a:ln>
                <a:solidFill>
                  <a:srgbClr val="FF0000"/>
                </a:solidFill>
                <a:effectLst/>
                <a:uLnTx/>
                <a:uFillTx/>
                <a:latin typeface="Quire Sans" panose="020B0502040400020003" pitchFamily="34" charset="0"/>
                <a:cs typeface="Quire Sans" panose="020B0502040400020003" pitchFamily="34" charset="0"/>
              </a:rPr>
              <a:t> </a:t>
            </a:r>
            <a:r>
              <a:rPr kumimoji="0" lang="en-US" sz="30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if too much charge leaks </a:t>
            </a:r>
            <a:br>
              <a:rPr kumimoji="0" lang="en-US" sz="30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br>
            <a:r>
              <a:rPr kumimoji="0" lang="en-US" sz="30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(i.e., the capacitor voltage degrades too much)</a:t>
            </a:r>
            <a:endParaRPr kumimoji="0" lang="en-US" sz="3000" b="1"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endParaRPr>
          </a:p>
        </p:txBody>
      </p:sp>
      <p:grpSp>
        <p:nvGrpSpPr>
          <p:cNvPr id="87" name="Group 86">
            <a:extLst>
              <a:ext uri="{FF2B5EF4-FFF2-40B4-BE49-F238E27FC236}">
                <a16:creationId xmlns:a16="http://schemas.microsoft.com/office/drawing/2014/main" id="{35455859-4AB4-456D-F2BA-E4BF73C1E07D}"/>
              </a:ext>
            </a:extLst>
          </p:cNvPr>
          <p:cNvGrpSpPr/>
          <p:nvPr/>
        </p:nvGrpSpPr>
        <p:grpSpPr>
          <a:xfrm>
            <a:off x="4296235" y="3459106"/>
            <a:ext cx="1316566" cy="1271181"/>
            <a:chOff x="4010043" y="3260836"/>
            <a:chExt cx="1316566" cy="1271181"/>
          </a:xfrm>
        </p:grpSpPr>
        <p:cxnSp>
          <p:nvCxnSpPr>
            <p:cNvPr id="54" name="Straight Arrow Connector 53">
              <a:extLst>
                <a:ext uri="{FF2B5EF4-FFF2-40B4-BE49-F238E27FC236}">
                  <a16:creationId xmlns:a16="http://schemas.microsoft.com/office/drawing/2014/main" id="{5CF2BBC7-759F-5A89-0D8E-10CE8191AF23}"/>
                </a:ext>
              </a:extLst>
            </p:cNvPr>
            <p:cNvCxnSpPr/>
            <p:nvPr/>
          </p:nvCxnSpPr>
          <p:spPr>
            <a:xfrm>
              <a:off x="4126465" y="3572633"/>
              <a:ext cx="7220" cy="959384"/>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C4A6704-1244-7DA5-72D1-73FA0F577E2C}"/>
                </a:ext>
              </a:extLst>
            </p:cNvPr>
            <p:cNvCxnSpPr/>
            <p:nvPr/>
          </p:nvCxnSpPr>
          <p:spPr>
            <a:xfrm flipV="1">
              <a:off x="4010043" y="3260836"/>
              <a:ext cx="1316566" cy="9662"/>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460FBCAD-146C-CD95-EB54-BDA6C867B281}"/>
                </a:ext>
              </a:extLst>
            </p:cNvPr>
            <p:cNvSpPr/>
            <p:nvPr/>
          </p:nvSpPr>
          <p:spPr>
            <a:xfrm>
              <a:off x="4233845" y="3453258"/>
              <a:ext cx="1013161" cy="101566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charge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leakage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paths</a:t>
              </a:r>
            </a:p>
          </p:txBody>
        </p:sp>
      </p:grpSp>
      <p:sp>
        <p:nvSpPr>
          <p:cNvPr id="4" name="TextBox 3">
            <a:extLst>
              <a:ext uri="{FF2B5EF4-FFF2-40B4-BE49-F238E27FC236}">
                <a16:creationId xmlns:a16="http://schemas.microsoft.com/office/drawing/2014/main" id="{9FA461FB-7715-CA3E-1162-A6F47B59BCEA}"/>
              </a:ext>
            </a:extLst>
          </p:cNvPr>
          <p:cNvSpPr txBox="1"/>
          <p:nvPr/>
        </p:nvSpPr>
        <p:spPr>
          <a:xfrm>
            <a:off x="3618053" y="6518290"/>
            <a:ext cx="1907895"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Quire Sans" panose="020B0502040400020003" pitchFamily="34" charset="0"/>
                <a:cs typeface="Quire Sans" panose="020B0502040400020003" pitchFamily="34" charset="0"/>
              </a:rPr>
              <a:t>[Patel+, ISCA’</a:t>
            </a:r>
            <a:r>
              <a:rPr kumimoji="0" lang="en-US" sz="1800" b="1" i="0" u="none" strike="noStrike" kern="1200" cap="none" spc="0" normalizeH="0" baseline="0" noProof="0" dirty="0">
                <a:ln>
                  <a:noFill/>
                </a:ln>
                <a:solidFill>
                  <a:srgbClr val="7030A0"/>
                </a:solidFill>
                <a:effectLst/>
                <a:uLnTx/>
                <a:uFillTx/>
                <a:latin typeface="Trebuchet MS" panose="020B0703020202090204" pitchFamily="34" charset="0"/>
                <a:cs typeface="Quire Sans" panose="020B0502040400020003" pitchFamily="34" charset="0"/>
              </a:rPr>
              <a:t>17</a:t>
            </a:r>
            <a:r>
              <a:rPr kumimoji="0" lang="en-US" sz="1800" b="1" i="0" u="none" strike="noStrike" kern="1200" cap="none" spc="0" normalizeH="0" baseline="0" noProof="0" dirty="0">
                <a:ln>
                  <a:noFill/>
                </a:ln>
                <a:solidFill>
                  <a:srgbClr val="7030A0"/>
                </a:solidFill>
                <a:effectLst/>
                <a:uLnTx/>
                <a:uFillTx/>
                <a:latin typeface="Quire Sans" panose="020B0502040400020003" pitchFamily="34" charset="0"/>
                <a:cs typeface="Quire Sans" panose="020B0502040400020003" pitchFamily="34" charset="0"/>
              </a:rPr>
              <a:t>]</a:t>
            </a:r>
          </a:p>
        </p:txBody>
      </p:sp>
      <p:sp>
        <p:nvSpPr>
          <p:cNvPr id="5" name="Slide Number Placeholder 4">
            <a:extLst>
              <a:ext uri="{FF2B5EF4-FFF2-40B4-BE49-F238E27FC236}">
                <a16:creationId xmlns:a16="http://schemas.microsoft.com/office/drawing/2014/main" id="{A0712B2B-A888-9F61-46C8-35A7BB35B63C}"/>
              </a:ext>
            </a:extLst>
          </p:cNvPr>
          <p:cNvSpPr>
            <a:spLocks noGrp="1"/>
          </p:cNvSpPr>
          <p:nvPr>
            <p:ph type="sldNum" sz="quarter" idx="12"/>
          </p:nvPr>
        </p:nvSpPr>
        <p:spPr/>
        <p:txBody>
          <a:bodyPr/>
          <a:lstStyle/>
          <a:p>
            <a:fld id="{C19D2B53-EDAE-4B41-B849-8916FA40BCB6}" type="slidenum">
              <a:rPr lang="en-US" smtClean="0"/>
              <a:pPr/>
              <a:t>95</a:t>
            </a:fld>
            <a:endParaRPr lang="en-US" dirty="0"/>
          </a:p>
        </p:txBody>
      </p:sp>
    </p:spTree>
    <p:extLst>
      <p:ext uri="{BB962C8B-B14F-4D97-AF65-F5344CB8AC3E}">
        <p14:creationId xmlns:p14="http://schemas.microsoft.com/office/powerpoint/2010/main" val="116996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3" grpId="0" build="p"/>
      <p:bldP spid="8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C6843-D8AF-A874-FE9D-CE954400D4D6}"/>
            </a:ext>
          </a:extLst>
        </p:cNvPr>
        <p:cNvGrpSpPr/>
        <p:nvPr/>
      </p:nvGrpSpPr>
      <p:grpSpPr>
        <a:xfrm>
          <a:off x="0" y="0"/>
          <a:ext cx="0" cy="0"/>
          <a:chOff x="0" y="0"/>
          <a:chExt cx="0" cy="0"/>
        </a:xfrm>
      </p:grpSpPr>
      <p:sp>
        <p:nvSpPr>
          <p:cNvPr id="45" name="Rectangle 44">
            <a:extLst>
              <a:ext uri="{FF2B5EF4-FFF2-40B4-BE49-F238E27FC236}">
                <a16:creationId xmlns:a16="http://schemas.microsoft.com/office/drawing/2014/main" id="{E40DAE22-E936-A026-C665-E7F1BBD4AFF0}"/>
              </a:ext>
            </a:extLst>
          </p:cNvPr>
          <p:cNvSpPr/>
          <p:nvPr/>
        </p:nvSpPr>
        <p:spPr>
          <a:xfrm>
            <a:off x="2013329" y="2011513"/>
            <a:ext cx="5929912" cy="98770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46" name="Rectangle 45">
            <a:extLst>
              <a:ext uri="{FF2B5EF4-FFF2-40B4-BE49-F238E27FC236}">
                <a16:creationId xmlns:a16="http://schemas.microsoft.com/office/drawing/2014/main" id="{10F8BAB8-DFEB-BC45-1C68-47BF939181F4}"/>
              </a:ext>
            </a:extLst>
          </p:cNvPr>
          <p:cNvSpPr/>
          <p:nvPr/>
        </p:nvSpPr>
        <p:spPr>
          <a:xfrm>
            <a:off x="2013329" y="3006696"/>
            <a:ext cx="5929912" cy="17354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re Sans" panose="020B0502040400020003" pitchFamily="34" charset="0"/>
              <a:cs typeface="Quire Sans" panose="020B0502040400020003" pitchFamily="34" charset="0"/>
            </a:endParaRPr>
          </a:p>
        </p:txBody>
      </p:sp>
      <p:cxnSp>
        <p:nvCxnSpPr>
          <p:cNvPr id="52" name="Straight Arrow Connector 51">
            <a:extLst>
              <a:ext uri="{FF2B5EF4-FFF2-40B4-BE49-F238E27FC236}">
                <a16:creationId xmlns:a16="http://schemas.microsoft.com/office/drawing/2014/main" id="{8675A624-CD0C-AA0B-6F0E-FEE73B32337A}"/>
              </a:ext>
            </a:extLst>
          </p:cNvPr>
          <p:cNvCxnSpPr>
            <a:cxnSpLocks/>
          </p:cNvCxnSpPr>
          <p:nvPr/>
        </p:nvCxnSpPr>
        <p:spPr>
          <a:xfrm flipV="1">
            <a:off x="2047613" y="2999218"/>
            <a:ext cx="5895628" cy="4037"/>
          </a:xfrm>
          <a:prstGeom prst="straightConnector1">
            <a:avLst/>
          </a:prstGeom>
          <a:ln w="381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65B6CEB-53DD-3C01-AA79-295FFA1BD888}"/>
              </a:ext>
            </a:extLst>
          </p:cNvPr>
          <p:cNvSpPr>
            <a:spLocks noGrp="1"/>
          </p:cNvSpPr>
          <p:nvPr>
            <p:ph type="title"/>
          </p:nvPr>
        </p:nvSpPr>
        <p:spPr/>
        <p:txBody>
          <a:bodyPr/>
          <a:lstStyle/>
          <a:p>
            <a:r>
              <a:rPr lang="en-US" b="1" dirty="0"/>
              <a:t>DRAM Refresh</a:t>
            </a:r>
          </a:p>
        </p:txBody>
      </p:sp>
      <p:sp>
        <p:nvSpPr>
          <p:cNvPr id="23" name="Content Placeholder 2">
            <a:extLst>
              <a:ext uri="{FF2B5EF4-FFF2-40B4-BE49-F238E27FC236}">
                <a16:creationId xmlns:a16="http://schemas.microsoft.com/office/drawing/2014/main" id="{C9BD550C-7C71-0B1B-1DE2-B7BCE63813F4}"/>
              </a:ext>
            </a:extLst>
          </p:cNvPr>
          <p:cNvSpPr txBox="1">
            <a:spLocks/>
          </p:cNvSpPr>
          <p:nvPr/>
        </p:nvSpPr>
        <p:spPr>
          <a:xfrm>
            <a:off x="3" y="5614075"/>
            <a:ext cx="9143997" cy="740189"/>
          </a:xfrm>
          <a:prstGeom prst="rect">
            <a:avLst/>
          </a:prstGeom>
          <a:solidFill>
            <a:schemeClr val="accent6">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Periodic </a:t>
            </a:r>
            <a:r>
              <a:rPr kumimoji="0" lang="en-US" sz="2800" b="1"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refresh operations </a:t>
            </a:r>
            <a:r>
              <a:rPr kumimoji="0" lang="en-US" sz="28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preserve stored data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endParaRPr>
          </a:p>
        </p:txBody>
      </p:sp>
      <p:cxnSp>
        <p:nvCxnSpPr>
          <p:cNvPr id="67" name="Straight Arrow Connector 66">
            <a:extLst>
              <a:ext uri="{FF2B5EF4-FFF2-40B4-BE49-F238E27FC236}">
                <a16:creationId xmlns:a16="http://schemas.microsoft.com/office/drawing/2014/main" id="{03BB43BB-74BB-B62B-0F3B-F3B5D3F3837F}"/>
              </a:ext>
            </a:extLst>
          </p:cNvPr>
          <p:cNvCxnSpPr/>
          <p:nvPr/>
        </p:nvCxnSpPr>
        <p:spPr>
          <a:xfrm flipV="1">
            <a:off x="2013329" y="1999111"/>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9311EA9-CC19-FC5F-DE26-2F91701B93C1}"/>
              </a:ext>
            </a:extLst>
          </p:cNvPr>
          <p:cNvCxnSpPr/>
          <p:nvPr/>
        </p:nvCxnSpPr>
        <p:spPr>
          <a:xfrm>
            <a:off x="2013329" y="4751259"/>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E6720CA7-73FD-7590-1ED6-6C257DE5FFC5}"/>
              </a:ext>
            </a:extLst>
          </p:cNvPr>
          <p:cNvSpPr/>
          <p:nvPr/>
        </p:nvSpPr>
        <p:spPr>
          <a:xfrm rot="16200000">
            <a:off x="-1767853" y="3129033"/>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Capacitor voltage (</a:t>
            </a:r>
            <a:r>
              <a:rPr kumimoji="0" lang="en-US" sz="2400" b="0" i="0" u="none" strike="noStrike" kern="1200" cap="none" spc="0" normalizeH="0" baseline="0" noProof="0" dirty="0" err="1">
                <a:ln>
                  <a:noFill/>
                </a:ln>
                <a:solidFill>
                  <a:prstClr val="black"/>
                </a:solidFill>
                <a:effectLst/>
                <a:uLnTx/>
                <a:uFillTx/>
                <a:latin typeface="Quire Sans" panose="020B0502040400020003" pitchFamily="34" charset="0"/>
                <a:cs typeface="Quire Sans" panose="020B0502040400020003" pitchFamily="34" charset="0"/>
              </a:rPr>
              <a:t>Vdd</a:t>
            </a:r>
            <a:r>
              <a:rPr kumimoji="0" lang="en-US" sz="24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a:t>
            </a:r>
          </a:p>
        </p:txBody>
      </p:sp>
      <p:sp>
        <p:nvSpPr>
          <p:cNvPr id="76" name="Arc 75">
            <a:extLst>
              <a:ext uri="{FF2B5EF4-FFF2-40B4-BE49-F238E27FC236}">
                <a16:creationId xmlns:a16="http://schemas.microsoft.com/office/drawing/2014/main" id="{7B6B993F-CC96-BDE9-FCEA-67FBFF7C65AA}"/>
              </a:ext>
            </a:extLst>
          </p:cNvPr>
          <p:cNvSpPr/>
          <p:nvPr/>
        </p:nvSpPr>
        <p:spPr>
          <a:xfrm flipH="1" flipV="1">
            <a:off x="1813325" y="-364480"/>
            <a:ext cx="5063719" cy="3431983"/>
          </a:xfrm>
          <a:prstGeom prst="arc">
            <a:avLst>
              <a:gd name="adj1" fmla="val 17548052"/>
              <a:gd name="adj2" fmla="val 20639277"/>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B3D0342B-DACE-81A0-EBC0-E2E3B624F147}"/>
              </a:ext>
            </a:extLst>
          </p:cNvPr>
          <p:cNvSpPr/>
          <p:nvPr/>
        </p:nvSpPr>
        <p:spPr>
          <a:xfrm rot="16200000">
            <a:off x="-425861" y="3406847"/>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endParaRPr>
          </a:p>
        </p:txBody>
      </p:sp>
      <p:sp>
        <p:nvSpPr>
          <p:cNvPr id="78" name="Rectangle 77">
            <a:extLst>
              <a:ext uri="{FF2B5EF4-FFF2-40B4-BE49-F238E27FC236}">
                <a16:creationId xmlns:a16="http://schemas.microsoft.com/office/drawing/2014/main" id="{9A9FB9F3-41C0-67FB-ECB9-0BE45ADC6680}"/>
              </a:ext>
            </a:extLst>
          </p:cNvPr>
          <p:cNvSpPr/>
          <p:nvPr/>
        </p:nvSpPr>
        <p:spPr>
          <a:xfrm>
            <a:off x="1036345" y="1736752"/>
            <a:ext cx="910827"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100%</a:t>
            </a:r>
          </a:p>
        </p:txBody>
      </p:sp>
      <p:sp>
        <p:nvSpPr>
          <p:cNvPr id="80" name="Rectangle 79">
            <a:extLst>
              <a:ext uri="{FF2B5EF4-FFF2-40B4-BE49-F238E27FC236}">
                <a16:creationId xmlns:a16="http://schemas.microsoft.com/office/drawing/2014/main" id="{E3535C4B-3ACA-93D2-49E1-FC4E8E9E287A}"/>
              </a:ext>
            </a:extLst>
          </p:cNvPr>
          <p:cNvSpPr/>
          <p:nvPr/>
        </p:nvSpPr>
        <p:spPr>
          <a:xfrm>
            <a:off x="1350707" y="4480051"/>
            <a:ext cx="628697"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0%</a:t>
            </a:r>
          </a:p>
        </p:txBody>
      </p:sp>
      <p:sp>
        <p:nvSpPr>
          <p:cNvPr id="51" name="Rectangle 50">
            <a:extLst>
              <a:ext uri="{FF2B5EF4-FFF2-40B4-BE49-F238E27FC236}">
                <a16:creationId xmlns:a16="http://schemas.microsoft.com/office/drawing/2014/main" id="{CA5E718A-B18E-621B-13F1-F0FFFC18DD90}"/>
              </a:ext>
            </a:extLst>
          </p:cNvPr>
          <p:cNvSpPr/>
          <p:nvPr/>
        </p:nvSpPr>
        <p:spPr>
          <a:xfrm>
            <a:off x="1091271" y="2761599"/>
            <a:ext cx="873060"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lumMod val="50000"/>
                    <a:lumOff val="50000"/>
                  </a:prstClr>
                </a:solidFill>
                <a:effectLst/>
                <a:uLnTx/>
                <a:uFillTx/>
                <a:latin typeface="Quire Sans" panose="020B0502040400020003" pitchFamily="34" charset="0"/>
                <a:cs typeface="Quire Sans" panose="020B0502040400020003" pitchFamily="34" charset="0"/>
              </a:rPr>
              <a:t>Vmin</a:t>
            </a:r>
            <a:endParaRPr kumimoji="0" lang="en-US" sz="2400" b="0" i="0" u="none" strike="noStrike" kern="1200" cap="none" spc="0" normalizeH="0" baseline="0" noProof="0" dirty="0">
              <a:ln>
                <a:noFill/>
              </a:ln>
              <a:solidFill>
                <a:prstClr val="black">
                  <a:lumMod val="50000"/>
                  <a:lumOff val="50000"/>
                </a:prstClr>
              </a:solidFill>
              <a:effectLst/>
              <a:uLnTx/>
              <a:uFillTx/>
              <a:latin typeface="Quire Sans" panose="020B0502040400020003" pitchFamily="34" charset="0"/>
              <a:cs typeface="Quire Sans" panose="020B0502040400020003" pitchFamily="34" charset="0"/>
            </a:endParaRPr>
          </a:p>
        </p:txBody>
      </p:sp>
      <p:grpSp>
        <p:nvGrpSpPr>
          <p:cNvPr id="18" name="Group 17">
            <a:extLst>
              <a:ext uri="{FF2B5EF4-FFF2-40B4-BE49-F238E27FC236}">
                <a16:creationId xmlns:a16="http://schemas.microsoft.com/office/drawing/2014/main" id="{7163C6B5-D8ED-5A95-16D9-4E4BC8C6E632}"/>
              </a:ext>
            </a:extLst>
          </p:cNvPr>
          <p:cNvGrpSpPr/>
          <p:nvPr/>
        </p:nvGrpSpPr>
        <p:grpSpPr>
          <a:xfrm>
            <a:off x="1803251" y="1439066"/>
            <a:ext cx="2128147" cy="432873"/>
            <a:chOff x="1803251" y="1439066"/>
            <a:chExt cx="2128147" cy="432873"/>
          </a:xfrm>
        </p:grpSpPr>
        <p:cxnSp>
          <p:nvCxnSpPr>
            <p:cNvPr id="57" name="Straight Arrow Connector 56">
              <a:extLst>
                <a:ext uri="{FF2B5EF4-FFF2-40B4-BE49-F238E27FC236}">
                  <a16:creationId xmlns:a16="http://schemas.microsoft.com/office/drawing/2014/main" id="{712F4F7A-D9D6-D2CB-B879-B176D08839DB}"/>
                </a:ext>
              </a:extLst>
            </p:cNvPr>
            <p:cNvCxnSpPr>
              <a:cxnSpLocks/>
            </p:cNvCxnSpPr>
            <p:nvPr/>
          </p:nvCxnSpPr>
          <p:spPr>
            <a:xfrm flipV="1">
              <a:off x="2047613" y="1871938"/>
              <a:ext cx="1639425" cy="1"/>
            </a:xfrm>
            <a:prstGeom prst="straightConnector1">
              <a:avLst/>
            </a:prstGeom>
            <a:ln w="41275" cap="rnd">
              <a:solidFill>
                <a:schemeClr val="bg1">
                  <a:lumMod val="50000"/>
                </a:schemeClr>
              </a:solidFill>
              <a:prstDash val="solid"/>
              <a:headEnd type="triangl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12E06BB-A01E-5C3F-5AEE-01F5B70A91A6}"/>
                </a:ext>
              </a:extLst>
            </p:cNvPr>
            <p:cNvSpPr/>
            <p:nvPr/>
          </p:nvSpPr>
          <p:spPr>
            <a:xfrm>
              <a:off x="1803251" y="1439066"/>
              <a:ext cx="212814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Quire Sans" panose="020B0502040400020003" pitchFamily="34" charset="0"/>
                  <a:cs typeface="Quire Sans" panose="020B0502040400020003" pitchFamily="34" charset="0"/>
                </a:rPr>
                <a:t>Refresh Window</a:t>
              </a:r>
              <a:endParaRPr kumimoji="0" lang="en-US" sz="2000" b="0" i="0" u="none" strike="noStrike" kern="1200" cap="none" spc="0" normalizeH="0" baseline="0" noProof="0" dirty="0">
                <a:ln>
                  <a:noFill/>
                </a:ln>
                <a:solidFill>
                  <a:prstClr val="black">
                    <a:lumMod val="50000"/>
                    <a:lumOff val="50000"/>
                  </a:prstClr>
                </a:solidFill>
                <a:effectLst/>
                <a:uLnTx/>
                <a:uFillTx/>
                <a:latin typeface="Quire Sans" panose="020B0502040400020003" pitchFamily="34" charset="0"/>
                <a:cs typeface="Quire Sans" panose="020B0502040400020003" pitchFamily="34" charset="0"/>
              </a:endParaRPr>
            </a:p>
          </p:txBody>
        </p:sp>
      </p:grpSp>
      <p:cxnSp>
        <p:nvCxnSpPr>
          <p:cNvPr id="5" name="Straight Connector 4">
            <a:extLst>
              <a:ext uri="{FF2B5EF4-FFF2-40B4-BE49-F238E27FC236}">
                <a16:creationId xmlns:a16="http://schemas.microsoft.com/office/drawing/2014/main" id="{B4F06B3D-B06E-2208-5EBC-A4C7AE989293}"/>
              </a:ext>
            </a:extLst>
          </p:cNvPr>
          <p:cNvCxnSpPr>
            <a:cxnSpLocks/>
            <a:stCxn id="24" idx="2"/>
          </p:cNvCxnSpPr>
          <p:nvPr/>
        </p:nvCxnSpPr>
        <p:spPr>
          <a:xfrm flipH="1">
            <a:off x="3663274" y="2020583"/>
            <a:ext cx="17308" cy="982672"/>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B3C21341-F378-5D61-1E45-10688271E8D9}"/>
              </a:ext>
            </a:extLst>
          </p:cNvPr>
          <p:cNvGrpSpPr/>
          <p:nvPr/>
        </p:nvGrpSpPr>
        <p:grpSpPr>
          <a:xfrm>
            <a:off x="3480200" y="-364480"/>
            <a:ext cx="8334989" cy="3431983"/>
            <a:chOff x="3480200" y="-364480"/>
            <a:chExt cx="8334989" cy="3431983"/>
          </a:xfrm>
        </p:grpSpPr>
        <p:sp>
          <p:nvSpPr>
            <p:cNvPr id="24" name="Arc 23">
              <a:extLst>
                <a:ext uri="{FF2B5EF4-FFF2-40B4-BE49-F238E27FC236}">
                  <a16:creationId xmlns:a16="http://schemas.microsoft.com/office/drawing/2014/main" id="{E564C49B-E1A2-929E-FCB0-49657D3DE142}"/>
                </a:ext>
              </a:extLst>
            </p:cNvPr>
            <p:cNvSpPr/>
            <p:nvPr/>
          </p:nvSpPr>
          <p:spPr>
            <a:xfrm flipH="1" flipV="1">
              <a:off x="3480200" y="-364480"/>
              <a:ext cx="5063719" cy="3431983"/>
            </a:xfrm>
            <a:prstGeom prst="arc">
              <a:avLst>
                <a:gd name="adj1" fmla="val 17548052"/>
                <a:gd name="adj2" fmla="val 20639277"/>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Arc 24">
              <a:extLst>
                <a:ext uri="{FF2B5EF4-FFF2-40B4-BE49-F238E27FC236}">
                  <a16:creationId xmlns:a16="http://schemas.microsoft.com/office/drawing/2014/main" id="{B9D9235C-4E0E-6B77-D770-1FC1B004B6B6}"/>
                </a:ext>
              </a:extLst>
            </p:cNvPr>
            <p:cNvSpPr/>
            <p:nvPr/>
          </p:nvSpPr>
          <p:spPr>
            <a:xfrm flipH="1" flipV="1">
              <a:off x="5115835" y="-364480"/>
              <a:ext cx="5063719" cy="3431983"/>
            </a:xfrm>
            <a:prstGeom prst="arc">
              <a:avLst>
                <a:gd name="adj1" fmla="val 17548052"/>
                <a:gd name="adj2" fmla="val 20639277"/>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C602E5C8-F865-7D44-13E6-02CC3FCFE1C3}"/>
                </a:ext>
              </a:extLst>
            </p:cNvPr>
            <p:cNvCxnSpPr>
              <a:cxnSpLocks/>
            </p:cNvCxnSpPr>
            <p:nvPr/>
          </p:nvCxnSpPr>
          <p:spPr>
            <a:xfrm flipH="1">
              <a:off x="5301827" y="2038614"/>
              <a:ext cx="17308" cy="982672"/>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CB8FAF06-5FCB-4F29-E628-EF6E13DA0ACB}"/>
                </a:ext>
              </a:extLst>
            </p:cNvPr>
            <p:cNvSpPr/>
            <p:nvPr/>
          </p:nvSpPr>
          <p:spPr>
            <a:xfrm flipH="1" flipV="1">
              <a:off x="6751470" y="-364480"/>
              <a:ext cx="5063719" cy="3431983"/>
            </a:xfrm>
            <a:prstGeom prst="arc">
              <a:avLst>
                <a:gd name="adj1" fmla="val 18588477"/>
                <a:gd name="adj2" fmla="val 20639277"/>
              </a:avLst>
            </a:prstGeom>
            <a:ln w="76200">
              <a:solidFill>
                <a:schemeClr val="tx1"/>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34D3436F-CD32-2971-FFB7-AA945F66EBD4}"/>
                </a:ext>
              </a:extLst>
            </p:cNvPr>
            <p:cNvCxnSpPr>
              <a:cxnSpLocks/>
            </p:cNvCxnSpPr>
            <p:nvPr/>
          </p:nvCxnSpPr>
          <p:spPr>
            <a:xfrm flipH="1">
              <a:off x="6937462" y="2038614"/>
              <a:ext cx="17308" cy="982672"/>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2B2134BB-B635-2448-93F2-4B57AFB99DE2}"/>
              </a:ext>
            </a:extLst>
          </p:cNvPr>
          <p:cNvGrpSpPr/>
          <p:nvPr/>
        </p:nvGrpSpPr>
        <p:grpSpPr>
          <a:xfrm>
            <a:off x="3575211" y="866136"/>
            <a:ext cx="3447395" cy="1085938"/>
            <a:chOff x="3575211" y="866136"/>
            <a:chExt cx="3447395" cy="1085938"/>
          </a:xfrm>
        </p:grpSpPr>
        <p:sp>
          <p:nvSpPr>
            <p:cNvPr id="35" name="Rectangle 34">
              <a:extLst>
                <a:ext uri="{FF2B5EF4-FFF2-40B4-BE49-F238E27FC236}">
                  <a16:creationId xmlns:a16="http://schemas.microsoft.com/office/drawing/2014/main" id="{0BA02463-4902-0D7F-B9AD-FECD9FD0FA1F}"/>
                </a:ext>
              </a:extLst>
            </p:cNvPr>
            <p:cNvSpPr/>
            <p:nvPr/>
          </p:nvSpPr>
          <p:spPr>
            <a:xfrm>
              <a:off x="3575211" y="866136"/>
              <a:ext cx="3447395" cy="48490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Refresh Operations</a:t>
              </a:r>
            </a:p>
          </p:txBody>
        </p:sp>
        <p:cxnSp>
          <p:nvCxnSpPr>
            <p:cNvPr id="36" name="Straight Arrow Connector 35">
              <a:extLst>
                <a:ext uri="{FF2B5EF4-FFF2-40B4-BE49-F238E27FC236}">
                  <a16:creationId xmlns:a16="http://schemas.microsoft.com/office/drawing/2014/main" id="{C7334C33-BB05-EC9B-55D2-3E50FC0C4D9E}"/>
                </a:ext>
              </a:extLst>
            </p:cNvPr>
            <p:cNvCxnSpPr>
              <a:cxnSpLocks/>
            </p:cNvCxnSpPr>
            <p:nvPr/>
          </p:nvCxnSpPr>
          <p:spPr>
            <a:xfrm flipH="1">
              <a:off x="3731360" y="1392100"/>
              <a:ext cx="593612" cy="531388"/>
            </a:xfrm>
            <a:prstGeom prst="straightConnector1">
              <a:avLst/>
            </a:prstGeom>
            <a:ln w="762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CE4D85C-64F6-5BAE-A866-2342C2CFD7F9}"/>
                </a:ext>
              </a:extLst>
            </p:cNvPr>
            <p:cNvCxnSpPr>
              <a:cxnSpLocks/>
            </p:cNvCxnSpPr>
            <p:nvPr/>
          </p:nvCxnSpPr>
          <p:spPr>
            <a:xfrm>
              <a:off x="5319135" y="1366203"/>
              <a:ext cx="0" cy="549468"/>
            </a:xfrm>
            <a:prstGeom prst="straightConnector1">
              <a:avLst/>
            </a:prstGeom>
            <a:ln w="762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35E50DB-A805-4999-7095-3D1ED94DC211}"/>
                </a:ext>
              </a:extLst>
            </p:cNvPr>
            <p:cNvCxnSpPr>
              <a:cxnSpLocks/>
            </p:cNvCxnSpPr>
            <p:nvPr/>
          </p:nvCxnSpPr>
          <p:spPr>
            <a:xfrm>
              <a:off x="6493112" y="1392100"/>
              <a:ext cx="408680" cy="559974"/>
            </a:xfrm>
            <a:prstGeom prst="straightConnector1">
              <a:avLst/>
            </a:prstGeom>
            <a:ln w="762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AC53281D-3D6B-9B01-5449-1351BE6601AD}"/>
              </a:ext>
            </a:extLst>
          </p:cNvPr>
          <p:cNvSpPr/>
          <p:nvPr/>
        </p:nvSpPr>
        <p:spPr>
          <a:xfrm>
            <a:off x="3671075" y="5057015"/>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time</a:t>
            </a:r>
          </a:p>
        </p:txBody>
      </p:sp>
      <p:grpSp>
        <p:nvGrpSpPr>
          <p:cNvPr id="27" name="Group 26">
            <a:extLst>
              <a:ext uri="{FF2B5EF4-FFF2-40B4-BE49-F238E27FC236}">
                <a16:creationId xmlns:a16="http://schemas.microsoft.com/office/drawing/2014/main" id="{8AB183AB-830F-D52C-CAF6-FD4A5911A474}"/>
              </a:ext>
            </a:extLst>
          </p:cNvPr>
          <p:cNvGrpSpPr/>
          <p:nvPr/>
        </p:nvGrpSpPr>
        <p:grpSpPr>
          <a:xfrm>
            <a:off x="4910007" y="3018867"/>
            <a:ext cx="2390545" cy="2137718"/>
            <a:chOff x="4910007" y="3018867"/>
            <a:chExt cx="2390545" cy="2137718"/>
          </a:xfrm>
        </p:grpSpPr>
        <p:cxnSp>
          <p:nvCxnSpPr>
            <p:cNvPr id="49" name="Straight Arrow Connector 48">
              <a:extLst>
                <a:ext uri="{FF2B5EF4-FFF2-40B4-BE49-F238E27FC236}">
                  <a16:creationId xmlns:a16="http://schemas.microsoft.com/office/drawing/2014/main" id="{F8E922E0-CDC2-26F0-452E-756A9689EBE8}"/>
                </a:ext>
              </a:extLst>
            </p:cNvPr>
            <p:cNvCxnSpPr>
              <a:cxnSpLocks/>
            </p:cNvCxnSpPr>
            <p:nvPr/>
          </p:nvCxnSpPr>
          <p:spPr>
            <a:xfrm>
              <a:off x="5315810"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E53C78E1-C7BF-A96E-274A-995803127707}"/>
                </a:ext>
              </a:extLst>
            </p:cNvPr>
            <p:cNvSpPr/>
            <p:nvPr/>
          </p:nvSpPr>
          <p:spPr>
            <a:xfrm>
              <a:off x="491000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50000"/>
                      <a:lumOff val="50000"/>
                    </a:prstClr>
                  </a:solidFill>
                  <a:effectLst/>
                  <a:uLnTx/>
                  <a:uFillTx/>
                  <a:latin typeface="Quire Sans" panose="020B0502040400020003" pitchFamily="34" charset="0"/>
                  <a:cs typeface="Quire Sans" panose="020B0502040400020003" pitchFamily="34" charset="0"/>
                </a:rPr>
                <a:t>REF</a:t>
              </a:r>
            </a:p>
          </p:txBody>
        </p:sp>
        <p:cxnSp>
          <p:nvCxnSpPr>
            <p:cNvPr id="53" name="Straight Arrow Connector 52">
              <a:extLst>
                <a:ext uri="{FF2B5EF4-FFF2-40B4-BE49-F238E27FC236}">
                  <a16:creationId xmlns:a16="http://schemas.microsoft.com/office/drawing/2014/main" id="{4F5FCC15-575B-E0F0-6A65-33EC57A6220B}"/>
                </a:ext>
              </a:extLst>
            </p:cNvPr>
            <p:cNvCxnSpPr>
              <a:cxnSpLocks/>
            </p:cNvCxnSpPr>
            <p:nvPr/>
          </p:nvCxnSpPr>
          <p:spPr>
            <a:xfrm>
              <a:off x="6928551"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19094120-4414-F5F9-60E7-B47B8D5E7D32}"/>
                </a:ext>
              </a:extLst>
            </p:cNvPr>
            <p:cNvSpPr/>
            <p:nvPr/>
          </p:nvSpPr>
          <p:spPr>
            <a:xfrm>
              <a:off x="6522748"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50000"/>
                      <a:lumOff val="50000"/>
                    </a:prstClr>
                  </a:solidFill>
                  <a:effectLst/>
                  <a:uLnTx/>
                  <a:uFillTx/>
                  <a:latin typeface="Quire Sans" panose="020B0502040400020003" pitchFamily="34" charset="0"/>
                  <a:cs typeface="Quire Sans" panose="020B0502040400020003" pitchFamily="34" charset="0"/>
                </a:rPr>
                <a:t>REF</a:t>
              </a:r>
            </a:p>
          </p:txBody>
        </p:sp>
      </p:grpSp>
      <p:grpSp>
        <p:nvGrpSpPr>
          <p:cNvPr id="26" name="Group 25">
            <a:extLst>
              <a:ext uri="{FF2B5EF4-FFF2-40B4-BE49-F238E27FC236}">
                <a16:creationId xmlns:a16="http://schemas.microsoft.com/office/drawing/2014/main" id="{B43AC678-6959-D8C9-5A29-26AE51E1948F}"/>
              </a:ext>
            </a:extLst>
          </p:cNvPr>
          <p:cNvGrpSpPr/>
          <p:nvPr/>
        </p:nvGrpSpPr>
        <p:grpSpPr>
          <a:xfrm>
            <a:off x="3256067" y="3018867"/>
            <a:ext cx="777804" cy="2137718"/>
            <a:chOff x="3256067" y="3018867"/>
            <a:chExt cx="777804" cy="2137718"/>
          </a:xfrm>
        </p:grpSpPr>
        <p:sp>
          <p:nvSpPr>
            <p:cNvPr id="48" name="Rectangle 47">
              <a:extLst>
                <a:ext uri="{FF2B5EF4-FFF2-40B4-BE49-F238E27FC236}">
                  <a16:creationId xmlns:a16="http://schemas.microsoft.com/office/drawing/2014/main" id="{E3332E9D-5E9D-7CC6-BF75-C10C48C89A40}"/>
                </a:ext>
              </a:extLst>
            </p:cNvPr>
            <p:cNvSpPr/>
            <p:nvPr/>
          </p:nvSpPr>
          <p:spPr>
            <a:xfrm>
              <a:off x="325606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50000"/>
                      <a:lumOff val="50000"/>
                    </a:prstClr>
                  </a:solidFill>
                  <a:effectLst/>
                  <a:uLnTx/>
                  <a:uFillTx/>
                  <a:latin typeface="Quire Sans" panose="020B0502040400020003" pitchFamily="34" charset="0"/>
                  <a:cs typeface="Quire Sans" panose="020B0502040400020003" pitchFamily="34" charset="0"/>
                </a:rPr>
                <a:t>REF</a:t>
              </a:r>
            </a:p>
          </p:txBody>
        </p:sp>
        <p:cxnSp>
          <p:nvCxnSpPr>
            <p:cNvPr id="58" name="Straight Arrow Connector 57">
              <a:extLst>
                <a:ext uri="{FF2B5EF4-FFF2-40B4-BE49-F238E27FC236}">
                  <a16:creationId xmlns:a16="http://schemas.microsoft.com/office/drawing/2014/main" id="{C4D45976-3E59-C888-9866-C82C2B590053}"/>
                </a:ext>
              </a:extLst>
            </p:cNvPr>
            <p:cNvCxnSpPr>
              <a:cxnSpLocks/>
            </p:cNvCxnSpPr>
            <p:nvPr/>
          </p:nvCxnSpPr>
          <p:spPr>
            <a:xfrm>
              <a:off x="3668676"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BB550E8-EF56-C1E4-0119-436C1C7117FD}"/>
              </a:ext>
            </a:extLst>
          </p:cNvPr>
          <p:cNvSpPr txBox="1"/>
          <p:nvPr/>
        </p:nvSpPr>
        <p:spPr>
          <a:xfrm>
            <a:off x="3673356" y="6518290"/>
            <a:ext cx="179728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Quire Sans" panose="020B0502040400020003" pitchFamily="34" charset="0"/>
                <a:cs typeface="Quire Sans" panose="020B0502040400020003" pitchFamily="34" charset="0"/>
              </a:rPr>
              <a:t>[Kim+, ISCA’</a:t>
            </a:r>
            <a:r>
              <a:rPr lang="en-US" b="1" dirty="0">
                <a:solidFill>
                  <a:srgbClr val="7030A0"/>
                </a:solidFill>
                <a:latin typeface="Trebuchet MS" panose="020B0703020202090204" pitchFamily="34" charset="0"/>
                <a:cs typeface="Quire Sans" panose="020B0502040400020003" pitchFamily="34" charset="0"/>
              </a:rPr>
              <a:t>20</a:t>
            </a:r>
            <a:r>
              <a:rPr kumimoji="0" lang="en-US" sz="1800" b="1" i="0" u="none" strike="noStrike" kern="1200" cap="none" spc="0" normalizeH="0" baseline="0" noProof="0" dirty="0">
                <a:ln>
                  <a:noFill/>
                </a:ln>
                <a:solidFill>
                  <a:srgbClr val="7030A0"/>
                </a:solidFill>
                <a:effectLst/>
                <a:uLnTx/>
                <a:uFillTx/>
                <a:latin typeface="Quire Sans" panose="020B0502040400020003" pitchFamily="34" charset="0"/>
                <a:cs typeface="Quire Sans" panose="020B0502040400020003" pitchFamily="34" charset="0"/>
              </a:rPr>
              <a:t>]</a:t>
            </a:r>
          </a:p>
        </p:txBody>
      </p:sp>
      <p:sp>
        <p:nvSpPr>
          <p:cNvPr id="3" name="Slide Number Placeholder 2">
            <a:extLst>
              <a:ext uri="{FF2B5EF4-FFF2-40B4-BE49-F238E27FC236}">
                <a16:creationId xmlns:a16="http://schemas.microsoft.com/office/drawing/2014/main" id="{68F6FE44-C5A2-3DB9-BF78-36BF970E2885}"/>
              </a:ext>
            </a:extLst>
          </p:cNvPr>
          <p:cNvSpPr>
            <a:spLocks noGrp="1"/>
          </p:cNvSpPr>
          <p:nvPr>
            <p:ph type="sldNum" sz="quarter" idx="12"/>
          </p:nvPr>
        </p:nvSpPr>
        <p:spPr/>
        <p:txBody>
          <a:bodyPr/>
          <a:lstStyle/>
          <a:p>
            <a:fld id="{C19D2B53-EDAE-4B41-B849-8916FA40BCB6}" type="slidenum">
              <a:rPr lang="en-US" smtClean="0"/>
              <a:pPr/>
              <a:t>96</a:t>
            </a:fld>
            <a:endParaRPr lang="en-US" dirty="0"/>
          </a:p>
        </p:txBody>
      </p:sp>
    </p:spTree>
    <p:extLst>
      <p:ext uri="{BB962C8B-B14F-4D97-AF65-F5344CB8AC3E}">
        <p14:creationId xmlns:p14="http://schemas.microsoft.com/office/powerpoint/2010/main" val="202876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2000"/>
                                        <p:tgtEl>
                                          <p:spTgt spid="17"/>
                                        </p:tgtEl>
                                      </p:cBhvr>
                                    </p:animEffect>
                                  </p:childTnLst>
                                </p:cTn>
                              </p:par>
                              <p:par>
                                <p:cTn id="32" presetID="1"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23" grpId="0" animBg="1"/>
      <p:bldP spid="7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9096E-7B74-3622-2B39-98C29B0E9D72}"/>
            </a:ext>
          </a:extLst>
        </p:cNvPr>
        <p:cNvGrpSpPr/>
        <p:nvPr/>
      </p:nvGrpSpPr>
      <p:grpSpPr>
        <a:xfrm>
          <a:off x="0" y="0"/>
          <a:ext cx="0" cy="0"/>
          <a:chOff x="0" y="0"/>
          <a:chExt cx="0" cy="0"/>
        </a:xfrm>
      </p:grpSpPr>
      <p:sp>
        <p:nvSpPr>
          <p:cNvPr id="45" name="Rectangle 44">
            <a:extLst>
              <a:ext uri="{FF2B5EF4-FFF2-40B4-BE49-F238E27FC236}">
                <a16:creationId xmlns:a16="http://schemas.microsoft.com/office/drawing/2014/main" id="{7DF5C40B-E69A-A24F-9E07-9582D0A73CE7}"/>
              </a:ext>
            </a:extLst>
          </p:cNvPr>
          <p:cNvSpPr/>
          <p:nvPr/>
        </p:nvSpPr>
        <p:spPr>
          <a:xfrm>
            <a:off x="2013329" y="2011513"/>
            <a:ext cx="5929912" cy="98770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re Sans" panose="020B0502040400020003" pitchFamily="34" charset="0"/>
              <a:cs typeface="Quire Sans" panose="020B0502040400020003" pitchFamily="34" charset="0"/>
            </a:endParaRPr>
          </a:p>
        </p:txBody>
      </p:sp>
      <p:sp>
        <p:nvSpPr>
          <p:cNvPr id="46" name="Rectangle 45">
            <a:extLst>
              <a:ext uri="{FF2B5EF4-FFF2-40B4-BE49-F238E27FC236}">
                <a16:creationId xmlns:a16="http://schemas.microsoft.com/office/drawing/2014/main" id="{760834B2-3AB8-2FFA-B851-43DAC2F74FE7}"/>
              </a:ext>
            </a:extLst>
          </p:cNvPr>
          <p:cNvSpPr/>
          <p:nvPr/>
        </p:nvSpPr>
        <p:spPr>
          <a:xfrm>
            <a:off x="2013329" y="3006696"/>
            <a:ext cx="5929912" cy="17354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re Sans" panose="020B0502040400020003" pitchFamily="34" charset="0"/>
              <a:cs typeface="Quire Sans" panose="020B0502040400020003" pitchFamily="34" charset="0"/>
            </a:endParaRPr>
          </a:p>
        </p:txBody>
      </p:sp>
      <p:cxnSp>
        <p:nvCxnSpPr>
          <p:cNvPr id="52" name="Straight Arrow Connector 51">
            <a:extLst>
              <a:ext uri="{FF2B5EF4-FFF2-40B4-BE49-F238E27FC236}">
                <a16:creationId xmlns:a16="http://schemas.microsoft.com/office/drawing/2014/main" id="{747FE8A8-3B83-0B76-FB9D-A293DAEE2D95}"/>
              </a:ext>
            </a:extLst>
          </p:cNvPr>
          <p:cNvCxnSpPr>
            <a:cxnSpLocks/>
          </p:cNvCxnSpPr>
          <p:nvPr/>
        </p:nvCxnSpPr>
        <p:spPr>
          <a:xfrm>
            <a:off x="2047613" y="3003255"/>
            <a:ext cx="5895628" cy="3441"/>
          </a:xfrm>
          <a:prstGeom prst="straightConnector1">
            <a:avLst/>
          </a:prstGeom>
          <a:ln w="381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DEBA8-6D3A-B840-CCC9-64BC693F0F7E}"/>
              </a:ext>
            </a:extLst>
          </p:cNvPr>
          <p:cNvSpPr>
            <a:spLocks noGrp="1"/>
          </p:cNvSpPr>
          <p:nvPr>
            <p:ph type="title"/>
          </p:nvPr>
        </p:nvSpPr>
        <p:spPr/>
        <p:txBody>
          <a:bodyPr/>
          <a:lstStyle/>
          <a:p>
            <a:r>
              <a:rPr lang="en-US" b="1" dirty="0"/>
              <a:t>Read Disturbance Bitflips</a:t>
            </a:r>
          </a:p>
        </p:txBody>
      </p:sp>
      <p:cxnSp>
        <p:nvCxnSpPr>
          <p:cNvPr id="67" name="Straight Arrow Connector 66">
            <a:extLst>
              <a:ext uri="{FF2B5EF4-FFF2-40B4-BE49-F238E27FC236}">
                <a16:creationId xmlns:a16="http://schemas.microsoft.com/office/drawing/2014/main" id="{2A9A2108-B2AC-040E-16C7-090AE40D983E}"/>
              </a:ext>
            </a:extLst>
          </p:cNvPr>
          <p:cNvCxnSpPr/>
          <p:nvPr/>
        </p:nvCxnSpPr>
        <p:spPr>
          <a:xfrm flipV="1">
            <a:off x="2013329" y="1999111"/>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82C55E6D-CA90-1AF8-3648-0CF900420EA9}"/>
              </a:ext>
            </a:extLst>
          </p:cNvPr>
          <p:cNvCxnSpPr/>
          <p:nvPr/>
        </p:nvCxnSpPr>
        <p:spPr>
          <a:xfrm>
            <a:off x="2013329" y="4751259"/>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EA5E4B92-360D-8687-45E4-566D841ACBFC}"/>
              </a:ext>
            </a:extLst>
          </p:cNvPr>
          <p:cNvSpPr/>
          <p:nvPr/>
        </p:nvSpPr>
        <p:spPr>
          <a:xfrm rot="16200000">
            <a:off x="-1767853" y="3129033"/>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Capacitor voltage (</a:t>
            </a:r>
            <a:r>
              <a:rPr kumimoji="0" lang="en-US" sz="2400" b="0" i="0" u="none" strike="noStrike" kern="1200" cap="none" spc="0" normalizeH="0" baseline="0" noProof="0" dirty="0" err="1">
                <a:ln>
                  <a:noFill/>
                </a:ln>
                <a:solidFill>
                  <a:prstClr val="black"/>
                </a:solidFill>
                <a:effectLst/>
                <a:uLnTx/>
                <a:uFillTx/>
                <a:latin typeface="Quire Sans" panose="020B0502040400020003" pitchFamily="34" charset="0"/>
                <a:cs typeface="Quire Sans" panose="020B0502040400020003" pitchFamily="34" charset="0"/>
              </a:rPr>
              <a:t>Vdd</a:t>
            </a:r>
            <a:r>
              <a:rPr kumimoji="0" lang="en-US" sz="24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a:t>
            </a:r>
          </a:p>
        </p:txBody>
      </p:sp>
      <p:sp>
        <p:nvSpPr>
          <p:cNvPr id="77" name="Rectangle 76">
            <a:extLst>
              <a:ext uri="{FF2B5EF4-FFF2-40B4-BE49-F238E27FC236}">
                <a16:creationId xmlns:a16="http://schemas.microsoft.com/office/drawing/2014/main" id="{197029BF-86B3-832E-7418-8CDC74111778}"/>
              </a:ext>
            </a:extLst>
          </p:cNvPr>
          <p:cNvSpPr/>
          <p:nvPr/>
        </p:nvSpPr>
        <p:spPr>
          <a:xfrm rot="16200000">
            <a:off x="-425861" y="3406847"/>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endParaRPr>
          </a:p>
        </p:txBody>
      </p:sp>
      <p:sp>
        <p:nvSpPr>
          <p:cNvPr id="78" name="Rectangle 77">
            <a:extLst>
              <a:ext uri="{FF2B5EF4-FFF2-40B4-BE49-F238E27FC236}">
                <a16:creationId xmlns:a16="http://schemas.microsoft.com/office/drawing/2014/main" id="{CD38C5D8-F4FC-107B-A6E9-8578FB556AB5}"/>
              </a:ext>
            </a:extLst>
          </p:cNvPr>
          <p:cNvSpPr/>
          <p:nvPr/>
        </p:nvSpPr>
        <p:spPr>
          <a:xfrm>
            <a:off x="1036345" y="1736752"/>
            <a:ext cx="910827"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100%</a:t>
            </a:r>
          </a:p>
        </p:txBody>
      </p:sp>
      <p:sp>
        <p:nvSpPr>
          <p:cNvPr id="80" name="Rectangle 79">
            <a:extLst>
              <a:ext uri="{FF2B5EF4-FFF2-40B4-BE49-F238E27FC236}">
                <a16:creationId xmlns:a16="http://schemas.microsoft.com/office/drawing/2014/main" id="{E82E4907-791E-FD65-3BC9-E3C9A72E8098}"/>
              </a:ext>
            </a:extLst>
          </p:cNvPr>
          <p:cNvSpPr/>
          <p:nvPr/>
        </p:nvSpPr>
        <p:spPr>
          <a:xfrm>
            <a:off x="1350707" y="4480051"/>
            <a:ext cx="628697"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0%</a:t>
            </a:r>
          </a:p>
        </p:txBody>
      </p:sp>
      <p:sp>
        <p:nvSpPr>
          <p:cNvPr id="51" name="Rectangle 50">
            <a:extLst>
              <a:ext uri="{FF2B5EF4-FFF2-40B4-BE49-F238E27FC236}">
                <a16:creationId xmlns:a16="http://schemas.microsoft.com/office/drawing/2014/main" id="{2A738331-1A11-13E4-AA62-AF287DF40502}"/>
              </a:ext>
            </a:extLst>
          </p:cNvPr>
          <p:cNvSpPr/>
          <p:nvPr/>
        </p:nvSpPr>
        <p:spPr>
          <a:xfrm>
            <a:off x="1091271" y="2761599"/>
            <a:ext cx="873060"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lumMod val="50000"/>
                    <a:lumOff val="50000"/>
                  </a:prstClr>
                </a:solidFill>
                <a:effectLst/>
                <a:uLnTx/>
                <a:uFillTx/>
                <a:latin typeface="Quire Sans" panose="020B0502040400020003" pitchFamily="34" charset="0"/>
                <a:cs typeface="Quire Sans" panose="020B0502040400020003" pitchFamily="34" charset="0"/>
              </a:rPr>
              <a:t>Vmin</a:t>
            </a:r>
            <a:endParaRPr kumimoji="0" lang="en-US" sz="2400" b="0" i="0" u="none" strike="noStrike" kern="1200" cap="none" spc="0" normalizeH="0" baseline="0" noProof="0" dirty="0">
              <a:ln>
                <a:noFill/>
              </a:ln>
              <a:solidFill>
                <a:prstClr val="black">
                  <a:lumMod val="50000"/>
                  <a:lumOff val="50000"/>
                </a:prstClr>
              </a:solidFill>
              <a:effectLst/>
              <a:uLnTx/>
              <a:uFillTx/>
              <a:latin typeface="Quire Sans" panose="020B0502040400020003" pitchFamily="34" charset="0"/>
              <a:cs typeface="Quire Sans" panose="020B0502040400020003" pitchFamily="34" charset="0"/>
            </a:endParaRPr>
          </a:p>
        </p:txBody>
      </p:sp>
      <p:sp>
        <p:nvSpPr>
          <p:cNvPr id="47" name="Rectangle 46">
            <a:extLst>
              <a:ext uri="{FF2B5EF4-FFF2-40B4-BE49-F238E27FC236}">
                <a16:creationId xmlns:a16="http://schemas.microsoft.com/office/drawing/2014/main" id="{76DEF58E-9BE2-C749-4E30-731F756AE5FB}"/>
              </a:ext>
            </a:extLst>
          </p:cNvPr>
          <p:cNvSpPr/>
          <p:nvPr/>
        </p:nvSpPr>
        <p:spPr>
          <a:xfrm>
            <a:off x="3671075" y="5057015"/>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Quire Sans" panose="020B0502040400020003" pitchFamily="34" charset="0"/>
                <a:cs typeface="Quire Sans" panose="020B0502040400020003" pitchFamily="34" charset="0"/>
              </a:rPr>
              <a:t>time</a:t>
            </a:r>
          </a:p>
        </p:txBody>
      </p:sp>
      <p:grpSp>
        <p:nvGrpSpPr>
          <p:cNvPr id="27" name="Group 26">
            <a:extLst>
              <a:ext uri="{FF2B5EF4-FFF2-40B4-BE49-F238E27FC236}">
                <a16:creationId xmlns:a16="http://schemas.microsoft.com/office/drawing/2014/main" id="{E77E19F9-AC77-2B78-F850-869774AC5174}"/>
              </a:ext>
            </a:extLst>
          </p:cNvPr>
          <p:cNvGrpSpPr/>
          <p:nvPr/>
        </p:nvGrpSpPr>
        <p:grpSpPr>
          <a:xfrm>
            <a:off x="4910007" y="3018867"/>
            <a:ext cx="2390545" cy="2137718"/>
            <a:chOff x="4910007" y="3018867"/>
            <a:chExt cx="2390545" cy="2137718"/>
          </a:xfrm>
        </p:grpSpPr>
        <p:cxnSp>
          <p:nvCxnSpPr>
            <p:cNvPr id="49" name="Straight Arrow Connector 48">
              <a:extLst>
                <a:ext uri="{FF2B5EF4-FFF2-40B4-BE49-F238E27FC236}">
                  <a16:creationId xmlns:a16="http://schemas.microsoft.com/office/drawing/2014/main" id="{E361750F-572B-AB19-A105-5578E2F0725F}"/>
                </a:ext>
              </a:extLst>
            </p:cNvPr>
            <p:cNvCxnSpPr>
              <a:cxnSpLocks/>
            </p:cNvCxnSpPr>
            <p:nvPr/>
          </p:nvCxnSpPr>
          <p:spPr>
            <a:xfrm>
              <a:off x="5315810"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0ACFA2B3-4221-0224-92E0-A84D8BB6A64D}"/>
                </a:ext>
              </a:extLst>
            </p:cNvPr>
            <p:cNvSpPr/>
            <p:nvPr/>
          </p:nvSpPr>
          <p:spPr>
            <a:xfrm>
              <a:off x="491000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50000"/>
                      <a:lumOff val="50000"/>
                    </a:prstClr>
                  </a:solidFill>
                  <a:effectLst/>
                  <a:uLnTx/>
                  <a:uFillTx/>
                  <a:latin typeface="Quire Sans" panose="020B0502040400020003" pitchFamily="34" charset="0"/>
                  <a:cs typeface="Quire Sans" panose="020B0502040400020003" pitchFamily="34" charset="0"/>
                </a:rPr>
                <a:t>REF</a:t>
              </a:r>
            </a:p>
          </p:txBody>
        </p:sp>
        <p:cxnSp>
          <p:nvCxnSpPr>
            <p:cNvPr id="53" name="Straight Arrow Connector 52">
              <a:extLst>
                <a:ext uri="{FF2B5EF4-FFF2-40B4-BE49-F238E27FC236}">
                  <a16:creationId xmlns:a16="http://schemas.microsoft.com/office/drawing/2014/main" id="{7DE7AAC6-E564-09AE-17A4-20AFDE43F3FC}"/>
                </a:ext>
              </a:extLst>
            </p:cNvPr>
            <p:cNvCxnSpPr>
              <a:cxnSpLocks/>
            </p:cNvCxnSpPr>
            <p:nvPr/>
          </p:nvCxnSpPr>
          <p:spPr>
            <a:xfrm>
              <a:off x="6928551"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831B5990-8137-E9F7-61B1-6E4263033F86}"/>
                </a:ext>
              </a:extLst>
            </p:cNvPr>
            <p:cNvSpPr/>
            <p:nvPr/>
          </p:nvSpPr>
          <p:spPr>
            <a:xfrm>
              <a:off x="6522748"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50000"/>
                      <a:lumOff val="50000"/>
                    </a:prstClr>
                  </a:solidFill>
                  <a:effectLst/>
                  <a:uLnTx/>
                  <a:uFillTx/>
                  <a:latin typeface="Quire Sans" panose="020B0502040400020003" pitchFamily="34" charset="0"/>
                  <a:cs typeface="Quire Sans" panose="020B0502040400020003" pitchFamily="34" charset="0"/>
                </a:rPr>
                <a:t>REF</a:t>
              </a:r>
            </a:p>
          </p:txBody>
        </p:sp>
      </p:grpSp>
      <p:grpSp>
        <p:nvGrpSpPr>
          <p:cNvPr id="26" name="Group 25">
            <a:extLst>
              <a:ext uri="{FF2B5EF4-FFF2-40B4-BE49-F238E27FC236}">
                <a16:creationId xmlns:a16="http://schemas.microsoft.com/office/drawing/2014/main" id="{2C4462AF-4C7D-E322-7E82-9517F9F72677}"/>
              </a:ext>
            </a:extLst>
          </p:cNvPr>
          <p:cNvGrpSpPr/>
          <p:nvPr/>
        </p:nvGrpSpPr>
        <p:grpSpPr>
          <a:xfrm>
            <a:off x="3256067" y="3018867"/>
            <a:ext cx="777804" cy="2137718"/>
            <a:chOff x="3256067" y="3018867"/>
            <a:chExt cx="777804" cy="2137718"/>
          </a:xfrm>
        </p:grpSpPr>
        <p:sp>
          <p:nvSpPr>
            <p:cNvPr id="48" name="Rectangle 47">
              <a:extLst>
                <a:ext uri="{FF2B5EF4-FFF2-40B4-BE49-F238E27FC236}">
                  <a16:creationId xmlns:a16="http://schemas.microsoft.com/office/drawing/2014/main" id="{10C221F5-CFE0-6044-226A-F7FE4C8C1BEE}"/>
                </a:ext>
              </a:extLst>
            </p:cNvPr>
            <p:cNvSpPr/>
            <p:nvPr/>
          </p:nvSpPr>
          <p:spPr>
            <a:xfrm>
              <a:off x="325606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50000"/>
                      <a:lumOff val="50000"/>
                    </a:prstClr>
                  </a:solidFill>
                  <a:effectLst/>
                  <a:uLnTx/>
                  <a:uFillTx/>
                  <a:latin typeface="Quire Sans" panose="020B0502040400020003" pitchFamily="34" charset="0"/>
                  <a:cs typeface="Quire Sans" panose="020B0502040400020003" pitchFamily="34" charset="0"/>
                </a:rPr>
                <a:t>REF</a:t>
              </a:r>
            </a:p>
          </p:txBody>
        </p:sp>
        <p:cxnSp>
          <p:nvCxnSpPr>
            <p:cNvPr id="58" name="Straight Arrow Connector 57">
              <a:extLst>
                <a:ext uri="{FF2B5EF4-FFF2-40B4-BE49-F238E27FC236}">
                  <a16:creationId xmlns:a16="http://schemas.microsoft.com/office/drawing/2014/main" id="{95F3A0ED-7B9F-B5C4-6E7F-DEC7264F1830}"/>
                </a:ext>
              </a:extLst>
            </p:cNvPr>
            <p:cNvCxnSpPr>
              <a:cxnSpLocks/>
            </p:cNvCxnSpPr>
            <p:nvPr/>
          </p:nvCxnSpPr>
          <p:spPr>
            <a:xfrm>
              <a:off x="3668676"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79" name="Arc 78">
            <a:extLst>
              <a:ext uri="{FF2B5EF4-FFF2-40B4-BE49-F238E27FC236}">
                <a16:creationId xmlns:a16="http://schemas.microsoft.com/office/drawing/2014/main" id="{26E7D09A-D272-63B9-5732-0F7B4324BD49}"/>
              </a:ext>
            </a:extLst>
          </p:cNvPr>
          <p:cNvSpPr/>
          <p:nvPr/>
        </p:nvSpPr>
        <p:spPr>
          <a:xfrm flipH="1" flipV="1">
            <a:off x="1821826" y="-403104"/>
            <a:ext cx="5063719" cy="3431983"/>
          </a:xfrm>
          <a:prstGeom prst="arc">
            <a:avLst>
              <a:gd name="adj1" fmla="val 19897832"/>
              <a:gd name="adj2" fmla="val 20639277"/>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Arc 85">
            <a:extLst>
              <a:ext uri="{FF2B5EF4-FFF2-40B4-BE49-F238E27FC236}">
                <a16:creationId xmlns:a16="http://schemas.microsoft.com/office/drawing/2014/main" id="{741C8EEF-16F9-A5C4-0604-E2F7C9A1E6B4}"/>
              </a:ext>
            </a:extLst>
          </p:cNvPr>
          <p:cNvSpPr/>
          <p:nvPr/>
        </p:nvSpPr>
        <p:spPr>
          <a:xfrm flipH="1" flipV="1">
            <a:off x="1821825" y="45918"/>
            <a:ext cx="5063719" cy="3431983"/>
          </a:xfrm>
          <a:prstGeom prst="arc">
            <a:avLst>
              <a:gd name="adj1" fmla="val 19215850"/>
              <a:gd name="adj2" fmla="val 19973194"/>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10CD0619-2A6D-706B-93AA-408B3D2C0709}"/>
              </a:ext>
            </a:extLst>
          </p:cNvPr>
          <p:cNvSpPr/>
          <p:nvPr/>
        </p:nvSpPr>
        <p:spPr>
          <a:xfrm flipH="1" flipV="1">
            <a:off x="1821825" y="513196"/>
            <a:ext cx="5063719" cy="3431983"/>
          </a:xfrm>
          <a:prstGeom prst="arc">
            <a:avLst>
              <a:gd name="adj1" fmla="val 18435370"/>
              <a:gd name="adj2" fmla="val 19263415"/>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CB12ACAE-88A0-97F3-141C-611B87CCEEF3}"/>
              </a:ext>
            </a:extLst>
          </p:cNvPr>
          <p:cNvSpPr/>
          <p:nvPr/>
        </p:nvSpPr>
        <p:spPr>
          <a:xfrm flipH="1" flipV="1">
            <a:off x="1821825" y="933198"/>
            <a:ext cx="5063719" cy="3431983"/>
          </a:xfrm>
          <a:prstGeom prst="arc">
            <a:avLst>
              <a:gd name="adj1" fmla="val 17548052"/>
              <a:gd name="adj2" fmla="val 18522140"/>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2A74C559-A624-4512-8442-A9E15666D6CA}"/>
              </a:ext>
            </a:extLst>
          </p:cNvPr>
          <p:cNvCxnSpPr>
            <a:cxnSpLocks/>
          </p:cNvCxnSpPr>
          <p:nvPr/>
        </p:nvCxnSpPr>
        <p:spPr>
          <a:xfrm>
            <a:off x="3175564" y="3728072"/>
            <a:ext cx="0" cy="45720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B1443B6-C9D0-D5AF-BA60-3A64150F55C4}"/>
              </a:ext>
            </a:extLst>
          </p:cNvPr>
          <p:cNvCxnSpPr>
            <a:cxnSpLocks/>
          </p:cNvCxnSpPr>
          <p:nvPr/>
        </p:nvCxnSpPr>
        <p:spPr>
          <a:xfrm>
            <a:off x="2742176" y="3064749"/>
            <a:ext cx="0" cy="502795"/>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73CAA3-2171-34FD-D9FE-B2555F7B67F3}"/>
              </a:ext>
            </a:extLst>
          </p:cNvPr>
          <p:cNvCxnSpPr>
            <a:cxnSpLocks/>
          </p:cNvCxnSpPr>
          <p:nvPr/>
        </p:nvCxnSpPr>
        <p:spPr>
          <a:xfrm>
            <a:off x="2351652" y="2360357"/>
            <a:ext cx="0" cy="45720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66CC538B-224E-E77B-F2DA-EE949F31153C}"/>
              </a:ext>
            </a:extLst>
          </p:cNvPr>
          <p:cNvCxnSpPr>
            <a:cxnSpLocks/>
          </p:cNvCxnSpPr>
          <p:nvPr/>
        </p:nvCxnSpPr>
        <p:spPr>
          <a:xfrm>
            <a:off x="3186334" y="2031816"/>
            <a:ext cx="0" cy="2706390"/>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119DA58F-C16C-BCE3-6294-FDCBDCFD6A74}"/>
              </a:ext>
            </a:extLst>
          </p:cNvPr>
          <p:cNvCxnSpPr>
            <a:cxnSpLocks/>
          </p:cNvCxnSpPr>
          <p:nvPr/>
        </p:nvCxnSpPr>
        <p:spPr>
          <a:xfrm>
            <a:off x="2752684" y="2031816"/>
            <a:ext cx="0" cy="2699302"/>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EB5C87DC-1EEA-F8FA-7EE6-64D08F35AEB5}"/>
              </a:ext>
            </a:extLst>
          </p:cNvPr>
          <p:cNvCxnSpPr>
            <a:cxnSpLocks/>
          </p:cNvCxnSpPr>
          <p:nvPr/>
        </p:nvCxnSpPr>
        <p:spPr>
          <a:xfrm>
            <a:off x="2359459" y="2031816"/>
            <a:ext cx="0" cy="2706390"/>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1A223212-ADB7-BD32-5CD1-8CFD96AFFAED}"/>
              </a:ext>
            </a:extLst>
          </p:cNvPr>
          <p:cNvSpPr/>
          <p:nvPr/>
        </p:nvSpPr>
        <p:spPr>
          <a:xfrm>
            <a:off x="1037198" y="5373130"/>
            <a:ext cx="3425569"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50000"/>
                    <a:lumOff val="50000"/>
                  </a:prstClr>
                </a:solidFill>
                <a:effectLst/>
                <a:uLnTx/>
                <a:uFillTx/>
                <a:latin typeface="Quire Sans" panose="020B0502040400020003" pitchFamily="34" charset="0"/>
                <a:cs typeface="Quire Sans" panose="020B0502040400020003" pitchFamily="34" charset="0"/>
              </a:rPr>
              <a:t>Accesses to nearby row</a:t>
            </a:r>
          </a:p>
        </p:txBody>
      </p:sp>
      <p:cxnSp>
        <p:nvCxnSpPr>
          <p:cNvPr id="97" name="Straight Arrow Connector 96">
            <a:extLst>
              <a:ext uri="{FF2B5EF4-FFF2-40B4-BE49-F238E27FC236}">
                <a16:creationId xmlns:a16="http://schemas.microsoft.com/office/drawing/2014/main" id="{84385CE5-38A4-505C-1AE1-C58004CC9811}"/>
              </a:ext>
            </a:extLst>
          </p:cNvPr>
          <p:cNvCxnSpPr>
            <a:cxnSpLocks/>
          </p:cNvCxnSpPr>
          <p:nvPr/>
        </p:nvCxnSpPr>
        <p:spPr>
          <a:xfrm flipV="1">
            <a:off x="2359459" y="4778398"/>
            <a:ext cx="0" cy="544087"/>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A86FE581-0EE6-8445-3F45-69B4BB69C888}"/>
              </a:ext>
            </a:extLst>
          </p:cNvPr>
          <p:cNvCxnSpPr>
            <a:cxnSpLocks/>
          </p:cNvCxnSpPr>
          <p:nvPr/>
        </p:nvCxnSpPr>
        <p:spPr>
          <a:xfrm flipV="1">
            <a:off x="2749983" y="4778398"/>
            <a:ext cx="0" cy="544087"/>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15F318DD-5C2A-3C86-7F68-93113F1292B1}"/>
              </a:ext>
            </a:extLst>
          </p:cNvPr>
          <p:cNvCxnSpPr>
            <a:cxnSpLocks/>
          </p:cNvCxnSpPr>
          <p:nvPr/>
        </p:nvCxnSpPr>
        <p:spPr>
          <a:xfrm flipV="1">
            <a:off x="3186334" y="4778398"/>
            <a:ext cx="0" cy="544087"/>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1340756-1D20-AEE3-83DE-735C145F18E9}"/>
              </a:ext>
            </a:extLst>
          </p:cNvPr>
          <p:cNvGrpSpPr/>
          <p:nvPr/>
        </p:nvGrpSpPr>
        <p:grpSpPr>
          <a:xfrm>
            <a:off x="1356523" y="1004661"/>
            <a:ext cx="3025470" cy="2672217"/>
            <a:chOff x="1356523" y="1004661"/>
            <a:chExt cx="3025470" cy="2672217"/>
          </a:xfrm>
        </p:grpSpPr>
        <p:sp>
          <p:nvSpPr>
            <p:cNvPr id="70" name="Rectangle 69">
              <a:extLst>
                <a:ext uri="{FF2B5EF4-FFF2-40B4-BE49-F238E27FC236}">
                  <a16:creationId xmlns:a16="http://schemas.microsoft.com/office/drawing/2014/main" id="{58573DCE-54FC-B1A9-F1F4-CB898223C3CB}"/>
                </a:ext>
              </a:extLst>
            </p:cNvPr>
            <p:cNvSpPr/>
            <p:nvPr/>
          </p:nvSpPr>
          <p:spPr>
            <a:xfrm>
              <a:off x="1356523" y="1004661"/>
              <a:ext cx="3025470" cy="98171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Read Disturbance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Quire Sans" panose="020B0502040400020003" pitchFamily="34" charset="0"/>
                  <a:cs typeface="Quire Sans" panose="020B0502040400020003" pitchFamily="34" charset="0"/>
                </a:rPr>
                <a:t>Bitflip</a:t>
              </a:r>
            </a:p>
          </p:txBody>
        </p:sp>
        <p:cxnSp>
          <p:nvCxnSpPr>
            <p:cNvPr id="71" name="Straight Arrow Connector 70">
              <a:extLst>
                <a:ext uri="{FF2B5EF4-FFF2-40B4-BE49-F238E27FC236}">
                  <a16:creationId xmlns:a16="http://schemas.microsoft.com/office/drawing/2014/main" id="{D5D79365-7211-C56B-D3A4-B3BF9863516F}"/>
                </a:ext>
              </a:extLst>
            </p:cNvPr>
            <p:cNvCxnSpPr>
              <a:cxnSpLocks/>
              <a:stCxn id="70" idx="2"/>
            </p:cNvCxnSpPr>
            <p:nvPr/>
          </p:nvCxnSpPr>
          <p:spPr>
            <a:xfrm>
              <a:off x="2869258" y="1986372"/>
              <a:ext cx="92370" cy="797682"/>
            </a:xfrm>
            <a:prstGeom prst="straightConnector1">
              <a:avLst/>
            </a:prstGeom>
            <a:ln w="762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69" name="Lightning Bolt 68">
              <a:extLst>
                <a:ext uri="{FF2B5EF4-FFF2-40B4-BE49-F238E27FC236}">
                  <a16:creationId xmlns:a16="http://schemas.microsoft.com/office/drawing/2014/main" id="{99842247-C193-9F74-DA46-F68C2C28C191}"/>
                </a:ext>
              </a:extLst>
            </p:cNvPr>
            <p:cNvSpPr/>
            <p:nvPr/>
          </p:nvSpPr>
          <p:spPr>
            <a:xfrm>
              <a:off x="2826744" y="2747152"/>
              <a:ext cx="704850" cy="929726"/>
            </a:xfrm>
            <a:prstGeom prst="lightningBolt">
              <a:avLst/>
            </a:prstGeom>
            <a:solidFill>
              <a:srgbClr val="FFFF00"/>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61" name="Straight Connector 60">
            <a:extLst>
              <a:ext uri="{FF2B5EF4-FFF2-40B4-BE49-F238E27FC236}">
                <a16:creationId xmlns:a16="http://schemas.microsoft.com/office/drawing/2014/main" id="{55EAA5BD-0F71-6CC7-BAA8-D1DC50F7C36A}"/>
              </a:ext>
            </a:extLst>
          </p:cNvPr>
          <p:cNvCxnSpPr>
            <a:cxnSpLocks/>
          </p:cNvCxnSpPr>
          <p:nvPr/>
        </p:nvCxnSpPr>
        <p:spPr>
          <a:xfrm flipV="1">
            <a:off x="3681359" y="4276037"/>
            <a:ext cx="0" cy="484008"/>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D74DCEC-9AFE-E42F-8323-E0D86CC880E7}"/>
              </a:ext>
            </a:extLst>
          </p:cNvPr>
          <p:cNvCxnSpPr>
            <a:cxnSpLocks/>
          </p:cNvCxnSpPr>
          <p:nvPr/>
        </p:nvCxnSpPr>
        <p:spPr>
          <a:xfrm flipV="1">
            <a:off x="3671076" y="4724121"/>
            <a:ext cx="4222420" cy="2788"/>
          </a:xfrm>
          <a:prstGeom prst="line">
            <a:avLst/>
          </a:prstGeom>
          <a:ln w="7620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CE87C65-ADBF-07FE-7173-B2DF235A28D5}"/>
              </a:ext>
            </a:extLst>
          </p:cNvPr>
          <p:cNvSpPr txBox="1"/>
          <p:nvPr/>
        </p:nvSpPr>
        <p:spPr>
          <a:xfrm>
            <a:off x="3673356" y="6518290"/>
            <a:ext cx="179728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Quire Sans" panose="020B0502040400020003" pitchFamily="34" charset="0"/>
                <a:cs typeface="Quire Sans" panose="020B0502040400020003" pitchFamily="34" charset="0"/>
              </a:rPr>
              <a:t>[Kim+, ISCA’</a:t>
            </a:r>
            <a:r>
              <a:rPr lang="en-US" b="1" dirty="0">
                <a:solidFill>
                  <a:srgbClr val="7030A0"/>
                </a:solidFill>
                <a:latin typeface="Trebuchet MS" panose="020B0703020202090204" pitchFamily="34" charset="0"/>
                <a:cs typeface="Quire Sans" panose="020B0502040400020003" pitchFamily="34" charset="0"/>
              </a:rPr>
              <a:t>20</a:t>
            </a:r>
            <a:r>
              <a:rPr kumimoji="0" lang="en-US" sz="1800" b="1" i="0" u="none" strike="noStrike" kern="1200" cap="none" spc="0" normalizeH="0" baseline="0" noProof="0" dirty="0">
                <a:ln>
                  <a:noFill/>
                </a:ln>
                <a:solidFill>
                  <a:srgbClr val="7030A0"/>
                </a:solidFill>
                <a:effectLst/>
                <a:uLnTx/>
                <a:uFillTx/>
                <a:latin typeface="Quire Sans" panose="020B0502040400020003" pitchFamily="34" charset="0"/>
                <a:cs typeface="Quire Sans" panose="020B0502040400020003" pitchFamily="34" charset="0"/>
              </a:rPr>
              <a:t>]</a:t>
            </a:r>
          </a:p>
        </p:txBody>
      </p:sp>
      <p:sp>
        <p:nvSpPr>
          <p:cNvPr id="3" name="Slide Number Placeholder 2">
            <a:extLst>
              <a:ext uri="{FF2B5EF4-FFF2-40B4-BE49-F238E27FC236}">
                <a16:creationId xmlns:a16="http://schemas.microsoft.com/office/drawing/2014/main" id="{DA5C8549-0488-C09A-6D67-E52D0B972E5D}"/>
              </a:ext>
            </a:extLst>
          </p:cNvPr>
          <p:cNvSpPr>
            <a:spLocks noGrp="1"/>
          </p:cNvSpPr>
          <p:nvPr>
            <p:ph type="sldNum" sz="quarter" idx="12"/>
          </p:nvPr>
        </p:nvSpPr>
        <p:spPr/>
        <p:txBody>
          <a:bodyPr/>
          <a:lstStyle/>
          <a:p>
            <a:fld id="{C19D2B53-EDAE-4B41-B849-8916FA40BCB6}" type="slidenum">
              <a:rPr lang="en-US" smtClean="0"/>
              <a:pPr/>
              <a:t>97</a:t>
            </a:fld>
            <a:endParaRPr lang="en-US" dirty="0"/>
          </a:p>
        </p:txBody>
      </p:sp>
    </p:spTree>
    <p:extLst>
      <p:ext uri="{BB962C8B-B14F-4D97-AF65-F5344CB8AC3E}">
        <p14:creationId xmlns:p14="http://schemas.microsoft.com/office/powerpoint/2010/main" val="8130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par>
                                <p:cTn id="15" presetID="22" presetClass="entr" presetSubtype="1"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wipe(up)">
                                      <p:cBhvr>
                                        <p:cTn id="17" dur="500"/>
                                        <p:tgtEl>
                                          <p:spTgt spid="92"/>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wipe(left)">
                                      <p:cBhvr>
                                        <p:cTn id="21" dur="500"/>
                                        <p:tgtEl>
                                          <p:spTgt spid="86"/>
                                        </p:tgtEl>
                                      </p:cBhvr>
                                    </p:animEffec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9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8"/>
                                        </p:tgtEl>
                                        <p:attrNameLst>
                                          <p:attrName>style.visibility</p:attrName>
                                        </p:attrNameLst>
                                      </p:cBhvr>
                                      <p:to>
                                        <p:strVal val="visible"/>
                                      </p:to>
                                    </p:set>
                                  </p:childTnLst>
                                </p:cTn>
                              </p:par>
                              <p:par>
                                <p:cTn id="30" presetID="22" presetClass="entr" presetSubtype="1" fill="hold" nodeType="with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wipe(up)">
                                      <p:cBhvr>
                                        <p:cTn id="32" dur="500"/>
                                        <p:tgtEl>
                                          <p:spTgt spid="91"/>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wipe(left)">
                                      <p:cBhvr>
                                        <p:cTn id="36" dur="500"/>
                                        <p:tgtEl>
                                          <p:spTgt spid="87"/>
                                        </p:tgtEl>
                                      </p:cBhvr>
                                    </p:animEffect>
                                  </p:childTnLst>
                                </p:cTn>
                              </p:par>
                            </p:childTnLst>
                          </p:cTn>
                        </p:par>
                        <p:par>
                          <p:cTn id="37" fill="hold">
                            <p:stCondLst>
                              <p:cond delay="2500"/>
                            </p:stCondLst>
                            <p:childTnLst>
                              <p:par>
                                <p:cTn id="38" presetID="1" presetClass="entr" presetSubtype="0" fill="hold" nodeType="afterEffect">
                                  <p:stCondLst>
                                    <p:cond delay="0"/>
                                  </p:stCondLst>
                                  <p:childTnLst>
                                    <p:set>
                                      <p:cBhvr>
                                        <p:cTn id="39" dur="1" fill="hold">
                                          <p:stCondLst>
                                            <p:cond delay="0"/>
                                          </p:stCondLst>
                                        </p:cTn>
                                        <p:tgtEl>
                                          <p:spTgt spid="9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9"/>
                                        </p:tgtEl>
                                        <p:attrNameLst>
                                          <p:attrName>style.visibility</p:attrName>
                                        </p:attrNameLst>
                                      </p:cBhvr>
                                      <p:to>
                                        <p:strVal val="visible"/>
                                      </p:to>
                                    </p:set>
                                  </p:childTnLst>
                                </p:cTn>
                              </p:par>
                              <p:par>
                                <p:cTn id="42" presetID="22" presetClass="entr" presetSubtype="1" fill="hold"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wipe(up)">
                                      <p:cBhvr>
                                        <p:cTn id="44" dur="500"/>
                                        <p:tgtEl>
                                          <p:spTgt spid="9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wipe(left)">
                                      <p:cBhvr>
                                        <p:cTn id="48" dur="500"/>
                                        <p:tgtEl>
                                          <p:spTgt spid="88"/>
                                        </p:tgtEl>
                                      </p:cBhvr>
                                    </p:animEffect>
                                  </p:childTnLst>
                                </p:cTn>
                              </p:par>
                            </p:childTnLst>
                          </p:cTn>
                        </p:par>
                        <p:par>
                          <p:cTn id="49" fill="hold">
                            <p:stCondLst>
                              <p:cond delay="3500"/>
                            </p:stCondLst>
                            <p:childTnLst>
                              <p:par>
                                <p:cTn id="50" presetID="22" presetClass="entr" presetSubtype="1" fill="hold" nodeType="after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up)">
                                      <p:cBhvr>
                                        <p:cTn id="52" dur="500"/>
                                        <p:tgtEl>
                                          <p:spTgt spid="61"/>
                                        </p:tgtEl>
                                      </p:cBhvr>
                                    </p:animEffect>
                                  </p:childTnLst>
                                </p:cTn>
                              </p:par>
                            </p:childTnLst>
                          </p:cTn>
                        </p:par>
                        <p:par>
                          <p:cTn id="53" fill="hold">
                            <p:stCondLst>
                              <p:cond delay="4000"/>
                            </p:stCondLst>
                            <p:childTnLst>
                              <p:par>
                                <p:cTn id="54" presetID="22" presetClass="entr" presetSubtype="8" fill="hold" nodeType="after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left)">
                                      <p:cBhvr>
                                        <p:cTn id="5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6" grpId="0" animBg="1"/>
      <p:bldP spid="87" grpId="0" animBg="1"/>
      <p:bldP spid="88" grpId="0" animBg="1"/>
      <p:bldP spid="96" grpId="0"/>
    </p:bldLst>
  </p:timing>
</p:sld>
</file>

<file path=ppt/theme/theme1.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Quire Sans"/>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alpha val="90000"/>
          </a:schemeClr>
        </a:solidFill>
        <a:ln>
          <a:noFill/>
        </a:ln>
      </a:spPr>
      <a:bodyPr wrap="square" rtlCol="0" anchor="ctr">
        <a:noAutofit/>
      </a:bodyPr>
      <a:lstStyle>
        <a:defPPr marL="0" marR="0" indent="0" algn="ctr" defTabSz="457200" rtl="0" eaLnBrk="1" fontAlgn="auto" latinLnBrk="0" hangingPunct="1">
          <a:lnSpc>
            <a:spcPct val="100000"/>
          </a:lnSpc>
          <a:spcBef>
            <a:spcPts val="0"/>
          </a:spcBef>
          <a:spcAft>
            <a:spcPts val="0"/>
          </a:spcAft>
          <a:buClrTx/>
          <a:buSzTx/>
          <a:buFontTx/>
          <a:buNone/>
          <a:tabLst/>
          <a:defRPr kumimoji="0" sz="100" b="1" i="0" u="none" strike="noStrike" kern="1200" cap="none" spc="0" normalizeH="0" baseline="0" noProof="0" dirty="0">
            <a:ln>
              <a:noFill/>
            </a:ln>
            <a:solidFill>
              <a:schemeClr val="accent2">
                <a:lumMod val="75000"/>
              </a:schemeClr>
            </a:solidFill>
            <a:effectLst/>
            <a:uLnTx/>
            <a:uFillTx/>
            <a:latin typeface="+mj-lt"/>
          </a:defRPr>
        </a:defPPr>
      </a:lstStyle>
    </a:spDef>
    <a:lnDef>
      <a:spPr>
        <a:ln w="381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ln w="57150">
          <a:noFill/>
        </a:ln>
      </a:spPr>
      <a:bodyPr wrap="none" rtlCol="0" anchor="ctr">
        <a:noAutofit/>
      </a:bodyPr>
      <a:lstStyle>
        <a:defPPr algn="ctr">
          <a:lnSpc>
            <a:spcPct val="90000"/>
          </a:lnSpc>
          <a:defRPr sz="2600" dirty="0" smtClean="0">
            <a:solidFill>
              <a:prstClr val="black"/>
            </a:solidFill>
          </a:defRPr>
        </a:defPPr>
      </a:lstStyle>
    </a:txDef>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87332</TotalTime>
  <Words>7797</Words>
  <Application>Microsoft Macintosh PowerPoint</Application>
  <PresentationFormat>On-screen Show (4:3)</PresentationFormat>
  <Paragraphs>1152</Paragraphs>
  <Slides>97</Slides>
  <Notes>88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97</vt:i4>
      </vt:variant>
    </vt:vector>
  </HeadingPairs>
  <TitlesOfParts>
    <vt:vector size="104" baseType="lpstr">
      <vt:lpstr>Trebuchet MS</vt:lpstr>
      <vt:lpstr>Calibri</vt:lpstr>
      <vt:lpstr>Quire Sans</vt:lpstr>
      <vt:lpstr>Wingdings</vt:lpstr>
      <vt:lpstr>Cambria</vt:lpstr>
      <vt:lpstr>Arial</vt:lpstr>
      <vt:lpstr>BEER</vt:lpstr>
      <vt:lpstr>Variable Read Disturbance (VRD) An Experimental Analysis of  Temporal Variation in  DRAM Read Disturbance</vt:lpstr>
      <vt:lpstr>A Typical DRAM-Based Computing System</vt:lpstr>
      <vt:lpstr>DRAM Organization</vt:lpstr>
      <vt:lpstr>Read Disturbance in DRAM (I)</vt:lpstr>
      <vt:lpstr>Read Disturbance in DRAM (II)</vt:lpstr>
      <vt:lpstr>Read Disturbance Solutions</vt:lpstr>
      <vt:lpstr>The Read Disturbance Threshold (RDT)</vt:lpstr>
      <vt:lpstr>Accurate Identification of Read Disturbance Threshold is Critical for System Security and Performance</vt:lpstr>
      <vt:lpstr>Variable Read Disturbance (VRD) Summary</vt:lpstr>
      <vt:lpstr>Talk Outline</vt:lpstr>
      <vt:lpstr>Talk Outline</vt:lpstr>
      <vt:lpstr>Motivation</vt:lpstr>
      <vt:lpstr>Motivation</vt:lpstr>
      <vt:lpstr>Motivation</vt:lpstr>
      <vt:lpstr>Problem</vt:lpstr>
      <vt:lpstr>Our Goal</vt:lpstr>
      <vt:lpstr>Talk Outline</vt:lpstr>
      <vt:lpstr>DDR4 DRAM Testing Infrastructure</vt:lpstr>
      <vt:lpstr>HBM2 DRAM Testing Infrastructure</vt:lpstr>
      <vt:lpstr>Tested DRAM Chips</vt:lpstr>
      <vt:lpstr>Testing Methodology</vt:lpstr>
      <vt:lpstr>Talk Outline</vt:lpstr>
      <vt:lpstr>Foundational Results: Key Takeaway</vt:lpstr>
      <vt:lpstr>Read Disturbance Threshold Changes Over Time</vt:lpstr>
      <vt:lpstr>Read Disturbance Threshold Changes Over Time</vt:lpstr>
      <vt:lpstr>Read Disturbance Threshold Changes Over Time</vt:lpstr>
      <vt:lpstr>Read Disturbance Threshold Changes Over Time</vt:lpstr>
      <vt:lpstr>Read Disturbance Threshold Changes Over Time</vt:lpstr>
      <vt:lpstr>Read Disturbance Threshold Changes Over Time</vt:lpstr>
      <vt:lpstr>Read Disturbance Threshold Changes Over Time</vt:lpstr>
      <vt:lpstr>The RDT of a Row Has Multiple States</vt:lpstr>
      <vt:lpstr>Variable Read Disturbance Across DRAM Chips</vt:lpstr>
      <vt:lpstr>Variable Read Disturbance Across DRAM Chips</vt:lpstr>
      <vt:lpstr>VRD is (Likely) Unpredictable</vt:lpstr>
      <vt:lpstr>VRD is (Likely) Unpredictable</vt:lpstr>
      <vt:lpstr>Talk Outline</vt:lpstr>
      <vt:lpstr>In-Depth Analysis: Parameter Space</vt:lpstr>
      <vt:lpstr>In-Depth Analysis: Key Takeaways</vt:lpstr>
      <vt:lpstr>In-Depth Analysis: Key Takeaways</vt:lpstr>
      <vt:lpstr>VRD Across DRAM Rows</vt:lpstr>
      <vt:lpstr>VRD Across DRAM Rows</vt:lpstr>
      <vt:lpstr>VRD in Two Example Rows</vt:lpstr>
      <vt:lpstr>In-Depth Analysis: Key Takeaways</vt:lpstr>
      <vt:lpstr>Probability of Identifying the Minimum RDT</vt:lpstr>
      <vt:lpstr>Probability of Identifying the Minimum RDT</vt:lpstr>
      <vt:lpstr>Probability of Identifying the Minimum RDT</vt:lpstr>
      <vt:lpstr>Expected Value of the Minimum RDT</vt:lpstr>
      <vt:lpstr>Expected Value of the Minimum RDT</vt:lpstr>
      <vt:lpstr>Expected Value of the Minimum RDT</vt:lpstr>
      <vt:lpstr>Expected Value of the Minimum RDT</vt:lpstr>
      <vt:lpstr>Expected Value of the Minimum RDT</vt:lpstr>
      <vt:lpstr>Expected Value of the Minimum RDT</vt:lpstr>
      <vt:lpstr>Expected Value of the Minimum RDT</vt:lpstr>
      <vt:lpstr>In-Depth Analysis: Key Takeaways</vt:lpstr>
      <vt:lpstr>Talk Outline</vt:lpstr>
      <vt:lpstr>Implications Summary</vt:lpstr>
      <vt:lpstr>Important Caveat</vt:lpstr>
      <vt:lpstr>Challenges of Accurately Identifying RDT</vt:lpstr>
      <vt:lpstr>RDT Profiling is Time-Intensive</vt:lpstr>
      <vt:lpstr>RDT Profiling is Time-Intensive</vt:lpstr>
      <vt:lpstr>Making Do With Few RDT Measurements</vt:lpstr>
      <vt:lpstr>Making Do With Few RDT Measurements</vt:lpstr>
      <vt:lpstr>Making Do With Few RDT Measurements</vt:lpstr>
      <vt:lpstr>RDT Guardband Increases Performance Overheads</vt:lpstr>
      <vt:lpstr>Combining ECC and Guardbands (I)</vt:lpstr>
      <vt:lpstr>Combining ECC and Guardbands (II)</vt:lpstr>
      <vt:lpstr>More in the Paper</vt:lpstr>
      <vt:lpstr>More in the Paper</vt:lpstr>
      <vt:lpstr>Talk Outline</vt:lpstr>
      <vt:lpstr>VRD Conclusion</vt:lpstr>
      <vt:lpstr>Extended Version on arXiv</vt:lpstr>
      <vt:lpstr>Variable Read Disturbance (VRD) An Experimental Analysis of  Temporal Variation in  DRAM Read Disturbance</vt:lpstr>
      <vt:lpstr>Variable Read Disturbance Backup Slides</vt:lpstr>
      <vt:lpstr>Is this Experiment Noise?</vt:lpstr>
      <vt:lpstr>Hypothetical Explanation for VRD</vt:lpstr>
      <vt:lpstr>RDT Distribution Across Chips</vt:lpstr>
      <vt:lpstr># of Consecutive Measurements That Yield the Same RDT Value</vt:lpstr>
      <vt:lpstr>Autocorrelation Function Tests</vt:lpstr>
      <vt:lpstr>Expected Value of the Minimum RDT</vt:lpstr>
      <vt:lpstr>Expected Value of the Minimum RDT</vt:lpstr>
      <vt:lpstr>Expected Value of the Minimum RDT</vt:lpstr>
      <vt:lpstr>Effect of Die Density and Die Revision (I)</vt:lpstr>
      <vt:lpstr>Effect of Die Density and Die Revision (II)</vt:lpstr>
      <vt:lpstr>Effect of Data Pattern (I)</vt:lpstr>
      <vt:lpstr>Effect of Data Pattern (I)</vt:lpstr>
      <vt:lpstr>Effect of Data Pattern (II)</vt:lpstr>
      <vt:lpstr>Effect of Aggressor Row On Time</vt:lpstr>
      <vt:lpstr>Effect of Temperature</vt:lpstr>
      <vt:lpstr>Effect of True- and Anti-Cell Layout</vt:lpstr>
      <vt:lpstr>Error Probability Analysis</vt:lpstr>
      <vt:lpstr>DRAM Operation: Activate and Precharge</vt:lpstr>
      <vt:lpstr>DRAM Operation: Activate and Precharge</vt:lpstr>
      <vt:lpstr>DRAM Operation: Activate and Precharge</vt:lpstr>
      <vt:lpstr>DRAM Operation: Activate and Precharge</vt:lpstr>
      <vt:lpstr>DRAM Cell Leakage</vt:lpstr>
      <vt:lpstr>DRAM Refresh</vt:lpstr>
      <vt:lpstr>Read Disturbance Bitflips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Ahead FS’18</dc:title>
  <dc:creator>Minesh Patel</dc:creator>
  <cp:lastModifiedBy>Olgun  Ataberk</cp:lastModifiedBy>
  <cp:revision>3877</cp:revision>
  <dcterms:created xsi:type="dcterms:W3CDTF">2018-09-22T12:36:22Z</dcterms:created>
  <dcterms:modified xsi:type="dcterms:W3CDTF">2025-03-04T15:15:36Z</dcterms:modified>
</cp:coreProperties>
</file>