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8"/>
  </p:notesMasterIdLst>
  <p:sldIdLst>
    <p:sldId id="6255" r:id="rId2"/>
    <p:sldId id="6314" r:id="rId3"/>
    <p:sldId id="6315" r:id="rId4"/>
    <p:sldId id="6316" r:id="rId5"/>
    <p:sldId id="6324" r:id="rId6"/>
    <p:sldId id="6329" r:id="rId7"/>
    <p:sldId id="6330" r:id="rId8"/>
    <p:sldId id="6331" r:id="rId9"/>
    <p:sldId id="6313" r:id="rId10"/>
    <p:sldId id="6269" r:id="rId11"/>
    <p:sldId id="6237" r:id="rId12"/>
    <p:sldId id="6333" r:id="rId13"/>
    <p:sldId id="6317" r:id="rId14"/>
    <p:sldId id="6318" r:id="rId15"/>
    <p:sldId id="6319" r:id="rId16"/>
    <p:sldId id="6320" r:id="rId17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B93"/>
    <a:srgbClr val="FFE3E1"/>
    <a:srgbClr val="FFCFCB"/>
    <a:srgbClr val="FFCDAC"/>
    <a:srgbClr val="76D6FF"/>
    <a:srgbClr val="D5FFFF"/>
    <a:srgbClr val="EDC5BB"/>
    <a:srgbClr val="FFD169"/>
    <a:srgbClr val="FF0066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9" autoAdjust="0"/>
    <p:restoredTop sz="75169" autoAdjust="0"/>
  </p:normalViewPr>
  <p:slideViewPr>
    <p:cSldViewPr snapToGrid="0" snapToObjects="1">
      <p:cViewPr varScale="1">
        <p:scale>
          <a:sx n="112" d="100"/>
          <a:sy n="112" d="100"/>
        </p:scale>
        <p:origin x="38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53" d="100"/>
        <a:sy n="53" d="100"/>
      </p:scale>
      <p:origin x="0" y="-13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/Users/rakeshnadig/Desktop/Venice_Camera_Ready_Plots_Results_Figures/ZNAND_8_8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/Users/rakeshnadig/Desktop/Venice_Camera_Ready_Plots_Results_Figures/PM9A3_8_8_Rebutt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rakeshnadig/Desktop/Venice_Camera_Ready_Plots_Results_Figures/Power_Consump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909345562677413E-2"/>
          <c:y val="0.16640945631798965"/>
          <c:w val="0.96042118829701884"/>
          <c:h val="0.6179992479616374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speedup_slides!$C$1</c:f>
              <c:strCache>
                <c:ptCount val="1"/>
                <c:pt idx="0">
                  <c:v>pSSD</c:v>
                </c:pt>
              </c:strCache>
            </c:strRef>
          </c:tx>
          <c:spPr>
            <a:pattFill prst="wdDnDiag">
              <a:fgClr>
                <a:sysClr val="windowText" lastClr="000000"/>
              </a:fgClr>
              <a:bgClr>
                <a:sysClr val="window" lastClr="FFFFFF"/>
              </a:bgClr>
            </a:patt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speedup_slides!$C$2:$C$7</c:f>
              <c:numCache>
                <c:formatCode>0.000</c:formatCode>
                <c:ptCount val="6"/>
                <c:pt idx="0">
                  <c:v>1.3679181623593284</c:v>
                </c:pt>
                <c:pt idx="1">
                  <c:v>1.2429251157316576</c:v>
                </c:pt>
                <c:pt idx="2">
                  <c:v>1.2387780333970961</c:v>
                </c:pt>
                <c:pt idx="3">
                  <c:v>1.1784740920589407</c:v>
                </c:pt>
                <c:pt idx="4">
                  <c:v>1.0460888339474805</c:v>
                </c:pt>
                <c:pt idx="5">
                  <c:v>1.2725119205957609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E-0446-A1B0-3FA6943AAFC9}"/>
            </c:ext>
          </c:extLst>
        </c:ser>
        <c:ser>
          <c:idx val="3"/>
          <c:order val="2"/>
          <c:tx>
            <c:strRef>
              <c:f>speedup_slides!$D$1</c:f>
              <c:strCache>
                <c:ptCount val="1"/>
                <c:pt idx="0">
                  <c:v>pnSSD</c:v>
                </c:pt>
              </c:strCache>
            </c:strRef>
          </c:tx>
          <c:spPr>
            <a:pattFill prst="ltUpDiag">
              <a:fgClr>
                <a:sysClr val="windowText" lastClr="000000"/>
              </a:fgClr>
              <a:bgClr>
                <a:sysClr val="window" lastClr="FFFFFF"/>
              </a:bgClr>
            </a:patt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speedup_slides!$D$2:$D$7</c:f>
              <c:numCache>
                <c:formatCode>0.000</c:formatCode>
                <c:ptCount val="6"/>
                <c:pt idx="0">
                  <c:v>1.419518624804198</c:v>
                </c:pt>
                <c:pt idx="1">
                  <c:v>1.225295431531789</c:v>
                </c:pt>
                <c:pt idx="2">
                  <c:v>1.1856681805118034</c:v>
                </c:pt>
                <c:pt idx="3">
                  <c:v>1.1314161794898314</c:v>
                </c:pt>
                <c:pt idx="4">
                  <c:v>1.0626298205786362</c:v>
                </c:pt>
                <c:pt idx="5">
                  <c:v>1.2834888747220816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E-0446-A1B0-3FA6943AAFC9}"/>
            </c:ext>
          </c:extLst>
        </c:ser>
        <c:ser>
          <c:idx val="4"/>
          <c:order val="3"/>
          <c:tx>
            <c:strRef>
              <c:f>speedup_slides!$E$1</c:f>
              <c:strCache>
                <c:ptCount val="1"/>
                <c:pt idx="0">
                  <c:v>NoSSD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speedup_slides!$E$2:$E$7</c:f>
              <c:numCache>
                <c:formatCode>0.000</c:formatCode>
                <c:ptCount val="6"/>
                <c:pt idx="0">
                  <c:v>1.4886141274874081</c:v>
                </c:pt>
                <c:pt idx="1">
                  <c:v>1.2887951714026</c:v>
                </c:pt>
                <c:pt idx="2">
                  <c:v>1.0869187099070654</c:v>
                </c:pt>
                <c:pt idx="3">
                  <c:v>1.2024912216953259</c:v>
                </c:pt>
                <c:pt idx="4">
                  <c:v>1.132402987308841</c:v>
                </c:pt>
                <c:pt idx="5">
                  <c:v>1.3325248547395814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0E-0446-A1B0-3FA6943AAFC9}"/>
            </c:ext>
          </c:extLst>
        </c:ser>
        <c:ser>
          <c:idx val="5"/>
          <c:order val="4"/>
          <c:tx>
            <c:strRef>
              <c:f>speedup_slides!$F$1</c:f>
              <c:strCache>
                <c:ptCount val="1"/>
                <c:pt idx="0">
                  <c:v>Venice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speedup_slides!$F$2:$F$7</c:f>
              <c:numCache>
                <c:formatCode>0.000</c:formatCode>
                <c:ptCount val="6"/>
                <c:pt idx="0">
                  <c:v>2.8760021059901471</c:v>
                </c:pt>
                <c:pt idx="1">
                  <c:v>2.2293421777446119</c:v>
                </c:pt>
                <c:pt idx="2">
                  <c:v>1.7454173275835498</c:v>
                </c:pt>
                <c:pt idx="3">
                  <c:v>2.6821395379807216</c:v>
                </c:pt>
                <c:pt idx="4">
                  <c:v>2.2192816806875131</c:v>
                </c:pt>
                <c:pt idx="5">
                  <c:v>2.5566991735238727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660E-0446-A1B0-3FA6943AA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13631232"/>
        <c:axId val="1413632064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speedup_slides!$B$1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ysClr val="windowText" lastClr="000000"/>
                  </a:solidFill>
                  <a:ln w="12700"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speedup_slides!$A$2:$A$7</c15:sqref>
                        </c15:formulaRef>
                      </c:ext>
                    </c:extLst>
                    <c:strCache>
                      <c:ptCount val="6"/>
                      <c:pt idx="0">
                        <c:v>MSR Cambridge</c:v>
                      </c:pt>
                      <c:pt idx="1">
                        <c:v>YCSB</c:v>
                      </c:pt>
                      <c:pt idx="2">
                        <c:v>Slacker</c:v>
                      </c:pt>
                      <c:pt idx="3">
                        <c:v>SYSTOR '17</c:v>
                      </c:pt>
                      <c:pt idx="4">
                        <c:v>YCSB RocksDB</c:v>
                      </c:pt>
                      <c:pt idx="5">
                        <c:v>GMEAN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speedup_slides!$B$2:$B$7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660E-0446-A1B0-3FA6943AAFC9}"/>
                  </c:ext>
                </c:extLst>
              </c15:ser>
            </c15:filteredBarSeries>
            <c15:filteredBarSeries>
              <c15:ser>
                <c:idx val="0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speedup_slides!$G$1</c15:sqref>
                        </c15:formulaRef>
                      </c:ext>
                    </c:extLst>
                    <c:strCache>
                      <c:ptCount val="1"/>
                      <c:pt idx="0">
                        <c:v>Packetized Scouter</c:v>
                      </c:pt>
                    </c:strCache>
                  </c:strRef>
                </c:tx>
                <c:spPr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speedup_slides!$A$2:$A$7</c15:sqref>
                        </c15:formulaRef>
                      </c:ext>
                    </c:extLst>
                    <c:strCache>
                      <c:ptCount val="6"/>
                      <c:pt idx="0">
                        <c:v>MSR Cambridge</c:v>
                      </c:pt>
                      <c:pt idx="1">
                        <c:v>YCSB</c:v>
                      </c:pt>
                      <c:pt idx="2">
                        <c:v>Slacker</c:v>
                      </c:pt>
                      <c:pt idx="3">
                        <c:v>SYSTOR '17</c:v>
                      </c:pt>
                      <c:pt idx="4">
                        <c:v>YCSB RocksDB</c:v>
                      </c:pt>
                      <c:pt idx="5">
                        <c:v>GMEAN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speedup_slides!$G$2:$G$7</c15:sqref>
                        </c15:formulaRef>
                      </c:ext>
                    </c:extLst>
                    <c:numCache>
                      <c:formatCode>0.0</c:formatCode>
                      <c:ptCount val="6"/>
                      <c:pt idx="0">
                        <c:v>8.7129736971572331</c:v>
                      </c:pt>
                      <c:pt idx="1">
                        <c:v>2.6616824205445315</c:v>
                      </c:pt>
                      <c:pt idx="5">
                        <c:v>3.1986512772763249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60E-0446-A1B0-3FA6943AAFC9}"/>
                  </c:ext>
                </c:extLst>
              </c15:ser>
            </c15:filteredBarSeries>
          </c:ext>
        </c:extLst>
      </c:barChart>
      <c:catAx>
        <c:axId val="1413631232"/>
        <c:scaling>
          <c:orientation val="minMax"/>
        </c:scaling>
        <c:delete val="1"/>
        <c:axPos val="b"/>
        <c:majorGridlines>
          <c:spPr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crossAx val="1413632064"/>
        <c:crosses val="autoZero"/>
        <c:auto val="1"/>
        <c:lblAlgn val="ctr"/>
        <c:lblOffset val="0"/>
        <c:noMultiLvlLbl val="0"/>
      </c:catAx>
      <c:valAx>
        <c:axId val="1413632064"/>
        <c:scaling>
          <c:orientation val="minMax"/>
          <c:max val="3"/>
          <c:min val="0"/>
        </c:scaling>
        <c:delete val="0"/>
        <c:axPos val="l"/>
        <c:majorGridlines>
          <c:spPr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round/>
            </a:ln>
            <a:effectLst/>
          </c:spPr>
        </c:majorGridlines>
        <c:numFmt formatCode="#,##0" sourceLinked="0"/>
        <c:majorTickMark val="out"/>
        <c:minorTickMark val="out"/>
        <c:tickLblPos val="nextTo"/>
        <c:spPr>
          <a:noFill/>
          <a:ln w="12700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pPr>
            <a:endParaRPr lang="en-CH"/>
          </a:p>
        </c:txPr>
        <c:crossAx val="1413631232"/>
        <c:crosses val="autoZero"/>
        <c:crossBetween val="between"/>
        <c:majorUnit val="1"/>
        <c:minorUnit val="0.5"/>
      </c:valAx>
      <c:spPr>
        <a:noFill/>
        <a:ln w="12700">
          <a:solidFill>
            <a:sysClr val="windowText" lastClr="000000"/>
          </a:solidFill>
        </a:ln>
        <a:effectLst/>
      </c:spPr>
    </c:plotArea>
    <c:legend>
      <c:legendPos val="t"/>
      <c:layout>
        <c:manualLayout>
          <c:xMode val="edge"/>
          <c:yMode val="edge"/>
          <c:x val="3.4789068052454145E-2"/>
          <c:y val="3.3194915818667951E-2"/>
          <c:w val="0.95859763946720034"/>
          <c:h val="0.13224518843009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defRPr>
          </a:pPr>
          <a:endParaRPr lang="en-CH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298791018998271E-2"/>
          <c:y val="0.12728205051334035"/>
          <c:w val="0.95040523833394996"/>
          <c:h val="0.70742160613884864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speedup_slides!$C$1</c:f>
              <c:strCache>
                <c:ptCount val="1"/>
                <c:pt idx="0">
                  <c:v>pSSD</c:v>
                </c:pt>
              </c:strCache>
            </c:strRef>
          </c:tx>
          <c:spPr>
            <a:pattFill prst="wdDnDiag">
              <a:fgClr>
                <a:sysClr val="windowText" lastClr="000000"/>
              </a:fgClr>
              <a:bgClr>
                <a:sysClr val="window" lastClr="FFFFFF"/>
              </a:bgClr>
            </a:patt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speedup_slides!$C$2:$C$7</c:f>
              <c:numCache>
                <c:formatCode>0.000</c:formatCode>
                <c:ptCount val="6"/>
                <c:pt idx="0">
                  <c:v>1.1559973822117555</c:v>
                </c:pt>
                <c:pt idx="1">
                  <c:v>1.0406935283736705</c:v>
                </c:pt>
                <c:pt idx="2">
                  <c:v>1.0330570817862468</c:v>
                </c:pt>
                <c:pt idx="3">
                  <c:v>1.0420361474331747</c:v>
                </c:pt>
                <c:pt idx="4">
                  <c:v>1.0269868652264464</c:v>
                </c:pt>
                <c:pt idx="5">
                  <c:v>1.0977068329734221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C-D545-8150-EFFDF5720581}"/>
            </c:ext>
          </c:extLst>
        </c:ser>
        <c:ser>
          <c:idx val="3"/>
          <c:order val="2"/>
          <c:tx>
            <c:strRef>
              <c:f>speedup_slides!$D$1</c:f>
              <c:strCache>
                <c:ptCount val="1"/>
                <c:pt idx="0">
                  <c:v>pnSSD</c:v>
                </c:pt>
              </c:strCache>
            </c:strRef>
          </c:tx>
          <c:spPr>
            <a:pattFill prst="ltUpDiag">
              <a:fgClr>
                <a:sysClr val="windowText" lastClr="000000"/>
              </a:fgClr>
              <a:bgClr>
                <a:sysClr val="window" lastClr="FFFFFF"/>
              </a:bgClr>
            </a:patt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speedup_slides!$D$2:$D$7</c:f>
              <c:numCache>
                <c:formatCode>0.000</c:formatCode>
                <c:ptCount val="6"/>
                <c:pt idx="0">
                  <c:v>1.1122226020941275</c:v>
                </c:pt>
                <c:pt idx="1">
                  <c:v>1.0416713826751525</c:v>
                </c:pt>
                <c:pt idx="2">
                  <c:v>1.0348495668806559</c:v>
                </c:pt>
                <c:pt idx="3">
                  <c:v>1.0340324106102599</c:v>
                </c:pt>
                <c:pt idx="4">
                  <c:v>1.0865543889868265</c:v>
                </c:pt>
                <c:pt idx="5">
                  <c:v>1.0810196882073821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1C-D545-8150-EFFDF5720581}"/>
            </c:ext>
          </c:extLst>
        </c:ser>
        <c:ser>
          <c:idx val="4"/>
          <c:order val="3"/>
          <c:tx>
            <c:strRef>
              <c:f>speedup_slides!$E$1</c:f>
              <c:strCache>
                <c:ptCount val="1"/>
                <c:pt idx="0">
                  <c:v>NoSSD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speedup_slides!$E$2:$E$7</c:f>
              <c:numCache>
                <c:formatCode>0.000</c:formatCode>
                <c:ptCount val="6"/>
                <c:pt idx="0">
                  <c:v>1.2028346957993472</c:v>
                </c:pt>
                <c:pt idx="1">
                  <c:v>1.1266152125847062</c:v>
                </c:pt>
                <c:pt idx="2">
                  <c:v>1.0320953995063973</c:v>
                </c:pt>
                <c:pt idx="3">
                  <c:v>1.0544723303586601</c:v>
                </c:pt>
                <c:pt idx="4">
                  <c:v>1.0932582774470416</c:v>
                </c:pt>
                <c:pt idx="5">
                  <c:v>1.139780259645468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1C-D545-8150-EFFDF5720581}"/>
            </c:ext>
          </c:extLst>
        </c:ser>
        <c:ser>
          <c:idx val="5"/>
          <c:order val="4"/>
          <c:tx>
            <c:strRef>
              <c:f>speedup_slides!$F$1</c:f>
              <c:strCache>
                <c:ptCount val="1"/>
                <c:pt idx="0">
                  <c:v>Venice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speedup_slides!$A$2:$A$7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GMEAN</c:v>
                </c:pt>
              </c:strCache>
            </c:strRef>
          </c:cat>
          <c:val>
            <c:numRef>
              <c:f>speedup_slides!$F$2:$F$7</c:f>
              <c:numCache>
                <c:formatCode>0.000</c:formatCode>
                <c:ptCount val="6"/>
                <c:pt idx="0">
                  <c:v>1.87192188174646</c:v>
                </c:pt>
                <c:pt idx="1">
                  <c:v>1.5593735944306748</c:v>
                </c:pt>
                <c:pt idx="2">
                  <c:v>1.411650690750385</c:v>
                </c:pt>
                <c:pt idx="3">
                  <c:v>1.3082144266417288</c:v>
                </c:pt>
                <c:pt idx="4">
                  <c:v>1.7316541526210605</c:v>
                </c:pt>
                <c:pt idx="5">
                  <c:v>1.6707243353729784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7D1C-D545-8150-EFFDF5720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13631232"/>
        <c:axId val="1413632064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speedup_slides!$B$1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ysClr val="windowText" lastClr="000000"/>
                  </a:solidFill>
                  <a:ln w="12700"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speedup_slides!$A$2:$A$7</c15:sqref>
                        </c15:formulaRef>
                      </c:ext>
                    </c:extLst>
                    <c:strCache>
                      <c:ptCount val="6"/>
                      <c:pt idx="0">
                        <c:v>MSR Cambridge</c:v>
                      </c:pt>
                      <c:pt idx="1">
                        <c:v>YCSB</c:v>
                      </c:pt>
                      <c:pt idx="2">
                        <c:v>Slacker</c:v>
                      </c:pt>
                      <c:pt idx="3">
                        <c:v>SYSTOR '17</c:v>
                      </c:pt>
                      <c:pt idx="4">
                        <c:v>YCSB RocksDB</c:v>
                      </c:pt>
                      <c:pt idx="5">
                        <c:v>GMEAN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speedup_slides!$B$2:$B$7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7D1C-D545-8150-EFFDF5720581}"/>
                  </c:ext>
                </c:extLst>
              </c15:ser>
            </c15:filteredBarSeries>
            <c15:filteredBarSeries>
              <c15:ser>
                <c:idx val="0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speedup_slides!$G$1</c15:sqref>
                        </c15:formulaRef>
                      </c:ext>
                    </c:extLst>
                    <c:strCache>
                      <c:ptCount val="1"/>
                      <c:pt idx="0">
                        <c:v>Packetized Scouter</c:v>
                      </c:pt>
                    </c:strCache>
                  </c:strRef>
                </c:tx>
                <c:spPr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12700"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speedup_slides!$A$2:$A$7</c15:sqref>
                        </c15:formulaRef>
                      </c:ext>
                    </c:extLst>
                    <c:strCache>
                      <c:ptCount val="6"/>
                      <c:pt idx="0">
                        <c:v>MSR Cambridge</c:v>
                      </c:pt>
                      <c:pt idx="1">
                        <c:v>YCSB</c:v>
                      </c:pt>
                      <c:pt idx="2">
                        <c:v>Slacker</c:v>
                      </c:pt>
                      <c:pt idx="3">
                        <c:v>SYSTOR '17</c:v>
                      </c:pt>
                      <c:pt idx="4">
                        <c:v>YCSB RocksDB</c:v>
                      </c:pt>
                      <c:pt idx="5">
                        <c:v>GMEAN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speedup_slides!$G$2:$G$7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5" formatCode="0.0">
                        <c:v>1.9238469858857097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D1C-D545-8150-EFFDF5720581}"/>
                  </c:ext>
                </c:extLst>
              </c15:ser>
            </c15:filteredBarSeries>
          </c:ext>
        </c:extLst>
      </c:barChart>
      <c:catAx>
        <c:axId val="1413631232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ysClr val="windowText" lastClr="00000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pPr>
            <a:endParaRPr lang="en-CH"/>
          </a:p>
        </c:txPr>
        <c:crossAx val="1413632064"/>
        <c:crosses val="autoZero"/>
        <c:auto val="1"/>
        <c:lblAlgn val="ctr"/>
        <c:lblOffset val="0"/>
        <c:noMultiLvlLbl val="0"/>
      </c:catAx>
      <c:valAx>
        <c:axId val="14136320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ysClr val="windowText" lastClr="000000"/>
              </a:solidFill>
              <a:prstDash val="dash"/>
              <a:round/>
            </a:ln>
            <a:effectLst/>
          </c:spPr>
        </c:majorGridlines>
        <c:numFmt formatCode="#,##0" sourceLinked="0"/>
        <c:majorTickMark val="out"/>
        <c:minorTickMark val="out"/>
        <c:tickLblPos val="nextTo"/>
        <c:spPr>
          <a:noFill/>
          <a:ln w="12700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pPr>
            <a:endParaRPr lang="en-CH"/>
          </a:p>
        </c:txPr>
        <c:crossAx val="1413631232"/>
        <c:crosses val="autoZero"/>
        <c:crossBetween val="between"/>
        <c:majorUnit val="1"/>
        <c:minorUnit val="0.2"/>
      </c:valAx>
      <c:spPr>
        <a:noFill/>
        <a:ln w="12700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432094041767424E-2"/>
          <c:y val="0.13642220100639946"/>
          <c:w val="0.93593560568699863"/>
          <c:h val="0.70704768165560383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Energy_Consumption_Slides!$I$1</c:f>
              <c:strCache>
                <c:ptCount val="1"/>
                <c:pt idx="0">
                  <c:v>pSSD</c:v>
                </c:pt>
              </c:strCache>
            </c:strRef>
          </c:tx>
          <c:spPr>
            <a:pattFill prst="wdDnDiag">
              <a:fgClr>
                <a:sysClr val="windowText" lastClr="000000"/>
              </a:fgClr>
              <a:bgClr>
                <a:sysClr val="window" lastClr="FFFFFF"/>
              </a:bgClr>
            </a:patt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Energy_Consumption_Slides!$A$21:$A$26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AVG</c:v>
                </c:pt>
              </c:strCache>
            </c:strRef>
          </c:cat>
          <c:val>
            <c:numRef>
              <c:f>Energy_Consumption_Slides!$I$21:$I$26</c:f>
              <c:numCache>
                <c:formatCode>General</c:formatCode>
                <c:ptCount val="6"/>
                <c:pt idx="0">
                  <c:v>0.76814425581708035</c:v>
                </c:pt>
                <c:pt idx="1">
                  <c:v>0.88721180748943496</c:v>
                </c:pt>
                <c:pt idx="2">
                  <c:v>0.91754221844537054</c:v>
                </c:pt>
                <c:pt idx="3">
                  <c:v>0.90268633670924781</c:v>
                </c:pt>
                <c:pt idx="4">
                  <c:v>1.0221863507541333</c:v>
                </c:pt>
                <c:pt idx="5" formatCode="0.00">
                  <c:v>0.84438854324612767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89-CF4D-8619-08832AA728E1}"/>
            </c:ext>
          </c:extLst>
        </c:ser>
        <c:ser>
          <c:idx val="2"/>
          <c:order val="2"/>
          <c:tx>
            <c:strRef>
              <c:f>Energy_Consumption_Slides!$J$1</c:f>
              <c:strCache>
                <c:ptCount val="1"/>
                <c:pt idx="0">
                  <c:v>pnSSD</c:v>
                </c:pt>
              </c:strCache>
            </c:strRef>
          </c:tx>
          <c:spPr>
            <a:pattFill prst="ltUpDiag">
              <a:fgClr>
                <a:sysClr val="windowText" lastClr="000000"/>
              </a:fgClr>
              <a:bgClr>
                <a:sysClr val="window" lastClr="FFFFFF"/>
              </a:bgClr>
            </a:patt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Energy_Consumption_Slides!$A$21:$A$26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AVG</c:v>
                </c:pt>
              </c:strCache>
            </c:strRef>
          </c:cat>
          <c:val>
            <c:numRef>
              <c:f>Energy_Consumption_Slides!$J$21:$J$26</c:f>
              <c:numCache>
                <c:formatCode>General</c:formatCode>
                <c:ptCount val="6"/>
                <c:pt idx="0">
                  <c:v>0.74149868390934448</c:v>
                </c:pt>
                <c:pt idx="1">
                  <c:v>0.89584251660415137</c:v>
                </c:pt>
                <c:pt idx="2">
                  <c:v>0.95561194830334717</c:v>
                </c:pt>
                <c:pt idx="3">
                  <c:v>0.93296667608938921</c:v>
                </c:pt>
                <c:pt idx="4">
                  <c:v>1.015179498459958</c:v>
                </c:pt>
                <c:pt idx="5" formatCode="0.00">
                  <c:v>0.83932393653139636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89-CF4D-8619-08832AA728E1}"/>
            </c:ext>
          </c:extLst>
        </c:ser>
        <c:ser>
          <c:idx val="3"/>
          <c:order val="3"/>
          <c:tx>
            <c:strRef>
              <c:f>Energy_Consumption_Slides!$K$1</c:f>
              <c:strCache>
                <c:ptCount val="1"/>
                <c:pt idx="0">
                  <c:v>NoSSD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Energy_Consumption_Slides!$A$21:$A$26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AVG</c:v>
                </c:pt>
              </c:strCache>
            </c:strRef>
          </c:cat>
          <c:val>
            <c:numRef>
              <c:f>Energy_Consumption_Slides!$K$21:$K$26</c:f>
              <c:numCache>
                <c:formatCode>General</c:formatCode>
                <c:ptCount val="6"/>
                <c:pt idx="0">
                  <c:v>0.66591030856451228</c:v>
                </c:pt>
                <c:pt idx="1">
                  <c:v>0.73430080635053141</c:v>
                </c:pt>
                <c:pt idx="2">
                  <c:v>0.86453160638885407</c:v>
                </c:pt>
                <c:pt idx="3">
                  <c:v>0.81962531108430625</c:v>
                </c:pt>
                <c:pt idx="4">
                  <c:v>0.76217223023712977</c:v>
                </c:pt>
                <c:pt idx="5" formatCode="0.00">
                  <c:v>0.72842043709742477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89-CF4D-8619-08832AA728E1}"/>
            </c:ext>
          </c:extLst>
        </c:ser>
        <c:ser>
          <c:idx val="4"/>
          <c:order val="4"/>
          <c:tx>
            <c:strRef>
              <c:f>Energy_Consumption_Slides!$L$1</c:f>
              <c:strCache>
                <c:ptCount val="1"/>
                <c:pt idx="0">
                  <c:v>Venice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Energy_Consumption_Slides!$A$21:$A$26</c:f>
              <c:strCache>
                <c:ptCount val="6"/>
                <c:pt idx="0">
                  <c:v>MSR Cambridge</c:v>
                </c:pt>
                <c:pt idx="1">
                  <c:v>YCSB</c:v>
                </c:pt>
                <c:pt idx="2">
                  <c:v>Slacker</c:v>
                </c:pt>
                <c:pt idx="3">
                  <c:v>SYSTOR '17</c:v>
                </c:pt>
                <c:pt idx="4">
                  <c:v>YCSB RocksDB</c:v>
                </c:pt>
                <c:pt idx="5">
                  <c:v>AVG</c:v>
                </c:pt>
              </c:strCache>
            </c:strRef>
          </c:cat>
          <c:val>
            <c:numRef>
              <c:f>Energy_Consumption_Slides!$L$21:$L$26</c:f>
              <c:numCache>
                <c:formatCode>General</c:formatCode>
                <c:ptCount val="6"/>
                <c:pt idx="0">
                  <c:v>0.36363947414576658</c:v>
                </c:pt>
                <c:pt idx="1">
                  <c:v>0.42214953429463908</c:v>
                </c:pt>
                <c:pt idx="2">
                  <c:v>0.53647166734361129</c:v>
                </c:pt>
                <c:pt idx="3">
                  <c:v>0.36946777527668956</c:v>
                </c:pt>
                <c:pt idx="4">
                  <c:v>0.38174135895303907</c:v>
                </c:pt>
                <c:pt idx="5" formatCode="0.00">
                  <c:v>0.39081700991949014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89-CF4D-8619-08832AA72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13631232"/>
        <c:axId val="1413632064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Energy_Consumption_Slides!$H$1</c15:sqref>
                        </c15:formulaRef>
                      </c:ext>
                    </c:extLst>
                    <c:strCache>
                      <c:ptCount val="1"/>
                      <c:pt idx="0">
                        <c:v>Baseline SSD</c:v>
                      </c:pt>
                    </c:strCache>
                  </c:strRef>
                </c:tx>
                <c:spPr>
                  <a:solidFill>
                    <a:sysClr val="windowText" lastClr="00000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Energy_Consumption_Slides!$A$21:$A$26</c15:sqref>
                        </c15:formulaRef>
                      </c:ext>
                    </c:extLst>
                    <c:strCache>
                      <c:ptCount val="6"/>
                      <c:pt idx="0">
                        <c:v>MSR Cambridge</c:v>
                      </c:pt>
                      <c:pt idx="1">
                        <c:v>YCSB</c:v>
                      </c:pt>
                      <c:pt idx="2">
                        <c:v>Slacker</c:v>
                      </c:pt>
                      <c:pt idx="3">
                        <c:v>SYSTOR '17</c:v>
                      </c:pt>
                      <c:pt idx="4">
                        <c:v>YCSB RocksDB</c:v>
                      </c:pt>
                      <c:pt idx="5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Energy_Consumption_Slides!$H$21:$H$26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 formatCode="0.0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7289-CF4D-8619-08832AA728E1}"/>
                  </c:ext>
                </c:extLst>
              </c15:ser>
            </c15:filteredBarSeries>
          </c:ext>
        </c:extLst>
      </c:barChart>
      <c:catAx>
        <c:axId val="1413631232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ysClr val="windowText" lastClr="00000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pPr>
            <a:endParaRPr lang="en-CH"/>
          </a:p>
        </c:txPr>
        <c:crossAx val="1413632064"/>
        <c:crosses val="autoZero"/>
        <c:auto val="1"/>
        <c:lblAlgn val="ctr"/>
        <c:lblOffset val="0"/>
        <c:noMultiLvlLbl val="0"/>
      </c:catAx>
      <c:valAx>
        <c:axId val="14136320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ysClr val="windowText" lastClr="000000"/>
              </a:solidFill>
              <a:prstDash val="dash"/>
              <a:round/>
            </a:ln>
            <a:effectLst/>
          </c:spPr>
        </c:majorGridlines>
        <c:numFmt formatCode="#,##0.0" sourceLinked="0"/>
        <c:majorTickMark val="out"/>
        <c:minorTickMark val="out"/>
        <c:tickLblPos val="nextTo"/>
        <c:spPr>
          <a:noFill/>
          <a:ln w="12700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pPr>
            <a:endParaRPr lang="en-CH"/>
          </a:p>
        </c:txPr>
        <c:crossAx val="1413631232"/>
        <c:crosses val="autoZero"/>
        <c:crossBetween val="between"/>
      </c:valAx>
      <c:spPr>
        <a:noFill/>
        <a:ln w="12700">
          <a:solidFill>
            <a:sysClr val="windowText" lastClr="000000"/>
          </a:solidFill>
        </a:ln>
        <a:effectLst/>
      </c:spPr>
    </c:plotArea>
    <c:legend>
      <c:legendPos val="t"/>
      <c:layout>
        <c:manualLayout>
          <c:xMode val="edge"/>
          <c:yMode val="edge"/>
          <c:x val="5.7377988386417972E-2"/>
          <c:y val="2.7270661765869376E-3"/>
          <c:w val="0.93121144870344885"/>
          <c:h val="0.10063959035446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defRPr>
          </a:pPr>
          <a:endParaRPr lang="en-CH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0.33255</cdr:x>
      <cdr:y>0.16642</cdr:y>
    </cdr:from>
    <cdr:to>
      <cdr:x>0.64621</cdr:x>
      <cdr:y>0.32536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54263EF-7319-3C06-F612-708176C3CF45}"/>
            </a:ext>
          </a:extLst>
        </cdr:cNvPr>
        <cdr:cNvSpPr txBox="1"/>
      </cdr:nvSpPr>
      <cdr:spPr>
        <a:xfrm xmlns:a="http://schemas.openxmlformats.org/drawingml/2006/main">
          <a:off x="2713383" y="260112"/>
          <a:ext cx="2559275" cy="248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H" sz="1400" b="1" i="1" dirty="0">
              <a:latin typeface="Cambria" panose="02040503050406030204" pitchFamily="18" charset="0"/>
            </a:rPr>
            <a:t>Performance-Optimized SSD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0.38034</cdr:x>
      <cdr:y>0.1365</cdr:y>
    </cdr:from>
    <cdr:to>
      <cdr:x>0.60768</cdr:x>
      <cdr:y>0.26398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AA0DF13-BFEC-D961-A899-529505E08249}"/>
            </a:ext>
          </a:extLst>
        </cdr:cNvPr>
        <cdr:cNvSpPr txBox="1"/>
      </cdr:nvSpPr>
      <cdr:spPr>
        <a:xfrm xmlns:a="http://schemas.openxmlformats.org/drawingml/2006/main">
          <a:off x="3127111" y="198313"/>
          <a:ext cx="1869144" cy="1852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H" sz="1400" b="1" i="1" dirty="0">
              <a:latin typeface="Cambria" panose="02040503050406030204" pitchFamily="18" charset="0"/>
            </a:rPr>
            <a:t>Cost-Optimized SSD</a:t>
          </a:r>
        </a:p>
      </cdr:txBody>
    </cdr:sp>
  </cdr:relSizeAnchor>
  <cdr:relSizeAnchor xmlns:cdr="http://schemas.openxmlformats.org/drawingml/2006/chartDrawing">
    <cdr:from>
      <cdr:x>0.8364</cdr:x>
      <cdr:y>0.12679</cdr:y>
    </cdr:from>
    <cdr:to>
      <cdr:x>0.99314</cdr:x>
      <cdr:y>0.84042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C8835E3A-66CE-44B6-2BFE-ED636936BE81}"/>
            </a:ext>
          </a:extLst>
        </cdr:cNvPr>
        <cdr:cNvSpPr/>
      </cdr:nvSpPr>
      <cdr:spPr>
        <a:xfrm xmlns:a="http://schemas.openxmlformats.org/drawingml/2006/main">
          <a:off x="6876724" y="203009"/>
          <a:ext cx="1288698" cy="114257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  <a:alpha val="24845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/>
        </a:p>
      </cdr:txBody>
    </cdr:sp>
  </cdr:relSizeAnchor>
  <cdr:relSizeAnchor xmlns:cdr="http://schemas.openxmlformats.org/drawingml/2006/chartDrawing">
    <cdr:from>
      <cdr:x>0.04461</cdr:x>
      <cdr:y>0.48039</cdr:y>
    </cdr:from>
    <cdr:to>
      <cdr:x>0.99362</cdr:x>
      <cdr:y>0.48039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77104F01-E575-9E96-116C-10494EB039AD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366759" y="697931"/>
          <a:ext cx="7802571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0.05784</cdr:x>
      <cdr:y>0.48722</cdr:y>
    </cdr:from>
    <cdr:to>
      <cdr:x>0.18706</cdr:x>
      <cdr:y>0.67787</cdr:y>
    </cdr:to>
    <cdr:sp macro="" textlink="">
      <cdr:nvSpPr>
        <cdr:cNvPr id="5" name="TextBox 7">
          <a:extLst xmlns:a="http://schemas.openxmlformats.org/drawingml/2006/main">
            <a:ext uri="{FF2B5EF4-FFF2-40B4-BE49-F238E27FC236}">
              <a16:creationId xmlns:a16="http://schemas.microsoft.com/office/drawing/2014/main" id="{FF63BB03-3466-2346-AF10-7C0F7E200DEE}"/>
            </a:ext>
          </a:extLst>
        </cdr:cNvPr>
        <cdr:cNvSpPr txBox="1"/>
      </cdr:nvSpPr>
      <cdr:spPr>
        <a:xfrm xmlns:a="http://schemas.openxmlformats.org/drawingml/2006/main">
          <a:off x="475590" y="707848"/>
          <a:ext cx="1062339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7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i="1" dirty="0">
              <a:solidFill>
                <a:srgbClr val="C00000"/>
              </a:solidFill>
              <a:latin typeface="Cambria" panose="02040503050406030204" pitchFamily="18" charset="0"/>
            </a:rPr>
            <a:t>Baseline SSD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DC2548C-083D-1A44-B173-462BCE0DAE22}" type="datetimeFigureOut">
              <a:rPr lang="en-CH" smtClean="0"/>
              <a:t>14.06.23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4CD17F-0F15-5E48-BA18-9F5D7719186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3434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Hello. I am Rakesh Nadig, a PhD student in the SAFARI Research Group at ETH Zurich. </a:t>
            </a:r>
          </a:p>
          <a:p>
            <a:r>
              <a:rPr lang="en-CH" dirty="0"/>
              <a:t>In this lightning talk, I will give a brief preview of our work, Venice: </a:t>
            </a:r>
            <a:r>
              <a:rPr lang="en-US" sz="1200" b="0" dirty="0"/>
              <a:t>Improving Solid-State Drive Parallelism at Low Cost via Conflict-Free Accesses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6277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5259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know more about Venice, please visit us at Session 3B on 19th June at 4 PM or read our paper. Thank you. 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5623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Lets look at the key problem we address in this work </a:t>
            </a:r>
            <a:r>
              <a:rPr lang="en-US" dirty="0"/>
              <a:t>[CLICK] </a:t>
            </a:r>
          </a:p>
          <a:p>
            <a:r>
              <a:rPr lang="en-US" dirty="0"/>
              <a:t>In a commodity SSD, multiple flash chips are connected to the SSD controllers using a shared channel [CLICK] </a:t>
            </a:r>
          </a:p>
          <a:p>
            <a:r>
              <a:rPr lang="en-US" dirty="0"/>
              <a:t>So, multiple I/O requests may attempt to simultaneously access flash chips connected to the same shared channel [CLICK]  which causes Path Conflict in SSDs [CLICK]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i</a:t>
            </a:r>
            <a:r>
              <a:rPr lang="en-US" dirty="0"/>
              <a:t>/o requests that experience path conflicts are transferred serially on the shared channel [CLICK]</a:t>
            </a:r>
          </a:p>
          <a:p>
            <a:r>
              <a:rPr lang="en-US" dirty="0"/>
              <a:t>Path conflicts limit the SSD parallelism and overall performance of the SSD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962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740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1640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72235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first look at the low-cost interconnection network in Venice</a:t>
            </a:r>
          </a:p>
          <a:p>
            <a:r>
              <a:rPr lang="en-US" dirty="0"/>
              <a:t>[CLICK] In our design, there are many flash nodes interconnected using a 2D mesh topology. Venice can work with any network topology in principle.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Flash controller manages a row of flash nodes similar to the typical SSD shared bus architecture</a:t>
            </a:r>
          </a:p>
          <a:p>
            <a:r>
              <a:rPr lang="en-US" dirty="0"/>
              <a:t>[CLICK] Two flash nodes are connected using a bidirectional link</a:t>
            </a:r>
          </a:p>
          <a:p>
            <a:endParaRPr lang="en-US" dirty="0"/>
          </a:p>
          <a:p>
            <a:r>
              <a:rPr lang="en-US" dirty="0"/>
              <a:t>[CLICK] lets look at the design of a flash node </a:t>
            </a:r>
          </a:p>
          <a:p>
            <a:r>
              <a:rPr lang="en-US" dirty="0"/>
              <a:t>[click] each flash node consists of a flash chip and a [click] separate router chip</a:t>
            </a:r>
          </a:p>
          <a:p>
            <a:r>
              <a:rPr lang="en-US" dirty="0"/>
              <a:t>[click] the links are connected to the router chip and not to the flash chip</a:t>
            </a:r>
          </a:p>
          <a:p>
            <a:r>
              <a:rPr lang="en-US" dirty="0"/>
              <a:t>[click] each flash chip is connected to its corresponding router chip using the typical I/O data pins</a:t>
            </a:r>
          </a:p>
          <a:p>
            <a:endParaRPr lang="en-US" dirty="0"/>
          </a:p>
          <a:p>
            <a:r>
              <a:rPr lang="en-US" dirty="0"/>
              <a:t>[click] The interconnection network is low-cost because of </a:t>
            </a:r>
          </a:p>
          <a:p>
            <a:r>
              <a:rPr lang="en-US" dirty="0"/>
              <a:t>[click] separation of router chip from the flash chip</a:t>
            </a:r>
          </a:p>
          <a:p>
            <a:r>
              <a:rPr lang="en-US" dirty="0"/>
              <a:t>[click] no additional pins or circuitry added to the flash chip. The flash chip remains untouched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4562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0799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093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CD17F-0F15-5E48-BA18-9F5D77191862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547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61898"/>
            <a:ext cx="6858000" cy="224753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DCC721-CFFA-834F-93BB-5E37922D466D}"/>
              </a:ext>
            </a:extLst>
          </p:cNvPr>
          <p:cNvSpPr/>
          <p:nvPr userDrawn="1"/>
        </p:nvSpPr>
        <p:spPr>
          <a:xfrm>
            <a:off x="0" y="0"/>
            <a:ext cx="9144000" cy="35685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5676"/>
            <a:ext cx="7772400" cy="2387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defRPr sz="48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5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3BC99-9D20-694A-9137-4C095CCA98C3}"/>
              </a:ext>
            </a:extLst>
          </p:cNvPr>
          <p:cNvSpPr/>
          <p:nvPr userDrawn="1"/>
        </p:nvSpPr>
        <p:spPr>
          <a:xfrm>
            <a:off x="0" y="0"/>
            <a:ext cx="9144000" cy="8100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08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03" y="972065"/>
            <a:ext cx="8844594" cy="538428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 b="1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b="1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b="1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b="1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E1712E48-B344-D452-670C-C521695A3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60" y="6545478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985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03" y="995823"/>
            <a:ext cx="8844594" cy="536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8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Cambria" panose="02040503050406030204" pitchFamily="18" charset="0"/>
          <a:ea typeface="APPLE LIGOTHIC MEDIUM" pitchFamily="2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image" Target="../media/image15.sv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hyperlink" Target="https://arxiv.org/abs/2305.0776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5E5E-5978-894A-B70D-61EE131AD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2922307"/>
          </a:xfrm>
        </p:spPr>
        <p:txBody>
          <a:bodyPr>
            <a:normAutofit/>
          </a:bodyPr>
          <a:lstStyle/>
          <a:p>
            <a:r>
              <a:rPr lang="en-US" dirty="0"/>
              <a:t>Venice </a:t>
            </a:r>
            <a:br>
              <a:rPr lang="en-US" sz="3600" dirty="0"/>
            </a:br>
            <a:r>
              <a:rPr lang="en-US" sz="3600" b="0" dirty="0"/>
              <a:t>Improving Solid-State Drive Parallelism</a:t>
            </a:r>
            <a:br>
              <a:rPr lang="en-US" sz="3600" b="0" dirty="0"/>
            </a:br>
            <a:r>
              <a:rPr lang="en-US" sz="3600" b="0" dirty="0"/>
              <a:t>at Low Cost via Conflict-Free Accesses</a:t>
            </a:r>
            <a:endParaRPr lang="en-CH" sz="36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4D60D-2DF1-7940-9BD1-BA7721048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3514" y="3612995"/>
            <a:ext cx="9127998" cy="3111190"/>
          </a:xfrm>
        </p:spPr>
        <p:txBody>
          <a:bodyPr>
            <a:normAutofit/>
          </a:bodyPr>
          <a:lstStyle/>
          <a:p>
            <a:endParaRPr lang="en-US" sz="2200"/>
          </a:p>
          <a:p>
            <a:endParaRPr lang="en-US" sz="2800" b="1"/>
          </a:p>
          <a:p>
            <a:endParaRPr lang="en-US" sz="2800" b="1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3BEB771-D568-AFAD-1640-31F1C24A4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1604" y="5600105"/>
            <a:ext cx="1123420" cy="11234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44C315-8CAB-6D6E-7447-5013136D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48" y="5878402"/>
            <a:ext cx="2801727" cy="4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5AF8E-E675-5100-E64F-413C27BF8FD8}"/>
              </a:ext>
            </a:extLst>
          </p:cNvPr>
          <p:cNvSpPr txBox="1"/>
          <p:nvPr/>
        </p:nvSpPr>
        <p:spPr>
          <a:xfrm>
            <a:off x="59516" y="3635154"/>
            <a:ext cx="9024967" cy="19253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</a:rPr>
              <a:t>Rakesh Nadig*</a:t>
            </a:r>
            <a:r>
              <a:rPr lang="en-US" sz="2000" dirty="0">
                <a:latin typeface="Cambria" panose="02040503050406030204" pitchFamily="18" charset="0"/>
              </a:rPr>
              <a:t>, Mohammad Sadrosadati*, Haiyu Mao, </a:t>
            </a:r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Nika Mansouri Ghiasi, Arash Tavakkol, Jisung Park, Hamid Sarbazi-Azad, </a:t>
            </a:r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Juan Gómez Luna, and Onur Mutlu</a:t>
            </a:r>
            <a:endParaRPr lang="en-I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28CF7E-11CA-57DE-94D2-5AE9EE53D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21" y="5597032"/>
            <a:ext cx="1154751" cy="112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12C80-58C9-4D23-61F6-6ED18A0F4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28" y="5848712"/>
            <a:ext cx="1992923" cy="788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A7EEDE-34C4-73D1-DEC1-8DD2E4E8365D}"/>
              </a:ext>
            </a:extLst>
          </p:cNvPr>
          <p:cNvSpPr/>
          <p:nvPr/>
        </p:nvSpPr>
        <p:spPr>
          <a:xfrm>
            <a:off x="-1" y="2922966"/>
            <a:ext cx="9144000" cy="653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Session 3B: Monday 19 June, 4:00 PM EDT 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85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0ACA-6697-4412-38E0-4524BA8B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EAF00-66FD-DDED-27A5-807CF250FF79}"/>
              </a:ext>
            </a:extLst>
          </p:cNvPr>
          <p:cNvSpPr txBox="1"/>
          <p:nvPr/>
        </p:nvSpPr>
        <p:spPr>
          <a:xfrm>
            <a:off x="3371844" y="3263986"/>
            <a:ext cx="2033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Calibri" panose="020F0502020204030204" pitchFamily="34" charset="0"/>
              </a:rPr>
              <a:t>Venice</a:t>
            </a:r>
            <a:endParaRPr lang="en-US" sz="4400" b="1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AA643-E671-8DBA-03CD-DF4B825931F3}"/>
              </a:ext>
            </a:extLst>
          </p:cNvPr>
          <p:cNvSpPr txBox="1"/>
          <p:nvPr/>
        </p:nvSpPr>
        <p:spPr>
          <a:xfrm>
            <a:off x="2819637" y="6336379"/>
            <a:ext cx="3593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Named after the network of canals in the city of Venice</a:t>
            </a:r>
          </a:p>
          <a:p>
            <a:pPr algn="ctr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/wiki/Venice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2332B7F-31EA-9A14-55CC-E64141581472}"/>
              </a:ext>
            </a:extLst>
          </p:cNvPr>
          <p:cNvSpPr txBox="1">
            <a:spLocks/>
          </p:cNvSpPr>
          <p:nvPr/>
        </p:nvSpPr>
        <p:spPr>
          <a:xfrm>
            <a:off x="972272" y="4083482"/>
            <a:ext cx="7817904" cy="673712"/>
          </a:xfrm>
          <a:prstGeom prst="roundRect">
            <a:avLst>
              <a:gd name="adj" fmla="val 1131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1982C3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10000"/>
              </a:lnSpc>
              <a:spcAft>
                <a:spcPts val="300"/>
              </a:spcAft>
              <a:buNone/>
              <a:defRPr/>
            </a:pPr>
            <a:r>
              <a:rPr lang="en-US" sz="2000" b="0" dirty="0"/>
              <a:t>A 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</a:rPr>
              <a:t>low-cost interconnection network </a:t>
            </a:r>
            <a:r>
              <a:rPr lang="en-US" sz="2000" b="0" dirty="0"/>
              <a:t>of flash chips in the SSD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F417F8E-7AD3-4AAF-A1B0-159B5A289992}"/>
              </a:ext>
            </a:extLst>
          </p:cNvPr>
          <p:cNvSpPr txBox="1">
            <a:spLocks/>
          </p:cNvSpPr>
          <p:nvPr/>
        </p:nvSpPr>
        <p:spPr>
          <a:xfrm>
            <a:off x="972271" y="4924571"/>
            <a:ext cx="7817905" cy="611101"/>
          </a:xfrm>
          <a:prstGeom prst="roundRect">
            <a:avLst>
              <a:gd name="adj" fmla="val 8313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1982C3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10000"/>
              </a:lnSpc>
              <a:spcAft>
                <a:spcPts val="300"/>
              </a:spcAft>
              <a:buNone/>
              <a:defRPr/>
            </a:pP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</a:rPr>
              <a:t>Conflict-free path reservation </a:t>
            </a:r>
            <a:r>
              <a:rPr lang="en-US" sz="2000" b="0" dirty="0"/>
              <a:t>for each I/O request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30AE5C4-93DF-1E25-481C-13ED40634282}"/>
              </a:ext>
            </a:extLst>
          </p:cNvPr>
          <p:cNvSpPr txBox="1">
            <a:spLocks/>
          </p:cNvSpPr>
          <p:nvPr/>
        </p:nvSpPr>
        <p:spPr>
          <a:xfrm>
            <a:off x="972273" y="5725440"/>
            <a:ext cx="7817905" cy="610939"/>
          </a:xfrm>
          <a:prstGeom prst="roundRect">
            <a:avLst>
              <a:gd name="adj" fmla="val 12473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1982C3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10000"/>
              </a:lnSpc>
              <a:spcAft>
                <a:spcPts val="300"/>
              </a:spcAft>
              <a:buNone/>
              <a:defRPr/>
            </a:pPr>
            <a:r>
              <a:rPr lang="en-US" sz="2000" b="0" dirty="0"/>
              <a:t>A 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</a:rPr>
              <a:t>non-minimal fully-adaptive routing </a:t>
            </a:r>
            <a:r>
              <a:rPr lang="en-US" sz="2000" b="0" dirty="0"/>
              <a:t>algorithm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0" dirty="0"/>
              <a:t>for path identification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C93B93-C568-C64D-7BC1-14876499275A}"/>
              </a:ext>
            </a:extLst>
          </p:cNvPr>
          <p:cNvGrpSpPr/>
          <p:nvPr/>
        </p:nvGrpSpPr>
        <p:grpSpPr>
          <a:xfrm>
            <a:off x="165343" y="4083481"/>
            <a:ext cx="653702" cy="673713"/>
            <a:chOff x="1096939" y="4159253"/>
            <a:chExt cx="762855" cy="762855"/>
          </a:xfrm>
        </p:grpSpPr>
        <p:pic>
          <p:nvPicPr>
            <p:cNvPr id="15" name="Graphic 14" descr="Dollar with solid fill">
              <a:extLst>
                <a:ext uri="{FF2B5EF4-FFF2-40B4-BE49-F238E27FC236}">
                  <a16:creationId xmlns:a16="http://schemas.microsoft.com/office/drawing/2014/main" id="{F552E1BD-53A2-7554-B866-07A682692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9817" y="4180100"/>
              <a:ext cx="721163" cy="721163"/>
            </a:xfrm>
            <a:prstGeom prst="rect">
              <a:avLst/>
            </a:prstGeom>
          </p:spPr>
        </p:pic>
        <p:sp>
          <p:nvSpPr>
            <p:cNvPr id="16" name="&quot;No&quot; Symbol 15">
              <a:extLst>
                <a:ext uri="{FF2B5EF4-FFF2-40B4-BE49-F238E27FC236}">
                  <a16:creationId xmlns:a16="http://schemas.microsoft.com/office/drawing/2014/main" id="{1F31F98B-FA41-F19C-EC6D-D02BE147FFD6}"/>
                </a:ext>
              </a:extLst>
            </p:cNvPr>
            <p:cNvSpPr/>
            <p:nvPr/>
          </p:nvSpPr>
          <p:spPr>
            <a:xfrm>
              <a:off x="1096939" y="4159253"/>
              <a:ext cx="762855" cy="762855"/>
            </a:xfrm>
            <a:prstGeom prst="noSmoking">
              <a:avLst>
                <a:gd name="adj" fmla="val 874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</p:grpSp>
      <p:pic>
        <p:nvPicPr>
          <p:cNvPr id="17" name="Graphic 16" descr="Daily calendar with solid fill">
            <a:extLst>
              <a:ext uri="{FF2B5EF4-FFF2-40B4-BE49-F238E27FC236}">
                <a16:creationId xmlns:a16="http://schemas.microsoft.com/office/drawing/2014/main" id="{B84D5906-3C73-69E6-D71E-90AAD31D2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94" y="4819221"/>
            <a:ext cx="821800" cy="821800"/>
          </a:xfrm>
          <a:prstGeom prst="rect">
            <a:avLst/>
          </a:prstGeom>
        </p:spPr>
      </p:pic>
      <p:pic>
        <p:nvPicPr>
          <p:cNvPr id="18" name="Graphic 17" descr="Head with gears with solid fill">
            <a:extLst>
              <a:ext uri="{FF2B5EF4-FFF2-40B4-BE49-F238E27FC236}">
                <a16:creationId xmlns:a16="http://schemas.microsoft.com/office/drawing/2014/main" id="{361C1B2B-462D-86C1-9351-04DE2A6E3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597" y="5606796"/>
            <a:ext cx="810086" cy="810086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0D228EB-6511-BCFB-FCBB-BBCDE85BF189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6</a:t>
            </a:r>
            <a:endParaRPr lang="en-CH" sz="1600" dirty="0">
              <a:latin typeface="Cambria" panose="02040503050406030204" pitchFamily="18" charset="0"/>
            </a:endParaRPr>
          </a:p>
        </p:txBody>
      </p:sp>
      <p:pic>
        <p:nvPicPr>
          <p:cNvPr id="21" name="Content Placeholder 20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034EF40A-5371-D09C-AF8A-18DC2A7A4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229451" y="838615"/>
            <a:ext cx="4318484" cy="24291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1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E57B-5590-C97B-1D10-E8F99770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Venice: Architecture (I)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DA23EA3-73E0-0612-A1E1-715C0D87FEF9}"/>
              </a:ext>
            </a:extLst>
          </p:cNvPr>
          <p:cNvCxnSpPr/>
          <p:nvPr/>
        </p:nvCxnSpPr>
        <p:spPr>
          <a:xfrm rot="16200000">
            <a:off x="1413882" y="2336951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14ADE98-063D-824C-F477-F2CE153D79E3}"/>
              </a:ext>
            </a:extLst>
          </p:cNvPr>
          <p:cNvCxnSpPr/>
          <p:nvPr/>
        </p:nvCxnSpPr>
        <p:spPr>
          <a:xfrm rot="16200000">
            <a:off x="2105829" y="2340834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69863F-0745-96C1-AB03-199BD8F8943A}"/>
              </a:ext>
            </a:extLst>
          </p:cNvPr>
          <p:cNvCxnSpPr/>
          <p:nvPr/>
        </p:nvCxnSpPr>
        <p:spPr>
          <a:xfrm rot="16200000">
            <a:off x="718442" y="2336951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3B2E6D1-27A9-5E78-680E-7CB83033CF88}"/>
              </a:ext>
            </a:extLst>
          </p:cNvPr>
          <p:cNvCxnSpPr/>
          <p:nvPr/>
        </p:nvCxnSpPr>
        <p:spPr>
          <a:xfrm rot="16200000">
            <a:off x="2814185" y="2336951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CABD7B1-7AE6-991C-A1D7-B047644DF2E0}"/>
              </a:ext>
            </a:extLst>
          </p:cNvPr>
          <p:cNvCxnSpPr/>
          <p:nvPr/>
        </p:nvCxnSpPr>
        <p:spPr>
          <a:xfrm rot="16200000">
            <a:off x="3812013" y="2338558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74681B-ABA7-2177-2C45-0EA6EA9B5AC3}"/>
              </a:ext>
            </a:extLst>
          </p:cNvPr>
          <p:cNvCxnSpPr/>
          <p:nvPr/>
        </p:nvCxnSpPr>
        <p:spPr>
          <a:xfrm rot="16200000">
            <a:off x="1953388" y="3482052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274EB29-5AA8-916E-1018-68FBF2AFCBFF}"/>
              </a:ext>
            </a:extLst>
          </p:cNvPr>
          <p:cNvCxnSpPr/>
          <p:nvPr/>
        </p:nvCxnSpPr>
        <p:spPr>
          <a:xfrm rot="16200000">
            <a:off x="2645335" y="3483007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7E5ACC-E5A2-75EC-5FCF-9E7E833D0A27}"/>
              </a:ext>
            </a:extLst>
          </p:cNvPr>
          <p:cNvCxnSpPr/>
          <p:nvPr/>
        </p:nvCxnSpPr>
        <p:spPr>
          <a:xfrm rot="16200000">
            <a:off x="1257948" y="3482052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D45A1C-A52E-D5E7-0622-AB6A48028414}"/>
              </a:ext>
            </a:extLst>
          </p:cNvPr>
          <p:cNvCxnSpPr/>
          <p:nvPr/>
        </p:nvCxnSpPr>
        <p:spPr>
          <a:xfrm rot="16200000">
            <a:off x="3353692" y="3482052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2D21178-A54D-75F8-8914-0C2D10DB3BAE}"/>
              </a:ext>
            </a:extLst>
          </p:cNvPr>
          <p:cNvCxnSpPr/>
          <p:nvPr/>
        </p:nvCxnSpPr>
        <p:spPr>
          <a:xfrm rot="16200000">
            <a:off x="4351519" y="3482447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A0BB94-B16B-2ECD-4F59-48B325CE6C97}"/>
              </a:ext>
            </a:extLst>
          </p:cNvPr>
          <p:cNvCxnSpPr/>
          <p:nvPr/>
        </p:nvCxnSpPr>
        <p:spPr>
          <a:xfrm>
            <a:off x="4134223" y="2174823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383106-0B0E-3201-6CAA-554C5B4EFFEE}"/>
              </a:ext>
            </a:extLst>
          </p:cNvPr>
          <p:cNvCxnSpPr/>
          <p:nvPr/>
        </p:nvCxnSpPr>
        <p:spPr>
          <a:xfrm>
            <a:off x="4134222" y="2726413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7DD844-7EA7-414A-E777-FA45341C5DD8}"/>
              </a:ext>
            </a:extLst>
          </p:cNvPr>
          <p:cNvCxnSpPr/>
          <p:nvPr/>
        </p:nvCxnSpPr>
        <p:spPr>
          <a:xfrm>
            <a:off x="4134222" y="3612638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9E9309F-6990-5328-6F09-33E3E47A5EA1}"/>
              </a:ext>
            </a:extLst>
          </p:cNvPr>
          <p:cNvCxnSpPr>
            <a:cxnSpLocks/>
          </p:cNvCxnSpPr>
          <p:nvPr/>
        </p:nvCxnSpPr>
        <p:spPr>
          <a:xfrm>
            <a:off x="4132984" y="1593982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AD2EF-0568-F2F1-D8A8-86DA81416CD2}"/>
              </a:ext>
            </a:extLst>
          </p:cNvPr>
          <p:cNvCxnSpPr/>
          <p:nvPr/>
        </p:nvCxnSpPr>
        <p:spPr>
          <a:xfrm>
            <a:off x="723514" y="2170395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C8D3DA-3773-2C61-D815-86CD860BFDE6}"/>
              </a:ext>
            </a:extLst>
          </p:cNvPr>
          <p:cNvCxnSpPr/>
          <p:nvPr/>
        </p:nvCxnSpPr>
        <p:spPr>
          <a:xfrm>
            <a:off x="723511" y="2721985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621100-9216-6957-B7D4-422B1D95E13C}"/>
              </a:ext>
            </a:extLst>
          </p:cNvPr>
          <p:cNvCxnSpPr/>
          <p:nvPr/>
        </p:nvCxnSpPr>
        <p:spPr>
          <a:xfrm>
            <a:off x="723511" y="3608210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8829F-D029-F1E5-962A-A046B22F99A5}"/>
              </a:ext>
            </a:extLst>
          </p:cNvPr>
          <p:cNvCxnSpPr>
            <a:cxnSpLocks/>
          </p:cNvCxnSpPr>
          <p:nvPr/>
        </p:nvCxnSpPr>
        <p:spPr>
          <a:xfrm>
            <a:off x="715333" y="1589554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75828EF-3F32-75A4-44CB-32D05C5460B1}"/>
              </a:ext>
            </a:extLst>
          </p:cNvPr>
          <p:cNvSpPr/>
          <p:nvPr/>
        </p:nvSpPr>
        <p:spPr>
          <a:xfrm>
            <a:off x="1214756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9318ED-56FB-84E5-3D58-AE4DDA9ED931}"/>
              </a:ext>
            </a:extLst>
          </p:cNvPr>
          <p:cNvSpPr/>
          <p:nvPr/>
        </p:nvSpPr>
        <p:spPr>
          <a:xfrm>
            <a:off x="1214755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4D110-4F46-4F3B-ABBA-C40D496CC7F5}"/>
              </a:ext>
            </a:extLst>
          </p:cNvPr>
          <p:cNvSpPr/>
          <p:nvPr/>
        </p:nvSpPr>
        <p:spPr>
          <a:xfrm>
            <a:off x="1214754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0C18D-35A4-E382-2F5F-0E1A1A3A5397}"/>
              </a:ext>
            </a:extLst>
          </p:cNvPr>
          <p:cNvSpPr/>
          <p:nvPr/>
        </p:nvSpPr>
        <p:spPr>
          <a:xfrm>
            <a:off x="1214754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8B0B82-E7D3-1698-AA17-F0EB3A5A72DE}"/>
              </a:ext>
            </a:extLst>
          </p:cNvPr>
          <p:cNvSpPr/>
          <p:nvPr/>
        </p:nvSpPr>
        <p:spPr>
          <a:xfrm>
            <a:off x="1910197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427FEF-546C-4509-D3D2-47B38A43FF1B}"/>
              </a:ext>
            </a:extLst>
          </p:cNvPr>
          <p:cNvSpPr/>
          <p:nvPr/>
        </p:nvSpPr>
        <p:spPr>
          <a:xfrm>
            <a:off x="1910197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5200CE-D32F-31F8-2523-63871418ED7D}"/>
              </a:ext>
            </a:extLst>
          </p:cNvPr>
          <p:cNvSpPr/>
          <p:nvPr/>
        </p:nvSpPr>
        <p:spPr>
          <a:xfrm>
            <a:off x="1910196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6C07D-3B7D-7D35-C6FE-48A1BA632419}"/>
              </a:ext>
            </a:extLst>
          </p:cNvPr>
          <p:cNvSpPr/>
          <p:nvPr/>
        </p:nvSpPr>
        <p:spPr>
          <a:xfrm>
            <a:off x="1910196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944906-3FB9-FF2B-F03E-7B5499A6C63F}"/>
              </a:ext>
            </a:extLst>
          </p:cNvPr>
          <p:cNvSpPr/>
          <p:nvPr/>
        </p:nvSpPr>
        <p:spPr>
          <a:xfrm>
            <a:off x="2605639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9A1500-0A82-F832-51C4-66466D8B5C50}"/>
              </a:ext>
            </a:extLst>
          </p:cNvPr>
          <p:cNvSpPr/>
          <p:nvPr/>
        </p:nvSpPr>
        <p:spPr>
          <a:xfrm>
            <a:off x="2605638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CABBEA-D186-C4F0-8140-E7C4CEC8B93C}"/>
              </a:ext>
            </a:extLst>
          </p:cNvPr>
          <p:cNvSpPr/>
          <p:nvPr/>
        </p:nvSpPr>
        <p:spPr>
          <a:xfrm>
            <a:off x="2605637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CB1199-B5C9-E0EE-758F-43D037C34BE1}"/>
              </a:ext>
            </a:extLst>
          </p:cNvPr>
          <p:cNvSpPr/>
          <p:nvPr/>
        </p:nvSpPr>
        <p:spPr>
          <a:xfrm>
            <a:off x="2605637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348A6C-EE70-669B-DB22-F886CBC7EB62}"/>
              </a:ext>
            </a:extLst>
          </p:cNvPr>
          <p:cNvSpPr/>
          <p:nvPr/>
        </p:nvSpPr>
        <p:spPr>
          <a:xfrm>
            <a:off x="3301078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528271-0422-FA5A-2C0E-4200793420CA}"/>
              </a:ext>
            </a:extLst>
          </p:cNvPr>
          <p:cNvSpPr/>
          <p:nvPr/>
        </p:nvSpPr>
        <p:spPr>
          <a:xfrm>
            <a:off x="3301077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CF4726-C770-E63C-4ECC-5A76136F0A80}"/>
              </a:ext>
            </a:extLst>
          </p:cNvPr>
          <p:cNvSpPr/>
          <p:nvPr/>
        </p:nvSpPr>
        <p:spPr>
          <a:xfrm>
            <a:off x="3301076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A1B874-C8BB-23E9-E063-8E5F2BF09E61}"/>
              </a:ext>
            </a:extLst>
          </p:cNvPr>
          <p:cNvSpPr/>
          <p:nvPr/>
        </p:nvSpPr>
        <p:spPr>
          <a:xfrm>
            <a:off x="3301076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81DA901-C106-FF87-8591-18A5B45584E1}"/>
              </a:ext>
            </a:extLst>
          </p:cNvPr>
          <p:cNvGrpSpPr/>
          <p:nvPr/>
        </p:nvGrpSpPr>
        <p:grpSpPr>
          <a:xfrm>
            <a:off x="386458" y="1367831"/>
            <a:ext cx="544307" cy="452304"/>
            <a:chOff x="386458" y="1367831"/>
            <a:chExt cx="544307" cy="45230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3F1D71F-641E-50DE-264A-838C02719BE2}"/>
                </a:ext>
              </a:extLst>
            </p:cNvPr>
            <p:cNvSpPr/>
            <p:nvPr/>
          </p:nvSpPr>
          <p:spPr>
            <a:xfrm>
              <a:off x="391980" y="1367831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26EA6-78A4-CACD-B22E-9E31C1079F4B}"/>
                </a:ext>
              </a:extLst>
            </p:cNvPr>
            <p:cNvSpPr/>
            <p:nvPr/>
          </p:nvSpPr>
          <p:spPr>
            <a:xfrm>
              <a:off x="386458" y="1414642"/>
              <a:ext cx="5443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4FE3A3C-30C9-F024-7F90-C08EB2673D12}"/>
              </a:ext>
            </a:extLst>
          </p:cNvPr>
          <p:cNvSpPr/>
          <p:nvPr/>
        </p:nvSpPr>
        <p:spPr>
          <a:xfrm>
            <a:off x="1812667" y="903721"/>
            <a:ext cx="1227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Flash</a:t>
            </a:r>
            <a:r>
              <a:rPr lang="zh-CN" altLang="en-US" sz="16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Node</a:t>
            </a:r>
            <a:endParaRPr lang="en-US" sz="1600" b="1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18F729-F5BC-E889-427D-0351460F024F}"/>
              </a:ext>
            </a:extLst>
          </p:cNvPr>
          <p:cNvSpPr/>
          <p:nvPr/>
        </p:nvSpPr>
        <p:spPr>
          <a:xfrm>
            <a:off x="4307981" y="1410459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85FA04-2918-F951-E11E-ACA02DF1AC23}"/>
              </a:ext>
            </a:extLst>
          </p:cNvPr>
          <p:cNvSpPr/>
          <p:nvPr/>
        </p:nvSpPr>
        <p:spPr>
          <a:xfrm>
            <a:off x="4307981" y="1982960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52DD4A-E61D-299B-4C4E-79F9E54022CB}"/>
              </a:ext>
            </a:extLst>
          </p:cNvPr>
          <p:cNvSpPr/>
          <p:nvPr/>
        </p:nvSpPr>
        <p:spPr>
          <a:xfrm>
            <a:off x="4307980" y="2555461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5B7B6-E1DF-8DC1-2ACD-94E3D0388897}"/>
              </a:ext>
            </a:extLst>
          </p:cNvPr>
          <p:cNvSpPr/>
          <p:nvPr/>
        </p:nvSpPr>
        <p:spPr>
          <a:xfrm>
            <a:off x="4307980" y="3429500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FF33C7-DCDB-19B4-9C8D-9B1443CC9611}"/>
              </a:ext>
            </a:extLst>
          </p:cNvPr>
          <p:cNvSpPr/>
          <p:nvPr/>
        </p:nvSpPr>
        <p:spPr>
          <a:xfrm>
            <a:off x="3715938" y="1410496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3614F1-3A50-3289-7CE0-565D77E431E1}"/>
              </a:ext>
            </a:extLst>
          </p:cNvPr>
          <p:cNvSpPr/>
          <p:nvPr/>
        </p:nvSpPr>
        <p:spPr>
          <a:xfrm>
            <a:off x="3719991" y="1990232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FFEE80-2316-A617-F60F-B4C141C2679E}"/>
              </a:ext>
            </a:extLst>
          </p:cNvPr>
          <p:cNvSpPr/>
          <p:nvPr/>
        </p:nvSpPr>
        <p:spPr>
          <a:xfrm>
            <a:off x="3715938" y="2532543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0A3402-0B6F-7D02-7E66-FDC980E56A33}"/>
              </a:ext>
            </a:extLst>
          </p:cNvPr>
          <p:cNvSpPr/>
          <p:nvPr/>
        </p:nvSpPr>
        <p:spPr>
          <a:xfrm>
            <a:off x="3701336" y="3429000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95503-BE0B-3270-814E-CCAE0BBE321F}"/>
              </a:ext>
            </a:extLst>
          </p:cNvPr>
          <p:cNvSpPr/>
          <p:nvPr/>
        </p:nvSpPr>
        <p:spPr>
          <a:xfrm rot="5400000">
            <a:off x="1229529" y="3056999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FF2016-4E65-6841-06F4-50625F557006}"/>
              </a:ext>
            </a:extLst>
          </p:cNvPr>
          <p:cNvSpPr/>
          <p:nvPr/>
        </p:nvSpPr>
        <p:spPr>
          <a:xfrm rot="5400000">
            <a:off x="1944225" y="3062626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4C1F66-56A6-696F-027C-886DDCB1CAC3}"/>
              </a:ext>
            </a:extLst>
          </p:cNvPr>
          <p:cNvSpPr/>
          <p:nvPr/>
        </p:nvSpPr>
        <p:spPr>
          <a:xfrm rot="5400000">
            <a:off x="2628769" y="3069127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E973BA-718B-23CB-4455-EBABC8AAAEC6}"/>
              </a:ext>
            </a:extLst>
          </p:cNvPr>
          <p:cNvSpPr/>
          <p:nvPr/>
        </p:nvSpPr>
        <p:spPr>
          <a:xfrm rot="5400000">
            <a:off x="3340524" y="3033647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0A45A0-EDAB-77D3-A8E7-858630001E8D}"/>
              </a:ext>
            </a:extLst>
          </p:cNvPr>
          <p:cNvSpPr/>
          <p:nvPr/>
        </p:nvSpPr>
        <p:spPr>
          <a:xfrm rot="5400000">
            <a:off x="4327866" y="3056998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0FF4BE2-81FE-A68B-9240-C93A84811EE0}"/>
              </a:ext>
            </a:extLst>
          </p:cNvPr>
          <p:cNvGrpSpPr/>
          <p:nvPr/>
        </p:nvGrpSpPr>
        <p:grpSpPr>
          <a:xfrm>
            <a:off x="393439" y="1935872"/>
            <a:ext cx="512145" cy="452304"/>
            <a:chOff x="393439" y="1935872"/>
            <a:chExt cx="512145" cy="452304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4906AE0-9505-850E-02DB-85ED99E7D169}"/>
                </a:ext>
              </a:extLst>
            </p:cNvPr>
            <p:cNvSpPr/>
            <p:nvPr/>
          </p:nvSpPr>
          <p:spPr>
            <a:xfrm>
              <a:off x="393439" y="1935872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2C0E8E9-B6DD-A786-F4D3-7F9423C69EBF}"/>
                </a:ext>
              </a:extLst>
            </p:cNvPr>
            <p:cNvSpPr/>
            <p:nvPr/>
          </p:nvSpPr>
          <p:spPr>
            <a:xfrm>
              <a:off x="411640" y="1952728"/>
              <a:ext cx="4939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60005AB-89CF-B8CB-D058-81C315C158D3}"/>
              </a:ext>
            </a:extLst>
          </p:cNvPr>
          <p:cNvGrpSpPr/>
          <p:nvPr/>
        </p:nvGrpSpPr>
        <p:grpSpPr>
          <a:xfrm>
            <a:off x="394898" y="2503913"/>
            <a:ext cx="520603" cy="452304"/>
            <a:chOff x="394898" y="2503913"/>
            <a:chExt cx="520603" cy="452304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D66916F1-355C-27CA-A9F1-9E608BC3EA50}"/>
                </a:ext>
              </a:extLst>
            </p:cNvPr>
            <p:cNvSpPr/>
            <p:nvPr/>
          </p:nvSpPr>
          <p:spPr>
            <a:xfrm>
              <a:off x="394898" y="2503913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90D0AE-96F9-ACBD-6BDA-A01F11887519}"/>
                </a:ext>
              </a:extLst>
            </p:cNvPr>
            <p:cNvSpPr/>
            <p:nvPr/>
          </p:nvSpPr>
          <p:spPr>
            <a:xfrm>
              <a:off x="405408" y="2555292"/>
              <a:ext cx="5100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5F9151B-80D2-3779-3EA9-90F2F8ACC7B2}"/>
              </a:ext>
            </a:extLst>
          </p:cNvPr>
          <p:cNvGrpSpPr/>
          <p:nvPr/>
        </p:nvGrpSpPr>
        <p:grpSpPr>
          <a:xfrm>
            <a:off x="391602" y="3359300"/>
            <a:ext cx="511389" cy="452304"/>
            <a:chOff x="391602" y="3359300"/>
            <a:chExt cx="511389" cy="452304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5F1A24BD-1D6D-8A6E-57F9-99EA94CC00A2}"/>
                </a:ext>
              </a:extLst>
            </p:cNvPr>
            <p:cNvSpPr/>
            <p:nvPr/>
          </p:nvSpPr>
          <p:spPr>
            <a:xfrm>
              <a:off x="396358" y="3359300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184EE9-2BE0-BD92-0CBA-7872A6757525}"/>
                </a:ext>
              </a:extLst>
            </p:cNvPr>
            <p:cNvSpPr/>
            <p:nvPr/>
          </p:nvSpPr>
          <p:spPr>
            <a:xfrm>
              <a:off x="391602" y="3401984"/>
              <a:ext cx="5059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4427CBC1-05A4-4823-3187-8540CFC36513}"/>
              </a:ext>
            </a:extLst>
          </p:cNvPr>
          <p:cNvCxnSpPr>
            <a:cxnSpLocks/>
            <a:stCxn id="13" idx="0"/>
            <a:endCxn id="30" idx="1"/>
          </p:cNvCxnSpPr>
          <p:nvPr/>
        </p:nvCxnSpPr>
        <p:spPr>
          <a:xfrm rot="5400000" flipH="1" flipV="1">
            <a:off x="1448139" y="1043814"/>
            <a:ext cx="335344" cy="393712"/>
          </a:xfrm>
          <a:prstGeom prst="curvedConnector2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FECB1C1-593E-B27D-FDAF-D2EA53724146}"/>
              </a:ext>
            </a:extLst>
          </p:cNvPr>
          <p:cNvCxnSpPr>
            <a:cxnSpLocks/>
          </p:cNvCxnSpPr>
          <p:nvPr/>
        </p:nvCxnSpPr>
        <p:spPr>
          <a:xfrm flipV="1">
            <a:off x="3715938" y="1120732"/>
            <a:ext cx="2053499" cy="1432612"/>
          </a:xfrm>
          <a:prstGeom prst="line">
            <a:avLst/>
          </a:prstGeom>
          <a:ln w="952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E817AD8-6735-9823-62A0-1A5554DC39F9}"/>
              </a:ext>
            </a:extLst>
          </p:cNvPr>
          <p:cNvCxnSpPr>
            <a:cxnSpLocks/>
          </p:cNvCxnSpPr>
          <p:nvPr/>
        </p:nvCxnSpPr>
        <p:spPr>
          <a:xfrm>
            <a:off x="3701336" y="2932099"/>
            <a:ext cx="2068101" cy="954995"/>
          </a:xfrm>
          <a:prstGeom prst="line">
            <a:avLst/>
          </a:prstGeom>
          <a:ln w="952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5138862-E143-42A5-6539-E3CB8742E5E8}"/>
              </a:ext>
            </a:extLst>
          </p:cNvPr>
          <p:cNvSpPr txBox="1"/>
          <p:nvPr/>
        </p:nvSpPr>
        <p:spPr>
          <a:xfrm>
            <a:off x="8327547" y="6558363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33F3674-7794-71E6-437B-995FC1086488}"/>
              </a:ext>
            </a:extLst>
          </p:cNvPr>
          <p:cNvSpPr/>
          <p:nvPr/>
        </p:nvSpPr>
        <p:spPr>
          <a:xfrm>
            <a:off x="5770897" y="1128224"/>
            <a:ext cx="3081887" cy="2751378"/>
          </a:xfrm>
          <a:prstGeom prst="rect">
            <a:avLst/>
          </a:prstGeom>
          <a:solidFill>
            <a:srgbClr val="A9D18D"/>
          </a:solidFill>
          <a:ln w="50800" cap="flat" cmpd="sng" algn="ctr">
            <a:solidFill>
              <a:srgbClr val="52833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EF09905-9191-B694-6EC6-57934E6C1F41}"/>
              </a:ext>
            </a:extLst>
          </p:cNvPr>
          <p:cNvCxnSpPr>
            <a:cxnSpLocks/>
          </p:cNvCxnSpPr>
          <p:nvPr/>
        </p:nvCxnSpPr>
        <p:spPr>
          <a:xfrm>
            <a:off x="5644525" y="3445987"/>
            <a:ext cx="3312000" cy="0"/>
          </a:xfrm>
          <a:prstGeom prst="line">
            <a:avLst/>
          </a:prstGeom>
          <a:noFill/>
          <a:ln w="1778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6FC2FE4-6E77-E9D5-4C7F-E8B63E72CB35}"/>
              </a:ext>
            </a:extLst>
          </p:cNvPr>
          <p:cNvCxnSpPr>
            <a:cxnSpLocks/>
          </p:cNvCxnSpPr>
          <p:nvPr/>
        </p:nvCxnSpPr>
        <p:spPr>
          <a:xfrm>
            <a:off x="6333632" y="994983"/>
            <a:ext cx="0" cy="3132000"/>
          </a:xfrm>
          <a:prstGeom prst="line">
            <a:avLst/>
          </a:prstGeom>
          <a:noFill/>
          <a:ln w="1778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24C84E7F-FDB7-FD71-25A2-92DE23AAF863}"/>
              </a:ext>
            </a:extLst>
          </p:cNvPr>
          <p:cNvSpPr/>
          <p:nvPr/>
        </p:nvSpPr>
        <p:spPr>
          <a:xfrm>
            <a:off x="7120847" y="1247512"/>
            <a:ext cx="1565682" cy="154569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317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Flash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26D3DBC-F505-2BDC-DD6D-262DEFF05621}"/>
              </a:ext>
            </a:extLst>
          </p:cNvPr>
          <p:cNvSpPr/>
          <p:nvPr/>
        </p:nvSpPr>
        <p:spPr>
          <a:xfrm>
            <a:off x="5882511" y="3117605"/>
            <a:ext cx="972575" cy="637819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Router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Chip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25C3933-CAE5-D3DA-306E-C0368D425562}"/>
              </a:ext>
            </a:extLst>
          </p:cNvPr>
          <p:cNvSpPr/>
          <p:nvPr/>
        </p:nvSpPr>
        <p:spPr>
          <a:xfrm>
            <a:off x="6683533" y="3885699"/>
            <a:ext cx="766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b="1" i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Links</a:t>
            </a:r>
            <a:endParaRPr lang="en-US" b="1" i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922C40F-6E79-5DF1-A305-4BF65C5E1560}"/>
              </a:ext>
            </a:extLst>
          </p:cNvPr>
          <p:cNvCxnSpPr>
            <a:cxnSpLocks/>
          </p:cNvCxnSpPr>
          <p:nvPr/>
        </p:nvCxnSpPr>
        <p:spPr>
          <a:xfrm>
            <a:off x="6434173" y="4087676"/>
            <a:ext cx="324703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102" name="Left-Right Arrow 101">
            <a:extLst>
              <a:ext uri="{FF2B5EF4-FFF2-40B4-BE49-F238E27FC236}">
                <a16:creationId xmlns:a16="http://schemas.microsoft.com/office/drawing/2014/main" id="{ACB0ED53-A12D-9675-30E8-1E16D4657FF9}"/>
              </a:ext>
            </a:extLst>
          </p:cNvPr>
          <p:cNvSpPr/>
          <p:nvPr/>
        </p:nvSpPr>
        <p:spPr>
          <a:xfrm rot="18733924">
            <a:off x="6774700" y="2840765"/>
            <a:ext cx="433348" cy="234630"/>
          </a:xfrm>
          <a:prstGeom prst="leftRightArrow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EE92118-C855-2EDE-BB8A-263475763388}"/>
              </a:ext>
            </a:extLst>
          </p:cNvPr>
          <p:cNvSpPr/>
          <p:nvPr/>
        </p:nvSpPr>
        <p:spPr>
          <a:xfrm>
            <a:off x="7383060" y="2969429"/>
            <a:ext cx="1049740" cy="298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ts val="16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I/O</a:t>
            </a:r>
            <a:r>
              <a:rPr lang="zh-CN" altLang="en-US" b="1" i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bus</a:t>
            </a:r>
            <a:endParaRPr lang="en-US" b="1" i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A4893BF-BE0C-B7E6-11C5-AB9E710C44A6}"/>
              </a:ext>
            </a:extLst>
          </p:cNvPr>
          <p:cNvCxnSpPr>
            <a:cxnSpLocks/>
          </p:cNvCxnSpPr>
          <p:nvPr/>
        </p:nvCxnSpPr>
        <p:spPr>
          <a:xfrm>
            <a:off x="7026261" y="3031653"/>
            <a:ext cx="424158" cy="7835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A32C348-FBAC-C6B0-BEEF-68A1A9405FEA}"/>
              </a:ext>
            </a:extLst>
          </p:cNvPr>
          <p:cNvCxnSpPr>
            <a:cxnSpLocks/>
          </p:cNvCxnSpPr>
          <p:nvPr/>
        </p:nvCxnSpPr>
        <p:spPr>
          <a:xfrm>
            <a:off x="7006244" y="3537316"/>
            <a:ext cx="3" cy="42508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10" name="Curved Connector 109">
            <a:extLst>
              <a:ext uri="{FF2B5EF4-FFF2-40B4-BE49-F238E27FC236}">
                <a16:creationId xmlns:a16="http://schemas.microsoft.com/office/drawing/2014/main" id="{DE50E0A5-C706-4AF2-289B-8D94F0BF67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54659" y="1162867"/>
            <a:ext cx="335344" cy="393712"/>
          </a:xfrm>
          <a:prstGeom prst="curvedConnector2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D8D1F0-1E18-4F32-50CA-663E445E2678}"/>
              </a:ext>
            </a:extLst>
          </p:cNvPr>
          <p:cNvSpPr/>
          <p:nvPr/>
        </p:nvSpPr>
        <p:spPr>
          <a:xfrm>
            <a:off x="3474506" y="979182"/>
            <a:ext cx="20534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Bi-directional Link</a:t>
            </a:r>
            <a:endParaRPr lang="en-US" sz="1600" b="1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FBF8EE-E9E6-D4F0-EA8A-4FB94FD0C501}"/>
              </a:ext>
            </a:extLst>
          </p:cNvPr>
          <p:cNvSpPr/>
          <p:nvPr/>
        </p:nvSpPr>
        <p:spPr>
          <a:xfrm>
            <a:off x="405408" y="5003715"/>
            <a:ext cx="8447372" cy="601786"/>
          </a:xfrm>
          <a:prstGeom prst="roundRect">
            <a:avLst>
              <a:gd name="adj" fmla="val 6175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Venice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provides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 increased path diversity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at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 low cost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93E37D-95D4-ECA9-F804-EB3745AEC1F6}"/>
              </a:ext>
            </a:extLst>
          </p:cNvPr>
          <p:cNvSpPr/>
          <p:nvPr/>
        </p:nvSpPr>
        <p:spPr>
          <a:xfrm>
            <a:off x="405408" y="5801803"/>
            <a:ext cx="8447372" cy="601786"/>
          </a:xfrm>
          <a:prstGeom prst="roundRect">
            <a:avLst>
              <a:gd name="adj" fmla="val 6175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en-US" sz="2800" dirty="0">
                <a:solidFill>
                  <a:srgbClr val="521B93"/>
                </a:solidFill>
                <a:latin typeface="Cambria" panose="02040503050406030204" pitchFamily="18" charset="0"/>
              </a:rPr>
              <a:t>No modifications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to existing </a:t>
            </a:r>
            <a:r>
              <a:rPr lang="en-US" sz="2800" dirty="0">
                <a:solidFill>
                  <a:srgbClr val="521B93"/>
                </a:solidFill>
                <a:latin typeface="Cambria" panose="02040503050406030204" pitchFamily="18" charset="0"/>
              </a:rPr>
              <a:t>flash chips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in Venice</a:t>
            </a:r>
          </a:p>
        </p:txBody>
      </p:sp>
    </p:spTree>
    <p:extLst>
      <p:ext uri="{BB962C8B-B14F-4D97-AF65-F5344CB8AC3E}">
        <p14:creationId xmlns:p14="http://schemas.microsoft.com/office/powerpoint/2010/main" val="12723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95" grpId="0" animBg="1"/>
      <p:bldP spid="98" grpId="0" animBg="1"/>
      <p:bldP spid="99" grpId="0" animBg="1"/>
      <p:bldP spid="100" grpId="0"/>
      <p:bldP spid="102" grpId="0" animBg="1"/>
      <p:bldP spid="103" grpId="0"/>
      <p:bldP spid="111" grpId="0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E57B-5590-C97B-1D10-E8F99770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Venice: Architecture (II)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DA23EA3-73E0-0612-A1E1-715C0D87FEF9}"/>
              </a:ext>
            </a:extLst>
          </p:cNvPr>
          <p:cNvCxnSpPr/>
          <p:nvPr/>
        </p:nvCxnSpPr>
        <p:spPr>
          <a:xfrm rot="16200000">
            <a:off x="1413882" y="2336951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14ADE98-063D-824C-F477-F2CE153D79E3}"/>
              </a:ext>
            </a:extLst>
          </p:cNvPr>
          <p:cNvCxnSpPr/>
          <p:nvPr/>
        </p:nvCxnSpPr>
        <p:spPr>
          <a:xfrm rot="16200000">
            <a:off x="2105829" y="2340834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69863F-0745-96C1-AB03-199BD8F8943A}"/>
              </a:ext>
            </a:extLst>
          </p:cNvPr>
          <p:cNvCxnSpPr/>
          <p:nvPr/>
        </p:nvCxnSpPr>
        <p:spPr>
          <a:xfrm rot="16200000">
            <a:off x="718442" y="2336951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3B2E6D1-27A9-5E78-680E-7CB83033CF88}"/>
              </a:ext>
            </a:extLst>
          </p:cNvPr>
          <p:cNvCxnSpPr/>
          <p:nvPr/>
        </p:nvCxnSpPr>
        <p:spPr>
          <a:xfrm rot="16200000">
            <a:off x="2814185" y="2336951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CABD7B1-7AE6-991C-A1D7-B047644DF2E0}"/>
              </a:ext>
            </a:extLst>
          </p:cNvPr>
          <p:cNvCxnSpPr/>
          <p:nvPr/>
        </p:nvCxnSpPr>
        <p:spPr>
          <a:xfrm rot="16200000">
            <a:off x="3812013" y="2338558"/>
            <a:ext cx="1419172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74681B-ABA7-2177-2C45-0EA6EA9B5AC3}"/>
              </a:ext>
            </a:extLst>
          </p:cNvPr>
          <p:cNvCxnSpPr/>
          <p:nvPr/>
        </p:nvCxnSpPr>
        <p:spPr>
          <a:xfrm rot="16200000">
            <a:off x="1953388" y="3482052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274EB29-5AA8-916E-1018-68FBF2AFCBFF}"/>
              </a:ext>
            </a:extLst>
          </p:cNvPr>
          <p:cNvCxnSpPr/>
          <p:nvPr/>
        </p:nvCxnSpPr>
        <p:spPr>
          <a:xfrm rot="16200000">
            <a:off x="2645335" y="3483007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7E5ACC-E5A2-75EC-5FCF-9E7E833D0A27}"/>
              </a:ext>
            </a:extLst>
          </p:cNvPr>
          <p:cNvCxnSpPr/>
          <p:nvPr/>
        </p:nvCxnSpPr>
        <p:spPr>
          <a:xfrm rot="16200000">
            <a:off x="1257948" y="3482052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D45A1C-A52E-D5E7-0622-AB6A48028414}"/>
              </a:ext>
            </a:extLst>
          </p:cNvPr>
          <p:cNvCxnSpPr/>
          <p:nvPr/>
        </p:nvCxnSpPr>
        <p:spPr>
          <a:xfrm rot="16200000">
            <a:off x="3353692" y="3482052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2D21178-A54D-75F8-8914-0C2D10DB3BAE}"/>
              </a:ext>
            </a:extLst>
          </p:cNvPr>
          <p:cNvCxnSpPr/>
          <p:nvPr/>
        </p:nvCxnSpPr>
        <p:spPr>
          <a:xfrm rot="16200000">
            <a:off x="4351519" y="3482447"/>
            <a:ext cx="349347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A0BB94-B16B-2ECD-4F59-48B325CE6C97}"/>
              </a:ext>
            </a:extLst>
          </p:cNvPr>
          <p:cNvCxnSpPr/>
          <p:nvPr/>
        </p:nvCxnSpPr>
        <p:spPr>
          <a:xfrm>
            <a:off x="4134223" y="2174823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383106-0B0E-3201-6CAA-554C5B4EFFEE}"/>
              </a:ext>
            </a:extLst>
          </p:cNvPr>
          <p:cNvCxnSpPr/>
          <p:nvPr/>
        </p:nvCxnSpPr>
        <p:spPr>
          <a:xfrm>
            <a:off x="4134222" y="2726413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7DD844-7EA7-414A-E777-FA45341C5DD8}"/>
              </a:ext>
            </a:extLst>
          </p:cNvPr>
          <p:cNvCxnSpPr/>
          <p:nvPr/>
        </p:nvCxnSpPr>
        <p:spPr>
          <a:xfrm>
            <a:off x="4134222" y="3612638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9E9309F-6990-5328-6F09-33E3E47A5EA1}"/>
              </a:ext>
            </a:extLst>
          </p:cNvPr>
          <p:cNvCxnSpPr>
            <a:cxnSpLocks/>
          </p:cNvCxnSpPr>
          <p:nvPr/>
        </p:nvCxnSpPr>
        <p:spPr>
          <a:xfrm>
            <a:off x="4132984" y="1593982"/>
            <a:ext cx="474678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AD2EF-0568-F2F1-D8A8-86DA81416CD2}"/>
              </a:ext>
            </a:extLst>
          </p:cNvPr>
          <p:cNvCxnSpPr/>
          <p:nvPr/>
        </p:nvCxnSpPr>
        <p:spPr>
          <a:xfrm>
            <a:off x="723514" y="2170395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C8D3DA-3773-2C61-D815-86CD860BFDE6}"/>
              </a:ext>
            </a:extLst>
          </p:cNvPr>
          <p:cNvCxnSpPr/>
          <p:nvPr/>
        </p:nvCxnSpPr>
        <p:spPr>
          <a:xfrm>
            <a:off x="723511" y="2721985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621100-9216-6957-B7D4-422B1D95E13C}"/>
              </a:ext>
            </a:extLst>
          </p:cNvPr>
          <p:cNvCxnSpPr/>
          <p:nvPr/>
        </p:nvCxnSpPr>
        <p:spPr>
          <a:xfrm>
            <a:off x="723511" y="3608210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8829F-D029-F1E5-962A-A046B22F99A5}"/>
              </a:ext>
            </a:extLst>
          </p:cNvPr>
          <p:cNvCxnSpPr>
            <a:cxnSpLocks/>
          </p:cNvCxnSpPr>
          <p:nvPr/>
        </p:nvCxnSpPr>
        <p:spPr>
          <a:xfrm>
            <a:off x="715333" y="1589554"/>
            <a:ext cx="3134980" cy="0"/>
          </a:xfrm>
          <a:prstGeom prst="line">
            <a:avLst/>
          </a:prstGeom>
          <a:ln w="101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75828EF-3F32-75A4-44CB-32D05C5460B1}"/>
              </a:ext>
            </a:extLst>
          </p:cNvPr>
          <p:cNvSpPr/>
          <p:nvPr/>
        </p:nvSpPr>
        <p:spPr>
          <a:xfrm>
            <a:off x="1214756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9318ED-56FB-84E5-3D58-AE4DDA9ED931}"/>
              </a:ext>
            </a:extLst>
          </p:cNvPr>
          <p:cNvSpPr/>
          <p:nvPr/>
        </p:nvSpPr>
        <p:spPr>
          <a:xfrm>
            <a:off x="1214755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4D110-4F46-4F3B-ABBA-C40D496CC7F5}"/>
              </a:ext>
            </a:extLst>
          </p:cNvPr>
          <p:cNvSpPr/>
          <p:nvPr/>
        </p:nvSpPr>
        <p:spPr>
          <a:xfrm>
            <a:off x="1214754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0C18D-35A4-E382-2F5F-0E1A1A3A5397}"/>
              </a:ext>
            </a:extLst>
          </p:cNvPr>
          <p:cNvSpPr/>
          <p:nvPr/>
        </p:nvSpPr>
        <p:spPr>
          <a:xfrm>
            <a:off x="1214754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8B0B82-E7D3-1698-AA17-F0EB3A5A72DE}"/>
              </a:ext>
            </a:extLst>
          </p:cNvPr>
          <p:cNvSpPr/>
          <p:nvPr/>
        </p:nvSpPr>
        <p:spPr>
          <a:xfrm>
            <a:off x="1910197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427FEF-546C-4509-D3D2-47B38A43FF1B}"/>
              </a:ext>
            </a:extLst>
          </p:cNvPr>
          <p:cNvSpPr/>
          <p:nvPr/>
        </p:nvSpPr>
        <p:spPr>
          <a:xfrm>
            <a:off x="1910197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5200CE-D32F-31F8-2523-63871418ED7D}"/>
              </a:ext>
            </a:extLst>
          </p:cNvPr>
          <p:cNvSpPr/>
          <p:nvPr/>
        </p:nvSpPr>
        <p:spPr>
          <a:xfrm>
            <a:off x="1910196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6C07D-3B7D-7D35-C6FE-48A1BA632419}"/>
              </a:ext>
            </a:extLst>
          </p:cNvPr>
          <p:cNvSpPr/>
          <p:nvPr/>
        </p:nvSpPr>
        <p:spPr>
          <a:xfrm>
            <a:off x="1910196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944906-3FB9-FF2B-F03E-7B5499A6C63F}"/>
              </a:ext>
            </a:extLst>
          </p:cNvPr>
          <p:cNvSpPr/>
          <p:nvPr/>
        </p:nvSpPr>
        <p:spPr>
          <a:xfrm>
            <a:off x="2605639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9A1500-0A82-F832-51C4-66466D8B5C50}"/>
              </a:ext>
            </a:extLst>
          </p:cNvPr>
          <p:cNvSpPr/>
          <p:nvPr/>
        </p:nvSpPr>
        <p:spPr>
          <a:xfrm>
            <a:off x="2605638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CABBEA-D186-C4F0-8140-E7C4CEC8B93C}"/>
              </a:ext>
            </a:extLst>
          </p:cNvPr>
          <p:cNvSpPr/>
          <p:nvPr/>
        </p:nvSpPr>
        <p:spPr>
          <a:xfrm>
            <a:off x="2605637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CB1199-B5C9-E0EE-758F-43D037C34BE1}"/>
              </a:ext>
            </a:extLst>
          </p:cNvPr>
          <p:cNvSpPr/>
          <p:nvPr/>
        </p:nvSpPr>
        <p:spPr>
          <a:xfrm>
            <a:off x="2605637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348A6C-EE70-669B-DB22-F886CBC7EB62}"/>
              </a:ext>
            </a:extLst>
          </p:cNvPr>
          <p:cNvSpPr/>
          <p:nvPr/>
        </p:nvSpPr>
        <p:spPr>
          <a:xfrm>
            <a:off x="3301078" y="1408342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528271-0422-FA5A-2C0E-4200793420CA}"/>
              </a:ext>
            </a:extLst>
          </p:cNvPr>
          <p:cNvSpPr/>
          <p:nvPr/>
        </p:nvSpPr>
        <p:spPr>
          <a:xfrm>
            <a:off x="3301077" y="1980843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CF4726-C770-E63C-4ECC-5A76136F0A80}"/>
              </a:ext>
            </a:extLst>
          </p:cNvPr>
          <p:cNvSpPr/>
          <p:nvPr/>
        </p:nvSpPr>
        <p:spPr>
          <a:xfrm>
            <a:off x="3301076" y="255334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A1B874-C8BB-23E9-E063-8E5F2BF09E61}"/>
              </a:ext>
            </a:extLst>
          </p:cNvPr>
          <p:cNvSpPr/>
          <p:nvPr/>
        </p:nvSpPr>
        <p:spPr>
          <a:xfrm>
            <a:off x="3301076" y="3427384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81DA901-C106-FF87-8591-18A5B45584E1}"/>
              </a:ext>
            </a:extLst>
          </p:cNvPr>
          <p:cNvGrpSpPr/>
          <p:nvPr/>
        </p:nvGrpSpPr>
        <p:grpSpPr>
          <a:xfrm>
            <a:off x="386458" y="1367831"/>
            <a:ext cx="544307" cy="452304"/>
            <a:chOff x="386458" y="1367831"/>
            <a:chExt cx="544307" cy="45230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3F1D71F-641E-50DE-264A-838C02719BE2}"/>
                </a:ext>
              </a:extLst>
            </p:cNvPr>
            <p:cNvSpPr/>
            <p:nvPr/>
          </p:nvSpPr>
          <p:spPr>
            <a:xfrm>
              <a:off x="391980" y="1367831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26EA6-78A4-CACD-B22E-9E31C1079F4B}"/>
                </a:ext>
              </a:extLst>
            </p:cNvPr>
            <p:cNvSpPr/>
            <p:nvPr/>
          </p:nvSpPr>
          <p:spPr>
            <a:xfrm>
              <a:off x="386458" y="1414642"/>
              <a:ext cx="5443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318F729-F5BC-E889-427D-0351460F024F}"/>
              </a:ext>
            </a:extLst>
          </p:cNvPr>
          <p:cNvSpPr/>
          <p:nvPr/>
        </p:nvSpPr>
        <p:spPr>
          <a:xfrm>
            <a:off x="4307981" y="1410459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85FA04-2918-F951-E11E-ACA02DF1AC23}"/>
              </a:ext>
            </a:extLst>
          </p:cNvPr>
          <p:cNvSpPr/>
          <p:nvPr/>
        </p:nvSpPr>
        <p:spPr>
          <a:xfrm>
            <a:off x="4307981" y="1982960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52DD4A-E61D-299B-4C4E-79F9E54022CB}"/>
              </a:ext>
            </a:extLst>
          </p:cNvPr>
          <p:cNvSpPr/>
          <p:nvPr/>
        </p:nvSpPr>
        <p:spPr>
          <a:xfrm>
            <a:off x="4307980" y="2555461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5B7B6-E1DF-8DC1-2ACD-94E3D0388897}"/>
              </a:ext>
            </a:extLst>
          </p:cNvPr>
          <p:cNvSpPr/>
          <p:nvPr/>
        </p:nvSpPr>
        <p:spPr>
          <a:xfrm>
            <a:off x="4307980" y="3429500"/>
            <a:ext cx="408398" cy="371280"/>
          </a:xfrm>
          <a:prstGeom prst="rect">
            <a:avLst/>
          </a:prstGeom>
          <a:solidFill>
            <a:srgbClr val="A9D18D"/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FF33C7-DCDB-19B4-9C8D-9B1443CC9611}"/>
              </a:ext>
            </a:extLst>
          </p:cNvPr>
          <p:cNvSpPr/>
          <p:nvPr/>
        </p:nvSpPr>
        <p:spPr>
          <a:xfrm>
            <a:off x="3715938" y="1410496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3614F1-3A50-3289-7CE0-565D77E431E1}"/>
              </a:ext>
            </a:extLst>
          </p:cNvPr>
          <p:cNvSpPr/>
          <p:nvPr/>
        </p:nvSpPr>
        <p:spPr>
          <a:xfrm>
            <a:off x="3719991" y="1990232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FFEE80-2316-A617-F60F-B4C141C2679E}"/>
              </a:ext>
            </a:extLst>
          </p:cNvPr>
          <p:cNvSpPr/>
          <p:nvPr/>
        </p:nvSpPr>
        <p:spPr>
          <a:xfrm>
            <a:off x="3715938" y="2532543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0A3402-0B6F-7D02-7E66-FDC980E56A33}"/>
              </a:ext>
            </a:extLst>
          </p:cNvPr>
          <p:cNvSpPr/>
          <p:nvPr/>
        </p:nvSpPr>
        <p:spPr>
          <a:xfrm>
            <a:off x="3701336" y="3429000"/>
            <a:ext cx="577474" cy="240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95503-BE0B-3270-814E-CCAE0BBE321F}"/>
              </a:ext>
            </a:extLst>
          </p:cNvPr>
          <p:cNvSpPr/>
          <p:nvPr/>
        </p:nvSpPr>
        <p:spPr>
          <a:xfrm rot="5400000">
            <a:off x="1229529" y="3056999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FF2016-4E65-6841-06F4-50625F557006}"/>
              </a:ext>
            </a:extLst>
          </p:cNvPr>
          <p:cNvSpPr/>
          <p:nvPr/>
        </p:nvSpPr>
        <p:spPr>
          <a:xfrm rot="5400000">
            <a:off x="1944225" y="3062626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4C1F66-56A6-696F-027C-886DDCB1CAC3}"/>
              </a:ext>
            </a:extLst>
          </p:cNvPr>
          <p:cNvSpPr/>
          <p:nvPr/>
        </p:nvSpPr>
        <p:spPr>
          <a:xfrm rot="5400000">
            <a:off x="2628769" y="3069127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E973BA-718B-23CB-4455-EBABC8AAAEC6}"/>
              </a:ext>
            </a:extLst>
          </p:cNvPr>
          <p:cNvSpPr/>
          <p:nvPr/>
        </p:nvSpPr>
        <p:spPr>
          <a:xfrm rot="5400000">
            <a:off x="3340524" y="3033647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0A45A0-EDAB-77D3-A8E7-858630001E8D}"/>
              </a:ext>
            </a:extLst>
          </p:cNvPr>
          <p:cNvSpPr/>
          <p:nvPr/>
        </p:nvSpPr>
        <p:spPr>
          <a:xfrm rot="5400000">
            <a:off x="4327866" y="3056998"/>
            <a:ext cx="526465" cy="26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0FF4BE2-81FE-A68B-9240-C93A84811EE0}"/>
              </a:ext>
            </a:extLst>
          </p:cNvPr>
          <p:cNvGrpSpPr/>
          <p:nvPr/>
        </p:nvGrpSpPr>
        <p:grpSpPr>
          <a:xfrm>
            <a:off x="393439" y="1964447"/>
            <a:ext cx="512145" cy="452304"/>
            <a:chOff x="393439" y="1935872"/>
            <a:chExt cx="512145" cy="452304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4906AE0-9505-850E-02DB-85ED99E7D169}"/>
                </a:ext>
              </a:extLst>
            </p:cNvPr>
            <p:cNvSpPr/>
            <p:nvPr/>
          </p:nvSpPr>
          <p:spPr>
            <a:xfrm>
              <a:off x="393439" y="1935872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2C0E8E9-B6DD-A786-F4D3-7F9423C69EBF}"/>
                </a:ext>
              </a:extLst>
            </p:cNvPr>
            <p:cNvSpPr/>
            <p:nvPr/>
          </p:nvSpPr>
          <p:spPr>
            <a:xfrm>
              <a:off x="411640" y="1952728"/>
              <a:ext cx="4939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60005AB-89CF-B8CB-D058-81C315C158D3}"/>
              </a:ext>
            </a:extLst>
          </p:cNvPr>
          <p:cNvGrpSpPr/>
          <p:nvPr/>
        </p:nvGrpSpPr>
        <p:grpSpPr>
          <a:xfrm>
            <a:off x="394898" y="2503913"/>
            <a:ext cx="520603" cy="452304"/>
            <a:chOff x="394898" y="2503913"/>
            <a:chExt cx="520603" cy="452304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D66916F1-355C-27CA-A9F1-9E608BC3EA50}"/>
                </a:ext>
              </a:extLst>
            </p:cNvPr>
            <p:cNvSpPr/>
            <p:nvPr/>
          </p:nvSpPr>
          <p:spPr>
            <a:xfrm>
              <a:off x="394898" y="2503913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90D0AE-96F9-ACBD-6BDA-A01F11887519}"/>
                </a:ext>
              </a:extLst>
            </p:cNvPr>
            <p:cNvSpPr/>
            <p:nvPr/>
          </p:nvSpPr>
          <p:spPr>
            <a:xfrm>
              <a:off x="405408" y="2555292"/>
              <a:ext cx="5100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5F9151B-80D2-3779-3EA9-90F2F8ACC7B2}"/>
              </a:ext>
            </a:extLst>
          </p:cNvPr>
          <p:cNvGrpSpPr/>
          <p:nvPr/>
        </p:nvGrpSpPr>
        <p:grpSpPr>
          <a:xfrm>
            <a:off x="391602" y="3359300"/>
            <a:ext cx="511389" cy="452304"/>
            <a:chOff x="391602" y="3359300"/>
            <a:chExt cx="511389" cy="452304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5F1A24BD-1D6D-8A6E-57F9-99EA94CC00A2}"/>
                </a:ext>
              </a:extLst>
            </p:cNvPr>
            <p:cNvSpPr/>
            <p:nvPr/>
          </p:nvSpPr>
          <p:spPr>
            <a:xfrm>
              <a:off x="396358" y="3359300"/>
              <a:ext cx="506633" cy="452304"/>
            </a:xfrm>
            <a:prstGeom prst="roundRect">
              <a:avLst/>
            </a:prstGeom>
            <a:solidFill>
              <a:srgbClr val="F6C9A4"/>
            </a:solidFill>
            <a:ln w="38100">
              <a:solidFill>
                <a:srgbClr val="FD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184EE9-2BE0-BD92-0CBA-7872A6757525}"/>
                </a:ext>
              </a:extLst>
            </p:cNvPr>
            <p:cNvSpPr/>
            <p:nvPr/>
          </p:nvSpPr>
          <p:spPr>
            <a:xfrm>
              <a:off x="391602" y="3401984"/>
              <a:ext cx="5059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</a:t>
              </a:r>
              <a:endParaRPr lang="en-US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138862-E143-42A5-6539-E3CB8742E5E8}"/>
              </a:ext>
            </a:extLst>
          </p:cNvPr>
          <p:cNvSpPr txBox="1"/>
          <p:nvPr/>
        </p:nvSpPr>
        <p:spPr>
          <a:xfrm>
            <a:off x="8327547" y="6558363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8F280A-A6ED-97C9-FDBB-BAA1060DFB79}"/>
              </a:ext>
            </a:extLst>
          </p:cNvPr>
          <p:cNvSpPr/>
          <p:nvPr/>
        </p:nvSpPr>
        <p:spPr>
          <a:xfrm>
            <a:off x="3273140" y="854743"/>
            <a:ext cx="1610722" cy="49273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ambria" panose="02040503050406030204" pitchFamily="18" charset="0"/>
              </a:rPr>
              <a:t>Target Flash Node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2DBDF8B1-6061-A78C-DA60-7953B7F16913}"/>
              </a:ext>
            </a:extLst>
          </p:cNvPr>
          <p:cNvCxnSpPr>
            <a:cxnSpLocks/>
            <a:stCxn id="26" idx="0"/>
          </p:cNvCxnSpPr>
          <p:nvPr/>
        </p:nvCxnSpPr>
        <p:spPr>
          <a:xfrm rot="5400000" flipH="1" flipV="1">
            <a:off x="3474356" y="1376699"/>
            <a:ext cx="635065" cy="573224"/>
          </a:xfrm>
          <a:prstGeom prst="curvedConnector3">
            <a:avLst>
              <a:gd name="adj1" fmla="val 19419"/>
            </a:avLst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9E38109-FA9A-8752-4BE2-595295E45FA1}"/>
              </a:ext>
            </a:extLst>
          </p:cNvPr>
          <p:cNvCxnSpPr>
            <a:cxnSpLocks/>
            <a:stCxn id="47" idx="3"/>
            <a:endCxn id="14" idx="1"/>
          </p:cNvCxnSpPr>
          <p:nvPr/>
        </p:nvCxnSpPr>
        <p:spPr>
          <a:xfrm>
            <a:off x="905584" y="2165969"/>
            <a:ext cx="309171" cy="5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D510F1B-602D-CBBB-0534-C15A68356781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1626887" y="2166483"/>
            <a:ext cx="283310" cy="29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821B051-5562-B36E-3875-D740F8D9BABF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2318595" y="2166483"/>
            <a:ext cx="28704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058BF09-E022-8B1E-02CE-4C67A1DD1F3A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>
            <a:off x="3014036" y="2166483"/>
            <a:ext cx="28704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CA29A97D-8517-F1A0-B700-18027A4936A1}"/>
              </a:ext>
            </a:extLst>
          </p:cNvPr>
          <p:cNvSpPr/>
          <p:nvPr/>
        </p:nvSpPr>
        <p:spPr>
          <a:xfrm>
            <a:off x="354951" y="2008180"/>
            <a:ext cx="590907" cy="347494"/>
          </a:xfrm>
          <a:prstGeom prst="roundRect">
            <a:avLst>
              <a:gd name="adj" fmla="val 6396"/>
            </a:avLst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Scout</a:t>
            </a:r>
            <a:r>
              <a:rPr kumimoji="0" lang="zh-CN" altLang="en-US" sz="1100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1100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1100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Packet</a:t>
            </a:r>
            <a:endParaRPr kumimoji="0" lang="en-US" sz="1100" i="1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6C9738C-361A-D430-352E-D7E72AAE742B}"/>
              </a:ext>
            </a:extLst>
          </p:cNvPr>
          <p:cNvSpPr/>
          <p:nvPr/>
        </p:nvSpPr>
        <p:spPr>
          <a:xfrm>
            <a:off x="282406" y="1918163"/>
            <a:ext cx="3492669" cy="542981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11EBCEF-3F4A-62C9-6638-845372F8D102}"/>
              </a:ext>
            </a:extLst>
          </p:cNvPr>
          <p:cNvSpPr txBox="1"/>
          <p:nvPr/>
        </p:nvSpPr>
        <p:spPr>
          <a:xfrm>
            <a:off x="282407" y="885635"/>
            <a:ext cx="2816394" cy="338554"/>
          </a:xfrm>
          <a:prstGeom prst="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Cambria" panose="02040503050406030204" pitchFamily="18" charset="0"/>
              </a:rPr>
              <a:t>Reserved Path for I/O Request</a:t>
            </a:r>
          </a:p>
        </p:txBody>
      </p:sp>
      <p:cxnSp>
        <p:nvCxnSpPr>
          <p:cNvPr id="117" name="Curved Connector 116">
            <a:extLst>
              <a:ext uri="{FF2B5EF4-FFF2-40B4-BE49-F238E27FC236}">
                <a16:creationId xmlns:a16="http://schemas.microsoft.com/office/drawing/2014/main" id="{EC0C19B0-27A8-BE01-C17A-6C7688408B1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3120" y="1524952"/>
            <a:ext cx="677255" cy="7573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B8C8708E-D565-D41E-8AE5-1500F4019B61}"/>
              </a:ext>
            </a:extLst>
          </p:cNvPr>
          <p:cNvSpPr/>
          <p:nvPr/>
        </p:nvSpPr>
        <p:spPr>
          <a:xfrm>
            <a:off x="386458" y="4138218"/>
            <a:ext cx="8447372" cy="940950"/>
          </a:xfrm>
          <a:prstGeom prst="roundRect">
            <a:avLst>
              <a:gd name="adj" fmla="val 6175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Venice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uses a small 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scout packet </a:t>
            </a:r>
            <a:b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to 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reserve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a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 conflict-free path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for each I/O request  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6922A74F-6E5B-D6F9-63CC-27EC51615011}"/>
              </a:ext>
            </a:extLst>
          </p:cNvPr>
          <p:cNvSpPr/>
          <p:nvPr/>
        </p:nvSpPr>
        <p:spPr>
          <a:xfrm>
            <a:off x="405408" y="5299351"/>
            <a:ext cx="8447372" cy="1199853"/>
          </a:xfrm>
          <a:prstGeom prst="roundRect">
            <a:avLst>
              <a:gd name="adj" fmla="val 6175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en-US" sz="2800" dirty="0">
                <a:solidFill>
                  <a:srgbClr val="521B93"/>
                </a:solidFill>
                <a:latin typeface="Cambria" panose="02040503050406030204" pitchFamily="18" charset="0"/>
              </a:rPr>
              <a:t>Path reservation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eliminates </a:t>
            </a:r>
            <a:r>
              <a:rPr lang="en-US" sz="2800" dirty="0">
                <a:solidFill>
                  <a:srgbClr val="521B93"/>
                </a:solidFill>
                <a:latin typeface="Cambria" panose="02040503050406030204" pitchFamily="18" charset="0"/>
              </a:rPr>
              <a:t>path conflicts </a:t>
            </a:r>
            <a:b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by enabling </a:t>
            </a:r>
            <a:r>
              <a:rPr lang="en-US" sz="2800" dirty="0">
                <a:solidFill>
                  <a:srgbClr val="521B93"/>
                </a:solidFill>
                <a:latin typeface="Cambria" panose="02040503050406030204" pitchFamily="18" charset="0"/>
              </a:rPr>
              <a:t>conflict-free I/O transfer</a:t>
            </a:r>
          </a:p>
        </p:txBody>
      </p:sp>
    </p:spTree>
    <p:extLst>
      <p:ext uri="{BB962C8B-B14F-4D97-AF65-F5344CB8AC3E}">
        <p14:creationId xmlns:p14="http://schemas.microsoft.com/office/powerpoint/2010/main" val="41738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62 L 0.08594 -0.0025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-0.00255 L 0.16372 -0.00255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72 -0.00255 L 0.23646 -0.00255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46 -0.00255 L 0.31407 -0.00255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06 -0.00255 L -0.00087 -0.0011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8" grpId="0" animBg="1"/>
      <p:bldP spid="78" grpId="1" animBg="1"/>
      <p:bldP spid="78" grpId="2" animBg="1"/>
      <p:bldP spid="78" grpId="3" animBg="1"/>
      <p:bldP spid="78" grpId="4" animBg="1"/>
      <p:bldP spid="78" grpId="5" animBg="1"/>
      <p:bldP spid="78" grpId="6" animBg="1"/>
      <p:bldP spid="115" grpId="0" animBg="1"/>
      <p:bldP spid="116" grpId="0" animBg="1"/>
      <p:bldP spid="131" grpId="0" animBg="1"/>
      <p:bldP spid="1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3CF4-FEF6-F745-949F-E29F2ADC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Venice: Summary</a:t>
            </a:r>
            <a:endParaRPr lang="en-CH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0A72E-F794-6449-C42F-1CDBF5A6278B}"/>
              </a:ext>
            </a:extLst>
          </p:cNvPr>
          <p:cNvGrpSpPr/>
          <p:nvPr/>
        </p:nvGrpSpPr>
        <p:grpSpPr>
          <a:xfrm>
            <a:off x="163902" y="1069648"/>
            <a:ext cx="8636977" cy="1238123"/>
            <a:chOff x="163902" y="1069648"/>
            <a:chExt cx="8636977" cy="1238123"/>
          </a:xfrm>
        </p:grpSpPr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6B82CE9F-E1FF-F12B-FFF3-21DF9AF594C8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1069648"/>
              <a:ext cx="7560611" cy="1238123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>
                <a:lnSpc>
                  <a:spcPct val="110000"/>
                </a:lnSpc>
                <a:spcAft>
                  <a:spcPts val="300"/>
                </a:spcAft>
                <a:buNone/>
                <a:defRPr/>
              </a:pPr>
              <a:r>
                <a:rPr lang="en-US" sz="2400" b="0" dirty="0">
                  <a:solidFill>
                    <a:schemeClr val="accent6"/>
                  </a:solidFill>
                </a:rPr>
                <a:t>Mitigates path conflicts </a:t>
              </a:r>
              <a:r>
                <a:rPr lang="en-US" sz="2400" b="0" dirty="0"/>
                <a:t>by efficiently utilizing the </a:t>
              </a:r>
              <a:br>
                <a:rPr lang="en-US" sz="2400" b="0" dirty="0"/>
              </a:br>
              <a:r>
                <a:rPr lang="en-US" sz="2400" b="0" dirty="0">
                  <a:solidFill>
                    <a:schemeClr val="accent6"/>
                  </a:solidFill>
                </a:rPr>
                <a:t>path diversity </a:t>
              </a:r>
              <a:r>
                <a:rPr lang="en-US" sz="2400" b="0" dirty="0"/>
                <a:t>of the SSD </a:t>
              </a:r>
              <a:r>
                <a:rPr lang="en-US" sz="2400" b="0" dirty="0">
                  <a:solidFill>
                    <a:schemeClr val="accent6"/>
                  </a:solidFill>
                </a:rPr>
                <a:t>interconnection network</a:t>
              </a:r>
            </a:p>
          </p:txBody>
        </p:sp>
        <p:pic>
          <p:nvPicPr>
            <p:cNvPr id="11" name="Graphic 10" descr="Badge Tick with solid fill">
              <a:extLst>
                <a:ext uri="{FF2B5EF4-FFF2-40B4-BE49-F238E27FC236}">
                  <a16:creationId xmlns:a16="http://schemas.microsoft.com/office/drawing/2014/main" id="{FFD78D8D-E1E2-5F7F-09C2-39BEE44D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902" y="1182442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FF359D-4B1F-55B1-201E-09F569D8C549}"/>
              </a:ext>
            </a:extLst>
          </p:cNvPr>
          <p:cNvGrpSpPr/>
          <p:nvPr/>
        </p:nvGrpSpPr>
        <p:grpSpPr>
          <a:xfrm>
            <a:off x="163902" y="2456876"/>
            <a:ext cx="8636977" cy="1238122"/>
            <a:chOff x="163902" y="3443992"/>
            <a:chExt cx="8636977" cy="1238122"/>
          </a:xfrm>
        </p:grpSpPr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EA4A6804-65B6-7AF9-09DE-2F0C78AE9531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3443992"/>
              <a:ext cx="7560611" cy="1238122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0000"/>
                </a:lnSpc>
                <a:spcBef>
                  <a:spcPts val="10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2400" b="0">
                  <a:latin typeface="Cambria" panose="02040503050406030204" pitchFamily="18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>
                  <a:latin typeface="Cambria" panose="02040503050406030204" pitchFamily="18" charset="0"/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>
                  <a:solidFill>
                    <a:srgbClr val="9437FF"/>
                  </a:solidFill>
                </a:rPr>
                <a:t>Improves performance </a:t>
              </a:r>
              <a:br>
                <a:rPr lang="en-US" dirty="0">
                  <a:solidFill>
                    <a:srgbClr val="9437FF"/>
                  </a:solidFill>
                </a:rPr>
              </a:br>
              <a:r>
                <a:rPr lang="en-US" dirty="0"/>
                <a:t>by </a:t>
              </a:r>
              <a:r>
                <a:rPr lang="en-US" dirty="0">
                  <a:solidFill>
                    <a:srgbClr val="9437FF"/>
                  </a:solidFill>
                </a:rPr>
                <a:t>1.9x/1.5x </a:t>
              </a:r>
              <a:r>
                <a:rPr lang="en-US" dirty="0"/>
                <a:t>over the </a:t>
              </a:r>
              <a:r>
                <a:rPr lang="en-US" dirty="0">
                  <a:solidFill>
                    <a:srgbClr val="9437FF"/>
                  </a:solidFill>
                </a:rPr>
                <a:t>best-performing prior work</a:t>
              </a:r>
              <a:br>
                <a:rPr lang="en-US" dirty="0">
                  <a:solidFill>
                    <a:srgbClr val="9437FF"/>
                  </a:solidFill>
                </a:rPr>
              </a:br>
              <a:r>
                <a:rPr lang="en-US" dirty="0"/>
                <a:t>on performance-optimized/cost-optimized SSD</a:t>
              </a:r>
            </a:p>
          </p:txBody>
        </p:sp>
        <p:pic>
          <p:nvPicPr>
            <p:cNvPr id="22" name="Graphic 21" descr="Bar graph with upward trend with solid fill">
              <a:extLst>
                <a:ext uri="{FF2B5EF4-FFF2-40B4-BE49-F238E27FC236}">
                  <a16:creationId xmlns:a16="http://schemas.microsoft.com/office/drawing/2014/main" id="{9EBF5EE4-8F3A-1D95-73C6-16AABA0EF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902" y="3595064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0722B7-BD56-7BA9-44B0-510576B8AA4F}"/>
              </a:ext>
            </a:extLst>
          </p:cNvPr>
          <p:cNvSpPr txBox="1"/>
          <p:nvPr/>
        </p:nvSpPr>
        <p:spPr>
          <a:xfrm>
            <a:off x="8327547" y="6558363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F01A19-C5BB-D008-35C5-66845BD6ECF5}"/>
              </a:ext>
            </a:extLst>
          </p:cNvPr>
          <p:cNvGrpSpPr/>
          <p:nvPr/>
        </p:nvGrpSpPr>
        <p:grpSpPr>
          <a:xfrm>
            <a:off x="412671" y="3750904"/>
            <a:ext cx="8448985" cy="2736523"/>
            <a:chOff x="379309" y="1101367"/>
            <a:chExt cx="8448985" cy="311523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852049-5399-7090-CF31-327ED1D7808D}"/>
                </a:ext>
              </a:extLst>
            </p:cNvPr>
            <p:cNvSpPr txBox="1"/>
            <p:nvPr/>
          </p:nvSpPr>
          <p:spPr>
            <a:xfrm rot="16200000">
              <a:off x="-792170" y="2650740"/>
              <a:ext cx="255840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400" b="1" dirty="0">
                  <a:latin typeface="Cambria" panose="02040503050406030204" pitchFamily="18" charset="0"/>
                </a:rPr>
                <a:t>Speedup over Baseline SSD</a:t>
              </a:r>
              <a:endParaRPr lang="en-CH" sz="1400" b="1" dirty="0">
                <a:latin typeface="Cambria" panose="02040503050406030204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C737FD3-7550-DBE8-47AB-4822E7903F57}"/>
                </a:ext>
              </a:extLst>
            </p:cNvPr>
            <p:cNvGrpSpPr/>
            <p:nvPr/>
          </p:nvGrpSpPr>
          <p:grpSpPr>
            <a:xfrm>
              <a:off x="653402" y="1101367"/>
              <a:ext cx="8174892" cy="1779330"/>
              <a:chOff x="699901" y="1297358"/>
              <a:chExt cx="8174892" cy="1779330"/>
            </a:xfrm>
          </p:grpSpPr>
          <p:graphicFrame>
            <p:nvGraphicFramePr>
              <p:cNvPr id="50" name="Chart 49">
                <a:extLst>
                  <a:ext uri="{FF2B5EF4-FFF2-40B4-BE49-F238E27FC236}">
                    <a16:creationId xmlns:a16="http://schemas.microsoft.com/office/drawing/2014/main" id="{0F50FB2F-8574-FD34-579C-69218B771E8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63887053"/>
                  </p:ext>
                </p:extLst>
              </p:nvPr>
            </p:nvGraphicFramePr>
            <p:xfrm>
              <a:off x="699901" y="1297358"/>
              <a:ext cx="8159391" cy="177933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09B7A28-449E-4FEC-B41C-C51F8338D7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656" y="2319651"/>
                <a:ext cx="7850535" cy="15557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85353F6-AA92-069C-A640-F90771038123}"/>
                  </a:ext>
                </a:extLst>
              </p:cNvPr>
              <p:cNvSpPr txBox="1"/>
              <p:nvPr/>
            </p:nvSpPr>
            <p:spPr>
              <a:xfrm>
                <a:off x="1091439" y="2369761"/>
                <a:ext cx="1062361" cy="27699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>
                    <a:solidFill>
                      <a:srgbClr val="C00000"/>
                    </a:solidFill>
                    <a:latin typeface="Cambria" panose="02040503050406030204" pitchFamily="18" charset="0"/>
                  </a:rPr>
                  <a:t>Baseline SSD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B7EA3AD-0D8D-F6ED-CD3F-92A860262FD6}"/>
                  </a:ext>
                </a:extLst>
              </p:cNvPr>
              <p:cNvSpPr/>
              <p:nvPr/>
            </p:nvSpPr>
            <p:spPr>
              <a:xfrm>
                <a:off x="7528555" y="1590807"/>
                <a:ext cx="1288698" cy="1090507"/>
              </a:xfrm>
              <a:prstGeom prst="rect">
                <a:avLst/>
              </a:prstGeom>
              <a:solidFill>
                <a:schemeClr val="bg1">
                  <a:lumMod val="65000"/>
                  <a:alpha val="24845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A45A091-C608-D3E7-AE4C-F06C0EF2D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4823" y="1760333"/>
                <a:ext cx="0" cy="55931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C16E42D-D303-0DEC-524F-99145CFCB943}"/>
                  </a:ext>
                </a:extLst>
              </p:cNvPr>
              <p:cNvSpPr txBox="1"/>
              <p:nvPr/>
            </p:nvSpPr>
            <p:spPr>
              <a:xfrm>
                <a:off x="8340684" y="1516480"/>
                <a:ext cx="534109" cy="315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C00000"/>
                    </a:solidFill>
                    <a:latin typeface="Cambria" panose="02040503050406030204" pitchFamily="18" charset="0"/>
                  </a:rPr>
                  <a:t>2.7x</a:t>
                </a:r>
              </a:p>
            </p:txBody>
          </p:sp>
        </p:grpSp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id="{8BA25E36-7586-6DE9-952B-F2109D93E2B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31055486"/>
                </p:ext>
              </p:extLst>
            </p:nvPr>
          </p:nvGraphicFramePr>
          <p:xfrm>
            <a:off x="590993" y="2562696"/>
            <a:ext cx="8221800" cy="16539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7905900-E5A5-6F7A-F637-272FCF4C59CE}"/>
                </a:ext>
              </a:extLst>
            </p:cNvPr>
            <p:cNvCxnSpPr>
              <a:cxnSpLocks/>
            </p:cNvCxnSpPr>
            <p:nvPr/>
          </p:nvCxnSpPr>
          <p:spPr>
            <a:xfrm>
              <a:off x="8506130" y="2962651"/>
              <a:ext cx="0" cy="373087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6E9587-3C7E-70C1-EF74-C4FC5AA06673}"/>
                </a:ext>
              </a:extLst>
            </p:cNvPr>
            <p:cNvSpPr txBox="1"/>
            <p:nvPr/>
          </p:nvSpPr>
          <p:spPr>
            <a:xfrm>
              <a:off x="8264949" y="2713113"/>
              <a:ext cx="534109" cy="31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Cambria" panose="02040503050406030204" pitchFamily="18" charset="0"/>
                </a:rPr>
                <a:t>1.7x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DD7F67-523A-D663-E5D3-41B9D669AF27}"/>
              </a:ext>
            </a:extLst>
          </p:cNvPr>
          <p:cNvCxnSpPr>
            <a:cxnSpLocks/>
          </p:cNvCxnSpPr>
          <p:nvPr/>
        </p:nvCxnSpPr>
        <p:spPr>
          <a:xfrm>
            <a:off x="8143892" y="4152251"/>
            <a:ext cx="531027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2CE778-7CC5-08EB-9BD7-F71B03B5C973}"/>
              </a:ext>
            </a:extLst>
          </p:cNvPr>
          <p:cNvCxnSpPr>
            <a:cxnSpLocks/>
          </p:cNvCxnSpPr>
          <p:nvPr/>
        </p:nvCxnSpPr>
        <p:spPr>
          <a:xfrm flipH="1">
            <a:off x="8298311" y="4143058"/>
            <a:ext cx="3987" cy="389356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808085-4626-DCDD-BAE2-F0BBCEA6C020}"/>
              </a:ext>
            </a:extLst>
          </p:cNvPr>
          <p:cNvSpPr txBox="1"/>
          <p:nvPr/>
        </p:nvSpPr>
        <p:spPr>
          <a:xfrm>
            <a:off x="7845425" y="4122998"/>
            <a:ext cx="499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</a:rPr>
              <a:t>1.9x</a:t>
            </a:r>
            <a:endParaRPr lang="en-US" sz="8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9980FB-1FC1-C8BD-018F-6A9870792538}"/>
              </a:ext>
            </a:extLst>
          </p:cNvPr>
          <p:cNvCxnSpPr>
            <a:cxnSpLocks/>
          </p:cNvCxnSpPr>
          <p:nvPr/>
        </p:nvCxnSpPr>
        <p:spPr>
          <a:xfrm>
            <a:off x="8128390" y="5385915"/>
            <a:ext cx="546529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35920D-B67B-22A5-C3D7-207FA4286C50}"/>
              </a:ext>
            </a:extLst>
          </p:cNvPr>
          <p:cNvCxnSpPr>
            <a:cxnSpLocks/>
          </p:cNvCxnSpPr>
          <p:nvPr/>
        </p:nvCxnSpPr>
        <p:spPr>
          <a:xfrm>
            <a:off x="8298311" y="5385915"/>
            <a:ext cx="0" cy="284635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4BA788-9691-5656-3094-4628E69F25FD}"/>
              </a:ext>
            </a:extLst>
          </p:cNvPr>
          <p:cNvSpPr txBox="1"/>
          <p:nvPr/>
        </p:nvSpPr>
        <p:spPr>
          <a:xfrm>
            <a:off x="7859768" y="5357912"/>
            <a:ext cx="498292" cy="1279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</a:rPr>
              <a:t>1.5x</a:t>
            </a:r>
            <a:endParaRPr lang="en-US" sz="105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8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3CF4-FEF6-F745-949F-E29F2ADC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Venice: Summary</a:t>
            </a:r>
            <a:endParaRPr lang="en-CH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0A72E-F794-6449-C42F-1CDBF5A6278B}"/>
              </a:ext>
            </a:extLst>
          </p:cNvPr>
          <p:cNvGrpSpPr/>
          <p:nvPr/>
        </p:nvGrpSpPr>
        <p:grpSpPr>
          <a:xfrm>
            <a:off x="163902" y="1069648"/>
            <a:ext cx="8636977" cy="1238123"/>
            <a:chOff x="163902" y="1069648"/>
            <a:chExt cx="8636977" cy="1238123"/>
          </a:xfrm>
        </p:grpSpPr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6B82CE9F-E1FF-F12B-FFF3-21DF9AF594C8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1069648"/>
              <a:ext cx="7560611" cy="1238123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>
                <a:lnSpc>
                  <a:spcPct val="110000"/>
                </a:lnSpc>
                <a:spcAft>
                  <a:spcPts val="300"/>
                </a:spcAft>
                <a:buNone/>
                <a:defRPr/>
              </a:pPr>
              <a:r>
                <a:rPr lang="en-US" sz="2400" b="0" dirty="0">
                  <a:solidFill>
                    <a:schemeClr val="accent6"/>
                  </a:solidFill>
                </a:rPr>
                <a:t>Mitigates path conflicts </a:t>
              </a:r>
              <a:r>
                <a:rPr lang="en-US" sz="2400" b="0" dirty="0"/>
                <a:t>by efficiently utilizing the </a:t>
              </a:r>
              <a:br>
                <a:rPr lang="en-US" sz="2400" b="0" dirty="0"/>
              </a:br>
              <a:r>
                <a:rPr lang="en-US" sz="2400" b="0" dirty="0">
                  <a:solidFill>
                    <a:schemeClr val="accent6"/>
                  </a:solidFill>
                </a:rPr>
                <a:t>path diversity </a:t>
              </a:r>
              <a:r>
                <a:rPr lang="en-US" sz="2400" b="0" dirty="0"/>
                <a:t>of the SSD </a:t>
              </a:r>
              <a:r>
                <a:rPr lang="en-US" sz="2400" b="0" dirty="0">
                  <a:solidFill>
                    <a:schemeClr val="accent6"/>
                  </a:solidFill>
                </a:rPr>
                <a:t>interconnection network</a:t>
              </a:r>
            </a:p>
          </p:txBody>
        </p:sp>
        <p:pic>
          <p:nvPicPr>
            <p:cNvPr id="11" name="Graphic 10" descr="Badge Tick with solid fill">
              <a:extLst>
                <a:ext uri="{FF2B5EF4-FFF2-40B4-BE49-F238E27FC236}">
                  <a16:creationId xmlns:a16="http://schemas.microsoft.com/office/drawing/2014/main" id="{FFD78D8D-E1E2-5F7F-09C2-39BEE44D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902" y="1182442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FF359D-4B1F-55B1-201E-09F569D8C549}"/>
              </a:ext>
            </a:extLst>
          </p:cNvPr>
          <p:cNvGrpSpPr/>
          <p:nvPr/>
        </p:nvGrpSpPr>
        <p:grpSpPr>
          <a:xfrm>
            <a:off x="163902" y="2456876"/>
            <a:ext cx="8636977" cy="1238122"/>
            <a:chOff x="163902" y="3443992"/>
            <a:chExt cx="8636977" cy="1238122"/>
          </a:xfrm>
        </p:grpSpPr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EA4A6804-65B6-7AF9-09DE-2F0C78AE9531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3443992"/>
              <a:ext cx="7560611" cy="1238122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0000"/>
                </a:lnSpc>
                <a:spcBef>
                  <a:spcPts val="10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2400" b="0">
                  <a:latin typeface="Cambria" panose="02040503050406030204" pitchFamily="18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>
                  <a:latin typeface="Cambria" panose="02040503050406030204" pitchFamily="18" charset="0"/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>
                  <a:solidFill>
                    <a:srgbClr val="9437FF"/>
                  </a:solidFill>
                </a:rPr>
                <a:t>Improves performance </a:t>
              </a:r>
              <a:br>
                <a:rPr lang="en-US" dirty="0">
                  <a:solidFill>
                    <a:srgbClr val="9437FF"/>
                  </a:solidFill>
                </a:rPr>
              </a:br>
              <a:r>
                <a:rPr lang="en-US" dirty="0"/>
                <a:t>by </a:t>
              </a:r>
              <a:r>
                <a:rPr lang="en-US" dirty="0">
                  <a:solidFill>
                    <a:srgbClr val="9437FF"/>
                  </a:solidFill>
                </a:rPr>
                <a:t>1.9x/1.5x </a:t>
              </a:r>
              <a:r>
                <a:rPr lang="en-US" dirty="0"/>
                <a:t>over the </a:t>
              </a:r>
              <a:r>
                <a:rPr lang="en-US" dirty="0">
                  <a:solidFill>
                    <a:srgbClr val="9437FF"/>
                  </a:solidFill>
                </a:rPr>
                <a:t>best-performing prior work</a:t>
              </a:r>
              <a:br>
                <a:rPr lang="en-US" dirty="0">
                  <a:solidFill>
                    <a:srgbClr val="9437FF"/>
                  </a:solidFill>
                </a:rPr>
              </a:br>
              <a:r>
                <a:rPr lang="en-US" dirty="0"/>
                <a:t>on performance-optimized/cost-optimized SSD</a:t>
              </a:r>
            </a:p>
          </p:txBody>
        </p:sp>
        <p:pic>
          <p:nvPicPr>
            <p:cNvPr id="22" name="Graphic 21" descr="Bar graph with upward trend with solid fill">
              <a:extLst>
                <a:ext uri="{FF2B5EF4-FFF2-40B4-BE49-F238E27FC236}">
                  <a16:creationId xmlns:a16="http://schemas.microsoft.com/office/drawing/2014/main" id="{9EBF5EE4-8F3A-1D95-73C6-16AABA0EF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902" y="3595064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0722B7-BD56-7BA9-44B0-510576B8AA4F}"/>
              </a:ext>
            </a:extLst>
          </p:cNvPr>
          <p:cNvSpPr txBox="1"/>
          <p:nvPr/>
        </p:nvSpPr>
        <p:spPr>
          <a:xfrm>
            <a:off x="8327547" y="6558363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236158-2083-DC79-722E-0AEBB4769E27}"/>
              </a:ext>
            </a:extLst>
          </p:cNvPr>
          <p:cNvGrpSpPr/>
          <p:nvPr/>
        </p:nvGrpSpPr>
        <p:grpSpPr>
          <a:xfrm>
            <a:off x="163902" y="3864910"/>
            <a:ext cx="8636976" cy="1030490"/>
            <a:chOff x="163902" y="4830765"/>
            <a:chExt cx="8636976" cy="1030490"/>
          </a:xfrm>
        </p:grpSpPr>
        <p:sp>
          <p:nvSpPr>
            <p:cNvPr id="16" name="Content Placeholder 3">
              <a:extLst>
                <a:ext uri="{FF2B5EF4-FFF2-40B4-BE49-F238E27FC236}">
                  <a16:creationId xmlns:a16="http://schemas.microsoft.com/office/drawing/2014/main" id="{C58D37B1-D1C7-17F3-8109-FEA46D2F0BFC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4830765"/>
              <a:ext cx="7560610" cy="1030490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0000"/>
                </a:lnSpc>
                <a:spcBef>
                  <a:spcPts val="10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2400" b="0">
                  <a:latin typeface="Cambria" panose="02040503050406030204" pitchFamily="18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>
                  <a:latin typeface="Cambria" panose="02040503050406030204" pitchFamily="18" charset="0"/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>
                  <a:solidFill>
                    <a:srgbClr val="00B050"/>
                  </a:solidFill>
                </a:rPr>
                <a:t>Reduces energy consumption </a:t>
              </a:r>
              <a:br>
                <a:rPr lang="en-US" dirty="0">
                  <a:solidFill>
                    <a:srgbClr val="00B050"/>
                  </a:solidFill>
                </a:rPr>
              </a:br>
              <a:r>
                <a:rPr lang="en-US" dirty="0"/>
                <a:t>by </a:t>
              </a:r>
              <a:r>
                <a:rPr lang="en-US" dirty="0">
                  <a:solidFill>
                    <a:srgbClr val="00B050"/>
                  </a:solidFill>
                </a:rPr>
                <a:t>46%</a:t>
              </a:r>
              <a:r>
                <a:rPr lang="en-US" dirty="0"/>
                <a:t> on average over the</a:t>
              </a:r>
              <a:r>
                <a:rPr lang="en-US" dirty="0">
                  <a:solidFill>
                    <a:srgbClr val="00B050"/>
                  </a:solidFill>
                </a:rPr>
                <a:t> most efficient prior work</a:t>
              </a:r>
            </a:p>
          </p:txBody>
        </p:sp>
        <p:pic>
          <p:nvPicPr>
            <p:cNvPr id="17" name="Graphic 16" descr="Renewable Energy with solid fill">
              <a:extLst>
                <a:ext uri="{FF2B5EF4-FFF2-40B4-BE49-F238E27FC236}">
                  <a16:creationId xmlns:a16="http://schemas.microsoft.com/office/drawing/2014/main" id="{6349AE7A-3546-2966-3AA8-3663C081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3902" y="4888810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847737-2C22-F3C7-19FC-91F66C741777}"/>
              </a:ext>
            </a:extLst>
          </p:cNvPr>
          <p:cNvGrpSpPr/>
          <p:nvPr/>
        </p:nvGrpSpPr>
        <p:grpSpPr>
          <a:xfrm>
            <a:off x="468935" y="4960207"/>
            <a:ext cx="8594668" cy="1594198"/>
            <a:chOff x="423779" y="975792"/>
            <a:chExt cx="8594668" cy="210502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4D885E6-14BB-E6E5-6264-8F9557011D93}"/>
                </a:ext>
              </a:extLst>
            </p:cNvPr>
            <p:cNvGrpSpPr/>
            <p:nvPr/>
          </p:nvGrpSpPr>
          <p:grpSpPr>
            <a:xfrm>
              <a:off x="733424" y="975792"/>
              <a:ext cx="8285023" cy="2105029"/>
              <a:chOff x="733424" y="975792"/>
              <a:chExt cx="8285023" cy="2105029"/>
            </a:xfrm>
          </p:grpSpPr>
          <p:graphicFrame>
            <p:nvGraphicFramePr>
              <p:cNvPr id="32" name="Chart 31">
                <a:extLst>
                  <a:ext uri="{FF2B5EF4-FFF2-40B4-BE49-F238E27FC236}">
                    <a16:creationId xmlns:a16="http://schemas.microsoft.com/office/drawing/2014/main" id="{8EB74631-4B77-3212-3B8A-45F10593948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2599043"/>
                  </p:ext>
                </p:extLst>
              </p:nvPr>
            </p:nvGraphicFramePr>
            <p:xfrm>
              <a:off x="733424" y="975792"/>
              <a:ext cx="8124825" cy="210502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D5122E2-DC56-9D42-6CEF-6E2AE8445AB9}"/>
                  </a:ext>
                </a:extLst>
              </p:cNvPr>
              <p:cNvSpPr/>
              <p:nvPr/>
            </p:nvSpPr>
            <p:spPr>
              <a:xfrm>
                <a:off x="7518401" y="1240660"/>
                <a:ext cx="1269999" cy="1495728"/>
              </a:xfrm>
              <a:prstGeom prst="rect">
                <a:avLst/>
              </a:prstGeom>
              <a:solidFill>
                <a:schemeClr val="bg1">
                  <a:lumMod val="65000"/>
                  <a:alpha val="24845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8E53A1C-2E73-CE05-F914-790103516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5657" y="1753632"/>
                <a:ext cx="7612743" cy="0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64CDA5D-92F0-5BE5-7F5E-F2D49647C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6222" y="1759185"/>
                <a:ext cx="0" cy="60451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8FCFD5-0BB9-1704-EFB8-E98C3ED2D057}"/>
                  </a:ext>
                </a:extLst>
              </p:cNvPr>
              <p:cNvSpPr txBox="1"/>
              <p:nvPr/>
            </p:nvSpPr>
            <p:spPr>
              <a:xfrm>
                <a:off x="8346435" y="1403498"/>
                <a:ext cx="672012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C00000"/>
                    </a:solidFill>
                    <a:latin typeface="Cambria" panose="02040503050406030204" pitchFamily="18" charset="0"/>
                  </a:rPr>
                  <a:t>61%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4FCAB2-C054-0DB6-D625-1373A118FC38}"/>
                </a:ext>
              </a:extLst>
            </p:cNvPr>
            <p:cNvSpPr txBox="1"/>
            <p:nvPr/>
          </p:nvSpPr>
          <p:spPr>
            <a:xfrm rot="16200000">
              <a:off x="-432882" y="1859494"/>
              <a:ext cx="2051876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 dirty="0">
                  <a:latin typeface="Cambria" panose="02040503050406030204" pitchFamily="18" charset="0"/>
                </a:rPr>
                <a:t>Energy Consumption </a:t>
              </a:r>
              <a:br>
                <a:rPr lang="en-US" sz="1100" b="1" dirty="0">
                  <a:latin typeface="Cambria" panose="02040503050406030204" pitchFamily="18" charset="0"/>
                </a:rPr>
              </a:br>
              <a:r>
                <a:rPr lang="en-US" sz="1100" b="1" dirty="0">
                  <a:latin typeface="Cambria" panose="02040503050406030204" pitchFamily="18" charset="0"/>
                </a:rPr>
                <a:t>(Norm. to Baseline SSD)</a:t>
              </a:r>
              <a:endParaRPr lang="en-CH" sz="11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853A5A-0338-47CD-19EF-F680A5DE60BB}"/>
              </a:ext>
            </a:extLst>
          </p:cNvPr>
          <p:cNvCxnSpPr>
            <a:cxnSpLocks/>
          </p:cNvCxnSpPr>
          <p:nvPr/>
        </p:nvCxnSpPr>
        <p:spPr>
          <a:xfrm>
            <a:off x="8193893" y="5751575"/>
            <a:ext cx="44528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D5C028-8920-FE45-08FF-C25EB406A884}"/>
              </a:ext>
            </a:extLst>
          </p:cNvPr>
          <p:cNvSpPr txBox="1"/>
          <p:nvPr/>
        </p:nvSpPr>
        <p:spPr>
          <a:xfrm>
            <a:off x="8249322" y="5529713"/>
            <a:ext cx="498292" cy="1279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</a:rPr>
              <a:t>46%</a:t>
            </a:r>
            <a:endParaRPr lang="en-US" sz="105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952347-EBAA-ACEB-A924-2F5E960603A3}"/>
              </a:ext>
            </a:extLst>
          </p:cNvPr>
          <p:cNvCxnSpPr>
            <a:cxnSpLocks/>
          </p:cNvCxnSpPr>
          <p:nvPr/>
        </p:nvCxnSpPr>
        <p:spPr>
          <a:xfrm>
            <a:off x="8541678" y="5751575"/>
            <a:ext cx="0" cy="259731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9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3CF4-FEF6-F745-949F-E29F2ADC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Venice: Summary</a:t>
            </a:r>
            <a:endParaRPr lang="en-CH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0A72E-F794-6449-C42F-1CDBF5A6278B}"/>
              </a:ext>
            </a:extLst>
          </p:cNvPr>
          <p:cNvGrpSpPr/>
          <p:nvPr/>
        </p:nvGrpSpPr>
        <p:grpSpPr>
          <a:xfrm>
            <a:off x="163902" y="1069648"/>
            <a:ext cx="8636977" cy="1238123"/>
            <a:chOff x="163902" y="1069648"/>
            <a:chExt cx="8636977" cy="1238123"/>
          </a:xfrm>
        </p:grpSpPr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6B82CE9F-E1FF-F12B-FFF3-21DF9AF594C8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1069648"/>
              <a:ext cx="7560611" cy="1238123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>
                <a:lnSpc>
                  <a:spcPct val="110000"/>
                </a:lnSpc>
                <a:spcAft>
                  <a:spcPts val="300"/>
                </a:spcAft>
                <a:buNone/>
                <a:defRPr/>
              </a:pPr>
              <a:r>
                <a:rPr lang="en-US" sz="2400" b="0" dirty="0">
                  <a:solidFill>
                    <a:schemeClr val="accent6"/>
                  </a:solidFill>
                </a:rPr>
                <a:t>Mitigates path conflicts </a:t>
              </a:r>
              <a:r>
                <a:rPr lang="en-US" sz="2400" b="0" dirty="0"/>
                <a:t>by efficiently utilizing the </a:t>
              </a:r>
              <a:br>
                <a:rPr lang="en-US" sz="2400" b="0" dirty="0"/>
              </a:br>
              <a:r>
                <a:rPr lang="en-US" sz="2400" b="0" dirty="0">
                  <a:solidFill>
                    <a:schemeClr val="accent6"/>
                  </a:solidFill>
                </a:rPr>
                <a:t>path diversity </a:t>
              </a:r>
              <a:r>
                <a:rPr lang="en-US" sz="2400" b="0" dirty="0"/>
                <a:t>of the SSD </a:t>
              </a:r>
              <a:r>
                <a:rPr lang="en-US" sz="2400" b="0" dirty="0">
                  <a:solidFill>
                    <a:schemeClr val="accent6"/>
                  </a:solidFill>
                </a:rPr>
                <a:t>interconnection network</a:t>
              </a:r>
            </a:p>
          </p:txBody>
        </p:sp>
        <p:pic>
          <p:nvPicPr>
            <p:cNvPr id="11" name="Graphic 10" descr="Badge Tick with solid fill">
              <a:extLst>
                <a:ext uri="{FF2B5EF4-FFF2-40B4-BE49-F238E27FC236}">
                  <a16:creationId xmlns:a16="http://schemas.microsoft.com/office/drawing/2014/main" id="{FFD78D8D-E1E2-5F7F-09C2-39BEE44D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902" y="1182442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FF359D-4B1F-55B1-201E-09F569D8C549}"/>
              </a:ext>
            </a:extLst>
          </p:cNvPr>
          <p:cNvGrpSpPr/>
          <p:nvPr/>
        </p:nvGrpSpPr>
        <p:grpSpPr>
          <a:xfrm>
            <a:off x="163902" y="2456876"/>
            <a:ext cx="8636977" cy="1238122"/>
            <a:chOff x="163902" y="3443992"/>
            <a:chExt cx="8636977" cy="1238122"/>
          </a:xfrm>
        </p:grpSpPr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EA4A6804-65B6-7AF9-09DE-2F0C78AE9531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3443992"/>
              <a:ext cx="7560611" cy="1238122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0000"/>
                </a:lnSpc>
                <a:spcBef>
                  <a:spcPts val="10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2400" b="0">
                  <a:latin typeface="Cambria" panose="02040503050406030204" pitchFamily="18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>
                  <a:latin typeface="Cambria" panose="02040503050406030204" pitchFamily="18" charset="0"/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>
                  <a:solidFill>
                    <a:srgbClr val="9437FF"/>
                  </a:solidFill>
                </a:rPr>
                <a:t>Improves performance </a:t>
              </a:r>
              <a:br>
                <a:rPr lang="en-US" dirty="0">
                  <a:solidFill>
                    <a:srgbClr val="9437FF"/>
                  </a:solidFill>
                </a:rPr>
              </a:br>
              <a:r>
                <a:rPr lang="en-US" dirty="0"/>
                <a:t>by </a:t>
              </a:r>
              <a:r>
                <a:rPr lang="en-US" dirty="0">
                  <a:solidFill>
                    <a:srgbClr val="9437FF"/>
                  </a:solidFill>
                </a:rPr>
                <a:t>1.9x/1.5x </a:t>
              </a:r>
              <a:r>
                <a:rPr lang="en-US" dirty="0"/>
                <a:t>over the </a:t>
              </a:r>
              <a:r>
                <a:rPr lang="en-US" dirty="0">
                  <a:solidFill>
                    <a:srgbClr val="9437FF"/>
                  </a:solidFill>
                </a:rPr>
                <a:t>best-performing prior work</a:t>
              </a:r>
              <a:br>
                <a:rPr lang="en-US" dirty="0">
                  <a:solidFill>
                    <a:srgbClr val="9437FF"/>
                  </a:solidFill>
                </a:rPr>
              </a:br>
              <a:r>
                <a:rPr lang="en-US" dirty="0"/>
                <a:t>on performance-optimized/cost-optimized SSD</a:t>
              </a:r>
            </a:p>
          </p:txBody>
        </p:sp>
        <p:pic>
          <p:nvPicPr>
            <p:cNvPr id="22" name="Graphic 21" descr="Bar graph with upward trend with solid fill">
              <a:extLst>
                <a:ext uri="{FF2B5EF4-FFF2-40B4-BE49-F238E27FC236}">
                  <a16:creationId xmlns:a16="http://schemas.microsoft.com/office/drawing/2014/main" id="{9EBF5EE4-8F3A-1D95-73C6-16AABA0EF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902" y="3595064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33626-D025-F544-FE17-CC206B611E47}"/>
              </a:ext>
            </a:extLst>
          </p:cNvPr>
          <p:cNvGrpSpPr/>
          <p:nvPr/>
        </p:nvGrpSpPr>
        <p:grpSpPr>
          <a:xfrm>
            <a:off x="163902" y="3864910"/>
            <a:ext cx="8636976" cy="1030490"/>
            <a:chOff x="163902" y="4830765"/>
            <a:chExt cx="8636976" cy="1030490"/>
          </a:xfrm>
        </p:grpSpPr>
        <p:sp>
          <p:nvSpPr>
            <p:cNvPr id="5" name="Content Placeholder 3">
              <a:extLst>
                <a:ext uri="{FF2B5EF4-FFF2-40B4-BE49-F238E27FC236}">
                  <a16:creationId xmlns:a16="http://schemas.microsoft.com/office/drawing/2014/main" id="{A109F4DA-3FC3-5414-52B2-5CF7D62D2499}"/>
                </a:ext>
              </a:extLst>
            </p:cNvPr>
            <p:cNvSpPr txBox="1">
              <a:spLocks/>
            </p:cNvSpPr>
            <p:nvPr/>
          </p:nvSpPr>
          <p:spPr>
            <a:xfrm>
              <a:off x="1240268" y="4830765"/>
              <a:ext cx="7560610" cy="1030490"/>
            </a:xfrm>
            <a:prstGeom prst="roundRect">
              <a:avLst>
                <a:gd name="adj" fmla="val 47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1982C3"/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0000"/>
                </a:lnSpc>
                <a:spcBef>
                  <a:spcPts val="10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2400" b="0">
                  <a:latin typeface="Cambria" panose="02040503050406030204" pitchFamily="18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>
                  <a:latin typeface="Cambria" panose="02040503050406030204" pitchFamily="18" charset="0"/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>
                  <a:solidFill>
                    <a:srgbClr val="00B050"/>
                  </a:solidFill>
                </a:rPr>
                <a:t>Reduces energy consumption </a:t>
              </a:r>
              <a:br>
                <a:rPr lang="en-US" dirty="0">
                  <a:solidFill>
                    <a:srgbClr val="00B050"/>
                  </a:solidFill>
                </a:rPr>
              </a:br>
              <a:r>
                <a:rPr lang="en-US" dirty="0"/>
                <a:t>by </a:t>
              </a:r>
              <a:r>
                <a:rPr lang="en-US" dirty="0">
                  <a:solidFill>
                    <a:srgbClr val="00B050"/>
                  </a:solidFill>
                </a:rPr>
                <a:t>46%</a:t>
              </a:r>
              <a:r>
                <a:rPr lang="en-US" dirty="0"/>
                <a:t> on average over the</a:t>
              </a:r>
              <a:r>
                <a:rPr lang="en-US" dirty="0">
                  <a:solidFill>
                    <a:srgbClr val="00B050"/>
                  </a:solidFill>
                </a:rPr>
                <a:t> most efficient prior work</a:t>
              </a:r>
            </a:p>
          </p:txBody>
        </p:sp>
        <p:pic>
          <p:nvPicPr>
            <p:cNvPr id="24" name="Graphic 23" descr="Renewable Energy with solid fill">
              <a:extLst>
                <a:ext uri="{FF2B5EF4-FFF2-40B4-BE49-F238E27FC236}">
                  <a16:creationId xmlns:a16="http://schemas.microsoft.com/office/drawing/2014/main" id="{46DACC40-058C-D8E5-1D24-89BB56203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3902" y="4888810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0722B7-BD56-7BA9-44B0-510576B8AA4F}"/>
              </a:ext>
            </a:extLst>
          </p:cNvPr>
          <p:cNvSpPr txBox="1"/>
          <p:nvPr/>
        </p:nvSpPr>
        <p:spPr>
          <a:xfrm>
            <a:off x="8327547" y="6558363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95C01D-8954-6A8B-4F29-0E11EA39FA85}"/>
              </a:ext>
            </a:extLst>
          </p:cNvPr>
          <p:cNvGrpSpPr/>
          <p:nvPr/>
        </p:nvGrpSpPr>
        <p:grpSpPr>
          <a:xfrm>
            <a:off x="182125" y="5060677"/>
            <a:ext cx="8618753" cy="1030490"/>
            <a:chOff x="227402" y="5176866"/>
            <a:chExt cx="8618753" cy="1030490"/>
          </a:xfrm>
        </p:grpSpPr>
        <p:sp>
          <p:nvSpPr>
            <p:cNvPr id="30" name="Content Placeholder 3">
              <a:extLst>
                <a:ext uri="{FF2B5EF4-FFF2-40B4-BE49-F238E27FC236}">
                  <a16:creationId xmlns:a16="http://schemas.microsoft.com/office/drawing/2014/main" id="{A8D02809-EA24-5B6A-286D-2D93BB4D3992}"/>
                </a:ext>
              </a:extLst>
            </p:cNvPr>
            <p:cNvSpPr txBox="1">
              <a:spLocks/>
            </p:cNvSpPr>
            <p:nvPr/>
          </p:nvSpPr>
          <p:spPr>
            <a:xfrm>
              <a:off x="1285545" y="5176866"/>
              <a:ext cx="7560610" cy="1030490"/>
            </a:xfrm>
            <a:prstGeom prst="roundRect">
              <a:avLst>
                <a:gd name="adj" fmla="val 315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0000"/>
                </a:lnSpc>
                <a:spcBef>
                  <a:spcPts val="10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2400" b="0">
                  <a:latin typeface="Cambria" panose="02040503050406030204" pitchFamily="18" charset="0"/>
                </a:defRPr>
              </a:lvl1pPr>
              <a:lvl2pPr marL="685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>
                  <a:latin typeface="Cambria" panose="02040503050406030204" pitchFamily="18" charset="0"/>
                </a:defRPr>
              </a:lvl2pPr>
              <a:lvl3pPr marL="1143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3pPr>
              <a:lvl4pPr marL="1600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4pPr>
              <a:lvl5pPr marL="20574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1">
                  <a:latin typeface="Cambria" panose="02040503050406030204" pitchFamily="18" charset="0"/>
                </a:defRPr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dirty="0">
                  <a:solidFill>
                    <a:srgbClr val="AA7900"/>
                  </a:solidFill>
                </a:rPr>
                <a:t>Low-cost</a:t>
              </a:r>
              <a:r>
                <a:rPr lang="en-GB" u="none" strike="noStrike" dirty="0">
                  <a:solidFill>
                    <a:srgbClr val="FF9300"/>
                  </a:solidFill>
                  <a:effectLst/>
                  <a:ea typeface="Cambria" panose="02040503050406030204" pitchFamily="18" charset="0"/>
                </a:rPr>
                <a:t> </a:t>
              </a:r>
              <a:r>
                <a:rPr lang="en-GB" dirty="0">
                  <a:ea typeface="Cambria" panose="02040503050406030204" pitchFamily="18" charset="0"/>
                </a:rPr>
                <a:t>and</a:t>
              </a:r>
              <a:r>
                <a:rPr lang="en-GB" u="none" strike="noStrike" dirty="0">
                  <a:effectLst/>
                  <a:ea typeface="Cambria" panose="02040503050406030204" pitchFamily="18" charset="0"/>
                </a:rPr>
                <a:t> </a:t>
              </a:r>
              <a:r>
                <a:rPr lang="en-GB" dirty="0"/>
                <a:t>requires </a:t>
              </a:r>
              <a:br>
                <a:rPr lang="en-GB" dirty="0"/>
              </a:br>
              <a:r>
                <a:rPr lang="en-GB" dirty="0">
                  <a:solidFill>
                    <a:srgbClr val="AA7900"/>
                  </a:solidFill>
                </a:rPr>
                <a:t>no changes </a:t>
              </a:r>
              <a:r>
                <a:rPr lang="en-GB" u="none" strike="noStrike" dirty="0">
                  <a:effectLst/>
                  <a:ea typeface="Cambria" panose="02040503050406030204" pitchFamily="18" charset="0"/>
                </a:rPr>
                <a:t>to commodity flash chips</a:t>
              </a:r>
              <a:endParaRPr lang="en-US" dirty="0">
                <a:ea typeface="Cambria" panose="020405030504060302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7E7396-A55C-1A4D-D19F-9288D4778BBB}"/>
                </a:ext>
              </a:extLst>
            </p:cNvPr>
            <p:cNvGrpSpPr/>
            <p:nvPr/>
          </p:nvGrpSpPr>
          <p:grpSpPr>
            <a:xfrm>
              <a:off x="227402" y="5319725"/>
              <a:ext cx="813998" cy="769138"/>
              <a:chOff x="1096939" y="4159253"/>
              <a:chExt cx="762855" cy="762855"/>
            </a:xfrm>
            <a:solidFill>
              <a:schemeClr val="accent1">
                <a:lumMod val="75000"/>
              </a:schemeClr>
            </a:solidFill>
          </p:grpSpPr>
          <p:pic>
            <p:nvPicPr>
              <p:cNvPr id="7" name="Graphic 6" descr="Dollar with solid fill">
                <a:extLst>
                  <a:ext uri="{FF2B5EF4-FFF2-40B4-BE49-F238E27FC236}">
                    <a16:creationId xmlns:a16="http://schemas.microsoft.com/office/drawing/2014/main" id="{46B3F7EE-0B39-EF03-7533-02408BB91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19817" y="4180100"/>
                <a:ext cx="721163" cy="721163"/>
              </a:xfrm>
              <a:prstGeom prst="rect">
                <a:avLst/>
              </a:prstGeom>
            </p:spPr>
          </p:pic>
          <p:sp>
            <p:nvSpPr>
              <p:cNvPr id="12" name="&quot;No&quot; Symbol 11">
                <a:extLst>
                  <a:ext uri="{FF2B5EF4-FFF2-40B4-BE49-F238E27FC236}">
                    <a16:creationId xmlns:a16="http://schemas.microsoft.com/office/drawing/2014/main" id="{103DF4B9-4724-51C0-C4E8-63316AA2B07D}"/>
                  </a:ext>
                </a:extLst>
              </p:cNvPr>
              <p:cNvSpPr/>
              <p:nvPr/>
            </p:nvSpPr>
            <p:spPr>
              <a:xfrm>
                <a:off x="1096939" y="4159253"/>
                <a:ext cx="762855" cy="762855"/>
              </a:xfrm>
              <a:prstGeom prst="noSmoking">
                <a:avLst>
                  <a:gd name="adj" fmla="val 8744"/>
                </a:avLst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7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5E5E-5978-894A-B70D-61EE131AD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2922307"/>
          </a:xfrm>
        </p:spPr>
        <p:txBody>
          <a:bodyPr>
            <a:normAutofit/>
          </a:bodyPr>
          <a:lstStyle/>
          <a:p>
            <a:r>
              <a:rPr lang="en-US" dirty="0"/>
              <a:t>Venice </a:t>
            </a:r>
            <a:br>
              <a:rPr lang="en-US" sz="3600" dirty="0"/>
            </a:br>
            <a:r>
              <a:rPr lang="en-US" sz="3600" b="0" dirty="0"/>
              <a:t>Improving Solid-State Drive Parallelism</a:t>
            </a:r>
            <a:br>
              <a:rPr lang="en-US" sz="3600" b="0" dirty="0"/>
            </a:br>
            <a:r>
              <a:rPr lang="en-US" sz="3600" b="0" dirty="0"/>
              <a:t>at Low Cost via Conflict-Free Accesses</a:t>
            </a:r>
            <a:endParaRPr lang="en-CH" sz="36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4D60D-2DF1-7940-9BD1-BA7721048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3514" y="3612995"/>
            <a:ext cx="9127998" cy="3111190"/>
          </a:xfrm>
        </p:spPr>
        <p:txBody>
          <a:bodyPr>
            <a:normAutofit/>
          </a:bodyPr>
          <a:lstStyle/>
          <a:p>
            <a:endParaRPr lang="en-US" sz="2200"/>
          </a:p>
          <a:p>
            <a:endParaRPr lang="en-US" sz="2800" b="1"/>
          </a:p>
          <a:p>
            <a:endParaRPr lang="en-US" sz="2800" b="1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3BEB771-D568-AFAD-1640-31F1C24A4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1604" y="5622965"/>
            <a:ext cx="1123420" cy="11234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44C315-8CAB-6D6E-7447-5013136D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48" y="5901262"/>
            <a:ext cx="2801727" cy="4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28CF7E-11CA-57DE-94D2-5AE9EE53D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21" y="5619892"/>
            <a:ext cx="1154751" cy="112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12C80-58C9-4D23-61F6-6ED18A0F4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28" y="5871572"/>
            <a:ext cx="1992923" cy="788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A7EEDE-34C4-73D1-DEC1-8DD2E4E8365D}"/>
              </a:ext>
            </a:extLst>
          </p:cNvPr>
          <p:cNvSpPr/>
          <p:nvPr/>
        </p:nvSpPr>
        <p:spPr>
          <a:xfrm>
            <a:off x="-1" y="2922966"/>
            <a:ext cx="9144000" cy="653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Session 3B: Monday 19 June, 4:00 PM EDT 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78C87-119F-ACC0-9991-CDEB1878A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528" y="3639003"/>
            <a:ext cx="1466942" cy="1466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9BB83-89D6-1EB9-6B9E-BAFB7AB07FA5}"/>
              </a:ext>
            </a:extLst>
          </p:cNvPr>
          <p:cNvSpPr txBox="1"/>
          <p:nvPr/>
        </p:nvSpPr>
        <p:spPr>
          <a:xfrm>
            <a:off x="1673807" y="5096150"/>
            <a:ext cx="5693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https://arxiv.org/abs/2305.07768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9B75-7408-6D21-4072-2687EAD5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Key Problem: Path Conflicts in Modern SSDs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A9DB0F-2439-2EEC-E5C5-D8204D55DF6F}"/>
              </a:ext>
            </a:extLst>
          </p:cNvPr>
          <p:cNvSpPr/>
          <p:nvPr/>
        </p:nvSpPr>
        <p:spPr>
          <a:xfrm>
            <a:off x="336884" y="899051"/>
            <a:ext cx="8506326" cy="921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Multiple flash memory chips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are connected to the </a:t>
            </a:r>
            <a:b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SSD Controller using a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shared channel 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75C2CC2C-7E40-5C64-9B86-26AED4DE82B0}"/>
              </a:ext>
            </a:extLst>
          </p:cNvPr>
          <p:cNvSpPr/>
          <p:nvPr/>
        </p:nvSpPr>
        <p:spPr>
          <a:xfrm>
            <a:off x="4209529" y="1904774"/>
            <a:ext cx="420221" cy="510373"/>
          </a:xfrm>
          <a:prstGeom prst="downArrow">
            <a:avLst>
              <a:gd name="adj1" fmla="val 33607"/>
              <a:gd name="adj2" fmla="val 47578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14B486-C0F4-08DE-C44D-24681D9D2349}"/>
              </a:ext>
            </a:extLst>
          </p:cNvPr>
          <p:cNvSpPr/>
          <p:nvPr/>
        </p:nvSpPr>
        <p:spPr>
          <a:xfrm>
            <a:off x="336883" y="2480959"/>
            <a:ext cx="8506327" cy="971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</a:rPr>
              <a:t>I/O requests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attempt to 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</a:rPr>
              <a:t>simultaneously access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the flash chips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using a 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</a:rPr>
              <a:t>single path       </a:t>
            </a:r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</a:rPr>
              <a:t>Path Conflict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</a:rPr>
              <a:t>                                                 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</a:rPr>
              <a:t>   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62DBF5-8B9E-1C77-4107-435333EA0F85}"/>
              </a:ext>
            </a:extLst>
          </p:cNvPr>
          <p:cNvSpPr/>
          <p:nvPr/>
        </p:nvSpPr>
        <p:spPr>
          <a:xfrm>
            <a:off x="336883" y="4098743"/>
            <a:ext cx="8506327" cy="901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</a:rPr>
              <a:t>Path Conflicts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cause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I/O requests to be </a:t>
            </a:r>
            <a:b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</a:rPr>
              <a:t>transferred serially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on the shared channel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D9423EF-4704-D85A-A98A-957F9F6E853F}"/>
              </a:ext>
            </a:extLst>
          </p:cNvPr>
          <p:cNvSpPr/>
          <p:nvPr/>
        </p:nvSpPr>
        <p:spPr>
          <a:xfrm>
            <a:off x="4214484" y="3543638"/>
            <a:ext cx="420221" cy="510373"/>
          </a:xfrm>
          <a:prstGeom prst="downArrow">
            <a:avLst>
              <a:gd name="adj1" fmla="val 33607"/>
              <a:gd name="adj2" fmla="val 47578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12772F-657B-8C0B-28D1-1327F7DEB230}"/>
              </a:ext>
            </a:extLst>
          </p:cNvPr>
          <p:cNvSpPr/>
          <p:nvPr/>
        </p:nvSpPr>
        <p:spPr>
          <a:xfrm>
            <a:off x="336884" y="5692876"/>
            <a:ext cx="8506326" cy="746151"/>
          </a:xfrm>
          <a:prstGeom prst="roundRect">
            <a:avLst/>
          </a:prstGeom>
          <a:solidFill>
            <a:srgbClr val="941100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Limits SSD parallelism and overall performance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EDACC5D-3BCC-DCEC-D7FD-04E1B7FAA599}"/>
              </a:ext>
            </a:extLst>
          </p:cNvPr>
          <p:cNvSpPr/>
          <p:nvPr/>
        </p:nvSpPr>
        <p:spPr>
          <a:xfrm>
            <a:off x="4209529" y="5091491"/>
            <a:ext cx="420221" cy="510373"/>
          </a:xfrm>
          <a:prstGeom prst="downArrow">
            <a:avLst>
              <a:gd name="adj1" fmla="val 33607"/>
              <a:gd name="adj2" fmla="val 47578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DA6B85C-B7E6-9FEB-06F4-F342F9EC9499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1</a:t>
            </a:r>
            <a:endParaRPr lang="en-CH" sz="1600" dirty="0">
              <a:latin typeface="Cambria" panose="02040503050406030204" pitchFamily="18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8CBE0B2-3149-8433-4B10-7A9CCFB072B8}"/>
              </a:ext>
            </a:extLst>
          </p:cNvPr>
          <p:cNvSpPr/>
          <p:nvPr/>
        </p:nvSpPr>
        <p:spPr>
          <a:xfrm>
            <a:off x="5652654" y="3107882"/>
            <a:ext cx="270164" cy="18560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9C08B6-A8E5-9BEE-945A-D6EAD4B28692}"/>
              </a:ext>
            </a:extLst>
          </p:cNvPr>
          <p:cNvSpPr/>
          <p:nvPr/>
        </p:nvSpPr>
        <p:spPr>
          <a:xfrm>
            <a:off x="5995555" y="2933700"/>
            <a:ext cx="2221345" cy="484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517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C99B-CB48-5CAD-6E7F-75C127D9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Caused by Path Conflicts</a:t>
            </a:r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5FDE5637-A35F-83C8-34B6-B75D9B9D6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3" y="883920"/>
            <a:ext cx="8844594" cy="5618480"/>
          </a:xfrm>
        </p:spPr>
        <p:txBody>
          <a:bodyPr/>
          <a:lstStyle/>
          <a:p>
            <a:r>
              <a:rPr lang="en-US" sz="2400" b="0" dirty="0"/>
              <a:t>Case 1: Same Channel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0" dirty="0"/>
              <a:t>Case 2: Different Channels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9120EF61-8A65-7C9C-ADDC-309CC0FF18F4}"/>
              </a:ext>
            </a:extLst>
          </p:cNvPr>
          <p:cNvSpPr/>
          <p:nvPr/>
        </p:nvSpPr>
        <p:spPr>
          <a:xfrm>
            <a:off x="562248" y="1355185"/>
            <a:ext cx="1504372" cy="721819"/>
          </a:xfrm>
          <a:prstGeom prst="roundRect">
            <a:avLst>
              <a:gd name="adj" fmla="val 14975"/>
            </a:avLst>
          </a:prstGeom>
          <a:solidFill>
            <a:srgbClr val="F6C8A4"/>
          </a:solidFill>
          <a:ln w="38100" cap="flat" cmpd="sng" algn="ctr">
            <a:solidFill>
              <a:srgbClr val="FD91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FC0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C15D5F9-D897-1E72-1404-EF6BE418597B}"/>
              </a:ext>
            </a:extLst>
          </p:cNvPr>
          <p:cNvGrpSpPr/>
          <p:nvPr/>
        </p:nvGrpSpPr>
        <p:grpSpPr>
          <a:xfrm>
            <a:off x="2080459" y="1684813"/>
            <a:ext cx="4505964" cy="685369"/>
            <a:chOff x="2987651" y="1619148"/>
            <a:chExt cx="4505964" cy="685369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205B7F19-AADA-1F01-4EE3-76635CB00688}"/>
                </a:ext>
              </a:extLst>
            </p:cNvPr>
            <p:cNvGrpSpPr/>
            <p:nvPr/>
          </p:nvGrpSpPr>
          <p:grpSpPr>
            <a:xfrm>
              <a:off x="2987651" y="1628356"/>
              <a:ext cx="4505964" cy="676161"/>
              <a:chOff x="9188896" y="1634655"/>
              <a:chExt cx="7411492" cy="945255"/>
            </a:xfrm>
          </p:grpSpPr>
          <p:sp>
            <p:nvSpPr>
              <p:cNvPr id="147" name="Rounded Rectangle 146">
                <a:extLst>
                  <a:ext uri="{FF2B5EF4-FFF2-40B4-BE49-F238E27FC236}">
                    <a16:creationId xmlns:a16="http://schemas.microsoft.com/office/drawing/2014/main" id="{30F6CCD2-773F-984F-7D45-B9F4B3AB02E8}"/>
                  </a:ext>
                </a:extLst>
              </p:cNvPr>
              <p:cNvSpPr/>
              <p:nvPr/>
            </p:nvSpPr>
            <p:spPr>
              <a:xfrm>
                <a:off x="9538254" y="1901919"/>
                <a:ext cx="1376631" cy="650216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F0</a:t>
                </a:r>
              </a:p>
            </p:txBody>
          </p:sp>
          <p:sp>
            <p:nvSpPr>
              <p:cNvPr id="148" name="Rounded Rectangle 147">
                <a:extLst>
                  <a:ext uri="{FF2B5EF4-FFF2-40B4-BE49-F238E27FC236}">
                    <a16:creationId xmlns:a16="http://schemas.microsoft.com/office/drawing/2014/main" id="{CDD0757D-832C-AF2F-B0AF-1B9142CF1A14}"/>
                  </a:ext>
                </a:extLst>
              </p:cNvPr>
              <p:cNvSpPr/>
              <p:nvPr/>
            </p:nvSpPr>
            <p:spPr>
              <a:xfrm>
                <a:off x="11198107" y="1916704"/>
                <a:ext cx="1376631" cy="635431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F1</a:t>
                </a:r>
              </a:p>
            </p:txBody>
          </p:sp>
          <p:sp>
            <p:nvSpPr>
              <p:cNvPr id="149" name="Rounded Rectangle 148">
                <a:extLst>
                  <a:ext uri="{FF2B5EF4-FFF2-40B4-BE49-F238E27FC236}">
                    <a16:creationId xmlns:a16="http://schemas.microsoft.com/office/drawing/2014/main" id="{72ACA4D8-0480-C1A3-312E-D02B75D59A52}"/>
                  </a:ext>
                </a:extLst>
              </p:cNvPr>
              <p:cNvSpPr/>
              <p:nvPr/>
            </p:nvSpPr>
            <p:spPr>
              <a:xfrm>
                <a:off x="12835703" y="1920107"/>
                <a:ext cx="1458219" cy="659803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F2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51A6755F-8CC0-9336-8D3A-473DB3B0E5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8896" y="1634656"/>
                <a:ext cx="7411492" cy="0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B5399FF4-718E-7ED2-2D15-01A4268E172A}"/>
                  </a:ext>
                </a:extLst>
              </p:cNvPr>
              <p:cNvCxnSpPr/>
              <p:nvPr/>
            </p:nvCxnSpPr>
            <p:spPr>
              <a:xfrm>
                <a:off x="10241280" y="1634655"/>
                <a:ext cx="0" cy="288000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FFA84DFB-D9F0-6BE2-24D3-7568DC8F7B66}"/>
                  </a:ext>
                </a:extLst>
              </p:cNvPr>
              <p:cNvCxnSpPr/>
              <p:nvPr/>
            </p:nvCxnSpPr>
            <p:spPr>
              <a:xfrm>
                <a:off x="11877593" y="1648007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8C416238-900E-7845-AD95-CE008BE33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64800" y="1648007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</p:grp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EADAC65-F3C5-F041-6E7A-31ABE3314DDA}"/>
                </a:ext>
              </a:extLst>
            </p:cNvPr>
            <p:cNvSpPr/>
            <p:nvPr/>
          </p:nvSpPr>
          <p:spPr>
            <a:xfrm>
              <a:off x="6251003" y="1817881"/>
              <a:ext cx="911702" cy="471972"/>
            </a:xfrm>
            <a:prstGeom prst="roundRect">
              <a:avLst>
                <a:gd name="adj" fmla="val 14975"/>
              </a:avLst>
            </a:prstGeom>
            <a:solidFill>
              <a:srgbClr val="70AD47">
                <a:lumMod val="60000"/>
                <a:lumOff val="40000"/>
              </a:srgbClr>
            </a:solidFill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F3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FFF83DB7-D401-47F4-2F51-7B56C23B0E8B}"/>
                </a:ext>
              </a:extLst>
            </p:cNvPr>
            <p:cNvCxnSpPr>
              <a:cxnSpLocks/>
            </p:cNvCxnSpPr>
            <p:nvPr/>
          </p:nvCxnSpPr>
          <p:spPr>
            <a:xfrm>
              <a:off x="6706854" y="1619148"/>
              <a:ext cx="0" cy="206012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4A5CEEC7-E934-BDE3-80D3-B05B8D82A8FC}"/>
              </a:ext>
            </a:extLst>
          </p:cNvPr>
          <p:cNvSpPr txBox="1"/>
          <p:nvPr/>
        </p:nvSpPr>
        <p:spPr>
          <a:xfrm>
            <a:off x="6429368" y="1419704"/>
            <a:ext cx="1184422" cy="402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dirty="0">
                <a:latin typeface="Cambria" panose="02040503050406030204" pitchFamily="18" charset="0"/>
                <a:cs typeface="Times New Roman" panose="02020603050405020304" pitchFamily="18" charset="0"/>
              </a:rPr>
              <a:t>Channel 0</a:t>
            </a:r>
            <a:endParaRPr lang="en-US" sz="1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C9E42E58-57A6-6760-9679-85F61E26069E}"/>
              </a:ext>
            </a:extLst>
          </p:cNvPr>
          <p:cNvCxnSpPr>
            <a:cxnSpLocks/>
          </p:cNvCxnSpPr>
          <p:nvPr/>
        </p:nvCxnSpPr>
        <p:spPr>
          <a:xfrm flipV="1">
            <a:off x="3295018" y="2831007"/>
            <a:ext cx="5253241" cy="13353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ADC3976C-0478-48A6-0BDA-DCE5084B2B49}"/>
              </a:ext>
            </a:extLst>
          </p:cNvPr>
          <p:cNvSpPr/>
          <p:nvPr/>
        </p:nvSpPr>
        <p:spPr>
          <a:xfrm>
            <a:off x="3442282" y="2744700"/>
            <a:ext cx="628756" cy="180289"/>
          </a:xfrm>
          <a:prstGeom prst="roundRect">
            <a:avLst/>
          </a:prstGeom>
          <a:solidFill>
            <a:srgbClr val="F6C9A4"/>
          </a:solidFill>
          <a:ln w="38100">
            <a:solidFill>
              <a:srgbClr val="FD9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</a:t>
            </a:r>
            <a:endParaRPr lang="en-US" sz="11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6CEE4AA5-2855-CFFE-37C9-D93313FBDC72}"/>
              </a:ext>
            </a:extLst>
          </p:cNvPr>
          <p:cNvSpPr/>
          <p:nvPr/>
        </p:nvSpPr>
        <p:spPr>
          <a:xfrm>
            <a:off x="4096521" y="2744700"/>
            <a:ext cx="1314080" cy="1802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endParaRPr lang="en-US" sz="1100" b="1" i="1" dirty="0">
              <a:solidFill>
                <a:srgbClr val="5283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6FDB923F-703A-0223-E709-ECD2046A5246}"/>
              </a:ext>
            </a:extLst>
          </p:cNvPr>
          <p:cNvSpPr/>
          <p:nvPr/>
        </p:nvSpPr>
        <p:spPr>
          <a:xfrm>
            <a:off x="5437764" y="2744700"/>
            <a:ext cx="1319616" cy="180289"/>
          </a:xfrm>
          <a:prstGeom prst="roundRect">
            <a:avLst/>
          </a:prstGeom>
          <a:solidFill>
            <a:srgbClr val="8DCDD9"/>
          </a:solidFill>
          <a:ln w="38100">
            <a:solidFill>
              <a:srgbClr val="385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endParaRPr lang="en-US" sz="1100" b="1" i="1" dirty="0">
              <a:solidFill>
                <a:srgbClr val="3858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A931A5B-BC41-40FF-2AB1-4238FD1377FA}"/>
              </a:ext>
            </a:extLst>
          </p:cNvPr>
          <p:cNvSpPr txBox="1"/>
          <p:nvPr/>
        </p:nvSpPr>
        <p:spPr>
          <a:xfrm>
            <a:off x="1944227" y="2596906"/>
            <a:ext cx="1408433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B242F0E-9097-6D13-CD6E-02E9AA5E6B2B}"/>
              </a:ext>
            </a:extLst>
          </p:cNvPr>
          <p:cNvCxnSpPr>
            <a:cxnSpLocks/>
          </p:cNvCxnSpPr>
          <p:nvPr/>
        </p:nvCxnSpPr>
        <p:spPr>
          <a:xfrm>
            <a:off x="3295018" y="3174621"/>
            <a:ext cx="5284228" cy="97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ADBAF6B9-170A-B4E4-07BD-CF0775D70A9E}"/>
              </a:ext>
            </a:extLst>
          </p:cNvPr>
          <p:cNvSpPr txBox="1"/>
          <p:nvPr/>
        </p:nvSpPr>
        <p:spPr>
          <a:xfrm>
            <a:off x="1927398" y="2912126"/>
            <a:ext cx="1408433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36ECB51-5022-5CB5-7131-6977B6B3AC28}"/>
              </a:ext>
            </a:extLst>
          </p:cNvPr>
          <p:cNvSpPr txBox="1"/>
          <p:nvPr/>
        </p:nvSpPr>
        <p:spPr>
          <a:xfrm>
            <a:off x="781422" y="2758886"/>
            <a:ext cx="1162805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Left Brace 162">
            <a:extLst>
              <a:ext uri="{FF2B5EF4-FFF2-40B4-BE49-F238E27FC236}">
                <a16:creationId xmlns:a16="http://schemas.microsoft.com/office/drawing/2014/main" id="{A900BCC9-3187-A99B-3B76-01FA16C0FBF3}"/>
              </a:ext>
            </a:extLst>
          </p:cNvPr>
          <p:cNvSpPr/>
          <p:nvPr/>
        </p:nvSpPr>
        <p:spPr>
          <a:xfrm>
            <a:off x="1869429" y="2831007"/>
            <a:ext cx="154393" cy="344584"/>
          </a:xfrm>
          <a:prstGeom prst="leftBrace">
            <a:avLst>
              <a:gd name="adj1" fmla="val 39878"/>
              <a:gd name="adj2" fmla="val 50000"/>
            </a:avLst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98D30797-31E8-32C7-F516-C489B0AE2776}"/>
              </a:ext>
            </a:extLst>
          </p:cNvPr>
          <p:cNvSpPr/>
          <p:nvPr/>
        </p:nvSpPr>
        <p:spPr>
          <a:xfrm>
            <a:off x="4096640" y="3088281"/>
            <a:ext cx="628756" cy="180289"/>
          </a:xfrm>
          <a:prstGeom prst="roundRect">
            <a:avLst/>
          </a:prstGeom>
          <a:solidFill>
            <a:srgbClr val="F6C9A4"/>
          </a:solidFill>
          <a:ln w="38100">
            <a:solidFill>
              <a:srgbClr val="FD9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</a:t>
            </a:r>
            <a:endParaRPr lang="en-US" sz="11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851BD844-48C6-7C8F-5A6A-6E85395C0309}"/>
              </a:ext>
            </a:extLst>
          </p:cNvPr>
          <p:cNvSpPr/>
          <p:nvPr/>
        </p:nvSpPr>
        <p:spPr>
          <a:xfrm>
            <a:off x="4750878" y="3088281"/>
            <a:ext cx="1314080" cy="1802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endParaRPr lang="en-US" sz="1100" b="1" i="1" dirty="0">
              <a:solidFill>
                <a:srgbClr val="5283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3C1C735B-AC38-E213-B1CB-48906ADA3656}"/>
              </a:ext>
            </a:extLst>
          </p:cNvPr>
          <p:cNvSpPr/>
          <p:nvPr/>
        </p:nvSpPr>
        <p:spPr>
          <a:xfrm>
            <a:off x="6761509" y="3088281"/>
            <a:ext cx="1319616" cy="180289"/>
          </a:xfrm>
          <a:prstGeom prst="roundRect">
            <a:avLst/>
          </a:prstGeom>
          <a:solidFill>
            <a:srgbClr val="8DCDD9"/>
          </a:solidFill>
          <a:ln w="38100">
            <a:solidFill>
              <a:srgbClr val="385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endParaRPr lang="en-US" sz="1100" b="1" i="1" dirty="0">
              <a:solidFill>
                <a:srgbClr val="3858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F5FE-E990-637F-9BCE-6093E39D4EB6}"/>
              </a:ext>
            </a:extLst>
          </p:cNvPr>
          <p:cNvSpPr/>
          <p:nvPr/>
        </p:nvSpPr>
        <p:spPr>
          <a:xfrm>
            <a:off x="785565" y="1433523"/>
            <a:ext cx="1117745" cy="265029"/>
          </a:xfrm>
          <a:prstGeom prst="rect">
            <a:avLst/>
          </a:prstGeom>
          <a:solidFill>
            <a:srgbClr val="B3EBFF"/>
          </a:solidFill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solidFill>
                  <a:srgbClr val="FF0000"/>
                </a:solidFill>
                <a:latin typeface="Cambria" panose="02040503050406030204" pitchFamily="18" charset="0"/>
              </a:rPr>
              <a:t>Read Request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97F7A-7D04-AA9F-D95B-24FB90297D39}"/>
              </a:ext>
            </a:extLst>
          </p:cNvPr>
          <p:cNvSpPr/>
          <p:nvPr/>
        </p:nvSpPr>
        <p:spPr>
          <a:xfrm>
            <a:off x="788134" y="1714512"/>
            <a:ext cx="1117745" cy="265029"/>
          </a:xfrm>
          <a:prstGeom prst="rect">
            <a:avLst/>
          </a:prstGeom>
          <a:solidFill>
            <a:srgbClr val="B3EBFF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solidFill>
                  <a:srgbClr val="FF0000"/>
                </a:solidFill>
                <a:latin typeface="Cambria" panose="02040503050406030204" pitchFamily="18" charset="0"/>
              </a:rPr>
              <a:t>Read Request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9011D-3E7A-EFCF-AE91-7E63BF6139B2}"/>
              </a:ext>
            </a:extLst>
          </p:cNvPr>
          <p:cNvSpPr txBox="1"/>
          <p:nvPr/>
        </p:nvSpPr>
        <p:spPr>
          <a:xfrm>
            <a:off x="4154048" y="3471442"/>
            <a:ext cx="2097097" cy="41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kern="0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Served serially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A060630-F5BB-7072-11E3-BF506B2EEFE5}"/>
              </a:ext>
            </a:extLst>
          </p:cNvPr>
          <p:cNvCxnSpPr>
            <a:cxnSpLocks/>
            <a:stCxn id="156" idx="2"/>
          </p:cNvCxnSpPr>
          <p:nvPr/>
        </p:nvCxnSpPr>
        <p:spPr>
          <a:xfrm rot="16200000" flipH="1">
            <a:off x="3663198" y="3018450"/>
            <a:ext cx="792765" cy="605841"/>
          </a:xfrm>
          <a:prstGeom prst="curvedConnector3">
            <a:avLst>
              <a:gd name="adj1" fmla="val 90584"/>
            </a:avLst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59360E08-CD0D-3001-9083-0CDE66D0CEF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6677" y="3326190"/>
            <a:ext cx="358343" cy="259096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AED5B45-D55F-69B5-0C45-D14992898ADA}"/>
              </a:ext>
            </a:extLst>
          </p:cNvPr>
          <p:cNvCxnSpPr>
            <a:cxnSpLocks/>
          </p:cNvCxnSpPr>
          <p:nvPr/>
        </p:nvCxnSpPr>
        <p:spPr>
          <a:xfrm rot="5400000">
            <a:off x="5646797" y="3006095"/>
            <a:ext cx="636665" cy="520839"/>
          </a:xfrm>
          <a:prstGeom prst="curvedConnector3">
            <a:avLst>
              <a:gd name="adj1" fmla="val 75392"/>
            </a:avLst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8BECA2A6-49B9-DF58-B182-35EC67E79343}"/>
              </a:ext>
            </a:extLst>
          </p:cNvPr>
          <p:cNvCxnSpPr>
            <a:cxnSpLocks/>
            <a:stCxn id="166" idx="2"/>
          </p:cNvCxnSpPr>
          <p:nvPr/>
        </p:nvCxnSpPr>
        <p:spPr>
          <a:xfrm rot="5400000">
            <a:off x="6486887" y="2771678"/>
            <a:ext cx="437538" cy="1431322"/>
          </a:xfrm>
          <a:prstGeom prst="curvedConnector2">
            <a:avLst/>
          </a:prstGeom>
          <a:noFill/>
          <a:ln w="38100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337E90D-3A4D-EBFC-8365-C10B1F2B9083}"/>
              </a:ext>
            </a:extLst>
          </p:cNvPr>
          <p:cNvSpPr/>
          <p:nvPr/>
        </p:nvSpPr>
        <p:spPr>
          <a:xfrm>
            <a:off x="490863" y="1283705"/>
            <a:ext cx="3730128" cy="1144244"/>
          </a:xfrm>
          <a:prstGeom prst="rect">
            <a:avLst/>
          </a:prstGeom>
          <a:solidFill>
            <a:srgbClr val="C00000">
              <a:alpha val="9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AD4D5-835C-1BC0-A8D6-EBCA90CA5958}"/>
              </a:ext>
            </a:extLst>
          </p:cNvPr>
          <p:cNvSpPr txBox="1"/>
          <p:nvPr/>
        </p:nvSpPr>
        <p:spPr>
          <a:xfrm>
            <a:off x="4151561" y="865838"/>
            <a:ext cx="3266145" cy="5971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ambria" panose="02040503050406030204" pitchFamily="18" charset="0"/>
              </a:rPr>
              <a:t>Path conflict!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64433-A4C9-C90D-FB80-927B590D3566}"/>
              </a:ext>
            </a:extLst>
          </p:cNvPr>
          <p:cNvSpPr txBox="1"/>
          <p:nvPr/>
        </p:nvSpPr>
        <p:spPr>
          <a:xfrm>
            <a:off x="8431360" y="2717869"/>
            <a:ext cx="712640" cy="40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E3593E4E-6588-8423-14D5-4EFC220C17F9}"/>
              </a:ext>
            </a:extLst>
          </p:cNvPr>
          <p:cNvSpPr txBox="1">
            <a:spLocks/>
          </p:cNvSpPr>
          <p:nvPr/>
        </p:nvSpPr>
        <p:spPr>
          <a:xfrm>
            <a:off x="8815621" y="655123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2</a:t>
            </a:r>
            <a:endParaRPr lang="en-CH" sz="1600" dirty="0">
              <a:latin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9B93C3B-4F86-1035-36E0-E0CA7FE34C7C}"/>
              </a:ext>
            </a:extLst>
          </p:cNvPr>
          <p:cNvSpPr txBox="1"/>
          <p:nvPr/>
        </p:nvSpPr>
        <p:spPr>
          <a:xfrm>
            <a:off x="6266399" y="3837888"/>
            <a:ext cx="1184422" cy="402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dirty="0">
                <a:latin typeface="Cambria" panose="02040503050406030204" pitchFamily="18" charset="0"/>
                <a:cs typeface="Times New Roman" panose="02020603050405020304" pitchFamily="18" charset="0"/>
              </a:rPr>
              <a:t>Channel 0</a:t>
            </a:r>
            <a:endParaRPr lang="en-US" sz="1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1B5E0BB-8636-273E-6649-FE655C8B45D0}"/>
              </a:ext>
            </a:extLst>
          </p:cNvPr>
          <p:cNvSpPr txBox="1"/>
          <p:nvPr/>
        </p:nvSpPr>
        <p:spPr>
          <a:xfrm>
            <a:off x="1954277" y="5849350"/>
            <a:ext cx="1408433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0F3D0AE-86CA-2323-CA70-8956DC0CA872}"/>
              </a:ext>
            </a:extLst>
          </p:cNvPr>
          <p:cNvCxnSpPr>
            <a:cxnSpLocks/>
          </p:cNvCxnSpPr>
          <p:nvPr/>
        </p:nvCxnSpPr>
        <p:spPr>
          <a:xfrm>
            <a:off x="3292327" y="6106315"/>
            <a:ext cx="5237471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DEB17AB-1C01-25A9-7F1C-92E266C3330C}"/>
              </a:ext>
            </a:extLst>
          </p:cNvPr>
          <p:cNvCxnSpPr>
            <a:cxnSpLocks/>
          </p:cNvCxnSpPr>
          <p:nvPr/>
        </p:nvCxnSpPr>
        <p:spPr>
          <a:xfrm>
            <a:off x="3292327" y="6436577"/>
            <a:ext cx="5237471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7F04056-7BDD-0B98-AF20-580A9C0BF669}"/>
              </a:ext>
            </a:extLst>
          </p:cNvPr>
          <p:cNvSpPr txBox="1"/>
          <p:nvPr/>
        </p:nvSpPr>
        <p:spPr>
          <a:xfrm>
            <a:off x="8356509" y="6009031"/>
            <a:ext cx="712640" cy="40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C7D2D29-A357-E0ED-AAE7-28A676050EF5}"/>
              </a:ext>
            </a:extLst>
          </p:cNvPr>
          <p:cNvSpPr txBox="1"/>
          <p:nvPr/>
        </p:nvSpPr>
        <p:spPr>
          <a:xfrm>
            <a:off x="1943935" y="6227431"/>
            <a:ext cx="1408433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5A676FF-7191-C43C-4046-A94E324F5074}"/>
              </a:ext>
            </a:extLst>
          </p:cNvPr>
          <p:cNvSpPr txBox="1"/>
          <p:nvPr/>
        </p:nvSpPr>
        <p:spPr>
          <a:xfrm>
            <a:off x="805151" y="5873188"/>
            <a:ext cx="1162805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006E9E-A837-2152-7048-B815E163193C}"/>
              </a:ext>
            </a:extLst>
          </p:cNvPr>
          <p:cNvSpPr txBox="1"/>
          <p:nvPr/>
        </p:nvSpPr>
        <p:spPr>
          <a:xfrm>
            <a:off x="735466" y="6227431"/>
            <a:ext cx="1288497" cy="40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lang="zh-CN" alt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2FA9FAD8-03EF-C5ED-BA8B-8D312585687C}"/>
              </a:ext>
            </a:extLst>
          </p:cNvPr>
          <p:cNvSpPr/>
          <p:nvPr/>
        </p:nvSpPr>
        <p:spPr>
          <a:xfrm>
            <a:off x="3450985" y="6007292"/>
            <a:ext cx="628756" cy="180289"/>
          </a:xfrm>
          <a:prstGeom prst="roundRect">
            <a:avLst/>
          </a:prstGeom>
          <a:solidFill>
            <a:srgbClr val="F6C9A4"/>
          </a:solidFill>
          <a:ln w="38100">
            <a:solidFill>
              <a:srgbClr val="FD9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</a:t>
            </a:r>
            <a:endParaRPr lang="en-US" sz="11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0BFDAA89-8478-229A-E7E2-3793D0CD0565}"/>
              </a:ext>
            </a:extLst>
          </p:cNvPr>
          <p:cNvSpPr/>
          <p:nvPr/>
        </p:nvSpPr>
        <p:spPr>
          <a:xfrm>
            <a:off x="4105223" y="6007292"/>
            <a:ext cx="1314080" cy="1802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endParaRPr lang="en-US" sz="1100" b="1" i="1" dirty="0">
              <a:solidFill>
                <a:srgbClr val="5283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032CE8F4-6F72-A3B2-5D02-6FD925FE39E2}"/>
              </a:ext>
            </a:extLst>
          </p:cNvPr>
          <p:cNvSpPr/>
          <p:nvPr/>
        </p:nvSpPr>
        <p:spPr>
          <a:xfrm>
            <a:off x="5437659" y="6007292"/>
            <a:ext cx="1319616" cy="180289"/>
          </a:xfrm>
          <a:prstGeom prst="roundRect">
            <a:avLst/>
          </a:prstGeom>
          <a:solidFill>
            <a:srgbClr val="8DCDD9"/>
          </a:solidFill>
          <a:ln w="38100">
            <a:solidFill>
              <a:srgbClr val="385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Transfer</a:t>
            </a:r>
            <a:endParaRPr lang="en-US" sz="1100" b="1" i="1" dirty="0">
              <a:solidFill>
                <a:srgbClr val="3858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F840D1C-5B10-31B0-A58F-C54C1656A1DF}"/>
              </a:ext>
            </a:extLst>
          </p:cNvPr>
          <p:cNvSpPr/>
          <p:nvPr/>
        </p:nvSpPr>
        <p:spPr>
          <a:xfrm>
            <a:off x="3450985" y="6337776"/>
            <a:ext cx="628756" cy="180289"/>
          </a:xfrm>
          <a:prstGeom prst="roundRect">
            <a:avLst/>
          </a:prstGeom>
          <a:solidFill>
            <a:srgbClr val="F6C9A4"/>
          </a:solidFill>
          <a:ln w="38100">
            <a:solidFill>
              <a:srgbClr val="FD9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CMD</a:t>
            </a:r>
            <a:endParaRPr lang="en-US" sz="11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C2338ED5-C626-022E-CBBD-8E114D17463E}"/>
              </a:ext>
            </a:extLst>
          </p:cNvPr>
          <p:cNvSpPr/>
          <p:nvPr/>
        </p:nvSpPr>
        <p:spPr>
          <a:xfrm>
            <a:off x="4105223" y="6337776"/>
            <a:ext cx="1314080" cy="1802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528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zh-CN" altLang="en-US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i="1" dirty="0">
                <a:solidFill>
                  <a:srgbClr val="5283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endParaRPr lang="en-US" sz="1100" b="1" i="1" dirty="0">
              <a:solidFill>
                <a:srgbClr val="5283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0C410397-460F-E0EA-17A8-F0CE3AB2FE4A}"/>
              </a:ext>
            </a:extLst>
          </p:cNvPr>
          <p:cNvSpPr/>
          <p:nvPr/>
        </p:nvSpPr>
        <p:spPr>
          <a:xfrm>
            <a:off x="5437659" y="6337776"/>
            <a:ext cx="1319616" cy="180289"/>
          </a:xfrm>
          <a:prstGeom prst="roundRect">
            <a:avLst/>
          </a:prstGeom>
          <a:solidFill>
            <a:srgbClr val="8DCDD9"/>
          </a:solidFill>
          <a:ln w="38100">
            <a:solidFill>
              <a:srgbClr val="385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i="1" dirty="0">
                <a:solidFill>
                  <a:srgbClr val="38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Transfer</a:t>
            </a:r>
            <a:endParaRPr lang="en-US" sz="1100" b="1" i="1" dirty="0">
              <a:solidFill>
                <a:srgbClr val="3858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52021C2-D59A-1FCE-B6A1-0EF415F2893F}"/>
              </a:ext>
            </a:extLst>
          </p:cNvPr>
          <p:cNvSpPr txBox="1"/>
          <p:nvPr/>
        </p:nvSpPr>
        <p:spPr>
          <a:xfrm>
            <a:off x="6266399" y="4609357"/>
            <a:ext cx="1184422" cy="402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1400" b="1" dirty="0">
                <a:latin typeface="Cambria" panose="02040503050406030204" pitchFamily="18" charset="0"/>
                <a:cs typeface="Times New Roman" panose="02020603050405020304" pitchFamily="18" charset="0"/>
              </a:rPr>
              <a:t>Channel 1</a:t>
            </a:r>
            <a:endParaRPr lang="en-US" sz="1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92010825-302C-3869-B79A-514125902C83}"/>
              </a:ext>
            </a:extLst>
          </p:cNvPr>
          <p:cNvSpPr/>
          <p:nvPr/>
        </p:nvSpPr>
        <p:spPr>
          <a:xfrm>
            <a:off x="525880" y="4059297"/>
            <a:ext cx="1504372" cy="490702"/>
          </a:xfrm>
          <a:prstGeom prst="roundRect">
            <a:avLst>
              <a:gd name="adj" fmla="val 14975"/>
            </a:avLst>
          </a:prstGeom>
          <a:solidFill>
            <a:srgbClr val="F6C8A4"/>
          </a:solidFill>
          <a:ln w="38100" cap="flat" cmpd="sng" algn="ctr">
            <a:solidFill>
              <a:srgbClr val="FD91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FC0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1F22DC5B-A732-8E8B-41CF-4CE916AAE7D0}"/>
              </a:ext>
            </a:extLst>
          </p:cNvPr>
          <p:cNvSpPr/>
          <p:nvPr/>
        </p:nvSpPr>
        <p:spPr>
          <a:xfrm>
            <a:off x="548180" y="4860584"/>
            <a:ext cx="1504372" cy="510797"/>
          </a:xfrm>
          <a:prstGeom prst="roundRect">
            <a:avLst>
              <a:gd name="adj" fmla="val 14975"/>
            </a:avLst>
          </a:prstGeom>
          <a:solidFill>
            <a:srgbClr val="F6C8A4"/>
          </a:solidFill>
          <a:ln w="38100" cap="flat" cmpd="sng" algn="ctr">
            <a:solidFill>
              <a:srgbClr val="FD91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en-US" altLang="zh-CN" sz="1600" b="1" kern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FC1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90432BF-4D47-0B5C-8B16-7FB5AB5719A8}"/>
              </a:ext>
            </a:extLst>
          </p:cNvPr>
          <p:cNvGrpSpPr/>
          <p:nvPr/>
        </p:nvGrpSpPr>
        <p:grpSpPr>
          <a:xfrm>
            <a:off x="2039804" y="4267129"/>
            <a:ext cx="4561718" cy="691498"/>
            <a:chOff x="2987651" y="1613018"/>
            <a:chExt cx="4561718" cy="69149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81EA950-6535-8A72-37F7-A81E9DF7AC03}"/>
                </a:ext>
              </a:extLst>
            </p:cNvPr>
            <p:cNvGrpSpPr/>
            <p:nvPr/>
          </p:nvGrpSpPr>
          <p:grpSpPr>
            <a:xfrm>
              <a:off x="2987651" y="1613018"/>
              <a:ext cx="4561718" cy="691498"/>
              <a:chOff x="9188896" y="1613214"/>
              <a:chExt cx="7503198" cy="966696"/>
            </a:xfrm>
          </p:grpSpPr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AEC58DC5-5894-A0F2-BA8F-E606699F32FD}"/>
                  </a:ext>
                </a:extLst>
              </p:cNvPr>
              <p:cNvSpPr/>
              <p:nvPr/>
            </p:nvSpPr>
            <p:spPr>
              <a:xfrm>
                <a:off x="9538254" y="1901919"/>
                <a:ext cx="1376631" cy="650216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F0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8C6A2065-A804-0CC7-010B-79AE0AD83288}"/>
                  </a:ext>
                </a:extLst>
              </p:cNvPr>
              <p:cNvSpPr/>
              <p:nvPr/>
            </p:nvSpPr>
            <p:spPr>
              <a:xfrm>
                <a:off x="11198107" y="1916704"/>
                <a:ext cx="1376631" cy="635431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F1</a:t>
                </a: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A1EEF5E7-7BDF-7B7A-2B77-35CFBBC81231}"/>
                  </a:ext>
                </a:extLst>
              </p:cNvPr>
              <p:cNvSpPr/>
              <p:nvPr/>
            </p:nvSpPr>
            <p:spPr>
              <a:xfrm>
                <a:off x="12835703" y="1920107"/>
                <a:ext cx="1458219" cy="659803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F2</a:t>
                </a:r>
              </a:p>
            </p:txBody>
          </p: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DBCFB69C-CA37-1843-CB14-805DC7BB76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8896" y="1634656"/>
                <a:ext cx="7503198" cy="0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A0889AF1-7D6B-6200-0EE7-C333E4EA0334}"/>
                  </a:ext>
                </a:extLst>
              </p:cNvPr>
              <p:cNvCxnSpPr/>
              <p:nvPr/>
            </p:nvCxnSpPr>
            <p:spPr>
              <a:xfrm>
                <a:off x="10241280" y="1634655"/>
                <a:ext cx="0" cy="288000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9B5584F2-ACF9-39E2-4149-5F9DDDDCB46C}"/>
                  </a:ext>
                </a:extLst>
              </p:cNvPr>
              <p:cNvCxnSpPr/>
              <p:nvPr/>
            </p:nvCxnSpPr>
            <p:spPr>
              <a:xfrm>
                <a:off x="11871501" y="1613214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17380C04-CA4D-132A-328F-9A843CE48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7754" y="1661818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</p:grp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A7F369EA-E584-04C2-E01B-670D07FADA3A}"/>
                </a:ext>
              </a:extLst>
            </p:cNvPr>
            <p:cNvSpPr/>
            <p:nvPr/>
          </p:nvSpPr>
          <p:spPr>
            <a:xfrm>
              <a:off x="6251003" y="1817881"/>
              <a:ext cx="911702" cy="471972"/>
            </a:xfrm>
            <a:prstGeom prst="roundRect">
              <a:avLst>
                <a:gd name="adj" fmla="val 14975"/>
              </a:avLst>
            </a:prstGeom>
            <a:solidFill>
              <a:srgbClr val="70AD47">
                <a:lumMod val="60000"/>
                <a:lumOff val="40000"/>
              </a:srgbClr>
            </a:solidFill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F3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377DE4A3-6A94-E6B3-7D03-66B9A48AA113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99" y="1613524"/>
              <a:ext cx="0" cy="206012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79AC22B-236A-C5EA-E3A2-1022CAF81B5C}"/>
              </a:ext>
            </a:extLst>
          </p:cNvPr>
          <p:cNvGrpSpPr/>
          <p:nvPr/>
        </p:nvGrpSpPr>
        <p:grpSpPr>
          <a:xfrm>
            <a:off x="2062104" y="5080150"/>
            <a:ext cx="4552763" cy="690993"/>
            <a:chOff x="2987651" y="1613524"/>
            <a:chExt cx="4552763" cy="690993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C745B99-EE0C-B194-8A9B-B7CECF3469BA}"/>
                </a:ext>
              </a:extLst>
            </p:cNvPr>
            <p:cNvGrpSpPr/>
            <p:nvPr/>
          </p:nvGrpSpPr>
          <p:grpSpPr>
            <a:xfrm>
              <a:off x="2987651" y="1613524"/>
              <a:ext cx="4552763" cy="690993"/>
              <a:chOff x="9188896" y="1613920"/>
              <a:chExt cx="7488468" cy="965990"/>
            </a:xfrm>
          </p:grpSpPr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09B1921F-3554-819F-68D6-987F9F7AB19D}"/>
                  </a:ext>
                </a:extLst>
              </p:cNvPr>
              <p:cNvSpPr/>
              <p:nvPr/>
            </p:nvSpPr>
            <p:spPr>
              <a:xfrm>
                <a:off x="9538254" y="1901919"/>
                <a:ext cx="1376631" cy="650216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F4</a:t>
                </a:r>
              </a:p>
            </p:txBody>
          </p: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8BFC294D-C23C-9CD0-776A-196AD9840E1A}"/>
                  </a:ext>
                </a:extLst>
              </p:cNvPr>
              <p:cNvSpPr/>
              <p:nvPr/>
            </p:nvSpPr>
            <p:spPr>
              <a:xfrm>
                <a:off x="11198107" y="1916704"/>
                <a:ext cx="1376631" cy="635431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F5</a:t>
                </a:r>
              </a:p>
            </p:txBody>
          </p:sp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8435C94B-4B22-63C9-632A-ED07CF24482F}"/>
                  </a:ext>
                </a:extLst>
              </p:cNvPr>
              <p:cNvSpPr/>
              <p:nvPr/>
            </p:nvSpPr>
            <p:spPr>
              <a:xfrm>
                <a:off x="12835703" y="1920107"/>
                <a:ext cx="1458219" cy="659803"/>
              </a:xfrm>
              <a:prstGeom prst="roundRect">
                <a:avLst>
                  <a:gd name="adj" fmla="val 14975"/>
                </a:avLst>
              </a:prstGeom>
              <a:solidFill>
                <a:srgbClr val="70AD47">
                  <a:lumMod val="60000"/>
                  <a:lumOff val="40000"/>
                </a:srgbClr>
              </a:solidFill>
              <a:ln w="381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F6</a:t>
                </a:r>
              </a:p>
            </p:txBody>
          </p: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1F107728-F898-B3AC-6C21-6C73005B19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8896" y="1613920"/>
                <a:ext cx="7488468" cy="20736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849C7574-9CC0-22C8-0AE6-D813B4BBD099}"/>
                  </a:ext>
                </a:extLst>
              </p:cNvPr>
              <p:cNvCxnSpPr/>
              <p:nvPr/>
            </p:nvCxnSpPr>
            <p:spPr>
              <a:xfrm>
                <a:off x="10169848" y="1634656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B7F8F98F-91BE-122E-1443-933D21A6E005}"/>
                  </a:ext>
                </a:extLst>
              </p:cNvPr>
              <p:cNvCxnSpPr/>
              <p:nvPr/>
            </p:nvCxnSpPr>
            <p:spPr>
              <a:xfrm>
                <a:off x="11834821" y="1637870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2B0CCFB9-AF06-61F6-9F83-4C5262350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11710" y="1637870"/>
                <a:ext cx="0" cy="287999"/>
              </a:xfrm>
              <a:prstGeom prst="straightConnector1">
                <a:avLst/>
              </a:prstGeom>
              <a:noFill/>
              <a:ln w="444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 w="sm" len="sm"/>
                <a:tailEnd type="triangle" w="sm" len="sm"/>
              </a:ln>
              <a:effectLst/>
            </p:spPr>
          </p:cxnSp>
        </p:grp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60A629F6-F9DB-A461-548A-D9AE5AD74C30}"/>
                </a:ext>
              </a:extLst>
            </p:cNvPr>
            <p:cNvSpPr/>
            <p:nvPr/>
          </p:nvSpPr>
          <p:spPr>
            <a:xfrm>
              <a:off x="6251003" y="1817881"/>
              <a:ext cx="911702" cy="471972"/>
            </a:xfrm>
            <a:prstGeom prst="roundRect">
              <a:avLst>
                <a:gd name="adj" fmla="val 14975"/>
              </a:avLst>
            </a:prstGeom>
            <a:solidFill>
              <a:srgbClr val="70AD47">
                <a:lumMod val="60000"/>
                <a:lumOff val="40000"/>
              </a:srgbClr>
            </a:solidFill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F7</a:t>
              </a: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50BC44B-BCCA-4CA8-C633-5A5B8323DBA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99" y="1613524"/>
              <a:ext cx="0" cy="206012"/>
            </a:xfrm>
            <a:prstGeom prst="straightConnector1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2E692AC-D7C4-DF95-4E5E-FAD4CF5C0FE4}"/>
              </a:ext>
            </a:extLst>
          </p:cNvPr>
          <p:cNvSpPr/>
          <p:nvPr/>
        </p:nvSpPr>
        <p:spPr>
          <a:xfrm>
            <a:off x="681546" y="4169741"/>
            <a:ext cx="1117745" cy="265029"/>
          </a:xfrm>
          <a:prstGeom prst="rect">
            <a:avLst/>
          </a:prstGeom>
          <a:solidFill>
            <a:srgbClr val="B3EBFF"/>
          </a:solidFill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>
                <a:solidFill>
                  <a:srgbClr val="FF0000"/>
                </a:solidFill>
                <a:latin typeface="Cambria" panose="02040503050406030204" pitchFamily="18" charset="0"/>
              </a:rPr>
              <a:t>Read Request 1</a:t>
            </a:r>
            <a:endParaRPr lang="en-US" sz="11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F1C76F5-A914-3CAD-C0D6-8A7E030464B2}"/>
              </a:ext>
            </a:extLst>
          </p:cNvPr>
          <p:cNvSpPr/>
          <p:nvPr/>
        </p:nvSpPr>
        <p:spPr>
          <a:xfrm>
            <a:off x="719193" y="4985974"/>
            <a:ext cx="1117745" cy="265029"/>
          </a:xfrm>
          <a:prstGeom prst="rect">
            <a:avLst/>
          </a:prstGeom>
          <a:solidFill>
            <a:srgbClr val="B3EBFF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>
                <a:solidFill>
                  <a:srgbClr val="FF0000"/>
                </a:solidFill>
                <a:latin typeface="Cambria" panose="02040503050406030204" pitchFamily="18" charset="0"/>
              </a:rPr>
              <a:t>Read Request 2</a:t>
            </a:r>
            <a:endParaRPr lang="en-US" sz="11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993384F7-160D-0DBD-C99F-465F45CE2D91}"/>
              </a:ext>
            </a:extLst>
          </p:cNvPr>
          <p:cNvSpPr/>
          <p:nvPr/>
        </p:nvSpPr>
        <p:spPr>
          <a:xfrm>
            <a:off x="3352368" y="5922334"/>
            <a:ext cx="3490794" cy="673045"/>
          </a:xfrm>
          <a:prstGeom prst="rect">
            <a:avLst/>
          </a:prstGeom>
          <a:noFill/>
          <a:ln w="25400">
            <a:solidFill>
              <a:srgbClr val="4E8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E8F00"/>
              </a:solidFill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E8268F5-8767-91D5-3E4D-0F5478BB6B99}"/>
              </a:ext>
            </a:extLst>
          </p:cNvPr>
          <p:cNvSpPr txBox="1"/>
          <p:nvPr/>
        </p:nvSpPr>
        <p:spPr>
          <a:xfrm>
            <a:off x="6759972" y="5677868"/>
            <a:ext cx="2083305" cy="41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1" u="none" strike="noStrike" kern="0" cap="none" spc="0" normalizeH="0" baseline="0" noProof="0" dirty="0">
                <a:ln>
                  <a:noFill/>
                </a:ln>
                <a:solidFill>
                  <a:srgbClr val="4E8F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Served in</a:t>
            </a:r>
            <a:r>
              <a:rPr kumimoji="0" lang="en-US" altLang="zh-CN" b="1" i="1" u="none" strike="noStrike" kern="0" cap="none" spc="0" normalizeH="0" noProof="0" dirty="0">
                <a:ln>
                  <a:noFill/>
                </a:ln>
                <a:solidFill>
                  <a:srgbClr val="4E8F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parallel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4E8F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E0EAC54-BF2B-45A9-76B5-4630DA3C43C7}"/>
              </a:ext>
            </a:extLst>
          </p:cNvPr>
          <p:cNvCxnSpPr>
            <a:cxnSpLocks/>
          </p:cNvCxnSpPr>
          <p:nvPr/>
        </p:nvCxnSpPr>
        <p:spPr>
          <a:xfrm flipH="1">
            <a:off x="6762112" y="2433693"/>
            <a:ext cx="4638" cy="4187997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FB53819D-ECC0-8AF6-BCD0-91798DC3A8AE}"/>
              </a:ext>
            </a:extLst>
          </p:cNvPr>
          <p:cNvCxnSpPr>
            <a:cxnSpLocks/>
          </p:cNvCxnSpPr>
          <p:nvPr/>
        </p:nvCxnSpPr>
        <p:spPr>
          <a:xfrm>
            <a:off x="6783579" y="5645587"/>
            <a:ext cx="1297546" cy="0"/>
          </a:xfrm>
          <a:prstGeom prst="straightConnector1">
            <a:avLst/>
          </a:prstGeom>
          <a:ln w="28575">
            <a:solidFill>
              <a:srgbClr val="4E8F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43833D66-07B4-E1ED-EAF4-22F5313023D2}"/>
              </a:ext>
            </a:extLst>
          </p:cNvPr>
          <p:cNvSpPr txBox="1"/>
          <p:nvPr/>
        </p:nvSpPr>
        <p:spPr>
          <a:xfrm>
            <a:off x="6732316" y="5268711"/>
            <a:ext cx="14904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4E8F00"/>
                </a:solidFill>
                <a:latin typeface="Cambria" panose="02040503050406030204" pitchFamily="18" charset="0"/>
              </a:rPr>
              <a:t>Saved</a:t>
            </a:r>
            <a:r>
              <a:rPr lang="en-US" sz="17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1700" b="1" i="1" dirty="0">
                <a:solidFill>
                  <a:srgbClr val="4E8F00"/>
                </a:solidFill>
                <a:latin typeface="Cambria" panose="02040503050406030204" pitchFamily="18" charset="0"/>
              </a:rPr>
              <a:t>Cycles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861AEBB-F26C-1C5A-9C55-BD907D078901}"/>
              </a:ext>
            </a:extLst>
          </p:cNvPr>
          <p:cNvCxnSpPr>
            <a:cxnSpLocks/>
          </p:cNvCxnSpPr>
          <p:nvPr/>
        </p:nvCxnSpPr>
        <p:spPr>
          <a:xfrm flipV="1">
            <a:off x="8081125" y="2427949"/>
            <a:ext cx="0" cy="420921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7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375 -7.40741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04375 -2.96296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0.15747 -0.00069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15521 3.7037E-6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7 -0.00069 L 0.15747 0.05788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21 3.7037E-6 L 0.15625 0.05601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91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54" grpId="0"/>
      <p:bldP spid="156" grpId="0" animBg="1"/>
      <p:bldP spid="157" grpId="0" animBg="1"/>
      <p:bldP spid="158" grpId="0" animBg="1"/>
      <p:bldP spid="159" grpId="0"/>
      <p:bldP spid="161" grpId="0"/>
      <p:bldP spid="162" grpId="0"/>
      <p:bldP spid="163" grpId="0" animBg="1"/>
      <p:bldP spid="164" grpId="0" animBg="1"/>
      <p:bldP spid="165" grpId="0" animBg="1"/>
      <p:bldP spid="166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21" grpId="2"/>
      <p:bldP spid="21" grpId="3"/>
      <p:bldP spid="4" grpId="0" animBg="1"/>
      <p:bldP spid="4" grpId="1" animBg="1"/>
      <p:bldP spid="7" grpId="0"/>
      <p:bldP spid="7" grpId="1"/>
      <p:bldP spid="8" grpId="0"/>
      <p:bldP spid="80" grpId="0"/>
      <p:bldP spid="80" grpId="1"/>
      <p:bldP spid="81" grpId="0"/>
      <p:bldP spid="87" grpId="0"/>
      <p:bldP spid="99" grpId="0"/>
      <p:bldP spid="100" grpId="0"/>
      <p:bldP spid="101" grpId="0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/>
      <p:bldP spid="108" grpId="1"/>
      <p:bldP spid="109" grpId="0" animBg="1"/>
      <p:bldP spid="110" grpId="0" animBg="1"/>
      <p:bldP spid="172" grpId="0" animBg="1"/>
      <p:bldP spid="172" grpId="1" animBg="1"/>
      <p:bldP spid="172" grpId="2" animBg="1"/>
      <p:bldP spid="172" grpId="3" animBg="1"/>
      <p:bldP spid="173" grpId="0" animBg="1"/>
      <p:bldP spid="173" grpId="1" animBg="1"/>
      <p:bldP spid="173" grpId="2" animBg="1"/>
      <p:bldP spid="173" grpId="3" animBg="1"/>
      <p:bldP spid="174" grpId="0" animBg="1"/>
      <p:bldP spid="174" grpId="1" animBg="1"/>
      <p:bldP spid="175" grpId="0"/>
      <p:bldP spid="175" grpId="1"/>
      <p:bldP spid="1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7E24-1C1C-B760-EB51-4AA56251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Impact of Path Conflicts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4CF9E-7660-B468-E11B-74D75E224980}"/>
              </a:ext>
            </a:extLst>
          </p:cNvPr>
          <p:cNvSpPr txBox="1">
            <a:spLocks/>
          </p:cNvSpPr>
          <p:nvPr/>
        </p:nvSpPr>
        <p:spPr>
          <a:xfrm>
            <a:off x="451505" y="1692651"/>
            <a:ext cx="8240985" cy="1667037"/>
          </a:xfrm>
          <a:prstGeom prst="roundRect">
            <a:avLst>
              <a:gd name="adj" fmla="val 477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latin typeface="Cambria" panose="02040503050406030204" pitchFamily="18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-228600">
              <a:buClr>
                <a:schemeClr val="tx1"/>
              </a:buClr>
            </a:pPr>
            <a:r>
              <a:rPr lang="en-IN" sz="3200" b="0" dirty="0">
                <a:solidFill>
                  <a:srgbClr val="C00000"/>
                </a:solidFill>
              </a:rPr>
              <a:t>Path conflicts increase</a:t>
            </a:r>
            <a:r>
              <a:rPr lang="en-IN" sz="3200" b="0" dirty="0"/>
              <a:t> the </a:t>
            </a:r>
            <a:r>
              <a:rPr lang="en-IN" sz="3200" b="0" dirty="0">
                <a:solidFill>
                  <a:srgbClr val="C00000"/>
                </a:solidFill>
              </a:rPr>
              <a:t>average I/O latency </a:t>
            </a:r>
            <a:r>
              <a:rPr lang="en-IN" sz="3200" b="0" dirty="0"/>
              <a:t>by </a:t>
            </a:r>
            <a:r>
              <a:rPr lang="en-IN" sz="3200" b="0" dirty="0">
                <a:solidFill>
                  <a:srgbClr val="C00000"/>
                </a:solidFill>
              </a:rPr>
              <a:t>57%</a:t>
            </a:r>
            <a:r>
              <a:rPr lang="en-IN" sz="3200" b="0" dirty="0"/>
              <a:t> in our experiments </a:t>
            </a:r>
            <a:br>
              <a:rPr lang="en-IN" sz="3200" b="0" dirty="0"/>
            </a:br>
            <a:r>
              <a:rPr lang="en-IN" sz="3200" b="0" dirty="0"/>
              <a:t>on a performance-optimized SSD</a:t>
            </a:r>
            <a:endParaRPr lang="en-US" sz="3200" b="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7912F09-571F-AD39-160F-39AC3BEA87AE}"/>
              </a:ext>
            </a:extLst>
          </p:cNvPr>
          <p:cNvSpPr txBox="1">
            <a:spLocks/>
          </p:cNvSpPr>
          <p:nvPr/>
        </p:nvSpPr>
        <p:spPr>
          <a:xfrm>
            <a:off x="451507" y="4331831"/>
            <a:ext cx="8240985" cy="1667036"/>
          </a:xfrm>
          <a:prstGeom prst="roundRect">
            <a:avLst>
              <a:gd name="adj" fmla="val 4777"/>
            </a:avLst>
          </a:prstGeom>
          <a:solidFill>
            <a:srgbClr val="FFE3E1"/>
          </a:solidFill>
          <a:ln w="38100">
            <a:solidFill>
              <a:srgbClr val="C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latin typeface="Cambria" panose="02040503050406030204" pitchFamily="18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-228600">
              <a:buClr>
                <a:schemeClr val="tx1"/>
              </a:buClr>
            </a:pPr>
            <a:r>
              <a:rPr lang="en-IN" sz="3200" b="0" dirty="0"/>
              <a:t>The </a:t>
            </a:r>
            <a:r>
              <a:rPr lang="en-IN" sz="3200" b="0" dirty="0">
                <a:solidFill>
                  <a:srgbClr val="C00000"/>
                </a:solidFill>
              </a:rPr>
              <a:t>performance overhead </a:t>
            </a:r>
            <a:r>
              <a:rPr lang="en-IN" sz="3200" b="0" dirty="0"/>
              <a:t>of </a:t>
            </a:r>
            <a:r>
              <a:rPr lang="en-IN" sz="3200" b="0" dirty="0">
                <a:solidFill>
                  <a:srgbClr val="C00000"/>
                </a:solidFill>
              </a:rPr>
              <a:t>path conflicts increases </a:t>
            </a:r>
            <a:r>
              <a:rPr lang="en-IN" sz="3200" b="0" dirty="0"/>
              <a:t>by</a:t>
            </a:r>
            <a:r>
              <a:rPr lang="en-IN" sz="3200" b="0" dirty="0">
                <a:solidFill>
                  <a:srgbClr val="C00000"/>
                </a:solidFill>
              </a:rPr>
              <a:t> 1.6x </a:t>
            </a:r>
            <a:r>
              <a:rPr lang="en-IN" sz="3200" b="0" dirty="0"/>
              <a:t>in our experiments</a:t>
            </a:r>
            <a:br>
              <a:rPr lang="en-IN" sz="3200" b="0" dirty="0">
                <a:solidFill>
                  <a:srgbClr val="C00000"/>
                </a:solidFill>
              </a:rPr>
            </a:br>
            <a:r>
              <a:rPr lang="en-IN" sz="3200" b="0" dirty="0"/>
              <a:t> for </a:t>
            </a:r>
            <a:r>
              <a:rPr lang="en-IN" sz="3200" b="0" dirty="0">
                <a:solidFill>
                  <a:srgbClr val="C00000"/>
                </a:solidFill>
              </a:rPr>
              <a:t>high-I/O-intensity </a:t>
            </a:r>
            <a:r>
              <a:rPr lang="en-IN" sz="3200" b="0" dirty="0"/>
              <a:t>workloads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E2C565F-363D-11CA-C97E-310BAEB6E248}"/>
              </a:ext>
            </a:extLst>
          </p:cNvPr>
          <p:cNvSpPr txBox="1">
            <a:spLocks/>
          </p:cNvSpPr>
          <p:nvPr/>
        </p:nvSpPr>
        <p:spPr>
          <a:xfrm>
            <a:off x="8815621" y="655123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3</a:t>
            </a:r>
            <a:endParaRPr lang="en-CH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5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CB14-6B58-9432-4E64-7094A79A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Prior Approaches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E983D4B6-9062-3C17-850A-37191DCC3BCB}"/>
              </a:ext>
            </a:extLst>
          </p:cNvPr>
          <p:cNvGrpSpPr/>
          <p:nvPr/>
        </p:nvGrpSpPr>
        <p:grpSpPr>
          <a:xfrm>
            <a:off x="609735" y="1155478"/>
            <a:ext cx="3837472" cy="2421203"/>
            <a:chOff x="609735" y="1212122"/>
            <a:chExt cx="3837472" cy="242120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B95982C-FEB1-3977-7E59-1BBCA35DCE67}"/>
                </a:ext>
              </a:extLst>
            </p:cNvPr>
            <p:cNvSpPr/>
            <p:nvPr/>
          </p:nvSpPr>
          <p:spPr>
            <a:xfrm>
              <a:off x="1650946" y="1212122"/>
              <a:ext cx="2034733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Shared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DFD8E8-7B37-491C-D12C-2F4C1F9457D9}"/>
                </a:ext>
              </a:extLst>
            </p:cNvPr>
            <p:cNvGrpSpPr/>
            <p:nvPr/>
          </p:nvGrpSpPr>
          <p:grpSpPr>
            <a:xfrm>
              <a:off x="609735" y="1382053"/>
              <a:ext cx="3837472" cy="2251272"/>
              <a:chOff x="609735" y="1382053"/>
              <a:chExt cx="3837472" cy="22512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C3404D2-195B-8C83-D570-711DD3F0076C}"/>
                  </a:ext>
                </a:extLst>
              </p:cNvPr>
              <p:cNvGrpSpPr/>
              <p:nvPr/>
            </p:nvGrpSpPr>
            <p:grpSpPr>
              <a:xfrm>
                <a:off x="609735" y="1400505"/>
                <a:ext cx="3031681" cy="2232820"/>
                <a:chOff x="166766" y="1447096"/>
                <a:chExt cx="3311597" cy="256641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9FEF818-47FE-9EB1-1224-CEF78B18C763}"/>
                    </a:ext>
                  </a:extLst>
                </p:cNvPr>
                <p:cNvGrpSpPr/>
                <p:nvPr/>
              </p:nvGrpSpPr>
              <p:grpSpPr>
                <a:xfrm>
                  <a:off x="664225" y="1632055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735EA1C7-FA20-0F47-9565-EA34B423C8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00265DF3-6023-DAF5-8864-6774D7DCE59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B804061-0901-F533-0696-35D4E0C2311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5983584-5FF4-2882-3766-A16384250635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E3273FA4-DC6A-B189-8492-C03144D7B24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8428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E252F7F4-11FE-B54E-79A2-20BA1D31EEB3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0B0AF9AB-3889-261F-6590-F55933C55FAF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854786A-44F1-67C4-C5B9-C31729B80E97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1054E084-98AA-97C1-A02A-0AE0F6798C9A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9301592-2643-DDAD-CCDF-DDD2E61B82CA}"/>
                    </a:ext>
                  </a:extLst>
                </p:cNvPr>
                <p:cNvGrpSpPr/>
                <p:nvPr/>
              </p:nvGrpSpPr>
              <p:grpSpPr>
                <a:xfrm>
                  <a:off x="674536" y="2251944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6469255-6310-FB70-408C-AAE857CE0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2DA2B1B-EE1E-4226-7739-70C74630A180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B2B2BDB-58C7-C3E5-0F08-E2BA968DD79B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4DB657C-A2B4-9640-0430-EFBAB7CF011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A7B0A68-394E-BCF0-0F23-0D7DD7C902F2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ABCEE61D-4BEE-7EE7-E0A2-5C5CD9286D2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8ED027FB-49CC-1B7C-466A-6A70811AA0B9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D7A0C73-DBC8-F5D1-0999-1980F60E656B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C90C4DB-DB4B-203C-9649-5C170B44A0F0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3A69B82-8F8F-BE18-DC75-3209446B2393}"/>
                    </a:ext>
                  </a:extLst>
                </p:cNvPr>
                <p:cNvGrpSpPr/>
                <p:nvPr/>
              </p:nvGrpSpPr>
              <p:grpSpPr>
                <a:xfrm>
                  <a:off x="663862" y="2864627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5EC4B007-6CCD-0436-23E3-44EFB24A69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47F8126A-4680-3F49-3C3D-815D2BDBA2F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0881FE5-5565-86BD-551F-7CDA87B1804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52DD3CB0-19F1-EF60-6168-DE1317720F0A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459F0BD-DD5F-9445-6587-D0C89ADF47E7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92E0055-DAE8-E736-C271-592955674DD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E970B60-0E87-3229-2349-131CC968FFF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632B11A-27E9-BD26-91CF-3F13020B72EC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6E0082D7-F1F3-7C2F-B255-4357745B6FC9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03A1B06-7505-F291-2798-52DB78E45DD6}"/>
                    </a:ext>
                  </a:extLst>
                </p:cNvPr>
                <p:cNvGrpSpPr/>
                <p:nvPr/>
              </p:nvGrpSpPr>
              <p:grpSpPr>
                <a:xfrm>
                  <a:off x="672907" y="3487686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966B254-3FA6-DC11-8F52-F132AE42BA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93165B8F-0C59-F723-9462-BE6F7558D48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5C74EDD0-95CA-ABE7-9AA5-1F86953563C3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177C07CB-F1FD-609C-1D6D-8D8FB6F78B4C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0D4B7B5C-F57F-581B-E726-782F537865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CCEA66BB-EA15-E185-3DF8-712EAE26E490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F8E6AAC5-8442-9FCC-3E73-BBCA2C8EF4E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AE51D3D-5F98-41A6-D8F2-7E04E1BDECB2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FBB7B3BC-0DD2-EC33-3F22-B55A28FEA9DD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86916751-130B-8CF8-354D-F6095CB7487B}"/>
                    </a:ext>
                  </a:extLst>
                </p:cNvPr>
                <p:cNvGrpSpPr/>
                <p:nvPr/>
              </p:nvGrpSpPr>
              <p:grpSpPr>
                <a:xfrm>
                  <a:off x="166766" y="1447096"/>
                  <a:ext cx="544307" cy="471322"/>
                  <a:chOff x="386458" y="1367831"/>
                  <a:chExt cx="544307" cy="471322"/>
                </a:xfrm>
              </p:grpSpPr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1BC8E913-D9F4-81BD-7EC3-02526AD280BB}"/>
                      </a:ext>
                    </a:extLst>
                  </p:cNvPr>
                  <p:cNvSpPr/>
                  <p:nvPr/>
                </p:nvSpPr>
                <p:spPr>
                  <a:xfrm>
                    <a:off x="391980" y="1367831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994336A-C9FE-75D8-2C13-C92F73519698}"/>
                      </a:ext>
                    </a:extLst>
                  </p:cNvPr>
                  <p:cNvSpPr/>
                  <p:nvPr/>
                </p:nvSpPr>
                <p:spPr>
                  <a:xfrm>
                    <a:off x="386458" y="1414642"/>
                    <a:ext cx="544307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2437249-5D54-9DE7-EAF1-F9506370B458}"/>
                    </a:ext>
                  </a:extLst>
                </p:cNvPr>
                <p:cNvGrpSpPr/>
                <p:nvPr/>
              </p:nvGrpSpPr>
              <p:grpSpPr>
                <a:xfrm>
                  <a:off x="184253" y="2060552"/>
                  <a:ext cx="512145" cy="452304"/>
                  <a:chOff x="393439" y="1935872"/>
                  <a:chExt cx="512145" cy="452304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B267CDEE-BC1F-E940-F82B-D40C867313C5}"/>
                      </a:ext>
                    </a:extLst>
                  </p:cNvPr>
                  <p:cNvSpPr/>
                  <p:nvPr/>
                </p:nvSpPr>
                <p:spPr>
                  <a:xfrm>
                    <a:off x="393439" y="1935872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F31391A5-A83E-F3F1-AA6A-E515932FC466}"/>
                      </a:ext>
                    </a:extLst>
                  </p:cNvPr>
                  <p:cNvSpPr/>
                  <p:nvPr/>
                </p:nvSpPr>
                <p:spPr>
                  <a:xfrm>
                    <a:off x="411641" y="1952728"/>
                    <a:ext cx="49394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88EDE83-E6E9-70B4-F1B6-50C2351B29EE}"/>
                    </a:ext>
                  </a:extLst>
                </p:cNvPr>
                <p:cNvGrpSpPr/>
                <p:nvPr/>
              </p:nvGrpSpPr>
              <p:grpSpPr>
                <a:xfrm>
                  <a:off x="175190" y="2667745"/>
                  <a:ext cx="520603" cy="475890"/>
                  <a:chOff x="394898" y="2503913"/>
                  <a:chExt cx="520603" cy="475890"/>
                </a:xfrm>
              </p:grpSpPr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C6A9664C-AA09-6B22-F492-3251A74B2E92}"/>
                      </a:ext>
                    </a:extLst>
                  </p:cNvPr>
                  <p:cNvSpPr/>
                  <p:nvPr/>
                </p:nvSpPr>
                <p:spPr>
                  <a:xfrm>
                    <a:off x="394898" y="2503913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A1C04D5-9810-632F-A8A5-C815546A3086}"/>
                      </a:ext>
                    </a:extLst>
                  </p:cNvPr>
                  <p:cNvSpPr/>
                  <p:nvPr/>
                </p:nvSpPr>
                <p:spPr>
                  <a:xfrm>
                    <a:off x="405408" y="2555292"/>
                    <a:ext cx="51009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BFF5BCE-8FC2-C9ED-87D2-5E735027830B}"/>
                    </a:ext>
                  </a:extLst>
                </p:cNvPr>
                <p:cNvGrpSpPr/>
                <p:nvPr/>
              </p:nvGrpSpPr>
              <p:grpSpPr>
                <a:xfrm>
                  <a:off x="181864" y="3274924"/>
                  <a:ext cx="511389" cy="467195"/>
                  <a:chOff x="391602" y="3359300"/>
                  <a:chExt cx="511389" cy="467195"/>
                </a:xfrm>
              </p:grpSpPr>
              <p:sp>
                <p:nvSpPr>
                  <p:cNvPr id="13" name="Rounded Rectangle 12">
                    <a:extLst>
                      <a:ext uri="{FF2B5EF4-FFF2-40B4-BE49-F238E27FC236}">
                        <a16:creationId xmlns:a16="http://schemas.microsoft.com/office/drawing/2014/main" id="{CAC4BB96-8B9D-A501-A38A-5967AF3C70E7}"/>
                      </a:ext>
                    </a:extLst>
                  </p:cNvPr>
                  <p:cNvSpPr/>
                  <p:nvPr/>
                </p:nvSpPr>
                <p:spPr>
                  <a:xfrm>
                    <a:off x="396358" y="3359300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4227A851-2EC9-87E9-F1A0-98A649B9DEA2}"/>
                      </a:ext>
                    </a:extLst>
                  </p:cNvPr>
                  <p:cNvSpPr/>
                  <p:nvPr/>
                </p:nvSpPr>
                <p:spPr>
                  <a:xfrm>
                    <a:off x="391602" y="3401984"/>
                    <a:ext cx="505925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C78AA1D-0402-EEA2-2A1F-5F7833CACD5D}"/>
                  </a:ext>
                </a:extLst>
              </p:cNvPr>
              <p:cNvSpPr/>
              <p:nvPr/>
            </p:nvSpPr>
            <p:spPr>
              <a:xfrm>
                <a:off x="3519504" y="2092029"/>
                <a:ext cx="92770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Flash</a:t>
                </a:r>
                <a:r>
                  <a:rPr lang="zh-CN" altLang="en-US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Chip</a:t>
                </a:r>
                <a:endPara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EF2D274-1EC9-15DC-EDF8-D9BEE55A4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9943" y="1835311"/>
                <a:ext cx="242183" cy="261994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E0C65D62-0193-4009-8B5F-52897728D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255" y="1382053"/>
                <a:ext cx="337451" cy="165858"/>
              </a:xfrm>
              <a:prstGeom prst="curvedConnector3">
                <a:avLst>
                  <a:gd name="adj1" fmla="val 1730"/>
                </a:avLst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22F1C21-5514-FAD0-0BD1-E47C372FFCF3}"/>
              </a:ext>
            </a:extLst>
          </p:cNvPr>
          <p:cNvSpPr txBox="1"/>
          <p:nvPr/>
        </p:nvSpPr>
        <p:spPr>
          <a:xfrm>
            <a:off x="1472274" y="776357"/>
            <a:ext cx="16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Baseline SSD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1EABE8-B0A1-89D1-4465-03EBED64EBCA}"/>
              </a:ext>
            </a:extLst>
          </p:cNvPr>
          <p:cNvGrpSpPr/>
          <p:nvPr/>
        </p:nvGrpSpPr>
        <p:grpSpPr>
          <a:xfrm>
            <a:off x="5181600" y="1184682"/>
            <a:ext cx="3837472" cy="2433293"/>
            <a:chOff x="5181600" y="1241326"/>
            <a:chExt cx="3837472" cy="24332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8CBE6F8-50B3-9325-5FCD-72D29845804B}"/>
                </a:ext>
              </a:extLst>
            </p:cNvPr>
            <p:cNvGrpSpPr/>
            <p:nvPr/>
          </p:nvGrpSpPr>
          <p:grpSpPr>
            <a:xfrm>
              <a:off x="5181600" y="1441799"/>
              <a:ext cx="3031681" cy="2232820"/>
              <a:chOff x="166766" y="1447096"/>
              <a:chExt cx="3311597" cy="2566411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C0B7029-8A17-610E-ABA5-8582B4C1731A}"/>
                  </a:ext>
                </a:extLst>
              </p:cNvPr>
              <p:cNvGrpSpPr/>
              <p:nvPr/>
            </p:nvGrpSpPr>
            <p:grpSpPr>
              <a:xfrm>
                <a:off x="664225" y="1632055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0AFDE2ED-BEE0-0FA2-33B5-AE9F06782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3D6FA292-FAD2-2CF8-0578-46916FD08780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BCFED93A-CC8D-D1B8-6BE1-D72CD97FE44B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EB62C16D-3AE6-870F-233B-5FF3B635C46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951AFD0-BD9E-3A3F-BE32-EADD7562681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3278E9B-4D0B-0748-D4F3-B3141A7599C9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DA85F8D8-4BD7-1060-D7AF-64F15C42848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20650690-0E40-B560-0CC8-1F9332E25937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8C5E2CCD-5D0D-CBCD-B407-068EC1817586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EBA89C3-747E-83AA-ADC6-F7E683E598F6}"/>
                  </a:ext>
                </a:extLst>
              </p:cNvPr>
              <p:cNvGrpSpPr/>
              <p:nvPr/>
            </p:nvGrpSpPr>
            <p:grpSpPr>
              <a:xfrm>
                <a:off x="674536" y="2251944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BFC0B45A-5B6D-5F44-546E-94895D2E3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E72E8E4-5194-1CA1-A25B-9B699018ED82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21703139-7EE9-FE3F-5C12-5A122920B2D4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A7E6261-B55D-130B-5587-EC1B95887593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574FB13-D73E-6DC1-DD88-42E674163CAF}"/>
                    </a:ext>
                  </a:extLst>
                </p:cNvPr>
                <p:cNvCxnSpPr/>
                <p:nvPr/>
              </p:nvCxnSpPr>
              <p:spPr>
                <a:xfrm rot="16200000">
                  <a:off x="3122519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CD1678F5-3B3E-EC7B-4918-A19D5C93E5F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68F0807-16A2-1F59-432E-8B1291084FF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4D53290-AA7B-E0A2-7F97-73D95F3FB250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67BE6F8B-A857-4FFC-074C-BFF67E6CC6CD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7F68AD18-EBDA-D7AE-92F5-661A8994AEBE}"/>
                  </a:ext>
                </a:extLst>
              </p:cNvPr>
              <p:cNvGrpSpPr/>
              <p:nvPr/>
            </p:nvGrpSpPr>
            <p:grpSpPr>
              <a:xfrm>
                <a:off x="663862" y="2864627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CC0CAE2-37D1-63E7-1AD6-2B1320038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0D88B149-9000-3010-AE7C-DBBA79DF7CAF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6187A25-CE08-576E-F1F1-0AA67726F978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63F1737A-830B-F1BA-9307-5A4D785F1D8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F19174FE-6BAD-9A37-1294-441C1E67E621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D5466527-09A0-8CE4-6969-24AA36F7BDC5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91FC4FE-5B8C-699C-752B-85F779F5FEA7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0CD4AE8-D49E-120D-4B2A-36E44338DE73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7C8D171-3605-CE29-B919-1249754BAF28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AB4713D-E4CB-E14C-48BA-A47573B57553}"/>
                  </a:ext>
                </a:extLst>
              </p:cNvPr>
              <p:cNvGrpSpPr/>
              <p:nvPr/>
            </p:nvGrpSpPr>
            <p:grpSpPr>
              <a:xfrm>
                <a:off x="672907" y="3487686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DBA9CBD1-6194-0E84-66E3-023956891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FB390E3E-CFCE-17A2-B0F0-E985FF724688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FFE88F7-001A-8334-8BF8-AAEFA4022989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6A956D6-04DE-3903-3D9E-EF9F1A4175D9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811DC81-3D61-504F-2F5C-5347216B738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BF023585-142A-0609-8C6E-9F1AA35A58C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4E15EE3-4E02-F950-519B-83A6F59B62B6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4A063DA-66C8-57B0-012B-7D1492D3E802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D7A55E02-9E85-5C8E-A3FE-E7F2E0B3AE82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58A2C12-35A8-EE0E-C229-9FA51451AD1B}"/>
                  </a:ext>
                </a:extLst>
              </p:cNvPr>
              <p:cNvGrpSpPr/>
              <p:nvPr/>
            </p:nvGrpSpPr>
            <p:grpSpPr>
              <a:xfrm>
                <a:off x="166766" y="1447096"/>
                <a:ext cx="544307" cy="471322"/>
                <a:chOff x="386458" y="1367831"/>
                <a:chExt cx="544307" cy="471322"/>
              </a:xfrm>
            </p:grpSpPr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03879E21-86F1-6E5A-1A2F-D5919268EAB0}"/>
                    </a:ext>
                  </a:extLst>
                </p:cNvPr>
                <p:cNvSpPr/>
                <p:nvPr/>
              </p:nvSpPr>
              <p:spPr>
                <a:xfrm>
                  <a:off x="391980" y="1367831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9EC4622-E016-6D13-16CD-8D4BBAFAC7C3}"/>
                    </a:ext>
                  </a:extLst>
                </p:cNvPr>
                <p:cNvSpPr/>
                <p:nvPr/>
              </p:nvSpPr>
              <p:spPr>
                <a:xfrm>
                  <a:off x="386458" y="1414642"/>
                  <a:ext cx="544307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F8A2CA0D-1FD2-7B26-6683-5D1ED1B95F50}"/>
                  </a:ext>
                </a:extLst>
              </p:cNvPr>
              <p:cNvGrpSpPr/>
              <p:nvPr/>
            </p:nvGrpSpPr>
            <p:grpSpPr>
              <a:xfrm>
                <a:off x="184253" y="2060552"/>
                <a:ext cx="512145" cy="452304"/>
                <a:chOff x="393439" y="1935872"/>
                <a:chExt cx="512145" cy="452304"/>
              </a:xfrm>
            </p:grpSpPr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F0F81AE3-DBE3-3896-60A8-703A3085562D}"/>
                    </a:ext>
                  </a:extLst>
                </p:cNvPr>
                <p:cNvSpPr/>
                <p:nvPr/>
              </p:nvSpPr>
              <p:spPr>
                <a:xfrm>
                  <a:off x="393439" y="1935872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4777106-62A3-4E18-805C-648A5EC62E7F}"/>
                    </a:ext>
                  </a:extLst>
                </p:cNvPr>
                <p:cNvSpPr/>
                <p:nvPr/>
              </p:nvSpPr>
              <p:spPr>
                <a:xfrm>
                  <a:off x="411641" y="1952728"/>
                  <a:ext cx="49394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CF6B62AD-CA75-E678-0698-7C19D43B575E}"/>
                  </a:ext>
                </a:extLst>
              </p:cNvPr>
              <p:cNvGrpSpPr/>
              <p:nvPr/>
            </p:nvGrpSpPr>
            <p:grpSpPr>
              <a:xfrm>
                <a:off x="175190" y="2667745"/>
                <a:ext cx="520603" cy="475890"/>
                <a:chOff x="394898" y="2503913"/>
                <a:chExt cx="520603" cy="47589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BECE5C70-A2BD-1F70-DD86-C11948BC67D5}"/>
                    </a:ext>
                  </a:extLst>
                </p:cNvPr>
                <p:cNvSpPr/>
                <p:nvPr/>
              </p:nvSpPr>
              <p:spPr>
                <a:xfrm>
                  <a:off x="394898" y="2503913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3EEB297-3C9E-2105-8833-34BF1343B45B}"/>
                    </a:ext>
                  </a:extLst>
                </p:cNvPr>
                <p:cNvSpPr/>
                <p:nvPr/>
              </p:nvSpPr>
              <p:spPr>
                <a:xfrm>
                  <a:off x="405408" y="2555292"/>
                  <a:ext cx="51009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5434704-D016-722E-D4B8-D2A40F0DD99E}"/>
                  </a:ext>
                </a:extLst>
              </p:cNvPr>
              <p:cNvGrpSpPr/>
              <p:nvPr/>
            </p:nvGrpSpPr>
            <p:grpSpPr>
              <a:xfrm>
                <a:off x="181864" y="3274924"/>
                <a:ext cx="511389" cy="467195"/>
                <a:chOff x="391602" y="3359300"/>
                <a:chExt cx="511389" cy="467195"/>
              </a:xfrm>
            </p:grpSpPr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907AED85-BF28-82D9-B3A4-A85E08FA2EEC}"/>
                    </a:ext>
                  </a:extLst>
                </p:cNvPr>
                <p:cNvSpPr/>
                <p:nvPr/>
              </p:nvSpPr>
              <p:spPr>
                <a:xfrm>
                  <a:off x="396358" y="3359300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42A7D331-C7E7-98BB-8027-770A3864B6AF}"/>
                    </a:ext>
                  </a:extLst>
                </p:cNvPr>
                <p:cNvSpPr/>
                <p:nvPr/>
              </p:nvSpPr>
              <p:spPr>
                <a:xfrm>
                  <a:off x="391602" y="3401984"/>
                  <a:ext cx="505925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879418A-ACAC-A2E2-0076-61914CF309C7}"/>
                </a:ext>
              </a:extLst>
            </p:cNvPr>
            <p:cNvSpPr/>
            <p:nvPr/>
          </p:nvSpPr>
          <p:spPr>
            <a:xfrm>
              <a:off x="8091369" y="2097305"/>
              <a:ext cx="9277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Flash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Chip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F20B182-948A-87D6-89B4-8D125C6C295E}"/>
                </a:ext>
              </a:extLst>
            </p:cNvPr>
            <p:cNvCxnSpPr>
              <a:cxnSpLocks/>
            </p:cNvCxnSpPr>
            <p:nvPr/>
          </p:nvCxnSpPr>
          <p:spPr>
            <a:xfrm>
              <a:off x="8211790" y="1887554"/>
              <a:ext cx="217290" cy="232544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6D2F08B-A4A3-A0B7-357C-16123C3216A2}"/>
                </a:ext>
              </a:extLst>
            </p:cNvPr>
            <p:cNvSpPr/>
            <p:nvPr/>
          </p:nvSpPr>
          <p:spPr>
            <a:xfrm>
              <a:off x="6116426" y="1241326"/>
              <a:ext cx="2626670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2x Wider Shared Channel</a:t>
              </a:r>
            </a:p>
          </p:txBody>
        </p: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65D6F532-0F7B-17FE-8E22-5D11F1F89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8800" y="1413452"/>
              <a:ext cx="337451" cy="165858"/>
            </a:xfrm>
            <a:prstGeom prst="curvedConnector3">
              <a:avLst>
                <a:gd name="adj1" fmla="val 1730"/>
              </a:avLst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1E1D071E-F989-3138-B084-A862CB1799F5}"/>
              </a:ext>
            </a:extLst>
          </p:cNvPr>
          <p:cNvSpPr txBox="1"/>
          <p:nvPr/>
        </p:nvSpPr>
        <p:spPr>
          <a:xfrm>
            <a:off x="5466433" y="782589"/>
            <a:ext cx="284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Packetized SSD (pSSD) [1] </a:t>
            </a:r>
          </a:p>
        </p:txBody>
      </p: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472DD9E2-4956-59FC-1BCD-63841D30D1A5}"/>
              </a:ext>
            </a:extLst>
          </p:cNvPr>
          <p:cNvCxnSpPr>
            <a:cxnSpLocks/>
          </p:cNvCxnSpPr>
          <p:nvPr/>
        </p:nvCxnSpPr>
        <p:spPr>
          <a:xfrm>
            <a:off x="4641429" y="838851"/>
            <a:ext cx="0" cy="2993433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Slide Number Placeholder 4">
            <a:extLst>
              <a:ext uri="{FF2B5EF4-FFF2-40B4-BE49-F238E27FC236}">
                <a16:creationId xmlns:a16="http://schemas.microsoft.com/office/drawing/2014/main" id="{1EC45149-90DE-BE92-ECA4-957C31105954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4</a:t>
            </a:r>
            <a:endParaRPr lang="en-CH" sz="1600" dirty="0">
              <a:latin typeface="Cambria" panose="02040503050406030204" pitchFamily="18" charset="0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EE446A8-432D-0587-9456-94A28A2C85AC}"/>
              </a:ext>
            </a:extLst>
          </p:cNvPr>
          <p:cNvSpPr txBox="1"/>
          <p:nvPr/>
        </p:nvSpPr>
        <p:spPr>
          <a:xfrm>
            <a:off x="2303956" y="6540142"/>
            <a:ext cx="57001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mbria" panose="02040503050406030204" pitchFamily="18" charset="0"/>
              </a:rPr>
              <a:t>[1] Kim+, “Networked SSD: Flash Memory Interconnection Network for High-Bandwidth SSD”, MICRO 2022</a:t>
            </a:r>
            <a:br>
              <a:rPr lang="en-US" sz="800" dirty="0">
                <a:latin typeface="Cambria" panose="02040503050406030204" pitchFamily="18" charset="0"/>
              </a:rPr>
            </a:br>
            <a:r>
              <a:rPr lang="en-US" sz="800" dirty="0">
                <a:latin typeface="Cambria" panose="02040503050406030204" pitchFamily="18" charset="0"/>
              </a:rPr>
              <a:t>[2] Tavakkol+, “</a:t>
            </a:r>
            <a:r>
              <a:rPr lang="en-IN" sz="800" dirty="0">
                <a:latin typeface="Cambria" panose="02040503050406030204" pitchFamily="18" charset="0"/>
              </a:rPr>
              <a:t>Network-on-SSD: A Scalable and High-Performance Communication Design Paradigm for SSDs</a:t>
            </a:r>
            <a:r>
              <a:rPr lang="en-US" sz="800" dirty="0">
                <a:latin typeface="Cambria" panose="02040503050406030204" pitchFamily="18" charset="0"/>
              </a:rPr>
              <a:t>”, IEEE CAL 2012</a:t>
            </a:r>
          </a:p>
          <a:p>
            <a:endParaRPr lang="en-US" sz="1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79" grpId="0"/>
      <p:bldP spid="4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CB14-6B58-9432-4E64-7094A79A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Prior Approaches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E983D4B6-9062-3C17-850A-37191DCC3BCB}"/>
              </a:ext>
            </a:extLst>
          </p:cNvPr>
          <p:cNvGrpSpPr/>
          <p:nvPr/>
        </p:nvGrpSpPr>
        <p:grpSpPr>
          <a:xfrm>
            <a:off x="609735" y="1155478"/>
            <a:ext cx="3837472" cy="2421203"/>
            <a:chOff x="609735" y="1212122"/>
            <a:chExt cx="3837472" cy="242120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B95982C-FEB1-3977-7E59-1BBCA35DCE67}"/>
                </a:ext>
              </a:extLst>
            </p:cNvPr>
            <p:cNvSpPr/>
            <p:nvPr/>
          </p:nvSpPr>
          <p:spPr>
            <a:xfrm>
              <a:off x="1650946" y="1212122"/>
              <a:ext cx="2034733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Shared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DFD8E8-7B37-491C-D12C-2F4C1F9457D9}"/>
                </a:ext>
              </a:extLst>
            </p:cNvPr>
            <p:cNvGrpSpPr/>
            <p:nvPr/>
          </p:nvGrpSpPr>
          <p:grpSpPr>
            <a:xfrm>
              <a:off x="609735" y="1382053"/>
              <a:ext cx="3837472" cy="2251272"/>
              <a:chOff x="609735" y="1382053"/>
              <a:chExt cx="3837472" cy="22512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C3404D2-195B-8C83-D570-711DD3F0076C}"/>
                  </a:ext>
                </a:extLst>
              </p:cNvPr>
              <p:cNvGrpSpPr/>
              <p:nvPr/>
            </p:nvGrpSpPr>
            <p:grpSpPr>
              <a:xfrm>
                <a:off x="609735" y="1400505"/>
                <a:ext cx="3031681" cy="2232820"/>
                <a:chOff x="166766" y="1447096"/>
                <a:chExt cx="3311597" cy="256641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9FEF818-47FE-9EB1-1224-CEF78B18C763}"/>
                    </a:ext>
                  </a:extLst>
                </p:cNvPr>
                <p:cNvGrpSpPr/>
                <p:nvPr/>
              </p:nvGrpSpPr>
              <p:grpSpPr>
                <a:xfrm>
                  <a:off x="664225" y="1632055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735EA1C7-FA20-0F47-9565-EA34B423C8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00265DF3-6023-DAF5-8864-6774D7DCE59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B804061-0901-F533-0696-35D4E0C2311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5983584-5FF4-2882-3766-A16384250635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E3273FA4-DC6A-B189-8492-C03144D7B24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8428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E252F7F4-11FE-B54E-79A2-20BA1D31EEB3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0B0AF9AB-3889-261F-6590-F55933C55FAF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854786A-44F1-67C4-C5B9-C31729B80E97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1054E084-98AA-97C1-A02A-0AE0F6798C9A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9301592-2643-DDAD-CCDF-DDD2E61B82CA}"/>
                    </a:ext>
                  </a:extLst>
                </p:cNvPr>
                <p:cNvGrpSpPr/>
                <p:nvPr/>
              </p:nvGrpSpPr>
              <p:grpSpPr>
                <a:xfrm>
                  <a:off x="674536" y="2251944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6469255-6310-FB70-408C-AAE857CE0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2DA2B1B-EE1E-4226-7739-70C74630A180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B2B2BDB-58C7-C3E5-0F08-E2BA968DD79B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4DB657C-A2B4-9640-0430-EFBAB7CF011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A7B0A68-394E-BCF0-0F23-0D7DD7C902F2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ABCEE61D-4BEE-7EE7-E0A2-5C5CD9286D2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8ED027FB-49CC-1B7C-466A-6A70811AA0B9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D7A0C73-DBC8-F5D1-0999-1980F60E656B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C90C4DB-DB4B-203C-9649-5C170B44A0F0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3A69B82-8F8F-BE18-DC75-3209446B2393}"/>
                    </a:ext>
                  </a:extLst>
                </p:cNvPr>
                <p:cNvGrpSpPr/>
                <p:nvPr/>
              </p:nvGrpSpPr>
              <p:grpSpPr>
                <a:xfrm>
                  <a:off x="663862" y="2864627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5EC4B007-6CCD-0436-23E3-44EFB24A69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47F8126A-4680-3F49-3C3D-815D2BDBA2F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0881FE5-5565-86BD-551F-7CDA87B1804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52DD3CB0-19F1-EF60-6168-DE1317720F0A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459F0BD-DD5F-9445-6587-D0C89ADF47E7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92E0055-DAE8-E736-C271-592955674DD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E970B60-0E87-3229-2349-131CC968FFF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632B11A-27E9-BD26-91CF-3F13020B72EC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6E0082D7-F1F3-7C2F-B255-4357745B6FC9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03A1B06-7505-F291-2798-52DB78E45DD6}"/>
                    </a:ext>
                  </a:extLst>
                </p:cNvPr>
                <p:cNvGrpSpPr/>
                <p:nvPr/>
              </p:nvGrpSpPr>
              <p:grpSpPr>
                <a:xfrm>
                  <a:off x="672907" y="3487686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966B254-3FA6-DC11-8F52-F132AE42BA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93165B8F-0C59-F723-9462-BE6F7558D48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5C74EDD0-95CA-ABE7-9AA5-1F86953563C3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177C07CB-F1FD-609C-1D6D-8D8FB6F78B4C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0D4B7B5C-F57F-581B-E726-782F537865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CCEA66BB-EA15-E185-3DF8-712EAE26E490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F8E6AAC5-8442-9FCC-3E73-BBCA2C8EF4E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AE51D3D-5F98-41A6-D8F2-7E04E1BDECB2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FBB7B3BC-0DD2-EC33-3F22-B55A28FEA9DD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86916751-130B-8CF8-354D-F6095CB7487B}"/>
                    </a:ext>
                  </a:extLst>
                </p:cNvPr>
                <p:cNvGrpSpPr/>
                <p:nvPr/>
              </p:nvGrpSpPr>
              <p:grpSpPr>
                <a:xfrm>
                  <a:off x="166766" y="1447096"/>
                  <a:ext cx="544307" cy="471322"/>
                  <a:chOff x="386458" y="1367831"/>
                  <a:chExt cx="544307" cy="471322"/>
                </a:xfrm>
              </p:grpSpPr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1BC8E913-D9F4-81BD-7EC3-02526AD280BB}"/>
                      </a:ext>
                    </a:extLst>
                  </p:cNvPr>
                  <p:cNvSpPr/>
                  <p:nvPr/>
                </p:nvSpPr>
                <p:spPr>
                  <a:xfrm>
                    <a:off x="391980" y="1367831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994336A-C9FE-75D8-2C13-C92F73519698}"/>
                      </a:ext>
                    </a:extLst>
                  </p:cNvPr>
                  <p:cNvSpPr/>
                  <p:nvPr/>
                </p:nvSpPr>
                <p:spPr>
                  <a:xfrm>
                    <a:off x="386458" y="1414642"/>
                    <a:ext cx="544307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2437249-5D54-9DE7-EAF1-F9506370B458}"/>
                    </a:ext>
                  </a:extLst>
                </p:cNvPr>
                <p:cNvGrpSpPr/>
                <p:nvPr/>
              </p:nvGrpSpPr>
              <p:grpSpPr>
                <a:xfrm>
                  <a:off x="184253" y="2060552"/>
                  <a:ext cx="512145" cy="452304"/>
                  <a:chOff x="393439" y="1935872"/>
                  <a:chExt cx="512145" cy="452304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B267CDEE-BC1F-E940-F82B-D40C867313C5}"/>
                      </a:ext>
                    </a:extLst>
                  </p:cNvPr>
                  <p:cNvSpPr/>
                  <p:nvPr/>
                </p:nvSpPr>
                <p:spPr>
                  <a:xfrm>
                    <a:off x="393439" y="1935872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F31391A5-A83E-F3F1-AA6A-E515932FC466}"/>
                      </a:ext>
                    </a:extLst>
                  </p:cNvPr>
                  <p:cNvSpPr/>
                  <p:nvPr/>
                </p:nvSpPr>
                <p:spPr>
                  <a:xfrm>
                    <a:off x="411641" y="1952728"/>
                    <a:ext cx="49394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88EDE83-E6E9-70B4-F1B6-50C2351B29EE}"/>
                    </a:ext>
                  </a:extLst>
                </p:cNvPr>
                <p:cNvGrpSpPr/>
                <p:nvPr/>
              </p:nvGrpSpPr>
              <p:grpSpPr>
                <a:xfrm>
                  <a:off x="175190" y="2667745"/>
                  <a:ext cx="520603" cy="475890"/>
                  <a:chOff x="394898" y="2503913"/>
                  <a:chExt cx="520603" cy="475890"/>
                </a:xfrm>
              </p:grpSpPr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C6A9664C-AA09-6B22-F492-3251A74B2E92}"/>
                      </a:ext>
                    </a:extLst>
                  </p:cNvPr>
                  <p:cNvSpPr/>
                  <p:nvPr/>
                </p:nvSpPr>
                <p:spPr>
                  <a:xfrm>
                    <a:off x="394898" y="2503913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A1C04D5-9810-632F-A8A5-C815546A3086}"/>
                      </a:ext>
                    </a:extLst>
                  </p:cNvPr>
                  <p:cNvSpPr/>
                  <p:nvPr/>
                </p:nvSpPr>
                <p:spPr>
                  <a:xfrm>
                    <a:off x="405408" y="2555292"/>
                    <a:ext cx="51009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BFF5BCE-8FC2-C9ED-87D2-5E735027830B}"/>
                    </a:ext>
                  </a:extLst>
                </p:cNvPr>
                <p:cNvGrpSpPr/>
                <p:nvPr/>
              </p:nvGrpSpPr>
              <p:grpSpPr>
                <a:xfrm>
                  <a:off x="181864" y="3274924"/>
                  <a:ext cx="511389" cy="467195"/>
                  <a:chOff x="391602" y="3359300"/>
                  <a:chExt cx="511389" cy="467195"/>
                </a:xfrm>
              </p:grpSpPr>
              <p:sp>
                <p:nvSpPr>
                  <p:cNvPr id="13" name="Rounded Rectangle 12">
                    <a:extLst>
                      <a:ext uri="{FF2B5EF4-FFF2-40B4-BE49-F238E27FC236}">
                        <a16:creationId xmlns:a16="http://schemas.microsoft.com/office/drawing/2014/main" id="{CAC4BB96-8B9D-A501-A38A-5967AF3C70E7}"/>
                      </a:ext>
                    </a:extLst>
                  </p:cNvPr>
                  <p:cNvSpPr/>
                  <p:nvPr/>
                </p:nvSpPr>
                <p:spPr>
                  <a:xfrm>
                    <a:off x="396358" y="3359300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4227A851-2EC9-87E9-F1A0-98A649B9DEA2}"/>
                      </a:ext>
                    </a:extLst>
                  </p:cNvPr>
                  <p:cNvSpPr/>
                  <p:nvPr/>
                </p:nvSpPr>
                <p:spPr>
                  <a:xfrm>
                    <a:off x="391602" y="3401984"/>
                    <a:ext cx="505925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C78AA1D-0402-EEA2-2A1F-5F7833CACD5D}"/>
                  </a:ext>
                </a:extLst>
              </p:cNvPr>
              <p:cNvSpPr/>
              <p:nvPr/>
            </p:nvSpPr>
            <p:spPr>
              <a:xfrm>
                <a:off x="3519504" y="2092029"/>
                <a:ext cx="92770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Flash</a:t>
                </a:r>
                <a:r>
                  <a:rPr lang="zh-CN" altLang="en-US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Chip</a:t>
                </a:r>
                <a:endPara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EF2D274-1EC9-15DC-EDF8-D9BEE55A4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9943" y="1835311"/>
                <a:ext cx="242183" cy="261994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E0C65D62-0193-4009-8B5F-52897728D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255" y="1382053"/>
                <a:ext cx="337451" cy="165858"/>
              </a:xfrm>
              <a:prstGeom prst="curvedConnector3">
                <a:avLst>
                  <a:gd name="adj1" fmla="val 1730"/>
                </a:avLst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22F1C21-5514-FAD0-0BD1-E47C372FFCF3}"/>
              </a:ext>
            </a:extLst>
          </p:cNvPr>
          <p:cNvSpPr txBox="1"/>
          <p:nvPr/>
        </p:nvSpPr>
        <p:spPr>
          <a:xfrm>
            <a:off x="1472274" y="776357"/>
            <a:ext cx="16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Baseline SSD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1EABE8-B0A1-89D1-4465-03EBED64EBCA}"/>
              </a:ext>
            </a:extLst>
          </p:cNvPr>
          <p:cNvGrpSpPr/>
          <p:nvPr/>
        </p:nvGrpSpPr>
        <p:grpSpPr>
          <a:xfrm>
            <a:off x="5181600" y="1184682"/>
            <a:ext cx="3837472" cy="2433293"/>
            <a:chOff x="5181600" y="1241326"/>
            <a:chExt cx="3837472" cy="24332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8CBE6F8-50B3-9325-5FCD-72D29845804B}"/>
                </a:ext>
              </a:extLst>
            </p:cNvPr>
            <p:cNvGrpSpPr/>
            <p:nvPr/>
          </p:nvGrpSpPr>
          <p:grpSpPr>
            <a:xfrm>
              <a:off x="5181600" y="1441799"/>
              <a:ext cx="3031681" cy="2232820"/>
              <a:chOff x="166766" y="1447096"/>
              <a:chExt cx="3311597" cy="2566411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C0B7029-8A17-610E-ABA5-8582B4C1731A}"/>
                  </a:ext>
                </a:extLst>
              </p:cNvPr>
              <p:cNvGrpSpPr/>
              <p:nvPr/>
            </p:nvGrpSpPr>
            <p:grpSpPr>
              <a:xfrm>
                <a:off x="664225" y="1632055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0AFDE2ED-BEE0-0FA2-33B5-AE9F06782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3D6FA292-FAD2-2CF8-0578-46916FD08780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BCFED93A-CC8D-D1B8-6BE1-D72CD97FE44B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EB62C16D-3AE6-870F-233B-5FF3B635C46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951AFD0-BD9E-3A3F-BE32-EADD7562681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3278E9B-4D0B-0748-D4F3-B3141A7599C9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DA85F8D8-4BD7-1060-D7AF-64F15C42848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20650690-0E40-B560-0CC8-1F9332E25937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8C5E2CCD-5D0D-CBCD-B407-068EC1817586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EBA89C3-747E-83AA-ADC6-F7E683E598F6}"/>
                  </a:ext>
                </a:extLst>
              </p:cNvPr>
              <p:cNvGrpSpPr/>
              <p:nvPr/>
            </p:nvGrpSpPr>
            <p:grpSpPr>
              <a:xfrm>
                <a:off x="674536" y="2251944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BFC0B45A-5B6D-5F44-546E-94895D2E3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E72E8E4-5194-1CA1-A25B-9B699018ED82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21703139-7EE9-FE3F-5C12-5A122920B2D4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A7E6261-B55D-130B-5587-EC1B95887593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574FB13-D73E-6DC1-DD88-42E674163CAF}"/>
                    </a:ext>
                  </a:extLst>
                </p:cNvPr>
                <p:cNvCxnSpPr/>
                <p:nvPr/>
              </p:nvCxnSpPr>
              <p:spPr>
                <a:xfrm rot="16200000">
                  <a:off x="3122519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CD1678F5-3B3E-EC7B-4918-A19D5C93E5F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68F0807-16A2-1F59-432E-8B1291084FF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4D53290-AA7B-E0A2-7F97-73D95F3FB250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67BE6F8B-A857-4FFC-074C-BFF67E6CC6CD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7F68AD18-EBDA-D7AE-92F5-661A8994AEBE}"/>
                  </a:ext>
                </a:extLst>
              </p:cNvPr>
              <p:cNvGrpSpPr/>
              <p:nvPr/>
            </p:nvGrpSpPr>
            <p:grpSpPr>
              <a:xfrm>
                <a:off x="663862" y="2864627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CC0CAE2-37D1-63E7-1AD6-2B1320038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0D88B149-9000-3010-AE7C-DBBA79DF7CAF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6187A25-CE08-576E-F1F1-0AA67726F978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63F1737A-830B-F1BA-9307-5A4D785F1D8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F19174FE-6BAD-9A37-1294-441C1E67E621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D5466527-09A0-8CE4-6969-24AA36F7BDC5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91FC4FE-5B8C-699C-752B-85F779F5FEA7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0CD4AE8-D49E-120D-4B2A-36E44338DE73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7C8D171-3605-CE29-B919-1249754BAF28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AB4713D-E4CB-E14C-48BA-A47573B57553}"/>
                  </a:ext>
                </a:extLst>
              </p:cNvPr>
              <p:cNvGrpSpPr/>
              <p:nvPr/>
            </p:nvGrpSpPr>
            <p:grpSpPr>
              <a:xfrm>
                <a:off x="672907" y="3487686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DBA9CBD1-6194-0E84-66E3-023956891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FB390E3E-CFCE-17A2-B0F0-E985FF724688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FFE88F7-001A-8334-8BF8-AAEFA4022989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6A956D6-04DE-3903-3D9E-EF9F1A4175D9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811DC81-3D61-504F-2F5C-5347216B738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BF023585-142A-0609-8C6E-9F1AA35A58C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4E15EE3-4E02-F950-519B-83A6F59B62B6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4A063DA-66C8-57B0-012B-7D1492D3E802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D7A55E02-9E85-5C8E-A3FE-E7F2E0B3AE82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58A2C12-35A8-EE0E-C229-9FA51451AD1B}"/>
                  </a:ext>
                </a:extLst>
              </p:cNvPr>
              <p:cNvGrpSpPr/>
              <p:nvPr/>
            </p:nvGrpSpPr>
            <p:grpSpPr>
              <a:xfrm>
                <a:off x="166766" y="1447096"/>
                <a:ext cx="544307" cy="471322"/>
                <a:chOff x="386458" y="1367831"/>
                <a:chExt cx="544307" cy="471322"/>
              </a:xfrm>
            </p:grpSpPr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03879E21-86F1-6E5A-1A2F-D5919268EAB0}"/>
                    </a:ext>
                  </a:extLst>
                </p:cNvPr>
                <p:cNvSpPr/>
                <p:nvPr/>
              </p:nvSpPr>
              <p:spPr>
                <a:xfrm>
                  <a:off x="391980" y="1367831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9EC4622-E016-6D13-16CD-8D4BBAFAC7C3}"/>
                    </a:ext>
                  </a:extLst>
                </p:cNvPr>
                <p:cNvSpPr/>
                <p:nvPr/>
              </p:nvSpPr>
              <p:spPr>
                <a:xfrm>
                  <a:off x="386458" y="1414642"/>
                  <a:ext cx="544307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F8A2CA0D-1FD2-7B26-6683-5D1ED1B95F50}"/>
                  </a:ext>
                </a:extLst>
              </p:cNvPr>
              <p:cNvGrpSpPr/>
              <p:nvPr/>
            </p:nvGrpSpPr>
            <p:grpSpPr>
              <a:xfrm>
                <a:off x="184253" y="2060552"/>
                <a:ext cx="512145" cy="452304"/>
                <a:chOff x="393439" y="1935872"/>
                <a:chExt cx="512145" cy="452304"/>
              </a:xfrm>
            </p:grpSpPr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F0F81AE3-DBE3-3896-60A8-703A3085562D}"/>
                    </a:ext>
                  </a:extLst>
                </p:cNvPr>
                <p:cNvSpPr/>
                <p:nvPr/>
              </p:nvSpPr>
              <p:spPr>
                <a:xfrm>
                  <a:off x="393439" y="1935872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4777106-62A3-4E18-805C-648A5EC62E7F}"/>
                    </a:ext>
                  </a:extLst>
                </p:cNvPr>
                <p:cNvSpPr/>
                <p:nvPr/>
              </p:nvSpPr>
              <p:spPr>
                <a:xfrm>
                  <a:off x="411641" y="1952728"/>
                  <a:ext cx="49394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CF6B62AD-CA75-E678-0698-7C19D43B575E}"/>
                  </a:ext>
                </a:extLst>
              </p:cNvPr>
              <p:cNvGrpSpPr/>
              <p:nvPr/>
            </p:nvGrpSpPr>
            <p:grpSpPr>
              <a:xfrm>
                <a:off x="175190" y="2667745"/>
                <a:ext cx="520603" cy="475890"/>
                <a:chOff x="394898" y="2503913"/>
                <a:chExt cx="520603" cy="47589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BECE5C70-A2BD-1F70-DD86-C11948BC67D5}"/>
                    </a:ext>
                  </a:extLst>
                </p:cNvPr>
                <p:cNvSpPr/>
                <p:nvPr/>
              </p:nvSpPr>
              <p:spPr>
                <a:xfrm>
                  <a:off x="394898" y="2503913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3EEB297-3C9E-2105-8833-34BF1343B45B}"/>
                    </a:ext>
                  </a:extLst>
                </p:cNvPr>
                <p:cNvSpPr/>
                <p:nvPr/>
              </p:nvSpPr>
              <p:spPr>
                <a:xfrm>
                  <a:off x="405408" y="2555292"/>
                  <a:ext cx="51009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5434704-D016-722E-D4B8-D2A40F0DD99E}"/>
                  </a:ext>
                </a:extLst>
              </p:cNvPr>
              <p:cNvGrpSpPr/>
              <p:nvPr/>
            </p:nvGrpSpPr>
            <p:grpSpPr>
              <a:xfrm>
                <a:off x="181864" y="3274924"/>
                <a:ext cx="511389" cy="467195"/>
                <a:chOff x="391602" y="3359300"/>
                <a:chExt cx="511389" cy="467195"/>
              </a:xfrm>
            </p:grpSpPr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907AED85-BF28-82D9-B3A4-A85E08FA2EEC}"/>
                    </a:ext>
                  </a:extLst>
                </p:cNvPr>
                <p:cNvSpPr/>
                <p:nvPr/>
              </p:nvSpPr>
              <p:spPr>
                <a:xfrm>
                  <a:off x="396358" y="3359300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42A7D331-C7E7-98BB-8027-770A3864B6AF}"/>
                    </a:ext>
                  </a:extLst>
                </p:cNvPr>
                <p:cNvSpPr/>
                <p:nvPr/>
              </p:nvSpPr>
              <p:spPr>
                <a:xfrm>
                  <a:off x="391602" y="3401984"/>
                  <a:ext cx="505925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879418A-ACAC-A2E2-0076-61914CF309C7}"/>
                </a:ext>
              </a:extLst>
            </p:cNvPr>
            <p:cNvSpPr/>
            <p:nvPr/>
          </p:nvSpPr>
          <p:spPr>
            <a:xfrm>
              <a:off x="8091369" y="2097305"/>
              <a:ext cx="9277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Flash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Chip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F20B182-948A-87D6-89B4-8D125C6C295E}"/>
                </a:ext>
              </a:extLst>
            </p:cNvPr>
            <p:cNvCxnSpPr>
              <a:cxnSpLocks/>
            </p:cNvCxnSpPr>
            <p:nvPr/>
          </p:nvCxnSpPr>
          <p:spPr>
            <a:xfrm>
              <a:off x="8211790" y="1887554"/>
              <a:ext cx="217290" cy="232544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6D2F08B-A4A3-A0B7-357C-16123C3216A2}"/>
                </a:ext>
              </a:extLst>
            </p:cNvPr>
            <p:cNvSpPr/>
            <p:nvPr/>
          </p:nvSpPr>
          <p:spPr>
            <a:xfrm>
              <a:off x="6116426" y="1241326"/>
              <a:ext cx="2626670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2x Wider Shared Channel</a:t>
              </a:r>
            </a:p>
          </p:txBody>
        </p: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65D6F532-0F7B-17FE-8E22-5D11F1F89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8800" y="1413452"/>
              <a:ext cx="337451" cy="165858"/>
            </a:xfrm>
            <a:prstGeom prst="curvedConnector3">
              <a:avLst>
                <a:gd name="adj1" fmla="val 1730"/>
              </a:avLst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1E1D071E-F989-3138-B084-A862CB1799F5}"/>
              </a:ext>
            </a:extLst>
          </p:cNvPr>
          <p:cNvSpPr txBox="1"/>
          <p:nvPr/>
        </p:nvSpPr>
        <p:spPr>
          <a:xfrm>
            <a:off x="5466433" y="782589"/>
            <a:ext cx="284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Packetized SSD (pSSD) [1] </a:t>
            </a:r>
          </a:p>
        </p:txBody>
      </p: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472DD9E2-4956-59FC-1BCD-63841D30D1A5}"/>
              </a:ext>
            </a:extLst>
          </p:cNvPr>
          <p:cNvCxnSpPr>
            <a:cxnSpLocks/>
          </p:cNvCxnSpPr>
          <p:nvPr/>
        </p:nvCxnSpPr>
        <p:spPr>
          <a:xfrm>
            <a:off x="4641429" y="838851"/>
            <a:ext cx="0" cy="2993433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Slide Number Placeholder 4">
            <a:extLst>
              <a:ext uri="{FF2B5EF4-FFF2-40B4-BE49-F238E27FC236}">
                <a16:creationId xmlns:a16="http://schemas.microsoft.com/office/drawing/2014/main" id="{1EC45149-90DE-BE92-ECA4-957C31105954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4</a:t>
            </a:r>
            <a:endParaRPr lang="en-CH" sz="1600" dirty="0">
              <a:latin typeface="Cambria" panose="02040503050406030204" pitchFamily="18" charset="0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EE446A8-432D-0587-9456-94A28A2C85AC}"/>
              </a:ext>
            </a:extLst>
          </p:cNvPr>
          <p:cNvSpPr txBox="1"/>
          <p:nvPr/>
        </p:nvSpPr>
        <p:spPr>
          <a:xfrm>
            <a:off x="2303956" y="6540142"/>
            <a:ext cx="57001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mbria" panose="02040503050406030204" pitchFamily="18" charset="0"/>
              </a:rPr>
              <a:t>[1] Kim+, “Networked SSD: Flash Memory Interconnection Network for High-Bandwidth SSD”, MICRO 2022</a:t>
            </a:r>
            <a:br>
              <a:rPr lang="en-US" sz="800" dirty="0">
                <a:latin typeface="Cambria" panose="02040503050406030204" pitchFamily="18" charset="0"/>
              </a:rPr>
            </a:br>
            <a:r>
              <a:rPr lang="en-US" sz="800" dirty="0">
                <a:latin typeface="Cambria" panose="02040503050406030204" pitchFamily="18" charset="0"/>
              </a:rPr>
              <a:t>[2] Tavakkol+, “</a:t>
            </a:r>
            <a:r>
              <a:rPr lang="en-IN" sz="800" dirty="0">
                <a:latin typeface="Cambria" panose="02040503050406030204" pitchFamily="18" charset="0"/>
              </a:rPr>
              <a:t>Network-on-SSD: A Scalable and High-Performance Communication Design Paradigm for SSDs</a:t>
            </a:r>
            <a:r>
              <a:rPr lang="en-US" sz="800" dirty="0">
                <a:latin typeface="Cambria" panose="02040503050406030204" pitchFamily="18" charset="0"/>
              </a:rPr>
              <a:t>”, IEEE CAL 2012</a:t>
            </a:r>
          </a:p>
          <a:p>
            <a:endParaRPr lang="en-US" sz="1000" dirty="0">
              <a:latin typeface="Cambria" panose="020405030504060302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566A4B8-C474-C776-1666-2E15FAC8D7DB}"/>
              </a:ext>
            </a:extLst>
          </p:cNvPr>
          <p:cNvSpPr/>
          <p:nvPr/>
        </p:nvSpPr>
        <p:spPr>
          <a:xfrm>
            <a:off x="0" y="810086"/>
            <a:ext cx="9144000" cy="2989026"/>
          </a:xfrm>
          <a:prstGeom prst="rect">
            <a:avLst/>
          </a:prstGeom>
          <a:solidFill>
            <a:schemeClr val="bg1">
              <a:alpha val="8011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48" name="Content Placeholder 3">
            <a:extLst>
              <a:ext uri="{FF2B5EF4-FFF2-40B4-BE49-F238E27FC236}">
                <a16:creationId xmlns:a16="http://schemas.microsoft.com/office/drawing/2014/main" id="{32824A66-DB92-4248-9940-D2B8855A6320}"/>
              </a:ext>
            </a:extLst>
          </p:cNvPr>
          <p:cNvSpPr txBox="1">
            <a:spLocks/>
          </p:cNvSpPr>
          <p:nvPr/>
        </p:nvSpPr>
        <p:spPr>
          <a:xfrm>
            <a:off x="503510" y="1691877"/>
            <a:ext cx="8195808" cy="1197562"/>
          </a:xfrm>
          <a:prstGeom prst="roundRect">
            <a:avLst>
              <a:gd name="adj" fmla="val 4777"/>
            </a:avLst>
          </a:prstGeom>
          <a:solidFill>
            <a:srgbClr val="FFE3E1"/>
          </a:solidFill>
          <a:ln w="38100">
            <a:solidFill>
              <a:srgbClr val="C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latin typeface="Cambria" panose="02040503050406030204" pitchFamily="18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-228600">
              <a:buClr>
                <a:schemeClr val="tx1"/>
              </a:buClr>
            </a:pPr>
            <a:r>
              <a:rPr lang="en-IN" sz="3200" b="0" dirty="0">
                <a:solidFill>
                  <a:srgbClr val="C00000"/>
                </a:solidFill>
              </a:rPr>
              <a:t>Baseline SSD </a:t>
            </a:r>
            <a:r>
              <a:rPr lang="en-IN" sz="3200" b="0" dirty="0"/>
              <a:t>and </a:t>
            </a:r>
            <a:r>
              <a:rPr lang="en-IN" sz="3200" b="0" dirty="0">
                <a:solidFill>
                  <a:srgbClr val="C00000"/>
                </a:solidFill>
              </a:rPr>
              <a:t>Packetized SSD </a:t>
            </a:r>
            <a:br>
              <a:rPr lang="en-IN" sz="3200" b="0" dirty="0"/>
            </a:br>
            <a:r>
              <a:rPr lang="en-IN" sz="3200" b="0" dirty="0"/>
              <a:t>do </a:t>
            </a:r>
            <a:r>
              <a:rPr lang="en-IN" sz="3200" b="0" i="1" dirty="0">
                <a:solidFill>
                  <a:srgbClr val="C00000"/>
                </a:solidFill>
              </a:rPr>
              <a:t>not</a:t>
            </a:r>
            <a:r>
              <a:rPr lang="en-IN" sz="3200" b="0" dirty="0"/>
              <a:t> provide </a:t>
            </a:r>
            <a:r>
              <a:rPr lang="en-IN" sz="3200" b="0" dirty="0">
                <a:solidFill>
                  <a:srgbClr val="C00000"/>
                </a:solidFill>
              </a:rPr>
              <a:t>path diversity </a:t>
            </a:r>
            <a:r>
              <a:rPr lang="en-IN" sz="3200" b="0" dirty="0"/>
              <a:t>to flash chips</a:t>
            </a:r>
            <a:endParaRPr lang="en-US" sz="32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CB14-6B58-9432-4E64-7094A79A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Prior Approaches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E983D4B6-9062-3C17-850A-37191DCC3BCB}"/>
              </a:ext>
            </a:extLst>
          </p:cNvPr>
          <p:cNvGrpSpPr/>
          <p:nvPr/>
        </p:nvGrpSpPr>
        <p:grpSpPr>
          <a:xfrm>
            <a:off x="609735" y="1155478"/>
            <a:ext cx="3837472" cy="2421203"/>
            <a:chOff x="609735" y="1212122"/>
            <a:chExt cx="3837472" cy="242120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B95982C-FEB1-3977-7E59-1BBCA35DCE67}"/>
                </a:ext>
              </a:extLst>
            </p:cNvPr>
            <p:cNvSpPr/>
            <p:nvPr/>
          </p:nvSpPr>
          <p:spPr>
            <a:xfrm>
              <a:off x="1650946" y="1212122"/>
              <a:ext cx="2034733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Shared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DFD8E8-7B37-491C-D12C-2F4C1F9457D9}"/>
                </a:ext>
              </a:extLst>
            </p:cNvPr>
            <p:cNvGrpSpPr/>
            <p:nvPr/>
          </p:nvGrpSpPr>
          <p:grpSpPr>
            <a:xfrm>
              <a:off x="609735" y="1382053"/>
              <a:ext cx="3837472" cy="2251272"/>
              <a:chOff x="609735" y="1382053"/>
              <a:chExt cx="3837472" cy="22512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C3404D2-195B-8C83-D570-711DD3F0076C}"/>
                  </a:ext>
                </a:extLst>
              </p:cNvPr>
              <p:cNvGrpSpPr/>
              <p:nvPr/>
            </p:nvGrpSpPr>
            <p:grpSpPr>
              <a:xfrm>
                <a:off x="609735" y="1400505"/>
                <a:ext cx="3031681" cy="2232820"/>
                <a:chOff x="166766" y="1447096"/>
                <a:chExt cx="3311597" cy="256641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9FEF818-47FE-9EB1-1224-CEF78B18C763}"/>
                    </a:ext>
                  </a:extLst>
                </p:cNvPr>
                <p:cNvGrpSpPr/>
                <p:nvPr/>
              </p:nvGrpSpPr>
              <p:grpSpPr>
                <a:xfrm>
                  <a:off x="664225" y="1632055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735EA1C7-FA20-0F47-9565-EA34B423C8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00265DF3-6023-DAF5-8864-6774D7DCE59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B804061-0901-F533-0696-35D4E0C2311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5983584-5FF4-2882-3766-A16384250635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E3273FA4-DC6A-B189-8492-C03144D7B24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8428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E252F7F4-11FE-B54E-79A2-20BA1D31EEB3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0B0AF9AB-3889-261F-6590-F55933C55FAF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854786A-44F1-67C4-C5B9-C31729B80E97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1054E084-98AA-97C1-A02A-0AE0F6798C9A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9301592-2643-DDAD-CCDF-DDD2E61B82CA}"/>
                    </a:ext>
                  </a:extLst>
                </p:cNvPr>
                <p:cNvGrpSpPr/>
                <p:nvPr/>
              </p:nvGrpSpPr>
              <p:grpSpPr>
                <a:xfrm>
                  <a:off x="674536" y="2251944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6469255-6310-FB70-408C-AAE857CE0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2DA2B1B-EE1E-4226-7739-70C74630A180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B2B2BDB-58C7-C3E5-0F08-E2BA968DD79B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4DB657C-A2B4-9640-0430-EFBAB7CF011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A7B0A68-394E-BCF0-0F23-0D7DD7C902F2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ABCEE61D-4BEE-7EE7-E0A2-5C5CD9286D2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8ED027FB-49CC-1B7C-466A-6A70811AA0B9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D7A0C73-DBC8-F5D1-0999-1980F60E656B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C90C4DB-DB4B-203C-9649-5C170B44A0F0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3A69B82-8F8F-BE18-DC75-3209446B2393}"/>
                    </a:ext>
                  </a:extLst>
                </p:cNvPr>
                <p:cNvGrpSpPr/>
                <p:nvPr/>
              </p:nvGrpSpPr>
              <p:grpSpPr>
                <a:xfrm>
                  <a:off x="663862" y="2864627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5EC4B007-6CCD-0436-23E3-44EFB24A69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47F8126A-4680-3F49-3C3D-815D2BDBA2F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0881FE5-5565-86BD-551F-7CDA87B1804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52DD3CB0-19F1-EF60-6168-DE1317720F0A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459F0BD-DD5F-9445-6587-D0C89ADF47E7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92E0055-DAE8-E736-C271-592955674DD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E970B60-0E87-3229-2349-131CC968FFF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632B11A-27E9-BD26-91CF-3F13020B72EC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6E0082D7-F1F3-7C2F-B255-4357745B6FC9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03A1B06-7505-F291-2798-52DB78E45DD6}"/>
                    </a:ext>
                  </a:extLst>
                </p:cNvPr>
                <p:cNvGrpSpPr/>
                <p:nvPr/>
              </p:nvGrpSpPr>
              <p:grpSpPr>
                <a:xfrm>
                  <a:off x="672907" y="3487686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966B254-3FA6-DC11-8F52-F132AE42BA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93165B8F-0C59-F723-9462-BE6F7558D48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5C74EDD0-95CA-ABE7-9AA5-1F86953563C3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177C07CB-F1FD-609C-1D6D-8D8FB6F78B4C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0D4B7B5C-F57F-581B-E726-782F537865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CCEA66BB-EA15-E185-3DF8-712EAE26E490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F8E6AAC5-8442-9FCC-3E73-BBCA2C8EF4E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AE51D3D-5F98-41A6-D8F2-7E04E1BDECB2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FBB7B3BC-0DD2-EC33-3F22-B55A28FEA9DD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86916751-130B-8CF8-354D-F6095CB7487B}"/>
                    </a:ext>
                  </a:extLst>
                </p:cNvPr>
                <p:cNvGrpSpPr/>
                <p:nvPr/>
              </p:nvGrpSpPr>
              <p:grpSpPr>
                <a:xfrm>
                  <a:off x="166766" y="1447096"/>
                  <a:ext cx="544307" cy="471322"/>
                  <a:chOff x="386458" y="1367831"/>
                  <a:chExt cx="544307" cy="471322"/>
                </a:xfrm>
              </p:grpSpPr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1BC8E913-D9F4-81BD-7EC3-02526AD280BB}"/>
                      </a:ext>
                    </a:extLst>
                  </p:cNvPr>
                  <p:cNvSpPr/>
                  <p:nvPr/>
                </p:nvSpPr>
                <p:spPr>
                  <a:xfrm>
                    <a:off x="391980" y="1367831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994336A-C9FE-75D8-2C13-C92F73519698}"/>
                      </a:ext>
                    </a:extLst>
                  </p:cNvPr>
                  <p:cNvSpPr/>
                  <p:nvPr/>
                </p:nvSpPr>
                <p:spPr>
                  <a:xfrm>
                    <a:off x="386458" y="1414642"/>
                    <a:ext cx="544307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2437249-5D54-9DE7-EAF1-F9506370B458}"/>
                    </a:ext>
                  </a:extLst>
                </p:cNvPr>
                <p:cNvGrpSpPr/>
                <p:nvPr/>
              </p:nvGrpSpPr>
              <p:grpSpPr>
                <a:xfrm>
                  <a:off x="184253" y="2060552"/>
                  <a:ext cx="512145" cy="452304"/>
                  <a:chOff x="393439" y="1935872"/>
                  <a:chExt cx="512145" cy="452304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B267CDEE-BC1F-E940-F82B-D40C867313C5}"/>
                      </a:ext>
                    </a:extLst>
                  </p:cNvPr>
                  <p:cNvSpPr/>
                  <p:nvPr/>
                </p:nvSpPr>
                <p:spPr>
                  <a:xfrm>
                    <a:off x="393439" y="1935872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F31391A5-A83E-F3F1-AA6A-E515932FC466}"/>
                      </a:ext>
                    </a:extLst>
                  </p:cNvPr>
                  <p:cNvSpPr/>
                  <p:nvPr/>
                </p:nvSpPr>
                <p:spPr>
                  <a:xfrm>
                    <a:off x="411641" y="1952728"/>
                    <a:ext cx="49394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88EDE83-E6E9-70B4-F1B6-50C2351B29EE}"/>
                    </a:ext>
                  </a:extLst>
                </p:cNvPr>
                <p:cNvGrpSpPr/>
                <p:nvPr/>
              </p:nvGrpSpPr>
              <p:grpSpPr>
                <a:xfrm>
                  <a:off x="175190" y="2667745"/>
                  <a:ext cx="520603" cy="475890"/>
                  <a:chOff x="394898" y="2503913"/>
                  <a:chExt cx="520603" cy="475890"/>
                </a:xfrm>
              </p:grpSpPr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C6A9664C-AA09-6B22-F492-3251A74B2E92}"/>
                      </a:ext>
                    </a:extLst>
                  </p:cNvPr>
                  <p:cNvSpPr/>
                  <p:nvPr/>
                </p:nvSpPr>
                <p:spPr>
                  <a:xfrm>
                    <a:off x="394898" y="2503913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A1C04D5-9810-632F-A8A5-C815546A3086}"/>
                      </a:ext>
                    </a:extLst>
                  </p:cNvPr>
                  <p:cNvSpPr/>
                  <p:nvPr/>
                </p:nvSpPr>
                <p:spPr>
                  <a:xfrm>
                    <a:off x="405408" y="2555292"/>
                    <a:ext cx="51009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BFF5BCE-8FC2-C9ED-87D2-5E735027830B}"/>
                    </a:ext>
                  </a:extLst>
                </p:cNvPr>
                <p:cNvGrpSpPr/>
                <p:nvPr/>
              </p:nvGrpSpPr>
              <p:grpSpPr>
                <a:xfrm>
                  <a:off x="181864" y="3274924"/>
                  <a:ext cx="511389" cy="467195"/>
                  <a:chOff x="391602" y="3359300"/>
                  <a:chExt cx="511389" cy="467195"/>
                </a:xfrm>
              </p:grpSpPr>
              <p:sp>
                <p:nvSpPr>
                  <p:cNvPr id="13" name="Rounded Rectangle 12">
                    <a:extLst>
                      <a:ext uri="{FF2B5EF4-FFF2-40B4-BE49-F238E27FC236}">
                        <a16:creationId xmlns:a16="http://schemas.microsoft.com/office/drawing/2014/main" id="{CAC4BB96-8B9D-A501-A38A-5967AF3C70E7}"/>
                      </a:ext>
                    </a:extLst>
                  </p:cNvPr>
                  <p:cNvSpPr/>
                  <p:nvPr/>
                </p:nvSpPr>
                <p:spPr>
                  <a:xfrm>
                    <a:off x="396358" y="3359300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4227A851-2EC9-87E9-F1A0-98A649B9DEA2}"/>
                      </a:ext>
                    </a:extLst>
                  </p:cNvPr>
                  <p:cNvSpPr/>
                  <p:nvPr/>
                </p:nvSpPr>
                <p:spPr>
                  <a:xfrm>
                    <a:off x="391602" y="3401984"/>
                    <a:ext cx="505925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C78AA1D-0402-EEA2-2A1F-5F7833CACD5D}"/>
                  </a:ext>
                </a:extLst>
              </p:cNvPr>
              <p:cNvSpPr/>
              <p:nvPr/>
            </p:nvSpPr>
            <p:spPr>
              <a:xfrm>
                <a:off x="3519504" y="2092029"/>
                <a:ext cx="92770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Flash</a:t>
                </a:r>
                <a:r>
                  <a:rPr lang="zh-CN" altLang="en-US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Chip</a:t>
                </a:r>
                <a:endPara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EF2D274-1EC9-15DC-EDF8-D9BEE55A4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9943" y="1835311"/>
                <a:ext cx="242183" cy="261994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E0C65D62-0193-4009-8B5F-52897728D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255" y="1382053"/>
                <a:ext cx="337451" cy="165858"/>
              </a:xfrm>
              <a:prstGeom prst="curvedConnector3">
                <a:avLst>
                  <a:gd name="adj1" fmla="val 1730"/>
                </a:avLst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22F1C21-5514-FAD0-0BD1-E47C372FFCF3}"/>
              </a:ext>
            </a:extLst>
          </p:cNvPr>
          <p:cNvSpPr txBox="1"/>
          <p:nvPr/>
        </p:nvSpPr>
        <p:spPr>
          <a:xfrm>
            <a:off x="1472274" y="776357"/>
            <a:ext cx="16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Baseline SSD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1EABE8-B0A1-89D1-4465-03EBED64EBCA}"/>
              </a:ext>
            </a:extLst>
          </p:cNvPr>
          <p:cNvGrpSpPr/>
          <p:nvPr/>
        </p:nvGrpSpPr>
        <p:grpSpPr>
          <a:xfrm>
            <a:off x="5181600" y="1184682"/>
            <a:ext cx="3837472" cy="2433293"/>
            <a:chOff x="5181600" y="1241326"/>
            <a:chExt cx="3837472" cy="24332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8CBE6F8-50B3-9325-5FCD-72D29845804B}"/>
                </a:ext>
              </a:extLst>
            </p:cNvPr>
            <p:cNvGrpSpPr/>
            <p:nvPr/>
          </p:nvGrpSpPr>
          <p:grpSpPr>
            <a:xfrm>
              <a:off x="5181600" y="1441799"/>
              <a:ext cx="3031681" cy="2232820"/>
              <a:chOff x="166766" y="1447096"/>
              <a:chExt cx="3311597" cy="2566411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C0B7029-8A17-610E-ABA5-8582B4C1731A}"/>
                  </a:ext>
                </a:extLst>
              </p:cNvPr>
              <p:cNvGrpSpPr/>
              <p:nvPr/>
            </p:nvGrpSpPr>
            <p:grpSpPr>
              <a:xfrm>
                <a:off x="664225" y="1632055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0AFDE2ED-BEE0-0FA2-33B5-AE9F06782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3D6FA292-FAD2-2CF8-0578-46916FD08780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BCFED93A-CC8D-D1B8-6BE1-D72CD97FE44B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EB62C16D-3AE6-870F-233B-5FF3B635C46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951AFD0-BD9E-3A3F-BE32-EADD7562681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3278E9B-4D0B-0748-D4F3-B3141A7599C9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DA85F8D8-4BD7-1060-D7AF-64F15C42848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20650690-0E40-B560-0CC8-1F9332E25937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8C5E2CCD-5D0D-CBCD-B407-068EC1817586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EBA89C3-747E-83AA-ADC6-F7E683E598F6}"/>
                  </a:ext>
                </a:extLst>
              </p:cNvPr>
              <p:cNvGrpSpPr/>
              <p:nvPr/>
            </p:nvGrpSpPr>
            <p:grpSpPr>
              <a:xfrm>
                <a:off x="674536" y="2251944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BFC0B45A-5B6D-5F44-546E-94895D2E3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E72E8E4-5194-1CA1-A25B-9B699018ED82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21703139-7EE9-FE3F-5C12-5A122920B2D4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A7E6261-B55D-130B-5587-EC1B95887593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574FB13-D73E-6DC1-DD88-42E674163CAF}"/>
                    </a:ext>
                  </a:extLst>
                </p:cNvPr>
                <p:cNvCxnSpPr/>
                <p:nvPr/>
              </p:nvCxnSpPr>
              <p:spPr>
                <a:xfrm rot="16200000">
                  <a:off x="3122519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CD1678F5-3B3E-EC7B-4918-A19D5C93E5F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68F0807-16A2-1F59-432E-8B1291084FF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4D53290-AA7B-E0A2-7F97-73D95F3FB250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67BE6F8B-A857-4FFC-074C-BFF67E6CC6CD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7F68AD18-EBDA-D7AE-92F5-661A8994AEBE}"/>
                  </a:ext>
                </a:extLst>
              </p:cNvPr>
              <p:cNvGrpSpPr/>
              <p:nvPr/>
            </p:nvGrpSpPr>
            <p:grpSpPr>
              <a:xfrm>
                <a:off x="663862" y="2864627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CC0CAE2-37D1-63E7-1AD6-2B1320038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0D88B149-9000-3010-AE7C-DBBA79DF7CAF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6187A25-CE08-576E-F1F1-0AA67726F978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63F1737A-830B-F1BA-9307-5A4D785F1D8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F19174FE-6BAD-9A37-1294-441C1E67E621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D5466527-09A0-8CE4-6969-24AA36F7BDC5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91FC4FE-5B8C-699C-752B-85F779F5FEA7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0CD4AE8-D49E-120D-4B2A-36E44338DE73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7C8D171-3605-CE29-B919-1249754BAF28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AB4713D-E4CB-E14C-48BA-A47573B57553}"/>
                  </a:ext>
                </a:extLst>
              </p:cNvPr>
              <p:cNvGrpSpPr/>
              <p:nvPr/>
            </p:nvGrpSpPr>
            <p:grpSpPr>
              <a:xfrm>
                <a:off x="672907" y="3487686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DBA9CBD1-6194-0E84-66E3-023956891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FB390E3E-CFCE-17A2-B0F0-E985FF724688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FFE88F7-001A-8334-8BF8-AAEFA4022989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6A956D6-04DE-3903-3D9E-EF9F1A4175D9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811DC81-3D61-504F-2F5C-5347216B738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BF023585-142A-0609-8C6E-9F1AA35A58C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4E15EE3-4E02-F950-519B-83A6F59B62B6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4A063DA-66C8-57B0-012B-7D1492D3E802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D7A55E02-9E85-5C8E-A3FE-E7F2E0B3AE82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58A2C12-35A8-EE0E-C229-9FA51451AD1B}"/>
                  </a:ext>
                </a:extLst>
              </p:cNvPr>
              <p:cNvGrpSpPr/>
              <p:nvPr/>
            </p:nvGrpSpPr>
            <p:grpSpPr>
              <a:xfrm>
                <a:off x="166766" y="1447096"/>
                <a:ext cx="544307" cy="471322"/>
                <a:chOff x="386458" y="1367831"/>
                <a:chExt cx="544307" cy="471322"/>
              </a:xfrm>
            </p:grpSpPr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03879E21-86F1-6E5A-1A2F-D5919268EAB0}"/>
                    </a:ext>
                  </a:extLst>
                </p:cNvPr>
                <p:cNvSpPr/>
                <p:nvPr/>
              </p:nvSpPr>
              <p:spPr>
                <a:xfrm>
                  <a:off x="391980" y="1367831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9EC4622-E016-6D13-16CD-8D4BBAFAC7C3}"/>
                    </a:ext>
                  </a:extLst>
                </p:cNvPr>
                <p:cNvSpPr/>
                <p:nvPr/>
              </p:nvSpPr>
              <p:spPr>
                <a:xfrm>
                  <a:off x="386458" y="1414642"/>
                  <a:ext cx="544307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F8A2CA0D-1FD2-7B26-6683-5D1ED1B95F50}"/>
                  </a:ext>
                </a:extLst>
              </p:cNvPr>
              <p:cNvGrpSpPr/>
              <p:nvPr/>
            </p:nvGrpSpPr>
            <p:grpSpPr>
              <a:xfrm>
                <a:off x="184253" y="2060552"/>
                <a:ext cx="512145" cy="452304"/>
                <a:chOff x="393439" y="1935872"/>
                <a:chExt cx="512145" cy="452304"/>
              </a:xfrm>
            </p:grpSpPr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F0F81AE3-DBE3-3896-60A8-703A3085562D}"/>
                    </a:ext>
                  </a:extLst>
                </p:cNvPr>
                <p:cNvSpPr/>
                <p:nvPr/>
              </p:nvSpPr>
              <p:spPr>
                <a:xfrm>
                  <a:off x="393439" y="1935872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4777106-62A3-4E18-805C-648A5EC62E7F}"/>
                    </a:ext>
                  </a:extLst>
                </p:cNvPr>
                <p:cNvSpPr/>
                <p:nvPr/>
              </p:nvSpPr>
              <p:spPr>
                <a:xfrm>
                  <a:off x="411641" y="1952728"/>
                  <a:ext cx="49394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CF6B62AD-CA75-E678-0698-7C19D43B575E}"/>
                  </a:ext>
                </a:extLst>
              </p:cNvPr>
              <p:cNvGrpSpPr/>
              <p:nvPr/>
            </p:nvGrpSpPr>
            <p:grpSpPr>
              <a:xfrm>
                <a:off x="175190" y="2667745"/>
                <a:ext cx="520603" cy="475890"/>
                <a:chOff x="394898" y="2503913"/>
                <a:chExt cx="520603" cy="47589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BECE5C70-A2BD-1F70-DD86-C11948BC67D5}"/>
                    </a:ext>
                  </a:extLst>
                </p:cNvPr>
                <p:cNvSpPr/>
                <p:nvPr/>
              </p:nvSpPr>
              <p:spPr>
                <a:xfrm>
                  <a:off x="394898" y="2503913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3EEB297-3C9E-2105-8833-34BF1343B45B}"/>
                    </a:ext>
                  </a:extLst>
                </p:cNvPr>
                <p:cNvSpPr/>
                <p:nvPr/>
              </p:nvSpPr>
              <p:spPr>
                <a:xfrm>
                  <a:off x="405408" y="2555292"/>
                  <a:ext cx="51009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5434704-D016-722E-D4B8-D2A40F0DD99E}"/>
                  </a:ext>
                </a:extLst>
              </p:cNvPr>
              <p:cNvGrpSpPr/>
              <p:nvPr/>
            </p:nvGrpSpPr>
            <p:grpSpPr>
              <a:xfrm>
                <a:off x="181864" y="3274924"/>
                <a:ext cx="511389" cy="467195"/>
                <a:chOff x="391602" y="3359300"/>
                <a:chExt cx="511389" cy="467195"/>
              </a:xfrm>
            </p:grpSpPr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907AED85-BF28-82D9-B3A4-A85E08FA2EEC}"/>
                    </a:ext>
                  </a:extLst>
                </p:cNvPr>
                <p:cNvSpPr/>
                <p:nvPr/>
              </p:nvSpPr>
              <p:spPr>
                <a:xfrm>
                  <a:off x="396358" y="3359300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42A7D331-C7E7-98BB-8027-770A3864B6AF}"/>
                    </a:ext>
                  </a:extLst>
                </p:cNvPr>
                <p:cNvSpPr/>
                <p:nvPr/>
              </p:nvSpPr>
              <p:spPr>
                <a:xfrm>
                  <a:off x="391602" y="3401984"/>
                  <a:ext cx="505925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879418A-ACAC-A2E2-0076-61914CF309C7}"/>
                </a:ext>
              </a:extLst>
            </p:cNvPr>
            <p:cNvSpPr/>
            <p:nvPr/>
          </p:nvSpPr>
          <p:spPr>
            <a:xfrm>
              <a:off x="8091369" y="2097305"/>
              <a:ext cx="9277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Flash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Chip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F20B182-948A-87D6-89B4-8D125C6C295E}"/>
                </a:ext>
              </a:extLst>
            </p:cNvPr>
            <p:cNvCxnSpPr>
              <a:cxnSpLocks/>
            </p:cNvCxnSpPr>
            <p:nvPr/>
          </p:nvCxnSpPr>
          <p:spPr>
            <a:xfrm>
              <a:off x="8211790" y="1887554"/>
              <a:ext cx="217290" cy="232544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6D2F08B-A4A3-A0B7-357C-16123C3216A2}"/>
                </a:ext>
              </a:extLst>
            </p:cNvPr>
            <p:cNvSpPr/>
            <p:nvPr/>
          </p:nvSpPr>
          <p:spPr>
            <a:xfrm>
              <a:off x="6116426" y="1241326"/>
              <a:ext cx="2626670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2x Wider Shared Channel</a:t>
              </a:r>
            </a:p>
          </p:txBody>
        </p: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65D6F532-0F7B-17FE-8E22-5D11F1F89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8800" y="1413452"/>
              <a:ext cx="337451" cy="165858"/>
            </a:xfrm>
            <a:prstGeom prst="curvedConnector3">
              <a:avLst>
                <a:gd name="adj1" fmla="val 1730"/>
              </a:avLst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1E1D071E-F989-3138-B084-A862CB1799F5}"/>
              </a:ext>
            </a:extLst>
          </p:cNvPr>
          <p:cNvSpPr txBox="1"/>
          <p:nvPr/>
        </p:nvSpPr>
        <p:spPr>
          <a:xfrm>
            <a:off x="5466433" y="782589"/>
            <a:ext cx="284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Packetized SSD (pSSD) [1] </a:t>
            </a:r>
          </a:p>
        </p:txBody>
      </p: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472DD9E2-4956-59FC-1BCD-63841D30D1A5}"/>
              </a:ext>
            </a:extLst>
          </p:cNvPr>
          <p:cNvCxnSpPr>
            <a:cxnSpLocks/>
          </p:cNvCxnSpPr>
          <p:nvPr/>
        </p:nvCxnSpPr>
        <p:spPr>
          <a:xfrm>
            <a:off x="4641429" y="838851"/>
            <a:ext cx="0" cy="2993433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Slide Number Placeholder 4">
            <a:extLst>
              <a:ext uri="{FF2B5EF4-FFF2-40B4-BE49-F238E27FC236}">
                <a16:creationId xmlns:a16="http://schemas.microsoft.com/office/drawing/2014/main" id="{1EC45149-90DE-BE92-ECA4-957C31105954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4</a:t>
            </a:r>
            <a:endParaRPr lang="en-CH" sz="1600" dirty="0">
              <a:latin typeface="Cambria" panose="02040503050406030204" pitchFamily="18" charset="0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EE446A8-432D-0587-9456-94A28A2C85AC}"/>
              </a:ext>
            </a:extLst>
          </p:cNvPr>
          <p:cNvSpPr txBox="1"/>
          <p:nvPr/>
        </p:nvSpPr>
        <p:spPr>
          <a:xfrm>
            <a:off x="2303956" y="6540142"/>
            <a:ext cx="57001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mbria" panose="02040503050406030204" pitchFamily="18" charset="0"/>
              </a:rPr>
              <a:t>[1] Kim+, “Networked SSD: Flash Memory Interconnection Network for High-Bandwidth SSD”, MICRO 2022</a:t>
            </a:r>
            <a:br>
              <a:rPr lang="en-US" sz="800" dirty="0">
                <a:latin typeface="Cambria" panose="02040503050406030204" pitchFamily="18" charset="0"/>
              </a:rPr>
            </a:br>
            <a:r>
              <a:rPr lang="en-US" sz="800" dirty="0">
                <a:latin typeface="Cambria" panose="02040503050406030204" pitchFamily="18" charset="0"/>
              </a:rPr>
              <a:t>[2] Tavakkol+, “</a:t>
            </a:r>
            <a:r>
              <a:rPr lang="en-IN" sz="800" dirty="0">
                <a:latin typeface="Cambria" panose="02040503050406030204" pitchFamily="18" charset="0"/>
              </a:rPr>
              <a:t>Network-on-SSD: A Scalable and High-Performance Communication Design Paradigm for SSDs</a:t>
            </a:r>
            <a:r>
              <a:rPr lang="en-US" sz="800" dirty="0">
                <a:latin typeface="Cambria" panose="02040503050406030204" pitchFamily="18" charset="0"/>
              </a:rPr>
              <a:t>”, IEEE CAL 2012</a:t>
            </a:r>
          </a:p>
          <a:p>
            <a:endParaRPr lang="en-US" sz="1000" dirty="0">
              <a:latin typeface="Cambria" panose="020405030504060302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566A4B8-C474-C776-1666-2E15FAC8D7DB}"/>
              </a:ext>
            </a:extLst>
          </p:cNvPr>
          <p:cNvSpPr/>
          <p:nvPr/>
        </p:nvSpPr>
        <p:spPr>
          <a:xfrm>
            <a:off x="0" y="810086"/>
            <a:ext cx="9144000" cy="2989026"/>
          </a:xfrm>
          <a:prstGeom prst="rect">
            <a:avLst/>
          </a:prstGeom>
          <a:solidFill>
            <a:schemeClr val="bg1">
              <a:alpha val="8011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48" name="Content Placeholder 3">
            <a:extLst>
              <a:ext uri="{FF2B5EF4-FFF2-40B4-BE49-F238E27FC236}">
                <a16:creationId xmlns:a16="http://schemas.microsoft.com/office/drawing/2014/main" id="{32824A66-DB92-4248-9940-D2B8855A6320}"/>
              </a:ext>
            </a:extLst>
          </p:cNvPr>
          <p:cNvSpPr txBox="1">
            <a:spLocks/>
          </p:cNvSpPr>
          <p:nvPr/>
        </p:nvSpPr>
        <p:spPr>
          <a:xfrm>
            <a:off x="503510" y="1691877"/>
            <a:ext cx="8195808" cy="1197562"/>
          </a:xfrm>
          <a:prstGeom prst="roundRect">
            <a:avLst>
              <a:gd name="adj" fmla="val 4777"/>
            </a:avLst>
          </a:prstGeom>
          <a:solidFill>
            <a:srgbClr val="FFE3E1"/>
          </a:solidFill>
          <a:ln w="38100">
            <a:solidFill>
              <a:srgbClr val="C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latin typeface="Cambria" panose="02040503050406030204" pitchFamily="18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-228600">
              <a:buClr>
                <a:schemeClr val="tx1"/>
              </a:buClr>
            </a:pPr>
            <a:r>
              <a:rPr lang="en-IN" sz="3200" b="0" dirty="0">
                <a:solidFill>
                  <a:srgbClr val="C00000"/>
                </a:solidFill>
              </a:rPr>
              <a:t>Baseline SSD </a:t>
            </a:r>
            <a:r>
              <a:rPr lang="en-IN" sz="3200" b="0" dirty="0"/>
              <a:t>and </a:t>
            </a:r>
            <a:r>
              <a:rPr lang="en-IN" sz="3200" b="0" dirty="0">
                <a:solidFill>
                  <a:srgbClr val="C00000"/>
                </a:solidFill>
              </a:rPr>
              <a:t>Packetized SSD </a:t>
            </a:r>
            <a:br>
              <a:rPr lang="en-IN" sz="3200" b="0" dirty="0"/>
            </a:br>
            <a:r>
              <a:rPr lang="en-IN" sz="3200" b="0" dirty="0"/>
              <a:t>do </a:t>
            </a:r>
            <a:r>
              <a:rPr lang="en-IN" sz="3200" b="0" i="1" dirty="0">
                <a:solidFill>
                  <a:srgbClr val="C00000"/>
                </a:solidFill>
              </a:rPr>
              <a:t>not</a:t>
            </a:r>
            <a:r>
              <a:rPr lang="en-IN" sz="3200" b="0" dirty="0"/>
              <a:t> provide </a:t>
            </a:r>
            <a:r>
              <a:rPr lang="en-IN" sz="3200" b="0" dirty="0">
                <a:solidFill>
                  <a:srgbClr val="C00000"/>
                </a:solidFill>
              </a:rPr>
              <a:t>path diversity </a:t>
            </a:r>
            <a:r>
              <a:rPr lang="en-IN" sz="3200" b="0" dirty="0"/>
              <a:t>to flash chips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05E29545-D3EF-103F-93B2-6E577BC1346B}"/>
              </a:ext>
            </a:extLst>
          </p:cNvPr>
          <p:cNvSpPr txBox="1"/>
          <p:nvPr/>
        </p:nvSpPr>
        <p:spPr>
          <a:xfrm>
            <a:off x="409969" y="3703194"/>
            <a:ext cx="39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Packetized Network SSD (pnSSD) [1]</a:t>
            </a:r>
          </a:p>
        </p:txBody>
      </p: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F125A645-BDF8-E206-1232-F61DF6C35D0D}"/>
              </a:ext>
            </a:extLst>
          </p:cNvPr>
          <p:cNvGrpSpPr/>
          <p:nvPr/>
        </p:nvGrpSpPr>
        <p:grpSpPr>
          <a:xfrm>
            <a:off x="625744" y="3982231"/>
            <a:ext cx="4113101" cy="2485660"/>
            <a:chOff x="625744" y="4216899"/>
            <a:chExt cx="4113101" cy="2485660"/>
          </a:xfrm>
        </p:grpSpPr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5D1D9A42-689E-10E4-DD36-1CB0D079D2FA}"/>
                </a:ext>
              </a:extLst>
            </p:cNvPr>
            <p:cNvCxnSpPr>
              <a:cxnSpLocks/>
            </p:cNvCxnSpPr>
            <p:nvPr/>
          </p:nvCxnSpPr>
          <p:spPr>
            <a:xfrm>
              <a:off x="1840425" y="4366667"/>
              <a:ext cx="4180" cy="2165851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F0229AC5-195D-2292-1296-7E8529C31B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132" y="4388753"/>
              <a:ext cx="818142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CF9BE7F2-07D0-AFE9-73AD-525AF235D1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9599" y="5330724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C75CA82E-5B6B-3D70-C2CA-8AE126DFC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7522" y="4727098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FAEC90BE-5CC4-A52D-5CDC-2ED453F98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4517" y="5950779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B8DBB38A-96C5-155E-66F8-66744C53AB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9493" y="6509747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C3DA86E6-0113-1664-5E44-69AC4DB3ED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6722" y="4701925"/>
              <a:ext cx="4669" cy="1832629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D0D9D8EF-D07E-C461-F6BF-D5170E7240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094" y="4997146"/>
              <a:ext cx="140829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A81E61DB-0EE6-DCBA-E040-030F58BF5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716" y="5332760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C7C4B6DA-5040-8DF5-03A9-FC1A20BC9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9639" y="4722997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F0B8B640-F5C9-0ADA-CAA6-AA79CB4AAF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6634" y="5952815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C97FE0E-7A37-6C8E-46F9-CC3BD6B84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1610" y="6511783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20920A09-947D-0E44-08D4-31DAEB41C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421" y="4701925"/>
              <a:ext cx="4669" cy="1832629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8EE740F9-B3DA-2F2E-6C99-46E8399E9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132" y="5590535"/>
              <a:ext cx="2082958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51C0FB57-FB33-D701-DD23-00A48AA4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4415" y="5332760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1CA7395B-6213-9BBA-8968-3BD3E570A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2338" y="4722997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94588B5D-9243-A5F9-11EA-62FDCD15E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9333" y="5952815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1BB1D284-CD85-40D5-C7DF-BDEC166EBC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4309" y="6511783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BE542DEA-496C-A5FA-D7E6-40CD9242D2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0320" y="6183207"/>
              <a:ext cx="2645523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3B8AC075-8857-5CB0-C2F8-E818C8E4E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6168" y="5328800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D6D06FD3-28D0-F469-8CF1-A9D610C18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4091" y="4725174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000FF49F-0576-F699-1EA9-90288D4F5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1086" y="5948855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7629F0FC-A4F2-518B-DA94-4525C9346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6062" y="6507823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9908A456-09B8-DAD1-7454-1C4143B069E5}"/>
                </a:ext>
              </a:extLst>
            </p:cNvPr>
            <p:cNvGrpSpPr/>
            <p:nvPr/>
          </p:nvGrpSpPr>
          <p:grpSpPr>
            <a:xfrm>
              <a:off x="1081155" y="4438513"/>
              <a:ext cx="2566831" cy="457473"/>
              <a:chOff x="683069" y="1629455"/>
              <a:chExt cx="2803827" cy="525821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BB68B79-811C-FAB3-6812-0008A0D9C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CD127BD-7027-3509-BF51-3F06E9A45363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A804070-1C70-B4E3-C67B-D8E0E812E452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3E24DA9-4441-AE8D-6D9E-BB2BD3F3A37C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4CDC20E-4BAC-F6B4-DA3F-DD45DDAF9F3E}"/>
                  </a:ext>
                </a:extLst>
              </p:cNvPr>
              <p:cNvCxnSpPr/>
              <p:nvPr/>
            </p:nvCxnSpPr>
            <p:spPr>
              <a:xfrm rot="16200000">
                <a:off x="3130803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653AAD3-815A-A9E8-B466-901965825AB5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CFBADAB-DD54-53B7-D453-24B9B8074CC7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7AA17D3-E885-3679-02C7-9919E6063405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51A7D89-F5B4-4C11-1D76-ECFBF6AEA073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09097664-62CF-AF20-1274-89F3D572030E}"/>
                </a:ext>
              </a:extLst>
            </p:cNvPr>
            <p:cNvGrpSpPr/>
            <p:nvPr/>
          </p:nvGrpSpPr>
          <p:grpSpPr>
            <a:xfrm>
              <a:off x="1090594" y="5047148"/>
              <a:ext cx="2566831" cy="457473"/>
              <a:chOff x="683069" y="1629455"/>
              <a:chExt cx="2803827" cy="52582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2945535-0BEE-A4CD-1AFB-835795AAB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603B49E-6EAA-EEF9-E8DB-1C3A78B51DF6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98199F-96C5-9ABB-3A91-5FEE25FAFCFD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4232525-5A5A-B92C-C21A-A7278DD91CCC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AC8DAD8-16A8-9196-9E5A-813AAD3AF030}"/>
                  </a:ext>
                </a:extLst>
              </p:cNvPr>
              <p:cNvCxnSpPr/>
              <p:nvPr/>
            </p:nvCxnSpPr>
            <p:spPr>
              <a:xfrm rot="16200000">
                <a:off x="3135874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F065AC9-4870-98BB-821E-D1D10F2E388B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81D7067-193E-0AED-C052-997FBD2D25F3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7C12958-6AD1-9890-72F2-B05D53826B3E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9549172-E693-518A-FF78-AD1D2224A879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2DB773CA-E46F-60E8-613C-9DE7E5C3C650}"/>
                </a:ext>
              </a:extLst>
            </p:cNvPr>
            <p:cNvGrpSpPr/>
            <p:nvPr/>
          </p:nvGrpSpPr>
          <p:grpSpPr>
            <a:xfrm>
              <a:off x="1080822" y="5639610"/>
              <a:ext cx="2566831" cy="457473"/>
              <a:chOff x="683069" y="1629455"/>
              <a:chExt cx="2803827" cy="525821"/>
            </a:xfrm>
          </p:grpSpPr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576F2C10-56A0-A945-8CBE-3912B74201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7E092E07-AD5A-FFA6-8D9C-A7A8E649F87B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ECE39D6E-4ADD-408A-FDCF-5F4C6ACC410A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B0D6A9ED-514D-670E-CC50-7A58C6DE78A6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7EE8EBF-647C-4966-1C8F-586B9D638C9D}"/>
                  </a:ext>
                </a:extLst>
              </p:cNvPr>
              <p:cNvCxnSpPr/>
              <p:nvPr/>
            </p:nvCxnSpPr>
            <p:spPr>
              <a:xfrm rot="16200000">
                <a:off x="3135874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5FB421A-44C9-5CC4-5457-0B97F0156EB5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A52C9E3-5CD4-46A8-2890-332FF063B418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5726FE-2284-D3F3-A64D-6A8ACB360765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09F49CA-51B4-84E5-3045-A0D4CD1A450C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EF2115F4-01D5-BC8E-259D-A2791917DDB6}"/>
                </a:ext>
              </a:extLst>
            </p:cNvPr>
            <p:cNvGrpSpPr/>
            <p:nvPr/>
          </p:nvGrpSpPr>
          <p:grpSpPr>
            <a:xfrm>
              <a:off x="1089103" y="6234498"/>
              <a:ext cx="2566831" cy="457473"/>
              <a:chOff x="683069" y="1629455"/>
              <a:chExt cx="2803827" cy="525821"/>
            </a:xfrm>
          </p:grpSpPr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9A51CC35-6602-8935-A3B7-DB1B93129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92D25D27-3297-AFF4-BD35-02092B8CA617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76454560-EF3A-D6CA-8D0D-CF620402C392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353A4318-76D5-8196-062D-119B4F4BE5CA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D3C15D1A-D76B-B346-80F1-807E9F3097F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135874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1B79288F-846D-4025-4814-E9091B9D36B4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DE02E925-AF7B-DD82-3C9C-0EC9AFE4EE7C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B6B154EA-2724-77BA-8A34-C8A980939941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5D35E90D-9D2C-39C0-E0F8-73DB17D79BAA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ED44AB5B-CAD4-FC59-8359-46C6CE523D42}"/>
                </a:ext>
              </a:extLst>
            </p:cNvPr>
            <p:cNvGrpSpPr/>
            <p:nvPr/>
          </p:nvGrpSpPr>
          <p:grpSpPr>
            <a:xfrm>
              <a:off x="625744" y="4277596"/>
              <a:ext cx="498299" cy="410058"/>
              <a:chOff x="386458" y="1367831"/>
              <a:chExt cx="544307" cy="471322"/>
            </a:xfrm>
          </p:grpSpPr>
          <p:sp>
            <p:nvSpPr>
              <p:cNvPr id="497" name="Rounded Rectangle 496">
                <a:extLst>
                  <a:ext uri="{FF2B5EF4-FFF2-40B4-BE49-F238E27FC236}">
                    <a16:creationId xmlns:a16="http://schemas.microsoft.com/office/drawing/2014/main" id="{21C09C44-951F-8176-61DA-515E57627F97}"/>
                  </a:ext>
                </a:extLst>
              </p:cNvPr>
              <p:cNvSpPr/>
              <p:nvPr/>
            </p:nvSpPr>
            <p:spPr>
              <a:xfrm>
                <a:off x="391980" y="1367831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14049A6A-39D1-BAB5-8ACD-4C249621CC8B}"/>
                  </a:ext>
                </a:extLst>
              </p:cNvPr>
              <p:cNvSpPr/>
              <p:nvPr/>
            </p:nvSpPr>
            <p:spPr>
              <a:xfrm>
                <a:off x="386458" y="1414642"/>
                <a:ext cx="544307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886EB20A-E82C-4013-BCAF-5D842E889846}"/>
                </a:ext>
              </a:extLst>
            </p:cNvPr>
            <p:cNvGrpSpPr/>
            <p:nvPr/>
          </p:nvGrpSpPr>
          <p:grpSpPr>
            <a:xfrm>
              <a:off x="641753" y="4880634"/>
              <a:ext cx="468855" cy="393512"/>
              <a:chOff x="393439" y="1935872"/>
              <a:chExt cx="512145" cy="452304"/>
            </a:xfrm>
          </p:grpSpPr>
          <p:sp>
            <p:nvSpPr>
              <p:cNvPr id="495" name="Rounded Rectangle 494">
                <a:extLst>
                  <a:ext uri="{FF2B5EF4-FFF2-40B4-BE49-F238E27FC236}">
                    <a16:creationId xmlns:a16="http://schemas.microsoft.com/office/drawing/2014/main" id="{7B48AEC3-4DFD-67C8-37EF-933533892E09}"/>
                  </a:ext>
                </a:extLst>
              </p:cNvPr>
              <p:cNvSpPr/>
              <p:nvPr/>
            </p:nvSpPr>
            <p:spPr>
              <a:xfrm>
                <a:off x="393439" y="1935872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F2F9CA7E-9ED9-F73E-2E6E-A2039897FC22}"/>
                  </a:ext>
                </a:extLst>
              </p:cNvPr>
              <p:cNvSpPr/>
              <p:nvPr/>
            </p:nvSpPr>
            <p:spPr>
              <a:xfrm>
                <a:off x="411641" y="1952728"/>
                <a:ext cx="49394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6B238749-85A8-EF91-ECE4-6BCBA5EDF267}"/>
                </a:ext>
              </a:extLst>
            </p:cNvPr>
            <p:cNvGrpSpPr/>
            <p:nvPr/>
          </p:nvGrpSpPr>
          <p:grpSpPr>
            <a:xfrm>
              <a:off x="633456" y="5468320"/>
              <a:ext cx="476599" cy="414032"/>
              <a:chOff x="394898" y="2503913"/>
              <a:chExt cx="520603" cy="475890"/>
            </a:xfrm>
          </p:grpSpPr>
          <p:sp>
            <p:nvSpPr>
              <p:cNvPr id="493" name="Rounded Rectangle 492">
                <a:extLst>
                  <a:ext uri="{FF2B5EF4-FFF2-40B4-BE49-F238E27FC236}">
                    <a16:creationId xmlns:a16="http://schemas.microsoft.com/office/drawing/2014/main" id="{32AA2862-6558-AC5E-0248-63142AF1DAD3}"/>
                  </a:ext>
                </a:extLst>
              </p:cNvPr>
              <p:cNvSpPr/>
              <p:nvPr/>
            </p:nvSpPr>
            <p:spPr>
              <a:xfrm>
                <a:off x="394898" y="2503913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FEA0778F-47A7-07FB-D32A-7C971909E182}"/>
                  </a:ext>
                </a:extLst>
              </p:cNvPr>
              <p:cNvSpPr/>
              <p:nvPr/>
            </p:nvSpPr>
            <p:spPr>
              <a:xfrm>
                <a:off x="405408" y="2555292"/>
                <a:ext cx="51009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C8DF86AC-4B4C-81ED-8E6A-AAC0E862B182}"/>
                </a:ext>
              </a:extLst>
            </p:cNvPr>
            <p:cNvGrpSpPr/>
            <p:nvPr/>
          </p:nvGrpSpPr>
          <p:grpSpPr>
            <a:xfrm>
              <a:off x="639566" y="6049392"/>
              <a:ext cx="468163" cy="406467"/>
              <a:chOff x="391602" y="3359300"/>
              <a:chExt cx="511389" cy="467195"/>
            </a:xfrm>
          </p:grpSpPr>
          <p:sp>
            <p:nvSpPr>
              <p:cNvPr id="491" name="Rounded Rectangle 490">
                <a:extLst>
                  <a:ext uri="{FF2B5EF4-FFF2-40B4-BE49-F238E27FC236}">
                    <a16:creationId xmlns:a16="http://schemas.microsoft.com/office/drawing/2014/main" id="{1ECCE3AA-F783-4507-773B-AEA87F2AC31C}"/>
                  </a:ext>
                </a:extLst>
              </p:cNvPr>
              <p:cNvSpPr/>
              <p:nvPr/>
            </p:nvSpPr>
            <p:spPr>
              <a:xfrm>
                <a:off x="396358" y="3359300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41C5B308-8BC4-35EA-E7D0-3DEB2C025475}"/>
                  </a:ext>
                </a:extLst>
              </p:cNvPr>
              <p:cNvSpPr/>
              <p:nvPr/>
            </p:nvSpPr>
            <p:spPr>
              <a:xfrm>
                <a:off x="391602" y="3401984"/>
                <a:ext cx="505925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60DE895C-BFF2-63CF-654E-3A1F6EFE19D1}"/>
                </a:ext>
              </a:extLst>
            </p:cNvPr>
            <p:cNvCxnSpPr>
              <a:cxnSpLocks/>
            </p:cNvCxnSpPr>
            <p:nvPr/>
          </p:nvCxnSpPr>
          <p:spPr>
            <a:xfrm>
              <a:off x="3761174" y="4701925"/>
              <a:ext cx="0" cy="1828669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8502F947-6060-D499-3055-66240529C3B5}"/>
                </a:ext>
              </a:extLst>
            </p:cNvPr>
            <p:cNvSpPr/>
            <p:nvPr/>
          </p:nvSpPr>
          <p:spPr>
            <a:xfrm>
              <a:off x="3529917" y="4216899"/>
              <a:ext cx="120892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Horizontal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8" name="Curved Connector 487">
              <a:extLst>
                <a:ext uri="{FF2B5EF4-FFF2-40B4-BE49-F238E27FC236}">
                  <a16:creationId xmlns:a16="http://schemas.microsoft.com/office/drawing/2014/main" id="{976237FB-FF00-EB63-7CCE-F6DEBE9F9D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837" y="4348156"/>
              <a:ext cx="388097" cy="74019"/>
            </a:xfrm>
            <a:prstGeom prst="curvedConnector3">
              <a:avLst>
                <a:gd name="adj1" fmla="val 50000"/>
              </a:avLst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76943FE0-0431-4F8C-5BC0-93DCED52BD13}"/>
                </a:ext>
              </a:extLst>
            </p:cNvPr>
            <p:cNvSpPr/>
            <p:nvPr/>
          </p:nvSpPr>
          <p:spPr>
            <a:xfrm rot="16200000">
              <a:off x="2942662" y="5431417"/>
              <a:ext cx="2235983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Vertical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67EC4B56-6CFF-64CC-4980-FD06F542D533}"/>
                </a:ext>
              </a:extLst>
            </p:cNvPr>
            <p:cNvCxnSpPr>
              <a:cxnSpLocks/>
            </p:cNvCxnSpPr>
            <p:nvPr/>
          </p:nvCxnSpPr>
          <p:spPr>
            <a:xfrm>
              <a:off x="3785481" y="5274276"/>
              <a:ext cx="204647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858820B2-BB96-DCD9-9B09-036579D62543}"/>
              </a:ext>
            </a:extLst>
          </p:cNvPr>
          <p:cNvSpPr txBox="1"/>
          <p:nvPr/>
        </p:nvSpPr>
        <p:spPr>
          <a:xfrm>
            <a:off x="5258095" y="3721049"/>
            <a:ext cx="318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Network-on-SSD (NoSSD) [2]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075F094-9A83-3540-92B5-5CC6E1C8702B}"/>
              </a:ext>
            </a:extLst>
          </p:cNvPr>
          <p:cNvGrpSpPr/>
          <p:nvPr/>
        </p:nvGrpSpPr>
        <p:grpSpPr>
          <a:xfrm>
            <a:off x="5183691" y="4228614"/>
            <a:ext cx="3835381" cy="1996708"/>
            <a:chOff x="5183691" y="4365562"/>
            <a:chExt cx="3835381" cy="199670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08580F-ABF2-4390-435F-365CBF5085E5}"/>
                </a:ext>
              </a:extLst>
            </p:cNvPr>
            <p:cNvCxnSpPr/>
            <p:nvPr/>
          </p:nvCxnSpPr>
          <p:spPr>
            <a:xfrm>
              <a:off x="5355485" y="5641009"/>
              <a:ext cx="2849982" cy="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49C1C3D-66FC-1698-98EC-26E09AF2F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1158" y="4580997"/>
              <a:ext cx="9073" cy="1531888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EC724D-0091-8B9F-40E8-0E70A0844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2955" y="4578743"/>
              <a:ext cx="5579" cy="1528005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E9A4C3-A5F1-EB8B-B794-CA6EF9648B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812" y="4574860"/>
              <a:ext cx="9075" cy="1531888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9670B67-8108-7FED-B357-71144E8CC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1306" y="4574860"/>
              <a:ext cx="2563" cy="156559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1563A3B-FE75-64F2-4E78-EE7A8602BF7F}"/>
                </a:ext>
              </a:extLst>
            </p:cNvPr>
            <p:cNvCxnSpPr/>
            <p:nvPr/>
          </p:nvCxnSpPr>
          <p:spPr>
            <a:xfrm>
              <a:off x="5367762" y="5101693"/>
              <a:ext cx="2849982" cy="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74F1299-6D65-0029-7E63-38D1787BC427}"/>
                </a:ext>
              </a:extLst>
            </p:cNvPr>
            <p:cNvCxnSpPr>
              <a:cxnSpLocks/>
            </p:cNvCxnSpPr>
            <p:nvPr/>
          </p:nvCxnSpPr>
          <p:spPr>
            <a:xfrm>
              <a:off x="5225260" y="6183245"/>
              <a:ext cx="2985963" cy="4814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3D7A31E-FA87-8FD0-17D9-BAA6D9F8122B}"/>
                </a:ext>
              </a:extLst>
            </p:cNvPr>
            <p:cNvCxnSpPr>
              <a:cxnSpLocks/>
            </p:cNvCxnSpPr>
            <p:nvPr/>
          </p:nvCxnSpPr>
          <p:spPr>
            <a:xfrm>
              <a:off x="5353444" y="4557674"/>
              <a:ext cx="2849982" cy="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685FE47-A535-0C6B-F496-23BF119D37E1}"/>
                </a:ext>
              </a:extLst>
            </p:cNvPr>
            <p:cNvSpPr/>
            <p:nvPr/>
          </p:nvSpPr>
          <p:spPr>
            <a:xfrm>
              <a:off x="5922139" y="4397041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409ED66-D047-705D-DE8D-C1AE5D785F91}"/>
                </a:ext>
              </a:extLst>
            </p:cNvPr>
            <p:cNvSpPr/>
            <p:nvPr/>
          </p:nvSpPr>
          <p:spPr>
            <a:xfrm>
              <a:off x="6554714" y="439038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DD02B3F-4756-13F0-35F3-D7850CC0FDD3}"/>
                </a:ext>
              </a:extLst>
            </p:cNvPr>
            <p:cNvSpPr/>
            <p:nvPr/>
          </p:nvSpPr>
          <p:spPr>
            <a:xfrm>
              <a:off x="7187966" y="439140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ECF6A58-B0DB-24C9-5513-71622444775D}"/>
                </a:ext>
              </a:extLst>
            </p:cNvPr>
            <p:cNvSpPr/>
            <p:nvPr/>
          </p:nvSpPr>
          <p:spPr>
            <a:xfrm>
              <a:off x="7832055" y="4394293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0A790CB-2FA3-ED2E-EF64-136426C0F8F2}"/>
                </a:ext>
              </a:extLst>
            </p:cNvPr>
            <p:cNvSpPr/>
            <p:nvPr/>
          </p:nvSpPr>
          <p:spPr>
            <a:xfrm>
              <a:off x="5931578" y="4936355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3879BE8-74F6-5D79-89F8-8D00A878DBF1}"/>
                </a:ext>
              </a:extLst>
            </p:cNvPr>
            <p:cNvSpPr/>
            <p:nvPr/>
          </p:nvSpPr>
          <p:spPr>
            <a:xfrm>
              <a:off x="6564153" y="4929702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298395-5227-2166-6EAA-9B3D6AF5B285}"/>
                </a:ext>
              </a:extLst>
            </p:cNvPr>
            <p:cNvSpPr/>
            <p:nvPr/>
          </p:nvSpPr>
          <p:spPr>
            <a:xfrm>
              <a:off x="7197405" y="4930722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D1D8C0D-EA70-14F4-6377-291AAECEF7A8}"/>
                </a:ext>
              </a:extLst>
            </p:cNvPr>
            <p:cNvSpPr/>
            <p:nvPr/>
          </p:nvSpPr>
          <p:spPr>
            <a:xfrm>
              <a:off x="7841494" y="4933607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A30987F-07D9-B219-7386-DB703694C638}"/>
                </a:ext>
              </a:extLst>
            </p:cNvPr>
            <p:cNvSpPr/>
            <p:nvPr/>
          </p:nvSpPr>
          <p:spPr>
            <a:xfrm>
              <a:off x="5921806" y="5469399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ABE37D8-ED8D-5D88-6138-66AF394F0D55}"/>
                </a:ext>
              </a:extLst>
            </p:cNvPr>
            <p:cNvSpPr/>
            <p:nvPr/>
          </p:nvSpPr>
          <p:spPr>
            <a:xfrm>
              <a:off x="6554381" y="5462746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FAEB4AD-919C-01F7-8A7E-41FF6D1C94B4}"/>
                </a:ext>
              </a:extLst>
            </p:cNvPr>
            <p:cNvSpPr/>
            <p:nvPr/>
          </p:nvSpPr>
          <p:spPr>
            <a:xfrm>
              <a:off x="7187633" y="5463766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3000461-7DD3-7A3B-768F-E8D46D5E8084}"/>
                </a:ext>
              </a:extLst>
            </p:cNvPr>
            <p:cNvSpPr/>
            <p:nvPr/>
          </p:nvSpPr>
          <p:spPr>
            <a:xfrm>
              <a:off x="7831722" y="5466651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DE1AF93-CE80-160C-24D8-083FCB85F5BA}"/>
                </a:ext>
              </a:extLst>
            </p:cNvPr>
            <p:cNvSpPr/>
            <p:nvPr/>
          </p:nvSpPr>
          <p:spPr>
            <a:xfrm>
              <a:off x="5930087" y="6011471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F5D83C5-1C61-D7D9-C69F-348C536D9892}"/>
                </a:ext>
              </a:extLst>
            </p:cNvPr>
            <p:cNvSpPr/>
            <p:nvPr/>
          </p:nvSpPr>
          <p:spPr>
            <a:xfrm>
              <a:off x="6562662" y="600481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21C74DF-5BD9-A50B-331F-3CB5D6AB24D7}"/>
                </a:ext>
              </a:extLst>
            </p:cNvPr>
            <p:cNvSpPr/>
            <p:nvPr/>
          </p:nvSpPr>
          <p:spPr>
            <a:xfrm>
              <a:off x="7195914" y="600583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1ED7478-00B3-8AB8-0841-1C7D4CED454A}"/>
                </a:ext>
              </a:extLst>
            </p:cNvPr>
            <p:cNvSpPr/>
            <p:nvPr/>
          </p:nvSpPr>
          <p:spPr>
            <a:xfrm>
              <a:off x="7840003" y="6008723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2E2894C-F559-5DF8-EDEA-50F5F0770C4D}"/>
                </a:ext>
              </a:extLst>
            </p:cNvPr>
            <p:cNvGrpSpPr/>
            <p:nvPr/>
          </p:nvGrpSpPr>
          <p:grpSpPr>
            <a:xfrm>
              <a:off x="5183691" y="4365562"/>
              <a:ext cx="498299" cy="410058"/>
              <a:chOff x="386458" y="1367831"/>
              <a:chExt cx="544307" cy="471322"/>
            </a:xfrm>
          </p:grpSpPr>
          <p:sp>
            <p:nvSpPr>
              <p:cNvPr id="185" name="Rounded Rectangle 184">
                <a:extLst>
                  <a:ext uri="{FF2B5EF4-FFF2-40B4-BE49-F238E27FC236}">
                    <a16:creationId xmlns:a16="http://schemas.microsoft.com/office/drawing/2014/main" id="{BD878754-3293-7D35-B00E-6CDFCCF3B7F3}"/>
                  </a:ext>
                </a:extLst>
              </p:cNvPr>
              <p:cNvSpPr/>
              <p:nvPr/>
            </p:nvSpPr>
            <p:spPr>
              <a:xfrm>
                <a:off x="391980" y="1367831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9EEB5DC-8E49-268E-685A-9C9690E2E74B}"/>
                  </a:ext>
                </a:extLst>
              </p:cNvPr>
              <p:cNvSpPr/>
              <p:nvPr/>
            </p:nvSpPr>
            <p:spPr>
              <a:xfrm>
                <a:off x="386458" y="1414642"/>
                <a:ext cx="544307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7BB2C8C4-7E41-B0DE-FE11-9C89858CA0DD}"/>
                </a:ext>
              </a:extLst>
            </p:cNvPr>
            <p:cNvGrpSpPr/>
            <p:nvPr/>
          </p:nvGrpSpPr>
          <p:grpSpPr>
            <a:xfrm>
              <a:off x="5199700" y="4899279"/>
              <a:ext cx="468855" cy="393512"/>
              <a:chOff x="393439" y="1935872"/>
              <a:chExt cx="512145" cy="452304"/>
            </a:xfrm>
          </p:grpSpPr>
          <p:sp>
            <p:nvSpPr>
              <p:cNvPr id="183" name="Rounded Rectangle 182">
                <a:extLst>
                  <a:ext uri="{FF2B5EF4-FFF2-40B4-BE49-F238E27FC236}">
                    <a16:creationId xmlns:a16="http://schemas.microsoft.com/office/drawing/2014/main" id="{B7BE0FE1-C115-9ECB-1E7B-DF9632EB4321}"/>
                  </a:ext>
                </a:extLst>
              </p:cNvPr>
              <p:cNvSpPr/>
              <p:nvPr/>
            </p:nvSpPr>
            <p:spPr>
              <a:xfrm>
                <a:off x="393439" y="1935872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9B912287-BC7E-1E20-39E0-5E8A070B3FFA}"/>
                  </a:ext>
                </a:extLst>
              </p:cNvPr>
              <p:cNvSpPr/>
              <p:nvPr/>
            </p:nvSpPr>
            <p:spPr>
              <a:xfrm>
                <a:off x="411641" y="1952728"/>
                <a:ext cx="49394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A524CFF-61C4-2D3E-98C2-CB631D26A91F}"/>
                </a:ext>
              </a:extLst>
            </p:cNvPr>
            <p:cNvGrpSpPr/>
            <p:nvPr/>
          </p:nvGrpSpPr>
          <p:grpSpPr>
            <a:xfrm>
              <a:off x="5191403" y="5427547"/>
              <a:ext cx="476599" cy="414032"/>
              <a:chOff x="394898" y="2503913"/>
              <a:chExt cx="520603" cy="475890"/>
            </a:xfrm>
          </p:grpSpPr>
          <p:sp>
            <p:nvSpPr>
              <p:cNvPr id="181" name="Rounded Rectangle 180">
                <a:extLst>
                  <a:ext uri="{FF2B5EF4-FFF2-40B4-BE49-F238E27FC236}">
                    <a16:creationId xmlns:a16="http://schemas.microsoft.com/office/drawing/2014/main" id="{F280C108-222F-F1CD-874E-D1948BD07ED6}"/>
                  </a:ext>
                </a:extLst>
              </p:cNvPr>
              <p:cNvSpPr/>
              <p:nvPr/>
            </p:nvSpPr>
            <p:spPr>
              <a:xfrm>
                <a:off x="394898" y="2503913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2DA2385-F02A-C557-0547-ACFA1D9F361D}"/>
                  </a:ext>
                </a:extLst>
              </p:cNvPr>
              <p:cNvSpPr/>
              <p:nvPr/>
            </p:nvSpPr>
            <p:spPr>
              <a:xfrm>
                <a:off x="405408" y="2555292"/>
                <a:ext cx="51009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C89EE5E7-4E7E-4A2C-5BBE-DE15D2EB912B}"/>
                </a:ext>
              </a:extLst>
            </p:cNvPr>
            <p:cNvGrpSpPr/>
            <p:nvPr/>
          </p:nvGrpSpPr>
          <p:grpSpPr>
            <a:xfrm>
              <a:off x="5197513" y="5955803"/>
              <a:ext cx="468163" cy="406467"/>
              <a:chOff x="391602" y="3359300"/>
              <a:chExt cx="511389" cy="467195"/>
            </a:xfrm>
          </p:grpSpPr>
          <p:sp>
            <p:nvSpPr>
              <p:cNvPr id="178" name="Rounded Rectangle 177">
                <a:extLst>
                  <a:ext uri="{FF2B5EF4-FFF2-40B4-BE49-F238E27FC236}">
                    <a16:creationId xmlns:a16="http://schemas.microsoft.com/office/drawing/2014/main" id="{0F561D25-325A-A763-7A59-6009FF9DD0E2}"/>
                  </a:ext>
                </a:extLst>
              </p:cNvPr>
              <p:cNvSpPr/>
              <p:nvPr/>
            </p:nvSpPr>
            <p:spPr>
              <a:xfrm>
                <a:off x="396358" y="3359300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2F40132-57EB-1724-9372-754E7304EC16}"/>
                  </a:ext>
                </a:extLst>
              </p:cNvPr>
              <p:cNvSpPr/>
              <p:nvPr/>
            </p:nvSpPr>
            <p:spPr>
              <a:xfrm>
                <a:off x="391602" y="3401984"/>
                <a:ext cx="505925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C64F73C-9383-E3BD-05EF-7DFDE74FE906}"/>
                </a:ext>
              </a:extLst>
            </p:cNvPr>
            <p:cNvSpPr/>
            <p:nvPr/>
          </p:nvSpPr>
          <p:spPr>
            <a:xfrm>
              <a:off x="8091369" y="4725728"/>
              <a:ext cx="9277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Flash</a:t>
              </a:r>
              <a:r>
                <a:rPr lang="zh-CN" altLang="en-US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Chip</a:t>
              </a:r>
              <a:endParaRPr lang="en-US" sz="16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879CFC8-6652-9171-35C7-EF29C412C441}"/>
                </a:ext>
              </a:extLst>
            </p:cNvPr>
            <p:cNvCxnSpPr>
              <a:cxnSpLocks/>
              <a:stCxn id="100" idx="3"/>
            </p:cNvCxnSpPr>
            <p:nvPr/>
          </p:nvCxnSpPr>
          <p:spPr>
            <a:xfrm>
              <a:off x="8205933" y="4555803"/>
              <a:ext cx="223147" cy="192718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>
              <a:extLst>
                <a:ext uri="{FF2B5EF4-FFF2-40B4-BE49-F238E27FC236}">
                  <a16:creationId xmlns:a16="http://schemas.microsoft.com/office/drawing/2014/main" id="{EEC63DCE-FA23-57DC-1DBD-C31BB144A488}"/>
                </a:ext>
              </a:extLst>
            </p:cNvPr>
            <p:cNvCxnSpPr>
              <a:cxnSpLocks/>
            </p:cNvCxnSpPr>
            <p:nvPr/>
          </p:nvCxnSpPr>
          <p:spPr>
            <a:xfrm>
              <a:off x="8056232" y="5889628"/>
              <a:ext cx="364525" cy="143391"/>
            </a:xfrm>
            <a:prstGeom prst="curvedConnector3">
              <a:avLst>
                <a:gd name="adj1" fmla="val 91348"/>
              </a:avLst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1D31326-585C-7E66-946E-8D1F166F8681}"/>
                </a:ext>
              </a:extLst>
            </p:cNvPr>
            <p:cNvSpPr/>
            <p:nvPr/>
          </p:nvSpPr>
          <p:spPr>
            <a:xfrm>
              <a:off x="8238494" y="5978127"/>
              <a:ext cx="6203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Link</a:t>
              </a:r>
              <a:endParaRPr lang="en-US" sz="16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D3E62E27-A1BC-73DD-28AB-A663D50D2EF4}"/>
              </a:ext>
            </a:extLst>
          </p:cNvPr>
          <p:cNvCxnSpPr/>
          <p:nvPr/>
        </p:nvCxnSpPr>
        <p:spPr>
          <a:xfrm>
            <a:off x="0" y="3703194"/>
            <a:ext cx="9144000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FA77C2E-3E09-9A26-27C6-D56C8BADE87D}"/>
              </a:ext>
            </a:extLst>
          </p:cNvPr>
          <p:cNvCxnSpPr>
            <a:cxnSpLocks/>
          </p:cNvCxnSpPr>
          <p:nvPr/>
        </p:nvCxnSpPr>
        <p:spPr>
          <a:xfrm>
            <a:off x="4641429" y="3721049"/>
            <a:ext cx="0" cy="2827707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CB14-6B58-9432-4E64-7094A79A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Prior Approaches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E983D4B6-9062-3C17-850A-37191DCC3BCB}"/>
              </a:ext>
            </a:extLst>
          </p:cNvPr>
          <p:cNvGrpSpPr/>
          <p:nvPr/>
        </p:nvGrpSpPr>
        <p:grpSpPr>
          <a:xfrm>
            <a:off x="609735" y="1155478"/>
            <a:ext cx="3837472" cy="2421203"/>
            <a:chOff x="609735" y="1212122"/>
            <a:chExt cx="3837472" cy="242120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B95982C-FEB1-3977-7E59-1BBCA35DCE67}"/>
                </a:ext>
              </a:extLst>
            </p:cNvPr>
            <p:cNvSpPr/>
            <p:nvPr/>
          </p:nvSpPr>
          <p:spPr>
            <a:xfrm>
              <a:off x="1650946" y="1212122"/>
              <a:ext cx="2034733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Shared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DFD8E8-7B37-491C-D12C-2F4C1F9457D9}"/>
                </a:ext>
              </a:extLst>
            </p:cNvPr>
            <p:cNvGrpSpPr/>
            <p:nvPr/>
          </p:nvGrpSpPr>
          <p:grpSpPr>
            <a:xfrm>
              <a:off x="609735" y="1382053"/>
              <a:ext cx="3837472" cy="2251272"/>
              <a:chOff x="609735" y="1382053"/>
              <a:chExt cx="3837472" cy="22512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C3404D2-195B-8C83-D570-711DD3F0076C}"/>
                  </a:ext>
                </a:extLst>
              </p:cNvPr>
              <p:cNvGrpSpPr/>
              <p:nvPr/>
            </p:nvGrpSpPr>
            <p:grpSpPr>
              <a:xfrm>
                <a:off x="609735" y="1400505"/>
                <a:ext cx="3031681" cy="2232820"/>
                <a:chOff x="166766" y="1447096"/>
                <a:chExt cx="3311597" cy="256641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9FEF818-47FE-9EB1-1224-CEF78B18C763}"/>
                    </a:ext>
                  </a:extLst>
                </p:cNvPr>
                <p:cNvGrpSpPr/>
                <p:nvPr/>
              </p:nvGrpSpPr>
              <p:grpSpPr>
                <a:xfrm>
                  <a:off x="664225" y="1632055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735EA1C7-FA20-0F47-9565-EA34B423C8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00265DF3-6023-DAF5-8864-6774D7DCE59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B804061-0901-F533-0696-35D4E0C2311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5983584-5FF4-2882-3766-A16384250635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E3273FA4-DC6A-B189-8492-C03144D7B24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8428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E252F7F4-11FE-B54E-79A2-20BA1D31EEB3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0B0AF9AB-3889-261F-6590-F55933C55FAF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854786A-44F1-67C4-C5B9-C31729B80E97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1054E084-98AA-97C1-A02A-0AE0F6798C9A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9301592-2643-DDAD-CCDF-DDD2E61B82CA}"/>
                    </a:ext>
                  </a:extLst>
                </p:cNvPr>
                <p:cNvGrpSpPr/>
                <p:nvPr/>
              </p:nvGrpSpPr>
              <p:grpSpPr>
                <a:xfrm>
                  <a:off x="674536" y="2251944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6469255-6310-FB70-408C-AAE857CE0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2DA2B1B-EE1E-4226-7739-70C74630A180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B2B2BDB-58C7-C3E5-0F08-E2BA968DD79B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4DB657C-A2B4-9640-0430-EFBAB7CF011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A7B0A68-394E-BCF0-0F23-0D7DD7C902F2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ABCEE61D-4BEE-7EE7-E0A2-5C5CD9286D2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8ED027FB-49CC-1B7C-466A-6A70811AA0B9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9D7A0C73-DBC8-F5D1-0999-1980F60E656B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C90C4DB-DB4B-203C-9649-5C170B44A0F0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3A69B82-8F8F-BE18-DC75-3209446B2393}"/>
                    </a:ext>
                  </a:extLst>
                </p:cNvPr>
                <p:cNvGrpSpPr/>
                <p:nvPr/>
              </p:nvGrpSpPr>
              <p:grpSpPr>
                <a:xfrm>
                  <a:off x="663862" y="2864627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5EC4B007-6CCD-0436-23E3-44EFB24A69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47F8126A-4680-3F49-3C3D-815D2BDBA2F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0881FE5-5565-86BD-551F-7CDA87B1804D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52DD3CB0-19F1-EF60-6168-DE1317720F0A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459F0BD-DD5F-9445-6587-D0C89ADF47E7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92E0055-DAE8-E736-C271-592955674DDA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E970B60-0E87-3229-2349-131CC968FFF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632B11A-27E9-BD26-91CF-3F13020B72EC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6E0082D7-F1F3-7C2F-B255-4357745B6FC9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03A1B06-7505-F291-2798-52DB78E45DD6}"/>
                    </a:ext>
                  </a:extLst>
                </p:cNvPr>
                <p:cNvGrpSpPr/>
                <p:nvPr/>
              </p:nvGrpSpPr>
              <p:grpSpPr>
                <a:xfrm>
                  <a:off x="672907" y="3487686"/>
                  <a:ext cx="2803827" cy="525821"/>
                  <a:chOff x="683069" y="1629455"/>
                  <a:chExt cx="2803827" cy="525821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966B254-3FA6-DC11-8F52-F132AE42BA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069" y="1654082"/>
                    <a:ext cx="2629597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93165B8F-0C59-F723-9462-BE6F7558D489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39411" y="180546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5C74EDD0-95CA-ABE7-9AA5-1F86953563C3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729787" y="1813095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177C07CB-F1FD-609C-1D6D-8D8FB6F78B4C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2430294" y="1803093"/>
                    <a:ext cx="302766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0D4B7B5C-F57F-581B-E726-782F537865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3135874" y="1780838"/>
                    <a:ext cx="302765" cy="0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CCEA66BB-EA15-E185-3DF8-712EAE26E490}"/>
                      </a:ext>
                    </a:extLst>
                  </p:cNvPr>
                  <p:cNvSpPr/>
                  <p:nvPr/>
                </p:nvSpPr>
                <p:spPr>
                  <a:xfrm>
                    <a:off x="992239" y="1783996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F8E6AAC5-8442-9FCC-3E73-BBCA2C8EF4E6}"/>
                      </a:ext>
                    </a:extLst>
                  </p:cNvPr>
                  <p:cNvSpPr/>
                  <p:nvPr/>
                </p:nvSpPr>
                <p:spPr>
                  <a:xfrm>
                    <a:off x="1683220" y="1776349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AE51D3D-5F98-41A6-D8F2-7E04E1BDECB2}"/>
                      </a:ext>
                    </a:extLst>
                  </p:cNvPr>
                  <p:cNvSpPr/>
                  <p:nvPr/>
                </p:nvSpPr>
                <p:spPr>
                  <a:xfrm>
                    <a:off x="2374940" y="1777521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FBB7B3BC-0DD2-EC33-3F22-B55A28FEA9DD}"/>
                      </a:ext>
                    </a:extLst>
                  </p:cNvPr>
                  <p:cNvSpPr/>
                  <p:nvPr/>
                </p:nvSpPr>
                <p:spPr>
                  <a:xfrm>
                    <a:off x="3078498" y="1780837"/>
                    <a:ext cx="408398" cy="371280"/>
                  </a:xfrm>
                  <a:prstGeom prst="rect">
                    <a:avLst/>
                  </a:prstGeom>
                  <a:solidFill>
                    <a:srgbClr val="A9D18D"/>
                  </a:solidFill>
                  <a:ln w="38100">
                    <a:solidFill>
                      <a:srgbClr val="52833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86916751-130B-8CF8-354D-F6095CB7487B}"/>
                    </a:ext>
                  </a:extLst>
                </p:cNvPr>
                <p:cNvGrpSpPr/>
                <p:nvPr/>
              </p:nvGrpSpPr>
              <p:grpSpPr>
                <a:xfrm>
                  <a:off x="166766" y="1447096"/>
                  <a:ext cx="544307" cy="471322"/>
                  <a:chOff x="386458" y="1367831"/>
                  <a:chExt cx="544307" cy="471322"/>
                </a:xfrm>
              </p:grpSpPr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1BC8E913-D9F4-81BD-7EC3-02526AD280BB}"/>
                      </a:ext>
                    </a:extLst>
                  </p:cNvPr>
                  <p:cNvSpPr/>
                  <p:nvPr/>
                </p:nvSpPr>
                <p:spPr>
                  <a:xfrm>
                    <a:off x="391980" y="1367831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994336A-C9FE-75D8-2C13-C92F73519698}"/>
                      </a:ext>
                    </a:extLst>
                  </p:cNvPr>
                  <p:cNvSpPr/>
                  <p:nvPr/>
                </p:nvSpPr>
                <p:spPr>
                  <a:xfrm>
                    <a:off x="386458" y="1414642"/>
                    <a:ext cx="544307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2437249-5D54-9DE7-EAF1-F9506370B458}"/>
                    </a:ext>
                  </a:extLst>
                </p:cNvPr>
                <p:cNvGrpSpPr/>
                <p:nvPr/>
              </p:nvGrpSpPr>
              <p:grpSpPr>
                <a:xfrm>
                  <a:off x="184253" y="2060552"/>
                  <a:ext cx="512145" cy="452304"/>
                  <a:chOff x="393439" y="1935872"/>
                  <a:chExt cx="512145" cy="452304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B267CDEE-BC1F-E940-F82B-D40C867313C5}"/>
                      </a:ext>
                    </a:extLst>
                  </p:cNvPr>
                  <p:cNvSpPr/>
                  <p:nvPr/>
                </p:nvSpPr>
                <p:spPr>
                  <a:xfrm>
                    <a:off x="393439" y="1935872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F31391A5-A83E-F3F1-AA6A-E515932FC466}"/>
                      </a:ext>
                    </a:extLst>
                  </p:cNvPr>
                  <p:cNvSpPr/>
                  <p:nvPr/>
                </p:nvSpPr>
                <p:spPr>
                  <a:xfrm>
                    <a:off x="411641" y="1952728"/>
                    <a:ext cx="49394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88EDE83-E6E9-70B4-F1B6-50C2351B29EE}"/>
                    </a:ext>
                  </a:extLst>
                </p:cNvPr>
                <p:cNvGrpSpPr/>
                <p:nvPr/>
              </p:nvGrpSpPr>
              <p:grpSpPr>
                <a:xfrm>
                  <a:off x="175190" y="2667745"/>
                  <a:ext cx="520603" cy="475890"/>
                  <a:chOff x="394898" y="2503913"/>
                  <a:chExt cx="520603" cy="475890"/>
                </a:xfrm>
              </p:grpSpPr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C6A9664C-AA09-6B22-F492-3251A74B2E92}"/>
                      </a:ext>
                    </a:extLst>
                  </p:cNvPr>
                  <p:cNvSpPr/>
                  <p:nvPr/>
                </p:nvSpPr>
                <p:spPr>
                  <a:xfrm>
                    <a:off x="394898" y="2503913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A1C04D5-9810-632F-A8A5-C815546A3086}"/>
                      </a:ext>
                    </a:extLst>
                  </p:cNvPr>
                  <p:cNvSpPr/>
                  <p:nvPr/>
                </p:nvSpPr>
                <p:spPr>
                  <a:xfrm>
                    <a:off x="405408" y="2555292"/>
                    <a:ext cx="510093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BFF5BCE-8FC2-C9ED-87D2-5E735027830B}"/>
                    </a:ext>
                  </a:extLst>
                </p:cNvPr>
                <p:cNvGrpSpPr/>
                <p:nvPr/>
              </p:nvGrpSpPr>
              <p:grpSpPr>
                <a:xfrm>
                  <a:off x="181864" y="3274924"/>
                  <a:ext cx="511389" cy="467195"/>
                  <a:chOff x="391602" y="3359300"/>
                  <a:chExt cx="511389" cy="467195"/>
                </a:xfrm>
              </p:grpSpPr>
              <p:sp>
                <p:nvSpPr>
                  <p:cNvPr id="13" name="Rounded Rectangle 12">
                    <a:extLst>
                      <a:ext uri="{FF2B5EF4-FFF2-40B4-BE49-F238E27FC236}">
                        <a16:creationId xmlns:a16="http://schemas.microsoft.com/office/drawing/2014/main" id="{CAC4BB96-8B9D-A501-A38A-5967AF3C70E7}"/>
                      </a:ext>
                    </a:extLst>
                  </p:cNvPr>
                  <p:cNvSpPr/>
                  <p:nvPr/>
                </p:nvSpPr>
                <p:spPr>
                  <a:xfrm>
                    <a:off x="396358" y="3359300"/>
                    <a:ext cx="506633" cy="452304"/>
                  </a:xfrm>
                  <a:prstGeom prst="roundRect">
                    <a:avLst/>
                  </a:prstGeom>
                  <a:solidFill>
                    <a:srgbClr val="F6C9A4"/>
                  </a:solidFill>
                  <a:ln w="38100">
                    <a:solidFill>
                      <a:srgbClr val="FD91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4227A851-2EC9-87E9-F1A0-98A649B9DEA2}"/>
                      </a:ext>
                    </a:extLst>
                  </p:cNvPr>
                  <p:cNvSpPr/>
                  <p:nvPr/>
                </p:nvSpPr>
                <p:spPr>
                  <a:xfrm>
                    <a:off x="391602" y="3401984"/>
                    <a:ext cx="505925" cy="4245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FC</a:t>
                    </a:r>
                    <a:endParaRPr lang="en-US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C78AA1D-0402-EEA2-2A1F-5F7833CACD5D}"/>
                  </a:ext>
                </a:extLst>
              </p:cNvPr>
              <p:cNvSpPr/>
              <p:nvPr/>
            </p:nvSpPr>
            <p:spPr>
              <a:xfrm>
                <a:off x="3519504" y="2092029"/>
                <a:ext cx="92770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Flash</a:t>
                </a:r>
                <a:r>
                  <a:rPr lang="zh-CN" altLang="en-US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1400" b="1" i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Chip</a:t>
                </a:r>
                <a:endPara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EF2D274-1EC9-15DC-EDF8-D9BEE55A4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9943" y="1835311"/>
                <a:ext cx="242183" cy="261994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urved Connector 59">
                <a:extLst>
                  <a:ext uri="{FF2B5EF4-FFF2-40B4-BE49-F238E27FC236}">
                    <a16:creationId xmlns:a16="http://schemas.microsoft.com/office/drawing/2014/main" id="{E0C65D62-0193-4009-8B5F-52897728D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255" y="1382053"/>
                <a:ext cx="337451" cy="165858"/>
              </a:xfrm>
              <a:prstGeom prst="curvedConnector3">
                <a:avLst>
                  <a:gd name="adj1" fmla="val 1730"/>
                </a:avLst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22F1C21-5514-FAD0-0BD1-E47C372FFCF3}"/>
              </a:ext>
            </a:extLst>
          </p:cNvPr>
          <p:cNvSpPr txBox="1"/>
          <p:nvPr/>
        </p:nvSpPr>
        <p:spPr>
          <a:xfrm>
            <a:off x="1472274" y="776357"/>
            <a:ext cx="16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Baseline SSD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1EABE8-B0A1-89D1-4465-03EBED64EBCA}"/>
              </a:ext>
            </a:extLst>
          </p:cNvPr>
          <p:cNvGrpSpPr/>
          <p:nvPr/>
        </p:nvGrpSpPr>
        <p:grpSpPr>
          <a:xfrm>
            <a:off x="5181600" y="1184682"/>
            <a:ext cx="3837472" cy="2433293"/>
            <a:chOff x="5181600" y="1241326"/>
            <a:chExt cx="3837472" cy="24332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8CBE6F8-50B3-9325-5FCD-72D29845804B}"/>
                </a:ext>
              </a:extLst>
            </p:cNvPr>
            <p:cNvGrpSpPr/>
            <p:nvPr/>
          </p:nvGrpSpPr>
          <p:grpSpPr>
            <a:xfrm>
              <a:off x="5181600" y="1441799"/>
              <a:ext cx="3031681" cy="2232820"/>
              <a:chOff x="166766" y="1447096"/>
              <a:chExt cx="3311597" cy="2566411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C0B7029-8A17-610E-ABA5-8582B4C1731A}"/>
                  </a:ext>
                </a:extLst>
              </p:cNvPr>
              <p:cNvGrpSpPr/>
              <p:nvPr/>
            </p:nvGrpSpPr>
            <p:grpSpPr>
              <a:xfrm>
                <a:off x="664225" y="1632055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0AFDE2ED-BEE0-0FA2-33B5-AE9F06782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3D6FA292-FAD2-2CF8-0578-46916FD08780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BCFED93A-CC8D-D1B8-6BE1-D72CD97FE44B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EB62C16D-3AE6-870F-233B-5FF3B635C46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951AFD0-BD9E-3A3F-BE32-EADD7562681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3278E9B-4D0B-0748-D4F3-B3141A7599C9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DA85F8D8-4BD7-1060-D7AF-64F15C42848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20650690-0E40-B560-0CC8-1F9332E25937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8C5E2CCD-5D0D-CBCD-B407-068EC1817586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EBA89C3-747E-83AA-ADC6-F7E683E598F6}"/>
                  </a:ext>
                </a:extLst>
              </p:cNvPr>
              <p:cNvGrpSpPr/>
              <p:nvPr/>
            </p:nvGrpSpPr>
            <p:grpSpPr>
              <a:xfrm>
                <a:off x="674536" y="2251944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BFC0B45A-5B6D-5F44-546E-94895D2E3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E72E8E4-5194-1CA1-A25B-9B699018ED82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21703139-7EE9-FE3F-5C12-5A122920B2D4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A7E6261-B55D-130B-5587-EC1B95887593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574FB13-D73E-6DC1-DD88-42E674163CAF}"/>
                    </a:ext>
                  </a:extLst>
                </p:cNvPr>
                <p:cNvCxnSpPr/>
                <p:nvPr/>
              </p:nvCxnSpPr>
              <p:spPr>
                <a:xfrm rot="16200000">
                  <a:off x="3122519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CD1678F5-3B3E-EC7B-4918-A19D5C93E5F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68F0807-16A2-1F59-432E-8B1291084FF0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C4D53290-AA7B-E0A2-7F97-73D95F3FB250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67BE6F8B-A857-4FFC-074C-BFF67E6CC6CD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7F68AD18-EBDA-D7AE-92F5-661A8994AEBE}"/>
                  </a:ext>
                </a:extLst>
              </p:cNvPr>
              <p:cNvGrpSpPr/>
              <p:nvPr/>
            </p:nvGrpSpPr>
            <p:grpSpPr>
              <a:xfrm>
                <a:off x="663862" y="2864627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CC0CAE2-37D1-63E7-1AD6-2B1320038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0D88B149-9000-3010-AE7C-DBBA79DF7CAF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6187A25-CE08-576E-F1F1-0AA67726F978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63F1737A-830B-F1BA-9307-5A4D785F1D8A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F19174FE-6BAD-9A37-1294-441C1E67E621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D5466527-09A0-8CE4-6969-24AA36F7BDC5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91FC4FE-5B8C-699C-752B-85F779F5FEA7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0CD4AE8-D49E-120D-4B2A-36E44338DE73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7C8D171-3605-CE29-B919-1249754BAF28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AB4713D-E4CB-E14C-48BA-A47573B57553}"/>
                  </a:ext>
                </a:extLst>
              </p:cNvPr>
              <p:cNvGrpSpPr/>
              <p:nvPr/>
            </p:nvGrpSpPr>
            <p:grpSpPr>
              <a:xfrm>
                <a:off x="672907" y="3487686"/>
                <a:ext cx="2803827" cy="525821"/>
                <a:chOff x="683069" y="1629455"/>
                <a:chExt cx="2803827" cy="525821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DBA9CBD1-6194-0E84-66E3-023956891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069" y="1654082"/>
                  <a:ext cx="2629597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FB390E3E-CFCE-17A2-B0F0-E985FF724688}"/>
                    </a:ext>
                  </a:extLst>
                </p:cNvPr>
                <p:cNvCxnSpPr/>
                <p:nvPr/>
              </p:nvCxnSpPr>
              <p:spPr>
                <a:xfrm rot="16200000">
                  <a:off x="1039411" y="180546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FFE88F7-001A-8334-8BF8-AAEFA4022989}"/>
                    </a:ext>
                  </a:extLst>
                </p:cNvPr>
                <p:cNvCxnSpPr/>
                <p:nvPr/>
              </p:nvCxnSpPr>
              <p:spPr>
                <a:xfrm rot="16200000">
                  <a:off x="1729787" y="1813095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6A956D6-04DE-3903-3D9E-EF9F1A4175D9}"/>
                    </a:ext>
                  </a:extLst>
                </p:cNvPr>
                <p:cNvCxnSpPr/>
                <p:nvPr/>
              </p:nvCxnSpPr>
              <p:spPr>
                <a:xfrm rot="16200000">
                  <a:off x="2430294" y="1803093"/>
                  <a:ext cx="302766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811DC81-3D61-504F-2F5C-5347216B7387}"/>
                    </a:ext>
                  </a:extLst>
                </p:cNvPr>
                <p:cNvCxnSpPr/>
                <p:nvPr/>
              </p:nvCxnSpPr>
              <p:spPr>
                <a:xfrm rot="16200000">
                  <a:off x="3117645" y="1780838"/>
                  <a:ext cx="302765" cy="0"/>
                </a:xfrm>
                <a:prstGeom prst="line">
                  <a:avLst/>
                </a:prstGeom>
                <a:ln w="825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BF023585-142A-0609-8C6E-9F1AA35A58C0}"/>
                    </a:ext>
                  </a:extLst>
                </p:cNvPr>
                <p:cNvSpPr/>
                <p:nvPr/>
              </p:nvSpPr>
              <p:spPr>
                <a:xfrm>
                  <a:off x="992239" y="1783996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4E15EE3-4E02-F950-519B-83A6F59B62B6}"/>
                    </a:ext>
                  </a:extLst>
                </p:cNvPr>
                <p:cNvSpPr/>
                <p:nvPr/>
              </p:nvSpPr>
              <p:spPr>
                <a:xfrm>
                  <a:off x="1683220" y="1776349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04A063DA-66C8-57B0-012B-7D1492D3E802}"/>
                    </a:ext>
                  </a:extLst>
                </p:cNvPr>
                <p:cNvSpPr/>
                <p:nvPr/>
              </p:nvSpPr>
              <p:spPr>
                <a:xfrm>
                  <a:off x="2374940" y="1777521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D7A55E02-9E85-5C8E-A3FE-E7F2E0B3AE82}"/>
                    </a:ext>
                  </a:extLst>
                </p:cNvPr>
                <p:cNvSpPr/>
                <p:nvPr/>
              </p:nvSpPr>
              <p:spPr>
                <a:xfrm>
                  <a:off x="3078498" y="1780837"/>
                  <a:ext cx="408398" cy="371280"/>
                </a:xfrm>
                <a:prstGeom prst="rect">
                  <a:avLst/>
                </a:prstGeom>
                <a:solidFill>
                  <a:srgbClr val="A9D18D"/>
                </a:solidFill>
                <a:ln w="38100">
                  <a:solidFill>
                    <a:srgbClr val="5283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58A2C12-35A8-EE0E-C229-9FA51451AD1B}"/>
                  </a:ext>
                </a:extLst>
              </p:cNvPr>
              <p:cNvGrpSpPr/>
              <p:nvPr/>
            </p:nvGrpSpPr>
            <p:grpSpPr>
              <a:xfrm>
                <a:off x="166766" y="1447096"/>
                <a:ext cx="544307" cy="471322"/>
                <a:chOff x="386458" y="1367831"/>
                <a:chExt cx="544307" cy="471322"/>
              </a:xfrm>
            </p:grpSpPr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03879E21-86F1-6E5A-1A2F-D5919268EAB0}"/>
                    </a:ext>
                  </a:extLst>
                </p:cNvPr>
                <p:cNvSpPr/>
                <p:nvPr/>
              </p:nvSpPr>
              <p:spPr>
                <a:xfrm>
                  <a:off x="391980" y="1367831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9EC4622-E016-6D13-16CD-8D4BBAFAC7C3}"/>
                    </a:ext>
                  </a:extLst>
                </p:cNvPr>
                <p:cNvSpPr/>
                <p:nvPr/>
              </p:nvSpPr>
              <p:spPr>
                <a:xfrm>
                  <a:off x="386458" y="1414642"/>
                  <a:ext cx="544307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F8A2CA0D-1FD2-7B26-6683-5D1ED1B95F50}"/>
                  </a:ext>
                </a:extLst>
              </p:cNvPr>
              <p:cNvGrpSpPr/>
              <p:nvPr/>
            </p:nvGrpSpPr>
            <p:grpSpPr>
              <a:xfrm>
                <a:off x="184253" y="2060552"/>
                <a:ext cx="512145" cy="452304"/>
                <a:chOff x="393439" y="1935872"/>
                <a:chExt cx="512145" cy="452304"/>
              </a:xfrm>
            </p:grpSpPr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F0F81AE3-DBE3-3896-60A8-703A3085562D}"/>
                    </a:ext>
                  </a:extLst>
                </p:cNvPr>
                <p:cNvSpPr/>
                <p:nvPr/>
              </p:nvSpPr>
              <p:spPr>
                <a:xfrm>
                  <a:off x="393439" y="1935872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A4777106-62A3-4E18-805C-648A5EC62E7F}"/>
                    </a:ext>
                  </a:extLst>
                </p:cNvPr>
                <p:cNvSpPr/>
                <p:nvPr/>
              </p:nvSpPr>
              <p:spPr>
                <a:xfrm>
                  <a:off x="411641" y="1952728"/>
                  <a:ext cx="49394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CF6B62AD-CA75-E678-0698-7C19D43B575E}"/>
                  </a:ext>
                </a:extLst>
              </p:cNvPr>
              <p:cNvGrpSpPr/>
              <p:nvPr/>
            </p:nvGrpSpPr>
            <p:grpSpPr>
              <a:xfrm>
                <a:off x="175190" y="2667745"/>
                <a:ext cx="520603" cy="475890"/>
                <a:chOff x="394898" y="2503913"/>
                <a:chExt cx="520603" cy="47589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BECE5C70-A2BD-1F70-DD86-C11948BC67D5}"/>
                    </a:ext>
                  </a:extLst>
                </p:cNvPr>
                <p:cNvSpPr/>
                <p:nvPr/>
              </p:nvSpPr>
              <p:spPr>
                <a:xfrm>
                  <a:off x="394898" y="2503913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3EEB297-3C9E-2105-8833-34BF1343B45B}"/>
                    </a:ext>
                  </a:extLst>
                </p:cNvPr>
                <p:cNvSpPr/>
                <p:nvPr/>
              </p:nvSpPr>
              <p:spPr>
                <a:xfrm>
                  <a:off x="405408" y="2555292"/>
                  <a:ext cx="510093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5434704-D016-722E-D4B8-D2A40F0DD99E}"/>
                  </a:ext>
                </a:extLst>
              </p:cNvPr>
              <p:cNvGrpSpPr/>
              <p:nvPr/>
            </p:nvGrpSpPr>
            <p:grpSpPr>
              <a:xfrm>
                <a:off x="181864" y="3274924"/>
                <a:ext cx="511389" cy="467195"/>
                <a:chOff x="391602" y="3359300"/>
                <a:chExt cx="511389" cy="467195"/>
              </a:xfrm>
            </p:grpSpPr>
            <p:sp>
              <p:nvSpPr>
                <p:cNvPr id="121" name="Rounded Rectangle 120">
                  <a:extLst>
                    <a:ext uri="{FF2B5EF4-FFF2-40B4-BE49-F238E27FC236}">
                      <a16:creationId xmlns:a16="http://schemas.microsoft.com/office/drawing/2014/main" id="{907AED85-BF28-82D9-B3A4-A85E08FA2EEC}"/>
                    </a:ext>
                  </a:extLst>
                </p:cNvPr>
                <p:cNvSpPr/>
                <p:nvPr/>
              </p:nvSpPr>
              <p:spPr>
                <a:xfrm>
                  <a:off x="396358" y="3359300"/>
                  <a:ext cx="506633" cy="452304"/>
                </a:xfrm>
                <a:prstGeom prst="roundRect">
                  <a:avLst/>
                </a:prstGeom>
                <a:solidFill>
                  <a:srgbClr val="F6C9A4"/>
                </a:solidFill>
                <a:ln w="38100">
                  <a:solidFill>
                    <a:srgbClr val="FD91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mbria" panose="02040503050406030204" pitchFamily="18" charset="0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42A7D331-C7E7-98BB-8027-770A3864B6AF}"/>
                    </a:ext>
                  </a:extLst>
                </p:cNvPr>
                <p:cNvSpPr/>
                <p:nvPr/>
              </p:nvSpPr>
              <p:spPr>
                <a:xfrm>
                  <a:off x="391602" y="3401984"/>
                  <a:ext cx="505925" cy="4245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chemeClr val="accent2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FC</a:t>
                  </a:r>
                  <a:endParaRPr lang="en-US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879418A-ACAC-A2E2-0076-61914CF309C7}"/>
                </a:ext>
              </a:extLst>
            </p:cNvPr>
            <p:cNvSpPr/>
            <p:nvPr/>
          </p:nvSpPr>
          <p:spPr>
            <a:xfrm>
              <a:off x="8091369" y="2097305"/>
              <a:ext cx="9277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Flash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Chip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F20B182-948A-87D6-89B4-8D125C6C295E}"/>
                </a:ext>
              </a:extLst>
            </p:cNvPr>
            <p:cNvCxnSpPr>
              <a:cxnSpLocks/>
            </p:cNvCxnSpPr>
            <p:nvPr/>
          </p:nvCxnSpPr>
          <p:spPr>
            <a:xfrm>
              <a:off x="8211790" y="1887554"/>
              <a:ext cx="217290" cy="232544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6D2F08B-A4A3-A0B7-357C-16123C3216A2}"/>
                </a:ext>
              </a:extLst>
            </p:cNvPr>
            <p:cNvSpPr/>
            <p:nvPr/>
          </p:nvSpPr>
          <p:spPr>
            <a:xfrm>
              <a:off x="6116426" y="1241326"/>
              <a:ext cx="2626670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2x Wider Shared Channel</a:t>
              </a:r>
            </a:p>
          </p:txBody>
        </p: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id="{65D6F532-0F7B-17FE-8E22-5D11F1F89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8800" y="1413452"/>
              <a:ext cx="337451" cy="165858"/>
            </a:xfrm>
            <a:prstGeom prst="curvedConnector3">
              <a:avLst>
                <a:gd name="adj1" fmla="val 1730"/>
              </a:avLst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1E1D071E-F989-3138-B084-A862CB1799F5}"/>
              </a:ext>
            </a:extLst>
          </p:cNvPr>
          <p:cNvSpPr txBox="1"/>
          <p:nvPr/>
        </p:nvSpPr>
        <p:spPr>
          <a:xfrm>
            <a:off x="5466433" y="782589"/>
            <a:ext cx="284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Packetized SSD (pSSD) [1] </a:t>
            </a:r>
          </a:p>
        </p:txBody>
      </p: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472DD9E2-4956-59FC-1BCD-63841D30D1A5}"/>
              </a:ext>
            </a:extLst>
          </p:cNvPr>
          <p:cNvCxnSpPr>
            <a:cxnSpLocks/>
          </p:cNvCxnSpPr>
          <p:nvPr/>
        </p:nvCxnSpPr>
        <p:spPr>
          <a:xfrm>
            <a:off x="4641429" y="838851"/>
            <a:ext cx="0" cy="2993433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Slide Number Placeholder 4">
            <a:extLst>
              <a:ext uri="{FF2B5EF4-FFF2-40B4-BE49-F238E27FC236}">
                <a16:creationId xmlns:a16="http://schemas.microsoft.com/office/drawing/2014/main" id="{1EC45149-90DE-BE92-ECA4-957C31105954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</a:rPr>
              <a:t>4</a:t>
            </a:r>
            <a:endParaRPr lang="en-CH" sz="1600" dirty="0">
              <a:latin typeface="Cambria" panose="02040503050406030204" pitchFamily="18" charset="0"/>
            </a:endParaRP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EE446A8-432D-0587-9456-94A28A2C85AC}"/>
              </a:ext>
            </a:extLst>
          </p:cNvPr>
          <p:cNvSpPr txBox="1"/>
          <p:nvPr/>
        </p:nvSpPr>
        <p:spPr>
          <a:xfrm>
            <a:off x="2303956" y="6540142"/>
            <a:ext cx="57001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mbria" panose="02040503050406030204" pitchFamily="18" charset="0"/>
              </a:rPr>
              <a:t>[1] Kim+, “Networked SSD: Flash Memory Interconnection Network for High-Bandwidth SSD”, MICRO 2022</a:t>
            </a:r>
            <a:br>
              <a:rPr lang="en-US" sz="800" dirty="0">
                <a:latin typeface="Cambria" panose="02040503050406030204" pitchFamily="18" charset="0"/>
              </a:rPr>
            </a:br>
            <a:r>
              <a:rPr lang="en-US" sz="800" dirty="0">
                <a:latin typeface="Cambria" panose="02040503050406030204" pitchFamily="18" charset="0"/>
              </a:rPr>
              <a:t>[2] Tavakkol+, “</a:t>
            </a:r>
            <a:r>
              <a:rPr lang="en-IN" sz="800" dirty="0">
                <a:latin typeface="Cambria" panose="02040503050406030204" pitchFamily="18" charset="0"/>
              </a:rPr>
              <a:t>Network-on-SSD: A Scalable and High-Performance Communication Design Paradigm for SSDs</a:t>
            </a:r>
            <a:r>
              <a:rPr lang="en-US" sz="800" dirty="0">
                <a:latin typeface="Cambria" panose="02040503050406030204" pitchFamily="18" charset="0"/>
              </a:rPr>
              <a:t>”, IEEE CAL 2012</a:t>
            </a:r>
          </a:p>
          <a:p>
            <a:endParaRPr lang="en-US" sz="1000" dirty="0">
              <a:latin typeface="Cambria" panose="020405030504060302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566A4B8-C474-C776-1666-2E15FAC8D7DB}"/>
              </a:ext>
            </a:extLst>
          </p:cNvPr>
          <p:cNvSpPr/>
          <p:nvPr/>
        </p:nvSpPr>
        <p:spPr>
          <a:xfrm>
            <a:off x="0" y="810086"/>
            <a:ext cx="9144000" cy="2989026"/>
          </a:xfrm>
          <a:prstGeom prst="rect">
            <a:avLst/>
          </a:prstGeom>
          <a:solidFill>
            <a:schemeClr val="bg1">
              <a:alpha val="8011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48" name="Content Placeholder 3">
            <a:extLst>
              <a:ext uri="{FF2B5EF4-FFF2-40B4-BE49-F238E27FC236}">
                <a16:creationId xmlns:a16="http://schemas.microsoft.com/office/drawing/2014/main" id="{32824A66-DB92-4248-9940-D2B8855A6320}"/>
              </a:ext>
            </a:extLst>
          </p:cNvPr>
          <p:cNvSpPr txBox="1">
            <a:spLocks/>
          </p:cNvSpPr>
          <p:nvPr/>
        </p:nvSpPr>
        <p:spPr>
          <a:xfrm>
            <a:off x="503510" y="1691877"/>
            <a:ext cx="8195808" cy="1197562"/>
          </a:xfrm>
          <a:prstGeom prst="roundRect">
            <a:avLst>
              <a:gd name="adj" fmla="val 4777"/>
            </a:avLst>
          </a:prstGeom>
          <a:solidFill>
            <a:srgbClr val="FFE3E1"/>
          </a:solidFill>
          <a:ln w="38100">
            <a:solidFill>
              <a:srgbClr val="C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latin typeface="Cambria" panose="02040503050406030204" pitchFamily="18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-228600">
              <a:buClr>
                <a:schemeClr val="tx1"/>
              </a:buClr>
            </a:pPr>
            <a:r>
              <a:rPr lang="en-IN" sz="3200" b="0" dirty="0">
                <a:solidFill>
                  <a:srgbClr val="C00000"/>
                </a:solidFill>
              </a:rPr>
              <a:t>Baseline SSD </a:t>
            </a:r>
            <a:r>
              <a:rPr lang="en-IN" sz="3200" b="0" dirty="0"/>
              <a:t>and </a:t>
            </a:r>
            <a:r>
              <a:rPr lang="en-IN" sz="3200" b="0" dirty="0">
                <a:solidFill>
                  <a:srgbClr val="C00000"/>
                </a:solidFill>
              </a:rPr>
              <a:t>Packetized SSD </a:t>
            </a:r>
            <a:br>
              <a:rPr lang="en-IN" sz="3200" b="0" dirty="0"/>
            </a:br>
            <a:r>
              <a:rPr lang="en-IN" sz="3200" b="0" dirty="0"/>
              <a:t>do </a:t>
            </a:r>
            <a:r>
              <a:rPr lang="en-IN" sz="3200" b="0" i="1" dirty="0">
                <a:solidFill>
                  <a:srgbClr val="C00000"/>
                </a:solidFill>
              </a:rPr>
              <a:t>not</a:t>
            </a:r>
            <a:r>
              <a:rPr lang="en-IN" sz="3200" b="0" dirty="0"/>
              <a:t> provide </a:t>
            </a:r>
            <a:r>
              <a:rPr lang="en-IN" sz="3200" b="0" dirty="0">
                <a:solidFill>
                  <a:srgbClr val="C00000"/>
                </a:solidFill>
              </a:rPr>
              <a:t>path diversity </a:t>
            </a:r>
            <a:r>
              <a:rPr lang="en-IN" sz="3200" b="0" dirty="0"/>
              <a:t>to flash chips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05E29545-D3EF-103F-93B2-6E577BC1346B}"/>
              </a:ext>
            </a:extLst>
          </p:cNvPr>
          <p:cNvSpPr txBox="1"/>
          <p:nvPr/>
        </p:nvSpPr>
        <p:spPr>
          <a:xfrm>
            <a:off x="409969" y="3703194"/>
            <a:ext cx="39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Packetized Network SSD (pnSSD) [1]</a:t>
            </a:r>
          </a:p>
        </p:txBody>
      </p: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F125A645-BDF8-E206-1232-F61DF6C35D0D}"/>
              </a:ext>
            </a:extLst>
          </p:cNvPr>
          <p:cNvGrpSpPr/>
          <p:nvPr/>
        </p:nvGrpSpPr>
        <p:grpSpPr>
          <a:xfrm>
            <a:off x="625744" y="3982231"/>
            <a:ext cx="4113101" cy="2485660"/>
            <a:chOff x="625744" y="4216899"/>
            <a:chExt cx="4113101" cy="2485660"/>
          </a:xfrm>
        </p:grpSpPr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5D1D9A42-689E-10E4-DD36-1CB0D079D2FA}"/>
                </a:ext>
              </a:extLst>
            </p:cNvPr>
            <p:cNvCxnSpPr>
              <a:cxnSpLocks/>
            </p:cNvCxnSpPr>
            <p:nvPr/>
          </p:nvCxnSpPr>
          <p:spPr>
            <a:xfrm>
              <a:off x="1840425" y="4366667"/>
              <a:ext cx="4180" cy="2165851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F0229AC5-195D-2292-1296-7E8529C31B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132" y="4388753"/>
              <a:ext cx="818142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CF9BE7F2-07D0-AFE9-73AD-525AF235D1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9599" y="5330724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C75CA82E-5B6B-3D70-C2CA-8AE126DFC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7522" y="4727098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FAEC90BE-5CC4-A52D-5CDC-2ED453F98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4517" y="5950779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B8DBB38A-96C5-155E-66F8-66744C53AB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9493" y="6509747"/>
              <a:ext cx="354757" cy="0"/>
            </a:xfrm>
            <a:prstGeom prst="line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C3DA86E6-0113-1664-5E44-69AC4DB3ED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6722" y="4701925"/>
              <a:ext cx="4669" cy="1832629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D0D9D8EF-D07E-C461-F6BF-D5170E7240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094" y="4997146"/>
              <a:ext cx="140829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A81E61DB-0EE6-DCBA-E040-030F58BF5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716" y="5332760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C7C4B6DA-5040-8DF5-03A9-FC1A20BC9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9639" y="4722997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F0B8B640-F5C9-0ADA-CAA6-AA79CB4AAF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6634" y="5952815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C97FE0E-7A37-6C8E-46F9-CC3BD6B84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1610" y="6511783"/>
              <a:ext cx="354757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20920A09-947D-0E44-08D4-31DAEB41C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421" y="4701925"/>
              <a:ext cx="4669" cy="1832629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8EE740F9-B3DA-2F2E-6C99-46E8399E9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132" y="5590535"/>
              <a:ext cx="2082958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51C0FB57-FB33-D701-DD23-00A48AA4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4415" y="5332760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1CA7395B-6213-9BBA-8968-3BD3E570A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2338" y="4722997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94588B5D-9243-A5F9-11EA-62FDCD15E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9333" y="5952815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1BB1D284-CD85-40D5-C7DF-BDEC166EBC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4309" y="6511783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BE542DEA-496C-A5FA-D7E6-40CD9242D2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0320" y="6183207"/>
              <a:ext cx="2645523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3B8AC075-8857-5CB0-C2F8-E818C8E4E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6168" y="5328800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D6D06FD3-28D0-F469-8CF1-A9D610C18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4091" y="4725174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000FF49F-0576-F699-1EA9-90288D4F5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1086" y="5948855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7629F0FC-A4F2-518B-DA94-4525C9346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6062" y="6507823"/>
              <a:ext cx="354757" cy="0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9908A456-09B8-DAD1-7454-1C4143B069E5}"/>
                </a:ext>
              </a:extLst>
            </p:cNvPr>
            <p:cNvGrpSpPr/>
            <p:nvPr/>
          </p:nvGrpSpPr>
          <p:grpSpPr>
            <a:xfrm>
              <a:off x="1081155" y="4438513"/>
              <a:ext cx="2566831" cy="457473"/>
              <a:chOff x="683069" y="1629455"/>
              <a:chExt cx="2803827" cy="525821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BB68B79-811C-FAB3-6812-0008A0D9C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CD127BD-7027-3509-BF51-3F06E9A45363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A804070-1C70-B4E3-C67B-D8E0E812E452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3E24DA9-4441-AE8D-6D9E-BB2BD3F3A37C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4CDC20E-4BAC-F6B4-DA3F-DD45DDAF9F3E}"/>
                  </a:ext>
                </a:extLst>
              </p:cNvPr>
              <p:cNvCxnSpPr/>
              <p:nvPr/>
            </p:nvCxnSpPr>
            <p:spPr>
              <a:xfrm rot="16200000">
                <a:off x="3130803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653AAD3-815A-A9E8-B466-901965825AB5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CFBADAB-DD54-53B7-D453-24B9B8074CC7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7AA17D3-E885-3679-02C7-9919E6063405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51A7D89-F5B4-4C11-1D76-ECFBF6AEA073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09097664-62CF-AF20-1274-89F3D572030E}"/>
                </a:ext>
              </a:extLst>
            </p:cNvPr>
            <p:cNvGrpSpPr/>
            <p:nvPr/>
          </p:nvGrpSpPr>
          <p:grpSpPr>
            <a:xfrm>
              <a:off x="1090594" y="5047148"/>
              <a:ext cx="2566831" cy="457473"/>
              <a:chOff x="683069" y="1629455"/>
              <a:chExt cx="2803827" cy="52582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2945535-0BEE-A4CD-1AFB-835795AAB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603B49E-6EAA-EEF9-E8DB-1C3A78B51DF6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498199F-96C5-9ABB-3A91-5FEE25FAFCFD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4232525-5A5A-B92C-C21A-A7278DD91CCC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AC8DAD8-16A8-9196-9E5A-813AAD3AF030}"/>
                  </a:ext>
                </a:extLst>
              </p:cNvPr>
              <p:cNvCxnSpPr/>
              <p:nvPr/>
            </p:nvCxnSpPr>
            <p:spPr>
              <a:xfrm rot="16200000">
                <a:off x="3135874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F065AC9-4870-98BB-821E-D1D10F2E388B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81D7067-193E-0AED-C052-997FBD2D25F3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7C12958-6AD1-9890-72F2-B05D53826B3E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9549172-E693-518A-FF78-AD1D2224A879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2DB773CA-E46F-60E8-613C-9DE7E5C3C650}"/>
                </a:ext>
              </a:extLst>
            </p:cNvPr>
            <p:cNvGrpSpPr/>
            <p:nvPr/>
          </p:nvGrpSpPr>
          <p:grpSpPr>
            <a:xfrm>
              <a:off x="1080822" y="5639610"/>
              <a:ext cx="2566831" cy="457473"/>
              <a:chOff x="683069" y="1629455"/>
              <a:chExt cx="2803827" cy="525821"/>
            </a:xfrm>
          </p:grpSpPr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576F2C10-56A0-A945-8CBE-3912B74201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7E092E07-AD5A-FFA6-8D9C-A7A8E649F87B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ECE39D6E-4ADD-408A-FDCF-5F4C6ACC410A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B0D6A9ED-514D-670E-CC50-7A58C6DE78A6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7EE8EBF-647C-4966-1C8F-586B9D638C9D}"/>
                  </a:ext>
                </a:extLst>
              </p:cNvPr>
              <p:cNvCxnSpPr/>
              <p:nvPr/>
            </p:nvCxnSpPr>
            <p:spPr>
              <a:xfrm rot="16200000">
                <a:off x="3135874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5FB421A-44C9-5CC4-5457-0B97F0156EB5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A52C9E3-5CD4-46A8-2890-332FF063B418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5726FE-2284-D3F3-A64D-6A8ACB360765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09F49CA-51B4-84E5-3045-A0D4CD1A450C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EF2115F4-01D5-BC8E-259D-A2791917DDB6}"/>
                </a:ext>
              </a:extLst>
            </p:cNvPr>
            <p:cNvGrpSpPr/>
            <p:nvPr/>
          </p:nvGrpSpPr>
          <p:grpSpPr>
            <a:xfrm>
              <a:off x="1089103" y="6234498"/>
              <a:ext cx="2566831" cy="457473"/>
              <a:chOff x="683069" y="1629455"/>
              <a:chExt cx="2803827" cy="525821"/>
            </a:xfrm>
          </p:grpSpPr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9A51CC35-6602-8935-A3B7-DB1B93129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069" y="1654082"/>
                <a:ext cx="2629597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92D25D27-3297-AFF4-BD35-02092B8CA617}"/>
                  </a:ext>
                </a:extLst>
              </p:cNvPr>
              <p:cNvCxnSpPr/>
              <p:nvPr/>
            </p:nvCxnSpPr>
            <p:spPr>
              <a:xfrm rot="16200000">
                <a:off x="1039411" y="180546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76454560-EF3A-D6CA-8D0D-CF620402C392}"/>
                  </a:ext>
                </a:extLst>
              </p:cNvPr>
              <p:cNvCxnSpPr/>
              <p:nvPr/>
            </p:nvCxnSpPr>
            <p:spPr>
              <a:xfrm rot="16200000">
                <a:off x="1729787" y="1813095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353A4318-76D5-8196-062D-119B4F4BE5CA}"/>
                  </a:ext>
                </a:extLst>
              </p:cNvPr>
              <p:cNvCxnSpPr/>
              <p:nvPr/>
            </p:nvCxnSpPr>
            <p:spPr>
              <a:xfrm rot="16200000">
                <a:off x="2430294" y="1803093"/>
                <a:ext cx="302766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D3C15D1A-D76B-B346-80F1-807E9F3097F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135874" y="1780838"/>
                <a:ext cx="302765" cy="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1B79288F-846D-4025-4814-E9091B9D36B4}"/>
                  </a:ext>
                </a:extLst>
              </p:cNvPr>
              <p:cNvSpPr/>
              <p:nvPr/>
            </p:nvSpPr>
            <p:spPr>
              <a:xfrm>
                <a:off x="992239" y="1783996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DE02E925-AF7B-DD82-3C9C-0EC9AFE4EE7C}"/>
                  </a:ext>
                </a:extLst>
              </p:cNvPr>
              <p:cNvSpPr/>
              <p:nvPr/>
            </p:nvSpPr>
            <p:spPr>
              <a:xfrm>
                <a:off x="1683220" y="1776349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B6B154EA-2724-77BA-8A34-C8A980939941}"/>
                  </a:ext>
                </a:extLst>
              </p:cNvPr>
              <p:cNvSpPr/>
              <p:nvPr/>
            </p:nvSpPr>
            <p:spPr>
              <a:xfrm>
                <a:off x="2374940" y="1777521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5D35E90D-9D2C-39C0-E0F8-73DB17D79BAA}"/>
                  </a:ext>
                </a:extLst>
              </p:cNvPr>
              <p:cNvSpPr/>
              <p:nvPr/>
            </p:nvSpPr>
            <p:spPr>
              <a:xfrm>
                <a:off x="3078498" y="1780837"/>
                <a:ext cx="408398" cy="371280"/>
              </a:xfrm>
              <a:prstGeom prst="rect">
                <a:avLst/>
              </a:prstGeom>
              <a:solidFill>
                <a:srgbClr val="A9D18D"/>
              </a:solidFill>
              <a:ln w="38100">
                <a:solidFill>
                  <a:srgbClr val="528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ED44AB5B-CAD4-FC59-8359-46C6CE523D42}"/>
                </a:ext>
              </a:extLst>
            </p:cNvPr>
            <p:cNvGrpSpPr/>
            <p:nvPr/>
          </p:nvGrpSpPr>
          <p:grpSpPr>
            <a:xfrm>
              <a:off x="625744" y="4277596"/>
              <a:ext cx="498299" cy="410058"/>
              <a:chOff x="386458" y="1367831"/>
              <a:chExt cx="544307" cy="471322"/>
            </a:xfrm>
          </p:grpSpPr>
          <p:sp>
            <p:nvSpPr>
              <p:cNvPr id="497" name="Rounded Rectangle 496">
                <a:extLst>
                  <a:ext uri="{FF2B5EF4-FFF2-40B4-BE49-F238E27FC236}">
                    <a16:creationId xmlns:a16="http://schemas.microsoft.com/office/drawing/2014/main" id="{21C09C44-951F-8176-61DA-515E57627F97}"/>
                  </a:ext>
                </a:extLst>
              </p:cNvPr>
              <p:cNvSpPr/>
              <p:nvPr/>
            </p:nvSpPr>
            <p:spPr>
              <a:xfrm>
                <a:off x="391980" y="1367831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14049A6A-39D1-BAB5-8ACD-4C249621CC8B}"/>
                  </a:ext>
                </a:extLst>
              </p:cNvPr>
              <p:cNvSpPr/>
              <p:nvPr/>
            </p:nvSpPr>
            <p:spPr>
              <a:xfrm>
                <a:off x="386458" y="1414642"/>
                <a:ext cx="544307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886EB20A-E82C-4013-BCAF-5D842E889846}"/>
                </a:ext>
              </a:extLst>
            </p:cNvPr>
            <p:cNvGrpSpPr/>
            <p:nvPr/>
          </p:nvGrpSpPr>
          <p:grpSpPr>
            <a:xfrm>
              <a:off x="641753" y="4880634"/>
              <a:ext cx="468855" cy="393512"/>
              <a:chOff x="393439" y="1935872"/>
              <a:chExt cx="512145" cy="452304"/>
            </a:xfrm>
          </p:grpSpPr>
          <p:sp>
            <p:nvSpPr>
              <p:cNvPr id="495" name="Rounded Rectangle 494">
                <a:extLst>
                  <a:ext uri="{FF2B5EF4-FFF2-40B4-BE49-F238E27FC236}">
                    <a16:creationId xmlns:a16="http://schemas.microsoft.com/office/drawing/2014/main" id="{7B48AEC3-4DFD-67C8-37EF-933533892E09}"/>
                  </a:ext>
                </a:extLst>
              </p:cNvPr>
              <p:cNvSpPr/>
              <p:nvPr/>
            </p:nvSpPr>
            <p:spPr>
              <a:xfrm>
                <a:off x="393439" y="1935872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F2F9CA7E-9ED9-F73E-2E6E-A2039897FC22}"/>
                  </a:ext>
                </a:extLst>
              </p:cNvPr>
              <p:cNvSpPr/>
              <p:nvPr/>
            </p:nvSpPr>
            <p:spPr>
              <a:xfrm>
                <a:off x="411641" y="1952728"/>
                <a:ext cx="49394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6B238749-85A8-EF91-ECE4-6BCBA5EDF267}"/>
                </a:ext>
              </a:extLst>
            </p:cNvPr>
            <p:cNvGrpSpPr/>
            <p:nvPr/>
          </p:nvGrpSpPr>
          <p:grpSpPr>
            <a:xfrm>
              <a:off x="633456" y="5468320"/>
              <a:ext cx="476599" cy="414032"/>
              <a:chOff x="394898" y="2503913"/>
              <a:chExt cx="520603" cy="475890"/>
            </a:xfrm>
          </p:grpSpPr>
          <p:sp>
            <p:nvSpPr>
              <p:cNvPr id="493" name="Rounded Rectangle 492">
                <a:extLst>
                  <a:ext uri="{FF2B5EF4-FFF2-40B4-BE49-F238E27FC236}">
                    <a16:creationId xmlns:a16="http://schemas.microsoft.com/office/drawing/2014/main" id="{32AA2862-6558-AC5E-0248-63142AF1DAD3}"/>
                  </a:ext>
                </a:extLst>
              </p:cNvPr>
              <p:cNvSpPr/>
              <p:nvPr/>
            </p:nvSpPr>
            <p:spPr>
              <a:xfrm>
                <a:off x="394898" y="2503913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FEA0778F-47A7-07FB-D32A-7C971909E182}"/>
                  </a:ext>
                </a:extLst>
              </p:cNvPr>
              <p:cNvSpPr/>
              <p:nvPr/>
            </p:nvSpPr>
            <p:spPr>
              <a:xfrm>
                <a:off x="405408" y="2555292"/>
                <a:ext cx="51009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C8DF86AC-4B4C-81ED-8E6A-AAC0E862B182}"/>
                </a:ext>
              </a:extLst>
            </p:cNvPr>
            <p:cNvGrpSpPr/>
            <p:nvPr/>
          </p:nvGrpSpPr>
          <p:grpSpPr>
            <a:xfrm>
              <a:off x="639566" y="6049392"/>
              <a:ext cx="468163" cy="406467"/>
              <a:chOff x="391602" y="3359300"/>
              <a:chExt cx="511389" cy="467195"/>
            </a:xfrm>
          </p:grpSpPr>
          <p:sp>
            <p:nvSpPr>
              <p:cNvPr id="491" name="Rounded Rectangle 490">
                <a:extLst>
                  <a:ext uri="{FF2B5EF4-FFF2-40B4-BE49-F238E27FC236}">
                    <a16:creationId xmlns:a16="http://schemas.microsoft.com/office/drawing/2014/main" id="{1ECCE3AA-F783-4507-773B-AEA87F2AC31C}"/>
                  </a:ext>
                </a:extLst>
              </p:cNvPr>
              <p:cNvSpPr/>
              <p:nvPr/>
            </p:nvSpPr>
            <p:spPr>
              <a:xfrm>
                <a:off x="396358" y="3359300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41C5B308-8BC4-35EA-E7D0-3DEB2C025475}"/>
                  </a:ext>
                </a:extLst>
              </p:cNvPr>
              <p:cNvSpPr/>
              <p:nvPr/>
            </p:nvSpPr>
            <p:spPr>
              <a:xfrm>
                <a:off x="391602" y="3401984"/>
                <a:ext cx="505925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60DE895C-BFF2-63CF-654E-3A1F6EFE19D1}"/>
                </a:ext>
              </a:extLst>
            </p:cNvPr>
            <p:cNvCxnSpPr>
              <a:cxnSpLocks/>
            </p:cNvCxnSpPr>
            <p:nvPr/>
          </p:nvCxnSpPr>
          <p:spPr>
            <a:xfrm>
              <a:off x="3761174" y="4701925"/>
              <a:ext cx="0" cy="1828669"/>
            </a:xfrm>
            <a:prstGeom prst="line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8502F947-6060-D499-3055-66240529C3B5}"/>
                </a:ext>
              </a:extLst>
            </p:cNvPr>
            <p:cNvSpPr/>
            <p:nvPr/>
          </p:nvSpPr>
          <p:spPr>
            <a:xfrm>
              <a:off x="3529917" y="4216899"/>
              <a:ext cx="120892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Horizontal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8" name="Curved Connector 487">
              <a:extLst>
                <a:ext uri="{FF2B5EF4-FFF2-40B4-BE49-F238E27FC236}">
                  <a16:creationId xmlns:a16="http://schemas.microsoft.com/office/drawing/2014/main" id="{976237FB-FF00-EB63-7CCE-F6DEBE9F9D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837" y="4348156"/>
              <a:ext cx="388097" cy="74019"/>
            </a:xfrm>
            <a:prstGeom prst="curvedConnector3">
              <a:avLst>
                <a:gd name="adj1" fmla="val 50000"/>
              </a:avLst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76943FE0-0431-4F8C-5BC0-93DCED52BD13}"/>
                </a:ext>
              </a:extLst>
            </p:cNvPr>
            <p:cNvSpPr/>
            <p:nvPr/>
          </p:nvSpPr>
          <p:spPr>
            <a:xfrm rot="16200000">
              <a:off x="2942662" y="5431417"/>
              <a:ext cx="2235983" cy="306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Vertical</a:t>
              </a:r>
              <a:r>
                <a:rPr lang="zh-CN" altLang="en-US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Channel</a:t>
              </a:r>
              <a:endParaRPr lang="en-US" sz="14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67EC4B56-6CFF-64CC-4980-FD06F542D533}"/>
                </a:ext>
              </a:extLst>
            </p:cNvPr>
            <p:cNvCxnSpPr>
              <a:cxnSpLocks/>
            </p:cNvCxnSpPr>
            <p:nvPr/>
          </p:nvCxnSpPr>
          <p:spPr>
            <a:xfrm>
              <a:off x="3785481" y="5274276"/>
              <a:ext cx="204647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858820B2-BB96-DCD9-9B09-036579D62543}"/>
              </a:ext>
            </a:extLst>
          </p:cNvPr>
          <p:cNvSpPr txBox="1"/>
          <p:nvPr/>
        </p:nvSpPr>
        <p:spPr>
          <a:xfrm>
            <a:off x="5258095" y="3721049"/>
            <a:ext cx="318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Cambria" panose="02040503050406030204" pitchFamily="18" charset="0"/>
              </a:rPr>
              <a:t>Network-on-SSD (NoSSD) [2]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075F094-9A83-3540-92B5-5CC6E1C8702B}"/>
              </a:ext>
            </a:extLst>
          </p:cNvPr>
          <p:cNvGrpSpPr/>
          <p:nvPr/>
        </p:nvGrpSpPr>
        <p:grpSpPr>
          <a:xfrm>
            <a:off x="5183691" y="4228614"/>
            <a:ext cx="3835381" cy="1996708"/>
            <a:chOff x="5183691" y="4365562"/>
            <a:chExt cx="3835381" cy="199670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708580F-ABF2-4390-435F-365CBF5085E5}"/>
                </a:ext>
              </a:extLst>
            </p:cNvPr>
            <p:cNvCxnSpPr/>
            <p:nvPr/>
          </p:nvCxnSpPr>
          <p:spPr>
            <a:xfrm>
              <a:off x="5355485" y="5641009"/>
              <a:ext cx="2849982" cy="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49C1C3D-66FC-1698-98EC-26E09AF2F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1158" y="4580997"/>
              <a:ext cx="9073" cy="1531888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EC724D-0091-8B9F-40E8-0E70A0844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2955" y="4578743"/>
              <a:ext cx="5579" cy="1528005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E9A4C3-A5F1-EB8B-B794-CA6EF9648B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812" y="4574860"/>
              <a:ext cx="9075" cy="1531888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9670B67-8108-7FED-B357-71144E8CC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1306" y="4574860"/>
              <a:ext cx="2563" cy="156559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1563A3B-FE75-64F2-4E78-EE7A8602BF7F}"/>
                </a:ext>
              </a:extLst>
            </p:cNvPr>
            <p:cNvCxnSpPr/>
            <p:nvPr/>
          </p:nvCxnSpPr>
          <p:spPr>
            <a:xfrm>
              <a:off x="5367762" y="5101693"/>
              <a:ext cx="2849982" cy="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74F1299-6D65-0029-7E63-38D1787BC427}"/>
                </a:ext>
              </a:extLst>
            </p:cNvPr>
            <p:cNvCxnSpPr>
              <a:cxnSpLocks/>
            </p:cNvCxnSpPr>
            <p:nvPr/>
          </p:nvCxnSpPr>
          <p:spPr>
            <a:xfrm>
              <a:off x="5225260" y="6183245"/>
              <a:ext cx="2985963" cy="4814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3D7A31E-FA87-8FD0-17D9-BAA6D9F8122B}"/>
                </a:ext>
              </a:extLst>
            </p:cNvPr>
            <p:cNvCxnSpPr>
              <a:cxnSpLocks/>
            </p:cNvCxnSpPr>
            <p:nvPr/>
          </p:nvCxnSpPr>
          <p:spPr>
            <a:xfrm>
              <a:off x="5353444" y="4557674"/>
              <a:ext cx="2849982" cy="0"/>
            </a:xfrm>
            <a:prstGeom prst="line">
              <a:avLst/>
            </a:pr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685FE47-A535-0C6B-F496-23BF119D37E1}"/>
                </a:ext>
              </a:extLst>
            </p:cNvPr>
            <p:cNvSpPr/>
            <p:nvPr/>
          </p:nvSpPr>
          <p:spPr>
            <a:xfrm>
              <a:off x="5922139" y="4397041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409ED66-D047-705D-DE8D-C1AE5D785F91}"/>
                </a:ext>
              </a:extLst>
            </p:cNvPr>
            <p:cNvSpPr/>
            <p:nvPr/>
          </p:nvSpPr>
          <p:spPr>
            <a:xfrm>
              <a:off x="6554714" y="439038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DD02B3F-4756-13F0-35F3-D7850CC0FDD3}"/>
                </a:ext>
              </a:extLst>
            </p:cNvPr>
            <p:cNvSpPr/>
            <p:nvPr/>
          </p:nvSpPr>
          <p:spPr>
            <a:xfrm>
              <a:off x="7187966" y="439140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ECF6A58-B0DB-24C9-5513-71622444775D}"/>
                </a:ext>
              </a:extLst>
            </p:cNvPr>
            <p:cNvSpPr/>
            <p:nvPr/>
          </p:nvSpPr>
          <p:spPr>
            <a:xfrm>
              <a:off x="7832055" y="4394293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0A790CB-2FA3-ED2E-EF64-136426C0F8F2}"/>
                </a:ext>
              </a:extLst>
            </p:cNvPr>
            <p:cNvSpPr/>
            <p:nvPr/>
          </p:nvSpPr>
          <p:spPr>
            <a:xfrm>
              <a:off x="5931578" y="4936355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3879BE8-74F6-5D79-89F8-8D00A878DBF1}"/>
                </a:ext>
              </a:extLst>
            </p:cNvPr>
            <p:cNvSpPr/>
            <p:nvPr/>
          </p:nvSpPr>
          <p:spPr>
            <a:xfrm>
              <a:off x="6564153" y="4929702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298395-5227-2166-6EAA-9B3D6AF5B285}"/>
                </a:ext>
              </a:extLst>
            </p:cNvPr>
            <p:cNvSpPr/>
            <p:nvPr/>
          </p:nvSpPr>
          <p:spPr>
            <a:xfrm>
              <a:off x="7197405" y="4930722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D1D8C0D-EA70-14F4-6377-291AAECEF7A8}"/>
                </a:ext>
              </a:extLst>
            </p:cNvPr>
            <p:cNvSpPr/>
            <p:nvPr/>
          </p:nvSpPr>
          <p:spPr>
            <a:xfrm>
              <a:off x="7841494" y="4933607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A30987F-07D9-B219-7386-DB703694C638}"/>
                </a:ext>
              </a:extLst>
            </p:cNvPr>
            <p:cNvSpPr/>
            <p:nvPr/>
          </p:nvSpPr>
          <p:spPr>
            <a:xfrm>
              <a:off x="5921806" y="5469399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ABE37D8-ED8D-5D88-6138-66AF394F0D55}"/>
                </a:ext>
              </a:extLst>
            </p:cNvPr>
            <p:cNvSpPr/>
            <p:nvPr/>
          </p:nvSpPr>
          <p:spPr>
            <a:xfrm>
              <a:off x="6554381" y="5462746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FAEB4AD-919C-01F7-8A7E-41FF6D1C94B4}"/>
                </a:ext>
              </a:extLst>
            </p:cNvPr>
            <p:cNvSpPr/>
            <p:nvPr/>
          </p:nvSpPr>
          <p:spPr>
            <a:xfrm>
              <a:off x="7187633" y="5463766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3000461-7DD3-7A3B-768F-E8D46D5E8084}"/>
                </a:ext>
              </a:extLst>
            </p:cNvPr>
            <p:cNvSpPr/>
            <p:nvPr/>
          </p:nvSpPr>
          <p:spPr>
            <a:xfrm>
              <a:off x="7831722" y="5466651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DE1AF93-CE80-160C-24D8-083FCB85F5BA}"/>
                </a:ext>
              </a:extLst>
            </p:cNvPr>
            <p:cNvSpPr/>
            <p:nvPr/>
          </p:nvSpPr>
          <p:spPr>
            <a:xfrm>
              <a:off x="5930087" y="6011471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F5D83C5-1C61-D7D9-C69F-348C536D9892}"/>
                </a:ext>
              </a:extLst>
            </p:cNvPr>
            <p:cNvSpPr/>
            <p:nvPr/>
          </p:nvSpPr>
          <p:spPr>
            <a:xfrm>
              <a:off x="6562662" y="600481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21C74DF-5BD9-A50B-331F-3CB5D6AB24D7}"/>
                </a:ext>
              </a:extLst>
            </p:cNvPr>
            <p:cNvSpPr/>
            <p:nvPr/>
          </p:nvSpPr>
          <p:spPr>
            <a:xfrm>
              <a:off x="7195914" y="6005838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1ED7478-00B3-8AB8-0841-1C7D4CED454A}"/>
                </a:ext>
              </a:extLst>
            </p:cNvPr>
            <p:cNvSpPr/>
            <p:nvPr/>
          </p:nvSpPr>
          <p:spPr>
            <a:xfrm>
              <a:off x="7840003" y="6008723"/>
              <a:ext cx="373878" cy="323020"/>
            </a:xfrm>
            <a:prstGeom prst="rect">
              <a:avLst/>
            </a:prstGeom>
            <a:solidFill>
              <a:srgbClr val="A9D18D"/>
            </a:solidFill>
            <a:ln w="38100">
              <a:solidFill>
                <a:srgbClr val="528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2E2894C-F559-5DF8-EDEA-50F5F0770C4D}"/>
                </a:ext>
              </a:extLst>
            </p:cNvPr>
            <p:cNvGrpSpPr/>
            <p:nvPr/>
          </p:nvGrpSpPr>
          <p:grpSpPr>
            <a:xfrm>
              <a:off x="5183691" y="4365562"/>
              <a:ext cx="498299" cy="410058"/>
              <a:chOff x="386458" y="1367831"/>
              <a:chExt cx="544307" cy="471322"/>
            </a:xfrm>
          </p:grpSpPr>
          <p:sp>
            <p:nvSpPr>
              <p:cNvPr id="185" name="Rounded Rectangle 184">
                <a:extLst>
                  <a:ext uri="{FF2B5EF4-FFF2-40B4-BE49-F238E27FC236}">
                    <a16:creationId xmlns:a16="http://schemas.microsoft.com/office/drawing/2014/main" id="{BD878754-3293-7D35-B00E-6CDFCCF3B7F3}"/>
                  </a:ext>
                </a:extLst>
              </p:cNvPr>
              <p:cNvSpPr/>
              <p:nvPr/>
            </p:nvSpPr>
            <p:spPr>
              <a:xfrm>
                <a:off x="391980" y="1367831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9EEB5DC-8E49-268E-685A-9C9690E2E74B}"/>
                  </a:ext>
                </a:extLst>
              </p:cNvPr>
              <p:cNvSpPr/>
              <p:nvPr/>
            </p:nvSpPr>
            <p:spPr>
              <a:xfrm>
                <a:off x="386458" y="1414642"/>
                <a:ext cx="544307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7BB2C8C4-7E41-B0DE-FE11-9C89858CA0DD}"/>
                </a:ext>
              </a:extLst>
            </p:cNvPr>
            <p:cNvGrpSpPr/>
            <p:nvPr/>
          </p:nvGrpSpPr>
          <p:grpSpPr>
            <a:xfrm>
              <a:off x="5199700" y="4899279"/>
              <a:ext cx="468855" cy="393512"/>
              <a:chOff x="393439" y="1935872"/>
              <a:chExt cx="512145" cy="452304"/>
            </a:xfrm>
          </p:grpSpPr>
          <p:sp>
            <p:nvSpPr>
              <p:cNvPr id="183" name="Rounded Rectangle 182">
                <a:extLst>
                  <a:ext uri="{FF2B5EF4-FFF2-40B4-BE49-F238E27FC236}">
                    <a16:creationId xmlns:a16="http://schemas.microsoft.com/office/drawing/2014/main" id="{B7BE0FE1-C115-9ECB-1E7B-DF9632EB4321}"/>
                  </a:ext>
                </a:extLst>
              </p:cNvPr>
              <p:cNvSpPr/>
              <p:nvPr/>
            </p:nvSpPr>
            <p:spPr>
              <a:xfrm>
                <a:off x="393439" y="1935872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9B912287-BC7E-1E20-39E0-5E8A070B3FFA}"/>
                  </a:ext>
                </a:extLst>
              </p:cNvPr>
              <p:cNvSpPr/>
              <p:nvPr/>
            </p:nvSpPr>
            <p:spPr>
              <a:xfrm>
                <a:off x="411641" y="1952728"/>
                <a:ext cx="49394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A524CFF-61C4-2D3E-98C2-CB631D26A91F}"/>
                </a:ext>
              </a:extLst>
            </p:cNvPr>
            <p:cNvGrpSpPr/>
            <p:nvPr/>
          </p:nvGrpSpPr>
          <p:grpSpPr>
            <a:xfrm>
              <a:off x="5191403" y="5427547"/>
              <a:ext cx="476599" cy="414032"/>
              <a:chOff x="394898" y="2503913"/>
              <a:chExt cx="520603" cy="475890"/>
            </a:xfrm>
          </p:grpSpPr>
          <p:sp>
            <p:nvSpPr>
              <p:cNvPr id="181" name="Rounded Rectangle 180">
                <a:extLst>
                  <a:ext uri="{FF2B5EF4-FFF2-40B4-BE49-F238E27FC236}">
                    <a16:creationId xmlns:a16="http://schemas.microsoft.com/office/drawing/2014/main" id="{F280C108-222F-F1CD-874E-D1948BD07ED6}"/>
                  </a:ext>
                </a:extLst>
              </p:cNvPr>
              <p:cNvSpPr/>
              <p:nvPr/>
            </p:nvSpPr>
            <p:spPr>
              <a:xfrm>
                <a:off x="394898" y="2503913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2DA2385-F02A-C557-0547-ACFA1D9F361D}"/>
                  </a:ext>
                </a:extLst>
              </p:cNvPr>
              <p:cNvSpPr/>
              <p:nvPr/>
            </p:nvSpPr>
            <p:spPr>
              <a:xfrm>
                <a:off x="405408" y="2555292"/>
                <a:ext cx="510093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C89EE5E7-4E7E-4A2C-5BBE-DE15D2EB912B}"/>
                </a:ext>
              </a:extLst>
            </p:cNvPr>
            <p:cNvGrpSpPr/>
            <p:nvPr/>
          </p:nvGrpSpPr>
          <p:grpSpPr>
            <a:xfrm>
              <a:off x="5197513" y="5955803"/>
              <a:ext cx="468163" cy="406467"/>
              <a:chOff x="391602" y="3359300"/>
              <a:chExt cx="511389" cy="467195"/>
            </a:xfrm>
          </p:grpSpPr>
          <p:sp>
            <p:nvSpPr>
              <p:cNvPr id="178" name="Rounded Rectangle 177">
                <a:extLst>
                  <a:ext uri="{FF2B5EF4-FFF2-40B4-BE49-F238E27FC236}">
                    <a16:creationId xmlns:a16="http://schemas.microsoft.com/office/drawing/2014/main" id="{0F561D25-325A-A763-7A59-6009FF9DD0E2}"/>
                  </a:ext>
                </a:extLst>
              </p:cNvPr>
              <p:cNvSpPr/>
              <p:nvPr/>
            </p:nvSpPr>
            <p:spPr>
              <a:xfrm>
                <a:off x="396358" y="3359300"/>
                <a:ext cx="506633" cy="452304"/>
              </a:xfrm>
              <a:prstGeom prst="roundRect">
                <a:avLst/>
              </a:prstGeom>
              <a:solidFill>
                <a:srgbClr val="F6C9A4"/>
              </a:solidFill>
              <a:ln w="38100">
                <a:solidFill>
                  <a:srgbClr val="FD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2F40132-57EB-1724-9372-754E7304EC16}"/>
                  </a:ext>
                </a:extLst>
              </p:cNvPr>
              <p:cNvSpPr/>
              <p:nvPr/>
            </p:nvSpPr>
            <p:spPr>
              <a:xfrm>
                <a:off x="391602" y="3401984"/>
                <a:ext cx="505925" cy="424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FC</a:t>
                </a:r>
                <a:endParaRPr lang="en-US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C64F73C-9383-E3BD-05EF-7DFDE74FE906}"/>
                </a:ext>
              </a:extLst>
            </p:cNvPr>
            <p:cNvSpPr/>
            <p:nvPr/>
          </p:nvSpPr>
          <p:spPr>
            <a:xfrm>
              <a:off x="8091369" y="4725728"/>
              <a:ext cx="9277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Flash</a:t>
              </a:r>
              <a:r>
                <a:rPr lang="zh-CN" altLang="en-US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Chip</a:t>
              </a:r>
              <a:endParaRPr lang="en-US" sz="16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879CFC8-6652-9171-35C7-EF29C412C441}"/>
                </a:ext>
              </a:extLst>
            </p:cNvPr>
            <p:cNvCxnSpPr>
              <a:cxnSpLocks/>
              <a:stCxn id="100" idx="3"/>
            </p:cNvCxnSpPr>
            <p:nvPr/>
          </p:nvCxnSpPr>
          <p:spPr>
            <a:xfrm>
              <a:off x="8205933" y="4555803"/>
              <a:ext cx="223147" cy="192718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>
              <a:extLst>
                <a:ext uri="{FF2B5EF4-FFF2-40B4-BE49-F238E27FC236}">
                  <a16:creationId xmlns:a16="http://schemas.microsoft.com/office/drawing/2014/main" id="{EEC63DCE-FA23-57DC-1DBD-C31BB144A488}"/>
                </a:ext>
              </a:extLst>
            </p:cNvPr>
            <p:cNvCxnSpPr>
              <a:cxnSpLocks/>
            </p:cNvCxnSpPr>
            <p:nvPr/>
          </p:nvCxnSpPr>
          <p:spPr>
            <a:xfrm>
              <a:off x="8056232" y="5889628"/>
              <a:ext cx="364525" cy="143391"/>
            </a:xfrm>
            <a:prstGeom prst="curvedConnector3">
              <a:avLst>
                <a:gd name="adj1" fmla="val 91348"/>
              </a:avLst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1D31326-585C-7E66-946E-8D1F166F8681}"/>
                </a:ext>
              </a:extLst>
            </p:cNvPr>
            <p:cNvSpPr/>
            <p:nvPr/>
          </p:nvSpPr>
          <p:spPr>
            <a:xfrm>
              <a:off x="8238494" y="5978127"/>
              <a:ext cx="6203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Link</a:t>
              </a:r>
              <a:endParaRPr lang="en-US" sz="1600" b="1" i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D3E62E27-A1BC-73DD-28AB-A663D50D2EF4}"/>
              </a:ext>
            </a:extLst>
          </p:cNvPr>
          <p:cNvCxnSpPr/>
          <p:nvPr/>
        </p:nvCxnSpPr>
        <p:spPr>
          <a:xfrm>
            <a:off x="0" y="3703194"/>
            <a:ext cx="9144000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FA77C2E-3E09-9A26-27C6-D56C8BADE87D}"/>
              </a:ext>
            </a:extLst>
          </p:cNvPr>
          <p:cNvCxnSpPr>
            <a:cxnSpLocks/>
          </p:cNvCxnSpPr>
          <p:nvPr/>
        </p:nvCxnSpPr>
        <p:spPr>
          <a:xfrm>
            <a:off x="4641429" y="3721049"/>
            <a:ext cx="0" cy="2827707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03CEEEC-16BC-6527-9F78-D7B564A2364C}"/>
              </a:ext>
            </a:extLst>
          </p:cNvPr>
          <p:cNvSpPr/>
          <p:nvPr/>
        </p:nvSpPr>
        <p:spPr>
          <a:xfrm>
            <a:off x="-3285" y="3703951"/>
            <a:ext cx="9144000" cy="3130039"/>
          </a:xfrm>
          <a:prstGeom prst="rect">
            <a:avLst/>
          </a:prstGeom>
          <a:solidFill>
            <a:schemeClr val="bg1">
              <a:alpha val="8011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90" name="Content Placeholder 3">
            <a:extLst>
              <a:ext uri="{FF2B5EF4-FFF2-40B4-BE49-F238E27FC236}">
                <a16:creationId xmlns:a16="http://schemas.microsoft.com/office/drawing/2014/main" id="{E9CC8F4C-FED9-8ACE-74EE-6595D2680901}"/>
              </a:ext>
            </a:extLst>
          </p:cNvPr>
          <p:cNvSpPr txBox="1">
            <a:spLocks/>
          </p:cNvSpPr>
          <p:nvPr/>
        </p:nvSpPr>
        <p:spPr>
          <a:xfrm>
            <a:off x="500406" y="4098890"/>
            <a:ext cx="8198912" cy="2087933"/>
          </a:xfrm>
          <a:prstGeom prst="roundRect">
            <a:avLst>
              <a:gd name="adj" fmla="val 4777"/>
            </a:avLst>
          </a:prstGeom>
          <a:solidFill>
            <a:srgbClr val="FFE3E1"/>
          </a:solidFill>
          <a:ln w="38100">
            <a:solidFill>
              <a:srgbClr val="C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>
                <a:latin typeface="Cambria" panose="02040503050406030204" pitchFamily="18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>
                <a:latin typeface="Cambria" panose="02040503050406030204" pitchFamily="18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chemeClr val="tx1"/>
              </a:buClr>
            </a:pPr>
            <a:r>
              <a:rPr lang="en-IN" sz="3200" b="0" dirty="0">
                <a:solidFill>
                  <a:srgbClr val="C00000"/>
                </a:solidFill>
              </a:rPr>
              <a:t>Packetized Network SSD </a:t>
            </a:r>
            <a:r>
              <a:rPr lang="en-IN" sz="3200" b="0" dirty="0"/>
              <a:t>and </a:t>
            </a:r>
            <a:r>
              <a:rPr lang="en-IN" sz="3200" b="0" dirty="0">
                <a:solidFill>
                  <a:srgbClr val="C00000"/>
                </a:solidFill>
              </a:rPr>
              <a:t>Network-on-SSD </a:t>
            </a:r>
          </a:p>
          <a:p>
            <a:pPr marL="285750" indent="-514350" algn="l">
              <a:buClr>
                <a:schemeClr val="tx1"/>
              </a:buClr>
              <a:buFont typeface="+mj-lt"/>
              <a:buAutoNum type="arabicPeriod"/>
            </a:pPr>
            <a:r>
              <a:rPr lang="en-IN" sz="3200" b="0" dirty="0"/>
              <a:t>do </a:t>
            </a:r>
            <a:r>
              <a:rPr lang="en-IN" sz="3200" b="0" i="1" dirty="0">
                <a:solidFill>
                  <a:srgbClr val="C00000"/>
                </a:solidFill>
              </a:rPr>
              <a:t>not</a:t>
            </a:r>
            <a:r>
              <a:rPr lang="en-IN" sz="3200" b="0" dirty="0"/>
              <a:t> effectively </a:t>
            </a:r>
            <a:r>
              <a:rPr lang="en-IN" sz="3200" b="0" dirty="0">
                <a:solidFill>
                  <a:srgbClr val="C00000"/>
                </a:solidFill>
              </a:rPr>
              <a:t>utilize</a:t>
            </a:r>
            <a:r>
              <a:rPr lang="en-IN" sz="3200" b="0" dirty="0"/>
              <a:t> the </a:t>
            </a:r>
            <a:r>
              <a:rPr lang="en-IN" sz="3200" b="0" dirty="0">
                <a:solidFill>
                  <a:srgbClr val="C00000"/>
                </a:solidFill>
              </a:rPr>
              <a:t>path diversity</a:t>
            </a:r>
          </a:p>
          <a:p>
            <a:pPr marL="285750" indent="-514350" algn="l">
              <a:buClr>
                <a:schemeClr val="tx1"/>
              </a:buClr>
              <a:buFont typeface="+mj-lt"/>
              <a:buAutoNum type="arabicPeriod"/>
            </a:pPr>
            <a:r>
              <a:rPr lang="en-IN" sz="3200" b="0" dirty="0"/>
              <a:t>incur</a:t>
            </a:r>
            <a:r>
              <a:rPr lang="en-IN" sz="3200" b="0" dirty="0">
                <a:solidFill>
                  <a:srgbClr val="C00000"/>
                </a:solidFill>
              </a:rPr>
              <a:t> large area &amp; cost overheads</a:t>
            </a:r>
            <a:endParaRPr lang="en-US" sz="32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F4CC0E-418A-3F88-E02B-1E7152257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0" dirty="0">
                <a:solidFill>
                  <a:schemeClr val="tx1"/>
                </a:solidFill>
                <a:latin typeface="Cambria" panose="02040503050406030204" pitchFamily="18" charset="0"/>
              </a:rPr>
              <a:t>To </a:t>
            </a:r>
            <a:r>
              <a:rPr lang="en-US" sz="4000" b="0" dirty="0">
                <a:solidFill>
                  <a:srgbClr val="00B050"/>
                </a:solidFill>
                <a:latin typeface="Cambria" panose="02040503050406030204" pitchFamily="18" charset="0"/>
              </a:rPr>
              <a:t>fundamentally address </a:t>
            </a:r>
            <a:r>
              <a:rPr lang="en-US" sz="4000" b="0" dirty="0">
                <a:solidFill>
                  <a:schemeClr val="tx1"/>
                </a:solidFill>
                <a:latin typeface="Cambria" panose="02040503050406030204" pitchFamily="18" charset="0"/>
              </a:rPr>
              <a:t>the </a:t>
            </a:r>
            <a:br>
              <a:rPr lang="en-US" sz="4000" b="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en-US" sz="4000" b="0" dirty="0">
                <a:solidFill>
                  <a:srgbClr val="C00000"/>
                </a:solidFill>
                <a:latin typeface="Cambria" panose="02040503050406030204" pitchFamily="18" charset="0"/>
              </a:rPr>
              <a:t>path conflict problem </a:t>
            </a:r>
            <a:r>
              <a:rPr lang="en-US" sz="4000" b="0" dirty="0">
                <a:solidFill>
                  <a:schemeClr val="tx1"/>
                </a:solidFill>
                <a:latin typeface="Cambria" panose="02040503050406030204" pitchFamily="18" charset="0"/>
              </a:rPr>
              <a:t>in SSDs by</a:t>
            </a:r>
          </a:p>
          <a:p>
            <a:pPr marL="0" indent="0">
              <a:buNone/>
            </a:pPr>
            <a:endParaRPr lang="en-CH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7B1393F-000B-E16F-B0DA-213EF1796903}"/>
              </a:ext>
            </a:extLst>
          </p:cNvPr>
          <p:cNvSpPr txBox="1">
            <a:spLocks/>
          </p:cNvSpPr>
          <p:nvPr/>
        </p:nvSpPr>
        <p:spPr>
          <a:xfrm>
            <a:off x="8786648" y="6560583"/>
            <a:ext cx="357352" cy="29741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sz="1600" dirty="0"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03A2A2-BC5A-A66F-18C4-B284EADB91FC}"/>
              </a:ext>
            </a:extLst>
          </p:cNvPr>
          <p:cNvSpPr/>
          <p:nvPr/>
        </p:nvSpPr>
        <p:spPr>
          <a:xfrm>
            <a:off x="437196" y="2547259"/>
            <a:ext cx="8269607" cy="1236838"/>
          </a:xfrm>
          <a:prstGeom prst="roundRect">
            <a:avLst>
              <a:gd name="adj" fmla="val 6175"/>
            </a:avLst>
          </a:prstGeom>
          <a:solidFill>
            <a:schemeClr val="accent1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increasing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the number of paths to each flash chip (i.e., 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path diversity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) at 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</a:rPr>
              <a:t>low cost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101C25-D390-2ADC-4425-A7EFD10CB8A7}"/>
              </a:ext>
            </a:extLst>
          </p:cNvPr>
          <p:cNvSpPr/>
          <p:nvPr/>
        </p:nvSpPr>
        <p:spPr>
          <a:xfrm>
            <a:off x="437196" y="4406535"/>
            <a:ext cx="8269607" cy="1557295"/>
          </a:xfrm>
          <a:prstGeom prst="roundRect">
            <a:avLst>
              <a:gd name="adj" fmla="val 6175"/>
            </a:avLst>
          </a:prstGeom>
          <a:solidFill>
            <a:schemeClr val="accent1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Clr>
                <a:schemeClr val="tx1"/>
              </a:buClr>
              <a:buFont typeface="+mj-lt"/>
              <a:buAutoNum type="arabicPeriod" startAt="2"/>
            </a:pPr>
            <a:r>
              <a:rPr lang="en-US" sz="2800" dirty="0">
                <a:solidFill>
                  <a:srgbClr val="9437FF"/>
                </a:solidFill>
                <a:latin typeface="Cambria" panose="02040503050406030204" pitchFamily="18" charset="0"/>
              </a:rPr>
              <a:t>effectively utilizing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the </a:t>
            </a:r>
            <a:r>
              <a:rPr lang="en-US" sz="2800" dirty="0">
                <a:solidFill>
                  <a:srgbClr val="9437FF"/>
                </a:solidFill>
                <a:latin typeface="Cambria" panose="02040503050406030204" pitchFamily="18" charset="0"/>
              </a:rPr>
              <a:t>increased path diversity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for communication between the SSD controller and flash chips</a:t>
            </a:r>
          </a:p>
        </p:txBody>
      </p:sp>
    </p:spTree>
    <p:extLst>
      <p:ext uri="{BB962C8B-B14F-4D97-AF65-F5344CB8AC3E}">
        <p14:creationId xmlns:p14="http://schemas.microsoft.com/office/powerpoint/2010/main" val="5019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16149</TotalTime>
  <Words>1476</Words>
  <Application>Microsoft Macintosh PowerPoint</Application>
  <PresentationFormat>On-screen Show (4:3)</PresentationFormat>
  <Paragraphs>294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Office Theme</vt:lpstr>
      <vt:lpstr>Venice  Improving Solid-State Drive Parallelism at Low Cost via Conflict-Free Accesses</vt:lpstr>
      <vt:lpstr>Key Problem: Path Conflicts in Modern SSDs</vt:lpstr>
      <vt:lpstr>Delay Caused by Path Conflicts</vt:lpstr>
      <vt:lpstr>Performance Impact of Path Conflicts</vt:lpstr>
      <vt:lpstr>Prior Approaches</vt:lpstr>
      <vt:lpstr>Prior Approaches</vt:lpstr>
      <vt:lpstr>Prior Approaches</vt:lpstr>
      <vt:lpstr>Prior Approaches</vt:lpstr>
      <vt:lpstr>Our Goal</vt:lpstr>
      <vt:lpstr>Our Proposal</vt:lpstr>
      <vt:lpstr>Venice: Architecture (I)</vt:lpstr>
      <vt:lpstr>Venice: Architecture (II)</vt:lpstr>
      <vt:lpstr>Venice: Summary</vt:lpstr>
      <vt:lpstr>Venice: Summary</vt:lpstr>
      <vt:lpstr>Venice: Summary</vt:lpstr>
      <vt:lpstr>Venice  Improving Solid-State Drive Parallelism at Low Cost via Conflict-Free Accesses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  Jisung</dc:creator>
  <cp:lastModifiedBy>Nadig  Rakesh</cp:lastModifiedBy>
  <cp:revision>2718</cp:revision>
  <dcterms:created xsi:type="dcterms:W3CDTF">2021-05-11T10:19:29Z</dcterms:created>
  <dcterms:modified xsi:type="dcterms:W3CDTF">2023-06-14T18:52:57Z</dcterms:modified>
</cp:coreProperties>
</file>