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5"/>
  </p:notesMasterIdLst>
  <p:sldIdLst>
    <p:sldId id="257" r:id="rId2"/>
    <p:sldId id="6521" r:id="rId3"/>
    <p:sldId id="6604" r:id="rId4"/>
    <p:sldId id="6509" r:id="rId5"/>
    <p:sldId id="6510" r:id="rId6"/>
    <p:sldId id="6512" r:id="rId7"/>
    <p:sldId id="6504" r:id="rId8"/>
    <p:sldId id="6507" r:id="rId9"/>
    <p:sldId id="6513" r:id="rId10"/>
    <p:sldId id="6515" r:id="rId11"/>
    <p:sldId id="6398" r:id="rId12"/>
    <p:sldId id="6514" r:id="rId13"/>
    <p:sldId id="6516" r:id="rId14"/>
    <p:sldId id="6517" r:id="rId15"/>
    <p:sldId id="6535" r:id="rId16"/>
    <p:sldId id="6536" r:id="rId17"/>
    <p:sldId id="6542" r:id="rId18"/>
    <p:sldId id="6543" r:id="rId19"/>
    <p:sldId id="6545" r:id="rId20"/>
    <p:sldId id="6546" r:id="rId21"/>
    <p:sldId id="6548" r:id="rId22"/>
    <p:sldId id="6399" r:id="rId23"/>
    <p:sldId id="6402" r:id="rId24"/>
    <p:sldId id="6406" r:id="rId25"/>
    <p:sldId id="6553" r:id="rId26"/>
    <p:sldId id="6551" r:id="rId27"/>
    <p:sldId id="6559" r:id="rId28"/>
    <p:sldId id="6560" r:id="rId29"/>
    <p:sldId id="6561" r:id="rId30"/>
    <p:sldId id="6562" r:id="rId31"/>
    <p:sldId id="6563" r:id="rId32"/>
    <p:sldId id="6564" r:id="rId33"/>
    <p:sldId id="6624" r:id="rId34"/>
    <p:sldId id="6567" r:id="rId35"/>
    <p:sldId id="6566" r:id="rId36"/>
    <p:sldId id="6565" r:id="rId37"/>
    <p:sldId id="6501" r:id="rId38"/>
    <p:sldId id="6502" r:id="rId39"/>
    <p:sldId id="6503" r:id="rId40"/>
    <p:sldId id="6623" r:id="rId41"/>
    <p:sldId id="6630" r:id="rId42"/>
    <p:sldId id="6568" r:id="rId43"/>
    <p:sldId id="6409" r:id="rId44"/>
    <p:sldId id="6569" r:id="rId45"/>
    <p:sldId id="6570" r:id="rId46"/>
    <p:sldId id="6573" r:id="rId47"/>
    <p:sldId id="6488" r:id="rId48"/>
    <p:sldId id="6576" r:id="rId49"/>
    <p:sldId id="6625" r:id="rId50"/>
    <p:sldId id="6626" r:id="rId51"/>
    <p:sldId id="6584" r:id="rId52"/>
    <p:sldId id="6574" r:id="rId53"/>
    <p:sldId id="6611" r:id="rId54"/>
    <p:sldId id="6589" r:id="rId55"/>
    <p:sldId id="6590" r:id="rId56"/>
    <p:sldId id="6602" r:id="rId57"/>
    <p:sldId id="6592" r:id="rId58"/>
    <p:sldId id="6593" r:id="rId59"/>
    <p:sldId id="6605" r:id="rId60"/>
    <p:sldId id="6627" r:id="rId61"/>
    <p:sldId id="6505" r:id="rId62"/>
    <p:sldId id="6594" r:id="rId63"/>
    <p:sldId id="6595" r:id="rId64"/>
    <p:sldId id="6596" r:id="rId65"/>
    <p:sldId id="6597" r:id="rId66"/>
    <p:sldId id="6490" r:id="rId67"/>
    <p:sldId id="6495" r:id="rId68"/>
    <p:sldId id="6629" r:id="rId69"/>
    <p:sldId id="6588" r:id="rId70"/>
    <p:sldId id="6587" r:id="rId71"/>
    <p:sldId id="6608" r:id="rId72"/>
    <p:sldId id="6628" r:id="rId73"/>
    <p:sldId id="6430" r:id="rId74"/>
    <p:sldId id="6609" r:id="rId75"/>
    <p:sldId id="6607" r:id="rId76"/>
    <p:sldId id="6421" r:id="rId77"/>
    <p:sldId id="6496" r:id="rId78"/>
    <p:sldId id="6610" r:id="rId79"/>
    <p:sldId id="6613" r:id="rId80"/>
    <p:sldId id="6614" r:id="rId81"/>
    <p:sldId id="6579" r:id="rId82"/>
    <p:sldId id="6598" r:id="rId83"/>
    <p:sldId id="6397" r:id="rId84"/>
    <p:sldId id="6606" r:id="rId85"/>
    <p:sldId id="6577" r:id="rId86"/>
    <p:sldId id="6600" r:id="rId87"/>
    <p:sldId id="6615" r:id="rId88"/>
    <p:sldId id="6617" r:id="rId89"/>
    <p:sldId id="6425" r:id="rId90"/>
    <p:sldId id="6619" r:id="rId91"/>
    <p:sldId id="6620" r:id="rId92"/>
    <p:sldId id="6621" r:id="rId93"/>
    <p:sldId id="6632" r:id="rId94"/>
    <p:sldId id="6508" r:id="rId95"/>
    <p:sldId id="6518" r:id="rId96"/>
    <p:sldId id="6519" r:id="rId97"/>
    <p:sldId id="6531" r:id="rId98"/>
    <p:sldId id="6530" r:id="rId99"/>
    <p:sldId id="6520" r:id="rId100"/>
    <p:sldId id="6523" r:id="rId101"/>
    <p:sldId id="6524" r:id="rId102"/>
    <p:sldId id="6528" r:id="rId103"/>
    <p:sldId id="6529" r:id="rId104"/>
    <p:sldId id="6526" r:id="rId105"/>
    <p:sldId id="6522" r:id="rId106"/>
    <p:sldId id="6527" r:id="rId107"/>
    <p:sldId id="6532" r:id="rId108"/>
    <p:sldId id="6533" r:id="rId109"/>
    <p:sldId id="6455" r:id="rId110"/>
    <p:sldId id="6622" r:id="rId111"/>
    <p:sldId id="6492" r:id="rId112"/>
    <p:sldId id="6494" r:id="rId113"/>
    <p:sldId id="6631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BFB"/>
    <a:srgbClr val="0A833B"/>
    <a:srgbClr val="B45120"/>
    <a:srgbClr val="C27B3A"/>
    <a:srgbClr val="FFAF40"/>
    <a:srgbClr val="E0B77B"/>
    <a:srgbClr val="7636A7"/>
    <a:srgbClr val="162746"/>
    <a:srgbClr val="D3E9FA"/>
    <a:srgbClr val="00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9"/>
    <p:restoredTop sz="96260"/>
  </p:normalViewPr>
  <p:slideViewPr>
    <p:cSldViewPr snapToGrid="0">
      <p:cViewPr varScale="1">
        <p:scale>
          <a:sx n="121" d="100"/>
          <a:sy n="121" d="100"/>
        </p:scale>
        <p:origin x="12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c97dae7913c683d6/Documents/virtuoso_micro202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.docs.live.net/c97dae7913c683d6/Documents/virtuoso_micro2024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97DAE7913C683D6/Documents/virtuoso_artifac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.docs.live.net/C97DAE7913C683D6/Documents/virtuoso_artifac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C97DAE7913C683D6/Documents/virtuoso_artifa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188082765009528"/>
          <c:y val="0.12212349307887335"/>
          <c:w val="0.83017754035169877"/>
          <c:h val="0.4858341892046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'Motivation VM Overheads'!$C$70</c:f>
              <c:strCache>
                <c:ptCount val="1"/>
                <c:pt idx="0">
                  <c:v>Physical Memory Allocation</c:v>
                </c:pt>
              </c:strCache>
            </c:strRef>
          </c:tx>
          <c:spPr>
            <a:solidFill>
              <a:srgbClr val="44546A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'Motivation VM Overheads'!$A$71:$B$82</c:f>
              <c:strCache>
                <c:ptCount val="12"/>
                <c:pt idx="0">
                  <c:v>JSON</c:v>
                </c:pt>
                <c:pt idx="1">
                  <c:v>AES</c:v>
                </c:pt>
                <c:pt idx="2">
                  <c:v>IMG-RES</c:v>
                </c:pt>
                <c:pt idx="3">
                  <c:v>WCNT</c:v>
                </c:pt>
                <c:pt idx="4">
                  <c:v>DB</c:v>
                </c:pt>
                <c:pt idx="5">
                  <c:v>Llama</c:v>
                </c:pt>
                <c:pt idx="6">
                  <c:v>Bagel</c:v>
                </c:pt>
                <c:pt idx="7">
                  <c:v>Mistral</c:v>
                </c:pt>
                <c:pt idx="8">
                  <c:v>3D Transp</c:v>
                </c:pt>
                <c:pt idx="9">
                  <c:v>Hadamard</c:v>
                </c:pt>
                <c:pt idx="10">
                  <c:v>2D-Sum</c:v>
                </c:pt>
                <c:pt idx="11">
                  <c:v>GMEAN</c:v>
                </c:pt>
              </c:strCache>
            </c:strRef>
          </c:cat>
          <c:val>
            <c:numRef>
              <c:f>'Motivation VM Overheads'!$C$71:$C$82</c:f>
              <c:numCache>
                <c:formatCode>General</c:formatCode>
                <c:ptCount val="12"/>
                <c:pt idx="0">
                  <c:v>81.518772810152171</c:v>
                </c:pt>
                <c:pt idx="1">
                  <c:v>49.958572458141973</c:v>
                </c:pt>
                <c:pt idx="2">
                  <c:v>45.774177838345103</c:v>
                </c:pt>
                <c:pt idx="3">
                  <c:v>38.238068740939113</c:v>
                </c:pt>
                <c:pt idx="4">
                  <c:v>92.353852826916906</c:v>
                </c:pt>
                <c:pt idx="5">
                  <c:v>21.669729486847451</c:v>
                </c:pt>
                <c:pt idx="6">
                  <c:v>12.516294145197721</c:v>
                </c:pt>
                <c:pt idx="7">
                  <c:v>25.7038862480373</c:v>
                </c:pt>
                <c:pt idx="8">
                  <c:v>12.564692806565308</c:v>
                </c:pt>
                <c:pt idx="9">
                  <c:v>19.979852561866014</c:v>
                </c:pt>
                <c:pt idx="10">
                  <c:v>35.94643616380295</c:v>
                </c:pt>
                <c:pt idx="11">
                  <c:v>32.407950320070739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D9-B842-9097-705C23813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285296416"/>
        <c:axId val="795053424"/>
      </c:barChart>
      <c:catAx>
        <c:axId val="128529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795053424"/>
        <c:crosses val="autoZero"/>
        <c:auto val="1"/>
        <c:lblAlgn val="ctr"/>
        <c:lblOffset val="100"/>
        <c:noMultiLvlLbl val="0"/>
      </c:catAx>
      <c:valAx>
        <c:axId val="795053424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dirty="0"/>
                  <a:t>Fraction</a:t>
                </a:r>
                <a:r>
                  <a:rPr lang="en-GB" baseline="0" dirty="0"/>
                  <a:t> of total execution time (%)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3.1690193430365964E-2"/>
              <c:y val="8.05303529921700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285296416"/>
        <c:crosses val="autoZero"/>
        <c:crossBetween val="between"/>
        <c:majorUnit val="20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50830250947806277"/>
          <c:y val="0.13939742530787871"/>
          <c:w val="0.46493421244599847"/>
          <c:h val="0.11740959908488563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  <c:extLst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88735923206226"/>
          <c:y val="0.14571781227013328"/>
          <c:w val="0.78161854934546604"/>
          <c:h val="0.5942726391122871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UseCase1!$B$126</c:f>
              <c:strCache>
                <c:ptCount val="1"/>
                <c:pt idx="0">
                  <c:v>Radix</c:v>
                </c:pt>
              </c:strCache>
            </c:strRef>
          </c:tx>
          <c:spPr>
            <a:solidFill>
              <a:srgbClr val="E7E6E6">
                <a:lumMod val="50000"/>
                <a:alpha val="34407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UseCase1!$C$125:$H$125</c:f>
              <c:numCache>
                <c:formatCode>0%</c:formatCode>
                <c:ptCount val="6"/>
                <c:pt idx="0">
                  <c:v>1</c:v>
                </c:pt>
                <c:pt idx="1">
                  <c:v>0.98</c:v>
                </c:pt>
                <c:pt idx="2">
                  <c:v>0.96</c:v>
                </c:pt>
                <c:pt idx="3">
                  <c:v>0.94</c:v>
                </c:pt>
                <c:pt idx="4">
                  <c:v>0.92</c:v>
                </c:pt>
                <c:pt idx="5">
                  <c:v>0.9</c:v>
                </c:pt>
              </c:numCache>
            </c:numRef>
          </c:cat>
          <c:val>
            <c:numRef>
              <c:f>UseCase1!$C$126:$H$126</c:f>
              <c:numCache>
                <c:formatCode>General</c:formatCode>
                <c:ptCount val="6"/>
                <c:pt idx="0">
                  <c:v>0</c:v>
                </c:pt>
                <c:pt idx="1">
                  <c:v>0.1120984862922733</c:v>
                </c:pt>
                <c:pt idx="2">
                  <c:v>0.14622888318931621</c:v>
                </c:pt>
                <c:pt idx="3">
                  <c:v>0.17664695903085628</c:v>
                </c:pt>
                <c:pt idx="4">
                  <c:v>0.20205474562601758</c:v>
                </c:pt>
                <c:pt idx="5">
                  <c:v>0.22241224335755427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5-CB4D-BE0D-A83C4D9F1593}"/>
            </c:ext>
          </c:extLst>
        </c:ser>
        <c:ser>
          <c:idx val="3"/>
          <c:order val="1"/>
          <c:tx>
            <c:strRef>
              <c:f>UseCase1!$B$127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UseCase1!$C$125:$H$125</c:f>
              <c:numCache>
                <c:formatCode>0%</c:formatCode>
                <c:ptCount val="6"/>
                <c:pt idx="0">
                  <c:v>1</c:v>
                </c:pt>
                <c:pt idx="1">
                  <c:v>0.98</c:v>
                </c:pt>
                <c:pt idx="2">
                  <c:v>0.96</c:v>
                </c:pt>
                <c:pt idx="3">
                  <c:v>0.94</c:v>
                </c:pt>
                <c:pt idx="4">
                  <c:v>0.92</c:v>
                </c:pt>
                <c:pt idx="5">
                  <c:v>0.9</c:v>
                </c:pt>
              </c:numCache>
            </c:numRef>
          </c:cat>
          <c:val>
            <c:numRef>
              <c:f>UseCase1!$C$127:$H$127</c:f>
              <c:numCache>
                <c:formatCode>General</c:formatCode>
                <c:ptCount val="6"/>
                <c:pt idx="0">
                  <c:v>6.0587546113001926E-2</c:v>
                </c:pt>
                <c:pt idx="1">
                  <c:v>0.1954123191284598</c:v>
                </c:pt>
                <c:pt idx="2">
                  <c:v>0.23579529438854399</c:v>
                </c:pt>
                <c:pt idx="3">
                  <c:v>0.27035066853556433</c:v>
                </c:pt>
                <c:pt idx="4">
                  <c:v>0.30218188486941233</c:v>
                </c:pt>
                <c:pt idx="5">
                  <c:v>0.3328163037995317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5-CB4D-BE0D-A83C4D9F1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9"/>
        <c:overlap val="6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b="1" dirty="0">
                    <a:solidFill>
                      <a:schemeClr val="tx1"/>
                    </a:solidFill>
                  </a:rPr>
                  <a:t>Memory</a:t>
                </a:r>
                <a:r>
                  <a:rPr lang="en-GB" sz="2000" b="1" baseline="0" dirty="0">
                    <a:solidFill>
                      <a:schemeClr val="tx1"/>
                    </a:solidFill>
                  </a:rPr>
                  <a:t> Fragmentation Level</a:t>
                </a:r>
                <a:endParaRPr lang="en-GB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192719920153132"/>
              <c:y val="0.881688955645234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0.4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dirty="0">
                    <a:solidFill>
                      <a:schemeClr val="tx1"/>
                    </a:solidFill>
                  </a:rPr>
                  <a:t>Reduction</a:t>
                </a:r>
                <a:r>
                  <a:rPr lang="en-GB" sz="2000" baseline="0" dirty="0">
                    <a:solidFill>
                      <a:schemeClr val="tx1"/>
                    </a:solidFill>
                  </a:rPr>
                  <a:t> in total PTW 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baseline="0" dirty="0">
                    <a:solidFill>
                      <a:schemeClr val="tx1"/>
                    </a:solidFill>
                  </a:rPr>
                  <a:t> Latency over Radix</a:t>
                </a:r>
                <a:endParaRPr lang="en-GB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3587698042360392E-2"/>
              <c:y val="9.99650842077361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1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0980034389387351"/>
          <c:y val="4.2097214933314024E-2"/>
          <c:w val="0.44314326199452775"/>
          <c:h val="0.10027937956340356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38969934782839"/>
          <c:y val="7.971811426909195E-2"/>
          <c:w val="0.71998841935532931"/>
          <c:h val="0.577219680177775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UseCase1!$I$153</c:f>
              <c:strCache>
                <c:ptCount val="1"/>
                <c:pt idx="0">
                  <c:v>ECH</c:v>
                </c:pt>
              </c:strCache>
            </c:strRef>
          </c:tx>
          <c:spPr>
            <a:solidFill>
              <a:srgbClr val="44546A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UseCase1!$H$154:$H$164</c:f>
              <c:strCache>
                <c:ptCount val="11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GC</c:v>
                </c:pt>
                <c:pt idx="4">
                  <c:v>KC</c:v>
                </c:pt>
                <c:pt idx="5">
                  <c:v>PR</c:v>
                </c:pt>
                <c:pt idx="6">
                  <c:v>RND</c:v>
                </c:pt>
                <c:pt idx="7">
                  <c:v>SP</c:v>
                </c:pt>
                <c:pt idx="8">
                  <c:v>TC</c:v>
                </c:pt>
                <c:pt idx="9">
                  <c:v>XS</c:v>
                </c:pt>
                <c:pt idx="10">
                  <c:v>GMEAN</c:v>
                </c:pt>
              </c:strCache>
            </c:strRef>
          </c:cat>
          <c:val>
            <c:numRef>
              <c:f>UseCase1!$I$154:$I$164</c:f>
              <c:numCache>
                <c:formatCode>General</c:formatCode>
                <c:ptCount val="11"/>
                <c:pt idx="0">
                  <c:v>1.3289492871441082</c:v>
                </c:pt>
                <c:pt idx="1">
                  <c:v>1.4017321578559243</c:v>
                </c:pt>
                <c:pt idx="2">
                  <c:v>1.3796542164243191</c:v>
                </c:pt>
                <c:pt idx="3">
                  <c:v>1.6951177160840007</c:v>
                </c:pt>
                <c:pt idx="4">
                  <c:v>1.2465954771155678</c:v>
                </c:pt>
                <c:pt idx="5">
                  <c:v>1.2638476539105594</c:v>
                </c:pt>
                <c:pt idx="6">
                  <c:v>2.5032184696058564</c:v>
                </c:pt>
                <c:pt idx="7">
                  <c:v>2.7943154485839843</c:v>
                </c:pt>
                <c:pt idx="8">
                  <c:v>1.4330514461350332</c:v>
                </c:pt>
                <c:pt idx="9">
                  <c:v>1.0078492062392961</c:v>
                </c:pt>
                <c:pt idx="10">
                  <c:v>1.5279162015048975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4-D845-A059-15F42B0F0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Arial Unicode MS" panose="020B0604020202020204" pitchFamily="34" charset="-128"/>
                <a:cs typeface="Microsoft Sans Serif" panose="020B0604020202020204" pitchFamily="34" charset="0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1.8"/>
          <c:min val="0.8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440"/>
                  </a:lnSpc>
                  <a:defRPr sz="2000" b="1" i="0" u="none" strike="noStrike" kern="1200" baseline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pPr>
                <a:r>
                  <a:rPr lang="en-GB" sz="2000" dirty="0"/>
                  <a:t>Normalized DRAM </a:t>
                </a:r>
              </a:p>
              <a:p>
                <a:pPr>
                  <a:lnSpc>
                    <a:spcPts val="2440"/>
                  </a:lnSpc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baseline="0" dirty="0"/>
                  <a:t> Row Buffer Conflicts </a:t>
                </a:r>
                <a:endParaRPr lang="en-GB" sz="2000" dirty="0"/>
              </a:p>
            </c:rich>
          </c:tx>
          <c:layout>
            <c:manualLayout>
              <c:xMode val="edge"/>
              <c:yMode val="edge"/>
              <c:x val="3.0102024162246034E-2"/>
              <c:y val="6.76431604442303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440"/>
                </a:lnSpc>
                <a:defRPr sz="2000" b="1" i="0" u="none" strike="noStrike" kern="1200" baseline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pPr>
              <a:endParaRPr lang="en-CH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2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5108818443949185"/>
          <c:y val="0.10578325853343262"/>
          <c:w val="0.18577316446152373"/>
          <c:h val="9.3805482648002328E-2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Arial Unicode MS" panose="020B0604020202020204" pitchFamily="34" charset="-128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08488515045052"/>
          <c:y val="0.13983413768055114"/>
          <c:w val="0.72671506400115871"/>
          <c:h val="0.5853660924686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IPC_Valid!$C$94</c:f>
              <c:strCache>
                <c:ptCount val="1"/>
                <c:pt idx="0">
                  <c:v>Utopia - 32MB Hash-based Segment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IPC_Valid!$B$95:$B$97</c:f>
              <c:strCache>
                <c:ptCount val="3"/>
                <c:pt idx="0">
                  <c:v>Llama-2-7B</c:v>
                </c:pt>
                <c:pt idx="1">
                  <c:v>Mistral-7B</c:v>
                </c:pt>
                <c:pt idx="2">
                  <c:v>Bagel-2.8B</c:v>
                </c:pt>
              </c:strCache>
            </c:strRef>
          </c:cat>
          <c:val>
            <c:numRef>
              <c:f>IPC_Valid!$C$95:$C$97</c:f>
              <c:numCache>
                <c:formatCode>General</c:formatCode>
                <c:ptCount val="3"/>
                <c:pt idx="0">
                  <c:v>2.0419262890431953</c:v>
                </c:pt>
                <c:pt idx="1">
                  <c:v>2.1789986220940967</c:v>
                </c:pt>
                <c:pt idx="2">
                  <c:v>2.1783286719213493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F-7440-8070-E0E995E69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3"/>
        <c:axId val="1033416271"/>
        <c:axId val="1033417919"/>
      </c:barChart>
      <c:catAx>
        <c:axId val="1033416271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7919"/>
        <c:crosses val="autoZero"/>
        <c:auto val="1"/>
        <c:lblAlgn val="ctr"/>
        <c:lblOffset val="100"/>
        <c:noMultiLvlLbl val="0"/>
      </c:catAx>
      <c:valAx>
        <c:axId val="1033417919"/>
        <c:scaling>
          <c:orientation val="minMax"/>
          <c:max val="2.5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ts val="2500"/>
                  </a:lnSpc>
                  <a:defRPr sz="25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Arial Unicode MS" panose="020B0604020202020204" pitchFamily="34" charset="-128"/>
                    <a:cs typeface="Microsoft Sans Serif" panose="020B0604020202020204" pitchFamily="34" charset="0"/>
                  </a:defRPr>
                </a:pPr>
                <a:r>
                  <a:rPr lang="en-US" b="1" dirty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Physical Memory</a:t>
                </a:r>
                <a:r>
                  <a:rPr lang="en-US" b="1" baseline="0" dirty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</a:p>
              <a:p>
                <a:pPr>
                  <a:lnSpc>
                    <a:spcPts val="2500"/>
                  </a:lnSpc>
                  <a:defRPr sz="2500" b="1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defRPr>
                </a:pPr>
                <a:r>
                  <a:rPr lang="en-US" b="1" baseline="0" dirty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Allocation Speedup</a:t>
                </a:r>
                <a:endParaRPr lang="en-GB" b="1" dirty="0">
                  <a:solidFill>
                    <a:schemeClr val="tx1"/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9701820972551089E-2"/>
              <c:y val="0.125193320416948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ts val="2500"/>
                </a:lnSpc>
                <a:defRPr sz="25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Arial Unicode MS" panose="020B0604020202020204" pitchFamily="34" charset="-128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pPr>
            <a:endParaRPr lang="en-CH"/>
          </a:p>
        </c:txPr>
        <c:crossAx val="1033416271"/>
        <c:crosses val="autoZero"/>
        <c:crossBetween val="between"/>
        <c:majorUnit val="0.5"/>
      </c:valAx>
      <c:spPr>
        <a:noFill/>
        <a:ln w="254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22062672531874164"/>
          <c:y val="2.1586588520945204E-2"/>
          <c:w val="0.75296979884404969"/>
          <c:h val="7.5287067307473712E-2"/>
        </c:manualLayout>
      </c:layout>
      <c:overlay val="0"/>
      <c:spPr>
        <a:solidFill>
          <a:schemeClr val="bg1"/>
        </a:solidFill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en-C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pPr>
      <a:endParaRPr lang="en-CH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64873140857389"/>
          <c:y val="5.6597280502453474E-2"/>
          <c:w val="0.80356660104986877"/>
          <c:h val="0.66379810717269583"/>
        </c:manualLayout>
      </c:layout>
      <c:barChart>
        <c:barDir val="col"/>
        <c:grouping val="clustered"/>
        <c:varyColors val="0"/>
        <c:ser>
          <c:idx val="2"/>
          <c:order val="0"/>
          <c:spPr>
            <a:solidFill>
              <a:srgbClr val="5B9BD5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Valid_PTW_TLB!$B$35:$B$44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Valid_PTW_TLB!$C$35:$C$44</c:f>
              <c:numCache>
                <c:formatCode>General</c:formatCode>
                <c:ptCount val="10"/>
                <c:pt idx="0">
                  <c:v>0.865677006340836</c:v>
                </c:pt>
                <c:pt idx="1">
                  <c:v>0.72774722898891864</c:v>
                </c:pt>
                <c:pt idx="2">
                  <c:v>0.78091360156808753</c:v>
                </c:pt>
                <c:pt idx="3">
                  <c:v>0.99927044884960814</c:v>
                </c:pt>
                <c:pt idx="4">
                  <c:v>0.83868668437923799</c:v>
                </c:pt>
                <c:pt idx="5">
                  <c:v>0.55912072979816108</c:v>
                </c:pt>
                <c:pt idx="6">
                  <c:v>0.76774487289788829</c:v>
                </c:pt>
                <c:pt idx="7">
                  <c:v>0.99995546625882148</c:v>
                </c:pt>
                <c:pt idx="8">
                  <c:v>0.95260184015993521</c:v>
                </c:pt>
                <c:pt idx="9">
                  <c:v>0.82052719497081827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C246-98A2-FA93134EF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1.1000000000000001"/>
          <c:min val="0.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dirty="0">
                    <a:solidFill>
                      <a:schemeClr val="tx1"/>
                    </a:solidFill>
                  </a:rPr>
                  <a:t>L2</a:t>
                </a:r>
                <a:r>
                  <a:rPr lang="en-GB" sz="2000" baseline="0" dirty="0">
                    <a:solidFill>
                      <a:schemeClr val="tx1"/>
                    </a:solidFill>
                  </a:rPr>
                  <a:t> TLB MPKI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baseline="0" dirty="0">
                    <a:solidFill>
                      <a:schemeClr val="tx1"/>
                    </a:solidFill>
                  </a:rPr>
                  <a:t> Modelling </a:t>
                </a:r>
                <a:r>
                  <a:rPr lang="en-GB" sz="2000" b="1" baseline="0" dirty="0">
                    <a:solidFill>
                      <a:schemeClr val="tx1"/>
                    </a:solidFill>
                  </a:rPr>
                  <a:t>Accuracy</a:t>
                </a:r>
                <a:endParaRPr lang="en-GB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9139326334208221E-3"/>
              <c:y val="0.13844968385676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87239605006974"/>
          <c:y val="7.7437509787171802E-2"/>
          <c:w val="0.8054540021656913"/>
          <c:h val="0.6637981071726958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Valid_PTW_TLB!$C$118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rgbClr val="0A833B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Valid_PTW_TLB!$B$119:$B$128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Valid_PTW_TLB!$C$119:$C$128</c:f>
              <c:numCache>
                <c:formatCode>General</c:formatCode>
                <c:ptCount val="10"/>
                <c:pt idx="0">
                  <c:v>0.7143042248621031</c:v>
                </c:pt>
                <c:pt idx="1">
                  <c:v>0.88900242760915305</c:v>
                </c:pt>
                <c:pt idx="2">
                  <c:v>0.80202008016819626</c:v>
                </c:pt>
                <c:pt idx="3">
                  <c:v>0.99204033592952212</c:v>
                </c:pt>
                <c:pt idx="4">
                  <c:v>0.92742121292289825</c:v>
                </c:pt>
                <c:pt idx="5">
                  <c:v>0.93684602722503707</c:v>
                </c:pt>
                <c:pt idx="6">
                  <c:v>0.95403290059980927</c:v>
                </c:pt>
                <c:pt idx="7">
                  <c:v>0.89356613911558147</c:v>
                </c:pt>
                <c:pt idx="8">
                  <c:v>0.65840820307829218</c:v>
                </c:pt>
                <c:pt idx="9">
                  <c:v>0.85586146855850198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C246-98A2-FA93134EF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1.1000000000000001"/>
          <c:min val="0.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lnSpc>
                    <a:spcPct val="100000"/>
                  </a:lnSpc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b="1" i="0" u="none" strike="noStrike" kern="1200" baseline="0" dirty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PTW Latency </a:t>
                </a:r>
              </a:p>
              <a:p>
                <a:pPr>
                  <a:lnSpc>
                    <a:spcPct val="100000"/>
                  </a:lnSpc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b="1" i="0" u="none" strike="noStrike" kern="1200" baseline="0" dirty="0">
                    <a:solidFill>
                      <a:schemeClr val="tx1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Modelling Accuracy</a:t>
                </a:r>
              </a:p>
            </c:rich>
          </c:tx>
          <c:layout>
            <c:manualLayout>
              <c:xMode val="edge"/>
              <c:yMode val="edge"/>
              <c:x val="4.9801478296313852E-4"/>
              <c:y val="0.113898943479488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lnSpc>
                  <a:spcPct val="100000"/>
                </a:lnSpc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55548473542184E-2"/>
          <c:y val="0.34338071246032048"/>
          <c:w val="0.76790903985842307"/>
          <c:h val="0.51479939649963324"/>
        </c:manualLayout>
      </c:layout>
      <c:scatterChart>
        <c:scatterStyle val="lineMarker"/>
        <c:varyColors val="0"/>
        <c:ser>
          <c:idx val="0"/>
          <c:order val="0"/>
          <c:tx>
            <c:strRef>
              <c:f>'MimicOS Overhead'!$A$42</c:f>
              <c:strCache>
                <c:ptCount val="1"/>
                <c:pt idx="0">
                  <c:v>Execution time</c:v>
                </c:pt>
              </c:strCache>
            </c:strRef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11"/>
              <c:spPr>
                <a:solidFill>
                  <a:srgbClr val="C00000"/>
                </a:solidFill>
                <a:ln w="1905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412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5D-4D47-A276-C0EBFD80129B}"/>
              </c:ext>
            </c:extLst>
          </c:dPt>
          <c:xVal>
            <c:numRef>
              <c:f>'MimicOS Overhead'!$B$43:$E$43</c:f>
              <c:numCache>
                <c:formatCode>General</c:formatCode>
                <c:ptCount val="4"/>
                <c:pt idx="0">
                  <c:v>5.0156460211174103</c:v>
                </c:pt>
                <c:pt idx="1">
                  <c:v>16.2252377409507</c:v>
                </c:pt>
                <c:pt idx="2">
                  <c:v>22.302859914450568</c:v>
                </c:pt>
                <c:pt idx="3">
                  <c:v>44.333219208898193</c:v>
                </c:pt>
              </c:numCache>
            </c:numRef>
          </c:xVal>
          <c:yVal>
            <c:numRef>
              <c:f>'MimicOS Overhead'!$B$42:$E$42</c:f>
              <c:numCache>
                <c:formatCode>General</c:formatCode>
                <c:ptCount val="4"/>
                <c:pt idx="0">
                  <c:v>1.1487883683360258</c:v>
                </c:pt>
                <c:pt idx="1">
                  <c:v>1.5717285945072699</c:v>
                </c:pt>
                <c:pt idx="2">
                  <c:v>1.7959612277867529</c:v>
                </c:pt>
                <c:pt idx="3">
                  <c:v>2.6119547657512117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5D-4D47-A276-C0EBFD801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640032"/>
        <c:axId val="583332144"/>
      </c:scatterChart>
      <c:valAx>
        <c:axId val="5796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583332144"/>
        <c:crosses val="autoZero"/>
        <c:crossBetween val="midCat"/>
        <c:majorUnit val="10"/>
      </c:valAx>
      <c:valAx>
        <c:axId val="58333214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579640032"/>
        <c:crosses val="autoZero"/>
        <c:crossBetween val="midCat"/>
      </c:valAx>
      <c:spPr>
        <a:noFill/>
        <a:ln w="28575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2560414608196518"/>
          <c:y val="0.12214973951733474"/>
          <c:w val="0.83910375920105396"/>
          <c:h val="0.490335262519391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'Motivation VM Overheads'!$C$89</c:f>
              <c:strCache>
                <c:ptCount val="1"/>
                <c:pt idx="0">
                  <c:v>Address Translation</c:v>
                </c:pt>
              </c:strCache>
            </c:strRef>
          </c:tx>
          <c:spPr>
            <a:solidFill>
              <a:srgbClr val="44546A">
                <a:lumMod val="20000"/>
                <a:lumOff val="8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'Motivation VM Overheads'!$B$90:$B$100</c:f>
              <c:strCache>
                <c:ptCount val="11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RND</c:v>
                </c:pt>
                <c:pt idx="10">
                  <c:v>GMEAN</c:v>
                </c:pt>
              </c:strCache>
            </c:strRef>
          </c:cat>
          <c:val>
            <c:numRef>
              <c:f>'Motivation VM Overheads'!$C$90:$C$100</c:f>
              <c:numCache>
                <c:formatCode>General</c:formatCode>
                <c:ptCount val="11"/>
                <c:pt idx="0">
                  <c:v>31.05</c:v>
                </c:pt>
                <c:pt idx="1">
                  <c:v>18.760000000000002</c:v>
                </c:pt>
                <c:pt idx="2">
                  <c:v>18.8</c:v>
                </c:pt>
                <c:pt idx="3">
                  <c:v>18.23</c:v>
                </c:pt>
                <c:pt idx="4">
                  <c:v>39.9</c:v>
                </c:pt>
                <c:pt idx="5">
                  <c:v>17.68</c:v>
                </c:pt>
                <c:pt idx="6">
                  <c:v>30.6</c:v>
                </c:pt>
                <c:pt idx="7">
                  <c:v>17.52</c:v>
                </c:pt>
                <c:pt idx="8">
                  <c:v>24.71</c:v>
                </c:pt>
                <c:pt idx="9">
                  <c:v>59.18</c:v>
                </c:pt>
                <c:pt idx="10">
                  <c:v>25.368788908025422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E-9D4A-A6DD-70593AA5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285296416"/>
        <c:axId val="795053424"/>
      </c:barChart>
      <c:catAx>
        <c:axId val="128529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795053424"/>
        <c:crosses val="autoZero"/>
        <c:auto val="1"/>
        <c:lblAlgn val="ctr"/>
        <c:lblOffset val="100"/>
        <c:noMultiLvlLbl val="0"/>
      </c:catAx>
      <c:valAx>
        <c:axId val="795053424"/>
        <c:scaling>
          <c:orientation val="minMax"/>
          <c:max val="60"/>
          <c:min val="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1800" b="1" i="0" u="none" strike="noStrike" kern="1200" baseline="0" dirty="0">
                    <a:solidFill>
                      <a:prstClr val="black"/>
                    </a:solidFill>
                    <a:latin typeface="Microsoft Sans Serif" panose="020B0604020202020204" pitchFamily="34" charset="0"/>
                    <a:cs typeface="Microsoft Sans Serif" panose="020B0604020202020204" pitchFamily="34" charset="0"/>
                  </a:rPr>
                  <a:t>Fraction of total execution time (%)</a:t>
                </a:r>
              </a:p>
            </c:rich>
          </c:tx>
          <c:layout>
            <c:manualLayout>
              <c:xMode val="edge"/>
              <c:yMode val="edge"/>
              <c:x val="3.1690142602314661E-2"/>
              <c:y val="4.40750171174255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285296416"/>
        <c:crosses val="autoZero"/>
        <c:crossBetween val="between"/>
        <c:majorUnit val="20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</c:legendEntry>
      <c:layout>
        <c:manualLayout>
          <c:xMode val="edge"/>
          <c:yMode val="edge"/>
          <c:x val="6.9164290101897036E-2"/>
          <c:y val="9.723656398927509E-2"/>
          <c:w val="0.43966171258282272"/>
          <c:h val="0.1561434440260184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665305016374904"/>
          <c:y val="0.14165483738227333"/>
          <c:w val="0.87686416640036413"/>
          <c:h val="0.40934142446748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'Motivation VM Overheads'!$C$21</c:f>
              <c:strCache>
                <c:ptCount val="1"/>
                <c:pt idx="0">
                  <c:v>Address Translation</c:v>
                </c:pt>
              </c:strCache>
            </c:strRef>
          </c:tx>
          <c:spPr>
            <a:solidFill>
              <a:srgbClr val="44546A">
                <a:lumMod val="20000"/>
                <a:lumOff val="8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'Motivation VM Overheads'!$A$22:$B$45</c:f>
              <c:multiLvlStrCache>
                <c:ptCount val="24"/>
                <c:lvl>
                  <c:pt idx="0">
                    <c:v>AES</c:v>
                  </c:pt>
                  <c:pt idx="1">
                    <c:v>IMG-RES</c:v>
                  </c:pt>
                  <c:pt idx="2">
                    <c:v>WCNT</c:v>
                  </c:pt>
                  <c:pt idx="3">
                    <c:v>DB</c:v>
                  </c:pt>
                  <c:pt idx="4">
                    <c:v>Llama</c:v>
                  </c:pt>
                  <c:pt idx="5">
                    <c:v>Bagel</c:v>
                  </c:pt>
                  <c:pt idx="6">
                    <c:v>Mistral</c:v>
                  </c:pt>
                  <c:pt idx="7">
                    <c:v>Transpose</c:v>
                  </c:pt>
                  <c:pt idx="8">
                    <c:v>Hadamard</c:v>
                  </c:pt>
                  <c:pt idx="9">
                    <c:v>Mmap</c:v>
                  </c:pt>
                  <c:pt idx="10">
                    <c:v>Page Cache</c:v>
                  </c:pt>
                  <c:pt idx="11">
                    <c:v>GMEAN</c:v>
                  </c:pt>
                  <c:pt idx="13">
                    <c:v>BC</c:v>
                  </c:pt>
                  <c:pt idx="14">
                    <c:v>BFS</c:v>
                  </c:pt>
                  <c:pt idx="15">
                    <c:v>CC</c:v>
                  </c:pt>
                  <c:pt idx="16">
                    <c:v>KCORE</c:v>
                  </c:pt>
                  <c:pt idx="17">
                    <c:v>GC</c:v>
                  </c:pt>
                  <c:pt idx="18">
                    <c:v>PR</c:v>
                  </c:pt>
                  <c:pt idx="19">
                    <c:v>SSSP</c:v>
                  </c:pt>
                  <c:pt idx="20">
                    <c:v>TC</c:v>
                  </c:pt>
                  <c:pt idx="21">
                    <c:v>XS</c:v>
                  </c:pt>
                  <c:pt idx="22">
                    <c:v>RND</c:v>
                  </c:pt>
                  <c:pt idx="23">
                    <c:v>GMEAN</c:v>
                  </c:pt>
                </c:lvl>
                <c:lvl>
                  <c:pt idx="0">
                    <c:v>Short Running </c:v>
                  </c:pt>
                  <c:pt idx="13">
                    <c:v>Long Running</c:v>
                  </c:pt>
                </c:lvl>
              </c:multiLvlStrCache>
            </c:multiLvlStrRef>
          </c:cat>
          <c:val>
            <c:numRef>
              <c:f>'Motivation VM Overheads'!$C$22:$C$45</c:f>
              <c:numCache>
                <c:formatCode>General</c:formatCode>
                <c:ptCount val="24"/>
                <c:pt idx="0">
                  <c:v>0.81</c:v>
                </c:pt>
                <c:pt idx="1">
                  <c:v>1.1399999999999999</c:v>
                </c:pt>
                <c:pt idx="2">
                  <c:v>1.58</c:v>
                </c:pt>
                <c:pt idx="3">
                  <c:v>1.47</c:v>
                </c:pt>
                <c:pt idx="4">
                  <c:v>2.02</c:v>
                </c:pt>
                <c:pt idx="5">
                  <c:v>0.9</c:v>
                </c:pt>
                <c:pt idx="6">
                  <c:v>2.4700000000000002</c:v>
                </c:pt>
                <c:pt idx="7">
                  <c:v>0.15</c:v>
                </c:pt>
                <c:pt idx="8">
                  <c:v>0.18</c:v>
                </c:pt>
                <c:pt idx="9">
                  <c:v>0.31</c:v>
                </c:pt>
                <c:pt idx="10">
                  <c:v>1.19</c:v>
                </c:pt>
                <c:pt idx="11">
                  <c:v>0.80806809251700795</c:v>
                </c:pt>
                <c:pt idx="13">
                  <c:v>31.05</c:v>
                </c:pt>
                <c:pt idx="14">
                  <c:v>18.760000000000002</c:v>
                </c:pt>
                <c:pt idx="15">
                  <c:v>18.8</c:v>
                </c:pt>
                <c:pt idx="16">
                  <c:v>18.23</c:v>
                </c:pt>
                <c:pt idx="17">
                  <c:v>39.9</c:v>
                </c:pt>
                <c:pt idx="18">
                  <c:v>17.68</c:v>
                </c:pt>
                <c:pt idx="19">
                  <c:v>30.6</c:v>
                </c:pt>
                <c:pt idx="20">
                  <c:v>17.52</c:v>
                </c:pt>
                <c:pt idx="21">
                  <c:v>24.71</c:v>
                </c:pt>
                <c:pt idx="22">
                  <c:v>59.18</c:v>
                </c:pt>
                <c:pt idx="23">
                  <c:v>25.368788908025422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C-C94B-A942-3210A8399173}"/>
            </c:ext>
          </c:extLst>
        </c:ser>
        <c:ser>
          <c:idx val="1"/>
          <c:order val="1"/>
          <c:tx>
            <c:strRef>
              <c:f>'Motivation VM Overheads'!$D$21</c:f>
              <c:strCache>
                <c:ptCount val="1"/>
                <c:pt idx="0">
                  <c:v>Minor Page Faults</c:v>
                </c:pt>
              </c:strCache>
            </c:strRef>
          </c:tx>
          <c:spPr>
            <a:solidFill>
              <a:srgbClr val="44546A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'Motivation VM Overheads'!$A$22:$B$45</c:f>
              <c:multiLvlStrCache>
                <c:ptCount val="24"/>
                <c:lvl>
                  <c:pt idx="0">
                    <c:v>AES</c:v>
                  </c:pt>
                  <c:pt idx="1">
                    <c:v>IMG-RES</c:v>
                  </c:pt>
                  <c:pt idx="2">
                    <c:v>WCNT</c:v>
                  </c:pt>
                  <c:pt idx="3">
                    <c:v>DB</c:v>
                  </c:pt>
                  <c:pt idx="4">
                    <c:v>Llama</c:v>
                  </c:pt>
                  <c:pt idx="5">
                    <c:v>Bagel</c:v>
                  </c:pt>
                  <c:pt idx="6">
                    <c:v>Mistral</c:v>
                  </c:pt>
                  <c:pt idx="7">
                    <c:v>Transpose</c:v>
                  </c:pt>
                  <c:pt idx="8">
                    <c:v>Hadamard</c:v>
                  </c:pt>
                  <c:pt idx="9">
                    <c:v>Mmap</c:v>
                  </c:pt>
                  <c:pt idx="10">
                    <c:v>Page Cache</c:v>
                  </c:pt>
                  <c:pt idx="11">
                    <c:v>GMEAN</c:v>
                  </c:pt>
                  <c:pt idx="13">
                    <c:v>BC</c:v>
                  </c:pt>
                  <c:pt idx="14">
                    <c:v>BFS</c:v>
                  </c:pt>
                  <c:pt idx="15">
                    <c:v>CC</c:v>
                  </c:pt>
                  <c:pt idx="16">
                    <c:v>KCORE</c:v>
                  </c:pt>
                  <c:pt idx="17">
                    <c:v>GC</c:v>
                  </c:pt>
                  <c:pt idx="18">
                    <c:v>PR</c:v>
                  </c:pt>
                  <c:pt idx="19">
                    <c:v>SSSP</c:v>
                  </c:pt>
                  <c:pt idx="20">
                    <c:v>TC</c:v>
                  </c:pt>
                  <c:pt idx="21">
                    <c:v>XS</c:v>
                  </c:pt>
                  <c:pt idx="22">
                    <c:v>RND</c:v>
                  </c:pt>
                  <c:pt idx="23">
                    <c:v>GMEAN</c:v>
                  </c:pt>
                </c:lvl>
                <c:lvl>
                  <c:pt idx="0">
                    <c:v>Short Running </c:v>
                  </c:pt>
                  <c:pt idx="13">
                    <c:v>Long Running</c:v>
                  </c:pt>
                </c:lvl>
              </c:multiLvlStrCache>
            </c:multiLvlStrRef>
          </c:cat>
          <c:val>
            <c:numRef>
              <c:f>'Motivation VM Overheads'!$D$22:$D$45</c:f>
              <c:numCache>
                <c:formatCode>General</c:formatCode>
                <c:ptCount val="24"/>
                <c:pt idx="0">
                  <c:v>49.958572458141973</c:v>
                </c:pt>
                <c:pt idx="1">
                  <c:v>45.774177838345103</c:v>
                </c:pt>
                <c:pt idx="2">
                  <c:v>38.238068740939113</c:v>
                </c:pt>
                <c:pt idx="3">
                  <c:v>92.353852826916906</c:v>
                </c:pt>
                <c:pt idx="4">
                  <c:v>21.669729486847451</c:v>
                </c:pt>
                <c:pt idx="5">
                  <c:v>12.516294145197721</c:v>
                </c:pt>
                <c:pt idx="6">
                  <c:v>25.7038862480373</c:v>
                </c:pt>
                <c:pt idx="7">
                  <c:v>19.852880437196841</c:v>
                </c:pt>
                <c:pt idx="8">
                  <c:v>19.979852561866014</c:v>
                </c:pt>
                <c:pt idx="9">
                  <c:v>12.502280873594904</c:v>
                </c:pt>
                <c:pt idx="10">
                  <c:v>50.15053403934737</c:v>
                </c:pt>
                <c:pt idx="11">
                  <c:v>29.365369701815279</c:v>
                </c:pt>
                <c:pt idx="13">
                  <c:v>1.6764516588531886</c:v>
                </c:pt>
                <c:pt idx="14">
                  <c:v>9.8910778104489125</c:v>
                </c:pt>
                <c:pt idx="15">
                  <c:v>12.089663785734158</c:v>
                </c:pt>
                <c:pt idx="16">
                  <c:v>9.8510210854190223</c:v>
                </c:pt>
                <c:pt idx="17">
                  <c:v>0.28333531133317152</c:v>
                </c:pt>
                <c:pt idx="18">
                  <c:v>9.0574511321940001</c:v>
                </c:pt>
                <c:pt idx="19">
                  <c:v>1.5088492458238698</c:v>
                </c:pt>
                <c:pt idx="20">
                  <c:v>9.0077782752058244</c:v>
                </c:pt>
                <c:pt idx="21">
                  <c:v>8.8042037700575353</c:v>
                </c:pt>
                <c:pt idx="22">
                  <c:v>14.719382165051941</c:v>
                </c:pt>
                <c:pt idx="23">
                  <c:v>4.9552777604059157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C-C94B-A942-3210A839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285296416"/>
        <c:axId val="795053424"/>
      </c:barChart>
      <c:catAx>
        <c:axId val="128529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4472C4">
                  <a:shade val="15000"/>
                  <a:alpha val="5829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795053424"/>
        <c:crosses val="autoZero"/>
        <c:auto val="1"/>
        <c:lblAlgn val="ctr"/>
        <c:lblOffset val="100"/>
        <c:noMultiLvlLbl val="0"/>
      </c:catAx>
      <c:valAx>
        <c:axId val="795053424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 cmpd="sng" algn="ctr">
              <a:solidFill>
                <a:sysClr val="windowText" lastClr="000000">
                  <a:lumMod val="15000"/>
                  <a:lumOff val="85000"/>
                  <a:alpha val="19193"/>
                </a:sys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1800" dirty="0"/>
                  <a:t>Fraction of execution</a:t>
                </a:r>
                <a:r>
                  <a:rPr lang="en-GB" sz="1800" baseline="0" dirty="0"/>
                  <a:t> time (%)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7.1009969195868165E-3"/>
              <c:y val="9.655972608099422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285296416"/>
        <c:crosses val="autoZero"/>
        <c:crossBetween val="between"/>
        <c:majorUnit val="20"/>
      </c:valAx>
      <c:spPr>
        <a:noFill/>
        <a:ln w="28575">
          <a:solidFill>
            <a:sysClr val="windowText" lastClr="000000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</c:legendEntry>
      <c:layout>
        <c:manualLayout>
          <c:xMode val="edge"/>
          <c:yMode val="edge"/>
          <c:x val="0.27747887168859064"/>
          <c:y val="0.12989421584131505"/>
          <c:w val="0.6393692329273416"/>
          <c:h val="0.1561434440260184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74010574069397"/>
          <c:y val="3.6140083915591641E-2"/>
          <c:w val="0.78444169890597226"/>
          <c:h val="0.6655010501233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A833B"/>
              </a:solidFill>
              <a:ln w="15875">
                <a:solidFill>
                  <a:schemeClr val="tx1"/>
                </a:solidFill>
              </a:ln>
              <a:effectLst/>
            </c:spPr>
          </c:marker>
          <c:val>
            <c:numRef>
              <c:f>PTW_Variability!$D$11:$D$63</c:f>
              <c:numCache>
                <c:formatCode>General</c:formatCode>
                <c:ptCount val="53"/>
                <c:pt idx="0">
                  <c:v>33.418525458717397</c:v>
                </c:pt>
                <c:pt idx="1">
                  <c:v>33.593943392872703</c:v>
                </c:pt>
                <c:pt idx="2">
                  <c:v>41.414862682586303</c:v>
                </c:pt>
                <c:pt idx="3">
                  <c:v>43.1872184168326</c:v>
                </c:pt>
                <c:pt idx="4">
                  <c:v>43.338570719809603</c:v>
                </c:pt>
                <c:pt idx="5">
                  <c:v>44.084515211979799</c:v>
                </c:pt>
                <c:pt idx="6">
                  <c:v>44.278926009127197</c:v>
                </c:pt>
                <c:pt idx="7">
                  <c:v>45.134088253870999</c:v>
                </c:pt>
                <c:pt idx="8">
                  <c:v>45.540536877426597</c:v>
                </c:pt>
                <c:pt idx="9">
                  <c:v>45.863155317535998</c:v>
                </c:pt>
                <c:pt idx="10">
                  <c:v>46.7313562419818</c:v>
                </c:pt>
                <c:pt idx="11">
                  <c:v>46.931412141750798</c:v>
                </c:pt>
                <c:pt idx="12">
                  <c:v>48.311940583753596</c:v>
                </c:pt>
                <c:pt idx="13">
                  <c:v>48.922242794356897</c:v>
                </c:pt>
                <c:pt idx="14">
                  <c:v>48.964174422770299</c:v>
                </c:pt>
                <c:pt idx="15">
                  <c:v>50.047429916220203</c:v>
                </c:pt>
                <c:pt idx="16">
                  <c:v>51.1853000806437</c:v>
                </c:pt>
                <c:pt idx="17">
                  <c:v>51.460687506513601</c:v>
                </c:pt>
                <c:pt idx="18">
                  <c:v>51.538799826117199</c:v>
                </c:pt>
                <c:pt idx="19">
                  <c:v>53.308972459974598</c:v>
                </c:pt>
                <c:pt idx="20">
                  <c:v>53.346974396860602</c:v>
                </c:pt>
                <c:pt idx="21">
                  <c:v>53.501909916283303</c:v>
                </c:pt>
                <c:pt idx="22">
                  <c:v>55.182882658336602</c:v>
                </c:pt>
                <c:pt idx="23">
                  <c:v>56.090821022962501</c:v>
                </c:pt>
                <c:pt idx="24">
                  <c:v>58.847950058728102</c:v>
                </c:pt>
                <c:pt idx="25">
                  <c:v>59.066668012749901</c:v>
                </c:pt>
                <c:pt idx="26">
                  <c:v>60.443909051386299</c:v>
                </c:pt>
                <c:pt idx="27">
                  <c:v>60.805103060347001</c:v>
                </c:pt>
                <c:pt idx="28">
                  <c:v>62.921794326665101</c:v>
                </c:pt>
                <c:pt idx="29">
                  <c:v>64.246301020223896</c:v>
                </c:pt>
                <c:pt idx="30">
                  <c:v>65.481946691781005</c:v>
                </c:pt>
                <c:pt idx="31">
                  <c:v>67.702263235777295</c:v>
                </c:pt>
                <c:pt idx="32">
                  <c:v>68.4530871151117</c:v>
                </c:pt>
                <c:pt idx="33">
                  <c:v>69.416447138588794</c:v>
                </c:pt>
                <c:pt idx="34">
                  <c:v>71.725439984487707</c:v>
                </c:pt>
                <c:pt idx="35">
                  <c:v>73.690826240159794</c:v>
                </c:pt>
                <c:pt idx="36">
                  <c:v>76.064784306515705</c:v>
                </c:pt>
                <c:pt idx="37">
                  <c:v>77.756960497422995</c:v>
                </c:pt>
                <c:pt idx="38">
                  <c:v>79.361976364087397</c:v>
                </c:pt>
                <c:pt idx="39">
                  <c:v>80.073065027643594</c:v>
                </c:pt>
                <c:pt idx="40">
                  <c:v>80.189571968548904</c:v>
                </c:pt>
                <c:pt idx="41">
                  <c:v>84.1811439639539</c:v>
                </c:pt>
                <c:pt idx="42">
                  <c:v>93.578386341554307</c:v>
                </c:pt>
                <c:pt idx="43">
                  <c:v>94.976721111420801</c:v>
                </c:pt>
                <c:pt idx="44">
                  <c:v>96.380068298043795</c:v>
                </c:pt>
                <c:pt idx="45">
                  <c:v>96.692417336086606</c:v>
                </c:pt>
                <c:pt idx="46">
                  <c:v>99.292973098813505</c:v>
                </c:pt>
                <c:pt idx="47">
                  <c:v>144.44367191594301</c:v>
                </c:pt>
                <c:pt idx="48">
                  <c:v>151.80996919793699</c:v>
                </c:pt>
                <c:pt idx="49">
                  <c:v>152.00260440937299</c:v>
                </c:pt>
                <c:pt idx="50">
                  <c:v>159.21138340223001</c:v>
                </c:pt>
                <c:pt idx="51">
                  <c:v>163.55804048844701</c:v>
                </c:pt>
                <c:pt idx="52">
                  <c:v>184.59152626453701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8-B54F-9D1B-AADF48756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1278112"/>
        <c:axId val="681274240"/>
      </c:lineChart>
      <c:catAx>
        <c:axId val="681278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/>
                  <a:t>53 Benchmarks with Varying Memory Intensity Levels</a:t>
                </a:r>
              </a:p>
            </c:rich>
          </c:tx>
          <c:layout>
            <c:manualLayout>
              <c:xMode val="edge"/>
              <c:yMode val="edge"/>
              <c:x val="0.23024045261669024"/>
              <c:y val="0.72652354316002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majorTickMark val="none"/>
        <c:minorTickMark val="none"/>
        <c:tickLblPos val="nextTo"/>
        <c:crossAx val="681274240"/>
        <c:crosses val="autoZero"/>
        <c:auto val="1"/>
        <c:lblAlgn val="ctr"/>
        <c:lblOffset val="100"/>
        <c:noMultiLvlLbl val="0"/>
      </c:catAx>
      <c:valAx>
        <c:axId val="68127424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/>
                  <a:t>Average PTW </a:t>
                </a:r>
              </a:p>
              <a:p>
                <a:pPr>
                  <a:defRPr/>
                </a:pPr>
                <a:r>
                  <a:rPr lang="en-GB"/>
                  <a:t>Latency (cycles)</a:t>
                </a:r>
              </a:p>
            </c:rich>
          </c:tx>
          <c:layout>
            <c:manualLayout>
              <c:xMode val="edge"/>
              <c:yMode val="edge"/>
              <c:x val="3.9392987482280761E-2"/>
              <c:y val="5.03876955644660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681278112"/>
        <c:crosses val="autoZero"/>
        <c:crossBetween val="between"/>
        <c:majorUnit val="40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65197474612868"/>
          <c:y val="0.17597698866015093"/>
          <c:w val="0.80714851254876152"/>
          <c:h val="0.5684803842353370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IPC_Valid!$C$73</c:f>
              <c:strCache>
                <c:ptCount val="1"/>
                <c:pt idx="0">
                  <c:v>Baseline Sniper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IPC_Valid!$C$74:$C$83</c:f>
              <c:numCache>
                <c:formatCode>General</c:formatCode>
                <c:ptCount val="10"/>
                <c:pt idx="0">
                  <c:v>0.3266286400480336</c:v>
                </c:pt>
                <c:pt idx="1">
                  <c:v>0.50197653259710107</c:v>
                </c:pt>
                <c:pt idx="2">
                  <c:v>0.95991662438462499</c:v>
                </c:pt>
                <c:pt idx="3">
                  <c:v>0.84967783048927281</c:v>
                </c:pt>
                <c:pt idx="4">
                  <c:v>0.60465116279069764</c:v>
                </c:pt>
                <c:pt idx="5">
                  <c:v>0.5696490961567674</c:v>
                </c:pt>
                <c:pt idx="6">
                  <c:v>0.74746884328747687</c:v>
                </c:pt>
                <c:pt idx="7">
                  <c:v>0.86353548699083793</c:v>
                </c:pt>
                <c:pt idx="8">
                  <c:v>0.78095335554113332</c:v>
                </c:pt>
                <c:pt idx="9">
                  <c:v>0.65830361531532577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C246-98A2-FA93134EFC41}"/>
            </c:ext>
          </c:extLst>
        </c:ser>
        <c:ser>
          <c:idx val="0"/>
          <c:order val="1"/>
          <c:tx>
            <c:strRef>
              <c:f>IPC_Valid!$D$73</c:f>
              <c:strCache>
                <c:ptCount val="1"/>
                <c:pt idx="0">
                  <c:v> Virtuoso + Sniper</c:v>
                </c:pt>
              </c:strCache>
            </c:strRef>
          </c:tx>
          <c:spPr>
            <a:solidFill>
              <a:srgbClr val="0070C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IPC_Valid!$D$74:$D$83</c:f>
              <c:numCache>
                <c:formatCode>General</c:formatCode>
                <c:ptCount val="10"/>
                <c:pt idx="0">
                  <c:v>0.693036870603011</c:v>
                </c:pt>
                <c:pt idx="1">
                  <c:v>0.42896038211864862</c:v>
                </c:pt>
                <c:pt idx="2">
                  <c:v>0.76147995734056773</c:v>
                </c:pt>
                <c:pt idx="3">
                  <c:v>0.97235742230502675</c:v>
                </c:pt>
                <c:pt idx="4">
                  <c:v>0.76518969842993678</c:v>
                </c:pt>
                <c:pt idx="5">
                  <c:v>0.85277694002856408</c:v>
                </c:pt>
                <c:pt idx="6">
                  <c:v>0.83464626949037912</c:v>
                </c:pt>
                <c:pt idx="7">
                  <c:v>0.94964150359531208</c:v>
                </c:pt>
                <c:pt idx="8">
                  <c:v>0.96473505991272734</c:v>
                </c:pt>
                <c:pt idx="9">
                  <c:v>0.78237460393940017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3-594B-8563-A3870B3D0E17}"/>
            </c:ext>
          </c:extLst>
        </c:ser>
        <c:ser>
          <c:idx val="1"/>
          <c:order val="2"/>
          <c:tx>
            <c:strRef>
              <c:f>IPC_Valid!$E$73</c:f>
              <c:strCache>
                <c:ptCount val="1"/>
                <c:pt idx="0">
                  <c:v>gem5-FS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IPC_Valid!$E$74:$E$83</c:f>
              <c:numCache>
                <c:formatCode>General</c:formatCode>
                <c:ptCount val="10"/>
                <c:pt idx="0">
                  <c:v>0.91</c:v>
                </c:pt>
                <c:pt idx="1">
                  <c:v>0.88</c:v>
                </c:pt>
                <c:pt idx="2">
                  <c:v>0.89500000000000002</c:v>
                </c:pt>
                <c:pt idx="3">
                  <c:v>0.86</c:v>
                </c:pt>
                <c:pt idx="4">
                  <c:v>0.875</c:v>
                </c:pt>
                <c:pt idx="5">
                  <c:v>0.90500000000000003</c:v>
                </c:pt>
                <c:pt idx="6">
                  <c:v>0.85499999999999998</c:v>
                </c:pt>
                <c:pt idx="7">
                  <c:v>0.89</c:v>
                </c:pt>
                <c:pt idx="8">
                  <c:v>0.85</c:v>
                </c:pt>
                <c:pt idx="9">
                  <c:v>0.87975984737986368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B3-594B-8563-A3870B3D0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1.1000000000000001"/>
          <c:min val="0.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dirty="0"/>
                  <a:t>IPC </a:t>
                </a:r>
                <a:r>
                  <a:rPr lang="en-GB" dirty="0" err="1"/>
                  <a:t>Modeling</a:t>
                </a:r>
                <a:r>
                  <a:rPr lang="en-GB" dirty="0"/>
                  <a:t> Accuracy</a:t>
                </a:r>
              </a:p>
            </c:rich>
          </c:tx>
          <c:layout>
            <c:manualLayout>
              <c:xMode val="edge"/>
              <c:yMode val="edge"/>
              <c:x val="1.8948972023664794E-2"/>
              <c:y val="0.13128509767599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9.9463908852820582E-2"/>
          <c:y val="4.7658841500812572E-2"/>
          <c:w val="0.89124911184691891"/>
          <c:h val="9.4646425106077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65197474612868"/>
          <c:y val="0.17597698866015093"/>
          <c:w val="0.80714851254876152"/>
          <c:h val="0.5684803842353370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IPC_Valid!$C$73</c:f>
              <c:strCache>
                <c:ptCount val="1"/>
                <c:pt idx="0">
                  <c:v>Baseline Sniper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IPC_Valid!$C$74:$C$83</c:f>
              <c:numCache>
                <c:formatCode>General</c:formatCode>
                <c:ptCount val="10"/>
                <c:pt idx="0">
                  <c:v>0.3266286400480336</c:v>
                </c:pt>
                <c:pt idx="1">
                  <c:v>0.50197653259710107</c:v>
                </c:pt>
                <c:pt idx="2">
                  <c:v>0.95991662438462499</c:v>
                </c:pt>
                <c:pt idx="3">
                  <c:v>0.84967783048927281</c:v>
                </c:pt>
                <c:pt idx="4">
                  <c:v>0.60465116279069764</c:v>
                </c:pt>
                <c:pt idx="5">
                  <c:v>0.5696490961567674</c:v>
                </c:pt>
                <c:pt idx="6">
                  <c:v>0.74746884328747687</c:v>
                </c:pt>
                <c:pt idx="7">
                  <c:v>0.86353548699083793</c:v>
                </c:pt>
                <c:pt idx="8">
                  <c:v>0.78095335554113332</c:v>
                </c:pt>
                <c:pt idx="9">
                  <c:v>0.65830361531532577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C246-98A2-FA93134EFC41}"/>
            </c:ext>
          </c:extLst>
        </c:ser>
        <c:ser>
          <c:idx val="0"/>
          <c:order val="1"/>
          <c:tx>
            <c:strRef>
              <c:f>IPC_Valid!$D$73</c:f>
              <c:strCache>
                <c:ptCount val="1"/>
                <c:pt idx="0">
                  <c:v> Virtuoso + Sniper</c:v>
                </c:pt>
              </c:strCache>
            </c:strRef>
          </c:tx>
          <c:spPr>
            <a:solidFill>
              <a:srgbClr val="0070C0"/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IPC_Valid!$D$74:$D$83</c:f>
              <c:numCache>
                <c:formatCode>General</c:formatCode>
                <c:ptCount val="10"/>
                <c:pt idx="0">
                  <c:v>0.693036870603011</c:v>
                </c:pt>
                <c:pt idx="1">
                  <c:v>0.42896038211864862</c:v>
                </c:pt>
                <c:pt idx="2">
                  <c:v>0.76147995734056773</c:v>
                </c:pt>
                <c:pt idx="3">
                  <c:v>0.97235742230502675</c:v>
                </c:pt>
                <c:pt idx="4">
                  <c:v>0.76518969842993678</c:v>
                </c:pt>
                <c:pt idx="5">
                  <c:v>0.85277694002856408</c:v>
                </c:pt>
                <c:pt idx="6">
                  <c:v>0.83464626949037912</c:v>
                </c:pt>
                <c:pt idx="7">
                  <c:v>0.94964150359531208</c:v>
                </c:pt>
                <c:pt idx="8">
                  <c:v>0.96473505991272734</c:v>
                </c:pt>
                <c:pt idx="9">
                  <c:v>0.78237460393940017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3-594B-8563-A3870B3D0E17}"/>
            </c:ext>
          </c:extLst>
        </c:ser>
        <c:ser>
          <c:idx val="1"/>
          <c:order val="2"/>
          <c:tx>
            <c:strRef>
              <c:f>IPC_Valid!$E$73</c:f>
              <c:strCache>
                <c:ptCount val="1"/>
                <c:pt idx="0">
                  <c:v>gem5-FS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IPC_Valid!$B$74:$B$83</c:f>
              <c:strCache>
                <c:ptCount val="10"/>
                <c:pt idx="0">
                  <c:v>BC</c:v>
                </c:pt>
                <c:pt idx="1">
                  <c:v>BFS</c:v>
                </c:pt>
                <c:pt idx="2">
                  <c:v>CC</c:v>
                </c:pt>
                <c:pt idx="3">
                  <c:v>KCORE</c:v>
                </c:pt>
                <c:pt idx="4">
                  <c:v>GC</c:v>
                </c:pt>
                <c:pt idx="5">
                  <c:v>PR</c:v>
                </c:pt>
                <c:pt idx="6">
                  <c:v>SSSP</c:v>
                </c:pt>
                <c:pt idx="7">
                  <c:v>TC</c:v>
                </c:pt>
                <c:pt idx="8">
                  <c:v>XS</c:v>
                </c:pt>
                <c:pt idx="9">
                  <c:v>GMEAN</c:v>
                </c:pt>
              </c:strCache>
            </c:strRef>
          </c:cat>
          <c:val>
            <c:numRef>
              <c:f>IPC_Valid!$E$74:$E$83</c:f>
              <c:numCache>
                <c:formatCode>General</c:formatCode>
                <c:ptCount val="10"/>
                <c:pt idx="0">
                  <c:v>0.91</c:v>
                </c:pt>
                <c:pt idx="1">
                  <c:v>0.88</c:v>
                </c:pt>
                <c:pt idx="2">
                  <c:v>0.89500000000000002</c:v>
                </c:pt>
                <c:pt idx="3">
                  <c:v>0.86</c:v>
                </c:pt>
                <c:pt idx="4">
                  <c:v>0.875</c:v>
                </c:pt>
                <c:pt idx="5">
                  <c:v>0.90500000000000003</c:v>
                </c:pt>
                <c:pt idx="6">
                  <c:v>0.85499999999999998</c:v>
                </c:pt>
                <c:pt idx="7">
                  <c:v>0.89</c:v>
                </c:pt>
                <c:pt idx="8">
                  <c:v>0.85</c:v>
                </c:pt>
                <c:pt idx="9">
                  <c:v>0.87975984737986368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B3-594B-8563-A3870B3D0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1.1000000000000001"/>
          <c:min val="0.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dirty="0"/>
                  <a:t>IPC </a:t>
                </a:r>
                <a:r>
                  <a:rPr lang="en-GB" dirty="0" err="1"/>
                  <a:t>Modeling</a:t>
                </a:r>
                <a:r>
                  <a:rPr lang="en-GB" dirty="0"/>
                  <a:t> Accuracy</a:t>
                </a:r>
              </a:p>
            </c:rich>
          </c:tx>
          <c:layout>
            <c:manualLayout>
              <c:xMode val="edge"/>
              <c:yMode val="edge"/>
              <c:x val="1.8948972023664794E-2"/>
              <c:y val="0.13128509767599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9.9463908852820582E-2"/>
          <c:y val="4.7658841500812572E-2"/>
          <c:w val="0.89124911184691891"/>
          <c:h val="9.4646425106077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5477932958759"/>
          <c:y val="0.13764373526203699"/>
          <c:w val="0.74666400325054016"/>
          <c:h val="0.4480593591521837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'PF_cosine_similarity '!$C$13</c:f>
              <c:strCache>
                <c:ptCount val="1"/>
                <c:pt idx="0">
                  <c:v>Virtuoso+Sniper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'PF_cosine_similarity '!$B$14:$B$23</c:f>
              <c:strCache>
                <c:ptCount val="10"/>
                <c:pt idx="0">
                  <c:v>JSON</c:v>
                </c:pt>
                <c:pt idx="1">
                  <c:v>AES</c:v>
                </c:pt>
                <c:pt idx="2">
                  <c:v>DB</c:v>
                </c:pt>
                <c:pt idx="3">
                  <c:v>WCNT</c:v>
                </c:pt>
                <c:pt idx="4">
                  <c:v>IMG-RES</c:v>
                </c:pt>
                <c:pt idx="5">
                  <c:v>LLMs</c:v>
                </c:pt>
                <c:pt idx="6">
                  <c:v>3D Transp</c:v>
                </c:pt>
                <c:pt idx="7">
                  <c:v>Hadamard</c:v>
                </c:pt>
                <c:pt idx="8">
                  <c:v>2D Sum</c:v>
                </c:pt>
                <c:pt idx="9">
                  <c:v>GMEAN</c:v>
                </c:pt>
              </c:strCache>
            </c:strRef>
          </c:cat>
          <c:val>
            <c:numRef>
              <c:f>'PF_cosine_similarity '!$C$14:$C$23</c:f>
              <c:numCache>
                <c:formatCode>General</c:formatCode>
                <c:ptCount val="10"/>
                <c:pt idx="0">
                  <c:v>0.65494034320364802</c:v>
                </c:pt>
                <c:pt idx="1">
                  <c:v>0.68976126239704505</c:v>
                </c:pt>
                <c:pt idx="2">
                  <c:v>0.60378933061904905</c:v>
                </c:pt>
                <c:pt idx="3">
                  <c:v>0.59682412310181598</c:v>
                </c:pt>
                <c:pt idx="4">
                  <c:v>0.702539631860293</c:v>
                </c:pt>
                <c:pt idx="5">
                  <c:v>0.57349904063366097</c:v>
                </c:pt>
                <c:pt idx="6">
                  <c:v>0.80392210686216203</c:v>
                </c:pt>
                <c:pt idx="7">
                  <c:v>0.70862614316735995</c:v>
                </c:pt>
                <c:pt idx="8">
                  <c:v>0.67864255363121495</c:v>
                </c:pt>
                <c:pt idx="9">
                  <c:v>0.66478112163149894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D-C246-98A2-FA93134EFC41}"/>
            </c:ext>
          </c:extLst>
        </c:ser>
        <c:ser>
          <c:idx val="0"/>
          <c:order val="1"/>
          <c:tx>
            <c:strRef>
              <c:f>'PF_cosine_similarity '!$D$13</c:f>
              <c:strCache>
                <c:ptCount val="1"/>
                <c:pt idx="0">
                  <c:v>gem5-FS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 w="28575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'PF_cosine_similarity '!$B$14:$B$23</c:f>
              <c:strCache>
                <c:ptCount val="10"/>
                <c:pt idx="0">
                  <c:v>JSON</c:v>
                </c:pt>
                <c:pt idx="1">
                  <c:v>AES</c:v>
                </c:pt>
                <c:pt idx="2">
                  <c:v>DB</c:v>
                </c:pt>
                <c:pt idx="3">
                  <c:v>WCNT</c:v>
                </c:pt>
                <c:pt idx="4">
                  <c:v>IMG-RES</c:v>
                </c:pt>
                <c:pt idx="5">
                  <c:v>LLMs</c:v>
                </c:pt>
                <c:pt idx="6">
                  <c:v>3D Transp</c:v>
                </c:pt>
                <c:pt idx="7">
                  <c:v>Hadamard</c:v>
                </c:pt>
                <c:pt idx="8">
                  <c:v>2D Sum</c:v>
                </c:pt>
                <c:pt idx="9">
                  <c:v>GMEAN</c:v>
                </c:pt>
              </c:strCache>
            </c:strRef>
          </c:cat>
          <c:val>
            <c:numRef>
              <c:f>'PF_cosine_similarity '!$D$14:$D$23</c:f>
              <c:numCache>
                <c:formatCode>General</c:formatCode>
                <c:ptCount val="10"/>
                <c:pt idx="0">
                  <c:v>0.84</c:v>
                </c:pt>
                <c:pt idx="1">
                  <c:v>0.78</c:v>
                </c:pt>
                <c:pt idx="2">
                  <c:v>0.86</c:v>
                </c:pt>
                <c:pt idx="3">
                  <c:v>0.8</c:v>
                </c:pt>
                <c:pt idx="4">
                  <c:v>0.82</c:v>
                </c:pt>
                <c:pt idx="5">
                  <c:v>0.81</c:v>
                </c:pt>
                <c:pt idx="6">
                  <c:v>0.85</c:v>
                </c:pt>
                <c:pt idx="7">
                  <c:v>0.79</c:v>
                </c:pt>
                <c:pt idx="8">
                  <c:v>0.83</c:v>
                </c:pt>
                <c:pt idx="9">
                  <c:v>0.81959323967699993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C-C446-8781-72EDBB681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2146376527"/>
        <c:axId val="142881360"/>
      </c:barChart>
      <c:catAx>
        <c:axId val="2146376527"/>
        <c:scaling>
          <c:orientation val="minMax"/>
        </c:scaling>
        <c:delete val="0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1.1000000000000001"/>
          <c:min val="0.2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dirty="0"/>
                  <a:t>Page</a:t>
                </a:r>
                <a:r>
                  <a:rPr lang="en-GB" baseline="0" dirty="0"/>
                  <a:t> Fault 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GB" baseline="0" dirty="0" err="1"/>
                  <a:t>Modeling</a:t>
                </a:r>
                <a:r>
                  <a:rPr lang="en-GB" baseline="0" dirty="0"/>
                  <a:t> Accuracy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711757861972019E-2"/>
              <c:y val="0.113683545588971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24847683272919643"/>
          <c:y val="3.5120252296939561E-2"/>
          <c:w val="0.54825311205621907"/>
          <c:h val="8.5322262882001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28893240024712"/>
          <c:y val="2.500198557285661E-2"/>
          <c:w val="0.81882817944391317"/>
          <c:h val="0.705335884330319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'MimicOS Overhead'!$B$1</c:f>
              <c:strCache>
                <c:ptCount val="1"/>
                <c:pt idx="0">
                  <c:v>with MimicOS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0-D446-8C57-3297BC868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'MimicOS Overhead'!$A$2:$A$6</c:f>
              <c:strCache>
                <c:ptCount val="5"/>
                <c:pt idx="0">
                  <c:v>ChampSim</c:v>
                </c:pt>
                <c:pt idx="1">
                  <c:v>Sniper</c:v>
                </c:pt>
                <c:pt idx="2">
                  <c:v>Ramulator</c:v>
                </c:pt>
                <c:pt idx="3">
                  <c:v>Gem5-SE</c:v>
                </c:pt>
                <c:pt idx="4">
                  <c:v>AVG</c:v>
                </c:pt>
              </c:strCache>
            </c:strRef>
          </c:cat>
          <c:val>
            <c:numRef>
              <c:f>'MimicOS Overhead'!$B$2:$B$6</c:f>
              <c:numCache>
                <c:formatCode>0%</c:formatCode>
                <c:ptCount val="5"/>
                <c:pt idx="0">
                  <c:v>0.13</c:v>
                </c:pt>
                <c:pt idx="1">
                  <c:v>0.35</c:v>
                </c:pt>
                <c:pt idx="2">
                  <c:v>0.02</c:v>
                </c:pt>
                <c:pt idx="3">
                  <c:v>0.28000000000000003</c:v>
                </c:pt>
                <c:pt idx="4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0-D446-8C57-3297BC868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overlap val="-27"/>
        <c:axId val="2146376527"/>
        <c:axId val="142881360"/>
      </c:barChart>
      <c:catAx>
        <c:axId val="2146376527"/>
        <c:scaling>
          <c:orientation val="minMax"/>
        </c:scaling>
        <c:delete val="1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0.8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dirty="0"/>
                  <a:t>Slowdown over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dirty="0"/>
                  <a:t> Baseline Simulators</a:t>
                </a:r>
              </a:p>
            </c:rich>
          </c:tx>
          <c:layout>
            <c:manualLayout>
              <c:xMode val="edge"/>
              <c:yMode val="edge"/>
              <c:x val="1.1676290463692037E-2"/>
              <c:y val="5.33009996485309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2160444006999126"/>
          <c:y val="2.3081821777640177E-2"/>
          <c:w val="0.35380522747156606"/>
          <c:h val="0.2471290266069793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28893240024712"/>
          <c:y val="2.500198557285661E-2"/>
          <c:w val="0.81882817944391317"/>
          <c:h val="0.705335884330319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'MimicOS Overhead'!$B$1</c:f>
              <c:strCache>
                <c:ptCount val="1"/>
                <c:pt idx="0">
                  <c:v>with MimicOS</c:v>
                </c:pt>
              </c:strCache>
            </c:strRef>
          </c:tx>
          <c:spPr>
            <a:solidFill>
              <a:schemeClr val="accent3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80-D446-8C57-3297BC868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'MimicOS Overhead'!$A$2:$A$6</c:f>
              <c:strCache>
                <c:ptCount val="5"/>
                <c:pt idx="0">
                  <c:v>ChampSim</c:v>
                </c:pt>
                <c:pt idx="1">
                  <c:v>Sniper</c:v>
                </c:pt>
                <c:pt idx="2">
                  <c:v>Ramulator</c:v>
                </c:pt>
                <c:pt idx="3">
                  <c:v>Gem5-SE</c:v>
                </c:pt>
                <c:pt idx="4">
                  <c:v>AVG</c:v>
                </c:pt>
              </c:strCache>
            </c:strRef>
          </c:cat>
          <c:val>
            <c:numRef>
              <c:f>'MimicOS Overhead'!$B$2:$B$6</c:f>
              <c:numCache>
                <c:formatCode>0%</c:formatCode>
                <c:ptCount val="5"/>
                <c:pt idx="0">
                  <c:v>0.13</c:v>
                </c:pt>
                <c:pt idx="1">
                  <c:v>0.35</c:v>
                </c:pt>
                <c:pt idx="2">
                  <c:v>0.02</c:v>
                </c:pt>
                <c:pt idx="3">
                  <c:v>0.28000000000000003</c:v>
                </c:pt>
                <c:pt idx="4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80-D446-8C57-3297BC86873B}"/>
            </c:ext>
          </c:extLst>
        </c:ser>
        <c:ser>
          <c:idx val="3"/>
          <c:order val="1"/>
          <c:tx>
            <c:strRef>
              <c:f>'MimicOS Overhead'!$C$1</c:f>
              <c:strCache>
                <c:ptCount val="1"/>
                <c:pt idx="0">
                  <c:v>with Full-blown Linux Kernel</c:v>
                </c:pt>
              </c:strCache>
            </c:strRef>
          </c:tx>
          <c:spPr>
            <a:solidFill>
              <a:schemeClr val="accent4"/>
            </a:solidFill>
            <a:ln w="2540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5.2014873140857294E-2"/>
                  <c:y val="7.1048534682504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0-D446-8C57-3297BC868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'MimicOS Overhead'!$A$2:$A$6</c:f>
              <c:strCache>
                <c:ptCount val="5"/>
                <c:pt idx="0">
                  <c:v>ChampSim</c:v>
                </c:pt>
                <c:pt idx="1">
                  <c:v>Sniper</c:v>
                </c:pt>
                <c:pt idx="2">
                  <c:v>Ramulator</c:v>
                </c:pt>
                <c:pt idx="3">
                  <c:v>Gem5-SE</c:v>
                </c:pt>
                <c:pt idx="4">
                  <c:v>AVG</c:v>
                </c:pt>
              </c:strCache>
            </c:strRef>
          </c:cat>
          <c:val>
            <c:numRef>
              <c:f>'MimicOS Overhead'!$C$2:$C$6</c:f>
              <c:numCache>
                <c:formatCode>General</c:formatCode>
                <c:ptCount val="5"/>
                <c:pt idx="3" formatCode="0%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80-D446-8C57-3297BC868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6376527"/>
        <c:axId val="142881360"/>
      </c:barChart>
      <c:catAx>
        <c:axId val="2146376527"/>
        <c:scaling>
          <c:orientation val="minMax"/>
        </c:scaling>
        <c:delete val="1"/>
        <c:axPos val="b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2881360"/>
        <c:crosses val="autoZero"/>
        <c:auto val="1"/>
        <c:lblAlgn val="ctr"/>
        <c:lblOffset val="100"/>
        <c:noMultiLvlLbl val="0"/>
      </c:catAx>
      <c:valAx>
        <c:axId val="142881360"/>
        <c:scaling>
          <c:orientation val="minMax"/>
          <c:max val="0.8"/>
          <c:min val="0"/>
        </c:scaling>
        <c:delete val="0"/>
        <c:axPos val="l"/>
        <c:majorGridlines>
          <c:spPr>
            <a:ln w="158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Microsoft Sans Serif" panose="020B0604020202020204" pitchFamily="34" charset="0"/>
                    <a:ea typeface="+mn-ea"/>
                    <a:cs typeface="Microsoft Sans Serif" panose="020B0604020202020204" pitchFamily="34" charset="0"/>
                  </a:defRPr>
                </a:pPr>
                <a:r>
                  <a:rPr lang="en-GB" sz="2000" dirty="0"/>
                  <a:t>Slowdown over</a:t>
                </a:r>
              </a:p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r>
                  <a:rPr lang="en-GB" sz="2000" dirty="0"/>
                  <a:t> Baseline Simulators</a:t>
                </a:r>
              </a:p>
            </c:rich>
          </c:tx>
          <c:layout>
            <c:manualLayout>
              <c:xMode val="edge"/>
              <c:yMode val="edge"/>
              <c:x val="1.3065179352580924E-2"/>
              <c:y val="5.330099964853093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Microsoft Sans Serif" panose="020B0604020202020204" pitchFamily="34" charset="0"/>
                  <a:ea typeface="+mn-ea"/>
                  <a:cs typeface="Microsoft Sans Serif" panose="020B0604020202020204" pitchFamily="34" charset="0"/>
                </a:defRPr>
              </a:pPr>
              <a:endParaRPr lang="en-C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pPr>
            <a:endParaRPr lang="en-CH"/>
          </a:p>
        </c:txPr>
        <c:crossAx val="2146376527"/>
        <c:crosses val="autoZero"/>
        <c:crossBetween val="between"/>
        <c:majorUnit val="0.2"/>
      </c:valAx>
      <c:spPr>
        <a:noFill/>
        <a:ln w="28575">
          <a:solidFill>
            <a:schemeClr val="tx1">
              <a:lumMod val="95000"/>
              <a:lumOff val="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17715999562554682"/>
          <c:y val="4.0572641163307513E-2"/>
          <c:w val="0.52186078302712169"/>
          <c:h val="0.24712902660697939"/>
        </c:manualLayout>
      </c:layout>
      <c:overlay val="0"/>
      <c:spPr>
        <a:noFill/>
        <a:ln w="285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Microsoft Sans Serif" panose="020B0604020202020204" pitchFamily="34" charset="0"/>
              <a:ea typeface="+mn-ea"/>
              <a:cs typeface="Microsoft Sans Serif" panose="020B0604020202020204" pitchFamily="34" charset="0"/>
            </a:defRPr>
          </a:pPr>
          <a:endParaRPr lang="en-CH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800">
          <a:latin typeface="Microsoft Sans Serif" panose="020B0604020202020204" pitchFamily="34" charset="0"/>
          <a:cs typeface="Microsoft Sans Serif" panose="020B0604020202020204" pitchFamily="34" charset="0"/>
        </a:defRPr>
      </a:pPr>
      <a:endParaRPr lang="en-C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0.88262</cdr:x>
      <cdr:y>0.24827</cdr:y>
    </cdr:from>
    <cdr:to>
      <cdr:x>0.88262</cdr:x>
      <cdr:y>0.40288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3C73BF3-DF24-748B-83E1-5C7CE6B49B92}"/>
            </a:ext>
          </a:extLst>
        </cdr:cNvPr>
        <cdr:cNvCxnSpPr/>
      </cdr:nvCxnSpPr>
      <cdr:spPr>
        <a:xfrm xmlns:a="http://schemas.openxmlformats.org/drawingml/2006/main">
          <a:off x="8385891" y="932898"/>
          <a:ext cx="0" cy="58097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A833B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93618-E30A-7C46-AC3D-8511E8AD780B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26D4-D9C1-9B47-919C-6A77A6C0633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098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4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4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5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EEB9E-8CD4-AF73-3DC2-05D4F50F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492344-7D3B-3696-D1EE-72696DDC6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9BED69-AE5A-63E5-4C45-C8F3EC047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C3A61-3036-B88E-D62D-E2BC3ED39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64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4253-F208-0AE1-B8C6-F945996A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1BBAD8-00DF-59B6-6F30-B3B20DF0E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8D558-7ED6-E2FE-F83F-CFC65D9D3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9BE63-CA86-E35D-2C38-D4AC7CE4E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8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FA37A-3682-17B9-3ADB-FF2BDC78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DF5EA-832A-DEBA-B0BC-FDADF8FD9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40E7D-E156-F7B1-870A-E53C61E72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B0F86-5B23-42B4-19D3-93AC2F164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66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D1D8D-ABDE-53B2-D65A-01F433B05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CC473-DB49-381E-3DDE-41DDDA6B7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32843-2462-8801-1460-E711DDA2A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B0355-A963-9677-B386-4FAD92075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7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F344-45A8-443A-25E5-1F24637DF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7C632-B8F6-D410-5518-AF3F2C6F5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341BF-8FF7-6710-D0A4-9547D6973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5A430-F197-69DB-BC06-5FEE73CB9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3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6249D-2F21-B0B1-495B-A17127CC7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0EA35-55A8-8DC4-C95F-FF595AC03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B6ED4-12A6-A44F-A74B-903FF5122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BE18A-2F87-0FD4-6B54-7C35B8C3A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903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C1DA-8065-C7A9-64EA-9FA77901B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8D76F-92EC-93A5-0CEF-4B55BED43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6372B-4402-9423-DF16-FA17BED1A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7BF0-036E-DA9E-025A-C58E3604A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574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4075-1E42-B0A6-2568-BC85517E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379F3-FF98-001F-72A1-F900DA9EA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6FB7A-3A5B-8921-61E4-7D094A031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81D9-17F0-EB6E-F575-FA9D64EF1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6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0EBB5-5C0A-358B-A919-DFA92C31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1940A-B1B2-02BB-6AA8-EF5C2B15C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8E69B-9C2F-A29C-54F2-251D207D9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9D507-B4CC-3058-7F57-0E43A3DB3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79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F66E5-0E2A-B303-3029-52620D85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5CFD55-C214-1E3C-0024-B0BB029B7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E6D33-46EB-79F4-1F70-0E174E02B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3F9AF-2AEA-CC0E-3F85-2AD3246E5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72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38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2719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In this experiment, we measured the memory allocation latency using ftrace with THP disabled and enabled. </a:t>
            </a:r>
          </a:p>
          <a:p>
            <a:endParaRPr lang="en-CH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39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374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The contribution of the outlier values (above seventy-fifth percentile) is 67% of the total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40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6261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2A743-D7D1-0243-4D13-36D4797C6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3DF01-C80B-11D3-32A4-C5BE0AAB8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53562-F028-BA39-C239-A631ECF25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In contrast, outliers with THP disabled, contribute only by 25% to the total latency.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237C0-D363-D7C7-153B-57613B162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41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8135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5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58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90535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60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1075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B3450-AA59-D756-3BB5-998D6DC02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0742C-8B51-81E5-424E-E7B68C713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DC48E-75E1-C4E6-8AED-68A967F94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82D6-7FE8-39FE-2070-7DCB619D6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54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00280-EF9F-553F-508B-A82772F9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AE132-5E32-2074-0908-A6BC619A3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C1BFE-13BE-6417-40EE-1D2AA2A2E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1DED7-D19F-1FA4-FB81-D0C8FFC61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0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5050-713E-CE79-1496-499AEAD0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CC3A8-76CE-E369-8DAC-C02FE3482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98E95-6CC7-8DE3-31E4-676E462A8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6C88A-1AA7-98BC-830D-52719C535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035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D876B-0D00-5069-FA76-950E19B0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629F3-B1BB-E763-0583-40B82FCB3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2909D-2F32-EB2A-B4E1-CF0827C91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E0447-6619-03E3-8222-98CE93331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293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D3F7-7AA2-2038-42FE-4B01F968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7E2E7-DB46-D746-3C99-F79C4380E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D95C3-56A1-008D-E36D-8DA57C825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70498-6D31-AE01-F52C-1B6A286DA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10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32E7B-917D-9141-0948-0DA567B0B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1CABA-95CE-3A47-20A8-BCBF659D5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7ACC2-7804-82D8-BABA-2042384D8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26EC6-3CC8-C6FB-FA7F-72F4FA0FE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46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8909-6560-5434-CA84-D4FEE33D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AEF8EA-477E-E0A4-2530-3519CEADF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920DD-FE83-87D4-4522-67957BFBF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0B8F-F613-B9D7-9FDC-596E81907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29717-2255-BDA7-950F-5189EDE1E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2DED2-9239-9E3B-27B2-98B365695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E2198-DC75-8CD0-8C29-28616E02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930A3-CF61-B56A-680E-9D20354F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597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E06B-C236-3E7D-9498-8293A3FA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C4F8AB-0D6E-E931-D5B6-6A3D7B854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AE566-A4EC-ED33-6980-4B94D7B66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CA8E-FC52-5886-824A-D1C2684FA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426D4-D9C1-9B47-919C-6A77A6C0633B}" type="slidenum">
              <a:rPr lang="en-CH" smtClean="0"/>
              <a:t>102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76149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1D44A-47DC-5428-3C3A-86D0E8568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85459-DC5A-2814-A30D-A1B8BB904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56FED-1AA1-701A-9896-854B208AB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[1] There is a two level TLB-hierarchy. </a:t>
            </a:r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[2] If we miss in the TLB, we trigger the page table walk</a:t>
            </a:r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[3] We search in the page walk caches for intermediate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C3B9-8F16-43AD-468C-31A0634F7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FDD1A-73A3-FE48-BD03-9F5BDB4F1065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2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D06A7-6FDD-2A4C-3F88-2E7346A82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D4A4A-879E-26A5-1EF4-B89851AA4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36560-D2DF-CCB0-02FA-0BD41EDF7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2803B-32CA-1664-D1F8-3ED18298A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7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4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E428F-39BA-A243-7AB8-3F8B7854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D88EC-22A7-FE7A-B2B5-68C45C8E1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FD5BA-730D-E8A3-FF31-710CC118B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431A-71C5-BC9F-14D7-11831F862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2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8A0F-0CD1-E67E-71F0-165F8B65F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261B6-279A-AC6C-776F-430CA90A6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38CAE4-2700-1826-9C25-3982AB6CE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9D7F0-F7DB-32F8-1AAE-64653AFF3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0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14CB-4DD6-F90F-8A48-AB96DC4F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52132-1900-E59A-C672-FD1305DDB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A5B14-04EA-1B27-1A05-259BC84C9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A252-4F96-EF71-D397-1EDC90EF2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25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A1997-A3B0-B64A-8AB4-784A003E5D3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5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0B4AC80-ED89-0C4F-B454-66418E6F988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3288432"/>
          </a:xfrm>
          <a:prstGeom prst="rect">
            <a:avLst/>
          </a:prstGeom>
          <a:solidFill>
            <a:schemeClr val="tx2">
              <a:lumMod val="60000"/>
              <a:lumOff val="40000"/>
              <a:alpha val="12243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EB7D73-72B8-803E-50B2-E1E000ED854B}"/>
              </a:ext>
            </a:extLst>
          </p:cNvPr>
          <p:cNvSpPr/>
          <p:nvPr userDrawn="1"/>
        </p:nvSpPr>
        <p:spPr>
          <a:xfrm>
            <a:off x="0" y="0"/>
            <a:ext cx="9144000" cy="741169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1" y="1173279"/>
            <a:ext cx="8915400" cy="4943546"/>
          </a:xfrm>
        </p:spPr>
        <p:txBody>
          <a:bodyPr/>
          <a:lstStyle>
            <a:lvl1pPr>
              <a:defRPr b="0" i="0">
                <a:latin typeface="Aptos" panose="020B0004020202020204" pitchFamily="34" charset="0"/>
                <a:ea typeface="NanumGothic" panose="020D0604000000000000" pitchFamily="34" charset="-127"/>
              </a:defRPr>
            </a:lvl1pPr>
            <a:lvl2pPr>
              <a:defRPr b="0" i="0">
                <a:latin typeface="Aptos" panose="020B0004020202020204" pitchFamily="34" charset="0"/>
                <a:ea typeface="NanumGothic" panose="020D0604000000000000" pitchFamily="34" charset="-127"/>
              </a:defRPr>
            </a:lvl2pPr>
            <a:lvl3pPr>
              <a:defRPr b="0" i="0">
                <a:latin typeface="Aptos" panose="020B0004020202020204" pitchFamily="34" charset="0"/>
                <a:ea typeface="NanumGothic" panose="020D0604000000000000" pitchFamily="34" charset="-127"/>
              </a:defRPr>
            </a:lvl3pPr>
            <a:lvl4pPr>
              <a:defRPr b="0" i="0">
                <a:latin typeface="Aptos" panose="020B0004020202020204" pitchFamily="34" charset="0"/>
                <a:ea typeface="NanumGothic" panose="020D0604000000000000" pitchFamily="34" charset="-127"/>
              </a:defRPr>
            </a:lvl4pPr>
            <a:lvl5pPr>
              <a:defRPr b="0" i="0">
                <a:latin typeface="Aptos" panose="020B0004020202020204" pitchFamily="34" charset="0"/>
                <a:ea typeface="NanumGothic" panose="020D0604000000000000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3E27ED-4869-A796-C850-88B84A2ABE01}"/>
              </a:ext>
            </a:extLst>
          </p:cNvPr>
          <p:cNvCxnSpPr>
            <a:cxnSpLocks/>
          </p:cNvCxnSpPr>
          <p:nvPr userDrawn="1"/>
        </p:nvCxnSpPr>
        <p:spPr>
          <a:xfrm>
            <a:off x="0" y="741169"/>
            <a:ext cx="9144000" cy="0"/>
          </a:xfrm>
          <a:prstGeom prst="line">
            <a:avLst/>
          </a:prstGeom>
          <a:ln w="28575">
            <a:solidFill>
              <a:schemeClr val="accent1">
                <a:lumMod val="50000"/>
                <a:alpha val="8577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83C84D4-5680-2AB0-7356-29CF8B49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301" y="6518305"/>
            <a:ext cx="2057400" cy="365125"/>
          </a:xfrm>
        </p:spPr>
        <p:txBody>
          <a:bodyPr/>
          <a:lstStyle>
            <a:lvl1pPr>
              <a:defRPr sz="2500" b="0">
                <a:solidFill>
                  <a:srgbClr val="162746"/>
                </a:solidFill>
                <a:latin typeface="Aptos" panose="020B0004020202020204" pitchFamily="34" charset="0"/>
              </a:defRPr>
            </a:lvl1pPr>
          </a:lstStyle>
          <a:p>
            <a:fld id="{1126AD06-1C69-4F40-B475-B9DE4452D124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B1768C-4800-4E4B-E789-9079D6D0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94791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9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ECA6-A6D0-944C-9174-D27403FDD872}" type="datetimeFigureOut">
              <a:rPr lang="en-CH" smtClean="0"/>
              <a:t>03.04.2025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580" y="6538913"/>
            <a:ext cx="2057400" cy="365125"/>
          </a:xfrm>
        </p:spPr>
        <p:txBody>
          <a:bodyPr/>
          <a:lstStyle>
            <a:lvl1pPr>
              <a:defRPr b="0"/>
            </a:lvl1pPr>
          </a:lstStyle>
          <a:p>
            <a:fld id="{2F2F6020-2952-6645-9E15-75B93FA16DC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413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5DC4-4251-F4EE-EAD1-A3DE8B76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7AC57-8DB6-032B-1029-61B795C1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A2EF-C486-D5A0-E049-79C254305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4CF3C-41EC-5FE5-5BE0-EC1F57CC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4A495-0ACD-3033-2B90-32F8A5092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64820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0" b="0">
                <a:solidFill>
                  <a:srgbClr val="162746"/>
                </a:solidFill>
                <a:latin typeface="Aptos" panose="020B0004020202020204" pitchFamily="34" charset="0"/>
              </a:defRPr>
            </a:lvl1pPr>
          </a:lstStyle>
          <a:p>
            <a:fld id="{7919703D-DFA9-7346-9D15-7F3380AF0B53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29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2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5.sv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3.sv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19.sv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19.sv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gem5.org/" TargetMode="Externa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ramulator2" TargetMode="Externa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nipersim/snipersim" TargetMode="Externa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hampSim/ChampSim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MQSim" TargetMode="Externa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3.sv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D612-CB90-5645-8B18-6C5AE5E347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93426" y="240389"/>
            <a:ext cx="3180707" cy="956444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H" sz="58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Virtuoso</a:t>
            </a: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CH" sz="5800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C6786-9EF4-1E30-BB6F-B677166E07D1}"/>
              </a:ext>
            </a:extLst>
          </p:cNvPr>
          <p:cNvSpPr txBox="1"/>
          <p:nvPr/>
        </p:nvSpPr>
        <p:spPr>
          <a:xfrm>
            <a:off x="-4" y="3670066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Konstantinos Kanellopoulos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Konstantinos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Sgouras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F.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Nisa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Bostanci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Andreas Kosmas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Kakolyris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Berkin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Kerim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Konar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Rahul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Bera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Mohammad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Sadrosadati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Rakesh Kumar    Nandita Vijaykumar   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Onur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Mutlu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D59F3-314D-9539-9407-A38B469E6E98}"/>
              </a:ext>
            </a:extLst>
          </p:cNvPr>
          <p:cNvSpPr txBox="1"/>
          <p:nvPr/>
        </p:nvSpPr>
        <p:spPr>
          <a:xfrm>
            <a:off x="72369" y="1257324"/>
            <a:ext cx="899925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Enabling Fast and Accurate Virtual Memory Research with an Imitation-based </a:t>
            </a:r>
            <a:b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Operating System Simulation Methodology </a:t>
            </a:r>
            <a:endParaRPr lang="en-CH" sz="33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59BF5-D097-4C61-D909-71EF80E5693F}"/>
              </a:ext>
            </a:extLst>
          </p:cNvPr>
          <p:cNvGrpSpPr/>
          <p:nvPr/>
        </p:nvGrpSpPr>
        <p:grpSpPr>
          <a:xfrm>
            <a:off x="174757" y="5885756"/>
            <a:ext cx="8794487" cy="899979"/>
            <a:chOff x="104416" y="5661698"/>
            <a:chExt cx="8794487" cy="8999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2DBAA9-AA38-AC91-5711-9322B5D8F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16" y="5762416"/>
              <a:ext cx="2019185" cy="7992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449072F-9269-94E3-0DBD-717E691A1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53" t="31836" r="15247" b="32270"/>
            <a:stretch/>
          </p:blipFill>
          <p:spPr>
            <a:xfrm>
              <a:off x="2380836" y="5818125"/>
              <a:ext cx="2084499" cy="395292"/>
            </a:xfrm>
            <a:prstGeom prst="rect">
              <a:avLst/>
            </a:prstGeom>
          </p:spPr>
        </p:pic>
        <p:pic>
          <p:nvPicPr>
            <p:cNvPr id="10" name="Google Shape;91;p1">
              <a:extLst>
                <a:ext uri="{FF2B5EF4-FFF2-40B4-BE49-F238E27FC236}">
                  <a16:creationId xmlns:a16="http://schemas.microsoft.com/office/drawing/2014/main" id="{D6302C9B-F37C-8CE2-B2B1-E7A625621AB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22570" y="5661698"/>
              <a:ext cx="1959549" cy="708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42B44B9-1885-1063-F4A5-9D71BF361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353" y="5850424"/>
              <a:ext cx="1959550" cy="36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46D05A-AF86-70EF-C072-5A8CE02D043B}"/>
              </a:ext>
            </a:extLst>
          </p:cNvPr>
          <p:cNvSpPr txBox="1"/>
          <p:nvPr/>
        </p:nvSpPr>
        <p:spPr>
          <a:xfrm>
            <a:off x="1549997" y="5124420"/>
            <a:ext cx="604400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300" b="1" u="sng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https://github.com/CMU-SAFARI/Virtuoso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E1F360-8E47-0EBF-02B7-97420DD3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20764" r="21338" b="22998"/>
          <a:stretch/>
        </p:blipFill>
        <p:spPr bwMode="auto">
          <a:xfrm>
            <a:off x="2451177" y="256759"/>
            <a:ext cx="910470" cy="9237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7EFF7-B6FC-0E81-6644-9378AC10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00240-3E74-6A6A-9922-AE686207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10</a:t>
            </a:fld>
            <a:endParaRPr lang="en-CH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B07334-0FA9-39E1-9A9A-F12AE848A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983549"/>
              </p:ext>
            </p:extLst>
          </p:nvPr>
        </p:nvGraphicFramePr>
        <p:xfrm>
          <a:off x="262675" y="559506"/>
          <a:ext cx="8618649" cy="415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AC9D0BD-A977-6199-2C57-81BEB51D6A8C}"/>
              </a:ext>
            </a:extLst>
          </p:cNvPr>
          <p:cNvSpPr/>
          <p:nvPr/>
        </p:nvSpPr>
        <p:spPr>
          <a:xfrm>
            <a:off x="-122831" y="4965617"/>
            <a:ext cx="9389660" cy="1507852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u="none" strike="noStrike" kern="1200" cap="none" spc="0" normalizeH="0" baseline="0" noProof="0" dirty="0">
                <a:ln>
                  <a:noFill/>
                </a:ln>
                <a:solidFill>
                  <a:srgbClr val="B45120"/>
                </a:solidFill>
                <a:effectLst/>
                <a:uLnTx/>
                <a:uFillTx/>
                <a:latin typeface="Aptos SemiBold" panose="020B0004020202020204" pitchFamily="34" charset="0"/>
              </a:rPr>
              <a:t>VM</a:t>
            </a:r>
            <a:r>
              <a:rPr kumimoji="0" lang="en-CH" sz="4000" b="1" u="none" strike="noStrike" kern="1200" cap="none" spc="0" normalizeH="0" noProof="0" dirty="0">
                <a:ln>
                  <a:noFill/>
                </a:ln>
                <a:solidFill>
                  <a:srgbClr val="B45120"/>
                </a:solidFill>
                <a:effectLst/>
                <a:uLnTx/>
                <a:uFillTx/>
                <a:latin typeface="Aptos SemiBold" panose="020B0004020202020204" pitchFamily="34" charset="0"/>
              </a:rPr>
              <a:t> causes high overheads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u="none" strike="noStrike" kern="1200" cap="none" spc="0" normalizeH="0" noProof="0" dirty="0">
                <a:ln>
                  <a:noFill/>
                </a:ln>
                <a:solidFill>
                  <a:srgbClr val="B45120"/>
                </a:solidFill>
                <a:effectLst/>
                <a:uLnTx/>
                <a:uFillTx/>
                <a:latin typeface="Aptos SemiBold" panose="020B0004020202020204" pitchFamily="34" charset="0"/>
              </a:rPr>
              <a:t>in diverse emerging workloads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454DF9C-2396-02A3-C16B-BA0325E2BE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68" y="123236"/>
            <a:ext cx="7886700" cy="64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High VM Overheads</a:t>
            </a:r>
            <a:endParaRPr lang="en-CH" b="1" dirty="0"/>
          </a:p>
        </p:txBody>
      </p:sp>
    </p:spTree>
    <p:extLst>
      <p:ext uri="{BB962C8B-B14F-4D97-AF65-F5344CB8AC3E}">
        <p14:creationId xmlns:p14="http://schemas.microsoft.com/office/powerpoint/2010/main" val="30843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663CE-043A-A653-60BD-015EF3EB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ED59-1952-1BBE-7B0F-5B756DC2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100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07BDFA-FD0D-805C-22DE-E485B343D193}"/>
              </a:ext>
            </a:extLst>
          </p:cNvPr>
          <p:cNvSpPr/>
          <p:nvPr/>
        </p:nvSpPr>
        <p:spPr>
          <a:xfrm>
            <a:off x="2186264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49D510-2CAD-1C4B-CB9E-43F2062D3FD0}"/>
              </a:ext>
            </a:extLst>
          </p:cNvPr>
          <p:cNvSpPr/>
          <p:nvPr/>
        </p:nvSpPr>
        <p:spPr>
          <a:xfrm>
            <a:off x="1029100" y="5163126"/>
            <a:ext cx="115499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3DEFE4-9359-0B22-FA1F-BE9F52F3F88A}"/>
              </a:ext>
            </a:extLst>
          </p:cNvPr>
          <p:cNvSpPr/>
          <p:nvPr/>
        </p:nvSpPr>
        <p:spPr>
          <a:xfrm>
            <a:off x="3341255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61CBEC-C97C-E65C-F3FA-45116F7D567A}"/>
              </a:ext>
            </a:extLst>
          </p:cNvPr>
          <p:cNvSpPr/>
          <p:nvPr/>
        </p:nvSpPr>
        <p:spPr>
          <a:xfrm>
            <a:off x="5653410" y="5163126"/>
            <a:ext cx="115499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BBB3D3-9A22-E761-9478-40DDD8EEB07B}"/>
              </a:ext>
            </a:extLst>
          </p:cNvPr>
          <p:cNvSpPr/>
          <p:nvPr/>
        </p:nvSpPr>
        <p:spPr>
          <a:xfrm>
            <a:off x="4496246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18F3B6-404C-28DD-3638-B9F472391A57}"/>
              </a:ext>
            </a:extLst>
          </p:cNvPr>
          <p:cNvSpPr/>
          <p:nvPr/>
        </p:nvSpPr>
        <p:spPr>
          <a:xfrm>
            <a:off x="6808401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rgbClr val="C00000">
              <a:alpha val="29000"/>
            </a:srgb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Graphic 13" descr="Web design with solid fill">
            <a:extLst>
              <a:ext uri="{FF2B5EF4-FFF2-40B4-BE49-F238E27FC236}">
                <a16:creationId xmlns:a16="http://schemas.microsoft.com/office/drawing/2014/main" id="{39A759CD-7EEE-4538-3E1A-52345816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815" y="972580"/>
            <a:ext cx="882502" cy="882502"/>
          </a:xfrm>
          <a:prstGeom prst="rect">
            <a:avLst/>
          </a:prstGeom>
        </p:spPr>
      </p:pic>
      <p:pic>
        <p:nvPicPr>
          <p:cNvPr id="17" name="Graphic 16" descr="Web design with solid fill">
            <a:extLst>
              <a:ext uri="{FF2B5EF4-FFF2-40B4-BE49-F238E27FC236}">
                <a16:creationId xmlns:a16="http://schemas.microsoft.com/office/drawing/2014/main" id="{E829D573-871E-F0CE-D9FC-3083961C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549" y="957838"/>
            <a:ext cx="882502" cy="88250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AF4B21F-8416-C80D-F931-0A225C7F86EC}"/>
              </a:ext>
            </a:extLst>
          </p:cNvPr>
          <p:cNvSpPr/>
          <p:nvPr/>
        </p:nvSpPr>
        <p:spPr>
          <a:xfrm>
            <a:off x="2214801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79E5F4A-298A-75C1-3593-38014F5CE0AD}"/>
              </a:ext>
            </a:extLst>
          </p:cNvPr>
          <p:cNvSpPr/>
          <p:nvPr/>
        </p:nvSpPr>
        <p:spPr>
          <a:xfrm>
            <a:off x="1063390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D8915-43B2-F673-9657-36A36D0459DB}"/>
              </a:ext>
            </a:extLst>
          </p:cNvPr>
          <p:cNvSpPr txBox="1"/>
          <p:nvPr/>
        </p:nvSpPr>
        <p:spPr>
          <a:xfrm>
            <a:off x="2662417" y="5819459"/>
            <a:ext cx="3819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Physical Address Space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DBBF35-C491-2076-144B-BCA2064BC575}"/>
              </a:ext>
            </a:extLst>
          </p:cNvPr>
          <p:cNvSpPr/>
          <p:nvPr/>
        </p:nvSpPr>
        <p:spPr>
          <a:xfrm>
            <a:off x="6804822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rgbClr val="C00000">
              <a:alpha val="29000"/>
            </a:srgb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EF9D480-7B7F-098E-2140-B77CEC8EDC2E}"/>
              </a:ext>
            </a:extLst>
          </p:cNvPr>
          <p:cNvSpPr/>
          <p:nvPr/>
        </p:nvSpPr>
        <p:spPr>
          <a:xfrm>
            <a:off x="5647658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D8DFB3-6EA4-2DC1-9242-D229C9560C80}"/>
              </a:ext>
            </a:extLst>
          </p:cNvPr>
          <p:cNvSpPr txBox="1"/>
          <p:nvPr/>
        </p:nvSpPr>
        <p:spPr>
          <a:xfrm>
            <a:off x="937710" y="1697038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A086B-5CA4-5479-ADD4-55D96F223DA7}"/>
              </a:ext>
            </a:extLst>
          </p:cNvPr>
          <p:cNvSpPr txBox="1"/>
          <p:nvPr/>
        </p:nvSpPr>
        <p:spPr>
          <a:xfrm>
            <a:off x="5556269" y="1718859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03B241-CC98-B5E4-08D0-217AF4A865E8}"/>
              </a:ext>
            </a:extLst>
          </p:cNvPr>
          <p:cNvCxnSpPr>
            <a:stCxn id="19" idx="2"/>
            <a:endCxn id="5" idx="0"/>
          </p:cNvCxnSpPr>
          <p:nvPr/>
        </p:nvCxnSpPr>
        <p:spPr>
          <a:xfrm>
            <a:off x="1640886" y="3185489"/>
            <a:ext cx="1122874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DA5058-8A12-87FC-F740-A2C8B8A27393}"/>
              </a:ext>
            </a:extLst>
          </p:cNvPr>
          <p:cNvCxnSpPr>
            <a:cxnSpLocks/>
            <a:stCxn id="18" idx="2"/>
            <a:endCxn id="7" idx="0"/>
          </p:cNvCxnSpPr>
          <p:nvPr/>
        </p:nvCxnSpPr>
        <p:spPr>
          <a:xfrm>
            <a:off x="2792297" y="3185489"/>
            <a:ext cx="1126454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911364-878D-13DA-8939-B18FC7D3858A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flipH="1">
            <a:off x="5073742" y="3185489"/>
            <a:ext cx="1151412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E67475-0C8D-7E00-D7AD-3481C134C43B}"/>
              </a:ext>
            </a:extLst>
          </p:cNvPr>
          <p:cNvCxnSpPr>
            <a:cxnSpLocks/>
            <a:stCxn id="25" idx="2"/>
            <a:endCxn id="10" idx="0"/>
          </p:cNvCxnSpPr>
          <p:nvPr/>
        </p:nvCxnSpPr>
        <p:spPr>
          <a:xfrm>
            <a:off x="7382318" y="3185489"/>
            <a:ext cx="3579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44789A9-80E4-74D1-9556-BE34E8DC212D}"/>
              </a:ext>
            </a:extLst>
          </p:cNvPr>
          <p:cNvSpPr txBox="1"/>
          <p:nvPr/>
        </p:nvSpPr>
        <p:spPr>
          <a:xfrm>
            <a:off x="1788093" y="648097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1</a:t>
            </a:r>
            <a:endParaRPr lang="en-CH" sz="25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145C39-0A14-0B00-5153-18B6B1FF2D37}"/>
              </a:ext>
            </a:extLst>
          </p:cNvPr>
          <p:cNvSpPr txBox="1"/>
          <p:nvPr/>
        </p:nvSpPr>
        <p:spPr>
          <a:xfrm>
            <a:off x="6499815" y="658976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2</a:t>
            </a:r>
            <a:endParaRPr lang="en-CH" sz="25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89C0DA-7407-75D2-CB5A-FF56F7DAF21F}"/>
              </a:ext>
            </a:extLst>
          </p:cNvPr>
          <p:cNvSpPr/>
          <p:nvPr/>
        </p:nvSpPr>
        <p:spPr>
          <a:xfrm>
            <a:off x="1089812" y="3819646"/>
            <a:ext cx="6873580" cy="608971"/>
          </a:xfrm>
          <a:prstGeom prst="roundRect">
            <a:avLst>
              <a:gd name="adj" fmla="val 906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dirty="0">
                <a:latin typeface="Aptos" panose="020B0004020202020204" pitchFamily="34" charset="0"/>
              </a:rPr>
              <a:t>Virtual-to-Physical Address Mapping</a:t>
            </a:r>
          </a:p>
        </p:txBody>
      </p:sp>
    </p:spTree>
    <p:extLst>
      <p:ext uri="{BB962C8B-B14F-4D97-AF65-F5344CB8AC3E}">
        <p14:creationId xmlns:p14="http://schemas.microsoft.com/office/powerpoint/2010/main" val="24660081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1E144-7A84-E563-AAA6-46D4D881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00CBB-C2EA-1BEE-A313-4D9EC702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101</a:t>
            </a:fld>
            <a:endParaRPr lang="en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58FC5E-DDC1-439D-6840-DD08BE09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1747777"/>
            <a:ext cx="8086536" cy="2659964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establishes virtual-to-physical</a:t>
            </a:r>
            <a:b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address mappings? </a:t>
            </a:r>
          </a:p>
        </p:txBody>
      </p:sp>
    </p:spTree>
    <p:extLst>
      <p:ext uri="{BB962C8B-B14F-4D97-AF65-F5344CB8AC3E}">
        <p14:creationId xmlns:p14="http://schemas.microsoft.com/office/powerpoint/2010/main" val="38695010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3EEA-9980-6A1C-5A3F-3D3E8AB7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E254B-F9D5-0654-84B3-B39EB9D8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102</a:t>
            </a:fld>
            <a:endParaRPr lang="en-CH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3BE32F-DE2C-DFB0-F8E5-CFA5FE28EF35}"/>
              </a:ext>
            </a:extLst>
          </p:cNvPr>
          <p:cNvGrpSpPr/>
          <p:nvPr/>
        </p:nvGrpSpPr>
        <p:grpSpPr>
          <a:xfrm>
            <a:off x="1045845" y="4651236"/>
            <a:ext cx="6933351" cy="929973"/>
            <a:chOff x="690229" y="4933264"/>
            <a:chExt cx="6933351" cy="57407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57A28C2-8376-D6F0-2C01-49442E463248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854E1D7-6958-181C-3730-F80B881F4E04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D38232B2-6A0E-1E78-92BA-088D2C24ED57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87F398D-2033-36AA-419B-910F61CAAC72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pattFill prst="wd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E006301-429F-AFE7-0552-3C2E51C54D3F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03375A4-0194-5DD1-E7FA-FBE002F9FDB5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041FCA93-33C7-17C9-B042-9294C79C66FC}"/>
              </a:ext>
            </a:extLst>
          </p:cNvPr>
          <p:cNvCxnSpPr>
            <a:cxnSpLocks/>
          </p:cNvCxnSpPr>
          <p:nvPr/>
        </p:nvCxnSpPr>
        <p:spPr>
          <a:xfrm>
            <a:off x="3890078" y="3729075"/>
            <a:ext cx="0" cy="922161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81E90B6-27D1-62EF-2914-D81F83C2E51C}"/>
              </a:ext>
            </a:extLst>
          </p:cNvPr>
          <p:cNvSpPr txBox="1"/>
          <p:nvPr/>
        </p:nvSpPr>
        <p:spPr>
          <a:xfrm>
            <a:off x="2736822" y="5618953"/>
            <a:ext cx="32030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Physical Memory</a:t>
            </a:r>
            <a:endParaRPr lang="en-CH" sz="3000" b="1" dirty="0">
              <a:latin typeface="Aptos" panose="020B0004020202020204" pitchFamily="34" charset="0"/>
            </a:endParaRPr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71F09292-4E5F-19ED-030B-DD230610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2878" y="2790169"/>
            <a:ext cx="914400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8474D54-CAFA-2BBB-2F4B-77D24B1FEE92}"/>
              </a:ext>
            </a:extLst>
          </p:cNvPr>
          <p:cNvGrpSpPr/>
          <p:nvPr/>
        </p:nvGrpSpPr>
        <p:grpSpPr>
          <a:xfrm>
            <a:off x="1091565" y="662941"/>
            <a:ext cx="6960870" cy="1543824"/>
            <a:chOff x="525780" y="662941"/>
            <a:chExt cx="6960870" cy="154382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DDF9E83-4640-4D8A-8ECC-94412245BEC3}"/>
                </a:ext>
              </a:extLst>
            </p:cNvPr>
            <p:cNvSpPr/>
            <p:nvPr/>
          </p:nvSpPr>
          <p:spPr>
            <a:xfrm>
              <a:off x="525780" y="662941"/>
              <a:ext cx="6960870" cy="1543824"/>
            </a:xfrm>
            <a:prstGeom prst="roundRect">
              <a:avLst>
                <a:gd name="adj" fmla="val 6624"/>
              </a:avLst>
            </a:prstGeom>
            <a:solidFill>
              <a:schemeClr val="tx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44D2A0-FCBA-6BE9-A932-B3817F828468}"/>
                </a:ext>
              </a:extLst>
            </p:cNvPr>
            <p:cNvGrpSpPr/>
            <p:nvPr/>
          </p:nvGrpSpPr>
          <p:grpSpPr>
            <a:xfrm>
              <a:off x="2737850" y="752005"/>
              <a:ext cx="4605561" cy="1158072"/>
              <a:chOff x="2555384" y="752005"/>
              <a:chExt cx="4605561" cy="1158072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72FE5F4E-9BCB-3D7C-5A28-3AAC9D467E07}"/>
                  </a:ext>
                </a:extLst>
              </p:cNvPr>
              <p:cNvSpPr/>
              <p:nvPr/>
            </p:nvSpPr>
            <p:spPr>
              <a:xfrm>
                <a:off x="3712548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EDE0F04-01DE-5762-7737-13539328D74E}"/>
                  </a:ext>
                </a:extLst>
              </p:cNvPr>
              <p:cNvSpPr/>
              <p:nvPr/>
            </p:nvSpPr>
            <p:spPr>
              <a:xfrm>
                <a:off x="2555384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9F98AF-A276-DA3E-C0A6-4735DB471F82}"/>
                  </a:ext>
                </a:extLst>
              </p:cNvPr>
              <p:cNvSpPr txBox="1"/>
              <p:nvPr/>
            </p:nvSpPr>
            <p:spPr>
              <a:xfrm>
                <a:off x="2624438" y="752005"/>
                <a:ext cx="40726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H" sz="300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Virtual Address Space 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11D5D724-63FB-6B1E-B6AF-89D5BF596C22}"/>
                  </a:ext>
                </a:extLst>
              </p:cNvPr>
              <p:cNvSpPr/>
              <p:nvPr/>
            </p:nvSpPr>
            <p:spPr>
              <a:xfrm>
                <a:off x="4866482" y="133599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53ECF7DF-C009-21C7-A303-F4615D8EEA64}"/>
                  </a:ext>
                </a:extLst>
              </p:cNvPr>
              <p:cNvSpPr/>
              <p:nvPr/>
            </p:nvSpPr>
            <p:spPr>
              <a:xfrm>
                <a:off x="6005954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pic>
          <p:nvPicPr>
            <p:cNvPr id="13" name="Graphic 12" descr="Web design with solid fill">
              <a:extLst>
                <a:ext uri="{FF2B5EF4-FFF2-40B4-BE49-F238E27FC236}">
                  <a16:creationId xmlns:a16="http://schemas.microsoft.com/office/drawing/2014/main" id="{1AD789A2-14CE-2173-4AC5-76441AEF0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2409" y="1134226"/>
              <a:ext cx="927938" cy="9299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64987C-E5FD-A93C-F7A7-1307F13DF02A}"/>
                </a:ext>
              </a:extLst>
            </p:cNvPr>
            <p:cNvSpPr txBox="1"/>
            <p:nvPr/>
          </p:nvSpPr>
          <p:spPr>
            <a:xfrm>
              <a:off x="735512" y="790477"/>
              <a:ext cx="89189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</a:t>
              </a:r>
              <a:endParaRPr lang="en-CH" sz="2500" b="1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DA3D63-0CD1-560D-42B3-8AFABCF84E96}"/>
              </a:ext>
            </a:extLst>
          </p:cNvPr>
          <p:cNvSpPr txBox="1"/>
          <p:nvPr/>
        </p:nvSpPr>
        <p:spPr>
          <a:xfrm>
            <a:off x="3744552" y="2722778"/>
            <a:ext cx="5399448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CH" sz="2800" dirty="0">
                <a:latin typeface="Aptos" panose="020B0004020202020204" pitchFamily="34" charset="0"/>
              </a:rPr>
              <a:t>Map virtual addresses </a:t>
            </a:r>
          </a:p>
          <a:p>
            <a:pPr algn="ctr"/>
            <a:r>
              <a:rPr lang="en-CH" sz="2800" dirty="0">
                <a:latin typeface="Aptos" panose="020B0004020202020204" pitchFamily="34" charset="0"/>
              </a:rPr>
              <a:t>to physical memory</a:t>
            </a:r>
            <a:endParaRPr lang="en-CH" sz="2800" dirty="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507F103-E001-DCE6-6E4F-BC96494C9F3E}"/>
              </a:ext>
            </a:extLst>
          </p:cNvPr>
          <p:cNvCxnSpPr>
            <a:cxnSpLocks/>
          </p:cNvCxnSpPr>
          <p:nvPr/>
        </p:nvCxnSpPr>
        <p:spPr>
          <a:xfrm>
            <a:off x="3869944" y="1930355"/>
            <a:ext cx="0" cy="904688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D4B2-E31E-2D3D-79F9-FC67D112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00175-7D57-3AE0-CB63-6ED09983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103</a:t>
            </a:fld>
            <a:endParaRPr lang="en-CH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67B808-5CDA-505E-C3D8-112EDD557BD5}"/>
              </a:ext>
            </a:extLst>
          </p:cNvPr>
          <p:cNvGrpSpPr/>
          <p:nvPr/>
        </p:nvGrpSpPr>
        <p:grpSpPr>
          <a:xfrm>
            <a:off x="931176" y="4651236"/>
            <a:ext cx="6933351" cy="929973"/>
            <a:chOff x="690229" y="4933264"/>
            <a:chExt cx="6933351" cy="57407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9CEED8C-DDF7-F447-DE16-4080525BC898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3B6CCD7-E1C2-3F80-9534-0B8041AAF9B9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B4A1C6E-353B-AFE8-1F4A-03C4F782BC3F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AEBDDEBF-459D-9003-FB08-00BC9CFBAEBB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20E6025-D577-2203-F1E4-037F0CA24E3C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309D95A2-347F-C92D-A3AD-F1B15B92C236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50891E5-4A66-F27B-85A6-5A7916365705}"/>
              </a:ext>
            </a:extLst>
          </p:cNvPr>
          <p:cNvSpPr/>
          <p:nvPr/>
        </p:nvSpPr>
        <p:spPr>
          <a:xfrm>
            <a:off x="3243918" y="1335909"/>
            <a:ext cx="1154991" cy="574078"/>
          </a:xfrm>
          <a:prstGeom prst="roundRect">
            <a:avLst>
              <a:gd name="adj" fmla="val 2940"/>
            </a:avLst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EBB8701A-F18F-FA7D-83A9-ED6291263B46}"/>
              </a:ext>
            </a:extLst>
          </p:cNvPr>
          <p:cNvSpPr/>
          <p:nvPr/>
        </p:nvSpPr>
        <p:spPr>
          <a:xfrm>
            <a:off x="2086754" y="133590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3297D9-B17C-8B44-E2B3-65426223A5FC}"/>
              </a:ext>
            </a:extLst>
          </p:cNvPr>
          <p:cNvSpPr txBox="1"/>
          <p:nvPr/>
        </p:nvSpPr>
        <p:spPr>
          <a:xfrm>
            <a:off x="2361548" y="752005"/>
            <a:ext cx="40726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C1F60B-ECD7-E45C-9094-EB98CEBBE5E5}"/>
              </a:ext>
            </a:extLst>
          </p:cNvPr>
          <p:cNvCxnSpPr>
            <a:cxnSpLocks/>
          </p:cNvCxnSpPr>
          <p:nvPr/>
        </p:nvCxnSpPr>
        <p:spPr>
          <a:xfrm>
            <a:off x="3818184" y="1909987"/>
            <a:ext cx="0" cy="904688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8392EA5F-351E-63F7-8D4E-07EA550F17DD}"/>
              </a:ext>
            </a:extLst>
          </p:cNvPr>
          <p:cNvSpPr/>
          <p:nvPr/>
        </p:nvSpPr>
        <p:spPr>
          <a:xfrm>
            <a:off x="4397852" y="133599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B9143D2-7D32-F885-0E59-BBCD37E88938}"/>
              </a:ext>
            </a:extLst>
          </p:cNvPr>
          <p:cNvSpPr/>
          <p:nvPr/>
        </p:nvSpPr>
        <p:spPr>
          <a:xfrm>
            <a:off x="5537324" y="133590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0B6D6F87-F352-A3E9-3CAF-40CD6D0CC3EB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818183" y="3729075"/>
            <a:ext cx="0" cy="922161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D0152C38-295C-BCC8-DA80-81E01BFE4C39}"/>
              </a:ext>
            </a:extLst>
          </p:cNvPr>
          <p:cNvSpPr txBox="1"/>
          <p:nvPr/>
        </p:nvSpPr>
        <p:spPr>
          <a:xfrm>
            <a:off x="2286000" y="561895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Physical Address Space </a:t>
            </a:r>
            <a:endParaRPr lang="en-CH" sz="3000" b="1" dirty="0">
              <a:latin typeface="Aptos" panose="020B0004020202020204" pitchFamily="34" charset="0"/>
            </a:endParaRPr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F67091BD-4690-B21A-ABD3-1E7F27EEE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983" y="2814675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DCAD2D-9314-6E21-310F-AFE3595AE470}"/>
              </a:ext>
            </a:extLst>
          </p:cNvPr>
          <p:cNvSpPr txBox="1"/>
          <p:nvPr/>
        </p:nvSpPr>
        <p:spPr>
          <a:xfrm>
            <a:off x="5752681" y="2210586"/>
            <a:ext cx="153217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500" b="1" dirty="0">
                <a:solidFill>
                  <a:srgbClr val="C00000"/>
                </a:solidFill>
                <a:latin typeface="Aptos" panose="020B0004020202020204" pitchFamily="34" charset="0"/>
              </a:rPr>
              <a:t>Fault</a:t>
            </a:r>
            <a:endParaRPr lang="en-CH" sz="45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F4317-A82F-497D-34FA-6EEEABBB9732}"/>
              </a:ext>
            </a:extLst>
          </p:cNvPr>
          <p:cNvSpPr txBox="1"/>
          <p:nvPr/>
        </p:nvSpPr>
        <p:spPr>
          <a:xfrm>
            <a:off x="4166519" y="2814675"/>
            <a:ext cx="4582862" cy="147732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CH" sz="3000" dirty="0">
                <a:latin typeface="Aptos" panose="020B0004020202020204" pitchFamily="34" charset="0"/>
              </a:rPr>
              <a:t>Virtual address</a:t>
            </a:r>
          </a:p>
          <a:p>
            <a:pPr algn="ctr"/>
            <a:r>
              <a:rPr lang="en-CH" sz="3000" dirty="0">
                <a:latin typeface="Aptos" panose="020B0004020202020204" pitchFamily="34" charset="0"/>
              </a:rPr>
              <a:t> not mapped to</a:t>
            </a:r>
          </a:p>
          <a:p>
            <a:pPr algn="ctr"/>
            <a:r>
              <a:rPr lang="en-CH" sz="3000" dirty="0">
                <a:latin typeface="Aptos" panose="020B0004020202020204" pitchFamily="34" charset="0"/>
              </a:rPr>
              <a:t>physical memory</a:t>
            </a:r>
            <a:endParaRPr lang="en-CH" sz="3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7EF81E-0CE4-F414-A2D0-12A82434A2F1}"/>
              </a:ext>
            </a:extLst>
          </p:cNvPr>
          <p:cNvSpPr/>
          <p:nvPr/>
        </p:nvSpPr>
        <p:spPr>
          <a:xfrm>
            <a:off x="1062990" y="502920"/>
            <a:ext cx="6343650" cy="1707666"/>
          </a:xfrm>
          <a:prstGeom prst="rect">
            <a:avLst/>
          </a:prstGeom>
          <a:solidFill>
            <a:schemeClr val="bg1">
              <a:alpha val="909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0F3198-4C90-9374-26B5-34332DE7FDC5}"/>
              </a:ext>
            </a:extLst>
          </p:cNvPr>
          <p:cNvSpPr/>
          <p:nvPr/>
        </p:nvSpPr>
        <p:spPr>
          <a:xfrm>
            <a:off x="715240" y="4504217"/>
            <a:ext cx="7331480" cy="1707666"/>
          </a:xfrm>
          <a:prstGeom prst="rect">
            <a:avLst/>
          </a:prstGeom>
          <a:solidFill>
            <a:schemeClr val="bg1">
              <a:alpha val="909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BD16F-7BA8-7CE5-C90B-22E19C41F618}"/>
              </a:ext>
            </a:extLst>
          </p:cNvPr>
          <p:cNvSpPr/>
          <p:nvPr/>
        </p:nvSpPr>
        <p:spPr>
          <a:xfrm rot="5400000">
            <a:off x="2414737" y="2501659"/>
            <a:ext cx="2297456" cy="170766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33715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7D164-10F4-23D6-0C76-788F7CA6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FC442-5E7E-E9DF-2754-C1AE223B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104</a:t>
            </a:fld>
            <a:endParaRPr lang="en-CH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943E1B-A331-A2D4-7D16-47647E2F307A}"/>
              </a:ext>
            </a:extLst>
          </p:cNvPr>
          <p:cNvGrpSpPr/>
          <p:nvPr/>
        </p:nvGrpSpPr>
        <p:grpSpPr>
          <a:xfrm>
            <a:off x="931176" y="4651236"/>
            <a:ext cx="6933351" cy="929973"/>
            <a:chOff x="690229" y="4933264"/>
            <a:chExt cx="6933351" cy="57407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760D558-AB2A-4814-4274-45F45CE6BE28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1ABE678-32D8-FBB9-2FD0-AAB32739EA1D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F81DE696-80EB-5FB6-DC82-0E3F3B2BA1BE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E814724-485E-9BAD-76DF-DA4A9DC0B4D0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pattFill prst="wdUp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732087F-D8E4-E385-D502-580F519FF5C0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63E1385-9227-C0A3-562E-9EDAE848A33B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2E4AAA4-8ADB-F654-C9E4-D178A39B9472}"/>
              </a:ext>
            </a:extLst>
          </p:cNvPr>
          <p:cNvSpPr/>
          <p:nvPr/>
        </p:nvSpPr>
        <p:spPr>
          <a:xfrm>
            <a:off x="2604187" y="2662745"/>
            <a:ext cx="2427993" cy="1235642"/>
          </a:xfrm>
          <a:prstGeom prst="roundRect">
            <a:avLst>
              <a:gd name="adj" fmla="val 3583"/>
            </a:avLst>
          </a:prstGeom>
          <a:solidFill>
            <a:schemeClr val="accent2">
              <a:lumMod val="40000"/>
              <a:lumOff val="60000"/>
              <a:alpha val="99936"/>
            </a:schemeClr>
          </a:solidFill>
          <a:ln w="31750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Operating </a:t>
            </a:r>
          </a:p>
          <a:p>
            <a:pPr algn="ctr"/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System</a:t>
            </a:r>
            <a:endParaRPr lang="en-CH" sz="3500" b="1" dirty="0">
              <a:solidFill>
                <a:schemeClr val="tx1"/>
              </a:solidFill>
            </a:endParaRPr>
          </a:p>
        </p:txBody>
      </p: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CD17F337-2C2E-B29F-880A-17FE105433A4}"/>
              </a:ext>
            </a:extLst>
          </p:cNvPr>
          <p:cNvCxnSpPr>
            <a:cxnSpLocks/>
          </p:cNvCxnSpPr>
          <p:nvPr/>
        </p:nvCxnSpPr>
        <p:spPr>
          <a:xfrm>
            <a:off x="3818183" y="3898478"/>
            <a:ext cx="0" cy="752758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A852273D-C2B9-EFF3-CD12-C6746C1B3093}"/>
              </a:ext>
            </a:extLst>
          </p:cNvPr>
          <p:cNvSpPr txBox="1"/>
          <p:nvPr/>
        </p:nvSpPr>
        <p:spPr>
          <a:xfrm>
            <a:off x="2286000" y="561895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Physical Memory</a:t>
            </a:r>
            <a:endParaRPr lang="en-CH" sz="3000" b="1" dirty="0"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B76AC-0FD0-4354-0557-6A4127042A06}"/>
              </a:ext>
            </a:extLst>
          </p:cNvPr>
          <p:cNvSpPr txBox="1"/>
          <p:nvPr/>
        </p:nvSpPr>
        <p:spPr>
          <a:xfrm>
            <a:off x="5374326" y="2772735"/>
            <a:ext cx="31695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CH" sz="3000" i="1" dirty="0">
                <a:latin typeface="Aptos" panose="020B0004020202020204" pitchFamily="34" charset="0"/>
              </a:rPr>
              <a:t>Handles memory allocation</a:t>
            </a:r>
            <a:endParaRPr lang="en-CH" sz="30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71D55F-0BFF-3193-5D90-D1F24177F931}"/>
              </a:ext>
            </a:extLst>
          </p:cNvPr>
          <p:cNvCxnSpPr>
            <a:cxnSpLocks/>
            <a:stCxn id="15" idx="3"/>
            <a:endCxn id="3" idx="1"/>
          </p:cNvCxnSpPr>
          <p:nvPr/>
        </p:nvCxnSpPr>
        <p:spPr>
          <a:xfrm>
            <a:off x="5032180" y="3280566"/>
            <a:ext cx="342146" cy="1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5C46C-DA9B-BC4B-8C38-466D23D8BB62}"/>
              </a:ext>
            </a:extLst>
          </p:cNvPr>
          <p:cNvGrpSpPr/>
          <p:nvPr/>
        </p:nvGrpSpPr>
        <p:grpSpPr>
          <a:xfrm>
            <a:off x="1091565" y="662941"/>
            <a:ext cx="6960870" cy="1543824"/>
            <a:chOff x="525780" y="662941"/>
            <a:chExt cx="6960870" cy="154382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20E0E74-4238-4C7D-7546-08ACAA055EE0}"/>
                </a:ext>
              </a:extLst>
            </p:cNvPr>
            <p:cNvSpPr/>
            <p:nvPr/>
          </p:nvSpPr>
          <p:spPr>
            <a:xfrm>
              <a:off x="525780" y="662941"/>
              <a:ext cx="6960870" cy="1543824"/>
            </a:xfrm>
            <a:prstGeom prst="roundRect">
              <a:avLst>
                <a:gd name="adj" fmla="val 6624"/>
              </a:avLst>
            </a:prstGeom>
            <a:solidFill>
              <a:schemeClr val="tx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042AE8-7ED3-9435-57AC-421E2951339C}"/>
                </a:ext>
              </a:extLst>
            </p:cNvPr>
            <p:cNvGrpSpPr/>
            <p:nvPr/>
          </p:nvGrpSpPr>
          <p:grpSpPr>
            <a:xfrm>
              <a:off x="2737850" y="752005"/>
              <a:ext cx="4605561" cy="1158072"/>
              <a:chOff x="2555384" y="752005"/>
              <a:chExt cx="4605561" cy="115807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ACD33CB-1679-74BB-D251-394ACFB65E3A}"/>
                  </a:ext>
                </a:extLst>
              </p:cNvPr>
              <p:cNvSpPr/>
              <p:nvPr/>
            </p:nvSpPr>
            <p:spPr>
              <a:xfrm>
                <a:off x="3712548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B1D78E7-C622-2C37-8462-E0663BFE02A3}"/>
                  </a:ext>
                </a:extLst>
              </p:cNvPr>
              <p:cNvSpPr/>
              <p:nvPr/>
            </p:nvSpPr>
            <p:spPr>
              <a:xfrm>
                <a:off x="2555384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E88B37-9C25-E9DA-2870-0A1FED1546BC}"/>
                  </a:ext>
                </a:extLst>
              </p:cNvPr>
              <p:cNvSpPr txBox="1"/>
              <p:nvPr/>
            </p:nvSpPr>
            <p:spPr>
              <a:xfrm>
                <a:off x="2624438" y="752005"/>
                <a:ext cx="407260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H" sz="3000" b="1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Virtual Address Space 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3379EA03-31DF-AD11-C2EB-0A27A95A9ABC}"/>
                  </a:ext>
                </a:extLst>
              </p:cNvPr>
              <p:cNvSpPr/>
              <p:nvPr/>
            </p:nvSpPr>
            <p:spPr>
              <a:xfrm>
                <a:off x="4866482" y="133599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755C73F-DF6A-87C4-8A95-1E7911DDD47E}"/>
                  </a:ext>
                </a:extLst>
              </p:cNvPr>
              <p:cNvSpPr/>
              <p:nvPr/>
            </p:nvSpPr>
            <p:spPr>
              <a:xfrm>
                <a:off x="6005954" y="1335909"/>
                <a:ext cx="1154991" cy="574078"/>
              </a:xfrm>
              <a:prstGeom prst="roundRect">
                <a:avLst>
                  <a:gd name="adj" fmla="val 2940"/>
                </a:avLst>
              </a:prstGeom>
              <a:solidFill>
                <a:schemeClr val="bg1"/>
              </a:solidFill>
              <a:ln w="31750"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pic>
          <p:nvPicPr>
            <p:cNvPr id="16" name="Graphic 15" descr="Web design with solid fill">
              <a:extLst>
                <a:ext uri="{FF2B5EF4-FFF2-40B4-BE49-F238E27FC236}">
                  <a16:creationId xmlns:a16="http://schemas.microsoft.com/office/drawing/2014/main" id="{F39C80E2-4324-69C4-0A73-04D700DE7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409" y="1134226"/>
              <a:ext cx="927938" cy="92997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E6FBEE-3DB8-121C-4DC0-BA1A81F5A4FE}"/>
                </a:ext>
              </a:extLst>
            </p:cNvPr>
            <p:cNvSpPr txBox="1"/>
            <p:nvPr/>
          </p:nvSpPr>
          <p:spPr>
            <a:xfrm>
              <a:off x="735512" y="790477"/>
              <a:ext cx="891896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</a:t>
              </a:r>
              <a:endParaRPr lang="en-CH" sz="2500" b="1" dirty="0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86884DE-961D-D815-1A9B-1AD06A7913DF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818184" y="1909987"/>
            <a:ext cx="0" cy="752758"/>
          </a:xfrm>
          <a:prstGeom prst="straightConnector1">
            <a:avLst/>
          </a:prstGeom>
          <a:ln w="539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7F624-ACA0-6DCB-0DFC-6C080FEF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1076">
            <a:extLst>
              <a:ext uri="{FF2B5EF4-FFF2-40B4-BE49-F238E27FC236}">
                <a16:creationId xmlns:a16="http://schemas.microsoft.com/office/drawing/2014/main" id="{81AAC635-8E97-B956-CC94-834F9E6E43DF}"/>
              </a:ext>
            </a:extLst>
          </p:cNvPr>
          <p:cNvSpPr/>
          <p:nvPr/>
        </p:nvSpPr>
        <p:spPr>
          <a:xfrm>
            <a:off x="0" y="0"/>
            <a:ext cx="9144000" cy="965617"/>
          </a:xfrm>
          <a:prstGeom prst="rect">
            <a:avLst/>
          </a:prstGeom>
          <a:solidFill>
            <a:schemeClr val="tx2">
              <a:lumMod val="20000"/>
              <a:lumOff val="80000"/>
              <a:alpha val="2813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0D7F-019A-290F-D7AC-F3380F72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105</a:t>
            </a:fld>
            <a:endParaRPr lang="en-CH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4E5AB0-2C15-A8ED-7D9B-DE9C53520DF6}"/>
              </a:ext>
            </a:extLst>
          </p:cNvPr>
          <p:cNvSpPr/>
          <p:nvPr/>
        </p:nvSpPr>
        <p:spPr>
          <a:xfrm>
            <a:off x="2660398" y="1674156"/>
            <a:ext cx="3797552" cy="738223"/>
          </a:xfrm>
          <a:prstGeom prst="roundRect">
            <a:avLst>
              <a:gd name="adj" fmla="val 3583"/>
            </a:avLst>
          </a:prstGeom>
          <a:solidFill>
            <a:schemeClr val="accent2">
              <a:lumMod val="40000"/>
              <a:lumOff val="60000"/>
              <a:alpha val="99936"/>
            </a:schemeClr>
          </a:solidFill>
          <a:ln w="31750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Operating System</a:t>
            </a:r>
            <a:endParaRPr lang="en-CH" sz="3500" b="1" dirty="0">
              <a:solidFill>
                <a:schemeClr val="tx1"/>
              </a:solidFill>
            </a:endParaRPr>
          </a:p>
        </p:txBody>
      </p:sp>
      <p:sp>
        <p:nvSpPr>
          <p:cNvPr id="1038" name="Rounded Rectangle 1037">
            <a:extLst>
              <a:ext uri="{FF2B5EF4-FFF2-40B4-BE49-F238E27FC236}">
                <a16:creationId xmlns:a16="http://schemas.microsoft.com/office/drawing/2014/main" id="{33DE0F13-D00B-F842-56C5-6642AD7C748C}"/>
              </a:ext>
            </a:extLst>
          </p:cNvPr>
          <p:cNvSpPr/>
          <p:nvPr/>
        </p:nvSpPr>
        <p:spPr>
          <a:xfrm>
            <a:off x="254645" y="4177827"/>
            <a:ext cx="4022788" cy="146998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F</a:t>
            </a:r>
            <a:r>
              <a:rPr lang="en-US" sz="3000" b="1" noProof="0" dirty="0" err="1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inds</a:t>
            </a:r>
            <a:r>
              <a:rPr lang="en-US" sz="3000" b="1" noProof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 free space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physical memory </a:t>
            </a:r>
            <a:endParaRPr kumimoji="0" lang="en-CH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1040" name="Elbow Connector 1039">
            <a:extLst>
              <a:ext uri="{FF2B5EF4-FFF2-40B4-BE49-F238E27FC236}">
                <a16:creationId xmlns:a16="http://schemas.microsoft.com/office/drawing/2014/main" id="{113B3EE1-A2B9-1C2D-5807-50CCE1C3AF96}"/>
              </a:ext>
            </a:extLst>
          </p:cNvPr>
          <p:cNvCxnSpPr>
            <a:cxnSpLocks/>
            <a:stCxn id="15" idx="2"/>
            <a:endCxn id="1038" idx="0"/>
          </p:cNvCxnSpPr>
          <p:nvPr/>
        </p:nvCxnSpPr>
        <p:spPr>
          <a:xfrm rot="5400000">
            <a:off x="2529883" y="2148536"/>
            <a:ext cx="1765448" cy="2293135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Rounded Rectangle 1041">
            <a:extLst>
              <a:ext uri="{FF2B5EF4-FFF2-40B4-BE49-F238E27FC236}">
                <a16:creationId xmlns:a16="http://schemas.microsoft.com/office/drawing/2014/main" id="{6E9C59FF-8F80-5499-EDB6-593D6DE81433}"/>
              </a:ext>
            </a:extLst>
          </p:cNvPr>
          <p:cNvSpPr/>
          <p:nvPr/>
        </p:nvSpPr>
        <p:spPr>
          <a:xfrm>
            <a:off x="5091803" y="4177826"/>
            <a:ext cx="3797552" cy="146998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Fetches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noProof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from the disk</a:t>
            </a:r>
            <a:endParaRPr kumimoji="0" lang="en-CH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1043" name="Elbow Connector 1042">
            <a:extLst>
              <a:ext uri="{FF2B5EF4-FFF2-40B4-BE49-F238E27FC236}">
                <a16:creationId xmlns:a16="http://schemas.microsoft.com/office/drawing/2014/main" id="{06AA6550-1D11-111A-7A96-90FFD59DCAF3}"/>
              </a:ext>
            </a:extLst>
          </p:cNvPr>
          <p:cNvCxnSpPr>
            <a:cxnSpLocks/>
            <a:stCxn id="15" idx="2"/>
            <a:endCxn id="1042" idx="0"/>
          </p:cNvCxnSpPr>
          <p:nvPr/>
        </p:nvCxnSpPr>
        <p:spPr>
          <a:xfrm rot="16200000" flipH="1">
            <a:off x="4892153" y="2079399"/>
            <a:ext cx="1765447" cy="2431405"/>
          </a:xfrm>
          <a:prstGeom prst="bent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Graphic 1049" descr="Web design with solid fill">
            <a:extLst>
              <a:ext uri="{FF2B5EF4-FFF2-40B4-BE49-F238E27FC236}">
                <a16:creationId xmlns:a16="http://schemas.microsoft.com/office/drawing/2014/main" id="{73630BC0-CF57-D77D-1EBF-789AAC4B4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5173" y="83115"/>
            <a:ext cx="880571" cy="882502"/>
          </a:xfrm>
          <a:prstGeom prst="rect">
            <a:avLst/>
          </a:prstGeom>
        </p:spPr>
      </p:pic>
      <p:pic>
        <p:nvPicPr>
          <p:cNvPr id="1052" name="Graphic 1051" descr="Stop with solid fill">
            <a:extLst>
              <a:ext uri="{FF2B5EF4-FFF2-40B4-BE49-F238E27FC236}">
                <a16:creationId xmlns:a16="http://schemas.microsoft.com/office/drawing/2014/main" id="{D348F26F-B97A-9501-6921-FDB8D24A0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5422" y="51217"/>
            <a:ext cx="912399" cy="914400"/>
          </a:xfrm>
          <a:prstGeom prst="rect">
            <a:avLst/>
          </a:prstGeom>
        </p:spPr>
      </p:pic>
      <p:sp>
        <p:nvSpPr>
          <p:cNvPr id="1053" name="TextBox 1052">
            <a:extLst>
              <a:ext uri="{FF2B5EF4-FFF2-40B4-BE49-F238E27FC236}">
                <a16:creationId xmlns:a16="http://schemas.microsoft.com/office/drawing/2014/main" id="{5988BB83-7C7B-FEF7-8569-1F612DB6CB2A}"/>
              </a:ext>
            </a:extLst>
          </p:cNvPr>
          <p:cNvSpPr txBox="1"/>
          <p:nvPr/>
        </p:nvSpPr>
        <p:spPr>
          <a:xfrm>
            <a:off x="3507572" y="231418"/>
            <a:ext cx="477917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Application is stalled</a:t>
            </a:r>
            <a:endParaRPr lang="en-CH" sz="3500" b="1" dirty="0">
              <a:latin typeface="Aptos" panose="020B0004020202020204" pitchFamily="34" charset="0"/>
            </a:endParaRPr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F6392A8-C6B0-04F6-29BC-1D629F00C0FE}"/>
              </a:ext>
            </a:extLst>
          </p:cNvPr>
          <p:cNvCxnSpPr>
            <a:cxnSpLocks/>
          </p:cNvCxnSpPr>
          <p:nvPr/>
        </p:nvCxnSpPr>
        <p:spPr>
          <a:xfrm>
            <a:off x="-12826" y="965617"/>
            <a:ext cx="91568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1056">
            <a:extLst>
              <a:ext uri="{FF2B5EF4-FFF2-40B4-BE49-F238E27FC236}">
                <a16:creationId xmlns:a16="http://schemas.microsoft.com/office/drawing/2014/main" id="{CA14FF7D-8DB9-E3C5-B5D8-97A21CCC7FED}"/>
              </a:ext>
            </a:extLst>
          </p:cNvPr>
          <p:cNvSpPr txBox="1"/>
          <p:nvPr/>
        </p:nvSpPr>
        <p:spPr>
          <a:xfrm>
            <a:off x="1789390" y="2748730"/>
            <a:ext cx="22713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i="1" dirty="0">
                <a:solidFill>
                  <a:schemeClr val="tx1"/>
                </a:solidFill>
                <a:latin typeface="Aptos" panose="020B0004020202020204" pitchFamily="34" charset="0"/>
              </a:rPr>
              <a:t>Minor</a:t>
            </a:r>
            <a:r>
              <a:rPr lang="en-CH" sz="3000" i="1" dirty="0">
                <a:solidFill>
                  <a:schemeClr val="tx1"/>
                </a:solidFill>
                <a:latin typeface="Aptos" panose="020B0004020202020204" pitchFamily="34" charset="0"/>
              </a:rPr>
              <a:t> Fault</a:t>
            </a:r>
            <a:endParaRPr lang="en-CH" sz="3000" i="1" dirty="0">
              <a:latin typeface="Aptos" panose="020B0004020202020204" pitchFamily="34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9D6B7BE6-CCB1-D450-F97D-E3EC69864EBA}"/>
              </a:ext>
            </a:extLst>
          </p:cNvPr>
          <p:cNvSpPr txBox="1"/>
          <p:nvPr/>
        </p:nvSpPr>
        <p:spPr>
          <a:xfrm>
            <a:off x="5466570" y="2730172"/>
            <a:ext cx="22713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i="1" dirty="0">
                <a:solidFill>
                  <a:schemeClr val="tx1"/>
                </a:solidFill>
                <a:latin typeface="Aptos" panose="020B0004020202020204" pitchFamily="34" charset="0"/>
              </a:rPr>
              <a:t>Major</a:t>
            </a:r>
            <a:r>
              <a:rPr lang="en-CH" sz="3000" i="1" dirty="0">
                <a:solidFill>
                  <a:schemeClr val="tx1"/>
                </a:solidFill>
                <a:latin typeface="Aptos" panose="020B0004020202020204" pitchFamily="34" charset="0"/>
              </a:rPr>
              <a:t> Fault</a:t>
            </a:r>
            <a:endParaRPr lang="en-CH" sz="3000" i="1" dirty="0">
              <a:latin typeface="Aptos" panose="020B0004020202020204" pitchFamily="34" charset="0"/>
            </a:endParaRPr>
          </a:p>
        </p:txBody>
      </p:sp>
      <p:cxnSp>
        <p:nvCxnSpPr>
          <p:cNvPr id="1076" name="Straight Arrow Connector 1075">
            <a:extLst>
              <a:ext uri="{FF2B5EF4-FFF2-40B4-BE49-F238E27FC236}">
                <a16:creationId xmlns:a16="http://schemas.microsoft.com/office/drawing/2014/main" id="{5ADC5518-524D-D276-25E1-B3E79223BFDD}"/>
              </a:ext>
            </a:extLst>
          </p:cNvPr>
          <p:cNvCxnSpPr>
            <a:stCxn id="1042" idx="1"/>
            <a:endCxn id="1038" idx="3"/>
          </p:cNvCxnSpPr>
          <p:nvPr/>
        </p:nvCxnSpPr>
        <p:spPr>
          <a:xfrm flipH="1">
            <a:off x="4277433" y="4912819"/>
            <a:ext cx="814370" cy="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 animBg="1"/>
      <p:bldP spid="15" grpId="0" animBg="1"/>
      <p:bldP spid="1038" grpId="0" animBg="1"/>
      <p:bldP spid="1042" grpId="0" animBg="1"/>
      <p:bldP spid="1053" grpId="0"/>
      <p:bldP spid="1057" grpId="0"/>
      <p:bldP spid="105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F969-9F74-74A5-B7CF-D2EB3EB91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0EDE9-B99C-2F10-8E5A-8E12BFA6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106</a:t>
            </a:fld>
            <a:endParaRPr lang="en-CH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427B76-5AC5-41E1-8373-043BB72E159D}"/>
              </a:ext>
            </a:extLst>
          </p:cNvPr>
          <p:cNvGrpSpPr/>
          <p:nvPr/>
        </p:nvGrpSpPr>
        <p:grpSpPr>
          <a:xfrm>
            <a:off x="931176" y="4651236"/>
            <a:ext cx="6933351" cy="929973"/>
            <a:chOff x="690229" y="4933264"/>
            <a:chExt cx="6933351" cy="574078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5321112-24C9-34E1-0AE8-02F93590ABA1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52C21D47-7D82-F265-7C0C-43A40731B3D0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2AC53D5-7348-6CC8-8324-475DC36D2546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7A67B45-E2E8-BA1B-39F7-1AB40B9D4D3D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pattFill prst="pct9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A0AC7206-23B5-CF30-49B4-6C0A777651EB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8414AFA-712C-A8C8-4859-61699BB40834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3378756-BB19-3837-6124-0D536E3CC18D}"/>
              </a:ext>
            </a:extLst>
          </p:cNvPr>
          <p:cNvSpPr/>
          <p:nvPr/>
        </p:nvSpPr>
        <p:spPr>
          <a:xfrm>
            <a:off x="3243918" y="1335909"/>
            <a:ext cx="1154991" cy="574078"/>
          </a:xfrm>
          <a:prstGeom prst="roundRect">
            <a:avLst>
              <a:gd name="adj" fmla="val 2940"/>
            </a:avLst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51AFE4D-A845-198E-F080-F6B6B58F7171}"/>
              </a:ext>
            </a:extLst>
          </p:cNvPr>
          <p:cNvSpPr/>
          <p:nvPr/>
        </p:nvSpPr>
        <p:spPr>
          <a:xfrm>
            <a:off x="2086754" y="133590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E6CE3C-8686-AA06-7AA8-7892935B5ABC}"/>
              </a:ext>
            </a:extLst>
          </p:cNvPr>
          <p:cNvSpPr txBox="1"/>
          <p:nvPr/>
        </p:nvSpPr>
        <p:spPr>
          <a:xfrm>
            <a:off x="2361548" y="752005"/>
            <a:ext cx="40726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E9C095-BECE-406A-2211-CE8347CFFF96}"/>
              </a:ext>
            </a:extLst>
          </p:cNvPr>
          <p:cNvSpPr/>
          <p:nvPr/>
        </p:nvSpPr>
        <p:spPr>
          <a:xfrm>
            <a:off x="553913" y="2667196"/>
            <a:ext cx="2427993" cy="1235642"/>
          </a:xfrm>
          <a:prstGeom prst="roundRect">
            <a:avLst>
              <a:gd name="adj" fmla="val 3583"/>
            </a:avLst>
          </a:prstGeom>
          <a:solidFill>
            <a:schemeClr val="accent2">
              <a:lumMod val="40000"/>
              <a:lumOff val="60000"/>
              <a:alpha val="99936"/>
            </a:schemeClr>
          </a:solidFill>
          <a:ln w="31750">
            <a:solidFill>
              <a:schemeClr val="tx2">
                <a:lumMod val="75000"/>
                <a:alpha val="5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Operating </a:t>
            </a:r>
          </a:p>
          <a:p>
            <a:pPr algn="ctr"/>
            <a:r>
              <a:rPr lang="en-CH" sz="3500" b="1" dirty="0">
                <a:solidFill>
                  <a:schemeClr val="tx1"/>
                </a:solidFill>
                <a:latin typeface="Aptos" panose="020B0004020202020204" pitchFamily="34" charset="0"/>
              </a:rPr>
              <a:t>System</a:t>
            </a:r>
            <a:endParaRPr lang="en-CH" sz="35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F9B4435-46C2-75E1-C5B5-5E324E2A32D2}"/>
              </a:ext>
            </a:extLst>
          </p:cNvPr>
          <p:cNvSpPr/>
          <p:nvPr/>
        </p:nvSpPr>
        <p:spPr>
          <a:xfrm>
            <a:off x="4397852" y="133599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C2239C3-2883-5122-F9CD-64E7B950014A}"/>
              </a:ext>
            </a:extLst>
          </p:cNvPr>
          <p:cNvSpPr/>
          <p:nvPr/>
        </p:nvSpPr>
        <p:spPr>
          <a:xfrm>
            <a:off x="5537324" y="1335909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9" name="Graphic 58" descr="Database with solid fill">
            <a:extLst>
              <a:ext uri="{FF2B5EF4-FFF2-40B4-BE49-F238E27FC236}">
                <a16:creationId xmlns:a16="http://schemas.microsoft.com/office/drawing/2014/main" id="{D55086A3-4461-753A-6A5F-7B6A4BEDE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5437" y="4630145"/>
            <a:ext cx="897707" cy="929973"/>
          </a:xfrm>
          <a:prstGeom prst="rect">
            <a:avLst/>
          </a:prstGeom>
        </p:spPr>
      </p:pic>
      <p:pic>
        <p:nvPicPr>
          <p:cNvPr id="60" name="Graphic 59" descr="Database with solid fill">
            <a:extLst>
              <a:ext uri="{FF2B5EF4-FFF2-40B4-BE49-F238E27FC236}">
                <a16:creationId xmlns:a16="http://schemas.microsoft.com/office/drawing/2014/main" id="{3F4DF942-2897-EE8B-59C9-822484B7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8295" y="4630145"/>
            <a:ext cx="897707" cy="929973"/>
          </a:xfrm>
          <a:prstGeom prst="rect">
            <a:avLst/>
          </a:prstGeom>
        </p:spPr>
      </p:pic>
      <p:sp>
        <p:nvSpPr>
          <p:cNvPr id="1028" name="TextBox 1027">
            <a:extLst>
              <a:ext uri="{FF2B5EF4-FFF2-40B4-BE49-F238E27FC236}">
                <a16:creationId xmlns:a16="http://schemas.microsoft.com/office/drawing/2014/main" id="{40587AE6-A004-DE69-3F5E-8F8373BEACA2}"/>
              </a:ext>
            </a:extLst>
          </p:cNvPr>
          <p:cNvSpPr txBox="1"/>
          <p:nvPr/>
        </p:nvSpPr>
        <p:spPr>
          <a:xfrm>
            <a:off x="2286000" y="561895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Physical Memory</a:t>
            </a:r>
            <a:endParaRPr lang="en-CH" sz="3000" b="1" dirty="0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E1F2A7-1780-4337-6846-52FFAACB7C36}"/>
              </a:ext>
            </a:extLst>
          </p:cNvPr>
          <p:cNvSpPr/>
          <p:nvPr/>
        </p:nvSpPr>
        <p:spPr>
          <a:xfrm>
            <a:off x="941208" y="578700"/>
            <a:ext cx="6343650" cy="1707666"/>
          </a:xfrm>
          <a:prstGeom prst="rect">
            <a:avLst/>
          </a:prstGeom>
          <a:solidFill>
            <a:schemeClr val="bg1">
              <a:alpha val="9090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7A784-CA09-1253-186D-7BD59D31D77A}"/>
              </a:ext>
            </a:extLst>
          </p:cNvPr>
          <p:cNvSpPr/>
          <p:nvPr/>
        </p:nvSpPr>
        <p:spPr>
          <a:xfrm>
            <a:off x="646358" y="4571634"/>
            <a:ext cx="4875973" cy="1071429"/>
          </a:xfrm>
          <a:prstGeom prst="rect">
            <a:avLst/>
          </a:prstGeom>
          <a:solidFill>
            <a:schemeClr val="bg1">
              <a:alpha val="764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59534-074A-D38B-F439-7DBC59AF64E0}"/>
              </a:ext>
            </a:extLst>
          </p:cNvPr>
          <p:cNvSpPr txBox="1"/>
          <p:nvPr/>
        </p:nvSpPr>
        <p:spPr>
          <a:xfrm>
            <a:off x="5676309" y="4097238"/>
            <a:ext cx="21428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Page Table</a:t>
            </a:r>
            <a:endParaRPr lang="en-CH" sz="3000" b="1" dirty="0">
              <a:latin typeface="Aptos" panose="020B0004020202020204" pitchFamily="34" charset="0"/>
            </a:endParaRP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C1B2C40-B80E-C37C-2147-F10FBC9BBFD6}"/>
              </a:ext>
            </a:extLst>
          </p:cNvPr>
          <p:cNvCxnSpPr>
            <a:stCxn id="15" idx="3"/>
            <a:endCxn id="8" idx="0"/>
          </p:cNvCxnSpPr>
          <p:nvPr/>
        </p:nvCxnSpPr>
        <p:spPr>
          <a:xfrm>
            <a:off x="2981906" y="3285017"/>
            <a:ext cx="3765851" cy="812221"/>
          </a:xfrm>
          <a:prstGeom prst="bentConnector2">
            <a:avLst/>
          </a:prstGeom>
          <a:ln w="571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DEF2AD-C8FE-3CFB-DBC1-D845E696A8BC}"/>
              </a:ext>
            </a:extLst>
          </p:cNvPr>
          <p:cNvSpPr txBox="1"/>
          <p:nvPr/>
        </p:nvSpPr>
        <p:spPr>
          <a:xfrm>
            <a:off x="2927309" y="2180125"/>
            <a:ext cx="62166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000" i="1" dirty="0">
                <a:solidFill>
                  <a:schemeClr val="tx1"/>
                </a:solidFill>
                <a:latin typeface="Aptos" panose="020B0004020202020204" pitchFamily="34" charset="0"/>
              </a:rPr>
              <a:t>Store/Update the </a:t>
            </a:r>
          </a:p>
          <a:p>
            <a:pPr algn="ctr"/>
            <a:r>
              <a:rPr lang="en-CH" sz="3000" i="1" dirty="0">
                <a:solidFill>
                  <a:schemeClr val="tx1"/>
                </a:solidFill>
                <a:latin typeface="Aptos" panose="020B0004020202020204" pitchFamily="34" charset="0"/>
              </a:rPr>
              <a:t>virtual-to-physical address mapping</a:t>
            </a:r>
            <a:endParaRPr lang="en-CH" sz="30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31C6-E9A1-3CAB-6852-6785514AC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B2B80-0246-AE06-7B75-226C08C8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107</a:t>
            </a:fld>
            <a:endParaRPr lang="en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3AEF925-B838-CBBC-2DAA-F2D8B7D1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1747777"/>
            <a:ext cx="8086536" cy="2659964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the CPU discover the virtual-to-physical mapping?</a:t>
            </a:r>
          </a:p>
        </p:txBody>
      </p:sp>
    </p:spTree>
    <p:extLst>
      <p:ext uri="{BB962C8B-B14F-4D97-AF65-F5344CB8AC3E}">
        <p14:creationId xmlns:p14="http://schemas.microsoft.com/office/powerpoint/2010/main" val="1335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65ED-696E-2549-4FFA-6018F0D1F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6CDB4-00FA-2FEC-593E-76F7ED13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108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06F5F3-E00D-CCC8-8DA1-4F3B3BB74ED8}"/>
              </a:ext>
            </a:extLst>
          </p:cNvPr>
          <p:cNvSpPr/>
          <p:nvPr/>
        </p:nvSpPr>
        <p:spPr>
          <a:xfrm>
            <a:off x="7170707" y="1920403"/>
            <a:ext cx="1767856" cy="3017194"/>
          </a:xfrm>
          <a:prstGeom prst="roundRect">
            <a:avLst>
              <a:gd name="adj" fmla="val 3093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Aptos" panose="020B0004020202020204" pitchFamily="34" charset="0"/>
              </a:rPr>
              <a:t>Memory Hierarchy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A7393A-C014-7273-3A69-9BF7B068612E}"/>
              </a:ext>
            </a:extLst>
          </p:cNvPr>
          <p:cNvSpPr/>
          <p:nvPr/>
        </p:nvSpPr>
        <p:spPr>
          <a:xfrm>
            <a:off x="207755" y="1920403"/>
            <a:ext cx="995560" cy="3017194"/>
          </a:xfrm>
          <a:prstGeom prst="roundRect">
            <a:avLst>
              <a:gd name="adj" fmla="val 336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400" b="1">
                <a:solidFill>
                  <a:schemeClr val="tx1"/>
                </a:solidFill>
                <a:latin typeface="Aptos" panose="020B0004020202020204" pitchFamily="34" charset="0"/>
              </a:rPr>
              <a:t>Core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6750DEF-B46D-4792-92F1-55A078720F78}"/>
              </a:ext>
            </a:extLst>
          </p:cNvPr>
          <p:cNvCxnSpPr>
            <a:cxnSpLocks/>
          </p:cNvCxnSpPr>
          <p:nvPr/>
        </p:nvCxnSpPr>
        <p:spPr>
          <a:xfrm>
            <a:off x="1203315" y="3550343"/>
            <a:ext cx="17518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DE7E68-E61F-DC5C-F248-AA0978B5ECCF}"/>
              </a:ext>
            </a:extLst>
          </p:cNvPr>
          <p:cNvSpPr/>
          <p:nvPr/>
        </p:nvSpPr>
        <p:spPr>
          <a:xfrm>
            <a:off x="2955186" y="1920403"/>
            <a:ext cx="3233628" cy="3017194"/>
          </a:xfrm>
          <a:prstGeom prst="roundRect">
            <a:avLst>
              <a:gd name="adj" fmla="val 1268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b="1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94F07E-B7FF-9910-10EC-DB33DA2CD344}"/>
              </a:ext>
            </a:extLst>
          </p:cNvPr>
          <p:cNvSpPr/>
          <p:nvPr/>
        </p:nvSpPr>
        <p:spPr>
          <a:xfrm>
            <a:off x="2863069" y="3013501"/>
            <a:ext cx="3417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H" sz="2400" b="1" dirty="0">
                <a:latin typeface="Aptos" panose="020B0004020202020204" pitchFamily="34" charset="0"/>
              </a:rPr>
              <a:t>Memory </a:t>
            </a:r>
          </a:p>
          <a:p>
            <a:pPr algn="ctr"/>
            <a:r>
              <a:rPr lang="en-CH" sz="2400" b="1" dirty="0">
                <a:latin typeface="Aptos" panose="020B0004020202020204" pitchFamily="34" charset="0"/>
              </a:rPr>
              <a:t>Management Unit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90FE8-ACE5-3853-D376-F2801F8DD277}"/>
              </a:ext>
            </a:extLst>
          </p:cNvPr>
          <p:cNvSpPr/>
          <p:nvPr/>
        </p:nvSpPr>
        <p:spPr>
          <a:xfrm>
            <a:off x="1556023" y="2838122"/>
            <a:ext cx="1203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H" sz="2000" b="1" dirty="0">
                <a:latin typeface="Aptos" panose="020B0004020202020204" pitchFamily="34" charset="0"/>
              </a:rPr>
              <a:t>Virtual </a:t>
            </a:r>
          </a:p>
          <a:p>
            <a:r>
              <a:rPr lang="en-CH" sz="2000" b="1" dirty="0">
                <a:latin typeface="Aptos" panose="020B0004020202020204" pitchFamily="34" charset="0"/>
              </a:rPr>
              <a:t>Address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BD8454-1F35-F664-9615-CF6408385D97}"/>
              </a:ext>
            </a:extLst>
          </p:cNvPr>
          <p:cNvCxnSpPr>
            <a:cxnSpLocks/>
          </p:cNvCxnSpPr>
          <p:nvPr/>
        </p:nvCxnSpPr>
        <p:spPr>
          <a:xfrm>
            <a:off x="6188814" y="2285025"/>
            <a:ext cx="9818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131114-EC19-5290-0DD7-CC987E0973BD}"/>
              </a:ext>
            </a:extLst>
          </p:cNvPr>
          <p:cNvCxnSpPr>
            <a:cxnSpLocks/>
          </p:cNvCxnSpPr>
          <p:nvPr/>
        </p:nvCxnSpPr>
        <p:spPr>
          <a:xfrm flipH="1">
            <a:off x="6188814" y="2571777"/>
            <a:ext cx="9818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759B4D-18BA-3942-7233-7049F01467D7}"/>
              </a:ext>
            </a:extLst>
          </p:cNvPr>
          <p:cNvSpPr txBox="1"/>
          <p:nvPr/>
        </p:nvSpPr>
        <p:spPr>
          <a:xfrm>
            <a:off x="1805722" y="398403"/>
            <a:ext cx="553255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Address Translation</a:t>
            </a:r>
          </a:p>
        </p:txBody>
      </p:sp>
      <p:pic>
        <p:nvPicPr>
          <p:cNvPr id="18" name="Graphic 17" descr="Database with solid fill">
            <a:extLst>
              <a:ext uri="{FF2B5EF4-FFF2-40B4-BE49-F238E27FC236}">
                <a16:creationId xmlns:a16="http://schemas.microsoft.com/office/drawing/2014/main" id="{3D739C2F-F773-B8CE-BBA4-E5B6397DB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0707" y="2006093"/>
            <a:ext cx="897707" cy="9299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407864-297C-565C-A16B-4B4D09898241}"/>
              </a:ext>
            </a:extLst>
          </p:cNvPr>
          <p:cNvSpPr txBox="1"/>
          <p:nvPr/>
        </p:nvSpPr>
        <p:spPr>
          <a:xfrm>
            <a:off x="7946761" y="2117136"/>
            <a:ext cx="845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>
                <a:solidFill>
                  <a:schemeClr val="tx1"/>
                </a:solidFill>
                <a:latin typeface="Aptos" panose="020B0004020202020204" pitchFamily="34" charset="0"/>
              </a:rPr>
              <a:t>Page </a:t>
            </a:r>
          </a:p>
          <a:p>
            <a:r>
              <a:rPr lang="en-CH" sz="2000" b="1" dirty="0">
                <a:solidFill>
                  <a:schemeClr val="tx1"/>
                </a:solidFill>
                <a:latin typeface="Aptos" panose="020B0004020202020204" pitchFamily="34" charset="0"/>
              </a:rPr>
              <a:t>Table</a:t>
            </a:r>
            <a:endParaRPr lang="en-CH" sz="2000" b="1" dirty="0">
              <a:latin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D746F-9E57-F28F-F971-E2A6C6616143}"/>
              </a:ext>
            </a:extLst>
          </p:cNvPr>
          <p:cNvSpPr txBox="1"/>
          <p:nvPr/>
        </p:nvSpPr>
        <p:spPr>
          <a:xfrm>
            <a:off x="1463654" y="5014927"/>
            <a:ext cx="621669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dirty="0">
                <a:solidFill>
                  <a:schemeClr val="tx1"/>
                </a:solidFill>
                <a:latin typeface="Aptos" panose="020B0004020202020204" pitchFamily="34" charset="0"/>
              </a:rPr>
              <a:t>Hardware unit </a:t>
            </a:r>
            <a:r>
              <a:rPr lang="en-GB" sz="2500" dirty="0">
                <a:latin typeface="Aptos" panose="020B0004020202020204" pitchFamily="34" charset="0"/>
              </a:rPr>
              <a:t>r</a:t>
            </a:r>
            <a:r>
              <a:rPr lang="en-CH" sz="2500" dirty="0">
                <a:solidFill>
                  <a:schemeClr val="tx1"/>
                </a:solidFill>
                <a:latin typeface="Aptos" panose="020B0004020202020204" pitchFamily="34" charset="0"/>
              </a:rPr>
              <a:t>esponsible</a:t>
            </a:r>
          </a:p>
          <a:p>
            <a:pPr algn="ctr"/>
            <a:r>
              <a:rPr lang="en-CH" sz="2500" dirty="0">
                <a:solidFill>
                  <a:schemeClr val="tx1"/>
                </a:solidFill>
                <a:latin typeface="Aptos" panose="020B0004020202020204" pitchFamily="34" charset="0"/>
              </a:rPr>
              <a:t> for address translation</a:t>
            </a:r>
            <a:endParaRPr lang="en-CH" sz="2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/>
      <p:bldP spid="19" grpId="0"/>
      <p:bldP spid="2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94232-213A-6CE7-CAF5-4E6A8AC4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B9A950-98AE-B165-E461-861195798F9A}"/>
              </a:ext>
            </a:extLst>
          </p:cNvPr>
          <p:cNvSpPr/>
          <p:nvPr/>
        </p:nvSpPr>
        <p:spPr>
          <a:xfrm>
            <a:off x="117984" y="1942773"/>
            <a:ext cx="6619641" cy="3693226"/>
          </a:xfrm>
          <a:prstGeom prst="roundRect">
            <a:avLst>
              <a:gd name="adj" fmla="val 894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u="none" strike="noStrike" kern="1200" cap="none" spc="0" normalizeH="0" baseline="0" noProof="0">
              <a:ln>
                <a:noFill/>
              </a:ln>
              <a:solidFill>
                <a:prstClr val="black">
                  <a:alpha val="39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6E3073-712D-7826-0D50-406773ADFE1A}"/>
              </a:ext>
            </a:extLst>
          </p:cNvPr>
          <p:cNvSpPr/>
          <p:nvPr/>
        </p:nvSpPr>
        <p:spPr>
          <a:xfrm>
            <a:off x="422914" y="2205287"/>
            <a:ext cx="2526021" cy="3021040"/>
          </a:xfrm>
          <a:prstGeom prst="roundRect">
            <a:avLst>
              <a:gd name="adj" fmla="val 4638"/>
            </a:avLst>
          </a:prstGeom>
          <a:solidFill>
            <a:schemeClr val="accent5">
              <a:lumMod val="60000"/>
              <a:lumOff val="40000"/>
              <a:alpha val="59534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5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TLB Hierarchy</a:t>
            </a:r>
            <a:endParaRPr kumimoji="0" lang="en-CH" sz="2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107F94-ECE5-3E75-D998-9D2C998A18DE}"/>
              </a:ext>
            </a:extLst>
          </p:cNvPr>
          <p:cNvSpPr/>
          <p:nvPr/>
        </p:nvSpPr>
        <p:spPr>
          <a:xfrm>
            <a:off x="4431602" y="2205282"/>
            <a:ext cx="2063735" cy="3021040"/>
          </a:xfrm>
          <a:prstGeom prst="roundRect">
            <a:avLst>
              <a:gd name="adj" fmla="val 3914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Page Table Walker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5AA99A-4557-4367-1AEA-821D0EB3A3A6}"/>
              </a:ext>
            </a:extLst>
          </p:cNvPr>
          <p:cNvCxnSpPr>
            <a:cxnSpLocks/>
          </p:cNvCxnSpPr>
          <p:nvPr/>
        </p:nvCxnSpPr>
        <p:spPr>
          <a:xfrm>
            <a:off x="2948935" y="3789386"/>
            <a:ext cx="14826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F48C9F4-6878-AD74-289C-4C529F266A1F}"/>
              </a:ext>
            </a:extLst>
          </p:cNvPr>
          <p:cNvSpPr/>
          <p:nvPr/>
        </p:nvSpPr>
        <p:spPr>
          <a:xfrm>
            <a:off x="3251997" y="3789386"/>
            <a:ext cx="8643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Miss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F0B18-235F-3915-4D10-44D6C765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CH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9AE010-4FD4-CFDC-482C-D0A45AE461BB}"/>
              </a:ext>
            </a:extLst>
          </p:cNvPr>
          <p:cNvSpPr/>
          <p:nvPr/>
        </p:nvSpPr>
        <p:spPr>
          <a:xfrm>
            <a:off x="7052891" y="1942773"/>
            <a:ext cx="1808339" cy="3693226"/>
          </a:xfrm>
          <a:prstGeom prst="roundRect">
            <a:avLst>
              <a:gd name="adj" fmla="val 308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Memory Hierarchy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A642E-2F9B-B72E-33DE-7A85287FEB99}"/>
              </a:ext>
            </a:extLst>
          </p:cNvPr>
          <p:cNvSpPr txBox="1"/>
          <p:nvPr/>
        </p:nvSpPr>
        <p:spPr>
          <a:xfrm>
            <a:off x="307563" y="1465723"/>
            <a:ext cx="64300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Memory Management Unit</a:t>
            </a:r>
          </a:p>
        </p:txBody>
      </p:sp>
      <p:pic>
        <p:nvPicPr>
          <p:cNvPr id="34" name="Graphic 33" descr="Database with solid fill">
            <a:extLst>
              <a:ext uri="{FF2B5EF4-FFF2-40B4-BE49-F238E27FC236}">
                <a16:creationId xmlns:a16="http://schemas.microsoft.com/office/drawing/2014/main" id="{E5314632-30E5-151F-393F-7EE8CBE5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177" y="2006093"/>
            <a:ext cx="897707" cy="9299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773677-E060-A4D5-E099-4B28A9C70B12}"/>
              </a:ext>
            </a:extLst>
          </p:cNvPr>
          <p:cNvSpPr txBox="1"/>
          <p:nvPr/>
        </p:nvSpPr>
        <p:spPr>
          <a:xfrm>
            <a:off x="7915231" y="2117136"/>
            <a:ext cx="8452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b="1" dirty="0">
                <a:solidFill>
                  <a:schemeClr val="tx1"/>
                </a:solidFill>
                <a:latin typeface="Aptos" panose="020B0004020202020204" pitchFamily="34" charset="0"/>
              </a:rPr>
              <a:t>Page </a:t>
            </a:r>
          </a:p>
          <a:p>
            <a:r>
              <a:rPr lang="en-CH" sz="2000" b="1" dirty="0">
                <a:solidFill>
                  <a:schemeClr val="tx1"/>
                </a:solidFill>
                <a:latin typeface="Aptos" panose="020B0004020202020204" pitchFamily="34" charset="0"/>
              </a:rPr>
              <a:t>Table</a:t>
            </a:r>
            <a:endParaRPr lang="en-CH" sz="2000" b="1" dirty="0">
              <a:latin typeface="Aptos" panose="020B00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4FCA7D1-82F9-F435-9C8F-5FF2A54800E7}"/>
              </a:ext>
            </a:extLst>
          </p:cNvPr>
          <p:cNvCxnSpPr>
            <a:cxnSpLocks/>
          </p:cNvCxnSpPr>
          <p:nvPr/>
        </p:nvCxnSpPr>
        <p:spPr>
          <a:xfrm>
            <a:off x="6495337" y="2456475"/>
            <a:ext cx="557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B4C223-12A6-54E2-E9DF-81CAAAF30385}"/>
              </a:ext>
            </a:extLst>
          </p:cNvPr>
          <p:cNvSpPr txBox="1"/>
          <p:nvPr/>
        </p:nvSpPr>
        <p:spPr>
          <a:xfrm>
            <a:off x="1805722" y="398403"/>
            <a:ext cx="553255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Address Translation</a:t>
            </a:r>
          </a:p>
        </p:txBody>
      </p:sp>
    </p:spTree>
    <p:extLst>
      <p:ext uri="{BB962C8B-B14F-4D97-AF65-F5344CB8AC3E}">
        <p14:creationId xmlns:p14="http://schemas.microsoft.com/office/powerpoint/2010/main" val="1811246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59">
        <p159:morph option="byObject"/>
      </p:transition>
    </mc:Choice>
    <mc:Fallback xmlns="">
      <p:transition advTm="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6BD-4390-9451-1856-08A58C7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D1ABA-BAC9-BBCD-9ED7-08D5FEC60327}"/>
              </a:ext>
            </a:extLst>
          </p:cNvPr>
          <p:cNvSpPr txBox="1"/>
          <p:nvPr/>
        </p:nvSpPr>
        <p:spPr>
          <a:xfrm>
            <a:off x="-328455" y="2459504"/>
            <a:ext cx="9800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4000" dirty="0">
                <a:latin typeface="Aptos" panose="020B0004020202020204" pitchFamily="34" charset="0"/>
              </a:rPr>
              <a:t>Virtual Memory overheads are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Aptos" panose="020B0004020202020204" pitchFamily="34" charset="0"/>
              </a:rPr>
              <a:t>expected</a:t>
            </a:r>
            <a:r>
              <a:rPr lang="en-CH" sz="4000" b="1" dirty="0">
                <a:solidFill>
                  <a:srgbClr val="C00000"/>
                </a:solidFill>
                <a:latin typeface="Aptos" panose="020B0004020202020204" pitchFamily="34" charset="0"/>
              </a:rPr>
              <a:t> to increase </a:t>
            </a:r>
            <a:r>
              <a:rPr lang="en-CH" sz="4000" dirty="0">
                <a:latin typeface="Aptos" panose="020B0004020202020204" pitchFamily="34" charset="0"/>
              </a:rPr>
              <a:t>as we transition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4000" dirty="0">
                <a:latin typeface="Aptos" panose="020B0004020202020204" pitchFamily="34" charset="0"/>
              </a:rPr>
              <a:t>to larger physical address spaces </a:t>
            </a:r>
          </a:p>
        </p:txBody>
      </p:sp>
    </p:spTree>
    <p:extLst>
      <p:ext uri="{BB962C8B-B14F-4D97-AF65-F5344CB8AC3E}">
        <p14:creationId xmlns:p14="http://schemas.microsoft.com/office/powerpoint/2010/main" val="29372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85ABE-E4A8-3B2A-F0FC-2E2816E9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7AAC3-90D0-7640-1E8E-16E258CD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110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65693-CF39-7606-CCEF-C9402A80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Validation against a Real System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A849B4-7F90-6CC7-0DCA-BAAA891B2347}"/>
              </a:ext>
            </a:extLst>
          </p:cNvPr>
          <p:cNvSpPr/>
          <p:nvPr/>
        </p:nvSpPr>
        <p:spPr>
          <a:xfrm>
            <a:off x="83971" y="3022277"/>
            <a:ext cx="2992861" cy="1060936"/>
          </a:xfrm>
          <a:prstGeom prst="roundRect">
            <a:avLst>
              <a:gd name="adj" fmla="val 3551"/>
            </a:avLst>
          </a:prstGeom>
          <a:solidFill>
            <a:schemeClr val="tx1">
              <a:alpha val="116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MMU Performance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8A12CF-24D5-E698-4D44-17FF0355C255}"/>
              </a:ext>
            </a:extLst>
          </p:cNvPr>
          <p:cNvSpPr txBox="1"/>
          <p:nvPr/>
        </p:nvSpPr>
        <p:spPr>
          <a:xfrm>
            <a:off x="49428" y="2364169"/>
            <a:ext cx="488091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Validation Metrics</a:t>
            </a:r>
            <a:endParaRPr lang="en-CH" sz="35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EA8237-940A-DE5A-6EB3-A34966B11A54}"/>
              </a:ext>
            </a:extLst>
          </p:cNvPr>
          <p:cNvSpPr/>
          <p:nvPr/>
        </p:nvSpPr>
        <p:spPr>
          <a:xfrm>
            <a:off x="3190353" y="3022277"/>
            <a:ext cx="2828350" cy="1060936"/>
          </a:xfrm>
          <a:prstGeom prst="roundRect">
            <a:avLst>
              <a:gd name="adj" fmla="val 3551"/>
            </a:avLst>
          </a:prstGeom>
          <a:solidFill>
            <a:schemeClr val="tx1">
              <a:alpha val="116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InstructionsPer Cycle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9A321F-B3E7-7A44-9A0F-F39FCB2E05E1}"/>
              </a:ext>
            </a:extLst>
          </p:cNvPr>
          <p:cNvSpPr/>
          <p:nvPr/>
        </p:nvSpPr>
        <p:spPr>
          <a:xfrm>
            <a:off x="6067170" y="3010871"/>
            <a:ext cx="2828350" cy="1060936"/>
          </a:xfrm>
          <a:prstGeom prst="roundRect">
            <a:avLst>
              <a:gd name="adj" fmla="val 3551"/>
            </a:avLst>
          </a:prstGeom>
          <a:solidFill>
            <a:schemeClr val="tx1">
              <a:alpha val="1168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Page</a:t>
            </a:r>
            <a:r>
              <a:rPr kumimoji="0" lang="en-CH" sz="3800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Fault Latency</a:t>
            </a:r>
            <a:endParaRPr kumimoji="0" lang="en-CH" sz="3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FA375-E466-2970-4D3E-51FC714E8746}"/>
              </a:ext>
            </a:extLst>
          </p:cNvPr>
          <p:cNvSpPr txBox="1">
            <a:spLocks/>
          </p:cNvSpPr>
          <p:nvPr/>
        </p:nvSpPr>
        <p:spPr>
          <a:xfrm>
            <a:off x="1615198" y="953556"/>
            <a:ext cx="3180707" cy="95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H" sz="58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Virtuoso</a:t>
            </a: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CH" sz="5800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C182FDA-732A-A337-20B9-EBA54B81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20764" r="21338" b="22998"/>
          <a:stretch/>
        </p:blipFill>
        <p:spPr bwMode="auto">
          <a:xfrm>
            <a:off x="246975" y="806161"/>
            <a:ext cx="1233309" cy="12512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AD46F8-762F-3D68-36B4-0C855A2B15D9}"/>
              </a:ext>
            </a:extLst>
          </p:cNvPr>
          <p:cNvSpPr/>
          <p:nvPr/>
        </p:nvSpPr>
        <p:spPr>
          <a:xfrm>
            <a:off x="5911967" y="894791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Sniper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pic>
        <p:nvPicPr>
          <p:cNvPr id="11" name="Graphic 10" descr="Link with solid fill">
            <a:extLst>
              <a:ext uri="{FF2B5EF4-FFF2-40B4-BE49-F238E27FC236}">
                <a16:creationId xmlns:a16="http://schemas.microsoft.com/office/drawing/2014/main" id="{42A194A3-D999-98D7-5915-3AFB7DE94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69032">
            <a:off x="4808215" y="1101618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1D50B8C-7036-C8F5-DB28-BA659E25D7AC}"/>
              </a:ext>
            </a:extLst>
          </p:cNvPr>
          <p:cNvGrpSpPr/>
          <p:nvPr/>
        </p:nvGrpSpPr>
        <p:grpSpPr>
          <a:xfrm>
            <a:off x="1749761" y="4352850"/>
            <a:ext cx="4981869" cy="2165455"/>
            <a:chOff x="1683115" y="4352850"/>
            <a:chExt cx="4981869" cy="21654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7600154-2311-DA21-EFFB-E10FC4F7FF73}"/>
                </a:ext>
              </a:extLst>
            </p:cNvPr>
            <p:cNvSpPr/>
            <p:nvPr/>
          </p:nvSpPr>
          <p:spPr>
            <a:xfrm>
              <a:off x="2045618" y="4352850"/>
              <a:ext cx="4619366" cy="2165455"/>
            </a:xfrm>
            <a:prstGeom prst="roundRect">
              <a:avLst>
                <a:gd name="adj" fmla="val 2401"/>
              </a:avLst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48F157F-A6A2-166F-9053-B30E332A2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68848" y="4591536"/>
              <a:ext cx="1702465" cy="170246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0FDE51-BE7F-36DE-64F5-6CBBCC451A28}"/>
                </a:ext>
              </a:extLst>
            </p:cNvPr>
            <p:cNvSpPr txBox="1"/>
            <p:nvPr/>
          </p:nvSpPr>
          <p:spPr>
            <a:xfrm>
              <a:off x="1683115" y="4599486"/>
              <a:ext cx="3434715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High-end</a:t>
              </a:r>
            </a:p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Server-grade</a:t>
              </a:r>
            </a:p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CPU</a:t>
              </a:r>
              <a:endParaRPr lang="en-CH" sz="35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D64AB-3FC5-0F1A-C2EE-4BCD26A0CB49}"/>
              </a:ext>
            </a:extLst>
          </p:cNvPr>
          <p:cNvSpPr/>
          <p:nvPr/>
        </p:nvSpPr>
        <p:spPr>
          <a:xfrm>
            <a:off x="927652" y="4200939"/>
            <a:ext cx="7288696" cy="243840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756750-29A9-A44B-FD2F-FE5E74448E98}"/>
              </a:ext>
            </a:extLst>
          </p:cNvPr>
          <p:cNvSpPr/>
          <p:nvPr/>
        </p:nvSpPr>
        <p:spPr>
          <a:xfrm>
            <a:off x="76449" y="806161"/>
            <a:ext cx="8910252" cy="1558008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125194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08FC-9803-2D06-52FE-1F624A195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043E66-ECBF-4FEC-1D42-EFD4A7552B56}"/>
              </a:ext>
            </a:extLst>
          </p:cNvPr>
          <p:cNvSpPr/>
          <p:nvPr/>
        </p:nvSpPr>
        <p:spPr>
          <a:xfrm>
            <a:off x="8164974" y="1124465"/>
            <a:ext cx="694821" cy="28420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A06CA-42FB-2C8F-5C22-E86C4B94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111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AAE8F-A7F4-F40F-907F-7EBAAC43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Validation: L</a:t>
            </a:r>
            <a:r>
              <a:rPr lang="en-CH" dirty="0"/>
              <a:t>2 TLB MPKI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5B3C9FC-0A6F-E398-BD3F-4D88086392F2}"/>
              </a:ext>
            </a:extLst>
          </p:cNvPr>
          <p:cNvSpPr/>
          <p:nvPr/>
        </p:nvSpPr>
        <p:spPr>
          <a:xfrm>
            <a:off x="-122830" y="5078628"/>
            <a:ext cx="9389660" cy="1452279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Virtuoso integrated with Sniper models </a:t>
            </a:r>
          </a:p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the L2 TLB misses per </a:t>
            </a: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kilo instructions </a:t>
            </a:r>
          </a:p>
          <a:p>
            <a:pPr lvl="0" algn="ctr" defTabSz="914400">
              <a:defRPr/>
            </a:pP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of a real high-end CPU </a:t>
            </a: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with 82% accuracy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28EE21-B517-D115-85E6-A0265D869BA1}"/>
              </a:ext>
            </a:extLst>
          </p:cNvPr>
          <p:cNvGraphicFramePr>
            <a:graphicFrameLocks/>
          </p:cNvGraphicFramePr>
          <p:nvPr/>
        </p:nvGraphicFramePr>
        <p:xfrm>
          <a:off x="-31530" y="894791"/>
          <a:ext cx="9144000" cy="426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CB0B0B-284E-EA3E-EAE9-4B29288B6672}"/>
              </a:ext>
            </a:extLst>
          </p:cNvPr>
          <p:cNvSpPr txBox="1"/>
          <p:nvPr/>
        </p:nvSpPr>
        <p:spPr>
          <a:xfrm>
            <a:off x="8164974" y="1540845"/>
            <a:ext cx="7970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82%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B3081-EEC0-658E-8A06-40B437111F39}"/>
              </a:ext>
            </a:extLst>
          </p:cNvPr>
          <p:cNvSpPr/>
          <p:nvPr/>
        </p:nvSpPr>
        <p:spPr>
          <a:xfrm>
            <a:off x="1606378" y="1231641"/>
            <a:ext cx="6450227" cy="2723879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76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1E998-E25F-56D0-59B0-BCF80136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B50EA0-E8FA-E21C-60B5-20AE0C703070}"/>
              </a:ext>
            </a:extLst>
          </p:cNvPr>
          <p:cNvSpPr/>
          <p:nvPr/>
        </p:nvSpPr>
        <p:spPr>
          <a:xfrm>
            <a:off x="8202045" y="1186249"/>
            <a:ext cx="797013" cy="2792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17649-971B-AE6D-31F8-94770783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112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69C8E-D414-E07F-2D1C-D01A44AB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8915399" cy="894791"/>
          </a:xfrm>
        </p:spPr>
        <p:txBody>
          <a:bodyPr>
            <a:normAutofit/>
          </a:bodyPr>
          <a:lstStyle/>
          <a:p>
            <a:r>
              <a:rPr lang="en-CH" dirty="0"/>
              <a:t>Validation: Page Table Walk Latency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EA3B28-6BF1-9660-4E1D-4814F847EC60}"/>
              </a:ext>
            </a:extLst>
          </p:cNvPr>
          <p:cNvGraphicFramePr>
            <a:graphicFrameLocks/>
          </p:cNvGraphicFramePr>
          <p:nvPr/>
        </p:nvGraphicFramePr>
        <p:xfrm>
          <a:off x="71302" y="858509"/>
          <a:ext cx="9072697" cy="419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F673A7-840D-B17B-FBED-3AB79EA5CF72}"/>
              </a:ext>
            </a:extLst>
          </p:cNvPr>
          <p:cNvSpPr txBox="1"/>
          <p:nvPr/>
        </p:nvSpPr>
        <p:spPr>
          <a:xfrm>
            <a:off x="8272634" y="1514773"/>
            <a:ext cx="7970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86%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4F7CF3-4BA1-8FC6-AEE8-13D70398EB05}"/>
              </a:ext>
            </a:extLst>
          </p:cNvPr>
          <p:cNvSpPr/>
          <p:nvPr/>
        </p:nvSpPr>
        <p:spPr>
          <a:xfrm>
            <a:off x="-122830" y="5078628"/>
            <a:ext cx="9389660" cy="1452279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Virtuoso integrated with Sniper models the </a:t>
            </a:r>
          </a:p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Page Table Walk latency </a:t>
            </a: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of</a:t>
            </a: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 </a:t>
            </a: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a real high-end CPU</a:t>
            </a: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 </a:t>
            </a:r>
          </a:p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with 86% accuracy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57BAB5-A2F1-D0B3-5613-B4134FF941E8}"/>
              </a:ext>
            </a:extLst>
          </p:cNvPr>
          <p:cNvSpPr/>
          <p:nvPr/>
        </p:nvSpPr>
        <p:spPr>
          <a:xfrm>
            <a:off x="1754372" y="1250047"/>
            <a:ext cx="6435316" cy="2705267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37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EE97B-316D-7D33-A9A7-9F6C670D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113</a:t>
            </a:fld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91673-3DD5-09C0-698C-A5952339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Instructions vs Simulation 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38A82E-7D89-F25B-12F5-62B5DB9D6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517659"/>
              </p:ext>
            </p:extLst>
          </p:nvPr>
        </p:nvGraphicFramePr>
        <p:xfrm>
          <a:off x="949569" y="738554"/>
          <a:ext cx="9548446" cy="37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5FD37E-57E2-EF55-79DC-D2801C265654}"/>
              </a:ext>
            </a:extLst>
          </p:cNvPr>
          <p:cNvCxnSpPr>
            <a:cxnSpLocks/>
          </p:cNvCxnSpPr>
          <p:nvPr/>
        </p:nvCxnSpPr>
        <p:spPr>
          <a:xfrm>
            <a:off x="4034284" y="3385868"/>
            <a:ext cx="0" cy="52135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03FDA5-2D85-7515-BE57-0F09D9C317AE}"/>
              </a:ext>
            </a:extLst>
          </p:cNvPr>
          <p:cNvCxnSpPr>
            <a:cxnSpLocks/>
          </p:cNvCxnSpPr>
          <p:nvPr/>
        </p:nvCxnSpPr>
        <p:spPr>
          <a:xfrm>
            <a:off x="1609473" y="3284015"/>
            <a:ext cx="2343095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E9003-2AB5-4B12-354B-749359B4137B}"/>
              </a:ext>
            </a:extLst>
          </p:cNvPr>
          <p:cNvCxnSpPr>
            <a:cxnSpLocks/>
          </p:cNvCxnSpPr>
          <p:nvPr/>
        </p:nvCxnSpPr>
        <p:spPr>
          <a:xfrm>
            <a:off x="1609473" y="3038187"/>
            <a:ext cx="323783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F27CA0-F658-31B1-C709-F6D92EFAA7CD}"/>
              </a:ext>
            </a:extLst>
          </p:cNvPr>
          <p:cNvCxnSpPr>
            <a:cxnSpLocks/>
          </p:cNvCxnSpPr>
          <p:nvPr/>
        </p:nvCxnSpPr>
        <p:spPr>
          <a:xfrm>
            <a:off x="4902123" y="3158474"/>
            <a:ext cx="0" cy="75857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AFABC6-59EA-F189-EE6F-70A1D00542A0}"/>
              </a:ext>
            </a:extLst>
          </p:cNvPr>
          <p:cNvSpPr txBox="1"/>
          <p:nvPr/>
        </p:nvSpPr>
        <p:spPr>
          <a:xfrm>
            <a:off x="2907155" y="4411098"/>
            <a:ext cx="563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Fraction of Instructions Executed by MimicOS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C0AD2-CBF3-86E3-AC4B-FF87DBEFEF60}"/>
              </a:ext>
            </a:extLst>
          </p:cNvPr>
          <p:cNvSpPr txBox="1"/>
          <p:nvPr/>
        </p:nvSpPr>
        <p:spPr>
          <a:xfrm rot="16200000">
            <a:off x="-535867" y="2533608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Normalized </a:t>
            </a:r>
          </a:p>
          <a:p>
            <a:pPr algn="ctr"/>
            <a:r>
              <a:rPr lang="en-CH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Simulation Time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9EACB-42FA-1749-99FB-B20A106768F1}"/>
              </a:ext>
            </a:extLst>
          </p:cNvPr>
          <p:cNvSpPr txBox="1"/>
          <p:nvPr/>
        </p:nvSpPr>
        <p:spPr>
          <a:xfrm>
            <a:off x="4876800" y="2446902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/>
              <a:t>y=1.5x</a:t>
            </a:r>
            <a:endParaRPr lang="en-CH" sz="20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DBFC1-2104-9911-2D40-8CFE14052D9D}"/>
              </a:ext>
            </a:extLst>
          </p:cNvPr>
          <p:cNvSpPr txBox="1"/>
          <p:nvPr/>
        </p:nvSpPr>
        <p:spPr>
          <a:xfrm>
            <a:off x="1459667" y="1648477"/>
            <a:ext cx="294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</a:rPr>
              <a:t>y</a:t>
            </a:r>
            <a:endParaRPr lang="en-CH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A16F3-539C-E3D4-99F6-595EFC8B23A8}"/>
              </a:ext>
            </a:extLst>
          </p:cNvPr>
          <p:cNvSpPr txBox="1"/>
          <p:nvPr/>
        </p:nvSpPr>
        <p:spPr>
          <a:xfrm>
            <a:off x="8655838" y="3571232"/>
            <a:ext cx="294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</a:rPr>
              <a:t>x</a:t>
            </a:r>
            <a:endParaRPr lang="en-CH" sz="2000" b="1" dirty="0">
              <a:solidFill>
                <a:srgbClr val="C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1814F3E-96A8-B87C-5C19-BE9BC70E035F}"/>
              </a:ext>
            </a:extLst>
          </p:cNvPr>
          <p:cNvSpPr/>
          <p:nvPr/>
        </p:nvSpPr>
        <p:spPr>
          <a:xfrm>
            <a:off x="-122830" y="5078628"/>
            <a:ext cx="9389660" cy="1452279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Linear relationship between instructions </a:t>
            </a:r>
          </a:p>
          <a:p>
            <a:pPr lvl="0" algn="ctr" defTabSz="914400">
              <a:defRPr/>
            </a:pPr>
            <a:r>
              <a:rPr lang="en-CH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executed by MimicOS and simulation time 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53D7-3CCA-6FD6-8727-77CC36A90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07733-8AF2-DB9C-D765-93A64F7F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DBED37-0B53-A911-D8C2-1F29F13D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Going into the Future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7A071-8FB9-AD93-405F-4B06F97DC86F}"/>
              </a:ext>
            </a:extLst>
          </p:cNvPr>
          <p:cNvGrpSpPr/>
          <p:nvPr/>
        </p:nvGrpSpPr>
        <p:grpSpPr>
          <a:xfrm>
            <a:off x="1963839" y="820721"/>
            <a:ext cx="4610379" cy="1760352"/>
            <a:chOff x="173917" y="-94040"/>
            <a:chExt cx="8547326" cy="606194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2959F00-6D45-484F-AA25-F83B47B422BA}"/>
                </a:ext>
              </a:extLst>
            </p:cNvPr>
            <p:cNvSpPr/>
            <p:nvPr/>
          </p:nvSpPr>
          <p:spPr>
            <a:xfrm>
              <a:off x="263136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GPU Memory</a:t>
              </a:r>
              <a:endParaRPr lang="en-CH" sz="1500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EFCA83D-A563-890A-99AB-EDC68345F92C}"/>
                </a:ext>
              </a:extLst>
            </p:cNvPr>
            <p:cNvSpPr/>
            <p:nvPr/>
          </p:nvSpPr>
          <p:spPr>
            <a:xfrm>
              <a:off x="4980957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CPU Memory</a:t>
              </a:r>
              <a:endParaRPr lang="en-CH" sz="1500" dirty="0"/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4F56F037-4AE0-5DAA-4C0A-7BDE643B8782}"/>
                </a:ext>
              </a:extLst>
            </p:cNvPr>
            <p:cNvSpPr/>
            <p:nvPr/>
          </p:nvSpPr>
          <p:spPr>
            <a:xfrm rot="5400000">
              <a:off x="4193328" y="-1853123"/>
              <a:ext cx="597723" cy="8458106"/>
            </a:xfrm>
            <a:prstGeom prst="leftBracket">
              <a:avLst/>
            </a:prstGeom>
            <a:ln w="22225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  <a:gd name="connsiteX4" fmla="*/ 102648 w 102648"/>
                        <a:gd name="connsiteY4" fmla="*/ 8458106 h 8458106"/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2648" h="8458106" stroke="0" extrusionOk="0">
                          <a:moveTo>
                            <a:pt x="102648" y="8458106"/>
                          </a:moveTo>
                          <a:cubicBezTo>
                            <a:pt x="45632" y="8457906"/>
                            <a:pt x="-550" y="8454483"/>
                            <a:pt x="0" y="8449552"/>
                          </a:cubicBezTo>
                          <a:cubicBezTo>
                            <a:pt x="132882" y="4711703"/>
                            <a:pt x="-84951" y="4192900"/>
                            <a:pt x="0" y="8554"/>
                          </a:cubicBezTo>
                          <a:cubicBezTo>
                            <a:pt x="-1740" y="5530"/>
                            <a:pt x="45673" y="1569"/>
                            <a:pt x="102648" y="0"/>
                          </a:cubicBezTo>
                          <a:cubicBezTo>
                            <a:pt x="122835" y="2033610"/>
                            <a:pt x="255128" y="5178611"/>
                            <a:pt x="102648" y="8458106"/>
                          </a:cubicBezTo>
                          <a:close/>
                        </a:path>
                        <a:path w="102648" h="8458106" fill="none" extrusionOk="0">
                          <a:moveTo>
                            <a:pt x="102648" y="8458106"/>
                          </a:moveTo>
                          <a:cubicBezTo>
                            <a:pt x="46113" y="8458125"/>
                            <a:pt x="313" y="8453631"/>
                            <a:pt x="0" y="8449552"/>
                          </a:cubicBezTo>
                          <a:cubicBezTo>
                            <a:pt x="-87639" y="6523103"/>
                            <a:pt x="72679" y="3199096"/>
                            <a:pt x="0" y="8554"/>
                          </a:cubicBezTo>
                          <a:cubicBezTo>
                            <a:pt x="-188" y="2037"/>
                            <a:pt x="41085" y="6771"/>
                            <a:pt x="102648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5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C68176-0E12-02D3-AB3E-B278A0A57920}"/>
                </a:ext>
              </a:extLst>
            </p:cNvPr>
            <p:cNvSpPr txBox="1"/>
            <p:nvPr/>
          </p:nvSpPr>
          <p:spPr>
            <a:xfrm>
              <a:off x="1263617" y="-94040"/>
              <a:ext cx="6945266" cy="16427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CH" sz="2500" b="1" dirty="0">
                  <a:latin typeface="Aptos" panose="020B0004020202020204" pitchFamily="34" charset="0"/>
                </a:rPr>
                <a:t>Unified Virtual Memory</a:t>
              </a:r>
              <a:endParaRPr lang="en-CH" sz="25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15B7AB-7BAE-6BC0-D4E3-2339367E02A0}"/>
                </a:ext>
              </a:extLst>
            </p:cNvPr>
            <p:cNvSpPr txBox="1"/>
            <p:nvPr/>
          </p:nvSpPr>
          <p:spPr>
            <a:xfrm>
              <a:off x="173917" y="4043134"/>
              <a:ext cx="3740280" cy="190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High Bandwidth</a:t>
              </a:r>
            </a:p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Limited Capacity</a:t>
              </a:r>
              <a:endParaRPr lang="en-CH" sz="15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906D24-B76E-F19B-DEBE-98472AB38505}"/>
                </a:ext>
              </a:extLst>
            </p:cNvPr>
            <p:cNvSpPr txBox="1"/>
            <p:nvPr/>
          </p:nvSpPr>
          <p:spPr>
            <a:xfrm>
              <a:off x="4980957" y="4060160"/>
              <a:ext cx="3740280" cy="190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High Capacity</a:t>
              </a:r>
            </a:p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Low cost/bit</a:t>
              </a:r>
              <a:endParaRPr lang="en-CH" sz="15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086" name="Oval 3085">
            <a:extLst>
              <a:ext uri="{FF2B5EF4-FFF2-40B4-BE49-F238E27FC236}">
                <a16:creationId xmlns:a16="http://schemas.microsoft.com/office/drawing/2014/main" id="{14826A54-E9CA-2CDA-B821-0F2E9E795C8F}"/>
              </a:ext>
            </a:extLst>
          </p:cNvPr>
          <p:cNvSpPr/>
          <p:nvPr/>
        </p:nvSpPr>
        <p:spPr>
          <a:xfrm>
            <a:off x="2057292" y="856919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3090" name="Straight Arrow Connector 3089">
            <a:extLst>
              <a:ext uri="{FF2B5EF4-FFF2-40B4-BE49-F238E27FC236}">
                <a16:creationId xmlns:a16="http://schemas.microsoft.com/office/drawing/2014/main" id="{389FC052-E234-595A-2BC5-12C31F99C67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029449" y="1822233"/>
            <a:ext cx="527280" cy="0"/>
          </a:xfrm>
          <a:prstGeom prst="straightConnector1">
            <a:avLst/>
          </a:prstGeom>
          <a:ln w="3492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19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5A61A-DA3B-C6D2-40E6-A1EC4D2A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2081-824D-B1DD-8CF0-2297FFEC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H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B086D9-1552-A927-D89B-84BD83E6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Going into the Future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0FD050-36B3-B2D3-97DC-2278D2EB1028}"/>
              </a:ext>
            </a:extLst>
          </p:cNvPr>
          <p:cNvGrpSpPr/>
          <p:nvPr/>
        </p:nvGrpSpPr>
        <p:grpSpPr>
          <a:xfrm>
            <a:off x="1963839" y="820721"/>
            <a:ext cx="4610379" cy="1760352"/>
            <a:chOff x="173917" y="-94040"/>
            <a:chExt cx="8547326" cy="606194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CC1E78B-EDCD-FAA4-8390-F99A98F47BDB}"/>
                </a:ext>
              </a:extLst>
            </p:cNvPr>
            <p:cNvSpPr/>
            <p:nvPr/>
          </p:nvSpPr>
          <p:spPr>
            <a:xfrm>
              <a:off x="263136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GPU Memory</a:t>
              </a:r>
              <a:endParaRPr lang="en-CH" sz="1500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A3DF55-E319-E92E-E872-C5B6E764C500}"/>
                </a:ext>
              </a:extLst>
            </p:cNvPr>
            <p:cNvSpPr/>
            <p:nvPr/>
          </p:nvSpPr>
          <p:spPr>
            <a:xfrm>
              <a:off x="4980957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CPU Memory</a:t>
              </a:r>
              <a:endParaRPr lang="en-CH" sz="1500" dirty="0"/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38CDBC0F-DAC9-E861-9A9D-5302B3FC44CC}"/>
                </a:ext>
              </a:extLst>
            </p:cNvPr>
            <p:cNvSpPr/>
            <p:nvPr/>
          </p:nvSpPr>
          <p:spPr>
            <a:xfrm rot="5400000">
              <a:off x="4193328" y="-1853123"/>
              <a:ext cx="597723" cy="8458106"/>
            </a:xfrm>
            <a:prstGeom prst="leftBracket">
              <a:avLst/>
            </a:prstGeom>
            <a:ln w="22225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  <a:gd name="connsiteX4" fmla="*/ 102648 w 102648"/>
                        <a:gd name="connsiteY4" fmla="*/ 8458106 h 8458106"/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2648" h="8458106" stroke="0" extrusionOk="0">
                          <a:moveTo>
                            <a:pt x="102648" y="8458106"/>
                          </a:moveTo>
                          <a:cubicBezTo>
                            <a:pt x="45632" y="8457906"/>
                            <a:pt x="-550" y="8454483"/>
                            <a:pt x="0" y="8449552"/>
                          </a:cubicBezTo>
                          <a:cubicBezTo>
                            <a:pt x="132882" y="4711703"/>
                            <a:pt x="-84951" y="4192900"/>
                            <a:pt x="0" y="8554"/>
                          </a:cubicBezTo>
                          <a:cubicBezTo>
                            <a:pt x="-1740" y="5530"/>
                            <a:pt x="45673" y="1569"/>
                            <a:pt x="102648" y="0"/>
                          </a:cubicBezTo>
                          <a:cubicBezTo>
                            <a:pt x="122835" y="2033610"/>
                            <a:pt x="255128" y="5178611"/>
                            <a:pt x="102648" y="8458106"/>
                          </a:cubicBezTo>
                          <a:close/>
                        </a:path>
                        <a:path w="102648" h="8458106" fill="none" extrusionOk="0">
                          <a:moveTo>
                            <a:pt x="102648" y="8458106"/>
                          </a:moveTo>
                          <a:cubicBezTo>
                            <a:pt x="46113" y="8458125"/>
                            <a:pt x="313" y="8453631"/>
                            <a:pt x="0" y="8449552"/>
                          </a:cubicBezTo>
                          <a:cubicBezTo>
                            <a:pt x="-87639" y="6523103"/>
                            <a:pt x="72679" y="3199096"/>
                            <a:pt x="0" y="8554"/>
                          </a:cubicBezTo>
                          <a:cubicBezTo>
                            <a:pt x="-188" y="2037"/>
                            <a:pt x="41085" y="6771"/>
                            <a:pt x="102648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5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67F937-A15E-F86E-4272-77179E2E9973}"/>
                </a:ext>
              </a:extLst>
            </p:cNvPr>
            <p:cNvSpPr txBox="1"/>
            <p:nvPr/>
          </p:nvSpPr>
          <p:spPr>
            <a:xfrm>
              <a:off x="1263617" y="-94040"/>
              <a:ext cx="6945266" cy="16427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CH" sz="2500" b="1" dirty="0">
                  <a:latin typeface="Aptos" panose="020B0004020202020204" pitchFamily="34" charset="0"/>
                </a:rPr>
                <a:t>Unified Virtual Memory</a:t>
              </a:r>
              <a:endParaRPr lang="en-CH" sz="25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472C83-EB65-25AA-55CC-549654217717}"/>
                </a:ext>
              </a:extLst>
            </p:cNvPr>
            <p:cNvSpPr txBox="1"/>
            <p:nvPr/>
          </p:nvSpPr>
          <p:spPr>
            <a:xfrm>
              <a:off x="173917" y="4043134"/>
              <a:ext cx="3740280" cy="190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High Bandwidth</a:t>
              </a:r>
            </a:p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Limited Capacity</a:t>
              </a:r>
              <a:endParaRPr lang="en-CH" sz="15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687A1-5944-4CE5-F397-A89980A10AA9}"/>
                </a:ext>
              </a:extLst>
            </p:cNvPr>
            <p:cNvSpPr txBox="1"/>
            <p:nvPr/>
          </p:nvSpPr>
          <p:spPr>
            <a:xfrm>
              <a:off x="4980957" y="4060160"/>
              <a:ext cx="3740280" cy="190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High Capacity</a:t>
              </a:r>
            </a:p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Low cost/bit</a:t>
              </a:r>
              <a:endParaRPr lang="en-CH" sz="15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97E054-D811-69E1-8692-535F5BFA60D6}"/>
              </a:ext>
            </a:extLst>
          </p:cNvPr>
          <p:cNvCxnSpPr>
            <a:cxnSpLocks/>
          </p:cNvCxnSpPr>
          <p:nvPr/>
        </p:nvCxnSpPr>
        <p:spPr>
          <a:xfrm flipH="1" flipV="1">
            <a:off x="-9701" y="1858169"/>
            <a:ext cx="4349017" cy="1744601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42EC68-E9A8-83DB-F285-242AFEA026DB}"/>
              </a:ext>
            </a:extLst>
          </p:cNvPr>
          <p:cNvCxnSpPr>
            <a:cxnSpLocks/>
          </p:cNvCxnSpPr>
          <p:nvPr/>
        </p:nvCxnSpPr>
        <p:spPr>
          <a:xfrm flipH="1">
            <a:off x="4339316" y="3605982"/>
            <a:ext cx="5541" cy="3252018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789FC12-8C10-1805-2554-D60376DF5E85}"/>
              </a:ext>
            </a:extLst>
          </p:cNvPr>
          <p:cNvSpPr txBox="1"/>
          <p:nvPr/>
        </p:nvSpPr>
        <p:spPr>
          <a:xfrm>
            <a:off x="592812" y="3611703"/>
            <a:ext cx="3489673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Aptos" panose="020B0004020202020204" pitchFamily="34" charset="0"/>
              </a:rPr>
              <a:t>Direct Storage Access </a:t>
            </a:r>
            <a:endParaRPr lang="en-CH" sz="2500" dirty="0"/>
          </a:p>
        </p:txBody>
      </p:sp>
      <p:pic>
        <p:nvPicPr>
          <p:cNvPr id="52" name="Picture 2" descr="Intel SSDPED1K375GA01 Optane SSD DC P4800X Series - Walmart.com">
            <a:extLst>
              <a:ext uri="{FF2B5EF4-FFF2-40B4-BE49-F238E27FC236}">
                <a16:creationId xmlns:a16="http://schemas.microsoft.com/office/drawing/2014/main" id="{157C2341-1DE7-4926-0187-9484973C9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34" b="71242" l="817" r="99183">
                        <a14:foregroundMark x1="327" y1="29085" x2="6373" y2="33660"/>
                        <a14:foregroundMark x1="6373" y1="33660" x2="5229" y2="71569"/>
                        <a14:foregroundMark x1="8448" y1="72018" x2="12255" y2="72549"/>
                        <a14:foregroundMark x1="5229" y1="71569" x2="7414" y2="71874"/>
                        <a14:foregroundMark x1="12255" y1="72549" x2="12686" y2="71567"/>
                        <a14:foregroundMark x1="19281" y1="63308" x2="19599" y2="63110"/>
                        <a14:foregroundMark x1="96963" y1="62296" x2="99837" y2="62418"/>
                        <a14:foregroundMark x1="99758" y1="57120" x2="99346" y2="29575"/>
                        <a14:foregroundMark x1="99837" y1="62418" x2="99763" y2="57460"/>
                        <a14:foregroundMark x1="99346" y1="29575" x2="980" y2="26634"/>
                        <a14:foregroundMark x1="38072" y1="43954" x2="26471" y2="44771"/>
                        <a14:foregroundMark x1="26471" y1="44771" x2="39542" y2="43301"/>
                        <a14:foregroundMark x1="39542" y1="43301" x2="27288" y2="43464"/>
                        <a14:foregroundMark x1="27288" y1="43464" x2="34804" y2="43627"/>
                        <a14:foregroundMark x1="34804" y1="43627" x2="23856" y2="42484"/>
                        <a14:foregroundMark x1="23856" y1="42484" x2="46732" y2="45588"/>
                        <a14:foregroundMark x1="46732" y1="45588" x2="19444" y2="47059"/>
                        <a14:foregroundMark x1="19444" y1="47059" x2="36438" y2="44444"/>
                        <a14:foregroundMark x1="10294" y1="58824" x2="8660" y2="57026"/>
                        <a14:foregroundMark x1="8170" y1="63725" x2="7680" y2="71078"/>
                        <a14:foregroundMark x1="7680" y1="71078" x2="6863" y2="71242"/>
                        <a14:backgroundMark x1="8007" y1="70588" x2="15196" y2="65686"/>
                        <a14:backgroundMark x1="15196" y1="65686" x2="20098" y2="59967"/>
                        <a14:backgroundMark x1="20098" y1="59967" x2="25654" y2="64542"/>
                        <a14:backgroundMark x1="25654" y1="64542" x2="32516" y2="66993"/>
                        <a14:backgroundMark x1="32516" y1="66993" x2="40850" y2="67484"/>
                        <a14:backgroundMark x1="40850" y1="67484" x2="48039" y2="66667"/>
                        <a14:backgroundMark x1="48039" y1="66667" x2="53595" y2="62418"/>
                        <a14:backgroundMark x1="53595" y1="62418" x2="98529" y2="59477"/>
                        <a14:backgroundMark x1="20098" y1="64052" x2="13562" y2="69118"/>
                        <a14:backgroundMark x1="13562" y1="69118" x2="27451" y2="73529"/>
                        <a14:backgroundMark x1="27451" y1="73529" x2="63889" y2="66830"/>
                        <a14:backgroundMark x1="63889" y1="66830" x2="54085" y2="64869"/>
                        <a14:backgroundMark x1="54085" y1="64869" x2="53105" y2="65359"/>
                        <a14:backgroundMark x1="96569" y1="61765" x2="82190" y2="65033"/>
                        <a14:backgroundMark x1="18791" y1="63235" x2="17810" y2="65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56" b="27768"/>
          <a:stretch/>
        </p:blipFill>
        <p:spPr bwMode="auto">
          <a:xfrm>
            <a:off x="1963839" y="4328730"/>
            <a:ext cx="2248093" cy="93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B850D9A-C868-A768-5DB4-3C605E18E8E0}"/>
              </a:ext>
            </a:extLst>
          </p:cNvPr>
          <p:cNvSpPr txBox="1"/>
          <p:nvPr/>
        </p:nvSpPr>
        <p:spPr>
          <a:xfrm>
            <a:off x="2278886" y="5165362"/>
            <a:ext cx="178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ptos" panose="020B0004020202020204" pitchFamily="34" charset="0"/>
                <a:cs typeface="Calibri" panose="020F0502020204030204" pitchFamily="34" charset="0"/>
              </a:rPr>
              <a:t>High-end SSD</a:t>
            </a:r>
          </a:p>
        </p:txBody>
      </p:sp>
      <p:pic>
        <p:nvPicPr>
          <p:cNvPr id="60" name="Graphic 59" descr="Processor with solid fill">
            <a:extLst>
              <a:ext uri="{FF2B5EF4-FFF2-40B4-BE49-F238E27FC236}">
                <a16:creationId xmlns:a16="http://schemas.microsoft.com/office/drawing/2014/main" id="{15FE8CD6-2871-7D0F-4A48-3D26AEA3A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947" y="4358222"/>
            <a:ext cx="914400" cy="914400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B28041D-28AC-5FC1-CD41-77F3FB77CFA5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146347" y="4794308"/>
            <a:ext cx="817492" cy="1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8" name="TextBox 3077">
            <a:extLst>
              <a:ext uri="{FF2B5EF4-FFF2-40B4-BE49-F238E27FC236}">
                <a16:creationId xmlns:a16="http://schemas.microsoft.com/office/drawing/2014/main" id="{FD3A757D-610B-0858-B37F-DA03646A912B}"/>
              </a:ext>
            </a:extLst>
          </p:cNvPr>
          <p:cNvSpPr txBox="1"/>
          <p:nvPr/>
        </p:nvSpPr>
        <p:spPr>
          <a:xfrm>
            <a:off x="322183" y="5578207"/>
            <a:ext cx="2388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Aptos" panose="020B0004020202020204" pitchFamily="34" charset="0"/>
              </a:rPr>
              <a:t>Byte-addressable interface</a:t>
            </a:r>
            <a:endParaRPr lang="en-CH" sz="1800" dirty="0">
              <a:solidFill>
                <a:srgbClr val="C00000"/>
              </a:solidFill>
            </a:endParaRPr>
          </a:p>
        </p:txBody>
      </p:sp>
      <p:sp>
        <p:nvSpPr>
          <p:cNvPr id="3086" name="Oval 3085">
            <a:extLst>
              <a:ext uri="{FF2B5EF4-FFF2-40B4-BE49-F238E27FC236}">
                <a16:creationId xmlns:a16="http://schemas.microsoft.com/office/drawing/2014/main" id="{DB526D9A-B875-0642-E66D-CA8CC1A514D5}"/>
              </a:ext>
            </a:extLst>
          </p:cNvPr>
          <p:cNvSpPr/>
          <p:nvPr/>
        </p:nvSpPr>
        <p:spPr>
          <a:xfrm>
            <a:off x="2057292" y="856919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87" name="Oval 3086">
            <a:extLst>
              <a:ext uri="{FF2B5EF4-FFF2-40B4-BE49-F238E27FC236}">
                <a16:creationId xmlns:a16="http://schemas.microsoft.com/office/drawing/2014/main" id="{8F9DF90B-31EF-A08B-06EA-122CC28CF1E8}"/>
              </a:ext>
            </a:extLst>
          </p:cNvPr>
          <p:cNvSpPr/>
          <p:nvPr/>
        </p:nvSpPr>
        <p:spPr>
          <a:xfrm>
            <a:off x="52299" y="3628636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3090" name="Straight Arrow Connector 3089">
            <a:extLst>
              <a:ext uri="{FF2B5EF4-FFF2-40B4-BE49-F238E27FC236}">
                <a16:creationId xmlns:a16="http://schemas.microsoft.com/office/drawing/2014/main" id="{A1218D72-34B7-9195-49D9-1C7DB678602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029449" y="1822233"/>
            <a:ext cx="527280" cy="0"/>
          </a:xfrm>
          <a:prstGeom prst="straightConnector1">
            <a:avLst/>
          </a:prstGeom>
          <a:ln w="3492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2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03FA-8B2E-2845-0258-D12D698A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4CDD8-87FF-9214-C87B-71C6BD02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H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324A08-C7FC-3A81-E575-450D564D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Going into the Future</a:t>
            </a:r>
          </a:p>
        </p:txBody>
      </p:sp>
      <p:pic>
        <p:nvPicPr>
          <p:cNvPr id="3074" name="Picture 2" descr="Expanding the Limits of Memory Bandwidth and Density: Samsung's CXL Memory  Expander | Samsung Semiconductor EMEA">
            <a:extLst>
              <a:ext uri="{FF2B5EF4-FFF2-40B4-BE49-F238E27FC236}">
                <a16:creationId xmlns:a16="http://schemas.microsoft.com/office/drawing/2014/main" id="{502DC2C9-BD6B-A4E6-8583-16DDBBF85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6" b="25239"/>
          <a:stretch/>
        </p:blipFill>
        <p:spPr bwMode="auto">
          <a:xfrm>
            <a:off x="4855921" y="4086550"/>
            <a:ext cx="4056132" cy="128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B85FB-3310-299A-E4B0-36DA0A808030}"/>
              </a:ext>
            </a:extLst>
          </p:cNvPr>
          <p:cNvGrpSpPr/>
          <p:nvPr/>
        </p:nvGrpSpPr>
        <p:grpSpPr>
          <a:xfrm>
            <a:off x="1963839" y="834681"/>
            <a:ext cx="4610379" cy="1746392"/>
            <a:chOff x="173917" y="-45970"/>
            <a:chExt cx="8547326" cy="601387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7F69F6F-96E4-09B4-7B42-6C711A1DAAC8}"/>
                </a:ext>
              </a:extLst>
            </p:cNvPr>
            <p:cNvSpPr/>
            <p:nvPr/>
          </p:nvSpPr>
          <p:spPr>
            <a:xfrm>
              <a:off x="263136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GPU Memory</a:t>
              </a:r>
              <a:endParaRPr lang="en-CH" sz="1500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E37A602-52EA-03F9-A32D-EF359E46419F}"/>
                </a:ext>
              </a:extLst>
            </p:cNvPr>
            <p:cNvSpPr/>
            <p:nvPr/>
          </p:nvSpPr>
          <p:spPr>
            <a:xfrm>
              <a:off x="4980957" y="2700213"/>
              <a:ext cx="3740280" cy="1309105"/>
            </a:xfrm>
            <a:prstGeom prst="roundRect">
              <a:avLst>
                <a:gd name="adj" fmla="val 203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15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CPU Memory</a:t>
              </a:r>
              <a:endParaRPr lang="en-CH" sz="1500" dirty="0"/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83548986-81BE-7538-E087-2B39AA733E29}"/>
                </a:ext>
              </a:extLst>
            </p:cNvPr>
            <p:cNvSpPr/>
            <p:nvPr/>
          </p:nvSpPr>
          <p:spPr>
            <a:xfrm rot="5400000">
              <a:off x="4193328" y="-1853123"/>
              <a:ext cx="597723" cy="8458106"/>
            </a:xfrm>
            <a:prstGeom prst="leftBracket">
              <a:avLst/>
            </a:prstGeom>
            <a:ln w="22225">
              <a:solidFill>
                <a:schemeClr val="tx1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  <a:gd name="connsiteX4" fmla="*/ 102648 w 102648"/>
                        <a:gd name="connsiteY4" fmla="*/ 8458106 h 8458106"/>
                        <a:gd name="connsiteX0" fmla="*/ 102648 w 102648"/>
                        <a:gd name="connsiteY0" fmla="*/ 8458106 h 8458106"/>
                        <a:gd name="connsiteX1" fmla="*/ 0 w 102648"/>
                        <a:gd name="connsiteY1" fmla="*/ 8449552 h 8458106"/>
                        <a:gd name="connsiteX2" fmla="*/ 0 w 102648"/>
                        <a:gd name="connsiteY2" fmla="*/ 8554 h 8458106"/>
                        <a:gd name="connsiteX3" fmla="*/ 102648 w 102648"/>
                        <a:gd name="connsiteY3" fmla="*/ 0 h 84581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2648" h="8458106" stroke="0" extrusionOk="0">
                          <a:moveTo>
                            <a:pt x="102648" y="8458106"/>
                          </a:moveTo>
                          <a:cubicBezTo>
                            <a:pt x="45632" y="8457906"/>
                            <a:pt x="-550" y="8454483"/>
                            <a:pt x="0" y="8449552"/>
                          </a:cubicBezTo>
                          <a:cubicBezTo>
                            <a:pt x="132882" y="4711703"/>
                            <a:pt x="-84951" y="4192900"/>
                            <a:pt x="0" y="8554"/>
                          </a:cubicBezTo>
                          <a:cubicBezTo>
                            <a:pt x="-1740" y="5530"/>
                            <a:pt x="45673" y="1569"/>
                            <a:pt x="102648" y="0"/>
                          </a:cubicBezTo>
                          <a:cubicBezTo>
                            <a:pt x="122835" y="2033610"/>
                            <a:pt x="255128" y="5178611"/>
                            <a:pt x="102648" y="8458106"/>
                          </a:cubicBezTo>
                          <a:close/>
                        </a:path>
                        <a:path w="102648" h="8458106" fill="none" extrusionOk="0">
                          <a:moveTo>
                            <a:pt x="102648" y="8458106"/>
                          </a:moveTo>
                          <a:cubicBezTo>
                            <a:pt x="46113" y="8458125"/>
                            <a:pt x="313" y="8453631"/>
                            <a:pt x="0" y="8449552"/>
                          </a:cubicBezTo>
                          <a:cubicBezTo>
                            <a:pt x="-87639" y="6523103"/>
                            <a:pt x="72679" y="3199096"/>
                            <a:pt x="0" y="8554"/>
                          </a:cubicBezTo>
                          <a:cubicBezTo>
                            <a:pt x="-188" y="2037"/>
                            <a:pt x="41085" y="6771"/>
                            <a:pt x="102648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5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4130E5-447C-714A-8BBF-48CD6EBB501F}"/>
                </a:ext>
              </a:extLst>
            </p:cNvPr>
            <p:cNvSpPr txBox="1"/>
            <p:nvPr/>
          </p:nvSpPr>
          <p:spPr>
            <a:xfrm>
              <a:off x="1252390" y="-45970"/>
              <a:ext cx="6945266" cy="16427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CH" sz="2500" b="1" dirty="0">
                  <a:latin typeface="Aptos" panose="020B0004020202020204" pitchFamily="34" charset="0"/>
                </a:rPr>
                <a:t>Unified Virtual Memory</a:t>
              </a:r>
              <a:endParaRPr lang="en-CH" sz="25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8E7CC3-81D8-1F06-491C-3746567D22C3}"/>
                </a:ext>
              </a:extLst>
            </p:cNvPr>
            <p:cNvSpPr txBox="1"/>
            <p:nvPr/>
          </p:nvSpPr>
          <p:spPr>
            <a:xfrm>
              <a:off x="173917" y="4043134"/>
              <a:ext cx="3740280" cy="190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High Bandwidth</a:t>
              </a:r>
            </a:p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Limited Capacity</a:t>
              </a:r>
              <a:endParaRPr lang="en-CH" sz="1500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45A6A9-4D56-1A70-3965-68A877A6A0C1}"/>
                </a:ext>
              </a:extLst>
            </p:cNvPr>
            <p:cNvSpPr txBox="1"/>
            <p:nvPr/>
          </p:nvSpPr>
          <p:spPr>
            <a:xfrm>
              <a:off x="4980957" y="4060159"/>
              <a:ext cx="3740280" cy="1907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High Capacity</a:t>
              </a:r>
            </a:p>
            <a:p>
              <a:pPr algn="ctr"/>
              <a:r>
                <a:rPr lang="en-CH" sz="1500" b="1" dirty="0">
                  <a:solidFill>
                    <a:srgbClr val="00B050"/>
                  </a:solidFill>
                  <a:latin typeface="Aptos" panose="020B0004020202020204" pitchFamily="34" charset="0"/>
                </a:rPr>
                <a:t>Low cost/bit</a:t>
              </a:r>
              <a:endParaRPr lang="en-CH" sz="1500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DEECF1-906D-18C5-0E24-D116F5F7D8F3}"/>
              </a:ext>
            </a:extLst>
          </p:cNvPr>
          <p:cNvCxnSpPr>
            <a:cxnSpLocks/>
          </p:cNvCxnSpPr>
          <p:nvPr/>
        </p:nvCxnSpPr>
        <p:spPr>
          <a:xfrm flipH="1" flipV="1">
            <a:off x="-9701" y="1858169"/>
            <a:ext cx="4349017" cy="1744601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39CC36-EE78-9C52-FAEF-54865695FAB0}"/>
              </a:ext>
            </a:extLst>
          </p:cNvPr>
          <p:cNvCxnSpPr>
            <a:cxnSpLocks/>
          </p:cNvCxnSpPr>
          <p:nvPr/>
        </p:nvCxnSpPr>
        <p:spPr>
          <a:xfrm flipH="1">
            <a:off x="4339316" y="1497698"/>
            <a:ext cx="4797281" cy="2108284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29EC834-FE32-222B-81C7-24D54F2156FF}"/>
              </a:ext>
            </a:extLst>
          </p:cNvPr>
          <p:cNvCxnSpPr>
            <a:cxnSpLocks/>
          </p:cNvCxnSpPr>
          <p:nvPr/>
        </p:nvCxnSpPr>
        <p:spPr>
          <a:xfrm flipH="1">
            <a:off x="4339316" y="3605982"/>
            <a:ext cx="5541" cy="3252018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50518EF-B918-971D-8E8E-06123206A5C4}"/>
              </a:ext>
            </a:extLst>
          </p:cNvPr>
          <p:cNvSpPr txBox="1"/>
          <p:nvPr/>
        </p:nvSpPr>
        <p:spPr>
          <a:xfrm>
            <a:off x="4728690" y="3611703"/>
            <a:ext cx="3822498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Aptos" panose="020B0004020202020204" pitchFamily="34" charset="0"/>
              </a:rPr>
              <a:t>Memory Disaggregation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068B51-5949-F2FD-EA73-E63C1A16BA09}"/>
              </a:ext>
            </a:extLst>
          </p:cNvPr>
          <p:cNvSpPr txBox="1"/>
          <p:nvPr/>
        </p:nvSpPr>
        <p:spPr>
          <a:xfrm>
            <a:off x="592812" y="3611703"/>
            <a:ext cx="3489673" cy="477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latin typeface="Aptos" panose="020B0004020202020204" pitchFamily="34" charset="0"/>
              </a:rPr>
              <a:t>Direct Storage Access </a:t>
            </a:r>
            <a:endParaRPr lang="en-CH" sz="2500" dirty="0"/>
          </a:p>
        </p:txBody>
      </p:sp>
      <p:pic>
        <p:nvPicPr>
          <p:cNvPr id="52" name="Picture 2" descr="Intel SSDPED1K375GA01 Optane SSD DC P4800X Series - Walmart.com">
            <a:extLst>
              <a:ext uri="{FF2B5EF4-FFF2-40B4-BE49-F238E27FC236}">
                <a16:creationId xmlns:a16="http://schemas.microsoft.com/office/drawing/2014/main" id="{B9BA2258-E85F-9E8A-979F-9D9642C4B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34" b="71242" l="817" r="99183">
                        <a14:foregroundMark x1="327" y1="29085" x2="6373" y2="33660"/>
                        <a14:foregroundMark x1="6373" y1="33660" x2="5229" y2="71569"/>
                        <a14:foregroundMark x1="8448" y1="72018" x2="12255" y2="72549"/>
                        <a14:foregroundMark x1="5229" y1="71569" x2="7414" y2="71874"/>
                        <a14:foregroundMark x1="12255" y1="72549" x2="12686" y2="71567"/>
                        <a14:foregroundMark x1="19281" y1="63308" x2="19599" y2="63110"/>
                        <a14:foregroundMark x1="96963" y1="62296" x2="99837" y2="62418"/>
                        <a14:foregroundMark x1="99758" y1="57120" x2="99346" y2="29575"/>
                        <a14:foregroundMark x1="99837" y1="62418" x2="99763" y2="57460"/>
                        <a14:foregroundMark x1="99346" y1="29575" x2="980" y2="26634"/>
                        <a14:foregroundMark x1="38072" y1="43954" x2="26471" y2="44771"/>
                        <a14:foregroundMark x1="26471" y1="44771" x2="39542" y2="43301"/>
                        <a14:foregroundMark x1="39542" y1="43301" x2="27288" y2="43464"/>
                        <a14:foregroundMark x1="27288" y1="43464" x2="34804" y2="43627"/>
                        <a14:foregroundMark x1="34804" y1="43627" x2="23856" y2="42484"/>
                        <a14:foregroundMark x1="23856" y1="42484" x2="46732" y2="45588"/>
                        <a14:foregroundMark x1="46732" y1="45588" x2="19444" y2="47059"/>
                        <a14:foregroundMark x1="19444" y1="47059" x2="36438" y2="44444"/>
                        <a14:foregroundMark x1="10294" y1="58824" x2="8660" y2="57026"/>
                        <a14:foregroundMark x1="8170" y1="63725" x2="7680" y2="71078"/>
                        <a14:foregroundMark x1="7680" y1="71078" x2="6863" y2="71242"/>
                        <a14:backgroundMark x1="8007" y1="70588" x2="15196" y2="65686"/>
                        <a14:backgroundMark x1="15196" y1="65686" x2="20098" y2="59967"/>
                        <a14:backgroundMark x1="20098" y1="59967" x2="25654" y2="64542"/>
                        <a14:backgroundMark x1="25654" y1="64542" x2="32516" y2="66993"/>
                        <a14:backgroundMark x1="32516" y1="66993" x2="40850" y2="67484"/>
                        <a14:backgroundMark x1="40850" y1="67484" x2="48039" y2="66667"/>
                        <a14:backgroundMark x1="48039" y1="66667" x2="53595" y2="62418"/>
                        <a14:backgroundMark x1="53595" y1="62418" x2="98529" y2="59477"/>
                        <a14:backgroundMark x1="20098" y1="64052" x2="13562" y2="69118"/>
                        <a14:backgroundMark x1="13562" y1="69118" x2="27451" y2="73529"/>
                        <a14:backgroundMark x1="27451" y1="73529" x2="63889" y2="66830"/>
                        <a14:backgroundMark x1="63889" y1="66830" x2="54085" y2="64869"/>
                        <a14:backgroundMark x1="54085" y1="64869" x2="53105" y2="65359"/>
                        <a14:backgroundMark x1="96569" y1="61765" x2="82190" y2="65033"/>
                        <a14:backgroundMark x1="18791" y1="63235" x2="17810" y2="65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56" b="27768"/>
          <a:stretch/>
        </p:blipFill>
        <p:spPr bwMode="auto">
          <a:xfrm>
            <a:off x="1963839" y="4328730"/>
            <a:ext cx="2248093" cy="93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BA2C965-5E29-4FF4-5E99-4BFDE612A53D}"/>
              </a:ext>
            </a:extLst>
          </p:cNvPr>
          <p:cNvSpPr txBox="1"/>
          <p:nvPr/>
        </p:nvSpPr>
        <p:spPr>
          <a:xfrm>
            <a:off x="2278886" y="5165362"/>
            <a:ext cx="178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ptos" panose="020B0004020202020204" pitchFamily="34" charset="0"/>
                <a:cs typeface="Calibri" panose="020F0502020204030204" pitchFamily="34" charset="0"/>
              </a:rPr>
              <a:t>High-end SSD</a:t>
            </a:r>
          </a:p>
        </p:txBody>
      </p:sp>
      <p:pic>
        <p:nvPicPr>
          <p:cNvPr id="60" name="Graphic 59" descr="Processor with solid fill">
            <a:extLst>
              <a:ext uri="{FF2B5EF4-FFF2-40B4-BE49-F238E27FC236}">
                <a16:creationId xmlns:a16="http://schemas.microsoft.com/office/drawing/2014/main" id="{4D353464-D6B4-E3C2-1583-221A2A24E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947" y="4358222"/>
            <a:ext cx="914400" cy="914400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E0B870-8A67-D373-A086-849B9080774A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146347" y="4794308"/>
            <a:ext cx="817492" cy="1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8" name="TextBox 3077">
            <a:extLst>
              <a:ext uri="{FF2B5EF4-FFF2-40B4-BE49-F238E27FC236}">
                <a16:creationId xmlns:a16="http://schemas.microsoft.com/office/drawing/2014/main" id="{1365E7C4-BBA8-EBF4-4B02-BFAB943DE4AB}"/>
              </a:ext>
            </a:extLst>
          </p:cNvPr>
          <p:cNvSpPr txBox="1"/>
          <p:nvPr/>
        </p:nvSpPr>
        <p:spPr>
          <a:xfrm>
            <a:off x="322183" y="5578207"/>
            <a:ext cx="2388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Aptos" panose="020B0004020202020204" pitchFamily="34" charset="0"/>
              </a:rPr>
              <a:t>Byte-addressable interface</a:t>
            </a:r>
            <a:endParaRPr lang="en-CH" sz="1800" dirty="0">
              <a:solidFill>
                <a:srgbClr val="C00000"/>
              </a:solidFill>
            </a:endParaRPr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A449D8F1-778A-BCAC-931D-B52D0BA2E475}"/>
              </a:ext>
            </a:extLst>
          </p:cNvPr>
          <p:cNvSpPr txBox="1"/>
          <p:nvPr/>
        </p:nvSpPr>
        <p:spPr>
          <a:xfrm>
            <a:off x="4869845" y="5439822"/>
            <a:ext cx="3765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Aptos" panose="020B0004020202020204" pitchFamily="34" charset="0"/>
              </a:rPr>
              <a:t>Access to both local and remote memory modules</a:t>
            </a:r>
            <a:endParaRPr lang="en-CH" sz="1800" dirty="0">
              <a:solidFill>
                <a:srgbClr val="C00000"/>
              </a:solidFill>
            </a:endParaRPr>
          </a:p>
        </p:txBody>
      </p:sp>
      <p:sp>
        <p:nvSpPr>
          <p:cNvPr id="3086" name="Oval 3085">
            <a:extLst>
              <a:ext uri="{FF2B5EF4-FFF2-40B4-BE49-F238E27FC236}">
                <a16:creationId xmlns:a16="http://schemas.microsoft.com/office/drawing/2014/main" id="{C7153CDA-B268-D63E-4E8D-C867402ED7E2}"/>
              </a:ext>
            </a:extLst>
          </p:cNvPr>
          <p:cNvSpPr/>
          <p:nvPr/>
        </p:nvSpPr>
        <p:spPr>
          <a:xfrm>
            <a:off x="2057292" y="849379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87" name="Oval 3086">
            <a:extLst>
              <a:ext uri="{FF2B5EF4-FFF2-40B4-BE49-F238E27FC236}">
                <a16:creationId xmlns:a16="http://schemas.microsoft.com/office/drawing/2014/main" id="{C92C289B-BD21-8991-A0B7-4BF3185E5512}"/>
              </a:ext>
            </a:extLst>
          </p:cNvPr>
          <p:cNvSpPr/>
          <p:nvPr/>
        </p:nvSpPr>
        <p:spPr>
          <a:xfrm>
            <a:off x="52299" y="3628636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88" name="Oval 3087">
            <a:extLst>
              <a:ext uri="{FF2B5EF4-FFF2-40B4-BE49-F238E27FC236}">
                <a16:creationId xmlns:a16="http://schemas.microsoft.com/office/drawing/2014/main" id="{ECA7836A-1790-9C49-B691-56F590C30FC8}"/>
              </a:ext>
            </a:extLst>
          </p:cNvPr>
          <p:cNvSpPr/>
          <p:nvPr/>
        </p:nvSpPr>
        <p:spPr>
          <a:xfrm>
            <a:off x="8635326" y="3628637"/>
            <a:ext cx="443187" cy="4431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0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3090" name="Straight Arrow Connector 3089">
            <a:extLst>
              <a:ext uri="{FF2B5EF4-FFF2-40B4-BE49-F238E27FC236}">
                <a16:creationId xmlns:a16="http://schemas.microsoft.com/office/drawing/2014/main" id="{58956941-BA7F-D743-AB42-3848231EBF35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029449" y="1822233"/>
            <a:ext cx="527280" cy="0"/>
          </a:xfrm>
          <a:prstGeom prst="straightConnector1">
            <a:avLst/>
          </a:prstGeom>
          <a:ln w="3492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6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25EC-D93D-04E5-B3FE-9AA297BB3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5A0C4-2954-1122-CD5A-1F8A37AA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15</a:t>
            </a:fld>
            <a:endParaRPr lang="en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1C0094-71D4-6F10-6C25-BA64FA16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2450259"/>
            <a:ext cx="8086536" cy="1957482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Researchers try to save the day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2BDAC7-42E7-7497-8EA1-A2EA9652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22" y="763248"/>
            <a:ext cx="1822356" cy="16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E88E4-AD53-76B5-4C8A-DBC3C189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5BD-3F9C-2355-2D55-28B76F6D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9697" y="6479468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16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A815A3-E61B-7A6E-E135-4A6FF96C8971}"/>
              </a:ext>
            </a:extLst>
          </p:cNvPr>
          <p:cNvSpPr/>
          <p:nvPr/>
        </p:nvSpPr>
        <p:spPr>
          <a:xfrm>
            <a:off x="0" y="-5493"/>
            <a:ext cx="9144000" cy="1359568"/>
          </a:xfrm>
          <a:prstGeom prst="roundRect">
            <a:avLst>
              <a:gd name="adj" fmla="val 0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BC4538-4CF1-F742-77F2-62CD08D691E8}"/>
              </a:ext>
            </a:extLst>
          </p:cNvPr>
          <p:cNvSpPr/>
          <p:nvPr/>
        </p:nvSpPr>
        <p:spPr>
          <a:xfrm>
            <a:off x="1290544" y="1662722"/>
            <a:ext cx="6808572" cy="756926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Microsoft Sans Serif" panose="020B0604020202020204" pitchFamily="34" charset="0"/>
              </a:rPr>
              <a:t>Software-managed </a:t>
            </a:r>
            <a:r>
              <a:rPr kumimoji="0" lang="en-CH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Microsoft Sans Serif" panose="020B0604020202020204" pitchFamily="34" charset="0"/>
              </a:rPr>
              <a:t>TLB 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Microsoft Sans Serif" panose="020B0604020202020204" pitchFamily="34" charset="0"/>
              </a:rPr>
              <a:t>S</a:t>
            </a:r>
            <a:r>
              <a:rPr kumimoji="0" lang="en-CH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Microsoft Sans Serif" panose="020B0604020202020204" pitchFamily="34" charset="0"/>
              </a:rPr>
              <a:t>ubsystem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46E33B-A4DA-EB55-3E36-E7A0903A1A35}"/>
              </a:ext>
            </a:extLst>
          </p:cNvPr>
          <p:cNvGrpSpPr/>
          <p:nvPr/>
        </p:nvGrpSpPr>
        <p:grpSpPr>
          <a:xfrm>
            <a:off x="148039" y="2728295"/>
            <a:ext cx="3879790" cy="975696"/>
            <a:chOff x="148039" y="2728295"/>
            <a:chExt cx="3879790" cy="9756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63248-3F68-A1FA-73A8-4DF1C636F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000"/>
            <a:stretch/>
          </p:blipFill>
          <p:spPr>
            <a:xfrm>
              <a:off x="148039" y="3259015"/>
              <a:ext cx="3879790" cy="4449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C620F-A17B-DACA-89A1-7FA4AEF5D40A}"/>
                </a:ext>
              </a:extLst>
            </p:cNvPr>
            <p:cNvSpPr txBox="1"/>
            <p:nvPr/>
          </p:nvSpPr>
          <p:spPr>
            <a:xfrm>
              <a:off x="148039" y="2728295"/>
              <a:ext cx="2404997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Nagle+ </a:t>
              </a:r>
              <a:r>
                <a:rPr lang="en-GB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I</a:t>
              </a:r>
              <a:r>
                <a:rPr lang="en-CH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SCA 1993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789BA8-AF4C-3282-8699-16DDEF54FA5A}"/>
              </a:ext>
            </a:extLst>
          </p:cNvPr>
          <p:cNvGrpSpPr/>
          <p:nvPr/>
        </p:nvGrpSpPr>
        <p:grpSpPr>
          <a:xfrm>
            <a:off x="4413023" y="3185923"/>
            <a:ext cx="4674074" cy="902898"/>
            <a:chOff x="4261753" y="3133113"/>
            <a:chExt cx="4674074" cy="9028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4CFFBF-8E2E-24EE-BE98-4B354A06C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598" t="-1817" b="42127"/>
            <a:stretch/>
          </p:blipFill>
          <p:spPr>
            <a:xfrm>
              <a:off x="4261753" y="3550374"/>
              <a:ext cx="4518992" cy="485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9DC319-A114-D76E-0DA7-3AFCC3317170}"/>
                </a:ext>
              </a:extLst>
            </p:cNvPr>
            <p:cNvSpPr txBox="1"/>
            <p:nvPr/>
          </p:nvSpPr>
          <p:spPr>
            <a:xfrm>
              <a:off x="6463430" y="3133113"/>
              <a:ext cx="2472397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Ryoo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+ ISCA 2017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085EE4-4867-21FB-B103-69CD515CB1C3}"/>
              </a:ext>
            </a:extLst>
          </p:cNvPr>
          <p:cNvGrpSpPr/>
          <p:nvPr/>
        </p:nvGrpSpPr>
        <p:grpSpPr>
          <a:xfrm>
            <a:off x="59330" y="4411434"/>
            <a:ext cx="4512670" cy="769442"/>
            <a:chOff x="59330" y="4512623"/>
            <a:chExt cx="4512670" cy="7694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009313-14A6-5205-29D5-992AE8A92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585" r="-2478" b="49966"/>
            <a:stretch/>
          </p:blipFill>
          <p:spPr>
            <a:xfrm>
              <a:off x="140760" y="4954979"/>
              <a:ext cx="4431240" cy="32708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2BD3AE-B590-E0A2-C79B-370BD7A923DA}"/>
                </a:ext>
              </a:extLst>
            </p:cNvPr>
            <p:cNvSpPr txBox="1"/>
            <p:nvPr/>
          </p:nvSpPr>
          <p:spPr>
            <a:xfrm>
              <a:off x="59330" y="4512623"/>
              <a:ext cx="2596188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Marathe+ MICRO 2017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6F9213-12F5-2324-562A-DF12174A6EAB}"/>
              </a:ext>
            </a:extLst>
          </p:cNvPr>
          <p:cNvGrpSpPr/>
          <p:nvPr/>
        </p:nvGrpSpPr>
        <p:grpSpPr>
          <a:xfrm>
            <a:off x="4581562" y="5091784"/>
            <a:ext cx="4562438" cy="897343"/>
            <a:chOff x="4677483" y="4897344"/>
            <a:chExt cx="4562438" cy="89734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EF4DC80-E6CC-EA69-4A9D-E0D578894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218"/>
            <a:stretch/>
          </p:blipFill>
          <p:spPr>
            <a:xfrm>
              <a:off x="4677483" y="5336886"/>
              <a:ext cx="4256112" cy="457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5A0F1E-E2DE-A4FE-7CB9-3961DC61DBAE}"/>
                </a:ext>
              </a:extLst>
            </p:cNvPr>
            <p:cNvSpPr txBox="1"/>
            <p:nvPr/>
          </p:nvSpPr>
          <p:spPr>
            <a:xfrm>
              <a:off x="6643733" y="4897344"/>
              <a:ext cx="2596188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Jaleel+ TACO 2019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6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59E58-4DAE-5B0F-A115-48D3EFD59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5F0E7-6875-5C7D-88DA-C2AED18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17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FB6C19-F269-3752-55F7-A6B68578DBA7}"/>
              </a:ext>
            </a:extLst>
          </p:cNvPr>
          <p:cNvSpPr/>
          <p:nvPr/>
        </p:nvSpPr>
        <p:spPr>
          <a:xfrm>
            <a:off x="0" y="881"/>
            <a:ext cx="9144000" cy="1359568"/>
          </a:xfrm>
          <a:prstGeom prst="roundRect">
            <a:avLst>
              <a:gd name="adj" fmla="val 2184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056F1DE-C403-8D6D-3FF7-5DF244F2DA69}"/>
              </a:ext>
            </a:extLst>
          </p:cNvPr>
          <p:cNvSpPr/>
          <p:nvPr/>
        </p:nvSpPr>
        <p:spPr>
          <a:xfrm>
            <a:off x="1666754" y="1448176"/>
            <a:ext cx="5810492" cy="609776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Leveraging</a:t>
            </a:r>
            <a:r>
              <a:rPr kumimoji="0" lang="en-CH" sz="3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VA-to-PA</a:t>
            </a:r>
            <a:r>
              <a:rPr kumimoji="0" lang="en-CH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Contiguity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FD8488-5AFC-A00F-A916-5E371CDAECC2}"/>
              </a:ext>
            </a:extLst>
          </p:cNvPr>
          <p:cNvSpPr/>
          <p:nvPr/>
        </p:nvSpPr>
        <p:spPr>
          <a:xfrm>
            <a:off x="100211" y="5934124"/>
            <a:ext cx="2304788" cy="787352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10165"/>
            </a:schemeClr>
          </a:solidFill>
          <a:ln w="25400">
            <a:solidFill>
              <a:srgbClr val="0070C0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1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Software-managed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1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TLB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1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1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ubsystem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90DB6B-9A2F-0874-C19D-F4E4B09AEA42}"/>
              </a:ext>
            </a:extLst>
          </p:cNvPr>
          <p:cNvGrpSpPr/>
          <p:nvPr/>
        </p:nvGrpSpPr>
        <p:grpSpPr>
          <a:xfrm>
            <a:off x="-229530" y="2176604"/>
            <a:ext cx="3807669" cy="900811"/>
            <a:chOff x="-229530" y="2463045"/>
            <a:chExt cx="3807669" cy="9008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D840F2-2B0D-AA74-A2E7-72C6502EF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117" t="6548" r="21512" b="37938"/>
            <a:stretch/>
          </p:blipFill>
          <p:spPr>
            <a:xfrm>
              <a:off x="297538" y="2912640"/>
              <a:ext cx="3280601" cy="451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BF598C-58B2-C480-6E85-4F091BB038D5}"/>
                </a:ext>
              </a:extLst>
            </p:cNvPr>
            <p:cNvSpPr txBox="1"/>
            <p:nvPr/>
          </p:nvSpPr>
          <p:spPr>
            <a:xfrm>
              <a:off x="-229530" y="2463045"/>
              <a:ext cx="3157289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Pham+ MICRO 2012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ECDF43-D856-A8F1-E52F-3BA2AF06AEDF}"/>
              </a:ext>
            </a:extLst>
          </p:cNvPr>
          <p:cNvGrpSpPr/>
          <p:nvPr/>
        </p:nvGrpSpPr>
        <p:grpSpPr>
          <a:xfrm>
            <a:off x="3011261" y="2814018"/>
            <a:ext cx="6073070" cy="899985"/>
            <a:chOff x="2722892" y="3259049"/>
            <a:chExt cx="6073070" cy="8999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7FB488-6909-47CF-1B57-C24708251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89" t="-8015" r="5528" b="63093"/>
            <a:stretch/>
          </p:blipFill>
          <p:spPr>
            <a:xfrm>
              <a:off x="2722892" y="3700805"/>
              <a:ext cx="5989348" cy="4582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EDE267-721A-FBCA-CEF3-982ACA1922FE}"/>
                </a:ext>
              </a:extLst>
            </p:cNvPr>
            <p:cNvSpPr txBox="1"/>
            <p:nvPr/>
          </p:nvSpPr>
          <p:spPr>
            <a:xfrm>
              <a:off x="4719566" y="3259049"/>
              <a:ext cx="4076396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Karakostas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*,</a:t>
              </a:r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Ghandhi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*+ ISCA 2015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400DDA-B4D1-6D62-CC32-3F572E020EAE}"/>
              </a:ext>
            </a:extLst>
          </p:cNvPr>
          <p:cNvGrpSpPr/>
          <p:nvPr/>
        </p:nvGrpSpPr>
        <p:grpSpPr>
          <a:xfrm>
            <a:off x="3916601" y="4810790"/>
            <a:ext cx="5167730" cy="884624"/>
            <a:chOff x="407862" y="4552909"/>
            <a:chExt cx="6090633" cy="11112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4AE161-C2A8-35A8-20EC-AE24223B5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862" y="5030065"/>
              <a:ext cx="5821632" cy="634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0C7EAF-F356-F072-FF87-53C014FDF7B7}"/>
                </a:ext>
              </a:extLst>
            </p:cNvPr>
            <p:cNvSpPr txBox="1"/>
            <p:nvPr/>
          </p:nvSpPr>
          <p:spPr>
            <a:xfrm>
              <a:off x="3875644" y="4552909"/>
              <a:ext cx="262285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Zhao+ ISCA 2022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47F4F2-9C8D-8D47-87AE-A10B8B74E3EE}"/>
              </a:ext>
            </a:extLst>
          </p:cNvPr>
          <p:cNvGrpSpPr/>
          <p:nvPr/>
        </p:nvGrpSpPr>
        <p:grpSpPr>
          <a:xfrm>
            <a:off x="-53165" y="3994794"/>
            <a:ext cx="5167502" cy="1000823"/>
            <a:chOff x="-153913" y="4272603"/>
            <a:chExt cx="6159848" cy="11930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7589DB-98C4-00A7-47F0-D4BC80796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237" y="4772073"/>
              <a:ext cx="5734698" cy="693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B44A82-9478-BABE-3D1C-C238FCE1BBA4}"/>
                </a:ext>
              </a:extLst>
            </p:cNvPr>
            <p:cNvSpPr txBox="1"/>
            <p:nvPr/>
          </p:nvSpPr>
          <p:spPr>
            <a:xfrm>
              <a:off x="-153913" y="4272603"/>
              <a:ext cx="4929704" cy="476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Ausavarungnirun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+ MICRO 2017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89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DA86-1DBD-63B9-0699-51B40697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251AD-2742-9BDA-45B6-775BC913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18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9E7FAC-859E-0656-2817-D5ACAB9C72B0}"/>
              </a:ext>
            </a:extLst>
          </p:cNvPr>
          <p:cNvSpPr/>
          <p:nvPr/>
        </p:nvSpPr>
        <p:spPr>
          <a:xfrm>
            <a:off x="0" y="881"/>
            <a:ext cx="9144000" cy="1359568"/>
          </a:xfrm>
          <a:prstGeom prst="roundRect">
            <a:avLst>
              <a:gd name="adj" fmla="val 2184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F8C32C-BB5A-81D8-5FEF-0CA3E69B2D82}"/>
              </a:ext>
            </a:extLst>
          </p:cNvPr>
          <p:cNvSpPr/>
          <p:nvPr/>
        </p:nvSpPr>
        <p:spPr>
          <a:xfrm>
            <a:off x="100211" y="5934124"/>
            <a:ext cx="2304788" cy="787352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Software-managed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TLB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ubsystem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E4B6B0-4594-DC89-9B95-2C0AF070DFA7}"/>
              </a:ext>
            </a:extLst>
          </p:cNvPr>
          <p:cNvSpPr/>
          <p:nvPr/>
        </p:nvSpPr>
        <p:spPr>
          <a:xfrm>
            <a:off x="1308968" y="1431395"/>
            <a:ext cx="6526061" cy="787352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>
                <a:solidFill>
                  <a:prstClr val="black"/>
                </a:solidFill>
                <a:latin typeface="Aptos" panose="020B0004020202020204" pitchFamily="34" charset="0"/>
              </a:rPr>
              <a:t>Accelerating Memory Allocation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966DA8-20EA-5E95-6934-48AF8532D70A}"/>
              </a:ext>
            </a:extLst>
          </p:cNvPr>
          <p:cNvGrpSpPr/>
          <p:nvPr/>
        </p:nvGrpSpPr>
        <p:grpSpPr>
          <a:xfrm>
            <a:off x="-32969" y="4620159"/>
            <a:ext cx="5509585" cy="1137790"/>
            <a:chOff x="-32969" y="4620159"/>
            <a:chExt cx="5509585" cy="11377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35F24C-44A8-321F-1FD3-D8D490595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96" t="1" b="-6067"/>
            <a:stretch/>
          </p:blipFill>
          <p:spPr>
            <a:xfrm>
              <a:off x="198784" y="5115867"/>
              <a:ext cx="5277832" cy="6420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5C0C36-AF2B-A455-9593-6BE657586EA7}"/>
                </a:ext>
              </a:extLst>
            </p:cNvPr>
            <p:cNvSpPr txBox="1"/>
            <p:nvPr/>
          </p:nvSpPr>
          <p:spPr>
            <a:xfrm>
              <a:off x="-32969" y="4620159"/>
              <a:ext cx="2683875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Wang+ MICRO 2023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8BA90D-60E8-81F7-B259-31BA5385EC0A}"/>
              </a:ext>
            </a:extLst>
          </p:cNvPr>
          <p:cNvGrpSpPr/>
          <p:nvPr/>
        </p:nvGrpSpPr>
        <p:grpSpPr>
          <a:xfrm>
            <a:off x="-44273" y="2451303"/>
            <a:ext cx="5826910" cy="878157"/>
            <a:chOff x="3199024" y="3639141"/>
            <a:chExt cx="5826910" cy="87815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486BE9-1648-C649-D787-79D061F8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668" y="4034036"/>
              <a:ext cx="5602266" cy="4832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3E75E1-270C-00BA-1B64-E7CB37A77F54}"/>
                </a:ext>
              </a:extLst>
            </p:cNvPr>
            <p:cNvSpPr txBox="1"/>
            <p:nvPr/>
          </p:nvSpPr>
          <p:spPr>
            <a:xfrm>
              <a:off x="3199024" y="3639141"/>
              <a:ext cx="2073057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Lee+ ISCA 2020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11745E-E2B6-3FD2-C5FD-0D4D97B057F5}"/>
              </a:ext>
            </a:extLst>
          </p:cNvPr>
          <p:cNvGrpSpPr/>
          <p:nvPr/>
        </p:nvGrpSpPr>
        <p:grpSpPr>
          <a:xfrm>
            <a:off x="3210477" y="3596574"/>
            <a:ext cx="6048178" cy="1055957"/>
            <a:chOff x="244258" y="2565578"/>
            <a:chExt cx="6048178" cy="10559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8E3486-A7D4-0E03-BE08-48FF4D5821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258"/>
            <a:stretch/>
          </p:blipFill>
          <p:spPr>
            <a:xfrm>
              <a:off x="244258" y="3030589"/>
              <a:ext cx="5616296" cy="5909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6B64A1-6979-4AA6-646F-E6EE81397D01}"/>
                </a:ext>
              </a:extLst>
            </p:cNvPr>
            <p:cNvSpPr txBox="1"/>
            <p:nvPr/>
          </p:nvSpPr>
          <p:spPr>
            <a:xfrm>
              <a:off x="2570555" y="2565578"/>
              <a:ext cx="372188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Tirumalasetty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+ TACO 2022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59CD5B7-78C8-3228-44D1-CE9C58A9FFC6}"/>
              </a:ext>
            </a:extLst>
          </p:cNvPr>
          <p:cNvSpPr/>
          <p:nvPr/>
        </p:nvSpPr>
        <p:spPr>
          <a:xfrm>
            <a:off x="2571370" y="5945140"/>
            <a:ext cx="2220967" cy="787353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Leveraging</a:t>
            </a:r>
            <a:r>
              <a:rPr kumimoji="0" lang="en-CH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 VA-to-PA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 Contiguity</a:t>
            </a:r>
          </a:p>
        </p:txBody>
      </p:sp>
    </p:spTree>
    <p:extLst>
      <p:ext uri="{BB962C8B-B14F-4D97-AF65-F5344CB8AC3E}">
        <p14:creationId xmlns:p14="http://schemas.microsoft.com/office/powerpoint/2010/main" val="3475313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A7276-51BE-E1A7-D6CE-6CA596501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C3493-E1A6-E7D8-B717-E64EFFB0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19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A2A06B8-C847-9208-4E3E-0B5506FE85D1}"/>
              </a:ext>
            </a:extLst>
          </p:cNvPr>
          <p:cNvSpPr/>
          <p:nvPr/>
        </p:nvSpPr>
        <p:spPr>
          <a:xfrm>
            <a:off x="0" y="881"/>
            <a:ext cx="9144000" cy="1359568"/>
          </a:xfrm>
          <a:prstGeom prst="roundRect">
            <a:avLst>
              <a:gd name="adj" fmla="val 2184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E0C422B-637F-A92D-19B7-CB66C17D82E2}"/>
              </a:ext>
            </a:extLst>
          </p:cNvPr>
          <p:cNvSpPr/>
          <p:nvPr/>
        </p:nvSpPr>
        <p:spPr>
          <a:xfrm>
            <a:off x="2501979" y="5868936"/>
            <a:ext cx="1929495" cy="852541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</a:t>
            </a:r>
            <a:r>
              <a:rPr kumimoji="0" lang="en-CH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VA-to-PA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Contiguity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18BBD72-C199-D2FC-9720-E5D658E951FB}"/>
              </a:ext>
            </a:extLst>
          </p:cNvPr>
          <p:cNvSpPr/>
          <p:nvPr/>
        </p:nvSpPr>
        <p:spPr>
          <a:xfrm>
            <a:off x="100211" y="5868935"/>
            <a:ext cx="2304788" cy="852541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Software-managed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TLB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ubsystem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B0F9BC-FFB2-1054-9BD9-E6A330FAC652}"/>
              </a:ext>
            </a:extLst>
          </p:cNvPr>
          <p:cNvSpPr/>
          <p:nvPr/>
        </p:nvSpPr>
        <p:spPr>
          <a:xfrm>
            <a:off x="1704055" y="1530902"/>
            <a:ext cx="5735890" cy="699074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300" dirty="0">
                <a:solidFill>
                  <a:prstClr val="black"/>
                </a:solidFill>
                <a:latin typeface="Aptos" panose="020B0004020202020204" pitchFamily="34" charset="0"/>
              </a:rPr>
              <a:t>Alternative</a:t>
            </a:r>
            <a:r>
              <a:rPr lang="el-GR" sz="330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kumimoji="0" lang="en-CH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Address Mappings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01D9A-D2AB-6033-B7AA-B4175F3E7E2C}"/>
              </a:ext>
            </a:extLst>
          </p:cNvPr>
          <p:cNvGrpSpPr/>
          <p:nvPr/>
        </p:nvGrpSpPr>
        <p:grpSpPr>
          <a:xfrm>
            <a:off x="-95866" y="2519163"/>
            <a:ext cx="4633858" cy="900699"/>
            <a:chOff x="-95866" y="2519163"/>
            <a:chExt cx="4633858" cy="9006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0DBCC9-DE9B-FBE9-377D-4895FA681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922"/>
            <a:stretch/>
          </p:blipFill>
          <p:spPr>
            <a:xfrm>
              <a:off x="194592" y="2935908"/>
              <a:ext cx="4343400" cy="4839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6BF820-8F30-FB7A-B2EB-2FA123ACD292}"/>
                </a:ext>
              </a:extLst>
            </p:cNvPr>
            <p:cNvSpPr txBox="1"/>
            <p:nvPr/>
          </p:nvSpPr>
          <p:spPr>
            <a:xfrm>
              <a:off x="-95866" y="2519163"/>
              <a:ext cx="2546252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Picorel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+ PACT 2016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887BAE-4795-ECED-12AE-5EF6A2351C42}"/>
              </a:ext>
            </a:extLst>
          </p:cNvPr>
          <p:cNvGrpSpPr/>
          <p:nvPr/>
        </p:nvGrpSpPr>
        <p:grpSpPr>
          <a:xfrm>
            <a:off x="3169921" y="3417912"/>
            <a:ext cx="5886061" cy="902649"/>
            <a:chOff x="3169921" y="3417912"/>
            <a:chExt cx="5886061" cy="9026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E40993-F49C-9152-70F1-347A36AFB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82" t="13692" r="6093"/>
            <a:stretch/>
          </p:blipFill>
          <p:spPr>
            <a:xfrm>
              <a:off x="3169921" y="3836607"/>
              <a:ext cx="5735890" cy="4839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106308-8E72-A465-64D5-414C3704600D}"/>
                </a:ext>
              </a:extLst>
            </p:cNvPr>
            <p:cNvSpPr txBox="1"/>
            <p:nvPr/>
          </p:nvSpPr>
          <p:spPr>
            <a:xfrm>
              <a:off x="6217921" y="3417912"/>
              <a:ext cx="283806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 err="1">
                  <a:solidFill>
                    <a:srgbClr val="C00000"/>
                  </a:solidFill>
                  <a:latin typeface="Aptos" panose="020B0004020202020204" pitchFamily="34" charset="0"/>
                </a:rPr>
                <a:t>Gosakan</a:t>
              </a:r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+ ASPLOS 2023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643D65-C072-219B-6B04-70F3F4572D90}"/>
              </a:ext>
            </a:extLst>
          </p:cNvPr>
          <p:cNvGrpSpPr/>
          <p:nvPr/>
        </p:nvGrpSpPr>
        <p:grpSpPr>
          <a:xfrm>
            <a:off x="0" y="4486688"/>
            <a:ext cx="7292561" cy="1132878"/>
            <a:chOff x="0" y="4486688"/>
            <a:chExt cx="7292561" cy="11328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96BDCF-09B3-53B2-1AEF-F703CA3F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92" y="4890174"/>
              <a:ext cx="7097969" cy="729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37C68D-8B76-B502-0FD4-9358E515CE5C}"/>
                </a:ext>
              </a:extLst>
            </p:cNvPr>
            <p:cNvSpPr txBox="1"/>
            <p:nvPr/>
          </p:nvSpPr>
          <p:spPr>
            <a:xfrm>
              <a:off x="0" y="4486688"/>
              <a:ext cx="3413760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00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Kanellopoulos+ MICRO 2023</a:t>
              </a:r>
              <a:endParaRPr lang="en-CH" sz="19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B659437-47E8-7F1B-4641-BADC3647FC91}"/>
              </a:ext>
            </a:extLst>
          </p:cNvPr>
          <p:cNvSpPr/>
          <p:nvPr/>
        </p:nvSpPr>
        <p:spPr>
          <a:xfrm>
            <a:off x="4497026" y="5868935"/>
            <a:ext cx="1720895" cy="852541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alpha val="7000"/>
                  </a:prstClr>
                </a:solidFill>
                <a:latin typeface="Aptos" panose="020B0004020202020204" pitchFamily="34" charset="0"/>
              </a:rPr>
              <a:t>Accelerating Memory Allocation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7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09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0B763-B5B7-9749-2D90-3BF96375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514199"/>
            <a:ext cx="2057400" cy="365125"/>
          </a:xfrm>
        </p:spPr>
        <p:txBody>
          <a:bodyPr/>
          <a:lstStyle/>
          <a:p>
            <a:fld id="{2F2F6020-2952-6645-9E15-75B93FA16DC3}" type="slidenum">
              <a:rPr lang="en-CH" smtClean="0"/>
              <a:t>2</a:t>
            </a:fld>
            <a:endParaRPr lang="en-CH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BCD752-D96B-C1B2-C231-E55251139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929" b="13931"/>
          <a:stretch/>
        </p:blipFill>
        <p:spPr>
          <a:xfrm>
            <a:off x="266075" y="1398949"/>
            <a:ext cx="2555823" cy="1843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967AE5-10E6-5A1F-0D1B-CBB485E07794}"/>
              </a:ext>
            </a:extLst>
          </p:cNvPr>
          <p:cNvSpPr txBox="1"/>
          <p:nvPr/>
        </p:nvSpPr>
        <p:spPr>
          <a:xfrm>
            <a:off x="1079292" y="860645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GPUs</a:t>
            </a:r>
            <a:endParaRPr lang="en-CH" sz="35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A22314-D119-748F-9975-58916DCF8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0768" y="1469594"/>
            <a:ext cx="1702465" cy="1702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57CE2C-A306-FB35-A466-5902436C1BBB}"/>
              </a:ext>
            </a:extLst>
          </p:cNvPr>
          <p:cNvSpPr txBox="1"/>
          <p:nvPr/>
        </p:nvSpPr>
        <p:spPr>
          <a:xfrm>
            <a:off x="3940210" y="860645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CPUs</a:t>
            </a:r>
            <a:endParaRPr lang="en-CH" sz="3500" dirty="0"/>
          </a:p>
        </p:txBody>
      </p:sp>
      <p:pic>
        <p:nvPicPr>
          <p:cNvPr id="3080" name="Picture 8" descr="Network Interface Card - Free computer icons">
            <a:extLst>
              <a:ext uri="{FF2B5EF4-FFF2-40B4-BE49-F238E27FC236}">
                <a16:creationId xmlns:a16="http://schemas.microsoft.com/office/drawing/2014/main" id="{426A1E15-87E3-FCC2-E378-E25DC7147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" b="7208"/>
          <a:stretch/>
        </p:blipFill>
        <p:spPr bwMode="auto">
          <a:xfrm>
            <a:off x="6872286" y="1469594"/>
            <a:ext cx="1843753" cy="156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32CFD2-ADE5-C487-DAA6-2EB16D52E794}"/>
              </a:ext>
            </a:extLst>
          </p:cNvPr>
          <p:cNvSpPr txBox="1"/>
          <p:nvPr/>
        </p:nvSpPr>
        <p:spPr>
          <a:xfrm>
            <a:off x="7353602" y="860645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NICs</a:t>
            </a:r>
            <a:endParaRPr lang="en-CH" sz="35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BD5F480-9A81-BD76-93A1-686BCBB2C17B}"/>
              </a:ext>
            </a:extLst>
          </p:cNvPr>
          <p:cNvSpPr/>
          <p:nvPr/>
        </p:nvSpPr>
        <p:spPr>
          <a:xfrm>
            <a:off x="3109371" y="4855346"/>
            <a:ext cx="2925259" cy="155141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Virtual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Memory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72AFFF-2C54-10D8-6739-CE804FAEFD3E}"/>
              </a:ext>
            </a:extLst>
          </p:cNvPr>
          <p:cNvCxnSpPr>
            <a:cxnSpLocks/>
          </p:cNvCxnSpPr>
          <p:nvPr/>
        </p:nvCxnSpPr>
        <p:spPr>
          <a:xfrm>
            <a:off x="1682315" y="3043003"/>
            <a:ext cx="1474146" cy="1877680"/>
          </a:xfrm>
          <a:prstGeom prst="straightConnector1">
            <a:avLst/>
          </a:prstGeom>
          <a:ln w="539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15FD1B-8BA5-8348-6BD5-9FD45E702520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>
            <a:off x="4572001" y="3172059"/>
            <a:ext cx="0" cy="1683287"/>
          </a:xfrm>
          <a:prstGeom prst="straightConnector1">
            <a:avLst/>
          </a:prstGeom>
          <a:ln w="539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87A186-A92B-F15C-C261-D80DC6EB421C}"/>
              </a:ext>
            </a:extLst>
          </p:cNvPr>
          <p:cNvCxnSpPr>
            <a:cxnSpLocks/>
          </p:cNvCxnSpPr>
          <p:nvPr/>
        </p:nvCxnSpPr>
        <p:spPr>
          <a:xfrm flipH="1">
            <a:off x="5987540" y="2962575"/>
            <a:ext cx="1612473" cy="1958107"/>
          </a:xfrm>
          <a:prstGeom prst="straightConnector1">
            <a:avLst/>
          </a:prstGeom>
          <a:ln w="539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A5D31-78CF-482D-8974-FEDD8CF8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7E8A6-D73F-F168-A5A2-AC144316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20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FF05D1-554B-26CD-2FEF-309960217778}"/>
              </a:ext>
            </a:extLst>
          </p:cNvPr>
          <p:cNvSpPr/>
          <p:nvPr/>
        </p:nvSpPr>
        <p:spPr>
          <a:xfrm>
            <a:off x="0" y="881"/>
            <a:ext cx="9144000" cy="1359568"/>
          </a:xfrm>
          <a:prstGeom prst="roundRect">
            <a:avLst>
              <a:gd name="adj" fmla="val 2184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09145C-43C1-CF11-96BE-4A966BC13C3F}"/>
              </a:ext>
            </a:extLst>
          </p:cNvPr>
          <p:cNvSpPr/>
          <p:nvPr/>
        </p:nvSpPr>
        <p:spPr>
          <a:xfrm>
            <a:off x="2501979" y="5868936"/>
            <a:ext cx="1929495" cy="852541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Leverage</a:t>
            </a:r>
            <a:r>
              <a:rPr kumimoji="0" lang="en-CH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VA-to-PA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Contiguity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F83D39-5116-2FAE-8BB0-FFFEF0ACB8A5}"/>
              </a:ext>
            </a:extLst>
          </p:cNvPr>
          <p:cNvSpPr/>
          <p:nvPr/>
        </p:nvSpPr>
        <p:spPr>
          <a:xfrm>
            <a:off x="100211" y="5868935"/>
            <a:ext cx="2304788" cy="852541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Software-managed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TLB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ubsystem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636360-D932-CB58-208C-9EAF81EDAAF5}"/>
              </a:ext>
            </a:extLst>
          </p:cNvPr>
          <p:cNvSpPr/>
          <p:nvPr/>
        </p:nvSpPr>
        <p:spPr>
          <a:xfrm>
            <a:off x="4572001" y="5868936"/>
            <a:ext cx="1645920" cy="852540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alpha val="7000"/>
                  </a:prstClr>
                </a:solidFill>
                <a:latin typeface="Corbel" panose="020B0503020204020204" pitchFamily="34" charset="0"/>
              </a:rPr>
              <a:t>Accelerating Memory Allocation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7000"/>
                </a:prstClr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BF5640-E78A-BCDB-95CE-5E91BCB3CD59}"/>
              </a:ext>
            </a:extLst>
          </p:cNvPr>
          <p:cNvSpPr/>
          <p:nvPr/>
        </p:nvSpPr>
        <p:spPr>
          <a:xfrm>
            <a:off x="6305773" y="5868934"/>
            <a:ext cx="2209577" cy="852539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000" dirty="0">
                <a:solidFill>
                  <a:prstClr val="black">
                    <a:alpha val="7000"/>
                  </a:prstClr>
                </a:solidFill>
                <a:latin typeface="Corbel" panose="020B0503020204020204" pitchFamily="34" charset="0"/>
              </a:rPr>
              <a:t>Alternative</a:t>
            </a:r>
            <a:r>
              <a:rPr lang="el-GR" sz="2000" dirty="0">
                <a:solidFill>
                  <a:prstClr val="black">
                    <a:alpha val="7000"/>
                  </a:prstClr>
                </a:solidFill>
                <a:latin typeface="Corbel" panose="020B0503020204020204" pitchFamily="34" charset="0"/>
              </a:rPr>
              <a:t>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"/>
                  </a:prstClr>
                </a:solidFill>
                <a:effectLst/>
                <a:uLnTx/>
                <a:uFillTx/>
                <a:latin typeface="Corbel" panose="020B0503020204020204" pitchFamily="34" charset="0"/>
              </a:rPr>
              <a:t>Address Mappings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D6831D-05ED-1700-C6A9-E76F4634FFAF}"/>
              </a:ext>
            </a:extLst>
          </p:cNvPr>
          <p:cNvSpPr/>
          <p:nvPr/>
        </p:nvSpPr>
        <p:spPr>
          <a:xfrm>
            <a:off x="1420051" y="2392207"/>
            <a:ext cx="6245129" cy="699074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>
                <a:solidFill>
                  <a:prstClr val="black"/>
                </a:solidFill>
                <a:latin typeface="Aptos" panose="020B0004020202020204" pitchFamily="34" charset="0"/>
              </a:rPr>
              <a:t>Rethinking the Page Table Design</a:t>
            </a:r>
            <a:endParaRPr kumimoji="0" lang="en-CH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061ACDE-7CED-1B54-A35C-70F18979C9A4}"/>
              </a:ext>
            </a:extLst>
          </p:cNvPr>
          <p:cNvSpPr/>
          <p:nvPr/>
        </p:nvSpPr>
        <p:spPr>
          <a:xfrm>
            <a:off x="1420051" y="3349850"/>
            <a:ext cx="6245128" cy="699074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>
                <a:solidFill>
                  <a:prstClr val="black"/>
                </a:solidFill>
                <a:latin typeface="Aptos" panose="020B0004020202020204" pitchFamily="34" charset="0"/>
              </a:rPr>
              <a:t>Employing Multiple Page Sizes</a:t>
            </a:r>
            <a:endParaRPr kumimoji="0" lang="en-CH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096A3-9FDC-5BBC-A382-5E38C7F06AB9}"/>
              </a:ext>
            </a:extLst>
          </p:cNvPr>
          <p:cNvSpPr txBox="1"/>
          <p:nvPr/>
        </p:nvSpPr>
        <p:spPr>
          <a:xfrm>
            <a:off x="3136392" y="4190840"/>
            <a:ext cx="28712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and more...</a:t>
            </a:r>
            <a:endParaRPr lang="en-CH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B868-3A44-C5C4-6B0E-A01AC55F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9BEF2F-4AFF-4810-09CE-114CFF40CF97}"/>
              </a:ext>
            </a:extLst>
          </p:cNvPr>
          <p:cNvSpPr/>
          <p:nvPr/>
        </p:nvSpPr>
        <p:spPr>
          <a:xfrm>
            <a:off x="1389888" y="1788070"/>
            <a:ext cx="6693408" cy="2929540"/>
          </a:xfrm>
          <a:prstGeom prst="roundRect">
            <a:avLst>
              <a:gd name="adj" fmla="val 4668"/>
            </a:avLst>
          </a:prstGeom>
          <a:solidFill>
            <a:schemeClr val="accent1">
              <a:lumMod val="20000"/>
              <a:lumOff val="80000"/>
              <a:alpha val="16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>
              <a:solidFill>
                <a:sysClr val="windowText" lastClr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758F6-4C37-7EA4-1ACF-724FCC61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21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E028C69-F6E7-DA46-5531-10AEBFF2D822}"/>
              </a:ext>
            </a:extLst>
          </p:cNvPr>
          <p:cNvSpPr/>
          <p:nvPr/>
        </p:nvSpPr>
        <p:spPr>
          <a:xfrm>
            <a:off x="0" y="881"/>
            <a:ext cx="9144000" cy="1359568"/>
          </a:xfrm>
          <a:prstGeom prst="roundRect">
            <a:avLst>
              <a:gd name="adj" fmla="val 2184"/>
            </a:avLst>
          </a:prstGeom>
          <a:solidFill>
            <a:srgbClr val="223B6C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Co-design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the hardware and the 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to reduce VM overheads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817E92-78F4-C142-9128-21856B07F810}"/>
              </a:ext>
            </a:extLst>
          </p:cNvPr>
          <p:cNvSpPr/>
          <p:nvPr/>
        </p:nvSpPr>
        <p:spPr>
          <a:xfrm>
            <a:off x="4083466" y="2859288"/>
            <a:ext cx="1929495" cy="921823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Leverage</a:t>
            </a:r>
            <a:r>
              <a:rPr kumimoji="0" lang="en-CH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VA-to-PA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Contiguity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7AB2C6-D6AA-A2FE-4F16-E9824C1DDC07}"/>
              </a:ext>
            </a:extLst>
          </p:cNvPr>
          <p:cNvSpPr/>
          <p:nvPr/>
        </p:nvSpPr>
        <p:spPr>
          <a:xfrm>
            <a:off x="1546729" y="2861860"/>
            <a:ext cx="2304788" cy="919251"/>
          </a:xfrm>
          <a:prstGeom prst="roundRect">
            <a:avLst>
              <a:gd name="adj" fmla="val 4873"/>
            </a:avLst>
          </a:prstGeom>
          <a:solidFill>
            <a:schemeClr val="tx2">
              <a:lumMod val="60000"/>
              <a:lumOff val="40000"/>
              <a:alpha val="7000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Software-managed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TLB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ubsystem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B4D181-6E37-3883-D0E8-BC1320603417}"/>
              </a:ext>
            </a:extLst>
          </p:cNvPr>
          <p:cNvSpPr/>
          <p:nvPr/>
        </p:nvSpPr>
        <p:spPr>
          <a:xfrm>
            <a:off x="6120384" y="2859288"/>
            <a:ext cx="1773238" cy="921823"/>
          </a:xfrm>
          <a:prstGeom prst="roundRect">
            <a:avLst>
              <a:gd name="adj" fmla="val 4767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Accelerate Memory Allocation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E6B71B-A828-5B49-CFA1-9731DB678FD7}"/>
              </a:ext>
            </a:extLst>
          </p:cNvPr>
          <p:cNvSpPr/>
          <p:nvPr/>
        </p:nvSpPr>
        <p:spPr>
          <a:xfrm>
            <a:off x="1533024" y="3915355"/>
            <a:ext cx="6331910" cy="668011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000" dirty="0">
                <a:solidFill>
                  <a:prstClr val="black"/>
                </a:solidFill>
                <a:latin typeface="Aptos" panose="020B0004020202020204" pitchFamily="34" charset="0"/>
              </a:rPr>
              <a:t>Alternative</a:t>
            </a:r>
            <a:r>
              <a:rPr lang="el-GR" sz="200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kumimoji="0" lang="en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Address Mappings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367C59F-C176-92FE-CCA9-126A3AA5857A}"/>
              </a:ext>
            </a:extLst>
          </p:cNvPr>
          <p:cNvSpPr/>
          <p:nvPr/>
        </p:nvSpPr>
        <p:spPr>
          <a:xfrm>
            <a:off x="1546729" y="1961832"/>
            <a:ext cx="2586359" cy="699074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Rethinking the Page Table Design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B81FF1A-4BB9-CC0D-344D-681A0B4ACDE9}"/>
              </a:ext>
            </a:extLst>
          </p:cNvPr>
          <p:cNvSpPr/>
          <p:nvPr/>
        </p:nvSpPr>
        <p:spPr>
          <a:xfrm>
            <a:off x="4338622" y="1961832"/>
            <a:ext cx="3526312" cy="699074"/>
          </a:xfrm>
          <a:prstGeom prst="roundRect">
            <a:avLst>
              <a:gd name="adj" fmla="val 5774"/>
            </a:avLst>
          </a:prstGeom>
          <a:solidFill>
            <a:schemeClr val="tx2">
              <a:lumMod val="60000"/>
              <a:lumOff val="40000"/>
              <a:alpha val="10495"/>
            </a:schemeClr>
          </a:solidFill>
          <a:ln w="2540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Employing multiple page sizes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" name="Graphic 9" descr="Mining tools with solid fill">
            <a:extLst>
              <a:ext uri="{FF2B5EF4-FFF2-40B4-BE49-F238E27FC236}">
                <a16:creationId xmlns:a16="http://schemas.microsoft.com/office/drawing/2014/main" id="{C2ED72C5-BA9E-719D-D028-56F5E603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068" y="2653920"/>
            <a:ext cx="914400" cy="914400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7CCF03-08E8-9293-ADDA-FAD3EC712A91}"/>
              </a:ext>
            </a:extLst>
          </p:cNvPr>
          <p:cNvSpPr/>
          <p:nvPr/>
        </p:nvSpPr>
        <p:spPr>
          <a:xfrm>
            <a:off x="-122831" y="4965617"/>
            <a:ext cx="9389660" cy="1507852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Wide range of hardware-OS co-design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techniques that aim to improve virtual memory  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1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6BD-4390-9451-1856-08A58C7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2090FB8-A901-C2A5-6A05-293B77F699B3}"/>
              </a:ext>
            </a:extLst>
          </p:cNvPr>
          <p:cNvSpPr/>
          <p:nvPr/>
        </p:nvSpPr>
        <p:spPr>
          <a:xfrm>
            <a:off x="-122830" y="2255520"/>
            <a:ext cx="9389660" cy="210921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Effectively evaluating </a:t>
            </a: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VM techniques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is </a:t>
            </a: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crucial for progress </a:t>
            </a: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in</a:t>
            </a:r>
            <a:r>
              <a: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t</a:t>
            </a:r>
            <a:r>
              <a:rPr kumimoji="0" lang="en-CH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he domain</a:t>
            </a:r>
          </a:p>
        </p:txBody>
      </p:sp>
    </p:spTree>
    <p:extLst>
      <p:ext uri="{BB962C8B-B14F-4D97-AF65-F5344CB8AC3E}">
        <p14:creationId xmlns:p14="http://schemas.microsoft.com/office/powerpoint/2010/main" val="108999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6BD-4390-9451-1856-08A58C7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849B7F-2BD7-FB85-AD3D-FE7B73A0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 in Evaluation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DAA24A8-73A7-A098-99DF-C1C3BB38A420}"/>
              </a:ext>
            </a:extLst>
          </p:cNvPr>
          <p:cNvSpPr/>
          <p:nvPr/>
        </p:nvSpPr>
        <p:spPr>
          <a:xfrm>
            <a:off x="-122830" y="1002311"/>
            <a:ext cx="9389660" cy="983475"/>
          </a:xfrm>
          <a:prstGeom prst="roundRect">
            <a:avLst>
              <a:gd name="adj" fmla="val 7712"/>
            </a:avLst>
          </a:prstGeom>
          <a:solidFill>
            <a:srgbClr val="22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800" b="1" noProof="0" dirty="0">
                <a:solidFill>
                  <a:schemeClr val="bg1"/>
                </a:solidFill>
                <a:latin typeface="Aptos" panose="020B0004020202020204" pitchFamily="34" charset="0"/>
              </a:rPr>
              <a:t>Interplay between system components</a:t>
            </a:r>
            <a:endParaRPr kumimoji="0" lang="en-CH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C522AD-3015-1C39-658B-F644AEE23601}"/>
              </a:ext>
            </a:extLst>
          </p:cNvPr>
          <p:cNvSpPr/>
          <p:nvPr/>
        </p:nvSpPr>
        <p:spPr>
          <a:xfrm>
            <a:off x="789256" y="4872215"/>
            <a:ext cx="2427516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 Light" panose="020B0004020202020204" pitchFamily="34" charset="0"/>
              </a:rPr>
              <a:t>Hardware MMU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A7577D-4B6A-0569-BD0D-DE4E6164EF0B}"/>
              </a:ext>
            </a:extLst>
          </p:cNvPr>
          <p:cNvSpPr/>
          <p:nvPr/>
        </p:nvSpPr>
        <p:spPr>
          <a:xfrm>
            <a:off x="2411876" y="2425535"/>
            <a:ext cx="4129750" cy="1149560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 Light" panose="020B0004020202020204" pitchFamily="34" charset="0"/>
              </a:rPr>
              <a:t>Software-level Memory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 Light" panose="020B0004020202020204" pitchFamily="34" charset="0"/>
              </a:rPr>
              <a:t> Management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A297A7-FCE8-2952-933E-14689156495A}"/>
              </a:ext>
            </a:extLst>
          </p:cNvPr>
          <p:cNvSpPr/>
          <p:nvPr/>
        </p:nvSpPr>
        <p:spPr>
          <a:xfrm>
            <a:off x="5722883" y="4884797"/>
            <a:ext cx="2933698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23B6C"/>
                </a:solidFill>
                <a:latin typeface="Aptos Light" panose="020B0004020202020204" pitchFamily="34" charset="0"/>
              </a:rPr>
              <a:t>System Components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 Light" panose="020B00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BE0D97-8E4D-AAE2-BB4A-BFCBF4078C4A}"/>
              </a:ext>
            </a:extLst>
          </p:cNvPr>
          <p:cNvCxnSpPr>
            <a:cxnSpLocks/>
          </p:cNvCxnSpPr>
          <p:nvPr/>
        </p:nvCxnSpPr>
        <p:spPr>
          <a:xfrm flipV="1">
            <a:off x="2358136" y="3575095"/>
            <a:ext cx="1573571" cy="1289243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9C6702-FAB1-7FCE-9BA7-DC9CD15AFA2E}"/>
              </a:ext>
            </a:extLst>
          </p:cNvPr>
          <p:cNvCxnSpPr>
            <a:cxnSpLocks/>
          </p:cNvCxnSpPr>
          <p:nvPr/>
        </p:nvCxnSpPr>
        <p:spPr>
          <a:xfrm flipH="1" flipV="1">
            <a:off x="4929352" y="3575095"/>
            <a:ext cx="1587062" cy="130970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AABD29-B110-12F1-F6FC-9626F776ADE2}"/>
              </a:ext>
            </a:extLst>
          </p:cNvPr>
          <p:cNvCxnSpPr>
            <a:cxnSpLocks/>
            <a:stCxn id="9" idx="1"/>
            <a:endCxn id="3" idx="3"/>
          </p:cNvCxnSpPr>
          <p:nvPr/>
        </p:nvCxnSpPr>
        <p:spPr>
          <a:xfrm flipH="1" flipV="1">
            <a:off x="3216772" y="5483773"/>
            <a:ext cx="2506111" cy="1258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6BD-4390-9451-1856-08A58C7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0CA2E4-3612-9B1C-99BA-2BF42173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Example: Page Table and Large Pages</a:t>
            </a:r>
            <a:endParaRPr lang="en-CH" sz="3800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9226D0E4-83F3-BC19-F427-6D4A93928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1332" y="33135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Heart with pulse with solid fill">
            <a:extLst>
              <a:ext uri="{FF2B5EF4-FFF2-40B4-BE49-F238E27FC236}">
                <a16:creationId xmlns:a16="http://schemas.microsoft.com/office/drawing/2014/main" id="{40028FAA-7EF1-E069-93C7-DDC06A73F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5291" y="2856186"/>
            <a:ext cx="1426132" cy="1426132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3AA9AD3A-82EF-BE25-9E04-BD91D1F9A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297" y="2273257"/>
            <a:ext cx="2502060" cy="2591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5DD9A-D592-9F4D-6C31-D2A876BA5BEB}"/>
              </a:ext>
            </a:extLst>
          </p:cNvPr>
          <p:cNvSpPr txBox="1"/>
          <p:nvPr/>
        </p:nvSpPr>
        <p:spPr>
          <a:xfrm>
            <a:off x="-144289" y="1047990"/>
            <a:ext cx="3761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b="1" dirty="0">
                <a:solidFill>
                  <a:schemeClr val="tx1"/>
                </a:solidFill>
                <a:latin typeface="Aptos" panose="020B0004020202020204" pitchFamily="34" charset="0"/>
              </a:rPr>
              <a:t>Page Table </a:t>
            </a:r>
          </a:p>
          <a:p>
            <a:pPr algn="ctr"/>
            <a:r>
              <a:rPr lang="en-CH" sz="4000" b="1" dirty="0">
                <a:solidFill>
                  <a:schemeClr val="tx1"/>
                </a:solidFill>
                <a:latin typeface="Aptos" panose="020B0004020202020204" pitchFamily="34" charset="0"/>
              </a:rPr>
              <a:t>Size</a:t>
            </a:r>
            <a:endParaRPr lang="en-CH" sz="4000" b="1" dirty="0">
              <a:latin typeface="Aptos" panose="020B0004020202020204" pitchFamily="34" charset="0"/>
            </a:endParaRPr>
          </a:p>
        </p:txBody>
      </p:sp>
      <p:pic>
        <p:nvPicPr>
          <p:cNvPr id="15" name="Picture 2" descr="Linux logo PNG transparent image download, size: 594x720px">
            <a:extLst>
              <a:ext uri="{FF2B5EF4-FFF2-40B4-BE49-F238E27FC236}">
                <a16:creationId xmlns:a16="http://schemas.microsoft.com/office/drawing/2014/main" id="{AA0B296B-26C0-9242-1D2C-08BE2FC0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8" y="2371429"/>
            <a:ext cx="2057400" cy="24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5FC293-62C6-DA36-FBB9-B0218D828FCC}"/>
              </a:ext>
            </a:extLst>
          </p:cNvPr>
          <p:cNvSpPr txBox="1"/>
          <p:nvPr/>
        </p:nvSpPr>
        <p:spPr>
          <a:xfrm>
            <a:off x="5466537" y="1047990"/>
            <a:ext cx="3436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b="1" dirty="0">
                <a:latin typeface="Aptos" panose="020B0004020202020204" pitchFamily="34" charset="0"/>
              </a:rPr>
              <a:t>OS Allocation Policy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89A179-6549-5048-661F-A4B491CA081A}"/>
              </a:ext>
            </a:extLst>
          </p:cNvPr>
          <p:cNvCxnSpPr>
            <a:cxnSpLocks/>
          </p:cNvCxnSpPr>
          <p:nvPr/>
        </p:nvCxnSpPr>
        <p:spPr>
          <a:xfrm>
            <a:off x="3656952" y="3468264"/>
            <a:ext cx="2608144" cy="0"/>
          </a:xfrm>
          <a:prstGeom prst="straightConnector1">
            <a:avLst/>
          </a:prstGeom>
          <a:ln w="85725">
            <a:solidFill>
              <a:srgbClr val="C0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34AF2C-B160-6B89-7BF8-89050F0E8013}"/>
              </a:ext>
            </a:extLst>
          </p:cNvPr>
          <p:cNvSpPr/>
          <p:nvPr/>
        </p:nvSpPr>
        <p:spPr>
          <a:xfrm>
            <a:off x="-122831" y="4965617"/>
            <a:ext cx="9389660" cy="1507852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S</a:t>
            </a:r>
            <a:r>
              <a:rPr lang="en-US" sz="3500" b="1" noProof="0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ize</a:t>
            </a:r>
            <a:r>
              <a:rPr lang="en-US" sz="3500" b="1" noProof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 of the page table depends on the number of large pages provided by the OS </a:t>
            </a:r>
            <a:endParaRPr kumimoji="0" lang="en-CH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6D247-84B4-5B32-053D-94108791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6F0D3F5-792A-9BF0-E485-C555A540A86A}"/>
              </a:ext>
            </a:extLst>
          </p:cNvPr>
          <p:cNvSpPr/>
          <p:nvPr/>
        </p:nvSpPr>
        <p:spPr>
          <a:xfrm>
            <a:off x="-11645" y="753143"/>
            <a:ext cx="5725304" cy="6104857"/>
          </a:xfrm>
          <a:prstGeom prst="roundRect">
            <a:avLst>
              <a:gd name="adj" fmla="val 882"/>
            </a:avLst>
          </a:prstGeom>
          <a:solidFill>
            <a:schemeClr val="tx2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rgbClr val="0A833B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84E7E42A-8F9C-77FD-1AD0-EEDF5C87C96B}"/>
              </a:ext>
            </a:extLst>
          </p:cNvPr>
          <p:cNvSpPr/>
          <p:nvPr/>
        </p:nvSpPr>
        <p:spPr>
          <a:xfrm>
            <a:off x="391297" y="3208942"/>
            <a:ext cx="4597052" cy="2088031"/>
          </a:xfrm>
          <a:prstGeom prst="roundRect">
            <a:avLst>
              <a:gd name="adj" fmla="val 1933"/>
            </a:avLst>
          </a:prstGeom>
          <a:solidFill>
            <a:schemeClr val="accent2">
              <a:lumMod val="75000"/>
              <a:alpha val="39405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18493-FE62-84BF-4858-D9DE5218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EFE2F3-17F7-CF89-BDBA-6843E4BB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Example: Page Table and Large Pages</a:t>
            </a:r>
            <a:endParaRPr lang="en-CH" sz="3800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D3EC6F22-33C8-DCD9-CC2A-B49ED041E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091" y="33845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4C7F4F-E279-FE3F-FD5D-A9B3C631CDA5}"/>
              </a:ext>
            </a:extLst>
          </p:cNvPr>
          <p:cNvSpPr/>
          <p:nvPr/>
        </p:nvSpPr>
        <p:spPr>
          <a:xfrm>
            <a:off x="510158" y="3312436"/>
            <a:ext cx="4359990" cy="497390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A5D99AA-264E-2217-D72F-8A5B87248B63}"/>
              </a:ext>
            </a:extLst>
          </p:cNvPr>
          <p:cNvSpPr/>
          <p:nvPr/>
        </p:nvSpPr>
        <p:spPr>
          <a:xfrm>
            <a:off x="510158" y="3989832"/>
            <a:ext cx="4359991" cy="497390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73B196-E370-59B7-9348-2B47CBF03FA5}"/>
              </a:ext>
            </a:extLst>
          </p:cNvPr>
          <p:cNvSpPr/>
          <p:nvPr/>
        </p:nvSpPr>
        <p:spPr>
          <a:xfrm>
            <a:off x="510158" y="4667228"/>
            <a:ext cx="4359991" cy="497390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BE528F-A856-50D5-704A-253BF88D9C2E}"/>
              </a:ext>
            </a:extLst>
          </p:cNvPr>
          <p:cNvSpPr txBox="1"/>
          <p:nvPr/>
        </p:nvSpPr>
        <p:spPr>
          <a:xfrm>
            <a:off x="1728512" y="1506827"/>
            <a:ext cx="359592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3100" b="1" i="1" dirty="0">
                <a:solidFill>
                  <a:schemeClr val="accent6">
                    <a:lumMod val="50000"/>
                  </a:schemeClr>
                </a:solidFill>
              </a:rPr>
              <a:t>”I can provide plenty</a:t>
            </a:r>
          </a:p>
          <a:p>
            <a:pPr algn="ctr"/>
            <a:r>
              <a:rPr lang="en-CH" sz="3100" b="1" i="1" dirty="0">
                <a:solidFill>
                  <a:schemeClr val="accent6">
                    <a:lumMod val="50000"/>
                  </a:schemeClr>
                </a:solidFill>
              </a:rPr>
              <a:t> of large pages”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D80C59-7D95-35B5-6814-94EC36F7B3C0}"/>
              </a:ext>
            </a:extLst>
          </p:cNvPr>
          <p:cNvSpPr txBox="1"/>
          <p:nvPr/>
        </p:nvSpPr>
        <p:spPr>
          <a:xfrm>
            <a:off x="971332" y="5369047"/>
            <a:ext cx="3436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b="1" dirty="0">
                <a:latin typeface="Aptos" panose="020B0004020202020204" pitchFamily="34" charset="0"/>
              </a:rPr>
              <a:t>2MB Pages</a:t>
            </a:r>
          </a:p>
        </p:txBody>
      </p:sp>
      <p:pic>
        <p:nvPicPr>
          <p:cNvPr id="42" name="Graphic 41" descr="Database with solid fill">
            <a:extLst>
              <a:ext uri="{FF2B5EF4-FFF2-40B4-BE49-F238E27FC236}">
                <a16:creationId xmlns:a16="http://schemas.microsoft.com/office/drawing/2014/main" id="{2C5A7BC7-D68D-D40B-CAFC-14B3041C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336" y="3657633"/>
            <a:ext cx="2502060" cy="25919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AC8353-9C1B-B4E3-C139-D863BF0C19B6}"/>
              </a:ext>
            </a:extLst>
          </p:cNvPr>
          <p:cNvSpPr txBox="1"/>
          <p:nvPr/>
        </p:nvSpPr>
        <p:spPr>
          <a:xfrm>
            <a:off x="6474336" y="1352939"/>
            <a:ext cx="2725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b="1" dirty="0">
                <a:solidFill>
                  <a:schemeClr val="tx1"/>
                </a:solidFill>
                <a:latin typeface="Aptos" panose="020B0004020202020204" pitchFamily="34" charset="0"/>
              </a:rPr>
              <a:t>Page Table</a:t>
            </a:r>
            <a:endParaRPr lang="en-CH" sz="4000" b="1" dirty="0">
              <a:latin typeface="Aptos" panose="020B0004020202020204" pitchFamily="34" charset="0"/>
            </a:endParaRPr>
          </a:p>
        </p:txBody>
      </p:sp>
      <p:pic>
        <p:nvPicPr>
          <p:cNvPr id="44" name="Graphic 43" descr="Database with solid fill">
            <a:extLst>
              <a:ext uri="{FF2B5EF4-FFF2-40B4-BE49-F238E27FC236}">
                <a16:creationId xmlns:a16="http://schemas.microsoft.com/office/drawing/2014/main" id="{048A1A4D-27E6-C9F9-1D1B-547516270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336" y="1885817"/>
            <a:ext cx="2502060" cy="2591991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6E2405-DF86-925E-8CD2-BEAF0EA0BC9E}"/>
              </a:ext>
            </a:extLst>
          </p:cNvPr>
          <p:cNvCxnSpPr>
            <a:cxnSpLocks/>
          </p:cNvCxnSpPr>
          <p:nvPr/>
        </p:nvCxnSpPr>
        <p:spPr>
          <a:xfrm>
            <a:off x="6758977" y="2249646"/>
            <a:ext cx="0" cy="1838422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4A5EC3-FBB6-C44E-B965-58CDBD9B6EC3}"/>
              </a:ext>
            </a:extLst>
          </p:cNvPr>
          <p:cNvSpPr txBox="1"/>
          <p:nvPr/>
        </p:nvSpPr>
        <p:spPr>
          <a:xfrm rot="16200000">
            <a:off x="5397328" y="2761831"/>
            <a:ext cx="1956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# Entries</a:t>
            </a:r>
            <a:endParaRPr lang="en-CH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412A1-60AA-71E5-48DB-FB45E6B9C1B5}"/>
              </a:ext>
            </a:extLst>
          </p:cNvPr>
          <p:cNvSpPr txBox="1"/>
          <p:nvPr/>
        </p:nvSpPr>
        <p:spPr>
          <a:xfrm>
            <a:off x="17291" y="863963"/>
            <a:ext cx="17120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b="1" dirty="0">
                <a:latin typeface="Aptos" panose="020B0004020202020204" pitchFamily="34" charset="0"/>
              </a:rPr>
              <a:t>OS Kernel</a:t>
            </a:r>
            <a:endParaRPr lang="en-CH" sz="2500" dirty="0">
              <a:latin typeface="Aptos" panose="020B0004020202020204" pitchFamily="34" charset="0"/>
            </a:endParaRPr>
          </a:p>
        </p:txBody>
      </p:sp>
      <p:pic>
        <p:nvPicPr>
          <p:cNvPr id="30" name="Picture 2" descr="Linux logo PNG transparent image download, size: 594x720px">
            <a:extLst>
              <a:ext uri="{FF2B5EF4-FFF2-40B4-BE49-F238E27FC236}">
                <a16:creationId xmlns:a16="http://schemas.microsoft.com/office/drawing/2014/main" id="{DB1D403C-7AD3-6AAE-FDA7-46CD36CF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" y="1307848"/>
            <a:ext cx="1387608" cy="16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07F006-F41A-69F1-743C-8C98A572DFE4}"/>
              </a:ext>
            </a:extLst>
          </p:cNvPr>
          <p:cNvCxnSpPr>
            <a:cxnSpLocks/>
          </p:cNvCxnSpPr>
          <p:nvPr/>
        </p:nvCxnSpPr>
        <p:spPr>
          <a:xfrm>
            <a:off x="6758977" y="4088068"/>
            <a:ext cx="0" cy="1838422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B91F74-E2CF-C6B7-3816-92F1EECB16A8}"/>
              </a:ext>
            </a:extLst>
          </p:cNvPr>
          <p:cNvSpPr txBox="1"/>
          <p:nvPr/>
        </p:nvSpPr>
        <p:spPr>
          <a:xfrm rot="16200000">
            <a:off x="5397328" y="4667352"/>
            <a:ext cx="1956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000" b="1" dirty="0">
                <a:latin typeface="Aptos" panose="020B0004020202020204" pitchFamily="34" charset="0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8056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14" grpId="0" animBg="1"/>
      <p:bldP spid="21" grpId="0" animBg="1"/>
      <p:bldP spid="29" grpId="0" animBg="1"/>
      <p:bldP spid="38" grpId="0"/>
      <p:bldP spid="41" grpId="0"/>
      <p:bldP spid="43" grpId="0"/>
      <p:bldP spid="8" grpId="0"/>
      <p:bldP spid="1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1DBB-C2EC-D07F-F13E-FE2CA824A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35C6994D-53AD-15EF-A02B-D8532001760C}"/>
              </a:ext>
            </a:extLst>
          </p:cNvPr>
          <p:cNvSpPr/>
          <p:nvPr/>
        </p:nvSpPr>
        <p:spPr>
          <a:xfrm>
            <a:off x="-11645" y="753143"/>
            <a:ext cx="5725304" cy="5496481"/>
          </a:xfrm>
          <a:prstGeom prst="roundRect">
            <a:avLst>
              <a:gd name="adj" fmla="val 882"/>
            </a:avLst>
          </a:prstGeom>
          <a:solidFill>
            <a:schemeClr val="tx2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2941FC5-E751-D7AA-37B6-2341C419B599}"/>
              </a:ext>
            </a:extLst>
          </p:cNvPr>
          <p:cNvSpPr/>
          <p:nvPr/>
        </p:nvSpPr>
        <p:spPr>
          <a:xfrm>
            <a:off x="391297" y="3208942"/>
            <a:ext cx="4597052" cy="2088031"/>
          </a:xfrm>
          <a:prstGeom prst="roundRect">
            <a:avLst>
              <a:gd name="adj" fmla="val 1933"/>
            </a:avLst>
          </a:prstGeom>
          <a:solidFill>
            <a:schemeClr val="accent2">
              <a:lumMod val="75000"/>
              <a:alpha val="39405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9DBD-8D27-7A28-A468-9317BC53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C6ABBC-5C39-2D46-F5C6-4C82F524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750730" cy="894791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Example: Page Table and Large Pages</a:t>
            </a:r>
            <a:endParaRPr lang="en-CH" sz="3800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5639A24D-10BA-A6C1-9C00-5029098522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7091" y="33845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FF05F-4CEC-62BF-B395-A554AE7C48F2}"/>
              </a:ext>
            </a:extLst>
          </p:cNvPr>
          <p:cNvGrpSpPr/>
          <p:nvPr/>
        </p:nvGrpSpPr>
        <p:grpSpPr>
          <a:xfrm>
            <a:off x="510159" y="3312436"/>
            <a:ext cx="4359991" cy="497390"/>
            <a:chOff x="690229" y="4933264"/>
            <a:chExt cx="6933351" cy="57407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251A36-E955-8F44-B32E-CE553B6DC02C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CD531F2-95AA-F7EB-68F0-DB6499439DA1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E8EE76D-98A3-60D1-BD37-330D705459B3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7C8A5CC-9759-33ED-61DA-B88D95FA60EC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80B8B04-8496-5D8F-BBCC-470812859EDA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371B1C1-090E-C890-3DBD-9BD747B890BE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1427A5-E177-6C4E-C42A-AC707B120C9A}"/>
              </a:ext>
            </a:extLst>
          </p:cNvPr>
          <p:cNvGrpSpPr/>
          <p:nvPr/>
        </p:nvGrpSpPr>
        <p:grpSpPr>
          <a:xfrm>
            <a:off x="510159" y="3989832"/>
            <a:ext cx="4359991" cy="497390"/>
            <a:chOff x="690229" y="4933264"/>
            <a:chExt cx="6933351" cy="57407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35B9564-7765-92CE-ABC0-7ABBE9144CD1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59748CE-BE29-E846-D437-377D6BB97183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19ADE0D-3A28-7DD0-6B1B-5BBE3BF28F30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9397926-4306-1302-00E2-CED2D8565554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08C8A41A-4EC5-40DD-034D-C57DBFE74BE5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1D357E6-9DBB-2A5E-5E08-B256C9ABB2FA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8F0781-F5A4-26F0-8962-580487A0351D}"/>
              </a:ext>
            </a:extLst>
          </p:cNvPr>
          <p:cNvGrpSpPr/>
          <p:nvPr/>
        </p:nvGrpSpPr>
        <p:grpSpPr>
          <a:xfrm>
            <a:off x="510159" y="4667228"/>
            <a:ext cx="4359991" cy="497390"/>
            <a:chOff x="690229" y="4933264"/>
            <a:chExt cx="6933351" cy="574078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145920D-7AC9-97D4-4D30-4FAEB447C1C3}"/>
                </a:ext>
              </a:extLst>
            </p:cNvPr>
            <p:cNvSpPr/>
            <p:nvPr/>
          </p:nvSpPr>
          <p:spPr>
            <a:xfrm>
              <a:off x="4156377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080D293-D0B9-678E-7DD8-3B9C5ABB6067}"/>
                </a:ext>
              </a:extLst>
            </p:cNvPr>
            <p:cNvSpPr/>
            <p:nvPr/>
          </p:nvSpPr>
          <p:spPr>
            <a:xfrm>
              <a:off x="184416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C82735E-C8D2-B691-9573-6932ED935F58}"/>
                </a:ext>
              </a:extLst>
            </p:cNvPr>
            <p:cNvSpPr/>
            <p:nvPr/>
          </p:nvSpPr>
          <p:spPr>
            <a:xfrm>
              <a:off x="5310311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1BFE1C3-1233-80CD-AB10-6A46B35051AA}"/>
                </a:ext>
              </a:extLst>
            </p:cNvPr>
            <p:cNvSpPr/>
            <p:nvPr/>
          </p:nvSpPr>
          <p:spPr>
            <a:xfrm>
              <a:off x="3002443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E7B33EF-E3D9-4976-2203-3B98A320351B}"/>
                </a:ext>
              </a:extLst>
            </p:cNvPr>
            <p:cNvSpPr/>
            <p:nvPr/>
          </p:nvSpPr>
          <p:spPr>
            <a:xfrm>
              <a:off x="6464243" y="4933264"/>
              <a:ext cx="1159337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A7BE125-21D0-C425-2A34-1A7D7DE822A1}"/>
                </a:ext>
              </a:extLst>
            </p:cNvPr>
            <p:cNvSpPr/>
            <p:nvPr/>
          </p:nvSpPr>
          <p:spPr>
            <a:xfrm>
              <a:off x="690229" y="4933264"/>
              <a:ext cx="1154991" cy="574078"/>
            </a:xfrm>
            <a:prstGeom prst="roundRect">
              <a:avLst>
                <a:gd name="adj" fmla="val 2940"/>
              </a:avLst>
            </a:prstGeom>
            <a:solidFill>
              <a:schemeClr val="bg1"/>
            </a:solidFill>
            <a:ln w="317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B9C5F6C-D447-28B5-0014-5A26675331AE}"/>
              </a:ext>
            </a:extLst>
          </p:cNvPr>
          <p:cNvSpPr txBox="1"/>
          <p:nvPr/>
        </p:nvSpPr>
        <p:spPr>
          <a:xfrm>
            <a:off x="1228816" y="1235774"/>
            <a:ext cx="4596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800" b="1" i="1" dirty="0">
                <a:solidFill>
                  <a:srgbClr val="C00000"/>
                </a:solidFill>
              </a:rPr>
              <a:t>“Fragmentation</a:t>
            </a:r>
            <a:r>
              <a:rPr lang="el-GR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is rising so</a:t>
            </a:r>
            <a:endParaRPr lang="el-GR" sz="2800" b="1" i="1" dirty="0">
              <a:solidFill>
                <a:srgbClr val="C00000"/>
              </a:solidFill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I cannot allocate 2MB pages</a:t>
            </a:r>
            <a:r>
              <a:rPr lang="en-CH" sz="2800" b="1" i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A45C3C-C862-2C97-2CE3-71D1B3B6AB2A}"/>
              </a:ext>
            </a:extLst>
          </p:cNvPr>
          <p:cNvSpPr txBox="1"/>
          <p:nvPr/>
        </p:nvSpPr>
        <p:spPr>
          <a:xfrm>
            <a:off x="971332" y="5369047"/>
            <a:ext cx="3436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b="1" dirty="0">
                <a:latin typeface="Aptos" panose="020B0004020202020204" pitchFamily="34" charset="0"/>
              </a:rPr>
              <a:t>4KB Pages</a:t>
            </a:r>
          </a:p>
        </p:txBody>
      </p:sp>
      <p:pic>
        <p:nvPicPr>
          <p:cNvPr id="42" name="Graphic 41" descr="Database with solid fill">
            <a:extLst>
              <a:ext uri="{FF2B5EF4-FFF2-40B4-BE49-F238E27FC236}">
                <a16:creationId xmlns:a16="http://schemas.microsoft.com/office/drawing/2014/main" id="{AE090B31-3D86-3F75-1EA4-3DF40F248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336" y="3657633"/>
            <a:ext cx="2502060" cy="259199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554E351-6368-3F65-8B73-0BB8866DA3A8}"/>
              </a:ext>
            </a:extLst>
          </p:cNvPr>
          <p:cNvSpPr txBox="1"/>
          <p:nvPr/>
        </p:nvSpPr>
        <p:spPr>
          <a:xfrm>
            <a:off x="6474336" y="1352939"/>
            <a:ext cx="2725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b="1" dirty="0">
                <a:solidFill>
                  <a:schemeClr val="tx1"/>
                </a:solidFill>
                <a:latin typeface="Aptos" panose="020B0004020202020204" pitchFamily="34" charset="0"/>
              </a:rPr>
              <a:t>Page Table</a:t>
            </a:r>
            <a:endParaRPr lang="en-CH" sz="4000" b="1" dirty="0">
              <a:latin typeface="Aptos" panose="020B0004020202020204" pitchFamily="34" charset="0"/>
            </a:endParaRPr>
          </a:p>
        </p:txBody>
      </p:sp>
      <p:pic>
        <p:nvPicPr>
          <p:cNvPr id="44" name="Graphic 43" descr="Database with solid fill">
            <a:extLst>
              <a:ext uri="{FF2B5EF4-FFF2-40B4-BE49-F238E27FC236}">
                <a16:creationId xmlns:a16="http://schemas.microsoft.com/office/drawing/2014/main" id="{1DD6D0C9-F1EA-5507-95AB-18BA1441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336" y="1885817"/>
            <a:ext cx="2502060" cy="2591991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77CE5F1-B696-8FCF-3D8E-86E271715D6B}"/>
              </a:ext>
            </a:extLst>
          </p:cNvPr>
          <p:cNvCxnSpPr/>
          <p:nvPr/>
        </p:nvCxnSpPr>
        <p:spPr>
          <a:xfrm>
            <a:off x="6688898" y="2270115"/>
            <a:ext cx="0" cy="3469710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BDBCC42-587F-69D7-DEBE-222F34483538}"/>
              </a:ext>
            </a:extLst>
          </p:cNvPr>
          <p:cNvSpPr txBox="1"/>
          <p:nvPr/>
        </p:nvSpPr>
        <p:spPr>
          <a:xfrm rot="16200000">
            <a:off x="5355490" y="3573651"/>
            <a:ext cx="1956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chemeClr val="tx1"/>
                </a:solidFill>
                <a:latin typeface="Aptos" panose="020B0004020202020204" pitchFamily="34" charset="0"/>
              </a:rPr>
              <a:t># Entries</a:t>
            </a:r>
            <a:endParaRPr lang="en-CH" sz="3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8CA336-7749-3EEC-E253-35E444BF5806}"/>
              </a:ext>
            </a:extLst>
          </p:cNvPr>
          <p:cNvSpPr txBox="1"/>
          <p:nvPr/>
        </p:nvSpPr>
        <p:spPr>
          <a:xfrm>
            <a:off x="-11737" y="863963"/>
            <a:ext cx="17120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b="1" dirty="0">
                <a:latin typeface="Aptos" panose="020B0004020202020204" pitchFamily="34" charset="0"/>
              </a:rPr>
              <a:t>OS Kernel</a:t>
            </a:r>
            <a:endParaRPr lang="en-CH" sz="2500" dirty="0">
              <a:latin typeface="Aptos" panose="020B0004020202020204" pitchFamily="34" charset="0"/>
            </a:endParaRPr>
          </a:p>
        </p:txBody>
      </p:sp>
      <p:pic>
        <p:nvPicPr>
          <p:cNvPr id="55" name="Picture 2" descr="Linux logo PNG transparent image download, size: 594x720px">
            <a:extLst>
              <a:ext uri="{FF2B5EF4-FFF2-40B4-BE49-F238E27FC236}">
                <a16:creationId xmlns:a16="http://schemas.microsoft.com/office/drawing/2014/main" id="{77DD4F04-6127-985C-CFE3-1595B3738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" y="1336876"/>
            <a:ext cx="1387608" cy="16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9" grpId="0" animBg="1"/>
      <p:bldP spid="7" grpId="0"/>
      <p:bldP spid="38" grpId="0"/>
      <p:bldP spid="41" grpId="0"/>
      <p:bldP spid="43" grpId="0"/>
      <p:bldP spid="51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85F06-8231-1C25-541D-A57556C59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5DA8D-75D3-3AC2-4998-1E37A703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F97589-C8C9-4DD4-E9A1-73381EB1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Page Table and Memory Interference</a:t>
            </a:r>
            <a:endParaRPr lang="en-CH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26035A89-33DF-D74D-BEFB-4170B4D555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20" y="258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DAF4C9-4E82-387F-486E-89BC3DF46BCF}"/>
              </a:ext>
            </a:extLst>
          </p:cNvPr>
          <p:cNvSpPr txBox="1"/>
          <p:nvPr/>
        </p:nvSpPr>
        <p:spPr>
          <a:xfrm>
            <a:off x="1966963" y="839029"/>
            <a:ext cx="47577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800" b="1" dirty="0">
                <a:solidFill>
                  <a:schemeClr val="tx1"/>
                </a:solidFill>
                <a:latin typeface="Aptos SemiBold" panose="020B0004020202020204" pitchFamily="34" charset="0"/>
              </a:rPr>
              <a:t>DRAM Bank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F962CF-B5BC-A86D-289C-0C080D1D4447}"/>
              </a:ext>
            </a:extLst>
          </p:cNvPr>
          <p:cNvSpPr/>
          <p:nvPr/>
        </p:nvSpPr>
        <p:spPr>
          <a:xfrm>
            <a:off x="1741207" y="2592070"/>
            <a:ext cx="5238277" cy="99320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647F814-4275-9CAE-1B5C-7E767820D434}"/>
              </a:ext>
            </a:extLst>
          </p:cNvPr>
          <p:cNvSpPr/>
          <p:nvPr/>
        </p:nvSpPr>
        <p:spPr>
          <a:xfrm>
            <a:off x="1741207" y="1610424"/>
            <a:ext cx="5233814" cy="106462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161AF3-120D-E09F-5E60-AB771F227238}"/>
              </a:ext>
            </a:extLst>
          </p:cNvPr>
          <p:cNvGrpSpPr/>
          <p:nvPr/>
        </p:nvGrpSpPr>
        <p:grpSpPr>
          <a:xfrm>
            <a:off x="3103680" y="1713411"/>
            <a:ext cx="3496457" cy="915491"/>
            <a:chOff x="3486231" y="1696148"/>
            <a:chExt cx="3496457" cy="915491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428760F4-C494-50E7-1E4F-A3263F9A9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BAEE4A43-BBF4-2068-E096-18B12D27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1D7092BE-E169-ACCA-60F5-07F2B1AFD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F742E0EF-68C0-FF6C-2242-E9F216C00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D9F7A8-D6F6-51EF-7737-65F185170283}"/>
              </a:ext>
            </a:extLst>
          </p:cNvPr>
          <p:cNvSpPr/>
          <p:nvPr/>
        </p:nvSpPr>
        <p:spPr>
          <a:xfrm>
            <a:off x="1741206" y="5088442"/>
            <a:ext cx="5238278" cy="1152997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88DC7-4A04-0337-7CD0-8F53F854827C}"/>
              </a:ext>
            </a:extLst>
          </p:cNvPr>
          <p:cNvSpPr txBox="1"/>
          <p:nvPr/>
        </p:nvSpPr>
        <p:spPr>
          <a:xfrm rot="16200000">
            <a:off x="425329" y="2560019"/>
            <a:ext cx="1793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dirty="0">
                <a:latin typeface="Aptos" panose="020B0004020202020204" pitchFamily="34" charset="0"/>
              </a:rPr>
              <a:t>Rows</a:t>
            </a:r>
            <a:endParaRPr lang="en-CH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606BDD0-C66D-F829-1A26-2B0C1074AE84}"/>
              </a:ext>
            </a:extLst>
          </p:cNvPr>
          <p:cNvSpPr/>
          <p:nvPr/>
        </p:nvSpPr>
        <p:spPr>
          <a:xfrm>
            <a:off x="1741207" y="3585275"/>
            <a:ext cx="5238277" cy="108828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B5F7E57-C4E8-4175-D7D9-1AF9D3184AB6}"/>
              </a:ext>
            </a:extLst>
          </p:cNvPr>
          <p:cNvSpPr txBox="1"/>
          <p:nvPr/>
        </p:nvSpPr>
        <p:spPr>
          <a:xfrm>
            <a:off x="-11644" y="4969416"/>
            <a:ext cx="1793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dirty="0">
                <a:latin typeface="Aptos" panose="020B0004020202020204" pitchFamily="34" charset="0"/>
              </a:rPr>
              <a:t>Row Buffer</a:t>
            </a:r>
            <a:endParaRPr lang="en-CH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56405E-DF11-7BF6-9FFD-AE35709A0BC6}"/>
              </a:ext>
            </a:extLst>
          </p:cNvPr>
          <p:cNvGrpSpPr/>
          <p:nvPr/>
        </p:nvGrpSpPr>
        <p:grpSpPr>
          <a:xfrm>
            <a:off x="3063595" y="5209754"/>
            <a:ext cx="3576627" cy="919696"/>
            <a:chOff x="3493598" y="5250881"/>
            <a:chExt cx="3576627" cy="919696"/>
          </a:xfrm>
        </p:grpSpPr>
        <p:pic>
          <p:nvPicPr>
            <p:cNvPr id="13" name="Graphic 12" descr="Disk with solid fill">
              <a:extLst>
                <a:ext uri="{FF2B5EF4-FFF2-40B4-BE49-F238E27FC236}">
                  <a16:creationId xmlns:a16="http://schemas.microsoft.com/office/drawing/2014/main" id="{34D9264F-1F44-3B16-6604-5841DDF60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3598" y="525088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Disk with solid fill">
              <a:extLst>
                <a:ext uri="{FF2B5EF4-FFF2-40B4-BE49-F238E27FC236}">
                  <a16:creationId xmlns:a16="http://schemas.microsoft.com/office/drawing/2014/main" id="{13D98469-AF3B-9121-1DBA-966DC1E2E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8908" y="5250881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Disk with solid fill">
              <a:extLst>
                <a:ext uri="{FF2B5EF4-FFF2-40B4-BE49-F238E27FC236}">
                  <a16:creationId xmlns:a16="http://schemas.microsoft.com/office/drawing/2014/main" id="{AE5D7DF1-5F3E-E7BA-11FA-F671B9141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56761" y="5256177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Disk with solid fill">
              <a:extLst>
                <a:ext uri="{FF2B5EF4-FFF2-40B4-BE49-F238E27FC236}">
                  <a16:creationId xmlns:a16="http://schemas.microsoft.com/office/drawing/2014/main" id="{B7D0C8E9-3E8A-2EC4-397F-FF872A333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55825" y="5250881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5018651-5710-D01F-854A-1192FC9EECB6}"/>
              </a:ext>
            </a:extLst>
          </p:cNvPr>
          <p:cNvGrpSpPr/>
          <p:nvPr/>
        </p:nvGrpSpPr>
        <p:grpSpPr>
          <a:xfrm>
            <a:off x="3063595" y="3661434"/>
            <a:ext cx="3576627" cy="914400"/>
            <a:chOff x="3500145" y="3634012"/>
            <a:chExt cx="3576627" cy="914400"/>
          </a:xfrm>
        </p:grpSpPr>
        <p:pic>
          <p:nvPicPr>
            <p:cNvPr id="31" name="Graphic 30" descr="Disk with solid fill">
              <a:extLst>
                <a:ext uri="{FF2B5EF4-FFF2-40B4-BE49-F238E27FC236}">
                  <a16:creationId xmlns:a16="http://schemas.microsoft.com/office/drawing/2014/main" id="{C8B05A5D-263A-893B-CB67-FE74A2F8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0145" y="363401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isk with solid fill">
              <a:extLst>
                <a:ext uri="{FF2B5EF4-FFF2-40B4-BE49-F238E27FC236}">
                  <a16:creationId xmlns:a16="http://schemas.microsoft.com/office/drawing/2014/main" id="{9EFD9452-AFEC-8163-3986-F430F75E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7554" y="363401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isk with solid fill">
              <a:extLst>
                <a:ext uri="{FF2B5EF4-FFF2-40B4-BE49-F238E27FC236}">
                  <a16:creationId xmlns:a16="http://schemas.microsoft.com/office/drawing/2014/main" id="{3C8DE643-A747-1BFC-FD0E-2F850FCA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4963" y="363401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isk with solid fill">
              <a:extLst>
                <a:ext uri="{FF2B5EF4-FFF2-40B4-BE49-F238E27FC236}">
                  <a16:creationId xmlns:a16="http://schemas.microsoft.com/office/drawing/2014/main" id="{3A908EC3-5AD6-EE23-6A6D-0C13A800B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2372" y="3634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E34342-C81D-A89A-9BBA-8F6CA7A2FD68}"/>
              </a:ext>
            </a:extLst>
          </p:cNvPr>
          <p:cNvGrpSpPr/>
          <p:nvPr/>
        </p:nvGrpSpPr>
        <p:grpSpPr>
          <a:xfrm>
            <a:off x="1784771" y="1593619"/>
            <a:ext cx="1029290" cy="1129037"/>
            <a:chOff x="1789599" y="1593619"/>
            <a:chExt cx="1029290" cy="1129037"/>
          </a:xfrm>
        </p:grpSpPr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B9370D8F-B0D2-39F6-EA9D-7260EEB9A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8594" y="1892113"/>
              <a:ext cx="830543" cy="8305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3A73A3-319E-AF2A-02E8-47BED98DC66C}"/>
                </a:ext>
              </a:extLst>
            </p:cNvPr>
            <p:cNvSpPr txBox="1"/>
            <p:nvPr/>
          </p:nvSpPr>
          <p:spPr>
            <a:xfrm>
              <a:off x="1789599" y="1593619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7648BD-FFCC-8545-C389-EA4722EEE09F}"/>
              </a:ext>
            </a:extLst>
          </p:cNvPr>
          <p:cNvGrpSpPr/>
          <p:nvPr/>
        </p:nvGrpSpPr>
        <p:grpSpPr>
          <a:xfrm>
            <a:off x="1784771" y="3544524"/>
            <a:ext cx="1029290" cy="1129037"/>
            <a:chOff x="1796147" y="3544524"/>
            <a:chExt cx="1029290" cy="1129037"/>
          </a:xfrm>
        </p:grpSpPr>
        <p:pic>
          <p:nvPicPr>
            <p:cNvPr id="37" name="Graphic 36" descr="Web design with solid fill">
              <a:extLst>
                <a:ext uri="{FF2B5EF4-FFF2-40B4-BE49-F238E27FC236}">
                  <a16:creationId xmlns:a16="http://schemas.microsoft.com/office/drawing/2014/main" id="{B23813BE-900B-6BE0-77DF-EDDBC5F6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5142" y="3843018"/>
              <a:ext cx="830543" cy="8305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FDAEFD-2EC5-94ED-5D47-11AC4C0B7E87}"/>
                </a:ext>
              </a:extLst>
            </p:cNvPr>
            <p:cNvSpPr txBox="1"/>
            <p:nvPr/>
          </p:nvSpPr>
          <p:spPr>
            <a:xfrm>
              <a:off x="1796147" y="3544524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E06CD8-A87A-9164-75B8-42F8C9C32989}"/>
              </a:ext>
            </a:extLst>
          </p:cNvPr>
          <p:cNvGrpSpPr/>
          <p:nvPr/>
        </p:nvGrpSpPr>
        <p:grpSpPr>
          <a:xfrm>
            <a:off x="1784771" y="5113130"/>
            <a:ext cx="1029290" cy="1178267"/>
            <a:chOff x="1708893" y="3514093"/>
            <a:chExt cx="1029290" cy="1178267"/>
          </a:xfrm>
        </p:grpSpPr>
        <p:pic>
          <p:nvPicPr>
            <p:cNvPr id="43" name="Graphic 42" descr="Web design with solid fill">
              <a:extLst>
                <a:ext uri="{FF2B5EF4-FFF2-40B4-BE49-F238E27FC236}">
                  <a16:creationId xmlns:a16="http://schemas.microsoft.com/office/drawing/2014/main" id="{3B797EDB-8405-BCFE-0A7B-AF3A46BFB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6272" y="3861817"/>
              <a:ext cx="830543" cy="8305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257197-542D-A6F3-D52C-ADA6C2C8B663}"/>
                </a:ext>
              </a:extLst>
            </p:cNvPr>
            <p:cNvSpPr txBox="1"/>
            <p:nvPr/>
          </p:nvSpPr>
          <p:spPr>
            <a:xfrm>
              <a:off x="1708893" y="3514093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B7D19F-E54F-D06E-18AC-0FE92C19174E}"/>
              </a:ext>
            </a:extLst>
          </p:cNvPr>
          <p:cNvCxnSpPr>
            <a:cxnSpLocks/>
          </p:cNvCxnSpPr>
          <p:nvPr/>
        </p:nvCxnSpPr>
        <p:spPr>
          <a:xfrm>
            <a:off x="2825437" y="1621925"/>
            <a:ext cx="0" cy="3051635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8B0E76-4E0E-7842-C9EF-5FC3D56C9532}"/>
              </a:ext>
            </a:extLst>
          </p:cNvPr>
          <p:cNvCxnSpPr>
            <a:cxnSpLocks/>
          </p:cNvCxnSpPr>
          <p:nvPr/>
        </p:nvCxnSpPr>
        <p:spPr>
          <a:xfrm>
            <a:off x="2825437" y="3585276"/>
            <a:ext cx="0" cy="1088284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ECEE4-1495-87B1-49DD-9721FAA1DEBD}"/>
              </a:ext>
            </a:extLst>
          </p:cNvPr>
          <p:cNvCxnSpPr>
            <a:cxnSpLocks/>
          </p:cNvCxnSpPr>
          <p:nvPr/>
        </p:nvCxnSpPr>
        <p:spPr>
          <a:xfrm>
            <a:off x="2847049" y="5084609"/>
            <a:ext cx="0" cy="1156830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E5600D8-CD89-11B5-59E5-6677D332D7C3}"/>
              </a:ext>
            </a:extLst>
          </p:cNvPr>
          <p:cNvSpPr txBox="1"/>
          <p:nvPr/>
        </p:nvSpPr>
        <p:spPr>
          <a:xfrm>
            <a:off x="6640222" y="1740269"/>
            <a:ext cx="23478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 dirty="0">
                <a:latin typeface="Aptos" panose="020B0004020202020204" pitchFamily="34" charset="0"/>
              </a:rPr>
              <a:t>Page Table Entries</a:t>
            </a:r>
            <a:endParaRPr lang="en-CH" sz="2500" dirty="0">
              <a:latin typeface="Aptos" panose="020B00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324836D-6E7F-35FA-7045-D06693ABD16C}"/>
              </a:ext>
            </a:extLst>
          </p:cNvPr>
          <p:cNvSpPr txBox="1"/>
          <p:nvPr/>
        </p:nvSpPr>
        <p:spPr>
          <a:xfrm>
            <a:off x="7044878" y="3698530"/>
            <a:ext cx="15169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 dirty="0">
                <a:solidFill>
                  <a:srgbClr val="7636A7"/>
                </a:solidFill>
                <a:latin typeface="Aptos" panose="020B0004020202020204" pitchFamily="34" charset="0"/>
              </a:rPr>
              <a:t>Program  </a:t>
            </a:r>
          </a:p>
          <a:p>
            <a:pPr algn="ctr"/>
            <a:r>
              <a:rPr lang="en-CH" sz="2500" b="1" i="1" dirty="0">
                <a:solidFill>
                  <a:srgbClr val="7636A7"/>
                </a:solidFill>
                <a:latin typeface="Aptos" panose="020B0004020202020204" pitchFamily="34" charset="0"/>
              </a:rPr>
              <a:t>Data</a:t>
            </a:r>
            <a:endParaRPr lang="en-CH" sz="2500" dirty="0">
              <a:solidFill>
                <a:srgbClr val="7636A7"/>
              </a:solidFill>
              <a:latin typeface="Aptos" panose="020B00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99C1F-6ADC-68E6-B1DB-BC0BA5AA281D}"/>
              </a:ext>
            </a:extLst>
          </p:cNvPr>
          <p:cNvSpPr txBox="1"/>
          <p:nvPr/>
        </p:nvSpPr>
        <p:spPr>
          <a:xfrm>
            <a:off x="7055685" y="5262380"/>
            <a:ext cx="15169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i="1" dirty="0">
                <a:solidFill>
                  <a:srgbClr val="7636A7"/>
                </a:solidFill>
                <a:latin typeface="Aptos" panose="020B0004020202020204" pitchFamily="34" charset="0"/>
              </a:rPr>
              <a:t>Program  </a:t>
            </a:r>
          </a:p>
          <a:p>
            <a:pPr algn="ctr"/>
            <a:r>
              <a:rPr lang="en-CH" sz="2500" b="1" i="1" dirty="0">
                <a:solidFill>
                  <a:srgbClr val="7636A7"/>
                </a:solidFill>
                <a:latin typeface="Aptos" panose="020B0004020202020204" pitchFamily="34" charset="0"/>
              </a:rPr>
              <a:t>Data</a:t>
            </a:r>
            <a:endParaRPr lang="en-CH" sz="2500" dirty="0">
              <a:solidFill>
                <a:srgbClr val="7636A7"/>
              </a:solidFill>
              <a:latin typeface="Aptos" panose="020B00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9358ED-2A76-F50D-8442-DC76E8C34A08}"/>
              </a:ext>
            </a:extLst>
          </p:cNvPr>
          <p:cNvSpPr txBox="1"/>
          <p:nvPr/>
        </p:nvSpPr>
        <p:spPr>
          <a:xfrm>
            <a:off x="1548499" y="2763623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88C8DC-F668-9303-103D-1D6619F56B6A}"/>
              </a:ext>
            </a:extLst>
          </p:cNvPr>
          <p:cNvSpPr txBox="1"/>
          <p:nvPr/>
        </p:nvSpPr>
        <p:spPr>
          <a:xfrm>
            <a:off x="2633588" y="2772218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6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7B3F-1871-77CD-D82A-C08E6EF0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D53A-02E8-6D36-1714-3438E7DF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425" y="6496866"/>
            <a:ext cx="53993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7E1FF0-02B5-DC0C-A1B1-E3509DEF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Page Table and Memory Interference</a:t>
            </a:r>
            <a:endParaRPr lang="en-CH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AE048FE4-E15D-EC9D-1CBD-FCBD7AD25F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20" y="258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C847A-CB95-DCC3-DFFA-028A9795DD0B}"/>
              </a:ext>
            </a:extLst>
          </p:cNvPr>
          <p:cNvSpPr txBox="1"/>
          <p:nvPr/>
        </p:nvSpPr>
        <p:spPr>
          <a:xfrm>
            <a:off x="1966963" y="839029"/>
            <a:ext cx="47577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800" b="1" dirty="0">
                <a:solidFill>
                  <a:schemeClr val="tx1"/>
                </a:solidFill>
                <a:latin typeface="Aptos SemiBold" panose="020B0004020202020204" pitchFamily="34" charset="0"/>
              </a:rPr>
              <a:t>DRAM Bank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06BA26E-E041-4C7A-FA07-CABAB2654A02}"/>
              </a:ext>
            </a:extLst>
          </p:cNvPr>
          <p:cNvSpPr/>
          <p:nvPr/>
        </p:nvSpPr>
        <p:spPr>
          <a:xfrm>
            <a:off x="1741207" y="2592070"/>
            <a:ext cx="5238277" cy="99320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0C7CF6-D27A-665C-3F4C-9A4EA1126368}"/>
              </a:ext>
            </a:extLst>
          </p:cNvPr>
          <p:cNvSpPr/>
          <p:nvPr/>
        </p:nvSpPr>
        <p:spPr>
          <a:xfrm>
            <a:off x="1741207" y="1610424"/>
            <a:ext cx="5233814" cy="106462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3B6867-5AE7-0B3A-601D-A90FD6E25600}"/>
              </a:ext>
            </a:extLst>
          </p:cNvPr>
          <p:cNvGrpSpPr/>
          <p:nvPr/>
        </p:nvGrpSpPr>
        <p:grpSpPr>
          <a:xfrm>
            <a:off x="3103680" y="1713411"/>
            <a:ext cx="3496457" cy="915491"/>
            <a:chOff x="3486231" y="1696148"/>
            <a:chExt cx="3496457" cy="915491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BE1D39B3-2532-17DC-DCFC-23D937C72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2D6234DC-01B6-7EB7-835C-FBA384F27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C3F366E6-A00A-C7D2-D6A2-DB8C77518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2A8E6F49-E8F6-BDDE-1CD1-5015CBD7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276FE1F-5506-547C-44D9-C342AFDDF9C9}"/>
              </a:ext>
            </a:extLst>
          </p:cNvPr>
          <p:cNvSpPr/>
          <p:nvPr/>
        </p:nvSpPr>
        <p:spPr>
          <a:xfrm>
            <a:off x="1741206" y="5088442"/>
            <a:ext cx="5238278" cy="1152997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38100"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8454C6-741C-86B4-6C2B-395E0F0CC9DF}"/>
              </a:ext>
            </a:extLst>
          </p:cNvPr>
          <p:cNvSpPr txBox="1"/>
          <p:nvPr/>
        </p:nvSpPr>
        <p:spPr>
          <a:xfrm rot="16200000">
            <a:off x="425329" y="2560019"/>
            <a:ext cx="1793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dirty="0">
                <a:latin typeface="Aptos" panose="020B0004020202020204" pitchFamily="34" charset="0"/>
              </a:rPr>
              <a:t>Rows</a:t>
            </a:r>
            <a:endParaRPr lang="en-CH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264D9EE-A11D-8357-3DC2-B678B4EF186D}"/>
              </a:ext>
            </a:extLst>
          </p:cNvPr>
          <p:cNvSpPr/>
          <p:nvPr/>
        </p:nvSpPr>
        <p:spPr>
          <a:xfrm>
            <a:off x="1741207" y="3585275"/>
            <a:ext cx="5238277" cy="108828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7A1522-51AA-2A2C-1542-CDC3EEADD848}"/>
              </a:ext>
            </a:extLst>
          </p:cNvPr>
          <p:cNvSpPr txBox="1"/>
          <p:nvPr/>
        </p:nvSpPr>
        <p:spPr>
          <a:xfrm>
            <a:off x="-11644" y="4969416"/>
            <a:ext cx="1793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dirty="0">
                <a:latin typeface="Aptos" panose="020B0004020202020204" pitchFamily="34" charset="0"/>
              </a:rPr>
              <a:t>Row Buffer</a:t>
            </a:r>
            <a:endParaRPr lang="en-CH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A67D06-89CA-43BE-67C3-EAB7262E3D97}"/>
              </a:ext>
            </a:extLst>
          </p:cNvPr>
          <p:cNvGrpSpPr/>
          <p:nvPr/>
        </p:nvGrpSpPr>
        <p:grpSpPr>
          <a:xfrm>
            <a:off x="3063595" y="5209754"/>
            <a:ext cx="3576627" cy="919696"/>
            <a:chOff x="3493598" y="5250881"/>
            <a:chExt cx="3576627" cy="919696"/>
          </a:xfrm>
        </p:grpSpPr>
        <p:pic>
          <p:nvPicPr>
            <p:cNvPr id="13" name="Graphic 12" descr="Disk with solid fill">
              <a:extLst>
                <a:ext uri="{FF2B5EF4-FFF2-40B4-BE49-F238E27FC236}">
                  <a16:creationId xmlns:a16="http://schemas.microsoft.com/office/drawing/2014/main" id="{651B7716-23C7-C876-1560-DD2120C16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93598" y="5250881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Disk with solid fill">
              <a:extLst>
                <a:ext uri="{FF2B5EF4-FFF2-40B4-BE49-F238E27FC236}">
                  <a16:creationId xmlns:a16="http://schemas.microsoft.com/office/drawing/2014/main" id="{0D0A40F9-4B5D-CA3A-A82A-C76C8C9FD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48908" y="5250881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Disk with solid fill">
              <a:extLst>
                <a:ext uri="{FF2B5EF4-FFF2-40B4-BE49-F238E27FC236}">
                  <a16:creationId xmlns:a16="http://schemas.microsoft.com/office/drawing/2014/main" id="{034D0C44-15A8-2E6D-3936-A600A3C06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56761" y="5256177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Disk with solid fill">
              <a:extLst>
                <a:ext uri="{FF2B5EF4-FFF2-40B4-BE49-F238E27FC236}">
                  <a16:creationId xmlns:a16="http://schemas.microsoft.com/office/drawing/2014/main" id="{8C1EB593-5A36-450A-4FA2-FA0AE30A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55825" y="5250881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6EB956-30AF-B38C-7676-19ECDBEB03BA}"/>
              </a:ext>
            </a:extLst>
          </p:cNvPr>
          <p:cNvGrpSpPr/>
          <p:nvPr/>
        </p:nvGrpSpPr>
        <p:grpSpPr>
          <a:xfrm>
            <a:off x="3063595" y="3661434"/>
            <a:ext cx="3576627" cy="914400"/>
            <a:chOff x="3500145" y="3634012"/>
            <a:chExt cx="3576627" cy="914400"/>
          </a:xfrm>
        </p:grpSpPr>
        <p:pic>
          <p:nvPicPr>
            <p:cNvPr id="31" name="Graphic 30" descr="Disk with solid fill">
              <a:extLst>
                <a:ext uri="{FF2B5EF4-FFF2-40B4-BE49-F238E27FC236}">
                  <a16:creationId xmlns:a16="http://schemas.microsoft.com/office/drawing/2014/main" id="{47A7E205-3071-8F9A-68CF-9C455C94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0145" y="363401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isk with solid fill">
              <a:extLst>
                <a:ext uri="{FF2B5EF4-FFF2-40B4-BE49-F238E27FC236}">
                  <a16:creationId xmlns:a16="http://schemas.microsoft.com/office/drawing/2014/main" id="{C2A31E26-90C4-25ED-B261-9B2A73E6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7554" y="363401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isk with solid fill">
              <a:extLst>
                <a:ext uri="{FF2B5EF4-FFF2-40B4-BE49-F238E27FC236}">
                  <a16:creationId xmlns:a16="http://schemas.microsoft.com/office/drawing/2014/main" id="{4996AEA0-A5A0-4760-0F39-526577C21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4963" y="363401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isk with solid fill">
              <a:extLst>
                <a:ext uri="{FF2B5EF4-FFF2-40B4-BE49-F238E27FC236}">
                  <a16:creationId xmlns:a16="http://schemas.microsoft.com/office/drawing/2014/main" id="{E8B951E0-B765-7499-E61F-C6E8895E3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2372" y="3634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80FC7A-A2F4-7344-2D2D-E489C468CE27}"/>
              </a:ext>
            </a:extLst>
          </p:cNvPr>
          <p:cNvGrpSpPr/>
          <p:nvPr/>
        </p:nvGrpSpPr>
        <p:grpSpPr>
          <a:xfrm>
            <a:off x="1784771" y="1593619"/>
            <a:ext cx="1029290" cy="1129037"/>
            <a:chOff x="1789599" y="1593619"/>
            <a:chExt cx="1029290" cy="1129037"/>
          </a:xfrm>
        </p:grpSpPr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92573CA1-54B2-AE2D-C3E6-29FBB529A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8594" y="1892113"/>
              <a:ext cx="830543" cy="8305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CE2607-4610-7438-7042-1DAD73CAAE15}"/>
                </a:ext>
              </a:extLst>
            </p:cNvPr>
            <p:cNvSpPr txBox="1"/>
            <p:nvPr/>
          </p:nvSpPr>
          <p:spPr>
            <a:xfrm>
              <a:off x="1789599" y="1593619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157C2-64FC-28F6-AC5C-029CAAFC6A69}"/>
              </a:ext>
            </a:extLst>
          </p:cNvPr>
          <p:cNvGrpSpPr/>
          <p:nvPr/>
        </p:nvGrpSpPr>
        <p:grpSpPr>
          <a:xfrm>
            <a:off x="1784771" y="3544524"/>
            <a:ext cx="1029290" cy="1129037"/>
            <a:chOff x="1796147" y="3544524"/>
            <a:chExt cx="1029290" cy="1129037"/>
          </a:xfrm>
        </p:grpSpPr>
        <p:pic>
          <p:nvPicPr>
            <p:cNvPr id="37" name="Graphic 36" descr="Web design with solid fill">
              <a:extLst>
                <a:ext uri="{FF2B5EF4-FFF2-40B4-BE49-F238E27FC236}">
                  <a16:creationId xmlns:a16="http://schemas.microsoft.com/office/drawing/2014/main" id="{E91AD470-DFB2-382A-9038-2DC2F2DB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5142" y="3843018"/>
              <a:ext cx="830543" cy="8305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B40D78-AE72-513B-4BB5-3BF884EBAC03}"/>
                </a:ext>
              </a:extLst>
            </p:cNvPr>
            <p:cNvSpPr txBox="1"/>
            <p:nvPr/>
          </p:nvSpPr>
          <p:spPr>
            <a:xfrm>
              <a:off x="1796147" y="3544524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451463-506B-87BB-435D-2E1700EB4D78}"/>
              </a:ext>
            </a:extLst>
          </p:cNvPr>
          <p:cNvGrpSpPr/>
          <p:nvPr/>
        </p:nvGrpSpPr>
        <p:grpSpPr>
          <a:xfrm>
            <a:off x="1784771" y="5113130"/>
            <a:ext cx="1029290" cy="1178267"/>
            <a:chOff x="1708893" y="3514093"/>
            <a:chExt cx="1029290" cy="1178267"/>
          </a:xfrm>
        </p:grpSpPr>
        <p:pic>
          <p:nvPicPr>
            <p:cNvPr id="43" name="Graphic 42" descr="Web design with solid fill">
              <a:extLst>
                <a:ext uri="{FF2B5EF4-FFF2-40B4-BE49-F238E27FC236}">
                  <a16:creationId xmlns:a16="http://schemas.microsoft.com/office/drawing/2014/main" id="{D6A1DDE5-C4D3-3CE2-09C5-855026E84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6272" y="3861817"/>
              <a:ext cx="830543" cy="8305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C3B395-20FC-A73F-DA7E-018BF9ED82D5}"/>
                </a:ext>
              </a:extLst>
            </p:cNvPr>
            <p:cNvSpPr txBox="1"/>
            <p:nvPr/>
          </p:nvSpPr>
          <p:spPr>
            <a:xfrm>
              <a:off x="1708893" y="3514093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588914-F065-D51D-04EC-8D9034AB7D2D}"/>
              </a:ext>
            </a:extLst>
          </p:cNvPr>
          <p:cNvCxnSpPr>
            <a:cxnSpLocks/>
          </p:cNvCxnSpPr>
          <p:nvPr/>
        </p:nvCxnSpPr>
        <p:spPr>
          <a:xfrm>
            <a:off x="2825437" y="1621925"/>
            <a:ext cx="0" cy="3051635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FE8D72-5005-8233-2349-A86B48E5B329}"/>
              </a:ext>
            </a:extLst>
          </p:cNvPr>
          <p:cNvCxnSpPr>
            <a:cxnSpLocks/>
          </p:cNvCxnSpPr>
          <p:nvPr/>
        </p:nvCxnSpPr>
        <p:spPr>
          <a:xfrm>
            <a:off x="2825437" y="3585276"/>
            <a:ext cx="0" cy="1088284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084C252-2924-0EF2-B824-BFFD0ED01D75}"/>
              </a:ext>
            </a:extLst>
          </p:cNvPr>
          <p:cNvCxnSpPr>
            <a:cxnSpLocks/>
          </p:cNvCxnSpPr>
          <p:nvPr/>
        </p:nvCxnSpPr>
        <p:spPr>
          <a:xfrm>
            <a:off x="2847049" y="5084609"/>
            <a:ext cx="0" cy="1156830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C3B5A2-8358-9BBF-778A-244A97C865EE}"/>
              </a:ext>
            </a:extLst>
          </p:cNvPr>
          <p:cNvSpPr txBox="1"/>
          <p:nvPr/>
        </p:nvSpPr>
        <p:spPr>
          <a:xfrm>
            <a:off x="1548499" y="2763623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F28BC-0062-CA0D-DE65-4C1CC8FDE3BA}"/>
              </a:ext>
            </a:extLst>
          </p:cNvPr>
          <p:cNvSpPr txBox="1"/>
          <p:nvPr/>
        </p:nvSpPr>
        <p:spPr>
          <a:xfrm>
            <a:off x="2633588" y="2772218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1875360-87E0-99E8-CEFC-B6166B3E9E84}"/>
              </a:ext>
            </a:extLst>
          </p:cNvPr>
          <p:cNvCxnSpPr>
            <a:stCxn id="17" idx="3"/>
            <a:endCxn id="27" idx="3"/>
          </p:cNvCxnSpPr>
          <p:nvPr/>
        </p:nvCxnSpPr>
        <p:spPr>
          <a:xfrm>
            <a:off x="6975021" y="2142737"/>
            <a:ext cx="4463" cy="3522204"/>
          </a:xfrm>
          <a:prstGeom prst="curvedConnector3">
            <a:avLst>
              <a:gd name="adj1" fmla="val 10710105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37436F-955B-8165-7613-ABCD69D6EB4B}"/>
              </a:ext>
            </a:extLst>
          </p:cNvPr>
          <p:cNvSpPr txBox="1"/>
          <p:nvPr/>
        </p:nvSpPr>
        <p:spPr>
          <a:xfrm>
            <a:off x="7115611" y="3490663"/>
            <a:ext cx="2347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200" b="1" i="1" dirty="0">
                <a:solidFill>
                  <a:srgbClr val="C00000"/>
                </a:solidFill>
                <a:latin typeface="Aptos" panose="020B0004020202020204" pitchFamily="34" charset="0"/>
              </a:rPr>
              <a:t>Conflict</a:t>
            </a:r>
            <a:endParaRPr lang="en-CH" sz="3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7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2003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3CBB5-1CFE-4AF9-A875-487604AE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19AD9-0328-1C12-FD7A-18D1F124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049" y="6492875"/>
            <a:ext cx="55136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002060"/>
                </a:solidFill>
              </a:rPr>
              <a:t>4</a:t>
            </a:r>
            <a:r>
              <a:rPr kumimoji="0" lang="en-CH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5B7F50-8E66-2586-01F6-AEAD60F1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Page Table and Memory Interference</a:t>
            </a:r>
            <a:endParaRPr lang="en-CH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172B9E1E-DB58-A057-153F-A919BC3D50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20" y="258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504B9-8516-5D45-81C1-6BE3E5987FCA}"/>
              </a:ext>
            </a:extLst>
          </p:cNvPr>
          <p:cNvSpPr txBox="1"/>
          <p:nvPr/>
        </p:nvSpPr>
        <p:spPr>
          <a:xfrm>
            <a:off x="1966963" y="839029"/>
            <a:ext cx="47577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800" b="1" dirty="0">
                <a:solidFill>
                  <a:schemeClr val="tx1"/>
                </a:solidFill>
                <a:latin typeface="Aptos SemiBold" panose="020B0004020202020204" pitchFamily="34" charset="0"/>
              </a:rPr>
              <a:t>DRAM Bank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D668FDE-DFA1-963B-BD79-AE09D4D884EA}"/>
              </a:ext>
            </a:extLst>
          </p:cNvPr>
          <p:cNvSpPr/>
          <p:nvPr/>
        </p:nvSpPr>
        <p:spPr>
          <a:xfrm>
            <a:off x="1741207" y="2592070"/>
            <a:ext cx="5238277" cy="99320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11D5DE-DFD2-52AD-506B-1E754137E163}"/>
              </a:ext>
            </a:extLst>
          </p:cNvPr>
          <p:cNvSpPr/>
          <p:nvPr/>
        </p:nvSpPr>
        <p:spPr>
          <a:xfrm>
            <a:off x="1741207" y="1610424"/>
            <a:ext cx="5233814" cy="106462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E4B11A-D72E-5CF5-1F26-5AF299DA68A7}"/>
              </a:ext>
            </a:extLst>
          </p:cNvPr>
          <p:cNvGrpSpPr/>
          <p:nvPr/>
        </p:nvGrpSpPr>
        <p:grpSpPr>
          <a:xfrm>
            <a:off x="3076270" y="1713411"/>
            <a:ext cx="3496457" cy="915491"/>
            <a:chOff x="3486231" y="1696148"/>
            <a:chExt cx="3496457" cy="915491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C2C526A2-6DB7-1625-513F-B2F7D461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8CA3687B-4130-9628-59D3-64ED80A7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4AB1882D-7FEB-B4D0-1352-CD6F2B1CB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CE3492EE-933D-B2A5-7349-862649B9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A6935F9-9639-80BE-D15C-7A178EE6AE7E}"/>
              </a:ext>
            </a:extLst>
          </p:cNvPr>
          <p:cNvSpPr/>
          <p:nvPr/>
        </p:nvSpPr>
        <p:spPr>
          <a:xfrm>
            <a:off x="1741206" y="5088442"/>
            <a:ext cx="5238278" cy="1152997"/>
          </a:xfrm>
          <a:prstGeom prst="roundRect">
            <a:avLst>
              <a:gd name="adj" fmla="val 3153"/>
            </a:avLst>
          </a:prstGeom>
          <a:solidFill>
            <a:srgbClr val="C00000">
              <a:alpha val="8725"/>
            </a:srgbClr>
          </a:solidFill>
          <a:ln w="38100"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070B7E-A4E3-BFDD-96C2-25755CF33596}"/>
              </a:ext>
            </a:extLst>
          </p:cNvPr>
          <p:cNvSpPr txBox="1"/>
          <p:nvPr/>
        </p:nvSpPr>
        <p:spPr>
          <a:xfrm rot="16200000">
            <a:off x="425329" y="2560019"/>
            <a:ext cx="1793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dirty="0">
                <a:latin typeface="Aptos" panose="020B0004020202020204" pitchFamily="34" charset="0"/>
              </a:rPr>
              <a:t>Rows</a:t>
            </a:r>
            <a:endParaRPr lang="en-CH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A1C98E9-789A-B138-081B-1CE4EB5D7E4B}"/>
              </a:ext>
            </a:extLst>
          </p:cNvPr>
          <p:cNvSpPr/>
          <p:nvPr/>
        </p:nvSpPr>
        <p:spPr>
          <a:xfrm>
            <a:off x="1741207" y="3585275"/>
            <a:ext cx="5238277" cy="108828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DC47B6-865B-4C25-CC5A-368A54BC0178}"/>
              </a:ext>
            </a:extLst>
          </p:cNvPr>
          <p:cNvSpPr txBox="1"/>
          <p:nvPr/>
        </p:nvSpPr>
        <p:spPr>
          <a:xfrm>
            <a:off x="-11644" y="4969416"/>
            <a:ext cx="1793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dirty="0">
                <a:latin typeface="Aptos" panose="020B0004020202020204" pitchFamily="34" charset="0"/>
              </a:rPr>
              <a:t>Row Buffer</a:t>
            </a:r>
            <a:endParaRPr lang="en-CH" sz="4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77102B-BCE5-8FD1-0EB2-C80923293993}"/>
              </a:ext>
            </a:extLst>
          </p:cNvPr>
          <p:cNvGrpSpPr/>
          <p:nvPr/>
        </p:nvGrpSpPr>
        <p:grpSpPr>
          <a:xfrm>
            <a:off x="3063595" y="3661434"/>
            <a:ext cx="3576627" cy="914400"/>
            <a:chOff x="3500145" y="3634012"/>
            <a:chExt cx="3576627" cy="914400"/>
          </a:xfrm>
        </p:grpSpPr>
        <p:pic>
          <p:nvPicPr>
            <p:cNvPr id="31" name="Graphic 30" descr="Disk with solid fill">
              <a:extLst>
                <a:ext uri="{FF2B5EF4-FFF2-40B4-BE49-F238E27FC236}">
                  <a16:creationId xmlns:a16="http://schemas.microsoft.com/office/drawing/2014/main" id="{E589D110-174B-D0B9-BD8B-FE36522E3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0145" y="363401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isk with solid fill">
              <a:extLst>
                <a:ext uri="{FF2B5EF4-FFF2-40B4-BE49-F238E27FC236}">
                  <a16:creationId xmlns:a16="http://schemas.microsoft.com/office/drawing/2014/main" id="{E9566197-9475-BF14-E98A-CA3A0978A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7554" y="363401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isk with solid fill">
              <a:extLst>
                <a:ext uri="{FF2B5EF4-FFF2-40B4-BE49-F238E27FC236}">
                  <a16:creationId xmlns:a16="http://schemas.microsoft.com/office/drawing/2014/main" id="{84508388-FA50-55FC-90C4-6146BB309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4963" y="363401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isk with solid fill">
              <a:extLst>
                <a:ext uri="{FF2B5EF4-FFF2-40B4-BE49-F238E27FC236}">
                  <a16:creationId xmlns:a16="http://schemas.microsoft.com/office/drawing/2014/main" id="{90645C79-4C2B-12FB-C60D-5A874735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2372" y="3634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AE9EBE-05F5-F51A-18A6-390B5A09C7FC}"/>
              </a:ext>
            </a:extLst>
          </p:cNvPr>
          <p:cNvGrpSpPr/>
          <p:nvPr/>
        </p:nvGrpSpPr>
        <p:grpSpPr>
          <a:xfrm>
            <a:off x="1784771" y="1593619"/>
            <a:ext cx="1029290" cy="1129037"/>
            <a:chOff x="1789599" y="1593619"/>
            <a:chExt cx="1029290" cy="1129037"/>
          </a:xfrm>
        </p:grpSpPr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C0EDEFC4-2B83-9340-3ED2-1894B1DB1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8594" y="1892113"/>
              <a:ext cx="830543" cy="8305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E3062D-51A7-A4BF-83D2-A6613476312B}"/>
                </a:ext>
              </a:extLst>
            </p:cNvPr>
            <p:cNvSpPr txBox="1"/>
            <p:nvPr/>
          </p:nvSpPr>
          <p:spPr>
            <a:xfrm>
              <a:off x="1789599" y="1593619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3E0E40-B119-3168-ECA4-C0D75A46F6AA}"/>
              </a:ext>
            </a:extLst>
          </p:cNvPr>
          <p:cNvGrpSpPr/>
          <p:nvPr/>
        </p:nvGrpSpPr>
        <p:grpSpPr>
          <a:xfrm>
            <a:off x="1784771" y="3544524"/>
            <a:ext cx="1029290" cy="1129037"/>
            <a:chOff x="1796147" y="3544524"/>
            <a:chExt cx="1029290" cy="1129037"/>
          </a:xfrm>
        </p:grpSpPr>
        <p:pic>
          <p:nvPicPr>
            <p:cNvPr id="37" name="Graphic 36" descr="Web design with solid fill">
              <a:extLst>
                <a:ext uri="{FF2B5EF4-FFF2-40B4-BE49-F238E27FC236}">
                  <a16:creationId xmlns:a16="http://schemas.microsoft.com/office/drawing/2014/main" id="{7D04BC65-BD7A-8110-F2D9-BB26D218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5142" y="3843018"/>
              <a:ext cx="830543" cy="8305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C4D96A-8819-BFB6-9F91-F8176467ABB9}"/>
                </a:ext>
              </a:extLst>
            </p:cNvPr>
            <p:cNvSpPr txBox="1"/>
            <p:nvPr/>
          </p:nvSpPr>
          <p:spPr>
            <a:xfrm>
              <a:off x="1796147" y="3544524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D4BACE-A5D0-347D-A16A-20661AA2CF41}"/>
              </a:ext>
            </a:extLst>
          </p:cNvPr>
          <p:cNvGrpSpPr/>
          <p:nvPr/>
        </p:nvGrpSpPr>
        <p:grpSpPr>
          <a:xfrm>
            <a:off x="1784771" y="5113130"/>
            <a:ext cx="1029290" cy="1178267"/>
            <a:chOff x="1708893" y="3514093"/>
            <a:chExt cx="1029290" cy="1178267"/>
          </a:xfrm>
        </p:grpSpPr>
        <p:pic>
          <p:nvPicPr>
            <p:cNvPr id="43" name="Graphic 42" descr="Web design with solid fill">
              <a:extLst>
                <a:ext uri="{FF2B5EF4-FFF2-40B4-BE49-F238E27FC236}">
                  <a16:creationId xmlns:a16="http://schemas.microsoft.com/office/drawing/2014/main" id="{1B4EE535-84A0-4CAD-8A9E-F28376EA8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6272" y="3861817"/>
              <a:ext cx="830543" cy="8305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4842DF-B72E-F7E0-DE32-BD46E5A262B3}"/>
                </a:ext>
              </a:extLst>
            </p:cNvPr>
            <p:cNvSpPr txBox="1"/>
            <p:nvPr/>
          </p:nvSpPr>
          <p:spPr>
            <a:xfrm>
              <a:off x="1708893" y="3514093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48B3B1-930A-62AE-73ED-8479FD6BF38A}"/>
              </a:ext>
            </a:extLst>
          </p:cNvPr>
          <p:cNvCxnSpPr>
            <a:cxnSpLocks/>
          </p:cNvCxnSpPr>
          <p:nvPr/>
        </p:nvCxnSpPr>
        <p:spPr>
          <a:xfrm>
            <a:off x="2825437" y="1621925"/>
            <a:ext cx="0" cy="3051635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C8D71D-12AF-2380-B0AA-FD05EC251BC7}"/>
              </a:ext>
            </a:extLst>
          </p:cNvPr>
          <p:cNvCxnSpPr>
            <a:cxnSpLocks/>
          </p:cNvCxnSpPr>
          <p:nvPr/>
        </p:nvCxnSpPr>
        <p:spPr>
          <a:xfrm>
            <a:off x="2825437" y="3585276"/>
            <a:ext cx="0" cy="1088284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1DA5AEE-4310-74CD-6A1C-79EF4598AE53}"/>
              </a:ext>
            </a:extLst>
          </p:cNvPr>
          <p:cNvCxnSpPr>
            <a:cxnSpLocks/>
          </p:cNvCxnSpPr>
          <p:nvPr/>
        </p:nvCxnSpPr>
        <p:spPr>
          <a:xfrm>
            <a:off x="2847049" y="5084609"/>
            <a:ext cx="0" cy="1156830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2AE709-C47F-CA30-A2D5-898BA8BA716A}"/>
              </a:ext>
            </a:extLst>
          </p:cNvPr>
          <p:cNvSpPr txBox="1"/>
          <p:nvPr/>
        </p:nvSpPr>
        <p:spPr>
          <a:xfrm>
            <a:off x="1548499" y="2763623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10384-3519-B9A4-44D5-9BDB4E39469F}"/>
              </a:ext>
            </a:extLst>
          </p:cNvPr>
          <p:cNvSpPr txBox="1"/>
          <p:nvPr/>
        </p:nvSpPr>
        <p:spPr>
          <a:xfrm>
            <a:off x="2633588" y="2772218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6E49FD-C7AA-F4C0-1F68-AE3D830B46A6}"/>
              </a:ext>
            </a:extLst>
          </p:cNvPr>
          <p:cNvGrpSpPr/>
          <p:nvPr/>
        </p:nvGrpSpPr>
        <p:grpSpPr>
          <a:xfrm>
            <a:off x="3076270" y="5244855"/>
            <a:ext cx="3496457" cy="915491"/>
            <a:chOff x="3486231" y="1696148"/>
            <a:chExt cx="3496457" cy="915491"/>
          </a:xfrm>
        </p:grpSpPr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1BE5291A-AD25-419F-BC77-E9ADA70E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35" name="Graphic 34" descr="Database with solid fill">
              <a:extLst>
                <a:ext uri="{FF2B5EF4-FFF2-40B4-BE49-F238E27FC236}">
                  <a16:creationId xmlns:a16="http://schemas.microsoft.com/office/drawing/2014/main" id="{72E5C120-432A-A8A0-FE31-41F104ED0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39915E36-5650-B5AC-25FC-8974CFD7B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45" name="Graphic 44" descr="Database with solid fill">
              <a:extLst>
                <a:ext uri="{FF2B5EF4-FFF2-40B4-BE49-F238E27FC236}">
                  <a16:creationId xmlns:a16="http://schemas.microsoft.com/office/drawing/2014/main" id="{91531162-B321-79AE-3068-1491A041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7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0E3C0-062B-BA17-4336-59E6F4F8E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84F40-07ED-55F0-F589-3F5CE40D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514199"/>
            <a:ext cx="2057400" cy="365125"/>
          </a:xfrm>
        </p:spPr>
        <p:txBody>
          <a:bodyPr/>
          <a:lstStyle/>
          <a:p>
            <a:fld id="{2F2F6020-2952-6645-9E15-75B93FA16DC3}" type="slidenum">
              <a:rPr lang="en-CH" smtClean="0"/>
              <a:t>3</a:t>
            </a:fld>
            <a:endParaRPr lang="en-CH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276820-C670-DDC4-674F-B28D0FA5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452" y="764224"/>
            <a:ext cx="2555823" cy="2555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900FFC-6299-2871-1CEE-E76F6B78AFE4}"/>
              </a:ext>
            </a:extLst>
          </p:cNvPr>
          <p:cNvSpPr txBox="1"/>
          <p:nvPr/>
        </p:nvSpPr>
        <p:spPr>
          <a:xfrm>
            <a:off x="1708669" y="764224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GPUs</a:t>
            </a:r>
            <a:endParaRPr lang="en-CH" sz="35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6F91816-3AD8-BB88-39DE-F0049C916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3550" y="4836448"/>
            <a:ext cx="1702465" cy="1702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434D3-A7E1-6EBB-9092-6F4104C9A9CF}"/>
              </a:ext>
            </a:extLst>
          </p:cNvPr>
          <p:cNvSpPr txBox="1"/>
          <p:nvPr/>
        </p:nvSpPr>
        <p:spPr>
          <a:xfrm>
            <a:off x="1453565" y="4177350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CPUs</a:t>
            </a:r>
            <a:endParaRPr lang="en-CH" sz="3500" dirty="0"/>
          </a:p>
        </p:txBody>
      </p:sp>
      <p:pic>
        <p:nvPicPr>
          <p:cNvPr id="3080" name="Picture 8" descr="Network Interface Card - Free computer icons">
            <a:extLst>
              <a:ext uri="{FF2B5EF4-FFF2-40B4-BE49-F238E27FC236}">
                <a16:creationId xmlns:a16="http://schemas.microsoft.com/office/drawing/2014/main" id="{18E6EECB-2D27-2888-CC07-4BB31A20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09" y="4679939"/>
            <a:ext cx="1843753" cy="18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B6B330-E3AF-A72C-0D51-D2841FB8F488}"/>
              </a:ext>
            </a:extLst>
          </p:cNvPr>
          <p:cNvSpPr txBox="1"/>
          <p:nvPr/>
        </p:nvSpPr>
        <p:spPr>
          <a:xfrm>
            <a:off x="6211325" y="4203102"/>
            <a:ext cx="136243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NICs</a:t>
            </a:r>
            <a:endParaRPr lang="en-CH" sz="35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194296-9FEB-4EC6-3011-A0354D4D6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0521" y="1180367"/>
            <a:ext cx="1702465" cy="1702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D983F3-ACCF-89F5-94A7-864F07A39935}"/>
              </a:ext>
            </a:extLst>
          </p:cNvPr>
          <p:cNvSpPr txBox="1"/>
          <p:nvPr/>
        </p:nvSpPr>
        <p:spPr>
          <a:xfrm>
            <a:off x="5324410" y="549425"/>
            <a:ext cx="26987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Accelerator</a:t>
            </a:r>
            <a:endParaRPr lang="en-CH" sz="35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F4E985F-B17D-65A5-0661-C8B5B9728AC5}"/>
              </a:ext>
            </a:extLst>
          </p:cNvPr>
          <p:cNvSpPr/>
          <p:nvPr/>
        </p:nvSpPr>
        <p:spPr>
          <a:xfrm>
            <a:off x="404734" y="319087"/>
            <a:ext cx="8064709" cy="6402388"/>
          </a:xfrm>
          <a:prstGeom prst="roundRect">
            <a:avLst>
              <a:gd name="adj" fmla="val 1214"/>
            </a:avLst>
          </a:prstGeom>
          <a:solidFill>
            <a:schemeClr val="bg1">
              <a:alpha val="9708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F236309-5A5C-D5B5-60E1-F77F45790C0C}"/>
              </a:ext>
            </a:extLst>
          </p:cNvPr>
          <p:cNvSpPr/>
          <p:nvPr/>
        </p:nvSpPr>
        <p:spPr>
          <a:xfrm>
            <a:off x="-204989" y="2581291"/>
            <a:ext cx="9558851" cy="1675296"/>
          </a:xfrm>
          <a:prstGeom prst="roundRect">
            <a:avLst>
              <a:gd name="adj" fmla="val 771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Virtual Memory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is a cornerstone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modern computing systems</a:t>
            </a:r>
            <a:endParaRPr kumimoji="0" lang="en-CH" sz="5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2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D2A4-D1E4-866B-997A-123C3C5F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B2086-2589-0FD7-0064-2BCB6019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660" y="6458142"/>
            <a:ext cx="59708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FC26CB-DDF6-BD23-EF51-A6AB591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Page Table and Memory Interference</a:t>
            </a:r>
            <a:endParaRPr lang="en-CH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DA6FF118-B9B0-7236-A451-EC863E15B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20" y="258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E4807-2150-738A-D583-83DE49D41FC1}"/>
              </a:ext>
            </a:extLst>
          </p:cNvPr>
          <p:cNvSpPr txBox="1"/>
          <p:nvPr/>
        </p:nvSpPr>
        <p:spPr>
          <a:xfrm>
            <a:off x="1966963" y="839029"/>
            <a:ext cx="47577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800" b="1" dirty="0">
                <a:solidFill>
                  <a:schemeClr val="tx1"/>
                </a:solidFill>
                <a:latin typeface="Aptos SemiBold" panose="020B0004020202020204" pitchFamily="34" charset="0"/>
              </a:rPr>
              <a:t>DRAM Bank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00F1CA-7EE4-298C-1178-14B8C12A27D6}"/>
              </a:ext>
            </a:extLst>
          </p:cNvPr>
          <p:cNvSpPr/>
          <p:nvPr/>
        </p:nvSpPr>
        <p:spPr>
          <a:xfrm>
            <a:off x="1741207" y="2592070"/>
            <a:ext cx="5238277" cy="99320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E7D162A-EC39-C4F9-65FF-E5C142733507}"/>
              </a:ext>
            </a:extLst>
          </p:cNvPr>
          <p:cNvSpPr/>
          <p:nvPr/>
        </p:nvSpPr>
        <p:spPr>
          <a:xfrm>
            <a:off x="1741207" y="1610424"/>
            <a:ext cx="5233814" cy="106462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D16BE2-5EAC-79DE-C94B-61CACEB1AFD2}"/>
              </a:ext>
            </a:extLst>
          </p:cNvPr>
          <p:cNvGrpSpPr/>
          <p:nvPr/>
        </p:nvGrpSpPr>
        <p:grpSpPr>
          <a:xfrm>
            <a:off x="3076270" y="1713411"/>
            <a:ext cx="3496457" cy="915491"/>
            <a:chOff x="3486231" y="1696148"/>
            <a:chExt cx="3496457" cy="915491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D3CF9B2D-61CA-B29F-92CC-28D2274AF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A37AD3EE-D9A9-EF37-1D2F-534ACF4D5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E8677C2E-4FC8-596D-F11C-8DDD9053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EF599BAD-CDFB-E092-3818-9731A110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FB03D91-8036-BFD8-0B63-C6C71707F8BD}"/>
              </a:ext>
            </a:extLst>
          </p:cNvPr>
          <p:cNvSpPr/>
          <p:nvPr/>
        </p:nvSpPr>
        <p:spPr>
          <a:xfrm>
            <a:off x="1741206" y="5088442"/>
            <a:ext cx="5238278" cy="1152997"/>
          </a:xfrm>
          <a:prstGeom prst="roundRect">
            <a:avLst>
              <a:gd name="adj" fmla="val 3153"/>
            </a:avLst>
          </a:prstGeom>
          <a:noFill/>
          <a:ln w="38100"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A02B43-987A-A7C7-CE36-4834254CB97C}"/>
              </a:ext>
            </a:extLst>
          </p:cNvPr>
          <p:cNvSpPr txBox="1"/>
          <p:nvPr/>
        </p:nvSpPr>
        <p:spPr>
          <a:xfrm rot="16200000">
            <a:off x="425329" y="2560019"/>
            <a:ext cx="1793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dirty="0">
                <a:latin typeface="Aptos" panose="020B0004020202020204" pitchFamily="34" charset="0"/>
              </a:rPr>
              <a:t>Rows</a:t>
            </a:r>
            <a:endParaRPr lang="en-CH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237ECEC-CA5D-0529-C000-917D48007542}"/>
              </a:ext>
            </a:extLst>
          </p:cNvPr>
          <p:cNvSpPr/>
          <p:nvPr/>
        </p:nvSpPr>
        <p:spPr>
          <a:xfrm>
            <a:off x="1741207" y="3585275"/>
            <a:ext cx="5238277" cy="108828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F9D6D2-C6CC-219B-F804-4758A731A4AD}"/>
              </a:ext>
            </a:extLst>
          </p:cNvPr>
          <p:cNvSpPr txBox="1"/>
          <p:nvPr/>
        </p:nvSpPr>
        <p:spPr>
          <a:xfrm>
            <a:off x="-11644" y="4969416"/>
            <a:ext cx="1793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dirty="0">
                <a:latin typeface="Aptos" panose="020B0004020202020204" pitchFamily="34" charset="0"/>
              </a:rPr>
              <a:t>Row Buffer</a:t>
            </a:r>
            <a:endParaRPr lang="en-CH" sz="4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2D16CA-75CE-DBD2-3688-7071D1EB3C5C}"/>
              </a:ext>
            </a:extLst>
          </p:cNvPr>
          <p:cNvGrpSpPr/>
          <p:nvPr/>
        </p:nvGrpSpPr>
        <p:grpSpPr>
          <a:xfrm>
            <a:off x="3063595" y="3661434"/>
            <a:ext cx="3576627" cy="914400"/>
            <a:chOff x="3500145" y="3634012"/>
            <a:chExt cx="3576627" cy="914400"/>
          </a:xfrm>
        </p:grpSpPr>
        <p:pic>
          <p:nvPicPr>
            <p:cNvPr id="31" name="Graphic 30" descr="Disk with solid fill">
              <a:extLst>
                <a:ext uri="{FF2B5EF4-FFF2-40B4-BE49-F238E27FC236}">
                  <a16:creationId xmlns:a16="http://schemas.microsoft.com/office/drawing/2014/main" id="{FD4518DE-9AFB-4F90-01ED-A70491FD4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0145" y="363401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isk with solid fill">
              <a:extLst>
                <a:ext uri="{FF2B5EF4-FFF2-40B4-BE49-F238E27FC236}">
                  <a16:creationId xmlns:a16="http://schemas.microsoft.com/office/drawing/2014/main" id="{D075B477-723B-3831-BDD0-F34199A9F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7554" y="363401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isk with solid fill">
              <a:extLst>
                <a:ext uri="{FF2B5EF4-FFF2-40B4-BE49-F238E27FC236}">
                  <a16:creationId xmlns:a16="http://schemas.microsoft.com/office/drawing/2014/main" id="{8FD47AAB-1648-0959-AEE4-1886D2D6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4963" y="363401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isk with solid fill">
              <a:extLst>
                <a:ext uri="{FF2B5EF4-FFF2-40B4-BE49-F238E27FC236}">
                  <a16:creationId xmlns:a16="http://schemas.microsoft.com/office/drawing/2014/main" id="{46D620C9-FAF1-0E58-A387-3F71CCDA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2372" y="3634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29A6C0-1399-11DE-B975-A66DC4D3B3B6}"/>
              </a:ext>
            </a:extLst>
          </p:cNvPr>
          <p:cNvGrpSpPr/>
          <p:nvPr/>
        </p:nvGrpSpPr>
        <p:grpSpPr>
          <a:xfrm>
            <a:off x="1784771" y="1593619"/>
            <a:ext cx="1029290" cy="1129037"/>
            <a:chOff x="1789599" y="1593619"/>
            <a:chExt cx="1029290" cy="1129037"/>
          </a:xfrm>
        </p:grpSpPr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F38392FF-01EB-79FD-C95A-F246E838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8594" y="1892113"/>
              <a:ext cx="830543" cy="8305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D6BA6F-AD10-F10D-614F-7495D711D063}"/>
                </a:ext>
              </a:extLst>
            </p:cNvPr>
            <p:cNvSpPr txBox="1"/>
            <p:nvPr/>
          </p:nvSpPr>
          <p:spPr>
            <a:xfrm>
              <a:off x="1789599" y="1593619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712361-F213-80F5-7111-114F12B7C8DE}"/>
              </a:ext>
            </a:extLst>
          </p:cNvPr>
          <p:cNvGrpSpPr/>
          <p:nvPr/>
        </p:nvGrpSpPr>
        <p:grpSpPr>
          <a:xfrm>
            <a:off x="1784771" y="3544524"/>
            <a:ext cx="1029290" cy="1129037"/>
            <a:chOff x="1796147" y="3544524"/>
            <a:chExt cx="1029290" cy="1129037"/>
          </a:xfrm>
        </p:grpSpPr>
        <p:pic>
          <p:nvPicPr>
            <p:cNvPr id="37" name="Graphic 36" descr="Web design with solid fill">
              <a:extLst>
                <a:ext uri="{FF2B5EF4-FFF2-40B4-BE49-F238E27FC236}">
                  <a16:creationId xmlns:a16="http://schemas.microsoft.com/office/drawing/2014/main" id="{D2FFB674-3F5D-85F6-CA0B-D9040DD4F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5142" y="3843018"/>
              <a:ext cx="830543" cy="8305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6CAA1E-1EFE-A433-6D66-6E123A8DBF68}"/>
                </a:ext>
              </a:extLst>
            </p:cNvPr>
            <p:cNvSpPr txBox="1"/>
            <p:nvPr/>
          </p:nvSpPr>
          <p:spPr>
            <a:xfrm>
              <a:off x="1796147" y="3544524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C57460-3888-A2F5-D82C-63853CAA5E55}"/>
              </a:ext>
            </a:extLst>
          </p:cNvPr>
          <p:cNvGrpSpPr/>
          <p:nvPr/>
        </p:nvGrpSpPr>
        <p:grpSpPr>
          <a:xfrm>
            <a:off x="1784771" y="5113130"/>
            <a:ext cx="1029290" cy="1178267"/>
            <a:chOff x="1708893" y="3514093"/>
            <a:chExt cx="1029290" cy="1178267"/>
          </a:xfrm>
        </p:grpSpPr>
        <p:pic>
          <p:nvPicPr>
            <p:cNvPr id="43" name="Graphic 42" descr="Web design with solid fill">
              <a:extLst>
                <a:ext uri="{FF2B5EF4-FFF2-40B4-BE49-F238E27FC236}">
                  <a16:creationId xmlns:a16="http://schemas.microsoft.com/office/drawing/2014/main" id="{09E37E38-9BA4-D553-CA2B-5A0CA510E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6272" y="3861817"/>
              <a:ext cx="830543" cy="8305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16A7EA-C525-ECF5-6963-7B83B860EE6D}"/>
                </a:ext>
              </a:extLst>
            </p:cNvPr>
            <p:cNvSpPr txBox="1"/>
            <p:nvPr/>
          </p:nvSpPr>
          <p:spPr>
            <a:xfrm>
              <a:off x="1708893" y="3514093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81B887-EF43-F186-0441-4A68DE0D6B98}"/>
              </a:ext>
            </a:extLst>
          </p:cNvPr>
          <p:cNvCxnSpPr>
            <a:cxnSpLocks/>
          </p:cNvCxnSpPr>
          <p:nvPr/>
        </p:nvCxnSpPr>
        <p:spPr>
          <a:xfrm>
            <a:off x="2825437" y="1621925"/>
            <a:ext cx="0" cy="3051635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C654B6-4719-A9C2-162C-88829DAC19B3}"/>
              </a:ext>
            </a:extLst>
          </p:cNvPr>
          <p:cNvCxnSpPr>
            <a:cxnSpLocks/>
          </p:cNvCxnSpPr>
          <p:nvPr/>
        </p:nvCxnSpPr>
        <p:spPr>
          <a:xfrm>
            <a:off x="2825437" y="3585276"/>
            <a:ext cx="0" cy="1088284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343626-4F55-0192-D876-77912D23EF76}"/>
              </a:ext>
            </a:extLst>
          </p:cNvPr>
          <p:cNvCxnSpPr>
            <a:cxnSpLocks/>
          </p:cNvCxnSpPr>
          <p:nvPr/>
        </p:nvCxnSpPr>
        <p:spPr>
          <a:xfrm>
            <a:off x="2847049" y="5084609"/>
            <a:ext cx="0" cy="1156830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21A6E5-015A-3E5D-38BC-4904EFA65095}"/>
              </a:ext>
            </a:extLst>
          </p:cNvPr>
          <p:cNvSpPr txBox="1"/>
          <p:nvPr/>
        </p:nvSpPr>
        <p:spPr>
          <a:xfrm>
            <a:off x="1548499" y="2763623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62FBA-01C2-8F3A-6A90-818A0F8B75D0}"/>
              </a:ext>
            </a:extLst>
          </p:cNvPr>
          <p:cNvSpPr txBox="1"/>
          <p:nvPr/>
        </p:nvSpPr>
        <p:spPr>
          <a:xfrm>
            <a:off x="2633588" y="2772218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380F86-9DFA-A133-1589-4A1970E784F0}"/>
              </a:ext>
            </a:extLst>
          </p:cNvPr>
          <p:cNvGrpSpPr/>
          <p:nvPr/>
        </p:nvGrpSpPr>
        <p:grpSpPr>
          <a:xfrm>
            <a:off x="3076270" y="5244855"/>
            <a:ext cx="3496457" cy="915491"/>
            <a:chOff x="3486231" y="1696148"/>
            <a:chExt cx="3496457" cy="915491"/>
          </a:xfrm>
        </p:grpSpPr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3E27E488-C037-E28B-4271-83BCD73B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35" name="Graphic 34" descr="Database with solid fill">
              <a:extLst>
                <a:ext uri="{FF2B5EF4-FFF2-40B4-BE49-F238E27FC236}">
                  <a16:creationId xmlns:a16="http://schemas.microsoft.com/office/drawing/2014/main" id="{AE319514-4C85-F210-F750-77DDE0DB3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555E1A41-9FCE-7945-13C6-CCD0C439C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45" name="Graphic 44" descr="Database with solid fill">
              <a:extLst>
                <a:ext uri="{FF2B5EF4-FFF2-40B4-BE49-F238E27FC236}">
                  <a16:creationId xmlns:a16="http://schemas.microsoft.com/office/drawing/2014/main" id="{E0396044-3DB8-8D3E-52B8-E8BDC62A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E8B998C9-B891-ADC9-9EEA-8C31990EB304}"/>
              </a:ext>
            </a:extLst>
          </p:cNvPr>
          <p:cNvCxnSpPr>
            <a:cxnSpLocks/>
            <a:stCxn id="49" idx="3"/>
            <a:endCxn id="27" idx="3"/>
          </p:cNvCxnSpPr>
          <p:nvPr/>
        </p:nvCxnSpPr>
        <p:spPr>
          <a:xfrm>
            <a:off x="6979484" y="4129418"/>
            <a:ext cx="12700" cy="1535523"/>
          </a:xfrm>
          <a:prstGeom prst="curvedConnector3">
            <a:avLst>
              <a:gd name="adj1" fmla="val 274945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A70700-4FC1-E9A0-DDC7-546AF682D864}"/>
              </a:ext>
            </a:extLst>
          </p:cNvPr>
          <p:cNvSpPr txBox="1"/>
          <p:nvPr/>
        </p:nvSpPr>
        <p:spPr>
          <a:xfrm>
            <a:off x="7083220" y="4483622"/>
            <a:ext cx="2347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200" b="1" i="1" dirty="0">
                <a:solidFill>
                  <a:srgbClr val="C00000"/>
                </a:solidFill>
                <a:latin typeface="Aptos" panose="020B0004020202020204" pitchFamily="34" charset="0"/>
              </a:rPr>
              <a:t>Conflict</a:t>
            </a:r>
            <a:endParaRPr lang="en-CH" sz="3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46" name="Graphic 45" descr="Speedometer Low with solid fill">
            <a:extLst>
              <a:ext uri="{FF2B5EF4-FFF2-40B4-BE49-F238E27FC236}">
                <a16:creationId xmlns:a16="http://schemas.microsoft.com/office/drawing/2014/main" id="{954A0696-CB10-7243-094D-A127EB2F8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951" y="50178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2003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ACA19-6823-60DC-5123-2540A8603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43DED-9EB9-4039-68E9-4AEA50AE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8EBB62-E3C6-1CCD-9F67-CB41301B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93429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Page Table and Memory Interference</a:t>
            </a:r>
            <a:endParaRPr lang="en-CH" dirty="0"/>
          </a:p>
        </p:txBody>
      </p:sp>
      <p:sp>
        <p:nvSpPr>
          <p:cNvPr id="7" name="AutoShape 2" descr="Heart Logo PNG Transparent &amp; SVG Vector - Freebie Supply">
            <a:extLst>
              <a:ext uri="{FF2B5EF4-FFF2-40B4-BE49-F238E27FC236}">
                <a16:creationId xmlns:a16="http://schemas.microsoft.com/office/drawing/2014/main" id="{2545B728-8650-5632-0435-5797DADE86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5620" y="2584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59674-5EE9-3B48-635E-DD38E73591F5}"/>
              </a:ext>
            </a:extLst>
          </p:cNvPr>
          <p:cNvSpPr txBox="1"/>
          <p:nvPr/>
        </p:nvSpPr>
        <p:spPr>
          <a:xfrm>
            <a:off x="1966963" y="839029"/>
            <a:ext cx="475773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DRAM Bank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470BAB-5A35-26E2-44FC-BD07A45D89B1}"/>
              </a:ext>
            </a:extLst>
          </p:cNvPr>
          <p:cNvSpPr/>
          <p:nvPr/>
        </p:nvSpPr>
        <p:spPr>
          <a:xfrm>
            <a:off x="1741207" y="2592070"/>
            <a:ext cx="5238277" cy="99320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B6A555-4957-7C14-15C5-A50347D6F931}"/>
              </a:ext>
            </a:extLst>
          </p:cNvPr>
          <p:cNvSpPr/>
          <p:nvPr/>
        </p:nvSpPr>
        <p:spPr>
          <a:xfrm>
            <a:off x="1741207" y="1610424"/>
            <a:ext cx="5233814" cy="1064626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119DD5-FB32-9E2F-30EE-2CDCB6763DCC}"/>
              </a:ext>
            </a:extLst>
          </p:cNvPr>
          <p:cNvGrpSpPr/>
          <p:nvPr/>
        </p:nvGrpSpPr>
        <p:grpSpPr>
          <a:xfrm>
            <a:off x="3076270" y="1713411"/>
            <a:ext cx="3496457" cy="915491"/>
            <a:chOff x="3486231" y="1696148"/>
            <a:chExt cx="3496457" cy="915491"/>
          </a:xfrm>
        </p:grpSpPr>
        <p:pic>
          <p:nvPicPr>
            <p:cNvPr id="18" name="Graphic 17" descr="Database with solid fill">
              <a:extLst>
                <a:ext uri="{FF2B5EF4-FFF2-40B4-BE49-F238E27FC236}">
                  <a16:creationId xmlns:a16="http://schemas.microsoft.com/office/drawing/2014/main" id="{13FFB0D2-64C5-D03C-C1F3-7A30C2C3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24" name="Graphic 23" descr="Database with solid fill">
              <a:extLst>
                <a:ext uri="{FF2B5EF4-FFF2-40B4-BE49-F238E27FC236}">
                  <a16:creationId xmlns:a16="http://schemas.microsoft.com/office/drawing/2014/main" id="{AAEA083B-4FCF-CCEB-5E1C-8E5A24690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25" name="Graphic 24" descr="Database with solid fill">
              <a:extLst>
                <a:ext uri="{FF2B5EF4-FFF2-40B4-BE49-F238E27FC236}">
                  <a16:creationId xmlns:a16="http://schemas.microsoft.com/office/drawing/2014/main" id="{F03E9DBD-02DA-9339-6E83-4C8135F78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26" name="Graphic 25" descr="Database with solid fill">
              <a:extLst>
                <a:ext uri="{FF2B5EF4-FFF2-40B4-BE49-F238E27FC236}">
                  <a16:creationId xmlns:a16="http://schemas.microsoft.com/office/drawing/2014/main" id="{796EB55C-D005-FE15-61B8-4F6055441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D49AEBB-50FA-42D4-F3DA-1B6EE64F5CCB}"/>
              </a:ext>
            </a:extLst>
          </p:cNvPr>
          <p:cNvSpPr/>
          <p:nvPr/>
        </p:nvSpPr>
        <p:spPr>
          <a:xfrm>
            <a:off x="1741206" y="5088442"/>
            <a:ext cx="5238278" cy="1152997"/>
          </a:xfrm>
          <a:prstGeom prst="roundRect">
            <a:avLst>
              <a:gd name="adj" fmla="val 3153"/>
            </a:avLst>
          </a:prstGeom>
          <a:noFill/>
          <a:ln w="38100">
            <a:solidFill>
              <a:schemeClr val="accent1">
                <a:shade val="1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17AC9-166F-DE52-939C-D8881412C2FC}"/>
              </a:ext>
            </a:extLst>
          </p:cNvPr>
          <p:cNvSpPr txBox="1"/>
          <p:nvPr/>
        </p:nvSpPr>
        <p:spPr>
          <a:xfrm rot="16200000">
            <a:off x="425329" y="2560019"/>
            <a:ext cx="1793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4000" dirty="0">
                <a:latin typeface="Aptos" panose="020B0004020202020204" pitchFamily="34" charset="0"/>
              </a:rPr>
              <a:t>Rows</a:t>
            </a:r>
            <a:endParaRPr lang="en-CH" sz="400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F802092-CD86-4885-8C4F-EB485E7136B8}"/>
              </a:ext>
            </a:extLst>
          </p:cNvPr>
          <p:cNvSpPr/>
          <p:nvPr/>
        </p:nvSpPr>
        <p:spPr>
          <a:xfrm>
            <a:off x="1741207" y="3585275"/>
            <a:ext cx="5238277" cy="1088285"/>
          </a:xfrm>
          <a:prstGeom prst="roundRect">
            <a:avLst>
              <a:gd name="adj" fmla="val 3153"/>
            </a:avLst>
          </a:prstGeom>
          <a:solidFill>
            <a:schemeClr val="bg1"/>
          </a:solidFill>
          <a:ln w="508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5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B5E78E-957E-5268-719E-6EAC9DDA3CC9}"/>
              </a:ext>
            </a:extLst>
          </p:cNvPr>
          <p:cNvSpPr txBox="1"/>
          <p:nvPr/>
        </p:nvSpPr>
        <p:spPr>
          <a:xfrm>
            <a:off x="-11644" y="4969416"/>
            <a:ext cx="1793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000" dirty="0">
                <a:latin typeface="Aptos" panose="020B0004020202020204" pitchFamily="34" charset="0"/>
              </a:rPr>
              <a:t>Row Buffer</a:t>
            </a:r>
            <a:endParaRPr lang="en-CH" sz="40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3465AEE-7121-2D00-7049-6A7526B10898}"/>
              </a:ext>
            </a:extLst>
          </p:cNvPr>
          <p:cNvGrpSpPr/>
          <p:nvPr/>
        </p:nvGrpSpPr>
        <p:grpSpPr>
          <a:xfrm>
            <a:off x="3063595" y="3661434"/>
            <a:ext cx="3576627" cy="914400"/>
            <a:chOff x="3500145" y="3634012"/>
            <a:chExt cx="3576627" cy="914400"/>
          </a:xfrm>
        </p:grpSpPr>
        <p:pic>
          <p:nvPicPr>
            <p:cNvPr id="31" name="Graphic 30" descr="Disk with solid fill">
              <a:extLst>
                <a:ext uri="{FF2B5EF4-FFF2-40B4-BE49-F238E27FC236}">
                  <a16:creationId xmlns:a16="http://schemas.microsoft.com/office/drawing/2014/main" id="{A1CFBA31-5A79-C43B-34F8-BC7E82BB8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0145" y="3634012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isk with solid fill">
              <a:extLst>
                <a:ext uri="{FF2B5EF4-FFF2-40B4-BE49-F238E27FC236}">
                  <a16:creationId xmlns:a16="http://schemas.microsoft.com/office/drawing/2014/main" id="{EAD07728-AA9A-2E26-029B-398142C7C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7554" y="3634012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Disk with solid fill">
              <a:extLst>
                <a:ext uri="{FF2B5EF4-FFF2-40B4-BE49-F238E27FC236}">
                  <a16:creationId xmlns:a16="http://schemas.microsoft.com/office/drawing/2014/main" id="{6A5A1440-B811-16A5-006E-0F010B967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74963" y="3634012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Disk with solid fill">
              <a:extLst>
                <a:ext uri="{FF2B5EF4-FFF2-40B4-BE49-F238E27FC236}">
                  <a16:creationId xmlns:a16="http://schemas.microsoft.com/office/drawing/2014/main" id="{0BDE0EE9-30C1-28E0-0A0E-815D4678C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62372" y="3634012"/>
              <a:ext cx="914400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DE8570-C6E0-35F3-FC4C-636DE4FC1B10}"/>
              </a:ext>
            </a:extLst>
          </p:cNvPr>
          <p:cNvGrpSpPr/>
          <p:nvPr/>
        </p:nvGrpSpPr>
        <p:grpSpPr>
          <a:xfrm>
            <a:off x="1784771" y="1593619"/>
            <a:ext cx="1029290" cy="1129037"/>
            <a:chOff x="1789599" y="1593619"/>
            <a:chExt cx="1029290" cy="1129037"/>
          </a:xfrm>
        </p:grpSpPr>
        <p:pic>
          <p:nvPicPr>
            <p:cNvPr id="22" name="Graphic 21" descr="Web design with solid fill">
              <a:extLst>
                <a:ext uri="{FF2B5EF4-FFF2-40B4-BE49-F238E27FC236}">
                  <a16:creationId xmlns:a16="http://schemas.microsoft.com/office/drawing/2014/main" id="{78DE90EC-01B9-22A6-1805-157E1344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8594" y="1892113"/>
              <a:ext cx="830543" cy="8305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2CC6E0-3DD9-8D58-E182-2F8943A0054E}"/>
                </a:ext>
              </a:extLst>
            </p:cNvPr>
            <p:cNvSpPr txBox="1"/>
            <p:nvPr/>
          </p:nvSpPr>
          <p:spPr>
            <a:xfrm>
              <a:off x="1789599" y="1593619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F2C56E1-17EE-FFF9-6F9E-B0F7C31FCD73}"/>
              </a:ext>
            </a:extLst>
          </p:cNvPr>
          <p:cNvGrpSpPr/>
          <p:nvPr/>
        </p:nvGrpSpPr>
        <p:grpSpPr>
          <a:xfrm>
            <a:off x="1784771" y="3544524"/>
            <a:ext cx="1029290" cy="1129037"/>
            <a:chOff x="1796147" y="3544524"/>
            <a:chExt cx="1029290" cy="1129037"/>
          </a:xfrm>
        </p:grpSpPr>
        <p:pic>
          <p:nvPicPr>
            <p:cNvPr id="37" name="Graphic 36" descr="Web design with solid fill">
              <a:extLst>
                <a:ext uri="{FF2B5EF4-FFF2-40B4-BE49-F238E27FC236}">
                  <a16:creationId xmlns:a16="http://schemas.microsoft.com/office/drawing/2014/main" id="{7F271163-9991-FBAE-F7AF-4010C136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5142" y="3843018"/>
              <a:ext cx="830543" cy="83054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8BEF31-4786-8922-940A-3D960901D55E}"/>
                </a:ext>
              </a:extLst>
            </p:cNvPr>
            <p:cNvSpPr txBox="1"/>
            <p:nvPr/>
          </p:nvSpPr>
          <p:spPr>
            <a:xfrm>
              <a:off x="1796147" y="3544524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2</a:t>
              </a:r>
              <a:endParaRPr lang="en-CH" sz="2500" b="1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19F0C4-384A-841B-A1BB-9B93C3D93EC6}"/>
              </a:ext>
            </a:extLst>
          </p:cNvPr>
          <p:cNvGrpSpPr/>
          <p:nvPr/>
        </p:nvGrpSpPr>
        <p:grpSpPr>
          <a:xfrm>
            <a:off x="1784771" y="5113130"/>
            <a:ext cx="1029290" cy="1178267"/>
            <a:chOff x="1708893" y="3514093"/>
            <a:chExt cx="1029290" cy="1178267"/>
          </a:xfrm>
        </p:grpSpPr>
        <p:pic>
          <p:nvPicPr>
            <p:cNvPr id="43" name="Graphic 42" descr="Web design with solid fill">
              <a:extLst>
                <a:ext uri="{FF2B5EF4-FFF2-40B4-BE49-F238E27FC236}">
                  <a16:creationId xmlns:a16="http://schemas.microsoft.com/office/drawing/2014/main" id="{05A6C395-26FE-6A63-A853-6AB8EDA26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66272" y="3861817"/>
              <a:ext cx="830543" cy="8305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519A6C-AF36-F2DC-D258-283B6BCE7D44}"/>
                </a:ext>
              </a:extLst>
            </p:cNvPr>
            <p:cNvSpPr txBox="1"/>
            <p:nvPr/>
          </p:nvSpPr>
          <p:spPr>
            <a:xfrm>
              <a:off x="1708893" y="3514093"/>
              <a:ext cx="102929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dirty="0">
                  <a:latin typeface="Aptos" panose="020B0004020202020204" pitchFamily="34" charset="0"/>
                </a:rPr>
                <a:t>App 1</a:t>
              </a:r>
              <a:endParaRPr lang="en-CH" sz="2500" b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043DA8-280B-14E7-8D5C-51FEF2B3F60E}"/>
              </a:ext>
            </a:extLst>
          </p:cNvPr>
          <p:cNvCxnSpPr>
            <a:cxnSpLocks/>
          </p:cNvCxnSpPr>
          <p:nvPr/>
        </p:nvCxnSpPr>
        <p:spPr>
          <a:xfrm>
            <a:off x="2825437" y="1621925"/>
            <a:ext cx="0" cy="3051635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BFFDF0-1DA9-5F16-5BDF-95478476360B}"/>
              </a:ext>
            </a:extLst>
          </p:cNvPr>
          <p:cNvCxnSpPr>
            <a:cxnSpLocks/>
          </p:cNvCxnSpPr>
          <p:nvPr/>
        </p:nvCxnSpPr>
        <p:spPr>
          <a:xfrm>
            <a:off x="2825437" y="3585276"/>
            <a:ext cx="0" cy="1088284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09872F-B2C9-FE56-5CEC-BCA46DE8F22D}"/>
              </a:ext>
            </a:extLst>
          </p:cNvPr>
          <p:cNvCxnSpPr>
            <a:cxnSpLocks/>
          </p:cNvCxnSpPr>
          <p:nvPr/>
        </p:nvCxnSpPr>
        <p:spPr>
          <a:xfrm>
            <a:off x="2847049" y="5084609"/>
            <a:ext cx="0" cy="1156830"/>
          </a:xfrm>
          <a:prstGeom prst="line">
            <a:avLst/>
          </a:prstGeom>
          <a:ln w="50800">
            <a:solidFill>
              <a:srgbClr val="1627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80B204-68EB-2683-B158-195A76609BFF}"/>
              </a:ext>
            </a:extLst>
          </p:cNvPr>
          <p:cNvSpPr txBox="1"/>
          <p:nvPr/>
        </p:nvSpPr>
        <p:spPr>
          <a:xfrm>
            <a:off x="1548499" y="2763623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FDDB1-8F68-A6BE-EF19-6309860C2787}"/>
              </a:ext>
            </a:extLst>
          </p:cNvPr>
          <p:cNvSpPr txBox="1"/>
          <p:nvPr/>
        </p:nvSpPr>
        <p:spPr>
          <a:xfrm>
            <a:off x="2633588" y="2772218"/>
            <a:ext cx="830543" cy="826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latin typeface="Aptos" panose="020B0004020202020204" pitchFamily="34" charset="0"/>
              </a:rPr>
              <a:t>.</a:t>
            </a:r>
          </a:p>
          <a:p>
            <a:pPr algn="ctr">
              <a:lnSpc>
                <a:spcPts val="1660"/>
              </a:lnSpc>
            </a:pPr>
            <a:r>
              <a:rPr lang="en-CH" sz="3800" b="1" dirty="0">
                <a:solidFill>
                  <a:schemeClr val="tx1"/>
                </a:solidFill>
                <a:latin typeface="Aptos" panose="020B00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FACD15-6D5B-A144-F73C-5D840D09878C}"/>
              </a:ext>
            </a:extLst>
          </p:cNvPr>
          <p:cNvGrpSpPr/>
          <p:nvPr/>
        </p:nvGrpSpPr>
        <p:grpSpPr>
          <a:xfrm>
            <a:off x="3076270" y="5244855"/>
            <a:ext cx="3496457" cy="915491"/>
            <a:chOff x="3486231" y="1696148"/>
            <a:chExt cx="3496457" cy="915491"/>
          </a:xfrm>
        </p:grpSpPr>
        <p:pic>
          <p:nvPicPr>
            <p:cNvPr id="19" name="Graphic 18" descr="Database with solid fill">
              <a:extLst>
                <a:ext uri="{FF2B5EF4-FFF2-40B4-BE49-F238E27FC236}">
                  <a16:creationId xmlns:a16="http://schemas.microsoft.com/office/drawing/2014/main" id="{E1822FA0-01BF-79B0-A207-809BC54ED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6231" y="1696148"/>
              <a:ext cx="883727" cy="915491"/>
            </a:xfrm>
            <a:prstGeom prst="rect">
              <a:avLst/>
            </a:prstGeom>
          </p:spPr>
        </p:pic>
        <p:pic>
          <p:nvPicPr>
            <p:cNvPr id="35" name="Graphic 34" descr="Database with solid fill">
              <a:extLst>
                <a:ext uri="{FF2B5EF4-FFF2-40B4-BE49-F238E27FC236}">
                  <a16:creationId xmlns:a16="http://schemas.microsoft.com/office/drawing/2014/main" id="{308F3588-D87B-DA19-A1D3-A851282E3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961" y="1696148"/>
              <a:ext cx="883727" cy="915491"/>
            </a:xfrm>
            <a:prstGeom prst="rect">
              <a:avLst/>
            </a:prstGeom>
          </p:spPr>
        </p:pic>
        <p:pic>
          <p:nvPicPr>
            <p:cNvPr id="36" name="Graphic 35" descr="Database with solid fill">
              <a:extLst>
                <a:ext uri="{FF2B5EF4-FFF2-40B4-BE49-F238E27FC236}">
                  <a16:creationId xmlns:a16="http://schemas.microsoft.com/office/drawing/2014/main" id="{7D1C6D1E-AF97-E7E7-A9D0-EA9965FFA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28051" y="1696148"/>
              <a:ext cx="883727" cy="915491"/>
            </a:xfrm>
            <a:prstGeom prst="rect">
              <a:avLst/>
            </a:prstGeom>
          </p:spPr>
        </p:pic>
        <p:pic>
          <p:nvPicPr>
            <p:cNvPr id="45" name="Graphic 44" descr="Database with solid fill">
              <a:extLst>
                <a:ext uri="{FF2B5EF4-FFF2-40B4-BE49-F238E27FC236}">
                  <a16:creationId xmlns:a16="http://schemas.microsoft.com/office/drawing/2014/main" id="{DA29156D-BDA2-F06F-34BC-BE1F1D6BC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7141" y="1696148"/>
              <a:ext cx="883727" cy="915491"/>
            </a:xfrm>
            <a:prstGeom prst="rect">
              <a:avLst/>
            </a:prstGeom>
          </p:spPr>
        </p:pic>
      </p:grp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A8CD435D-7E58-442D-403E-9F918BDF0A21}"/>
              </a:ext>
            </a:extLst>
          </p:cNvPr>
          <p:cNvCxnSpPr>
            <a:cxnSpLocks/>
            <a:stCxn id="49" idx="3"/>
            <a:endCxn id="27" idx="3"/>
          </p:cNvCxnSpPr>
          <p:nvPr/>
        </p:nvCxnSpPr>
        <p:spPr>
          <a:xfrm>
            <a:off x="6979484" y="4129418"/>
            <a:ext cx="12700" cy="1535523"/>
          </a:xfrm>
          <a:prstGeom prst="curvedConnector3">
            <a:avLst>
              <a:gd name="adj1" fmla="val 2749457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1DA8E1-9600-48D4-0963-AB34629B2E54}"/>
              </a:ext>
            </a:extLst>
          </p:cNvPr>
          <p:cNvSpPr txBox="1"/>
          <p:nvPr/>
        </p:nvSpPr>
        <p:spPr>
          <a:xfrm>
            <a:off x="7083220" y="4483622"/>
            <a:ext cx="2347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3200" b="1" i="1" dirty="0">
                <a:solidFill>
                  <a:srgbClr val="C00000"/>
                </a:solidFill>
                <a:latin typeface="Aptos" panose="020B0004020202020204" pitchFamily="34" charset="0"/>
              </a:rPr>
              <a:t>Conflict</a:t>
            </a:r>
            <a:endParaRPr lang="en-CH" sz="32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46" name="Graphic 45" descr="Speedometer Low with solid fill">
            <a:extLst>
              <a:ext uri="{FF2B5EF4-FFF2-40B4-BE49-F238E27FC236}">
                <a16:creationId xmlns:a16="http://schemas.microsoft.com/office/drawing/2014/main" id="{9AFBC765-C7D5-99BD-E157-C98334BC1F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9951" y="5017855"/>
            <a:ext cx="914400" cy="9144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334C66-E5C9-4391-B230-EB6616865DCA}"/>
              </a:ext>
            </a:extLst>
          </p:cNvPr>
          <p:cNvSpPr/>
          <p:nvPr/>
        </p:nvSpPr>
        <p:spPr>
          <a:xfrm>
            <a:off x="111512" y="839029"/>
            <a:ext cx="9032488" cy="5628678"/>
          </a:xfrm>
          <a:prstGeom prst="roundRect">
            <a:avLst>
              <a:gd name="adj" fmla="val 1610"/>
            </a:avLst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BA945A3-2680-58A4-1613-563FE9D6667D}"/>
              </a:ext>
            </a:extLst>
          </p:cNvPr>
          <p:cNvSpPr/>
          <p:nvPr/>
        </p:nvSpPr>
        <p:spPr>
          <a:xfrm>
            <a:off x="-107875" y="2586894"/>
            <a:ext cx="9389660" cy="1976047"/>
          </a:xfrm>
          <a:prstGeom prst="roundRect">
            <a:avLst>
              <a:gd name="adj" fmla="val 7712"/>
            </a:avLst>
          </a:prstGeom>
          <a:solidFill>
            <a:srgbClr val="FAD5B8">
              <a:alpha val="878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Frequent accesses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to page table entries cause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high interference in main memory</a:t>
            </a:r>
          </a:p>
        </p:txBody>
      </p:sp>
    </p:spTree>
    <p:extLst>
      <p:ext uri="{BB962C8B-B14F-4D97-AF65-F5344CB8AC3E}">
        <p14:creationId xmlns:p14="http://schemas.microsoft.com/office/powerpoint/2010/main" val="3739740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0DE31-12B3-2241-1E26-A3D5BD3A6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C13CF-72B2-BB7E-4C6F-30ED11C4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D1C716F-6524-E153-006A-FBFBD185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 in Evaluation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5CAC077-BB2F-41C2-062D-EE83BB9E5B87}"/>
              </a:ext>
            </a:extLst>
          </p:cNvPr>
          <p:cNvSpPr/>
          <p:nvPr/>
        </p:nvSpPr>
        <p:spPr>
          <a:xfrm>
            <a:off x="708233" y="3923091"/>
            <a:ext cx="2427516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Hardware MMU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81383D-F291-FEA2-9573-30A068D389A5}"/>
              </a:ext>
            </a:extLst>
          </p:cNvPr>
          <p:cNvSpPr/>
          <p:nvPr/>
        </p:nvSpPr>
        <p:spPr>
          <a:xfrm>
            <a:off x="2277113" y="1476411"/>
            <a:ext cx="4284563" cy="1149560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Software-level Memory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Management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9737E0-6B58-51D8-9CB6-A3E4D988C928}"/>
              </a:ext>
            </a:extLst>
          </p:cNvPr>
          <p:cNvSpPr/>
          <p:nvPr/>
        </p:nvSpPr>
        <p:spPr>
          <a:xfrm>
            <a:off x="5641860" y="3935673"/>
            <a:ext cx="2933698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23B6C"/>
                </a:solidFill>
                <a:latin typeface="Aptos" panose="020B0004020202020204" pitchFamily="34" charset="0"/>
              </a:rPr>
              <a:t>System Components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5D7B13-409F-B889-B739-98E5C9AEB6F6}"/>
              </a:ext>
            </a:extLst>
          </p:cNvPr>
          <p:cNvCxnSpPr>
            <a:cxnSpLocks/>
          </p:cNvCxnSpPr>
          <p:nvPr/>
        </p:nvCxnSpPr>
        <p:spPr>
          <a:xfrm flipV="1">
            <a:off x="2277113" y="2625971"/>
            <a:ext cx="1573571" cy="1289243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3CDEF1-8B65-85EB-8201-048665609E0C}"/>
              </a:ext>
            </a:extLst>
          </p:cNvPr>
          <p:cNvCxnSpPr>
            <a:cxnSpLocks/>
          </p:cNvCxnSpPr>
          <p:nvPr/>
        </p:nvCxnSpPr>
        <p:spPr>
          <a:xfrm flipH="1" flipV="1">
            <a:off x="4848329" y="2625971"/>
            <a:ext cx="1587062" cy="130970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3CB9B4-9B7C-D10D-C2F2-92683FE50777}"/>
              </a:ext>
            </a:extLst>
          </p:cNvPr>
          <p:cNvCxnSpPr>
            <a:cxnSpLocks/>
            <a:stCxn id="9" idx="1"/>
            <a:endCxn id="3" idx="3"/>
          </p:cNvCxnSpPr>
          <p:nvPr/>
        </p:nvCxnSpPr>
        <p:spPr>
          <a:xfrm flipH="1" flipV="1">
            <a:off x="3135749" y="4534649"/>
            <a:ext cx="2506111" cy="1258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5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DFC67-BF8E-BA41-E42A-6F03193E3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FB538-C526-6220-8E0E-920854F1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1C5B666-23B4-8695-A2B3-0D0C53E0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Challenges in Evaluation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8D9188-8EE3-8829-B784-797D94217CCA}"/>
              </a:ext>
            </a:extLst>
          </p:cNvPr>
          <p:cNvSpPr/>
          <p:nvPr/>
        </p:nvSpPr>
        <p:spPr>
          <a:xfrm>
            <a:off x="789256" y="4872215"/>
            <a:ext cx="2427516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Hardware MMU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0FBC72-1573-7A1E-13B5-39142E353574}"/>
              </a:ext>
            </a:extLst>
          </p:cNvPr>
          <p:cNvSpPr/>
          <p:nvPr/>
        </p:nvSpPr>
        <p:spPr>
          <a:xfrm>
            <a:off x="2411876" y="2425535"/>
            <a:ext cx="4129750" cy="1149560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Software-level Memory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solidFill>
                  <a:srgbClr val="223B6C"/>
                </a:solidFill>
                <a:effectLst/>
                <a:uLnTx/>
                <a:uFillTx/>
                <a:latin typeface="Aptos" panose="020B0004020202020204" pitchFamily="34" charset="0"/>
              </a:rPr>
              <a:t> Management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A04AB9C-E76A-7021-CCBC-4DFCC9172CA5}"/>
              </a:ext>
            </a:extLst>
          </p:cNvPr>
          <p:cNvSpPr/>
          <p:nvPr/>
        </p:nvSpPr>
        <p:spPr>
          <a:xfrm>
            <a:off x="5722883" y="4884797"/>
            <a:ext cx="2933698" cy="1223115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223B6C"/>
                </a:solidFill>
                <a:latin typeface="Aptos" panose="020B0004020202020204" pitchFamily="34" charset="0"/>
              </a:rPr>
              <a:t>System Components</a:t>
            </a:r>
            <a:endParaRPr kumimoji="0" lang="en-CH" sz="3200" b="1" u="none" strike="noStrike" kern="1200" cap="none" spc="0" normalizeH="0" baseline="0" noProof="0" dirty="0">
              <a:ln>
                <a:noFill/>
              </a:ln>
              <a:solidFill>
                <a:srgbClr val="223B6C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E19A98-E4DC-6542-798C-2466FF0D08E9}"/>
              </a:ext>
            </a:extLst>
          </p:cNvPr>
          <p:cNvCxnSpPr>
            <a:cxnSpLocks/>
          </p:cNvCxnSpPr>
          <p:nvPr/>
        </p:nvCxnSpPr>
        <p:spPr>
          <a:xfrm flipV="1">
            <a:off x="2358136" y="3575095"/>
            <a:ext cx="1573571" cy="1289243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30DF8E-24FF-33D8-9BEB-10EB9F68B331}"/>
              </a:ext>
            </a:extLst>
          </p:cNvPr>
          <p:cNvCxnSpPr>
            <a:cxnSpLocks/>
          </p:cNvCxnSpPr>
          <p:nvPr/>
        </p:nvCxnSpPr>
        <p:spPr>
          <a:xfrm flipH="1" flipV="1">
            <a:off x="4929352" y="3575095"/>
            <a:ext cx="1587062" cy="130970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BED9C6-8BFD-95DB-6475-E5000A08FD54}"/>
              </a:ext>
            </a:extLst>
          </p:cNvPr>
          <p:cNvCxnSpPr>
            <a:cxnSpLocks/>
            <a:stCxn id="9" idx="1"/>
            <a:endCxn id="3" idx="3"/>
          </p:cNvCxnSpPr>
          <p:nvPr/>
        </p:nvCxnSpPr>
        <p:spPr>
          <a:xfrm flipH="1" flipV="1">
            <a:off x="3216772" y="5483773"/>
            <a:ext cx="2506111" cy="12582"/>
          </a:xfrm>
          <a:prstGeom prst="straightConnector1">
            <a:avLst/>
          </a:prstGeom>
          <a:ln w="85725">
            <a:solidFill>
              <a:srgbClr val="0070C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43E95A-E5F6-5380-DA66-B00FA38B69C7}"/>
              </a:ext>
            </a:extLst>
          </p:cNvPr>
          <p:cNvSpPr/>
          <p:nvPr/>
        </p:nvSpPr>
        <p:spPr>
          <a:xfrm>
            <a:off x="111512" y="2224729"/>
            <a:ext cx="8920909" cy="4122126"/>
          </a:xfrm>
          <a:prstGeom prst="roundRect">
            <a:avLst>
              <a:gd name="adj" fmla="val 1610"/>
            </a:avLst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86476D-568E-9A33-0EE2-9504EF1D7628}"/>
              </a:ext>
            </a:extLst>
          </p:cNvPr>
          <p:cNvSpPr/>
          <p:nvPr/>
        </p:nvSpPr>
        <p:spPr>
          <a:xfrm>
            <a:off x="-122864" y="2583133"/>
            <a:ext cx="9389660" cy="1976047"/>
          </a:xfrm>
          <a:prstGeom prst="roundRect">
            <a:avLst>
              <a:gd name="adj" fmla="val 7712"/>
            </a:avLst>
          </a:prstGeom>
          <a:solidFill>
            <a:srgbClr val="FAD5B8">
              <a:alpha val="878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Evaluating the interplay between components  is critical when assessing current and new VM techniques</a:t>
            </a:r>
          </a:p>
        </p:txBody>
      </p:sp>
    </p:spTree>
    <p:extLst>
      <p:ext uri="{BB962C8B-B14F-4D97-AF65-F5344CB8AC3E}">
        <p14:creationId xmlns:p14="http://schemas.microsoft.com/office/powerpoint/2010/main" val="18447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D9C85-1D5F-0FE5-DF10-5E0A86FDA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0089F-7B00-2DB6-DBBF-CD58F235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34</a:t>
            </a:fld>
            <a:endParaRPr lang="en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707DA7-EE5E-CCA7-5A6E-C2467BDD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5" y="2077746"/>
            <a:ext cx="8946291" cy="2702509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Researchers have architectural simulators</a:t>
            </a:r>
            <a:b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at their disposal</a:t>
            </a:r>
          </a:p>
        </p:txBody>
      </p:sp>
    </p:spTree>
    <p:extLst>
      <p:ext uri="{BB962C8B-B14F-4D97-AF65-F5344CB8AC3E}">
        <p14:creationId xmlns:p14="http://schemas.microsoft.com/office/powerpoint/2010/main" val="3663637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CDCD6-A5E1-F5BB-7787-B2F0A001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40C06-2924-53C8-7F89-0DC71DA83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35</a:t>
            </a:fld>
            <a:endParaRPr lang="en-CH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84E8ADD-EE4A-3984-DC75-342069AD2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Existing Architectural Simulators</a:t>
            </a:r>
            <a:endParaRPr lang="en-CH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7A1B211-BB0D-9E5B-2202-5B353943197B}"/>
              </a:ext>
            </a:extLst>
          </p:cNvPr>
          <p:cNvSpPr/>
          <p:nvPr/>
        </p:nvSpPr>
        <p:spPr>
          <a:xfrm>
            <a:off x="1450598" y="2867697"/>
            <a:ext cx="6424459" cy="1202996"/>
          </a:xfrm>
          <a:prstGeom prst="roundRect">
            <a:avLst>
              <a:gd name="adj" fmla="val 6528"/>
            </a:avLst>
          </a:prstGeom>
          <a:solidFill>
            <a:schemeClr val="tx2">
              <a:alpha val="25000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500" b="1" dirty="0">
                <a:solidFill>
                  <a:srgbClr val="162746"/>
                </a:solidFill>
                <a:latin typeface="Aptos" panose="020B0004020202020204" pitchFamily="34" charset="0"/>
              </a:rPr>
              <a:t>Emulation-based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8EBB970-E818-4309-4B3E-EE949413F109}"/>
              </a:ext>
            </a:extLst>
          </p:cNvPr>
          <p:cNvSpPr/>
          <p:nvPr/>
        </p:nvSpPr>
        <p:spPr>
          <a:xfrm>
            <a:off x="1450599" y="4595867"/>
            <a:ext cx="6424458" cy="1202997"/>
          </a:xfrm>
          <a:prstGeom prst="roundRect">
            <a:avLst>
              <a:gd name="adj" fmla="val 5964"/>
            </a:avLst>
          </a:prstGeom>
          <a:solidFill>
            <a:schemeClr val="accent2">
              <a:lumMod val="75000"/>
              <a:alpha val="25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Full-system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90DA08C-68BC-6D6E-C5AA-057C7F7FE205}"/>
              </a:ext>
            </a:extLst>
          </p:cNvPr>
          <p:cNvSpPr/>
          <p:nvPr/>
        </p:nvSpPr>
        <p:spPr>
          <a:xfrm>
            <a:off x="1136607" y="2533777"/>
            <a:ext cx="627982" cy="62798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D9D535-4952-17DF-D3F7-FD5CBFE472D6}"/>
              </a:ext>
            </a:extLst>
          </p:cNvPr>
          <p:cNvSpPr/>
          <p:nvPr/>
        </p:nvSpPr>
        <p:spPr>
          <a:xfrm>
            <a:off x="1136607" y="4333280"/>
            <a:ext cx="627982" cy="6279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BBBC65-F1AC-27B9-CB50-89B9222A34E2}"/>
              </a:ext>
            </a:extLst>
          </p:cNvPr>
          <p:cNvSpPr/>
          <p:nvPr/>
        </p:nvSpPr>
        <p:spPr>
          <a:xfrm>
            <a:off x="-122830" y="1002311"/>
            <a:ext cx="9389660" cy="983475"/>
          </a:xfrm>
          <a:prstGeom prst="roundRect">
            <a:avLst>
              <a:gd name="adj" fmla="val 7712"/>
            </a:avLst>
          </a:prstGeom>
          <a:solidFill>
            <a:srgbClr val="22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800" b="1" noProof="0" dirty="0">
                <a:solidFill>
                  <a:schemeClr val="bg1"/>
                </a:solidFill>
                <a:latin typeface="Aptos" panose="020B0004020202020204" pitchFamily="34" charset="0"/>
              </a:rPr>
              <a:t>Two main classes of simulators</a:t>
            </a:r>
            <a:endParaRPr kumimoji="0" lang="en-CH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" grpId="0" animBg="1"/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1B2C7-A4FF-C298-9EE6-64FB0DD41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006D3-D96B-5E70-E141-F7304BF3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36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75EB418-F5EF-2754-E375-DE0BA1FEECBC}"/>
              </a:ext>
            </a:extLst>
          </p:cNvPr>
          <p:cNvSpPr/>
          <p:nvPr/>
        </p:nvSpPr>
        <p:spPr>
          <a:xfrm>
            <a:off x="2511877" y="983989"/>
            <a:ext cx="3774623" cy="1020336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Ramulator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666E9A-1E81-5B63-6560-517E8C96D3D4}"/>
              </a:ext>
            </a:extLst>
          </p:cNvPr>
          <p:cNvSpPr/>
          <p:nvPr/>
        </p:nvSpPr>
        <p:spPr>
          <a:xfrm>
            <a:off x="1371600" y="1965988"/>
            <a:ext cx="2765056" cy="1124942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Sniper</a:t>
            </a:r>
            <a:endParaRPr kumimoji="0" lang="en-CH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F0E672-E4A5-2613-8FCE-3D5C6111BE6C}"/>
              </a:ext>
            </a:extLst>
          </p:cNvPr>
          <p:cNvSpPr/>
          <p:nvPr/>
        </p:nvSpPr>
        <p:spPr>
          <a:xfrm>
            <a:off x="3816019" y="2280984"/>
            <a:ext cx="3774623" cy="1124942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ChampSim</a:t>
            </a:r>
            <a:endParaRPr kumimoji="0" lang="en-CH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26D5F66-0A5B-575E-01CC-44915C6E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3" y="-36282"/>
            <a:ext cx="7886700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Emulation-based Simulators</a:t>
            </a:r>
            <a:endParaRPr lang="en-CH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A1DF63-C1CA-705A-F6F8-DEF790528E94}"/>
              </a:ext>
            </a:extLst>
          </p:cNvPr>
          <p:cNvSpPr/>
          <p:nvPr/>
        </p:nvSpPr>
        <p:spPr>
          <a:xfrm>
            <a:off x="-32805" y="5108017"/>
            <a:ext cx="4439704" cy="1124942"/>
          </a:xfrm>
          <a:prstGeom prst="roundRect">
            <a:avLst>
              <a:gd name="adj" fmla="val 7712"/>
            </a:avLst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Limited support</a:t>
            </a:r>
            <a:r>
              <a:rPr kumimoji="0" lang="en-GB" sz="3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 for OS primitives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511D7D-98AC-E74A-844A-70E117C78755}"/>
              </a:ext>
            </a:extLst>
          </p:cNvPr>
          <p:cNvSpPr/>
          <p:nvPr/>
        </p:nvSpPr>
        <p:spPr>
          <a:xfrm>
            <a:off x="6070598" y="1228227"/>
            <a:ext cx="1933123" cy="1124942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ZSim</a:t>
            </a:r>
            <a:endParaRPr kumimoji="0" lang="en-CH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FF53EC-496F-95B9-763C-2CC042D27569}"/>
              </a:ext>
            </a:extLst>
          </p:cNvPr>
          <p:cNvSpPr/>
          <p:nvPr/>
        </p:nvSpPr>
        <p:spPr>
          <a:xfrm>
            <a:off x="4737103" y="5108017"/>
            <a:ext cx="4439704" cy="1124942"/>
          </a:xfrm>
          <a:prstGeom prst="roundRect">
            <a:avLst>
              <a:gd name="adj" fmla="val 7712"/>
            </a:avLst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 b="1" dirty="0">
                <a:solidFill>
                  <a:srgbClr val="C00000"/>
                </a:solidFill>
                <a:latin typeface="Aptos" panose="020B0004020202020204" pitchFamily="34" charset="0"/>
              </a:rPr>
              <a:t>Analytically estimate</a:t>
            </a:r>
          </a:p>
          <a:p>
            <a:pPr algn="ctr"/>
            <a:r>
              <a:rPr lang="en-GB" sz="3400" b="1" dirty="0">
                <a:solidFill>
                  <a:srgbClr val="C00000"/>
                </a:solidFill>
                <a:latin typeface="Aptos" panose="020B0004020202020204" pitchFamily="34" charset="0"/>
              </a:rPr>
              <a:t> VM Overheads</a:t>
            </a:r>
            <a:endParaRPr lang="en-CH" sz="34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1444C-071F-60BD-EC96-714D67EFDBED}"/>
              </a:ext>
            </a:extLst>
          </p:cNvPr>
          <p:cNvSpPr txBox="1"/>
          <p:nvPr/>
        </p:nvSpPr>
        <p:spPr>
          <a:xfrm>
            <a:off x="-11643" y="3613633"/>
            <a:ext cx="91212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High simulation speed </a:t>
            </a: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with a focus on </a:t>
            </a:r>
            <a:r>
              <a:rPr kumimoji="0" lang="en-GB" sz="3500" b="1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modeling</a:t>
            </a:r>
            <a:r>
              <a:rPr kumimoji="0" lang="en-GB" sz="35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microarchitectural features </a:t>
            </a:r>
          </a:p>
        </p:txBody>
      </p:sp>
    </p:spTree>
    <p:extLst>
      <p:ext uri="{BB962C8B-B14F-4D97-AF65-F5344CB8AC3E}">
        <p14:creationId xmlns:p14="http://schemas.microsoft.com/office/powerpoint/2010/main" val="2771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" grpId="0" animBg="1"/>
      <p:bldP spid="11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736DC-AEA3-7B2D-AEA4-921AA263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37</a:t>
            </a:fld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62FF3-1CFA-2D4A-C82E-235E138D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rmAutofit fontScale="90000"/>
          </a:bodyPr>
          <a:lstStyle/>
          <a:p>
            <a:r>
              <a:rPr lang="en-CH" dirty="0"/>
              <a:t>Analytical Estimation of VM Overheads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81403A-677D-BD15-47D9-1A6BFCF52061}"/>
              </a:ext>
            </a:extLst>
          </p:cNvPr>
          <p:cNvSpPr/>
          <p:nvPr/>
        </p:nvSpPr>
        <p:spPr>
          <a:xfrm>
            <a:off x="-245661" y="2796626"/>
            <a:ext cx="9604149" cy="158213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5B9BD5">
                    <a:lumMod val="50000"/>
                  </a:srgbClr>
                </a:solidFill>
                <a:latin typeface="Aptos" panose="020B0004020202020204" pitchFamily="34" charset="0"/>
              </a:rPr>
              <a:t>Page Table Walk</a:t>
            </a:r>
            <a:r>
              <a:rPr lang="en-CH" sz="3000" b="1" dirty="0">
                <a:solidFill>
                  <a:srgbClr val="5B9BD5">
                    <a:lumMod val="50000"/>
                  </a:srgbClr>
                </a:solidFill>
                <a:latin typeface="Aptos" panose="020B0004020202020204" pitchFamily="34" charset="0"/>
              </a:rPr>
              <a:t> Latency = 100 cycles (fixed)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000" b="1" dirty="0">
                <a:solidFill>
                  <a:srgbClr val="5B9BD5">
                    <a:lumMod val="50000"/>
                  </a:srgbClr>
                </a:solidFill>
                <a:latin typeface="Aptos" panose="020B0004020202020204" pitchFamily="34" charset="0"/>
              </a:rPr>
              <a:t>Minor Page Fault Latency = 2000 cycles (fixed)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797B1-BB13-EF9F-D417-596D2FBE3EA0}"/>
              </a:ext>
            </a:extLst>
          </p:cNvPr>
          <p:cNvSpPr txBox="1"/>
          <p:nvPr/>
        </p:nvSpPr>
        <p:spPr>
          <a:xfrm>
            <a:off x="119395" y="2354257"/>
            <a:ext cx="17959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i="1" dirty="0">
                <a:latin typeface="Aptos" panose="020B0004020202020204" pitchFamily="34" charset="0"/>
              </a:rPr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77361-62DA-F582-F26B-445632933FA0}"/>
              </a:ext>
            </a:extLst>
          </p:cNvPr>
          <p:cNvSpPr txBox="1"/>
          <p:nvPr/>
        </p:nvSpPr>
        <p:spPr>
          <a:xfrm>
            <a:off x="-11644" y="964154"/>
            <a:ext cx="9155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Aptos" panose="020B0004020202020204" pitchFamily="34" charset="0"/>
              </a:rPr>
              <a:t>First-order Models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C80671-3945-2ED8-2B72-470752273DB0}"/>
              </a:ext>
            </a:extLst>
          </p:cNvPr>
          <p:cNvSpPr/>
          <p:nvPr/>
        </p:nvSpPr>
        <p:spPr>
          <a:xfrm>
            <a:off x="-139700" y="5339703"/>
            <a:ext cx="9283700" cy="893256"/>
          </a:xfrm>
          <a:prstGeom prst="roundRect">
            <a:avLst>
              <a:gd name="adj" fmla="val 7712"/>
            </a:avLst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b="1" dirty="0">
                <a:solidFill>
                  <a:srgbClr val="C00000"/>
                </a:solidFill>
                <a:latin typeface="Aptos" panose="020B0004020202020204" pitchFamily="34" charset="0"/>
              </a:rPr>
              <a:t>Is this good enough?</a:t>
            </a:r>
            <a:endParaRPr kumimoji="0" lang="en-GB" sz="35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5A8DA-8AE4-39D0-EC13-9DE76D9AD0FF}"/>
              </a:ext>
            </a:extLst>
          </p:cNvPr>
          <p:cNvSpPr txBox="1"/>
          <p:nvPr/>
        </p:nvSpPr>
        <p:spPr>
          <a:xfrm>
            <a:off x="0" y="1568225"/>
            <a:ext cx="914399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2500" b="1" dirty="0">
                <a:latin typeface="Aptos" panose="020B0004020202020204" pitchFamily="34" charset="0"/>
              </a:rPr>
              <a:t>Simple </a:t>
            </a:r>
            <a:r>
              <a:rPr lang="en-GB" sz="2500" dirty="0">
                <a:latin typeface="Aptos" panose="020B0004020202020204" pitchFamily="34" charset="0"/>
              </a:rPr>
              <a:t>mathematical or algorithmic approximation</a:t>
            </a:r>
            <a:endParaRPr lang="en-GB" sz="2500" b="1" dirty="0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/>
      <p:bldP spid="11" grpId="0"/>
      <p:bldP spid="8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8634-B05B-9551-DBAD-5282FA8FB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955F8DA-A1C0-F41F-47E8-83AA4D010C6F}"/>
              </a:ext>
            </a:extLst>
          </p:cNvPr>
          <p:cNvSpPr/>
          <p:nvPr/>
        </p:nvSpPr>
        <p:spPr>
          <a:xfrm>
            <a:off x="1453799" y="1479896"/>
            <a:ext cx="2208981" cy="2096027"/>
          </a:xfrm>
          <a:prstGeom prst="rect">
            <a:avLst/>
          </a:prstGeom>
          <a:solidFill>
            <a:schemeClr val="accent6">
              <a:lumMod val="75000"/>
              <a:alpha val="1300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D8188-8508-244D-00FB-29EB81AEE482}"/>
              </a:ext>
            </a:extLst>
          </p:cNvPr>
          <p:cNvSpPr/>
          <p:nvPr/>
        </p:nvSpPr>
        <p:spPr>
          <a:xfrm>
            <a:off x="6769101" y="1499913"/>
            <a:ext cx="1697424" cy="2115577"/>
          </a:xfrm>
          <a:prstGeom prst="rect">
            <a:avLst/>
          </a:prstGeom>
          <a:solidFill>
            <a:srgbClr val="FF0000">
              <a:alpha val="1300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D2E4C-9BDB-FD64-DBC7-4653BAE7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38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BE8C3-F822-1027-3B48-023B921A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Variable PTW Latency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FC921B-7424-AFCB-FBA6-01CC20E18A72}"/>
              </a:ext>
            </a:extLst>
          </p:cNvPr>
          <p:cNvSpPr/>
          <p:nvPr/>
        </p:nvSpPr>
        <p:spPr>
          <a:xfrm>
            <a:off x="-29242" y="4632180"/>
            <a:ext cx="9173242" cy="1451813"/>
          </a:xfrm>
          <a:prstGeom prst="roundRect">
            <a:avLst>
              <a:gd name="adj" fmla="val 7712"/>
            </a:avLst>
          </a:prstGeom>
          <a:solidFill>
            <a:srgbClr val="C27B3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Average PTW Latency (measured in a real system) ranges from 33 up to 184 cycles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9ED9365-79C5-63F7-B539-3F722EDB0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748030"/>
              </p:ext>
            </p:extLst>
          </p:nvPr>
        </p:nvGraphicFramePr>
        <p:xfrm>
          <a:off x="-279400" y="1333161"/>
          <a:ext cx="8978900" cy="318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4DFE0C0-F612-982B-97C6-EB860DA7BB16}"/>
              </a:ext>
            </a:extLst>
          </p:cNvPr>
          <p:cNvSpPr txBox="1"/>
          <p:nvPr/>
        </p:nvSpPr>
        <p:spPr>
          <a:xfrm>
            <a:off x="6392722" y="2907604"/>
            <a:ext cx="240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High Memory </a:t>
            </a:r>
          </a:p>
          <a:p>
            <a:pPr algn="ctr"/>
            <a:r>
              <a:rPr lang="en-US" sz="2000" b="1" dirty="0">
                <a:latin typeface="Aptos" panose="020B0004020202020204" pitchFamily="34" charset="0"/>
              </a:rPr>
              <a:t>Intensity</a:t>
            </a:r>
            <a:endParaRPr lang="en-CH" sz="2000" b="1" dirty="0">
              <a:latin typeface="Aptos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4A001-040D-5607-DB30-D3968A0C7FA6}"/>
              </a:ext>
            </a:extLst>
          </p:cNvPr>
          <p:cNvSpPr txBox="1"/>
          <p:nvPr/>
        </p:nvSpPr>
        <p:spPr>
          <a:xfrm>
            <a:off x="1443326" y="1567763"/>
            <a:ext cx="221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Low Memory Intensity</a:t>
            </a:r>
          </a:p>
        </p:txBody>
      </p:sp>
    </p:spTree>
    <p:extLst>
      <p:ext uri="{BB962C8B-B14F-4D97-AF65-F5344CB8AC3E}">
        <p14:creationId xmlns:p14="http://schemas.microsoft.com/office/powerpoint/2010/main" val="27647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9" grpId="0" animBg="1"/>
      <p:bldGraphic spid="24" grpId="0">
        <p:bldAsOne/>
      </p:bldGraphic>
      <p:bldP spid="30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757C-3733-221C-CB75-80840E61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28994-35A9-F66A-2266-1C6AEB2F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39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88D74-B93C-A694-F2F5-2D950017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rmAutofit/>
          </a:bodyPr>
          <a:lstStyle/>
          <a:p>
            <a:r>
              <a:rPr lang="en-CH" dirty="0"/>
              <a:t>Variable Memory Allocation Latency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765C1C-A7CD-2F9A-508D-4DD529B92C8D}"/>
              </a:ext>
            </a:extLst>
          </p:cNvPr>
          <p:cNvGrpSpPr/>
          <p:nvPr/>
        </p:nvGrpSpPr>
        <p:grpSpPr>
          <a:xfrm>
            <a:off x="-38477" y="858509"/>
            <a:ext cx="9006024" cy="3824117"/>
            <a:chOff x="2626205" y="1569326"/>
            <a:chExt cx="6941670" cy="29475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0973B9-AFDD-8507-6DD9-9DEB681A3716}"/>
                </a:ext>
              </a:extLst>
            </p:cNvPr>
            <p:cNvSpPr txBox="1"/>
            <p:nvPr/>
          </p:nvSpPr>
          <p:spPr>
            <a:xfrm>
              <a:off x="2692979" y="1915629"/>
              <a:ext cx="87996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Enabled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D29C44-AA8C-88B9-C8D6-E578B1E2E7FC}"/>
                </a:ext>
              </a:extLst>
            </p:cNvPr>
            <p:cNvSpPr txBox="1"/>
            <p:nvPr/>
          </p:nvSpPr>
          <p:spPr>
            <a:xfrm>
              <a:off x="2626205" y="3148063"/>
              <a:ext cx="94668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Disabled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AE5F12-273F-71FD-9C64-590E242F09E1}"/>
                </a:ext>
              </a:extLst>
            </p:cNvPr>
            <p:cNvSpPr txBox="1"/>
            <p:nvPr/>
          </p:nvSpPr>
          <p:spPr>
            <a:xfrm>
              <a:off x="4499702" y="4244068"/>
              <a:ext cx="4128809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Physical Memory Allocation Latency (</a:t>
              </a:r>
              <a:r>
                <a:rPr lang="el-GR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μ</a:t>
              </a:r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s) in Log Scale</a:t>
              </a:r>
              <a:endParaRPr lang="en-CH" sz="17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1" name="Picture 20" descr="A line graph with numbers&#10;&#10;Description automatically generated">
              <a:extLst>
                <a:ext uri="{FF2B5EF4-FFF2-40B4-BE49-F238E27FC236}">
                  <a16:creationId xmlns:a16="http://schemas.microsoft.com/office/drawing/2014/main" id="{F0CE0B6A-4A0E-9867-DF9F-1240AD772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82" b="15908"/>
            <a:stretch/>
          </p:blipFill>
          <p:spPr>
            <a:xfrm>
              <a:off x="3560323" y="2785153"/>
              <a:ext cx="6007552" cy="1420388"/>
            </a:xfrm>
            <a:prstGeom prst="rect">
              <a:avLst/>
            </a:prstGeom>
          </p:spPr>
        </p:pic>
        <p:pic>
          <p:nvPicPr>
            <p:cNvPr id="22" name="Picture 21" descr="A graph of a line graph&#10;&#10;Description automatically generated with medium confidence">
              <a:extLst>
                <a:ext uri="{FF2B5EF4-FFF2-40B4-BE49-F238E27FC236}">
                  <a16:creationId xmlns:a16="http://schemas.microsoft.com/office/drawing/2014/main" id="{C7EFBA55-3592-66F8-58FD-0B0E084DD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84" b="28019"/>
            <a:stretch/>
          </p:blipFill>
          <p:spPr>
            <a:xfrm>
              <a:off x="3560321" y="1569326"/>
              <a:ext cx="6007553" cy="121582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A4BF9F-18AE-CFA6-AA87-896A0040A8F8}"/>
                </a:ext>
              </a:extLst>
            </p:cNvPr>
            <p:cNvSpPr txBox="1"/>
            <p:nvPr/>
          </p:nvSpPr>
          <p:spPr>
            <a:xfrm>
              <a:off x="4212876" y="2863934"/>
              <a:ext cx="5034517" cy="299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minor page fault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25%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91CA7C-C4FB-E017-D367-ED87DD031C74}"/>
                </a:ext>
              </a:extLst>
            </p:cNvPr>
            <p:cNvSpPr txBox="1"/>
            <p:nvPr/>
          </p:nvSpPr>
          <p:spPr>
            <a:xfrm>
              <a:off x="4212876" y="1671574"/>
              <a:ext cx="4732654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memory allocation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67%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3AB4BAFB-F4C4-151C-EC5F-AB979AA55061}"/>
                </a:ext>
              </a:extLst>
            </p:cNvPr>
            <p:cNvSpPr/>
            <p:nvPr/>
          </p:nvSpPr>
          <p:spPr>
            <a:xfrm rot="5400000">
              <a:off x="7073806" y="777138"/>
              <a:ext cx="45719" cy="2614658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8415001D-0197-BA41-8693-F104121F5374}"/>
                </a:ext>
              </a:extLst>
            </p:cNvPr>
            <p:cNvSpPr/>
            <p:nvPr/>
          </p:nvSpPr>
          <p:spPr>
            <a:xfrm rot="5400000">
              <a:off x="6881984" y="1721016"/>
              <a:ext cx="45719" cy="3158559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1F36FF-C032-6D5F-FFF1-1D8257BAF377}"/>
                </a:ext>
              </a:extLst>
            </p:cNvPr>
            <p:cNvSpPr/>
            <p:nvPr/>
          </p:nvSpPr>
          <p:spPr>
            <a:xfrm>
              <a:off x="3517844" y="4048125"/>
              <a:ext cx="187382" cy="157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</p:grp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A536F8AA-E517-1A02-E74A-6C777466AC5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03004" y="1833988"/>
            <a:ext cx="241097" cy="190226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  <a:prstDash val="sysDash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724481-8119-2D5F-C819-E6848B7B46E7}"/>
              </a:ext>
            </a:extLst>
          </p:cNvPr>
          <p:cNvSpPr txBox="1"/>
          <p:nvPr/>
        </p:nvSpPr>
        <p:spPr>
          <a:xfrm>
            <a:off x="2855201" y="2056066"/>
            <a:ext cx="936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Median</a:t>
            </a:r>
            <a:endParaRPr lang="en-CH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A64060-963F-94C7-0A46-56A54F3802A6}"/>
              </a:ext>
            </a:extLst>
          </p:cNvPr>
          <p:cNvSpPr txBox="1"/>
          <p:nvPr/>
        </p:nvSpPr>
        <p:spPr>
          <a:xfrm>
            <a:off x="1499607" y="3444272"/>
            <a:ext cx="1046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25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percentile</a:t>
            </a:r>
            <a:endParaRPr lang="en-CH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E397C2-47B8-9E99-7293-05491B8FC8FB}"/>
              </a:ext>
            </a:extLst>
          </p:cNvPr>
          <p:cNvSpPr txBox="1"/>
          <p:nvPr/>
        </p:nvSpPr>
        <p:spPr>
          <a:xfrm>
            <a:off x="2765946" y="3459639"/>
            <a:ext cx="1115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75</a:t>
            </a:r>
            <a:r>
              <a:rPr lang="en-US" sz="1400" b="1" baseline="30000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percentile</a:t>
            </a:r>
            <a:endParaRPr lang="en-CH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5012A0-20A8-F3C7-ACF0-05315DEA9B5F}"/>
              </a:ext>
            </a:extLst>
          </p:cNvPr>
          <p:cNvCxnSpPr>
            <a:cxnSpLocks/>
          </p:cNvCxnSpPr>
          <p:nvPr/>
        </p:nvCxnSpPr>
        <p:spPr>
          <a:xfrm flipV="1">
            <a:off x="2020048" y="3319695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A8D742-9C1B-A120-12CF-8AB52743AF03}"/>
              </a:ext>
            </a:extLst>
          </p:cNvPr>
          <p:cNvCxnSpPr>
            <a:cxnSpLocks/>
          </p:cNvCxnSpPr>
          <p:nvPr/>
        </p:nvCxnSpPr>
        <p:spPr>
          <a:xfrm flipV="1">
            <a:off x="3314315" y="3326316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C6FE1C9-E6B9-A66F-63A9-F54475599C04}"/>
              </a:ext>
            </a:extLst>
          </p:cNvPr>
          <p:cNvSpPr/>
          <p:nvPr/>
        </p:nvSpPr>
        <p:spPr>
          <a:xfrm>
            <a:off x="1118322" y="875814"/>
            <a:ext cx="7584243" cy="3806812"/>
          </a:xfrm>
          <a:prstGeom prst="rect">
            <a:avLst/>
          </a:prstGeom>
          <a:solidFill>
            <a:schemeClr val="bg1">
              <a:alpha val="831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496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A612-005D-990F-AAD9-2DAB06597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6058C1-B6F5-9FC5-7D75-15E7C452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</a:t>
            </a:fld>
            <a:endParaRPr lang="en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B47F95-3C1B-1667-8CC2-07FF1438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2450259"/>
            <a:ext cx="8086536" cy="1957482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Virtual Memory come for free?</a:t>
            </a:r>
          </a:p>
        </p:txBody>
      </p:sp>
    </p:spTree>
    <p:extLst>
      <p:ext uri="{BB962C8B-B14F-4D97-AF65-F5344CB8AC3E}">
        <p14:creationId xmlns:p14="http://schemas.microsoft.com/office/powerpoint/2010/main" val="3147264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C578-77A2-2907-343E-8255E740F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C8C7-3855-8136-2F3C-7256541D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40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508-8C42-9327-32EE-180C2D46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rmAutofit/>
          </a:bodyPr>
          <a:lstStyle/>
          <a:p>
            <a:r>
              <a:rPr lang="en-CH" dirty="0"/>
              <a:t>Variable Memory Allocation Latency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677952-6C5C-C7CA-7912-C04DA9B0AC12}"/>
              </a:ext>
            </a:extLst>
          </p:cNvPr>
          <p:cNvSpPr/>
          <p:nvPr/>
        </p:nvSpPr>
        <p:spPr>
          <a:xfrm>
            <a:off x="-12700" y="4941393"/>
            <a:ext cx="9144000" cy="1600499"/>
          </a:xfrm>
          <a:prstGeom prst="roundRect">
            <a:avLst>
              <a:gd name="adj" fmla="val 7712"/>
            </a:avLst>
          </a:prstGeom>
          <a:solidFill>
            <a:srgbClr val="C27B3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T</a:t>
            </a:r>
            <a:r>
              <a:rPr lang="en-GB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h</a:t>
            </a: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 latency of handling </a:t>
            </a: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memory allocation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 (measured in a real system)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exhibits high variability </a:t>
            </a:r>
            <a:endParaRPr lang="en-CH" sz="3500" b="1" dirty="0">
              <a:solidFill>
                <a:srgbClr val="B45120"/>
              </a:solidFill>
              <a:latin typeface="Aptos SemiBold" panose="020B00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7094F4-0EF3-6270-AB1D-AEC6A724A14F}"/>
              </a:ext>
            </a:extLst>
          </p:cNvPr>
          <p:cNvGrpSpPr/>
          <p:nvPr/>
        </p:nvGrpSpPr>
        <p:grpSpPr>
          <a:xfrm>
            <a:off x="-38477" y="858509"/>
            <a:ext cx="9006024" cy="3824117"/>
            <a:chOff x="2626205" y="1569326"/>
            <a:chExt cx="6941670" cy="29475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389CE9-1266-4E48-75EC-1515CDA71409}"/>
                </a:ext>
              </a:extLst>
            </p:cNvPr>
            <p:cNvSpPr txBox="1"/>
            <p:nvPr/>
          </p:nvSpPr>
          <p:spPr>
            <a:xfrm>
              <a:off x="2692979" y="1915629"/>
              <a:ext cx="87996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Enabled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CC0D9C-944F-2658-D8BC-D81E3C545EED}"/>
                </a:ext>
              </a:extLst>
            </p:cNvPr>
            <p:cNvSpPr txBox="1"/>
            <p:nvPr/>
          </p:nvSpPr>
          <p:spPr>
            <a:xfrm>
              <a:off x="2626205" y="3148063"/>
              <a:ext cx="94668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Disabled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54B5FC-289C-2081-508F-6CF53CB251F6}"/>
                </a:ext>
              </a:extLst>
            </p:cNvPr>
            <p:cNvSpPr txBox="1"/>
            <p:nvPr/>
          </p:nvSpPr>
          <p:spPr>
            <a:xfrm>
              <a:off x="4499702" y="4244068"/>
              <a:ext cx="4128809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Physical Memory Allocation Latency (</a:t>
              </a:r>
              <a:r>
                <a:rPr lang="el-GR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μ</a:t>
              </a:r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s) in Log Scale</a:t>
              </a:r>
              <a:endParaRPr lang="en-CH" sz="17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1" name="Picture 20" descr="A line graph with numbers&#10;&#10;Description automatically generated">
              <a:extLst>
                <a:ext uri="{FF2B5EF4-FFF2-40B4-BE49-F238E27FC236}">
                  <a16:creationId xmlns:a16="http://schemas.microsoft.com/office/drawing/2014/main" id="{60F58C7E-2338-FBF5-E24C-879F17E5B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82" b="15908"/>
            <a:stretch/>
          </p:blipFill>
          <p:spPr>
            <a:xfrm>
              <a:off x="3560323" y="2785153"/>
              <a:ext cx="6007552" cy="1420388"/>
            </a:xfrm>
            <a:prstGeom prst="rect">
              <a:avLst/>
            </a:prstGeom>
          </p:spPr>
        </p:pic>
        <p:pic>
          <p:nvPicPr>
            <p:cNvPr id="22" name="Picture 21" descr="A graph of a line graph&#10;&#10;Description automatically generated with medium confidence">
              <a:extLst>
                <a:ext uri="{FF2B5EF4-FFF2-40B4-BE49-F238E27FC236}">
                  <a16:creationId xmlns:a16="http://schemas.microsoft.com/office/drawing/2014/main" id="{AC2B54EA-5AE2-0E2F-82EC-F599AE8A04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84" b="28019"/>
            <a:stretch/>
          </p:blipFill>
          <p:spPr>
            <a:xfrm>
              <a:off x="3560321" y="1569326"/>
              <a:ext cx="6007553" cy="121582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2975BC-00D3-DBA3-6BD0-467B07473119}"/>
                </a:ext>
              </a:extLst>
            </p:cNvPr>
            <p:cNvSpPr txBox="1"/>
            <p:nvPr/>
          </p:nvSpPr>
          <p:spPr>
            <a:xfrm>
              <a:off x="4212876" y="2863934"/>
              <a:ext cx="5034517" cy="299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minor page fault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25%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40338-61E2-4DDF-6AFE-BC34D5D2893A}"/>
                </a:ext>
              </a:extLst>
            </p:cNvPr>
            <p:cNvSpPr txBox="1"/>
            <p:nvPr/>
          </p:nvSpPr>
          <p:spPr>
            <a:xfrm>
              <a:off x="4212876" y="1671574"/>
              <a:ext cx="4732654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memory allocation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67%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4691FDCC-98F6-2710-4EE5-0C31481F9E2A}"/>
                </a:ext>
              </a:extLst>
            </p:cNvPr>
            <p:cNvSpPr/>
            <p:nvPr/>
          </p:nvSpPr>
          <p:spPr>
            <a:xfrm rot="5400000">
              <a:off x="7073806" y="777138"/>
              <a:ext cx="45719" cy="2614658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EC4F8755-B564-833B-E65B-C2DBE1224C26}"/>
                </a:ext>
              </a:extLst>
            </p:cNvPr>
            <p:cNvSpPr/>
            <p:nvPr/>
          </p:nvSpPr>
          <p:spPr>
            <a:xfrm rot="5400000">
              <a:off x="6881984" y="1721016"/>
              <a:ext cx="45719" cy="3158559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1B08F1-6082-A0D3-E835-FC687F2A7811}"/>
                </a:ext>
              </a:extLst>
            </p:cNvPr>
            <p:cNvSpPr/>
            <p:nvPr/>
          </p:nvSpPr>
          <p:spPr>
            <a:xfrm>
              <a:off x="3517844" y="4048125"/>
              <a:ext cx="187382" cy="157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8804FF-A300-87BD-987D-FC01015DA15D}"/>
              </a:ext>
            </a:extLst>
          </p:cNvPr>
          <p:cNvCxnSpPr>
            <a:cxnSpLocks/>
          </p:cNvCxnSpPr>
          <p:nvPr/>
        </p:nvCxnSpPr>
        <p:spPr>
          <a:xfrm flipV="1">
            <a:off x="2020048" y="3319695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B58B7C-6BA8-2FD0-D92A-00502C582A6D}"/>
              </a:ext>
            </a:extLst>
          </p:cNvPr>
          <p:cNvCxnSpPr>
            <a:cxnSpLocks/>
          </p:cNvCxnSpPr>
          <p:nvPr/>
        </p:nvCxnSpPr>
        <p:spPr>
          <a:xfrm flipV="1">
            <a:off x="3314315" y="3326316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A633748-DE5D-DB9D-161E-BD6C1FADE123}"/>
              </a:ext>
            </a:extLst>
          </p:cNvPr>
          <p:cNvSpPr/>
          <p:nvPr/>
        </p:nvSpPr>
        <p:spPr>
          <a:xfrm>
            <a:off x="48156" y="2464974"/>
            <a:ext cx="8654410" cy="1863709"/>
          </a:xfrm>
          <a:prstGeom prst="rect">
            <a:avLst/>
          </a:prstGeom>
          <a:solidFill>
            <a:schemeClr val="bg1">
              <a:alpha val="831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439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6E48-992B-D53B-DDAB-D425EA6F4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ECFC-8D6D-6BC6-A132-05913197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41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20286-EDFC-03B6-8A34-6833A5D9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rmAutofit/>
          </a:bodyPr>
          <a:lstStyle/>
          <a:p>
            <a:r>
              <a:rPr lang="en-CH" dirty="0"/>
              <a:t>Variable Memory Allocation Latency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61FD89-4928-72EA-B220-1795E7D96762}"/>
              </a:ext>
            </a:extLst>
          </p:cNvPr>
          <p:cNvSpPr/>
          <p:nvPr/>
        </p:nvSpPr>
        <p:spPr>
          <a:xfrm>
            <a:off x="-12700" y="4941393"/>
            <a:ext cx="9144000" cy="1600499"/>
          </a:xfrm>
          <a:prstGeom prst="roundRect">
            <a:avLst>
              <a:gd name="adj" fmla="val 7712"/>
            </a:avLst>
          </a:prstGeom>
          <a:solidFill>
            <a:srgbClr val="C27B3A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T</a:t>
            </a:r>
            <a:r>
              <a:rPr lang="en-GB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h</a:t>
            </a: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 latency of handling </a:t>
            </a: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memory allocation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 (measured in a real system)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exhibits high variability </a:t>
            </a:r>
            <a:endParaRPr lang="en-CH" sz="3500" b="1" dirty="0">
              <a:solidFill>
                <a:srgbClr val="B45120"/>
              </a:solidFill>
              <a:latin typeface="Aptos SemiBold" panose="020B00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6E69FA-3A98-66EE-669A-834AC74B439A}"/>
              </a:ext>
            </a:extLst>
          </p:cNvPr>
          <p:cNvGrpSpPr/>
          <p:nvPr/>
        </p:nvGrpSpPr>
        <p:grpSpPr>
          <a:xfrm>
            <a:off x="-38477" y="858509"/>
            <a:ext cx="9006024" cy="3824117"/>
            <a:chOff x="2626205" y="1569326"/>
            <a:chExt cx="6941670" cy="29475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8902F2-68B2-25B7-0E35-7CA736F5F224}"/>
                </a:ext>
              </a:extLst>
            </p:cNvPr>
            <p:cNvSpPr txBox="1"/>
            <p:nvPr/>
          </p:nvSpPr>
          <p:spPr>
            <a:xfrm>
              <a:off x="2692979" y="1915629"/>
              <a:ext cx="87996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Enabled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FA10E0-ACCE-4DF7-1598-D5383E06C592}"/>
                </a:ext>
              </a:extLst>
            </p:cNvPr>
            <p:cNvSpPr txBox="1"/>
            <p:nvPr/>
          </p:nvSpPr>
          <p:spPr>
            <a:xfrm>
              <a:off x="2626205" y="3148063"/>
              <a:ext cx="946689" cy="545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THP</a:t>
              </a:r>
            </a:p>
            <a:p>
              <a:pPr algn="ctr"/>
              <a:r>
                <a:rPr lang="en-US" sz="20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Disabled</a:t>
              </a:r>
              <a:endParaRPr lang="en-CH" sz="20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7FA87C-987E-2347-A3BB-8554974CEC11}"/>
                </a:ext>
              </a:extLst>
            </p:cNvPr>
            <p:cNvSpPr txBox="1"/>
            <p:nvPr/>
          </p:nvSpPr>
          <p:spPr>
            <a:xfrm>
              <a:off x="4499702" y="4244068"/>
              <a:ext cx="4128809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Physical Memory Allocation Latency (</a:t>
              </a:r>
              <a:r>
                <a:rPr lang="el-GR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μ</a:t>
              </a:r>
              <a:r>
                <a:rPr lang="en-US" sz="1700" b="1" dirty="0">
                  <a:latin typeface="Aptos" panose="020B0004020202020204" pitchFamily="34" charset="0"/>
                  <a:cs typeface="Microsoft Sans Serif" panose="020B0604020202020204" pitchFamily="34" charset="0"/>
                </a:rPr>
                <a:t>s) in Log Scale</a:t>
              </a:r>
              <a:endParaRPr lang="en-CH" sz="1700" b="1" dirty="0"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21" name="Picture 20" descr="A line graph with numbers&#10;&#10;Description automatically generated">
              <a:extLst>
                <a:ext uri="{FF2B5EF4-FFF2-40B4-BE49-F238E27FC236}">
                  <a16:creationId xmlns:a16="http://schemas.microsoft.com/office/drawing/2014/main" id="{E0E652A6-F738-B513-F512-BD58D3BBD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82" b="15908"/>
            <a:stretch/>
          </p:blipFill>
          <p:spPr>
            <a:xfrm>
              <a:off x="3560323" y="2785153"/>
              <a:ext cx="6007552" cy="1420388"/>
            </a:xfrm>
            <a:prstGeom prst="rect">
              <a:avLst/>
            </a:prstGeom>
          </p:spPr>
        </p:pic>
        <p:pic>
          <p:nvPicPr>
            <p:cNvPr id="22" name="Picture 21" descr="A graph of a line graph&#10;&#10;Description automatically generated with medium confidence">
              <a:extLst>
                <a:ext uri="{FF2B5EF4-FFF2-40B4-BE49-F238E27FC236}">
                  <a16:creationId xmlns:a16="http://schemas.microsoft.com/office/drawing/2014/main" id="{E50CB494-E221-5D68-652F-91780DAC0A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84" b="28019"/>
            <a:stretch/>
          </p:blipFill>
          <p:spPr>
            <a:xfrm>
              <a:off x="3560321" y="1569326"/>
              <a:ext cx="6007553" cy="121582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C3837C-1307-07A0-15FF-45CFE2E2EC15}"/>
                </a:ext>
              </a:extLst>
            </p:cNvPr>
            <p:cNvSpPr txBox="1"/>
            <p:nvPr/>
          </p:nvSpPr>
          <p:spPr>
            <a:xfrm>
              <a:off x="4212876" y="2863934"/>
              <a:ext cx="5034517" cy="299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minor page fault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25%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E7D542-E452-3F56-7A19-41F9A650D05F}"/>
                </a:ext>
              </a:extLst>
            </p:cNvPr>
            <p:cNvSpPr txBox="1"/>
            <p:nvPr/>
          </p:nvSpPr>
          <p:spPr>
            <a:xfrm>
              <a:off x="4212876" y="1671574"/>
              <a:ext cx="4732654" cy="27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Contribution of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outliers</a:t>
              </a:r>
              <a:r>
                <a:rPr lang="en-US" sz="1700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 to total memory allocation latency: </a:t>
              </a:r>
              <a:r>
                <a:rPr lang="en-US" sz="1700" b="1" dirty="0">
                  <a:solidFill>
                    <a:srgbClr val="C00000"/>
                  </a:solidFill>
                  <a:latin typeface="Aptos" panose="020B0004020202020204" pitchFamily="34" charset="0"/>
                  <a:cs typeface="Microsoft Sans Serif" panose="020B0604020202020204" pitchFamily="34" charset="0"/>
                </a:rPr>
                <a:t>67%</a:t>
              </a:r>
              <a:endParaRPr lang="en-CH" sz="1700" b="1" dirty="0">
                <a:solidFill>
                  <a:srgbClr val="C00000"/>
                </a:solidFill>
                <a:latin typeface="Aptos" panose="020B00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BB16D8CA-7E26-BC07-5A70-3024F7F65F36}"/>
                </a:ext>
              </a:extLst>
            </p:cNvPr>
            <p:cNvSpPr/>
            <p:nvPr/>
          </p:nvSpPr>
          <p:spPr>
            <a:xfrm rot="5400000">
              <a:off x="7073806" y="777138"/>
              <a:ext cx="45719" cy="2614658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6" name="Left Bracket 25">
              <a:extLst>
                <a:ext uri="{FF2B5EF4-FFF2-40B4-BE49-F238E27FC236}">
                  <a16:creationId xmlns:a16="http://schemas.microsoft.com/office/drawing/2014/main" id="{688B003C-2FF2-C075-DC71-C86FB3A2C57C}"/>
                </a:ext>
              </a:extLst>
            </p:cNvPr>
            <p:cNvSpPr/>
            <p:nvPr/>
          </p:nvSpPr>
          <p:spPr>
            <a:xfrm rot="5400000">
              <a:off x="6881984" y="1721016"/>
              <a:ext cx="45719" cy="3158559"/>
            </a:xfrm>
            <a:prstGeom prst="leftBracket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5268B9-7328-9427-725F-E2E51DE9DC0B}"/>
                </a:ext>
              </a:extLst>
            </p:cNvPr>
            <p:cNvSpPr/>
            <p:nvPr/>
          </p:nvSpPr>
          <p:spPr>
            <a:xfrm>
              <a:off x="3517844" y="4048125"/>
              <a:ext cx="187382" cy="157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700">
                <a:latin typeface="Aptos" panose="020B0004020202020204" pitchFamily="34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6F9660-D39C-8D6B-B67F-D6FF5ED68F54}"/>
              </a:ext>
            </a:extLst>
          </p:cNvPr>
          <p:cNvCxnSpPr>
            <a:cxnSpLocks/>
          </p:cNvCxnSpPr>
          <p:nvPr/>
        </p:nvCxnSpPr>
        <p:spPr>
          <a:xfrm flipV="1">
            <a:off x="2020048" y="3319695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012531-DB08-AB62-1494-5CF5A549E192}"/>
              </a:ext>
            </a:extLst>
          </p:cNvPr>
          <p:cNvCxnSpPr>
            <a:cxnSpLocks/>
          </p:cNvCxnSpPr>
          <p:nvPr/>
        </p:nvCxnSpPr>
        <p:spPr>
          <a:xfrm flipV="1">
            <a:off x="3314315" y="3326316"/>
            <a:ext cx="0" cy="1887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B4884AF-E23F-3AE0-CC28-55DB3CA68ACD}"/>
              </a:ext>
            </a:extLst>
          </p:cNvPr>
          <p:cNvSpPr/>
          <p:nvPr/>
        </p:nvSpPr>
        <p:spPr>
          <a:xfrm>
            <a:off x="48156" y="840841"/>
            <a:ext cx="8654410" cy="1577398"/>
          </a:xfrm>
          <a:prstGeom prst="rect">
            <a:avLst/>
          </a:prstGeom>
          <a:solidFill>
            <a:schemeClr val="bg1">
              <a:alpha val="831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57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16F53-00E7-629C-9AA5-94FCD667E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D682-B706-F7E5-2CB8-501BC034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42</a:t>
            </a:fld>
            <a:endParaRPr lang="en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65702-8A5D-2038-C134-CBDE6959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rmAutofit fontScale="90000"/>
          </a:bodyPr>
          <a:lstStyle/>
          <a:p>
            <a:r>
              <a:rPr lang="en-CH" dirty="0"/>
              <a:t>Analytical Estimation of VM Overheads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915C9-EBD3-AFC3-6DE8-A4F83F611FA1}"/>
              </a:ext>
            </a:extLst>
          </p:cNvPr>
          <p:cNvSpPr txBox="1"/>
          <p:nvPr/>
        </p:nvSpPr>
        <p:spPr>
          <a:xfrm>
            <a:off x="42660" y="1513789"/>
            <a:ext cx="9047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Aptos" panose="020B0004020202020204" pitchFamily="34" charset="0"/>
              </a:rPr>
              <a:t>Use of First-order Models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36A75D-1DE0-8054-C2D3-155E70DA4E8D}"/>
              </a:ext>
            </a:extLst>
          </p:cNvPr>
          <p:cNvSpPr/>
          <p:nvPr/>
        </p:nvSpPr>
        <p:spPr>
          <a:xfrm>
            <a:off x="-69850" y="3149651"/>
            <a:ext cx="9283700" cy="1872770"/>
          </a:xfrm>
          <a:prstGeom prst="roundRect">
            <a:avLst>
              <a:gd name="adj" fmla="val 7712"/>
            </a:avLst>
          </a:prstGeom>
          <a:solidFill>
            <a:srgbClr val="C00000">
              <a:alpha val="11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b="1" noProof="0" dirty="0">
                <a:solidFill>
                  <a:srgbClr val="C00000"/>
                </a:solidFill>
                <a:latin typeface="Aptos" panose="020B0004020202020204" pitchFamily="34" charset="0"/>
              </a:rPr>
              <a:t>First-order models do not </a:t>
            </a:r>
            <a:r>
              <a:rPr lang="en-GB" sz="3500" b="1" dirty="0">
                <a:solidFill>
                  <a:srgbClr val="C00000"/>
                </a:solidFill>
                <a:latin typeface="Aptos" panose="020B0004020202020204" pitchFamily="34" charset="0"/>
              </a:rPr>
              <a:t>accurately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b="1" noProof="0" dirty="0">
                <a:solidFill>
                  <a:srgbClr val="C00000"/>
                </a:solidFill>
                <a:latin typeface="Aptos" panose="020B0004020202020204" pitchFamily="34" charset="0"/>
              </a:rPr>
              <a:t>capture the dynamic nature</a:t>
            </a:r>
            <a:r>
              <a:rPr lang="en-GB" sz="3500" b="1" dirty="0">
                <a:solidFill>
                  <a:srgbClr val="C00000"/>
                </a:solidFill>
                <a:latin typeface="Aptos" panose="020B0004020202020204" pitchFamily="34" charset="0"/>
              </a:rPr>
              <a:t> </a:t>
            </a:r>
            <a:r>
              <a:rPr lang="en-GB" sz="3500" b="1" noProof="0" dirty="0">
                <a:solidFill>
                  <a:srgbClr val="C00000"/>
                </a:solidFill>
                <a:latin typeface="Aptos" panose="020B0004020202020204" pitchFamily="34" charset="0"/>
              </a:rPr>
              <a:t>of VM overheads</a:t>
            </a:r>
            <a:endParaRPr kumimoji="0" lang="en-GB" sz="35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6BD-4390-9451-1856-08A58C77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0CA2E4-3612-9B1C-99BA-2BF42173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Full-System Simulators</a:t>
            </a:r>
            <a:endParaRPr lang="en-CH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2418088-50FC-026E-70BA-247D8E300D5F}"/>
              </a:ext>
            </a:extLst>
          </p:cNvPr>
          <p:cNvSpPr/>
          <p:nvPr/>
        </p:nvSpPr>
        <p:spPr>
          <a:xfrm>
            <a:off x="2928552" y="984025"/>
            <a:ext cx="2965622" cy="1020336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black"/>
                </a:solidFill>
                <a:latin typeface="Aptos ExtraBold" panose="020B0004020202020204" pitchFamily="34" charset="0"/>
              </a:rPr>
              <a:t>g</a:t>
            </a:r>
            <a:r>
              <a:rPr kumimoji="0" lang="en-CH" sz="4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em5-FS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2418C6-2C20-4694-F1F8-A18E9D9298C3}"/>
              </a:ext>
            </a:extLst>
          </p:cNvPr>
          <p:cNvSpPr/>
          <p:nvPr/>
        </p:nvSpPr>
        <p:spPr>
          <a:xfrm>
            <a:off x="1373860" y="2345153"/>
            <a:ext cx="2557847" cy="894791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QFlex</a:t>
            </a:r>
            <a:endParaRPr kumimoji="0" lang="en-CH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52031F-6F0F-230B-796A-937E61F26219}"/>
              </a:ext>
            </a:extLst>
          </p:cNvPr>
          <p:cNvSpPr/>
          <p:nvPr/>
        </p:nvSpPr>
        <p:spPr>
          <a:xfrm>
            <a:off x="4782065" y="2596712"/>
            <a:ext cx="2557847" cy="865535"/>
          </a:xfrm>
          <a:prstGeom prst="roundRect">
            <a:avLst>
              <a:gd name="adj" fmla="val 4873"/>
            </a:avLst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0070C0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noProof="0" dirty="0" err="1">
                <a:solidFill>
                  <a:prstClr val="black"/>
                </a:solidFill>
                <a:latin typeface="Aptos ExtraBold" panose="020B0004020202020204" pitchFamily="34" charset="0"/>
              </a:rPr>
              <a:t>PTLsim</a:t>
            </a:r>
            <a:endParaRPr kumimoji="0" lang="en-CH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6CA6E-0914-2C58-98AE-1EDB3B1CAC24}"/>
              </a:ext>
            </a:extLst>
          </p:cNvPr>
          <p:cNvSpPr txBox="1"/>
          <p:nvPr/>
        </p:nvSpPr>
        <p:spPr>
          <a:xfrm>
            <a:off x="11360" y="3638891"/>
            <a:ext cx="91212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Enable the execution of a </a:t>
            </a:r>
            <a:r>
              <a:rPr lang="en-GB" sz="3500" b="1" dirty="0">
                <a:solidFill>
                  <a:srgbClr val="0A833B"/>
                </a:solidFill>
                <a:latin typeface="Aptos" panose="020B0004020202020204" pitchFamily="34" charset="0"/>
              </a:rPr>
              <a:t>full-blown OS </a:t>
            </a:r>
          </a:p>
          <a:p>
            <a:pPr lvl="0" algn="ctr" defTabSz="914400">
              <a:defRPr/>
            </a:pPr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on top of a hardware simulator</a:t>
            </a:r>
            <a:endParaRPr kumimoji="0" lang="en-GB" sz="35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D1591E5-8DCA-0A1A-DF30-F5FC236BE62B}"/>
              </a:ext>
            </a:extLst>
          </p:cNvPr>
          <p:cNvSpPr/>
          <p:nvPr/>
        </p:nvSpPr>
        <p:spPr>
          <a:xfrm>
            <a:off x="547962" y="5096777"/>
            <a:ext cx="3813973" cy="1124942"/>
          </a:xfrm>
          <a:prstGeom prst="roundRect">
            <a:avLst>
              <a:gd name="adj" fmla="val 7712"/>
            </a:avLst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dirty="0">
                <a:solidFill>
                  <a:srgbClr val="C00000"/>
                </a:solidFill>
                <a:latin typeface="Aptos" panose="020B0004020202020204" pitchFamily="34" charset="0"/>
              </a:rPr>
              <a:t>Low simulation speed</a:t>
            </a:r>
            <a:endParaRPr kumimoji="0" lang="en-GB" sz="3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2931BB-D61F-F252-5679-2625D288EF5D}"/>
              </a:ext>
            </a:extLst>
          </p:cNvPr>
          <p:cNvSpPr/>
          <p:nvPr/>
        </p:nvSpPr>
        <p:spPr>
          <a:xfrm>
            <a:off x="4782065" y="5096777"/>
            <a:ext cx="3813973" cy="1124942"/>
          </a:xfrm>
          <a:prstGeom prst="roundRect">
            <a:avLst>
              <a:gd name="adj" fmla="val 7712"/>
            </a:avLst>
          </a:prstGeom>
          <a:solidFill>
            <a:srgbClr val="C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b="1" noProof="0" dirty="0">
                <a:solidFill>
                  <a:srgbClr val="C00000"/>
                </a:solidFill>
                <a:latin typeface="Aptos" panose="020B0004020202020204" pitchFamily="34" charset="0"/>
              </a:rPr>
              <a:t>Hard to develop</a:t>
            </a:r>
            <a:endParaRPr kumimoji="0" lang="en-GB" sz="3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17" grpId="0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21FB9-2506-C643-EAAE-C3855A904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2D4F-A238-A6E9-094A-E0C6031B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44</a:t>
            </a:fld>
            <a:endParaRPr lang="en-CH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48D39CA-12AC-37D0-CB21-7B2392FC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3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Existing Architectural Simulators</a:t>
            </a:r>
            <a:endParaRPr lang="en-CH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277F0A-1008-6BE9-2EEB-98728D452EE1}"/>
              </a:ext>
            </a:extLst>
          </p:cNvPr>
          <p:cNvSpPr/>
          <p:nvPr/>
        </p:nvSpPr>
        <p:spPr>
          <a:xfrm>
            <a:off x="1450598" y="2867697"/>
            <a:ext cx="6424459" cy="1202996"/>
          </a:xfrm>
          <a:prstGeom prst="roundRect">
            <a:avLst>
              <a:gd name="adj" fmla="val 6528"/>
            </a:avLst>
          </a:prstGeom>
          <a:solidFill>
            <a:schemeClr val="tx2">
              <a:alpha val="25000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500" b="1" dirty="0">
                <a:solidFill>
                  <a:srgbClr val="162746"/>
                </a:solidFill>
                <a:latin typeface="Aptos" panose="020B0004020202020204" pitchFamily="34" charset="0"/>
              </a:rPr>
              <a:t>Emulation-based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5C6E3D-E5B4-5873-0DFA-B40D1460BBE5}"/>
              </a:ext>
            </a:extLst>
          </p:cNvPr>
          <p:cNvSpPr/>
          <p:nvPr/>
        </p:nvSpPr>
        <p:spPr>
          <a:xfrm>
            <a:off x="1450599" y="4595867"/>
            <a:ext cx="6424458" cy="1202997"/>
          </a:xfrm>
          <a:prstGeom prst="roundRect">
            <a:avLst>
              <a:gd name="adj" fmla="val 5964"/>
            </a:avLst>
          </a:prstGeom>
          <a:solidFill>
            <a:schemeClr val="accent2">
              <a:lumMod val="75000"/>
              <a:alpha val="25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Full-System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16A464-1F99-421A-4590-1CF6CC777D00}"/>
              </a:ext>
            </a:extLst>
          </p:cNvPr>
          <p:cNvSpPr/>
          <p:nvPr/>
        </p:nvSpPr>
        <p:spPr>
          <a:xfrm>
            <a:off x="1136607" y="2533777"/>
            <a:ext cx="627982" cy="62798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E9EDC6-77E7-4864-FE9D-F48632A42548}"/>
              </a:ext>
            </a:extLst>
          </p:cNvPr>
          <p:cNvSpPr/>
          <p:nvPr/>
        </p:nvSpPr>
        <p:spPr>
          <a:xfrm>
            <a:off x="1136607" y="4333280"/>
            <a:ext cx="627982" cy="6279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14945B-C927-FBB3-D8D3-029B1244D0B0}"/>
              </a:ext>
            </a:extLst>
          </p:cNvPr>
          <p:cNvSpPr/>
          <p:nvPr/>
        </p:nvSpPr>
        <p:spPr>
          <a:xfrm>
            <a:off x="-122830" y="1002311"/>
            <a:ext cx="9389660" cy="983475"/>
          </a:xfrm>
          <a:prstGeom prst="roundRect">
            <a:avLst>
              <a:gd name="adj" fmla="val 7712"/>
            </a:avLst>
          </a:prstGeom>
          <a:solidFill>
            <a:srgbClr val="22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800" b="1" noProof="0" dirty="0">
                <a:solidFill>
                  <a:schemeClr val="bg1"/>
                </a:solidFill>
                <a:latin typeface="Aptos" panose="020B0004020202020204" pitchFamily="34" charset="0"/>
              </a:rPr>
              <a:t>Two main classes of simulators</a:t>
            </a:r>
            <a:endParaRPr kumimoji="0" lang="en-CH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84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75599-4291-7FF6-E992-C37AC475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6821B-C978-9412-9F5A-D2A2E225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45</a:t>
            </a:fld>
            <a:endParaRPr lang="en-CH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1FC43C1-A9D7-A6C7-B29F-B085BD13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155643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Existing Architectural Simulators</a:t>
            </a:r>
            <a:endParaRPr lang="en-CH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EC281-7E9F-3678-0A59-9B4D932E8CD7}"/>
              </a:ext>
            </a:extLst>
          </p:cNvPr>
          <p:cNvCxnSpPr>
            <a:cxnSpLocks/>
          </p:cNvCxnSpPr>
          <p:nvPr/>
        </p:nvCxnSpPr>
        <p:spPr>
          <a:xfrm flipH="1">
            <a:off x="2933445" y="1188455"/>
            <a:ext cx="3826847" cy="3891768"/>
          </a:xfrm>
          <a:prstGeom prst="straightConnector1">
            <a:avLst/>
          </a:prstGeom>
          <a:ln w="95250" cmpd="thickThin">
            <a:solidFill>
              <a:schemeClr val="tx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688000-3AE4-FDCC-F931-45F7D1DB0C1C}"/>
              </a:ext>
            </a:extLst>
          </p:cNvPr>
          <p:cNvSpPr txBox="1"/>
          <p:nvPr/>
        </p:nvSpPr>
        <p:spPr>
          <a:xfrm rot="18910455">
            <a:off x="3631662" y="2768236"/>
            <a:ext cx="2430415" cy="630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H" sz="3500" b="1" dirty="0">
                <a:solidFill>
                  <a:srgbClr val="162746"/>
                </a:solidFill>
                <a:latin typeface="Aptos" panose="020B0004020202020204" pitchFamily="34" charset="0"/>
              </a:rPr>
              <a:t>Dichotomy </a:t>
            </a:r>
            <a:endParaRPr lang="en-CH" sz="35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5EF67A-3CA0-641A-7542-D0469A326B34}"/>
              </a:ext>
            </a:extLst>
          </p:cNvPr>
          <p:cNvSpPr/>
          <p:nvPr/>
        </p:nvSpPr>
        <p:spPr>
          <a:xfrm>
            <a:off x="1310852" y="1852653"/>
            <a:ext cx="2478848" cy="1202996"/>
          </a:xfrm>
          <a:prstGeom prst="roundRect">
            <a:avLst>
              <a:gd name="adj" fmla="val 6528"/>
            </a:avLst>
          </a:prstGeom>
          <a:solidFill>
            <a:schemeClr val="tx2">
              <a:alpha val="25000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rgbClr val="162746"/>
                </a:solidFill>
                <a:latin typeface="Aptos" panose="020B0004020202020204" pitchFamily="34" charset="0"/>
              </a:rPr>
              <a:t>Emulation-based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79096AB-F358-6858-1B44-EA1E8F228C6E}"/>
              </a:ext>
            </a:extLst>
          </p:cNvPr>
          <p:cNvCxnSpPr/>
          <p:nvPr/>
        </p:nvCxnSpPr>
        <p:spPr>
          <a:xfrm>
            <a:off x="1083570" y="1399844"/>
            <a:ext cx="0" cy="421365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FD56FD-73C3-2EC9-D8CA-AC6F8CB3C7BE}"/>
              </a:ext>
            </a:extLst>
          </p:cNvPr>
          <p:cNvCxnSpPr>
            <a:cxnSpLocks/>
          </p:cNvCxnSpPr>
          <p:nvPr/>
        </p:nvCxnSpPr>
        <p:spPr>
          <a:xfrm flipH="1">
            <a:off x="1055054" y="5613498"/>
            <a:ext cx="7051589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CA01CA-75A9-FC6C-BD19-12104111BA2E}"/>
              </a:ext>
            </a:extLst>
          </p:cNvPr>
          <p:cNvSpPr txBox="1"/>
          <p:nvPr/>
        </p:nvSpPr>
        <p:spPr>
          <a:xfrm rot="16200000">
            <a:off x="-1574213" y="3229672"/>
            <a:ext cx="4701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prstClr val="black"/>
                </a:solidFill>
                <a:latin typeface="Aptos SemiBold" panose="020B0004020202020204" pitchFamily="34" charset="0"/>
              </a:rPr>
              <a:t>Simulation Speed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71907-3F7A-0EA7-A43B-93FC5085D886}"/>
              </a:ext>
            </a:extLst>
          </p:cNvPr>
          <p:cNvSpPr txBox="1"/>
          <p:nvPr/>
        </p:nvSpPr>
        <p:spPr>
          <a:xfrm>
            <a:off x="776660" y="5613498"/>
            <a:ext cx="73299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SemiBold" panose="020B0004020202020204" pitchFamily="34" charset="0"/>
              </a:rPr>
              <a:t>Accuracy in Estimating </a:t>
            </a:r>
            <a:r>
              <a:rPr lang="en-GB" sz="3000" b="1" dirty="0">
                <a:solidFill>
                  <a:prstClr val="black"/>
                </a:solidFill>
                <a:latin typeface="Aptos SemiBold" panose="020B0004020202020204" pitchFamily="34" charset="0"/>
              </a:rPr>
              <a:t>VM overheads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025DB5-096A-777E-CEAD-B2D6A48C2A58}"/>
              </a:ext>
            </a:extLst>
          </p:cNvPr>
          <p:cNvSpPr/>
          <p:nvPr/>
        </p:nvSpPr>
        <p:spPr>
          <a:xfrm>
            <a:off x="5763087" y="4182177"/>
            <a:ext cx="2231713" cy="1202997"/>
          </a:xfrm>
          <a:prstGeom prst="roundRect">
            <a:avLst>
              <a:gd name="adj" fmla="val 5964"/>
            </a:avLst>
          </a:prstGeom>
          <a:solidFill>
            <a:schemeClr val="accent2">
              <a:lumMod val="75000"/>
              <a:alpha val="25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Full-System</a:t>
            </a:r>
          </a:p>
        </p:txBody>
      </p:sp>
    </p:spTree>
    <p:extLst>
      <p:ext uri="{BB962C8B-B14F-4D97-AF65-F5344CB8AC3E}">
        <p14:creationId xmlns:p14="http://schemas.microsoft.com/office/powerpoint/2010/main" val="331457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9F881-CF21-C36F-D320-4BA4A9E0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7EBF3-8A86-A14E-E957-B3E57E24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46</a:t>
            </a:fld>
            <a:endParaRPr lang="en-CH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55DB3FE-3181-1397-CF43-CCE97B2F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8821807" cy="894791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Existing Architectural Simulators</a:t>
            </a:r>
            <a:endParaRPr lang="en-CH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3A3CC89-8AFE-CC8A-1B6F-E8BBBFF3DE9C}"/>
              </a:ext>
            </a:extLst>
          </p:cNvPr>
          <p:cNvSpPr/>
          <p:nvPr/>
        </p:nvSpPr>
        <p:spPr>
          <a:xfrm>
            <a:off x="1310852" y="1852653"/>
            <a:ext cx="2478848" cy="1202996"/>
          </a:xfrm>
          <a:prstGeom prst="roundRect">
            <a:avLst>
              <a:gd name="adj" fmla="val 6528"/>
            </a:avLst>
          </a:prstGeom>
          <a:solidFill>
            <a:schemeClr val="tx2">
              <a:alpha val="25000"/>
            </a:schemeClr>
          </a:solidFill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rgbClr val="162746"/>
                </a:solidFill>
                <a:latin typeface="Aptos" panose="020B0004020202020204" pitchFamily="34" charset="0"/>
              </a:rPr>
              <a:t>Emulation-based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23C1EA-288B-D43D-AA84-3663B4D3CB6A}"/>
              </a:ext>
            </a:extLst>
          </p:cNvPr>
          <p:cNvCxnSpPr/>
          <p:nvPr/>
        </p:nvCxnSpPr>
        <p:spPr>
          <a:xfrm>
            <a:off x="1083570" y="1399844"/>
            <a:ext cx="0" cy="421365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97604A-4EC7-7924-5C62-5A39AAF1A7BA}"/>
              </a:ext>
            </a:extLst>
          </p:cNvPr>
          <p:cNvCxnSpPr>
            <a:cxnSpLocks/>
          </p:cNvCxnSpPr>
          <p:nvPr/>
        </p:nvCxnSpPr>
        <p:spPr>
          <a:xfrm flipH="1">
            <a:off x="1055054" y="5613498"/>
            <a:ext cx="7051589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4411ED-D018-43C5-D648-B53B0D0AC88D}"/>
              </a:ext>
            </a:extLst>
          </p:cNvPr>
          <p:cNvSpPr txBox="1"/>
          <p:nvPr/>
        </p:nvSpPr>
        <p:spPr>
          <a:xfrm rot="16200000">
            <a:off x="-1574213" y="3229672"/>
            <a:ext cx="47017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prstClr val="black"/>
                </a:solidFill>
                <a:latin typeface="Aptos SemiBold" panose="020B0004020202020204" pitchFamily="34" charset="0"/>
              </a:rPr>
              <a:t>Simulation Speed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B1DF19-AAF1-18DD-3C70-A9065DBF53A4}"/>
              </a:ext>
            </a:extLst>
          </p:cNvPr>
          <p:cNvSpPr txBox="1"/>
          <p:nvPr/>
        </p:nvSpPr>
        <p:spPr>
          <a:xfrm>
            <a:off x="776660" y="5613498"/>
            <a:ext cx="73299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SemiBold" panose="020B0004020202020204" pitchFamily="34" charset="0"/>
              </a:rPr>
              <a:t>Accuracy in Estimating </a:t>
            </a:r>
            <a:r>
              <a:rPr lang="en-GB" sz="3000" b="1" dirty="0">
                <a:solidFill>
                  <a:prstClr val="black"/>
                </a:solidFill>
                <a:latin typeface="Aptos SemiBold" panose="020B0004020202020204" pitchFamily="34" charset="0"/>
              </a:rPr>
              <a:t>VM overheads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26DE48-729F-DB83-D451-372ACABEFD2B}"/>
              </a:ext>
            </a:extLst>
          </p:cNvPr>
          <p:cNvSpPr/>
          <p:nvPr/>
        </p:nvSpPr>
        <p:spPr>
          <a:xfrm>
            <a:off x="5757613" y="1855704"/>
            <a:ext cx="2231710" cy="822122"/>
          </a:xfrm>
          <a:prstGeom prst="roundRect">
            <a:avLst>
              <a:gd name="adj" fmla="val 5964"/>
            </a:avLst>
          </a:prstGeom>
          <a:solidFill>
            <a:srgbClr val="0A833B">
              <a:alpha val="25000"/>
            </a:srgbClr>
          </a:solidFill>
          <a:ln w="34925">
            <a:solidFill>
              <a:srgbClr val="0A8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rgbClr val="0A833B"/>
                </a:solidFill>
                <a:latin typeface="Aptos" panose="020B0004020202020204" pitchFamily="34" charset="0"/>
              </a:rPr>
              <a:t>Our goal</a:t>
            </a:r>
          </a:p>
        </p:txBody>
      </p:sp>
      <p:pic>
        <p:nvPicPr>
          <p:cNvPr id="23" name="Graphic 22" descr="Link with solid fill">
            <a:extLst>
              <a:ext uri="{FF2B5EF4-FFF2-40B4-BE49-F238E27FC236}">
                <a16:creationId xmlns:a16="http://schemas.microsoft.com/office/drawing/2014/main" id="{491E5C83-2833-3D47-99C8-11286B4B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878294">
            <a:off x="4012393" y="1487075"/>
            <a:ext cx="1449883" cy="1449883"/>
          </a:xfrm>
          <a:prstGeom prst="rect">
            <a:avLst/>
          </a:prstGeom>
        </p:spPr>
      </p:pic>
      <p:pic>
        <p:nvPicPr>
          <p:cNvPr id="24" name="Graphic 23" descr="Link with solid fill">
            <a:extLst>
              <a:ext uri="{FF2B5EF4-FFF2-40B4-BE49-F238E27FC236}">
                <a16:creationId xmlns:a16="http://schemas.microsoft.com/office/drawing/2014/main" id="{9D020E3E-D702-2F77-C4EC-688BBCD47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82321">
            <a:off x="6148526" y="2705059"/>
            <a:ext cx="1449883" cy="1449883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F1F0891-864C-677A-3608-C03D93B27D6E}"/>
              </a:ext>
            </a:extLst>
          </p:cNvPr>
          <p:cNvSpPr/>
          <p:nvPr/>
        </p:nvSpPr>
        <p:spPr>
          <a:xfrm>
            <a:off x="5763087" y="4182177"/>
            <a:ext cx="2231713" cy="1202997"/>
          </a:xfrm>
          <a:prstGeom prst="roundRect">
            <a:avLst>
              <a:gd name="adj" fmla="val 5964"/>
            </a:avLst>
          </a:prstGeom>
          <a:solidFill>
            <a:schemeClr val="accent2">
              <a:lumMod val="75000"/>
              <a:alpha val="25000"/>
            </a:schemeClr>
          </a:solidFill>
          <a:ln w="349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Full-System</a:t>
            </a:r>
          </a:p>
        </p:txBody>
      </p:sp>
    </p:spTree>
    <p:extLst>
      <p:ext uri="{BB962C8B-B14F-4D97-AF65-F5344CB8AC3E}">
        <p14:creationId xmlns:p14="http://schemas.microsoft.com/office/powerpoint/2010/main" val="26704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23917-A384-03DA-F757-EA85C138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9FDEA-15D3-DB19-CFBD-F8A40159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47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285E6-2CD0-4271-669B-251AF980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Enabling Fast and Accurate VM Research</a:t>
            </a:r>
            <a:r>
              <a:rPr lang="en-CH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C9A0C3-5ED6-BFDD-F1AB-1717897D3F22}"/>
              </a:ext>
            </a:extLst>
          </p:cNvPr>
          <p:cNvSpPr/>
          <p:nvPr/>
        </p:nvSpPr>
        <p:spPr>
          <a:xfrm>
            <a:off x="-234259" y="3359659"/>
            <a:ext cx="9612518" cy="2020740"/>
          </a:xfrm>
          <a:prstGeom prst="roundRect">
            <a:avLst>
              <a:gd name="adj" fmla="val 7712"/>
            </a:avLst>
          </a:prstGeom>
          <a:solidFill>
            <a:srgbClr val="0070C0">
              <a:alpha val="79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002060"/>
                </a:solidFill>
                <a:latin typeface="Aptos" panose="020B0004020202020204" pitchFamily="34" charset="0"/>
              </a:rPr>
              <a:t>New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simulation framework that enables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fast and accurate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prototyping and evaluation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the </a:t>
            </a:r>
            <a:r>
              <a:rPr lang="en-GB" sz="3200" b="1" i="1" dirty="0">
                <a:solidFill>
                  <a:srgbClr val="002060"/>
                </a:solidFill>
                <a:latin typeface="Aptos" panose="020B0004020202020204" pitchFamily="34" charset="0"/>
              </a:rPr>
              <a:t>software and hardware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components of VM </a:t>
            </a:r>
            <a:endParaRPr kumimoji="0" lang="en-CH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6004AF-AB9E-A8C7-9B91-5B31DE899B51}"/>
              </a:ext>
            </a:extLst>
          </p:cNvPr>
          <p:cNvGrpSpPr/>
          <p:nvPr/>
        </p:nvGrpSpPr>
        <p:grpSpPr>
          <a:xfrm>
            <a:off x="1700022" y="1477854"/>
            <a:ext cx="5743956" cy="1781446"/>
            <a:chOff x="1062682" y="858509"/>
            <a:chExt cx="5743956" cy="1781446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D0FEF8FA-DDB4-98F5-2A12-CAB8FBADC33A}"/>
                </a:ext>
              </a:extLst>
            </p:cNvPr>
            <p:cNvSpPr txBox="1">
              <a:spLocks/>
            </p:cNvSpPr>
            <p:nvPr/>
          </p:nvSpPr>
          <p:spPr>
            <a:xfrm>
              <a:off x="2695945" y="1271010"/>
              <a:ext cx="4110693" cy="9564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br>
                <a:rPr lang="en-CH" sz="70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r>
                <a:rPr lang="en-CH" sz="7000" b="1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Virtuoso</a:t>
              </a:r>
              <a:br>
                <a:rPr lang="en-CH" sz="70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endParaRPr lang="en-CH" sz="70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9B5C9C5-8D8A-0247-1E9A-E033AA912F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0" t="20764" r="21338" b="22998"/>
            <a:stretch/>
          </p:blipFill>
          <p:spPr bwMode="auto">
            <a:xfrm>
              <a:off x="1062682" y="858509"/>
              <a:ext cx="1755926" cy="17814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3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9CF7-3A52-2D9B-4A53-8BA62438E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030D8-06AB-8819-8620-7D3FE882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48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806C3-7BCE-B5F6-989E-8C428899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84FBE-A16C-6357-4404-E30499068401}"/>
              </a:ext>
            </a:extLst>
          </p:cNvPr>
          <p:cNvSpPr txBox="1"/>
          <p:nvPr/>
        </p:nvSpPr>
        <p:spPr>
          <a:xfrm>
            <a:off x="118640" y="1130299"/>
            <a:ext cx="88951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CH" sz="3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Lightweight Userspac</a:t>
            </a:r>
            <a:r>
              <a:rPr lang="en-US" sz="3500" b="1" dirty="0">
                <a:solidFill>
                  <a:srgbClr val="0070C0"/>
                </a:solidFill>
                <a:latin typeface="Aptos" panose="020B0004020202020204" pitchFamily="34" charset="0"/>
              </a:rPr>
              <a:t>e </a:t>
            </a:r>
            <a:r>
              <a:rPr kumimoji="0" lang="en-CH" sz="3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Kernel </a:t>
            </a:r>
          </a:p>
          <a:p>
            <a:pPr algn="ctr"/>
            <a:r>
              <a:rPr kumimoji="0" lang="en-CH" sz="3500" i="1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written in a high-level programming language  </a:t>
            </a:r>
            <a:endParaRPr lang="en-CH" sz="3500" i="1" dirty="0">
              <a:solidFill>
                <a:schemeClr val="tx2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Linux logo PNG transparent image download, size: 594x720px">
            <a:extLst>
              <a:ext uri="{FF2B5EF4-FFF2-40B4-BE49-F238E27FC236}">
                <a16:creationId xmlns:a16="http://schemas.microsoft.com/office/drawing/2014/main" id="{0A6C0BF8-0E6E-6F30-EAA4-CAD5D64A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21" y="2660059"/>
            <a:ext cx="1268751" cy="153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3ACBB26-2425-E6F9-9C24-C2DE735B897A}"/>
              </a:ext>
            </a:extLst>
          </p:cNvPr>
          <p:cNvSpPr/>
          <p:nvPr/>
        </p:nvSpPr>
        <p:spPr>
          <a:xfrm>
            <a:off x="1666754" y="4403770"/>
            <a:ext cx="5798917" cy="116955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b="1" dirty="0">
                <a:solidFill>
                  <a:srgbClr val="002060"/>
                </a:solidFill>
                <a:latin typeface="Aptos" panose="020B0004020202020204" pitchFamily="34" charset="0"/>
              </a:rPr>
              <a:t>Choose OS modules </a:t>
            </a:r>
            <a:r>
              <a:rPr lang="en-US" sz="2800" b="1" dirty="0">
                <a:solidFill>
                  <a:srgbClr val="002060"/>
                </a:solidFill>
                <a:latin typeface="Aptos" panose="020B0004020202020204" pitchFamily="34" charset="0"/>
              </a:rPr>
              <a:t>only </a:t>
            </a:r>
            <a:r>
              <a:rPr lang="en-CH" sz="2800" b="1" dirty="0">
                <a:solidFill>
                  <a:srgbClr val="002060"/>
                </a:solidFill>
                <a:latin typeface="Aptos" panose="020B0004020202020204" pitchFamily="34" charset="0"/>
              </a:rPr>
              <a:t>related</a:t>
            </a: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to the desired research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1026" name="Picture 2" descr="sunglasses clipart, beach, summer free svg file images - SVG Heart">
            <a:extLst>
              <a:ext uri="{FF2B5EF4-FFF2-40B4-BE49-F238E27FC236}">
                <a16:creationId xmlns:a16="http://schemas.microsoft.com/office/drawing/2014/main" id="{352E267C-1707-7164-5F79-13B7DB06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98" y="2846320"/>
            <a:ext cx="606204" cy="2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 descr="Surfboard Vector SVG Icon (18) - SVG Repo">
            <a:extLst>
              <a:ext uri="{FF2B5EF4-FFF2-40B4-BE49-F238E27FC236}">
                <a16:creationId xmlns:a16="http://schemas.microsoft.com/office/drawing/2014/main" id="{139BA151-25AC-60DC-4DDE-069EADF35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H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838492-4C19-D202-A95C-07E7B8763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04030">
            <a:off x="4952872" y="2786544"/>
            <a:ext cx="1169552" cy="11695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1741E8-9A3C-BA1E-9183-DF81213191A9}"/>
              </a:ext>
            </a:extLst>
          </p:cNvPr>
          <p:cNvSpPr txBox="1"/>
          <p:nvPr/>
        </p:nvSpPr>
        <p:spPr>
          <a:xfrm>
            <a:off x="765336" y="2734299"/>
            <a:ext cx="3182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800" b="1" i="1" dirty="0">
                <a:solidFill>
                  <a:srgbClr val="0A833B"/>
                </a:solidFill>
              </a:rPr>
              <a:t>“I will try to imitate </a:t>
            </a:r>
          </a:p>
          <a:p>
            <a:pPr algn="ctr"/>
            <a:r>
              <a:rPr lang="en-GB" sz="2800" b="1" i="1" dirty="0">
                <a:solidFill>
                  <a:srgbClr val="0A833B"/>
                </a:solidFill>
              </a:rPr>
              <a:t>the full-blown OS”</a:t>
            </a:r>
            <a:endParaRPr lang="en-CH" sz="2800" b="1" i="1" dirty="0">
              <a:solidFill>
                <a:srgbClr val="0A83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3C30-5868-BD9C-FB62-FCACC518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69CAF-7664-E07B-41E2-EB1DC456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49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0E606-BA31-41FA-2AAD-6BC84A4F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kumimoji="0" lang="en-CH" sz="4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3" name="Picture 2" descr="Linux logo PNG transparent image download, size: 594x720px">
            <a:extLst>
              <a:ext uri="{FF2B5EF4-FFF2-40B4-BE49-F238E27FC236}">
                <a16:creationId xmlns:a16="http://schemas.microsoft.com/office/drawing/2014/main" id="{F246B74B-D3A3-9406-77C6-32B1E3AB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69" y="1535115"/>
            <a:ext cx="2726509" cy="33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41B29-0C68-01D7-A9A6-386D06540D07}"/>
              </a:ext>
            </a:extLst>
          </p:cNvPr>
          <p:cNvSpPr txBox="1"/>
          <p:nvPr/>
        </p:nvSpPr>
        <p:spPr>
          <a:xfrm>
            <a:off x="2546153" y="887575"/>
            <a:ext cx="37936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Aptos" panose="020B0004020202020204" pitchFamily="34" charset="0"/>
              </a:rPr>
              <a:t>Full-blown Kernel</a:t>
            </a:r>
            <a:endParaRPr lang="en-CH" sz="3500" dirty="0">
              <a:latin typeface="Aptos" panose="020B00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B2F92D-8A15-91DD-98B4-303559943DA2}"/>
              </a:ext>
            </a:extLst>
          </p:cNvPr>
          <p:cNvSpPr/>
          <p:nvPr/>
        </p:nvSpPr>
        <p:spPr>
          <a:xfrm>
            <a:off x="500829" y="1849378"/>
            <a:ext cx="2966281" cy="77142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Thread Scheduler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1D2D19-662D-D6A3-1F31-21D5462352E0}"/>
              </a:ext>
            </a:extLst>
          </p:cNvPr>
          <p:cNvSpPr/>
          <p:nvPr/>
        </p:nvSpPr>
        <p:spPr>
          <a:xfrm>
            <a:off x="328217" y="2920305"/>
            <a:ext cx="2466960" cy="973332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Data Sharing Support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7007DB2-2782-D56A-B50B-61381A63E3CC}"/>
              </a:ext>
            </a:extLst>
          </p:cNvPr>
          <p:cNvSpPr/>
          <p:nvPr/>
        </p:nvSpPr>
        <p:spPr>
          <a:xfrm>
            <a:off x="5605787" y="1837962"/>
            <a:ext cx="3114467" cy="77142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Managing NUMA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FF4FE0B-96A3-59DE-6737-3764C0D63EA8}"/>
              </a:ext>
            </a:extLst>
          </p:cNvPr>
          <p:cNvSpPr/>
          <p:nvPr/>
        </p:nvSpPr>
        <p:spPr>
          <a:xfrm>
            <a:off x="6015257" y="4061970"/>
            <a:ext cx="2823781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Virtual Memory Area Handling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834C707-4F95-FA78-1C65-F4DBF2005C2A}"/>
              </a:ext>
            </a:extLst>
          </p:cNvPr>
          <p:cNvSpPr/>
          <p:nvPr/>
        </p:nvSpPr>
        <p:spPr>
          <a:xfrm>
            <a:off x="252198" y="5727534"/>
            <a:ext cx="246695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Block device driver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D2FEE6-EB38-E311-9233-2FDF865BD58E}"/>
              </a:ext>
            </a:extLst>
          </p:cNvPr>
          <p:cNvSpPr/>
          <p:nvPr/>
        </p:nvSpPr>
        <p:spPr>
          <a:xfrm>
            <a:off x="6138301" y="5247734"/>
            <a:ext cx="2435318" cy="68538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Protection 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EFA034-D1CE-782F-C8F3-ED8F94DCD827}"/>
              </a:ext>
            </a:extLst>
          </p:cNvPr>
          <p:cNvSpPr/>
          <p:nvPr/>
        </p:nvSpPr>
        <p:spPr>
          <a:xfrm>
            <a:off x="5896473" y="2853207"/>
            <a:ext cx="269678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Transparent Huge Pages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867480B-0C2A-D675-C5FF-8DB7AD427515}"/>
              </a:ext>
            </a:extLst>
          </p:cNvPr>
          <p:cNvSpPr/>
          <p:nvPr/>
        </p:nvSpPr>
        <p:spPr>
          <a:xfrm>
            <a:off x="5769479" y="6154106"/>
            <a:ext cx="2555960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hugetlbfs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B810F59-74F7-EC7C-2B18-4206932C74F3}"/>
              </a:ext>
            </a:extLst>
          </p:cNvPr>
          <p:cNvSpPr/>
          <p:nvPr/>
        </p:nvSpPr>
        <p:spPr>
          <a:xfrm>
            <a:off x="695368" y="4891556"/>
            <a:ext cx="1907156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C</a:t>
            </a:r>
            <a:r>
              <a:rPr lang="en-GB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g</a:t>
            </a: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roups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FF9C316-D525-F9B6-2ED8-F6226C4DD8BF}"/>
              </a:ext>
            </a:extLst>
          </p:cNvPr>
          <p:cNvSpPr/>
          <p:nvPr/>
        </p:nvSpPr>
        <p:spPr>
          <a:xfrm>
            <a:off x="2957019" y="6069924"/>
            <a:ext cx="2663275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SLAB Allocator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824DE8F-E24B-FF1D-C347-D3F9387F88B9}"/>
              </a:ext>
            </a:extLst>
          </p:cNvPr>
          <p:cNvSpPr/>
          <p:nvPr/>
        </p:nvSpPr>
        <p:spPr>
          <a:xfrm>
            <a:off x="593028" y="4126901"/>
            <a:ext cx="1907156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Swapping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E27CBB-5911-CA3C-9440-8C10B9E6E490}"/>
              </a:ext>
            </a:extLst>
          </p:cNvPr>
          <p:cNvSpPr/>
          <p:nvPr/>
        </p:nvSpPr>
        <p:spPr>
          <a:xfrm>
            <a:off x="6418283" y="874764"/>
            <a:ext cx="1907156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Interrupts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DBF09FC-423F-80D6-1FFB-706E8A9EB28D}"/>
              </a:ext>
            </a:extLst>
          </p:cNvPr>
          <p:cNvSpPr/>
          <p:nvPr/>
        </p:nvSpPr>
        <p:spPr>
          <a:xfrm>
            <a:off x="560522" y="887574"/>
            <a:ext cx="1907156" cy="63094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Monitoring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B3D6E38-50A0-2ADC-DEB1-59E263DE3A01}"/>
              </a:ext>
            </a:extLst>
          </p:cNvPr>
          <p:cNvSpPr/>
          <p:nvPr/>
        </p:nvSpPr>
        <p:spPr>
          <a:xfrm>
            <a:off x="3120532" y="5170836"/>
            <a:ext cx="2499761" cy="701332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Boot process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1D62-CF3B-8A31-7501-C64209A52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1D10-4D1F-4F25-DEDC-D50EA55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H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D49A9-0727-765F-46C5-FE92E8D4ADF1}"/>
              </a:ext>
            </a:extLst>
          </p:cNvPr>
          <p:cNvSpPr txBox="1"/>
          <p:nvPr/>
        </p:nvSpPr>
        <p:spPr>
          <a:xfrm>
            <a:off x="0" y="676185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Virtual memory causes high </a:t>
            </a:r>
            <a:r>
              <a:rPr kumimoji="0" lang="en-CH" sz="5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performance overheads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311294D-4C66-01C2-071E-2922FE45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93" y="3305164"/>
            <a:ext cx="3314082" cy="1427205"/>
          </a:xfrm>
          <a:solidFill>
            <a:schemeClr val="accent1">
              <a:lumMod val="50000"/>
              <a:alpha val="8211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Memory Allocation 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A2DC58F9-974D-4E8E-B50D-4135FC3D2C1C}"/>
              </a:ext>
            </a:extLst>
          </p:cNvPr>
          <p:cNvSpPr txBox="1">
            <a:spLocks/>
          </p:cNvSpPr>
          <p:nvPr/>
        </p:nvSpPr>
        <p:spPr>
          <a:xfrm>
            <a:off x="5269539" y="3305164"/>
            <a:ext cx="3314082" cy="1427205"/>
          </a:xfrm>
          <a:prstGeom prst="rect">
            <a:avLst/>
          </a:prstGeom>
          <a:solidFill>
            <a:schemeClr val="accent1">
              <a:lumMod val="50000"/>
              <a:alpha val="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Address </a:t>
            </a:r>
          </a:p>
          <a:p>
            <a:pPr algn="ctr"/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Translation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5DEFC5B-42D3-747C-1D91-39CF529C0C85}"/>
              </a:ext>
            </a:extLst>
          </p:cNvPr>
          <p:cNvSpPr/>
          <p:nvPr/>
        </p:nvSpPr>
        <p:spPr>
          <a:xfrm>
            <a:off x="1796543" y="4851622"/>
            <a:ext cx="627982" cy="627982"/>
          </a:xfrm>
          <a:prstGeom prst="ellipse">
            <a:avLst/>
          </a:prstGeom>
          <a:solidFill>
            <a:srgbClr val="1627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CA4B7B-1FC3-C2C2-B0A4-B65E7B877B58}"/>
              </a:ext>
            </a:extLst>
          </p:cNvPr>
          <p:cNvSpPr/>
          <p:nvPr/>
        </p:nvSpPr>
        <p:spPr>
          <a:xfrm>
            <a:off x="6612589" y="4851622"/>
            <a:ext cx="627982" cy="627982"/>
          </a:xfrm>
          <a:prstGeom prst="ellipse">
            <a:avLst/>
          </a:prstGeom>
          <a:solidFill>
            <a:srgbClr val="1627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30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2EFC-9A36-54AD-8BCD-3CF8877FB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1AA69-45FF-C847-1E7F-D7799C16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50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3B17-788A-7715-7C06-065B44B6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kumimoji="0" lang="en-CH" sz="4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3" name="Picture 2" descr="Linux logo PNG transparent image download, size: 594x720px">
            <a:extLst>
              <a:ext uri="{FF2B5EF4-FFF2-40B4-BE49-F238E27FC236}">
                <a16:creationId xmlns:a16="http://schemas.microsoft.com/office/drawing/2014/main" id="{F53E4F07-979F-30A4-03E2-D31C706E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46" y="2528105"/>
            <a:ext cx="1729839" cy="20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42D19-01E9-ABA3-7DC6-BD4B88B0A60F}"/>
              </a:ext>
            </a:extLst>
          </p:cNvPr>
          <p:cNvSpPr txBox="1"/>
          <p:nvPr/>
        </p:nvSpPr>
        <p:spPr>
          <a:xfrm>
            <a:off x="1014936" y="1000637"/>
            <a:ext cx="685608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latin typeface="Aptos" panose="020B0004020202020204" pitchFamily="34" charset="0"/>
              </a:rPr>
              <a:t>Lightweight </a:t>
            </a:r>
            <a:r>
              <a:rPr lang="en-US" sz="3500" b="1" dirty="0" err="1">
                <a:solidFill>
                  <a:srgbClr val="0070C0"/>
                </a:solidFill>
                <a:latin typeface="Aptos" panose="020B0004020202020204" pitchFamily="34" charset="0"/>
              </a:rPr>
              <a:t>Userspace</a:t>
            </a:r>
            <a:r>
              <a:rPr lang="en-US" sz="3500" b="1" dirty="0">
                <a:solidFill>
                  <a:srgbClr val="0070C0"/>
                </a:solidFill>
                <a:latin typeface="Aptos" panose="020B0004020202020204" pitchFamily="34" charset="0"/>
              </a:rPr>
              <a:t> Kernel</a:t>
            </a:r>
            <a:endParaRPr lang="en-CH" sz="3500" dirty="0"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9EB93FB-848F-B32F-1914-4B506BA2B9C9}"/>
              </a:ext>
            </a:extLst>
          </p:cNvPr>
          <p:cNvSpPr/>
          <p:nvPr/>
        </p:nvSpPr>
        <p:spPr>
          <a:xfrm>
            <a:off x="1609471" y="2815205"/>
            <a:ext cx="2760284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Virtual Memory Area Handling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F21496-D89A-F009-D22A-CF21099250D3}"/>
              </a:ext>
            </a:extLst>
          </p:cNvPr>
          <p:cNvSpPr/>
          <p:nvPr/>
        </p:nvSpPr>
        <p:spPr>
          <a:xfrm>
            <a:off x="1609471" y="3896581"/>
            <a:ext cx="2760284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Transparent Huge Pages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8FDD03A-4F87-8250-CB44-7CD28EF1D042}"/>
              </a:ext>
            </a:extLst>
          </p:cNvPr>
          <p:cNvSpPr/>
          <p:nvPr/>
        </p:nvSpPr>
        <p:spPr>
          <a:xfrm>
            <a:off x="1609471" y="2153353"/>
            <a:ext cx="2760284" cy="56172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Swapping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5" name="Picture 2" descr="sunglasses clipart, beach, summer free svg file images - SVG Heart">
            <a:extLst>
              <a:ext uri="{FF2B5EF4-FFF2-40B4-BE49-F238E27FC236}">
                <a16:creationId xmlns:a16="http://schemas.microsoft.com/office/drawing/2014/main" id="{0DF4F3FD-B3A5-6196-3DB5-5C9AE372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64" y="2766145"/>
            <a:ext cx="925262" cy="3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2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2D0A-EA8C-A379-1CF4-840053C3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843C8-4449-4001-7C18-209D25ED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51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2F9A8D4-B87A-CAF4-DA28-D23AF3460A18}"/>
              </a:ext>
            </a:extLst>
          </p:cNvPr>
          <p:cNvSpPr/>
          <p:nvPr/>
        </p:nvSpPr>
        <p:spPr>
          <a:xfrm>
            <a:off x="-122831" y="1709252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100" b="1" noProof="0" dirty="0">
                <a:solidFill>
                  <a:srgbClr val="0070C0"/>
                </a:solidFill>
                <a:latin typeface="Aptos" panose="020B0004020202020204" pitchFamily="34" charset="0"/>
              </a:rPr>
              <a:t>Rapid </a:t>
            </a:r>
            <a:r>
              <a:rPr lang="en-US" sz="3100" b="1" dirty="0">
                <a:solidFill>
                  <a:srgbClr val="0070C0"/>
                </a:solidFill>
                <a:latin typeface="Aptos" panose="020B0004020202020204" pitchFamily="34" charset="0"/>
              </a:rPr>
              <a:t>development and </a:t>
            </a:r>
            <a:r>
              <a:rPr lang="en-US" sz="3100" b="1" noProof="0" dirty="0">
                <a:solidFill>
                  <a:srgbClr val="0070C0"/>
                </a:solidFill>
                <a:latin typeface="Aptos" panose="020B0004020202020204" pitchFamily="34" charset="0"/>
              </a:rPr>
              <a:t>prototyping</a:t>
            </a:r>
            <a:endParaRPr kumimoji="0" lang="en-CH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0F7526-5343-0FB8-BC3E-5498B5CE6D72}"/>
              </a:ext>
            </a:extLst>
          </p:cNvPr>
          <p:cNvSpPr/>
          <p:nvPr/>
        </p:nvSpPr>
        <p:spPr>
          <a:xfrm>
            <a:off x="-122831" y="3135929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100" b="1" dirty="0">
                <a:solidFill>
                  <a:srgbClr val="7636A7"/>
                </a:solidFill>
                <a:latin typeface="Aptos" panose="020B0004020202020204" pitchFamily="34" charset="0"/>
              </a:rPr>
              <a:t>High simulation speed </a:t>
            </a:r>
            <a:r>
              <a:rPr lang="en-CH" sz="3100" dirty="0">
                <a:solidFill>
                  <a:srgbClr val="7636A7"/>
                </a:solidFill>
                <a:latin typeface="Aptos" panose="020B0004020202020204" pitchFamily="34" charset="0"/>
              </a:rPr>
              <a:t>by executing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100" dirty="0">
                <a:solidFill>
                  <a:srgbClr val="7636A7"/>
                </a:solidFill>
                <a:latin typeface="Aptos" panose="020B0004020202020204" pitchFamily="34" charset="0"/>
              </a:rPr>
              <a:t>only the desired OS kernel functionality</a:t>
            </a:r>
            <a:endParaRPr kumimoji="0" lang="en-CH" sz="3100" i="0" u="none" strike="noStrike" kern="1200" cap="none" spc="0" normalizeH="0" baseline="0" noProof="0" dirty="0">
              <a:ln>
                <a:noFill/>
              </a:ln>
              <a:solidFill>
                <a:srgbClr val="7636A7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9C1151F-96CC-42D7-5AE7-70247012BEEB}"/>
              </a:ext>
            </a:extLst>
          </p:cNvPr>
          <p:cNvSpPr/>
          <p:nvPr/>
        </p:nvSpPr>
        <p:spPr>
          <a:xfrm>
            <a:off x="-122831" y="4493804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0A833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100" b="1" i="0" u="none" strike="noStrike" kern="1200" cap="none" spc="0" normalizeH="0" baseline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Accurate</a:t>
            </a:r>
            <a:r>
              <a:rPr kumimoji="0" lang="en-CH" sz="3100" b="1" i="0" u="none" strike="noStrike" kern="1200" cap="none" spc="0" normalizeH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 evaluation </a:t>
            </a:r>
            <a:r>
              <a:rPr kumimoji="0" lang="en-CH" sz="3100" i="0" u="none" strike="noStrike" kern="1200" cap="none" spc="0" normalizeH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by integrating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100" i="0" u="none" strike="noStrike" kern="1200" cap="none" spc="0" normalizeH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Virtuoso with an architectural simulator</a:t>
            </a:r>
            <a:endParaRPr kumimoji="0" lang="en-CH" sz="3100" i="0" u="none" strike="noStrike" kern="1200" cap="none" spc="0" normalizeH="0" baseline="0" noProof="0" dirty="0">
              <a:ln>
                <a:noFill/>
              </a:ln>
              <a:solidFill>
                <a:srgbClr val="0A833B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739963-EBF1-420E-7667-D5F646FCDB8E}"/>
              </a:ext>
            </a:extLst>
          </p:cNvPr>
          <p:cNvSpPr/>
          <p:nvPr/>
        </p:nvSpPr>
        <p:spPr>
          <a:xfrm>
            <a:off x="75595" y="1888503"/>
            <a:ext cx="627982" cy="627982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E7874-D22E-1977-2BED-D962F72AF42F}"/>
              </a:ext>
            </a:extLst>
          </p:cNvPr>
          <p:cNvSpPr/>
          <p:nvPr/>
        </p:nvSpPr>
        <p:spPr>
          <a:xfrm>
            <a:off x="75595" y="3308684"/>
            <a:ext cx="627982" cy="627982"/>
          </a:xfrm>
          <a:prstGeom prst="ellipse">
            <a:avLst/>
          </a:prstGeom>
          <a:solidFill>
            <a:srgbClr val="7030A0"/>
          </a:solidFill>
          <a:ln>
            <a:solidFill>
              <a:srgbClr val="7636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69B03D-7409-BD44-D5F0-EEB3BE19BDD7}"/>
              </a:ext>
            </a:extLst>
          </p:cNvPr>
          <p:cNvSpPr/>
          <p:nvPr/>
        </p:nvSpPr>
        <p:spPr>
          <a:xfrm>
            <a:off x="75595" y="4677191"/>
            <a:ext cx="627982" cy="627982"/>
          </a:xfrm>
          <a:prstGeom prst="ellipse">
            <a:avLst/>
          </a:prstGeom>
          <a:solidFill>
            <a:srgbClr val="0A833B"/>
          </a:solidFill>
          <a:ln>
            <a:solidFill>
              <a:srgbClr val="0A8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F5240C4-7929-0619-0979-A5947FE6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588843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6783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3E760-0C0F-9D7D-D95A-18304F2E3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9ADC072-775F-CED0-787A-73D97B7AC22E}"/>
              </a:ext>
            </a:extLst>
          </p:cNvPr>
          <p:cNvSpPr/>
          <p:nvPr/>
        </p:nvSpPr>
        <p:spPr>
          <a:xfrm>
            <a:off x="5186419" y="4752261"/>
            <a:ext cx="2753099" cy="365125"/>
          </a:xfrm>
          <a:prstGeom prst="rect">
            <a:avLst/>
          </a:prstGeom>
          <a:solidFill>
            <a:srgbClr val="7030A0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CH" sz="2200" dirty="0">
                <a:solidFill>
                  <a:schemeClr val="tx2">
                    <a:lumMod val="75000"/>
                  </a:schemeClr>
                </a:solidFill>
              </a:rPr>
              <a:t>dd R1, R1 ,R2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DC53EF-0975-C2AA-CF43-34BD091528F5}"/>
              </a:ext>
            </a:extLst>
          </p:cNvPr>
          <p:cNvSpPr/>
          <p:nvPr/>
        </p:nvSpPr>
        <p:spPr>
          <a:xfrm>
            <a:off x="5186419" y="5360010"/>
            <a:ext cx="2753095" cy="365125"/>
          </a:xfrm>
          <a:prstGeom prst="rect">
            <a:avLst/>
          </a:prstGeom>
          <a:solidFill>
            <a:srgbClr val="7030A0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load</a:t>
            </a:r>
            <a:r>
              <a:rPr lang="en-CH" sz="2200" dirty="0">
                <a:solidFill>
                  <a:schemeClr val="tx2">
                    <a:lumMod val="75000"/>
                  </a:schemeClr>
                </a:solidFill>
              </a:rPr>
              <a:t> R1, [0xA]</a:t>
            </a:r>
          </a:p>
        </p:txBody>
      </p:sp>
      <p:pic>
        <p:nvPicPr>
          <p:cNvPr id="32" name="Graphic 31" descr="Plugged Unplugged with solid fill">
            <a:extLst>
              <a:ext uri="{FF2B5EF4-FFF2-40B4-BE49-F238E27FC236}">
                <a16:creationId xmlns:a16="http://schemas.microsoft.com/office/drawing/2014/main" id="{FE6C6250-AC81-C41B-C392-A2177697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258019" y="3356246"/>
            <a:ext cx="601915" cy="6019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11229-0887-8FF7-1832-6DE6D4C4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52</a:t>
            </a:fld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53393-816E-81CC-97D1-CF568BB1BF35}"/>
              </a:ext>
            </a:extLst>
          </p:cNvPr>
          <p:cNvSpPr txBox="1"/>
          <p:nvPr/>
        </p:nvSpPr>
        <p:spPr>
          <a:xfrm>
            <a:off x="1467264" y="823090"/>
            <a:ext cx="62761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H" sz="3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Lightweight Userspace Kernel</a:t>
            </a:r>
            <a:endParaRPr lang="en-CH" sz="3500" dirty="0">
              <a:latin typeface="Aptos" panose="020B00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B75E14-2380-DE06-3697-66AE5B3DDB9F}"/>
              </a:ext>
            </a:extLst>
          </p:cNvPr>
          <p:cNvSpPr/>
          <p:nvPr/>
        </p:nvSpPr>
        <p:spPr>
          <a:xfrm>
            <a:off x="1282391" y="1448638"/>
            <a:ext cx="6668354" cy="1840167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0DF3DF9-4B25-EDA7-8DFE-C4F674FF9A71}"/>
              </a:ext>
            </a:extLst>
          </p:cNvPr>
          <p:cNvSpPr/>
          <p:nvPr/>
        </p:nvSpPr>
        <p:spPr>
          <a:xfrm>
            <a:off x="1407647" y="1836423"/>
            <a:ext cx="6395388" cy="1012771"/>
          </a:xfrm>
          <a:prstGeom prst="roundRect">
            <a:avLst>
              <a:gd name="adj" fmla="val 4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b="1" noProof="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Desired</a:t>
            </a:r>
            <a:r>
              <a:rPr lang="en-CH" sz="2800" noProof="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Memory</a:t>
            </a:r>
            <a:r>
              <a:rPr kumimoji="0" lang="en-CH" sz="2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Management </a:t>
            </a:r>
            <a:r>
              <a:rPr kumimoji="0" lang="en-CH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modules written in a high-level language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FF1E87C-ACA4-0061-0BD7-57058DA869EA}"/>
              </a:ext>
            </a:extLst>
          </p:cNvPr>
          <p:cNvSpPr/>
          <p:nvPr/>
        </p:nvSpPr>
        <p:spPr>
          <a:xfrm>
            <a:off x="1271164" y="5808053"/>
            <a:ext cx="6668355" cy="859122"/>
          </a:xfrm>
          <a:prstGeom prst="roundRect">
            <a:avLst>
              <a:gd name="adj" fmla="val 4115"/>
            </a:avLst>
          </a:prstGeom>
          <a:solidFill>
            <a:srgbClr val="FACAA7"/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CH" sz="3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Simulator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BECE237-5329-A6A9-F5E9-BC4A28569846}"/>
              </a:ext>
            </a:extLst>
          </p:cNvPr>
          <p:cNvSpPr/>
          <p:nvPr/>
        </p:nvSpPr>
        <p:spPr>
          <a:xfrm>
            <a:off x="2406355" y="4025601"/>
            <a:ext cx="4397974" cy="655624"/>
          </a:xfrm>
          <a:prstGeom prst="roundRect">
            <a:avLst>
              <a:gd name="adj" fmla="val 4115"/>
            </a:avLst>
          </a:prstGeom>
          <a:solidFill>
            <a:srgbClr val="C00000">
              <a:alpha val="8769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Binary Instrumentation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B483C3-2025-34C0-4B1F-FA3CC79510D1}"/>
              </a:ext>
            </a:extLst>
          </p:cNvPr>
          <p:cNvCxnSpPr>
            <a:cxnSpLocks/>
            <a:stCxn id="20" idx="2"/>
            <a:endCxn id="14" idx="0"/>
          </p:cNvCxnSpPr>
          <p:nvPr/>
        </p:nvCxnSpPr>
        <p:spPr>
          <a:xfrm>
            <a:off x="4605342" y="4681225"/>
            <a:ext cx="0" cy="112682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D9A65A2-18EC-A0FB-AF58-9EE99A411596}"/>
              </a:ext>
            </a:extLst>
          </p:cNvPr>
          <p:cNvSpPr/>
          <p:nvPr/>
        </p:nvSpPr>
        <p:spPr>
          <a:xfrm>
            <a:off x="4973677" y="5928176"/>
            <a:ext cx="2614338" cy="646044"/>
          </a:xfrm>
          <a:prstGeom prst="roundRect">
            <a:avLst>
              <a:gd name="adj" fmla="val 4115"/>
            </a:avLst>
          </a:prstGeom>
          <a:solidFill>
            <a:schemeClr val="accent2">
              <a:lumMod val="20000"/>
              <a:lumOff val="80000"/>
              <a:alpha val="92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CH" sz="3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Core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82C748-C224-D312-FB1B-F850106D7591}"/>
              </a:ext>
            </a:extLst>
          </p:cNvPr>
          <p:cNvSpPr txBox="1"/>
          <p:nvPr/>
        </p:nvSpPr>
        <p:spPr>
          <a:xfrm>
            <a:off x="6855352" y="4015974"/>
            <a:ext cx="2147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7636A7"/>
                </a:solidFill>
                <a:latin typeface="Aptos" panose="020B0004020202020204" pitchFamily="34" charset="0"/>
              </a:rPr>
              <a:t>Userspace</a:t>
            </a:r>
            <a:r>
              <a:rPr lang="en-US" b="1" dirty="0">
                <a:solidFill>
                  <a:srgbClr val="7636A7"/>
                </a:solidFill>
                <a:latin typeface="Aptos" panose="020B0004020202020204" pitchFamily="34" charset="0"/>
              </a:rPr>
              <a:t> Kernel Instruction Stream</a:t>
            </a:r>
            <a:endParaRPr lang="en-CH" b="1" dirty="0">
              <a:solidFill>
                <a:srgbClr val="7636A7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6BBD118-0E7B-E3DB-DD06-85AD3BDE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59035-3A84-AA88-98A4-4B68DC1AC2DF}"/>
              </a:ext>
            </a:extLst>
          </p:cNvPr>
          <p:cNvSpPr txBox="1"/>
          <p:nvPr/>
        </p:nvSpPr>
        <p:spPr>
          <a:xfrm>
            <a:off x="729392" y="4804292"/>
            <a:ext cx="38092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+ Imitates the OS-level</a:t>
            </a:r>
            <a:endParaRPr kumimoji="0" lang="en-CH" sz="2500" b="1" i="0" u="none" strike="noStrike" kern="1200" cap="none" spc="0" normalizeH="0" baseline="0" noProof="0" dirty="0">
              <a:ln>
                <a:noFill/>
              </a:ln>
              <a:solidFill>
                <a:srgbClr val="0A833B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lvl="0" algn="ctr" defTabSz="914400">
              <a:defRPr/>
            </a:pPr>
            <a:r>
              <a:rPr kumimoji="0" lang="en-CH" sz="2500" b="1" i="0" u="none" strike="noStrike" kern="1200" cap="none" spc="0" normalizeH="0" baseline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29180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1.85185E-6 L 1.66667E-6 0.11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4.07407E-6 L 1.66667E-6 0.187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9" grpId="0"/>
      <p:bldP spid="10" grpId="0" animBg="1"/>
      <p:bldP spid="11" grpId="0"/>
      <p:bldP spid="14" grpId="0" animBg="1"/>
      <p:bldP spid="20" grpId="0" animBg="1"/>
      <p:bldP spid="39" grpId="0" animBg="1"/>
      <p:bldP spid="45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93BD2-41D1-A435-D1B8-EB81B613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DCAC6ED-7186-95B5-CE34-E45882F51E28}"/>
              </a:ext>
            </a:extLst>
          </p:cNvPr>
          <p:cNvSpPr/>
          <p:nvPr/>
        </p:nvSpPr>
        <p:spPr>
          <a:xfrm>
            <a:off x="5186419" y="4752261"/>
            <a:ext cx="2753099" cy="365125"/>
          </a:xfrm>
          <a:prstGeom prst="rect">
            <a:avLst/>
          </a:prstGeom>
          <a:solidFill>
            <a:srgbClr val="7030A0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CH" sz="2200" dirty="0">
                <a:solidFill>
                  <a:schemeClr val="tx2">
                    <a:lumMod val="75000"/>
                  </a:schemeClr>
                </a:solidFill>
              </a:rPr>
              <a:t>dd R1, R1 ,R2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2B62EB-7EB5-EB81-5F32-3BE7598AD67F}"/>
              </a:ext>
            </a:extLst>
          </p:cNvPr>
          <p:cNvSpPr/>
          <p:nvPr/>
        </p:nvSpPr>
        <p:spPr>
          <a:xfrm>
            <a:off x="5186419" y="5360010"/>
            <a:ext cx="2753095" cy="365125"/>
          </a:xfrm>
          <a:prstGeom prst="rect">
            <a:avLst/>
          </a:prstGeom>
          <a:solidFill>
            <a:srgbClr val="7030A0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2">
                    <a:lumMod val="75000"/>
                  </a:schemeClr>
                </a:solidFill>
              </a:rPr>
              <a:t>load</a:t>
            </a:r>
            <a:r>
              <a:rPr lang="en-CH" sz="2200" dirty="0">
                <a:solidFill>
                  <a:schemeClr val="tx2">
                    <a:lumMod val="75000"/>
                  </a:schemeClr>
                </a:solidFill>
              </a:rPr>
              <a:t> R1, [0xA]</a:t>
            </a:r>
          </a:p>
        </p:txBody>
      </p:sp>
      <p:pic>
        <p:nvPicPr>
          <p:cNvPr id="32" name="Graphic 31" descr="Plugged Unplugged with solid fill">
            <a:extLst>
              <a:ext uri="{FF2B5EF4-FFF2-40B4-BE49-F238E27FC236}">
                <a16:creationId xmlns:a16="http://schemas.microsoft.com/office/drawing/2014/main" id="{70A232C2-7642-B05F-78D2-4E0101D0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0000">
            <a:off x="4258019" y="3356246"/>
            <a:ext cx="601915" cy="6019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89D56-F4B1-15E8-F992-0BE5665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53</a:t>
            </a:fld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D39EA-4CB5-CF77-7266-F73402618BE6}"/>
              </a:ext>
            </a:extLst>
          </p:cNvPr>
          <p:cNvSpPr txBox="1"/>
          <p:nvPr/>
        </p:nvSpPr>
        <p:spPr>
          <a:xfrm>
            <a:off x="1478491" y="915224"/>
            <a:ext cx="62761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H" sz="3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Lightweight Userspace Kernel</a:t>
            </a:r>
            <a:endParaRPr lang="en-CH" sz="3500" dirty="0">
              <a:latin typeface="Aptos" panose="020B00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0BF4ACD-E3B7-62A7-9827-2F5C93AA35B0}"/>
              </a:ext>
            </a:extLst>
          </p:cNvPr>
          <p:cNvSpPr/>
          <p:nvPr/>
        </p:nvSpPr>
        <p:spPr>
          <a:xfrm>
            <a:off x="1282391" y="1572240"/>
            <a:ext cx="6668354" cy="171656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C48D16-1876-75E0-D8AC-8BA2C7E4C45C}"/>
              </a:ext>
            </a:extLst>
          </p:cNvPr>
          <p:cNvSpPr/>
          <p:nvPr/>
        </p:nvSpPr>
        <p:spPr>
          <a:xfrm>
            <a:off x="1429899" y="1877224"/>
            <a:ext cx="6395388" cy="1012771"/>
          </a:xfrm>
          <a:prstGeom prst="roundRect">
            <a:avLst>
              <a:gd name="adj" fmla="val 411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b="1" noProof="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Desired</a:t>
            </a: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Memory</a:t>
            </a:r>
            <a:r>
              <a:rPr kumimoji="0" lang="en-CH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 Management </a:t>
            </a:r>
            <a:r>
              <a:rPr kumimoji="0" lang="en-CH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modules written in a high-level language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FBD16CA-B3AC-3361-D184-60DDCD3B76C2}"/>
              </a:ext>
            </a:extLst>
          </p:cNvPr>
          <p:cNvSpPr/>
          <p:nvPr/>
        </p:nvSpPr>
        <p:spPr>
          <a:xfrm>
            <a:off x="1271164" y="5808053"/>
            <a:ext cx="6668355" cy="859122"/>
          </a:xfrm>
          <a:prstGeom prst="roundRect">
            <a:avLst>
              <a:gd name="adj" fmla="val 4115"/>
            </a:avLst>
          </a:prstGeom>
          <a:solidFill>
            <a:srgbClr val="FACAA7"/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CH" sz="3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Simulator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EBE5053-8425-BA41-D1B8-BBBB9DDADC63}"/>
              </a:ext>
            </a:extLst>
          </p:cNvPr>
          <p:cNvSpPr/>
          <p:nvPr/>
        </p:nvSpPr>
        <p:spPr>
          <a:xfrm>
            <a:off x="2406355" y="4025601"/>
            <a:ext cx="4397974" cy="655624"/>
          </a:xfrm>
          <a:prstGeom prst="roundRect">
            <a:avLst>
              <a:gd name="adj" fmla="val 4115"/>
            </a:avLst>
          </a:prstGeom>
          <a:solidFill>
            <a:srgbClr val="C00000">
              <a:alpha val="8769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Binary Instrumentation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BB89861-DC0D-973D-CA08-875A88FA39B7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4605342" y="4681225"/>
            <a:ext cx="0" cy="104391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4E42B8E-1258-4513-D5FA-D63026A58586}"/>
              </a:ext>
            </a:extLst>
          </p:cNvPr>
          <p:cNvSpPr/>
          <p:nvPr/>
        </p:nvSpPr>
        <p:spPr>
          <a:xfrm>
            <a:off x="4973677" y="5928176"/>
            <a:ext cx="2614338" cy="646044"/>
          </a:xfrm>
          <a:prstGeom prst="roundRect">
            <a:avLst>
              <a:gd name="adj" fmla="val 4115"/>
            </a:avLst>
          </a:prstGeom>
          <a:solidFill>
            <a:schemeClr val="accent2">
              <a:lumMod val="20000"/>
              <a:lumOff val="80000"/>
              <a:alpha val="92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CH" sz="3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Core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80E9B9-56DB-0DC3-AB38-6AD992C5CC5A}"/>
              </a:ext>
            </a:extLst>
          </p:cNvPr>
          <p:cNvSpPr txBox="1"/>
          <p:nvPr/>
        </p:nvSpPr>
        <p:spPr>
          <a:xfrm>
            <a:off x="6855352" y="4015974"/>
            <a:ext cx="2147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7636A7"/>
                </a:solidFill>
                <a:latin typeface="Aptos" panose="020B0004020202020204" pitchFamily="34" charset="0"/>
              </a:rPr>
              <a:t>Userspace</a:t>
            </a:r>
            <a:r>
              <a:rPr lang="en-US" b="1" dirty="0">
                <a:solidFill>
                  <a:srgbClr val="7636A7"/>
                </a:solidFill>
                <a:latin typeface="Aptos" panose="020B0004020202020204" pitchFamily="34" charset="0"/>
              </a:rPr>
              <a:t> Kernel Instruction Stream</a:t>
            </a:r>
            <a:endParaRPr lang="en-CH" b="1" dirty="0">
              <a:solidFill>
                <a:srgbClr val="7636A7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4F65264-75F1-D01D-0638-FFDAE6AC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Simulation Methodology</a:t>
            </a:r>
            <a:endParaRPr lang="en-CH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4525ED-08FB-7E28-A297-2321A3AE5569}"/>
              </a:ext>
            </a:extLst>
          </p:cNvPr>
          <p:cNvCxnSpPr>
            <a:cxnSpLocks/>
          </p:cNvCxnSpPr>
          <p:nvPr/>
        </p:nvCxnSpPr>
        <p:spPr>
          <a:xfrm>
            <a:off x="2045926" y="3288805"/>
            <a:ext cx="0" cy="2519248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E1A53-E59A-AE47-FD6C-56655636EA97}"/>
              </a:ext>
            </a:extLst>
          </p:cNvPr>
          <p:cNvSpPr txBox="1"/>
          <p:nvPr/>
        </p:nvSpPr>
        <p:spPr>
          <a:xfrm>
            <a:off x="-84615" y="3933268"/>
            <a:ext cx="2147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Functional Outcome</a:t>
            </a:r>
            <a:endParaRPr lang="en-CH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AF9B8E-71A8-B5AC-9ABD-17CC61BBD5A4}"/>
              </a:ext>
            </a:extLst>
          </p:cNvPr>
          <p:cNvSpPr/>
          <p:nvPr/>
        </p:nvSpPr>
        <p:spPr>
          <a:xfrm>
            <a:off x="2177684" y="3314879"/>
            <a:ext cx="6825632" cy="2457492"/>
          </a:xfrm>
          <a:prstGeom prst="rect">
            <a:avLst/>
          </a:prstGeom>
          <a:solidFill>
            <a:schemeClr val="bg1">
              <a:alpha val="959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DB39E-270A-6E8C-EE0B-5628C40444A9}"/>
              </a:ext>
            </a:extLst>
          </p:cNvPr>
          <p:cNvSpPr/>
          <p:nvPr/>
        </p:nvSpPr>
        <p:spPr>
          <a:xfrm>
            <a:off x="2177683" y="4716906"/>
            <a:ext cx="3202331" cy="893863"/>
          </a:xfrm>
          <a:prstGeom prst="rect">
            <a:avLst/>
          </a:prstGeom>
          <a:solidFill>
            <a:schemeClr val="bg1">
              <a:alpha val="9591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DA0A6-25CF-0890-BE3C-F26EC6F0FEE5}"/>
              </a:ext>
            </a:extLst>
          </p:cNvPr>
          <p:cNvSpPr txBox="1"/>
          <p:nvPr/>
        </p:nvSpPr>
        <p:spPr>
          <a:xfrm>
            <a:off x="2045925" y="4756869"/>
            <a:ext cx="32197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+ Enables emulation of kernel modules</a:t>
            </a:r>
            <a:endParaRPr kumimoji="0" lang="en-CH" sz="2500" b="1" i="0" u="none" strike="noStrike" kern="1200" cap="none" spc="0" normalizeH="0" baseline="0" noProof="0" dirty="0">
              <a:ln>
                <a:noFill/>
              </a:ln>
              <a:solidFill>
                <a:srgbClr val="0A833B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63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A5689-E601-4740-B2A7-662EE4663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9AD72-8184-B7CA-0638-CAB597D3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54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1CF1-B4F1-9B26-103D-D619B923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Workflow: Page Fault Handling Example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B31F1-2844-943E-A404-4F6A5312837A}"/>
              </a:ext>
            </a:extLst>
          </p:cNvPr>
          <p:cNvSpPr txBox="1"/>
          <p:nvPr/>
        </p:nvSpPr>
        <p:spPr>
          <a:xfrm>
            <a:off x="2006313" y="1441236"/>
            <a:ext cx="49713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rgbClr val="0070C0"/>
                </a:solidFill>
                <a:latin typeface="Aptos" panose="020B0004020202020204" pitchFamily="34" charset="0"/>
              </a:rPr>
              <a:t>Example </a:t>
            </a:r>
            <a:r>
              <a:rPr kumimoji="0" lang="en-CH" sz="3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Userspace Kernel</a:t>
            </a:r>
            <a:endParaRPr lang="en-CH" sz="3000" dirty="0"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EBD0334-E7CC-6FD1-5C17-6183FD697515}"/>
              </a:ext>
            </a:extLst>
          </p:cNvPr>
          <p:cNvSpPr/>
          <p:nvPr/>
        </p:nvSpPr>
        <p:spPr>
          <a:xfrm>
            <a:off x="1423035" y="2068303"/>
            <a:ext cx="6023610" cy="3018047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507C13-8AFB-38E0-4EDD-C547240E1725}"/>
              </a:ext>
            </a:extLst>
          </p:cNvPr>
          <p:cNvSpPr/>
          <p:nvPr/>
        </p:nvSpPr>
        <p:spPr>
          <a:xfrm>
            <a:off x="2493645" y="4034790"/>
            <a:ext cx="3882390" cy="677293"/>
          </a:xfrm>
          <a:prstGeom prst="roundRect">
            <a:avLst>
              <a:gd name="adj" fmla="val 411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</a:rPr>
              <a:t>Page Fault Handler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E22FDF-0830-84E7-1CB0-F7FFAB028245}"/>
              </a:ext>
            </a:extLst>
          </p:cNvPr>
          <p:cNvSpPr/>
          <p:nvPr/>
        </p:nvSpPr>
        <p:spPr>
          <a:xfrm>
            <a:off x="1697354" y="2457451"/>
            <a:ext cx="5480686" cy="1577340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507515-2E76-A370-AE8B-39A056CE9DF2}"/>
              </a:ext>
            </a:extLst>
          </p:cNvPr>
          <p:cNvSpPr/>
          <p:nvPr/>
        </p:nvSpPr>
        <p:spPr>
          <a:xfrm>
            <a:off x="1795205" y="2715073"/>
            <a:ext cx="269678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Transparent Huge Pages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01C4C4-AACA-E67C-7BA0-93EBF54CEA14}"/>
              </a:ext>
            </a:extLst>
          </p:cNvPr>
          <p:cNvSpPr/>
          <p:nvPr/>
        </p:nvSpPr>
        <p:spPr>
          <a:xfrm>
            <a:off x="4555203" y="2715073"/>
            <a:ext cx="2520047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Buddy Allocator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6" grpId="0"/>
      <p:bldP spid="7" grpId="0" animBg="1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D93EC-748B-1606-C592-B827456C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15F92279-DD09-2527-4FEE-8E1038A2F911}"/>
              </a:ext>
            </a:extLst>
          </p:cNvPr>
          <p:cNvCxnSpPr>
            <a:cxnSpLocks/>
            <a:stCxn id="47" idx="2"/>
            <a:endCxn id="19" idx="2"/>
          </p:cNvCxnSpPr>
          <p:nvPr/>
        </p:nvCxnSpPr>
        <p:spPr>
          <a:xfrm rot="16200000" flipH="1">
            <a:off x="3714254" y="1587089"/>
            <a:ext cx="1933506" cy="6539577"/>
          </a:xfrm>
          <a:prstGeom prst="bentConnector3">
            <a:avLst>
              <a:gd name="adj1" fmla="val 119330"/>
            </a:avLst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83337-2049-D148-5B8F-0C2C1EEE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55</a:t>
            </a:fld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5525E-CC3D-AF05-E672-5A1788EE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Workflow: Page Fault Handling Example</a:t>
            </a:r>
            <a:endParaRPr lang="en-CH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DCA1CCF-729E-F096-701F-7EEFD471EFF6}"/>
              </a:ext>
            </a:extLst>
          </p:cNvPr>
          <p:cNvSpPr/>
          <p:nvPr/>
        </p:nvSpPr>
        <p:spPr>
          <a:xfrm>
            <a:off x="2665137" y="4202310"/>
            <a:ext cx="6321564" cy="1854140"/>
          </a:xfrm>
          <a:prstGeom prst="roundRect">
            <a:avLst>
              <a:gd name="adj" fmla="val 4115"/>
            </a:avLst>
          </a:prstGeom>
          <a:solidFill>
            <a:srgbClr val="FACAA7">
              <a:alpha val="21921"/>
            </a:srgb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endParaRPr lang="en-CH" sz="3500" b="1" dirty="0">
              <a:solidFill>
                <a:srgbClr val="ED7D31">
                  <a:lumMod val="50000"/>
                </a:srgbClr>
              </a:solidFill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69D5A6A-2DDF-B0E4-BB47-CBC864553998}"/>
              </a:ext>
            </a:extLst>
          </p:cNvPr>
          <p:cNvSpPr/>
          <p:nvPr/>
        </p:nvSpPr>
        <p:spPr>
          <a:xfrm>
            <a:off x="7200047" y="4648965"/>
            <a:ext cx="1501497" cy="1174666"/>
          </a:xfrm>
          <a:prstGeom prst="roundRect">
            <a:avLst>
              <a:gd name="adj" fmla="val 4115"/>
            </a:avLst>
          </a:prstGeom>
          <a:solidFill>
            <a:schemeClr val="accent2">
              <a:lumMod val="40000"/>
              <a:lumOff val="60000"/>
              <a:alpha val="94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Core </a:t>
            </a:r>
          </a:p>
          <a:p>
            <a:pPr lvl="0" algn="ctr" defTabSz="914400">
              <a:defRPr/>
            </a:pPr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9AB52-EC96-172B-EE47-2BB5EB082BDE}"/>
              </a:ext>
            </a:extLst>
          </p:cNvPr>
          <p:cNvSpPr txBox="1"/>
          <p:nvPr/>
        </p:nvSpPr>
        <p:spPr>
          <a:xfrm>
            <a:off x="2039557" y="6208497"/>
            <a:ext cx="9127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CH" sz="26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Example: Sniper Simulator [Carlson+ TACO 12]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2B4F203-66DD-5253-4565-72703EB21CAF}"/>
              </a:ext>
            </a:extLst>
          </p:cNvPr>
          <p:cNvSpPr/>
          <p:nvPr/>
        </p:nvSpPr>
        <p:spPr>
          <a:xfrm>
            <a:off x="3384175" y="4669518"/>
            <a:ext cx="1770542" cy="1149209"/>
          </a:xfrm>
          <a:prstGeom prst="roundRect">
            <a:avLst>
              <a:gd name="adj" fmla="val 4115"/>
            </a:avLst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MMU </a:t>
            </a:r>
          </a:p>
          <a:p>
            <a:pPr algn="ctr"/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Model</a:t>
            </a:r>
            <a:endParaRPr lang="en-CH" sz="25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3F2EC7-B0B1-FB83-F691-17ABC8632DE9}"/>
              </a:ext>
            </a:extLst>
          </p:cNvPr>
          <p:cNvCxnSpPr>
            <a:cxnSpLocks/>
          </p:cNvCxnSpPr>
          <p:nvPr/>
        </p:nvCxnSpPr>
        <p:spPr>
          <a:xfrm>
            <a:off x="7807102" y="2611742"/>
            <a:ext cx="0" cy="2037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0F4BF8-2D39-4591-6078-2A5F777F5E4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174796" y="5236298"/>
            <a:ext cx="20252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49265C7-DCF3-6495-CBAE-75B7E4A6958D}"/>
              </a:ext>
            </a:extLst>
          </p:cNvPr>
          <p:cNvSpPr txBox="1"/>
          <p:nvPr/>
        </p:nvSpPr>
        <p:spPr>
          <a:xfrm>
            <a:off x="5447526" y="4892420"/>
            <a:ext cx="168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dirty="0">
                <a:latin typeface="Aptos SemiBold" panose="020B0004020202020204" pitchFamily="34" charset="0"/>
              </a:rPr>
              <a:t>Translation Request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B717-7E0B-6E2F-897D-6C378715417B}"/>
              </a:ext>
            </a:extLst>
          </p:cNvPr>
          <p:cNvSpPr txBox="1"/>
          <p:nvPr/>
        </p:nvSpPr>
        <p:spPr>
          <a:xfrm>
            <a:off x="180371" y="937451"/>
            <a:ext cx="49713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rgbClr val="0070C0"/>
                </a:solidFill>
                <a:latin typeface="Aptos" panose="020B0004020202020204" pitchFamily="34" charset="0"/>
              </a:rPr>
              <a:t>Example </a:t>
            </a:r>
            <a:r>
              <a:rPr kumimoji="0" lang="en-CH" sz="3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Userspace Kernel</a:t>
            </a:r>
            <a:endParaRPr lang="en-CH" sz="3000" dirty="0"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6CDB1C-1778-C096-1A36-EEECAA2F867D}"/>
              </a:ext>
            </a:extLst>
          </p:cNvPr>
          <p:cNvSpPr/>
          <p:nvPr/>
        </p:nvSpPr>
        <p:spPr>
          <a:xfrm>
            <a:off x="262660" y="1473354"/>
            <a:ext cx="4735888" cy="118233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A8E8C2-FEA2-EF90-A5C8-504EBD2AFFD5}"/>
              </a:ext>
            </a:extLst>
          </p:cNvPr>
          <p:cNvSpPr/>
          <p:nvPr/>
        </p:nvSpPr>
        <p:spPr>
          <a:xfrm>
            <a:off x="6603539" y="1852547"/>
            <a:ext cx="2234123" cy="744068"/>
          </a:xfrm>
          <a:prstGeom prst="roundRect">
            <a:avLst>
              <a:gd name="adj" fmla="val 4115"/>
            </a:avLst>
          </a:prstGeom>
          <a:solidFill>
            <a:schemeClr val="accent1">
              <a:lumMod val="75000"/>
              <a:alpha val="18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500" b="1" dirty="0">
                <a:solidFill>
                  <a:schemeClr val="tx1"/>
                </a:solidFill>
                <a:latin typeface="Aptos SemiBold" panose="020B0004020202020204" pitchFamily="34" charset="0"/>
              </a:rPr>
              <a:t>Workload</a:t>
            </a:r>
            <a:endParaRPr kumimoji="0" lang="en-CH" sz="2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612EC5-B0F0-BD3F-03C1-7BAC5E977071}"/>
              </a:ext>
            </a:extLst>
          </p:cNvPr>
          <p:cNvSpPr/>
          <p:nvPr/>
        </p:nvSpPr>
        <p:spPr>
          <a:xfrm>
            <a:off x="6141127" y="2044492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CA504F2-DF31-AC3D-A6C3-073F52209BAF}"/>
              </a:ext>
            </a:extLst>
          </p:cNvPr>
          <p:cNvGrpSpPr/>
          <p:nvPr/>
        </p:nvGrpSpPr>
        <p:grpSpPr>
          <a:xfrm>
            <a:off x="6428411" y="3043270"/>
            <a:ext cx="1440176" cy="1010364"/>
            <a:chOff x="6428411" y="3043270"/>
            <a:chExt cx="1440176" cy="10103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DBE8E6-1C1A-5001-374C-2884DDB9D5C7}"/>
                </a:ext>
              </a:extLst>
            </p:cNvPr>
            <p:cNvSpPr txBox="1"/>
            <p:nvPr/>
          </p:nvSpPr>
          <p:spPr>
            <a:xfrm>
              <a:off x="6428411" y="3043270"/>
              <a:ext cx="1440176" cy="733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540"/>
                </a:lnSpc>
              </a:pPr>
              <a:r>
                <a:rPr lang="en-CH" sz="2000" b="1" dirty="0">
                  <a:latin typeface="Aptos SemiBold" panose="020B0004020202020204" pitchFamily="34" charset="0"/>
                </a:rPr>
                <a:t>Memory </a:t>
              </a:r>
            </a:p>
            <a:p>
              <a:pPr algn="ctr">
                <a:lnSpc>
                  <a:spcPts val="2540"/>
                </a:lnSpc>
              </a:pPr>
              <a:r>
                <a:rPr lang="en-CH" sz="2000" b="1" dirty="0">
                  <a:latin typeface="Aptos SemiBold" panose="020B0004020202020204" pitchFamily="34" charset="0"/>
                </a:rPr>
                <a:t>Access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E1EDDF-684C-84BA-1AA2-5667CDD279BA}"/>
                </a:ext>
              </a:extLst>
            </p:cNvPr>
            <p:cNvSpPr/>
            <p:nvPr/>
          </p:nvSpPr>
          <p:spPr>
            <a:xfrm>
              <a:off x="6995004" y="3701139"/>
              <a:ext cx="352495" cy="3524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500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2454ED1-C9BC-FBFD-9CA1-33FADD435F11}"/>
              </a:ext>
            </a:extLst>
          </p:cNvPr>
          <p:cNvSpPr/>
          <p:nvPr/>
        </p:nvSpPr>
        <p:spPr>
          <a:xfrm>
            <a:off x="6116192" y="5564962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B221744-C935-7208-4711-F14A920060EE}"/>
              </a:ext>
            </a:extLst>
          </p:cNvPr>
          <p:cNvSpPr/>
          <p:nvPr/>
        </p:nvSpPr>
        <p:spPr>
          <a:xfrm>
            <a:off x="4885354" y="3480273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ED759946-59ED-F4C7-2727-AE4A0E65C9C9}"/>
              </a:ext>
            </a:extLst>
          </p:cNvPr>
          <p:cNvSpPr/>
          <p:nvPr/>
        </p:nvSpPr>
        <p:spPr>
          <a:xfrm>
            <a:off x="433102" y="1716966"/>
            <a:ext cx="4371112" cy="58358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SemiBold" panose="020B0004020202020204" pitchFamily="34" charset="0"/>
              </a:rPr>
              <a:t>Page Fault Handler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FFCC2B4-ADC4-D057-67E6-01C0B0816841}"/>
              </a:ext>
            </a:extLst>
          </p:cNvPr>
          <p:cNvSpPr/>
          <p:nvPr/>
        </p:nvSpPr>
        <p:spPr>
          <a:xfrm>
            <a:off x="837981" y="2192989"/>
            <a:ext cx="3769045" cy="677293"/>
          </a:xfrm>
          <a:prstGeom prst="roundRect">
            <a:avLst>
              <a:gd name="adj" fmla="val 411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0A77E49-E76E-EECA-D76A-4FD7F7761C0B}"/>
              </a:ext>
            </a:extLst>
          </p:cNvPr>
          <p:cNvSpPr/>
          <p:nvPr/>
        </p:nvSpPr>
        <p:spPr>
          <a:xfrm>
            <a:off x="4998548" y="1030703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41581ED-721F-6916-843E-1F38D330166D}"/>
              </a:ext>
            </a:extLst>
          </p:cNvPr>
          <p:cNvSpPr/>
          <p:nvPr/>
        </p:nvSpPr>
        <p:spPr>
          <a:xfrm>
            <a:off x="157300" y="2922938"/>
            <a:ext cx="2507837" cy="967187"/>
          </a:xfrm>
          <a:prstGeom prst="roundRect">
            <a:avLst>
              <a:gd name="adj" fmla="val 4115"/>
            </a:avLst>
          </a:prstGeom>
          <a:solidFill>
            <a:srgbClr val="FF0000">
              <a:alpha val="3348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500" b="1" dirty="0">
                <a:solidFill>
                  <a:srgbClr val="C00000"/>
                </a:solidFill>
                <a:latin typeface="Aptos SemiBold" panose="020B0004020202020204" pitchFamily="34" charset="0"/>
              </a:rPr>
              <a:t>Binary Instrumentation</a:t>
            </a:r>
            <a:endParaRPr kumimoji="0" lang="en-CH" sz="25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0460B53-ECEF-F40D-6B7F-84280C697D4F}"/>
              </a:ext>
            </a:extLst>
          </p:cNvPr>
          <p:cNvCxnSpPr>
            <a:cxnSpLocks/>
          </p:cNvCxnSpPr>
          <p:nvPr/>
        </p:nvCxnSpPr>
        <p:spPr>
          <a:xfrm>
            <a:off x="977030" y="2300547"/>
            <a:ext cx="0" cy="6223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2E9C6EA-DB5B-F3BD-BECC-A31B113C44E0}"/>
              </a:ext>
            </a:extLst>
          </p:cNvPr>
          <p:cNvSpPr txBox="1"/>
          <p:nvPr/>
        </p:nvSpPr>
        <p:spPr>
          <a:xfrm>
            <a:off x="4083214" y="3069429"/>
            <a:ext cx="19567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C00000"/>
                </a:solidFill>
                <a:latin typeface="Aptos" panose="020B0004020202020204" pitchFamily="34" charset="0"/>
              </a:rPr>
              <a:t>Page Fault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CFD5B01-32BA-5074-B40F-E3B5D94D7FCC}"/>
              </a:ext>
            </a:extLst>
          </p:cNvPr>
          <p:cNvCxnSpPr>
            <a:cxnSpLocks/>
          </p:cNvCxnSpPr>
          <p:nvPr/>
        </p:nvCxnSpPr>
        <p:spPr>
          <a:xfrm flipV="1">
            <a:off x="4272873" y="2655690"/>
            <a:ext cx="0" cy="2013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C83DDF97-9689-2B69-5E59-6132580AE0B7}"/>
              </a:ext>
            </a:extLst>
          </p:cNvPr>
          <p:cNvSpPr/>
          <p:nvPr/>
        </p:nvSpPr>
        <p:spPr>
          <a:xfrm>
            <a:off x="4083214" y="1832509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C9707CA-752D-A849-F908-8F3F94242706}"/>
              </a:ext>
            </a:extLst>
          </p:cNvPr>
          <p:cNvSpPr/>
          <p:nvPr/>
        </p:nvSpPr>
        <p:spPr>
          <a:xfrm>
            <a:off x="2082798" y="3046967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5F9575-3534-554A-B1CC-E9E68FDA1AB9}"/>
              </a:ext>
            </a:extLst>
          </p:cNvPr>
          <p:cNvSpPr/>
          <p:nvPr/>
        </p:nvSpPr>
        <p:spPr>
          <a:xfrm>
            <a:off x="8069941" y="5880202"/>
            <a:ext cx="352495" cy="352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366DC8E-0D97-0EE7-67D0-EE507B784DE9}"/>
              </a:ext>
            </a:extLst>
          </p:cNvPr>
          <p:cNvSpPr txBox="1"/>
          <p:nvPr/>
        </p:nvSpPr>
        <p:spPr>
          <a:xfrm>
            <a:off x="12990286" y="40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720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50" grpId="0"/>
      <p:bldP spid="3" grpId="0"/>
      <p:bldP spid="5" grpId="0" animBg="1"/>
      <p:bldP spid="21" grpId="0" animBg="1"/>
      <p:bldP spid="30" grpId="0" animBg="1"/>
      <p:bldP spid="35" grpId="0" animBg="1"/>
      <p:bldP spid="36" grpId="0" animBg="1"/>
      <p:bldP spid="38" grpId="0" animBg="1"/>
      <p:bldP spid="29" grpId="0" animBg="1"/>
      <p:bldP spid="47" grpId="0" animBg="1"/>
      <p:bldP spid="78" grpId="0"/>
      <p:bldP spid="96" grpId="0" animBg="1"/>
      <p:bldP spid="97" grpId="0" animBg="1"/>
      <p:bldP spid="9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BFEA-D4E8-F77C-54C4-26AB9BE0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47A5E-13DE-316A-9A17-29BE3DD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56</a:t>
            </a:fld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3A467-079D-FCFA-7FEF-04ACFDEF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Workflow: Page Fault Handling Example</a:t>
            </a:r>
            <a:endParaRPr lang="en-CH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BD63C64-B328-6F14-560D-7A37754D9F21}"/>
              </a:ext>
            </a:extLst>
          </p:cNvPr>
          <p:cNvSpPr/>
          <p:nvPr/>
        </p:nvSpPr>
        <p:spPr>
          <a:xfrm>
            <a:off x="2665137" y="4202310"/>
            <a:ext cx="6321564" cy="1854140"/>
          </a:xfrm>
          <a:prstGeom prst="roundRect">
            <a:avLst>
              <a:gd name="adj" fmla="val 4115"/>
            </a:avLst>
          </a:prstGeom>
          <a:solidFill>
            <a:srgbClr val="FACAA7">
              <a:alpha val="21921"/>
            </a:srgb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endParaRPr lang="en-CH" sz="3500" b="1" dirty="0">
              <a:solidFill>
                <a:srgbClr val="ED7D31">
                  <a:lumMod val="50000"/>
                </a:srgbClr>
              </a:solidFill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303C0CD-F4D6-38B8-0AE8-1EFD28EBBC89}"/>
              </a:ext>
            </a:extLst>
          </p:cNvPr>
          <p:cNvSpPr/>
          <p:nvPr/>
        </p:nvSpPr>
        <p:spPr>
          <a:xfrm>
            <a:off x="7200047" y="4648965"/>
            <a:ext cx="1501497" cy="1174666"/>
          </a:xfrm>
          <a:prstGeom prst="roundRect">
            <a:avLst>
              <a:gd name="adj" fmla="val 4115"/>
            </a:avLst>
          </a:prstGeom>
          <a:solidFill>
            <a:schemeClr val="accent2">
              <a:lumMod val="40000"/>
              <a:lumOff val="60000"/>
              <a:alpha val="94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Core </a:t>
            </a:r>
          </a:p>
          <a:p>
            <a:pPr lvl="0" algn="ctr" defTabSz="914400">
              <a:defRPr/>
            </a:pPr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5F6A23-1565-8536-FCDC-B0B8A2CBFDFE}"/>
              </a:ext>
            </a:extLst>
          </p:cNvPr>
          <p:cNvSpPr txBox="1"/>
          <p:nvPr/>
        </p:nvSpPr>
        <p:spPr>
          <a:xfrm>
            <a:off x="2039557" y="6079694"/>
            <a:ext cx="91279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CH" sz="26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Example: Sniper Simulator [Carlson+ TACO 12]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F173E89-DA85-6780-0EB6-D362FF08E504}"/>
              </a:ext>
            </a:extLst>
          </p:cNvPr>
          <p:cNvSpPr/>
          <p:nvPr/>
        </p:nvSpPr>
        <p:spPr>
          <a:xfrm>
            <a:off x="3384175" y="4669518"/>
            <a:ext cx="1770542" cy="1149209"/>
          </a:xfrm>
          <a:prstGeom prst="roundRect">
            <a:avLst>
              <a:gd name="adj" fmla="val 4115"/>
            </a:avLst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rgbClr val="C27B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MMU </a:t>
            </a:r>
          </a:p>
          <a:p>
            <a:pPr algn="ctr"/>
            <a:r>
              <a:rPr lang="en-CH" sz="2500" b="1" dirty="0">
                <a:solidFill>
                  <a:srgbClr val="ED7D31">
                    <a:lumMod val="50000"/>
                  </a:srgbClr>
                </a:solidFill>
                <a:latin typeface="Aptos" panose="020B0004020202020204" pitchFamily="34" charset="0"/>
              </a:rPr>
              <a:t>Model</a:t>
            </a:r>
            <a:endParaRPr lang="en-CH" sz="25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71904A2-921B-E499-2AB9-B7AC687135F8}"/>
              </a:ext>
            </a:extLst>
          </p:cNvPr>
          <p:cNvCxnSpPr>
            <a:cxnSpLocks/>
          </p:cNvCxnSpPr>
          <p:nvPr/>
        </p:nvCxnSpPr>
        <p:spPr>
          <a:xfrm>
            <a:off x="7807102" y="2611742"/>
            <a:ext cx="0" cy="20372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11D1C4E-725F-BC40-FCB6-02C8C80604F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174796" y="5236298"/>
            <a:ext cx="20252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9981AE4-B9CC-3C2E-C9A6-0827C8E88122}"/>
              </a:ext>
            </a:extLst>
          </p:cNvPr>
          <p:cNvSpPr txBox="1"/>
          <p:nvPr/>
        </p:nvSpPr>
        <p:spPr>
          <a:xfrm>
            <a:off x="5174796" y="4879853"/>
            <a:ext cx="2223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000" b="1" dirty="0">
                <a:latin typeface="Aptos SemiBold" panose="020B0004020202020204" pitchFamily="34" charset="0"/>
              </a:rPr>
              <a:t>Translation Request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323C3-8C5D-B750-82C8-57095D97D1C9}"/>
              </a:ext>
            </a:extLst>
          </p:cNvPr>
          <p:cNvSpPr txBox="1"/>
          <p:nvPr/>
        </p:nvSpPr>
        <p:spPr>
          <a:xfrm>
            <a:off x="203442" y="937451"/>
            <a:ext cx="49713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rgbClr val="0070C0"/>
                </a:solidFill>
                <a:latin typeface="Aptos" panose="020B0004020202020204" pitchFamily="34" charset="0"/>
              </a:rPr>
              <a:t>Example </a:t>
            </a:r>
            <a:r>
              <a:rPr kumimoji="0" lang="en-CH" sz="3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Userspace Kernel</a:t>
            </a:r>
            <a:endParaRPr lang="en-CH" sz="3000" dirty="0">
              <a:latin typeface="Aptos" panose="020B00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DE1A7D6-BCFF-4DE0-10CB-DCC99FB38F88}"/>
              </a:ext>
            </a:extLst>
          </p:cNvPr>
          <p:cNvSpPr/>
          <p:nvPr/>
        </p:nvSpPr>
        <p:spPr>
          <a:xfrm>
            <a:off x="6603539" y="1852547"/>
            <a:ext cx="2234123" cy="744068"/>
          </a:xfrm>
          <a:prstGeom prst="roundRect">
            <a:avLst>
              <a:gd name="adj" fmla="val 4115"/>
            </a:avLst>
          </a:prstGeom>
          <a:solidFill>
            <a:schemeClr val="accent1">
              <a:lumMod val="75000"/>
              <a:alpha val="18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500" b="1" dirty="0">
                <a:solidFill>
                  <a:schemeClr val="tx1"/>
                </a:solidFill>
                <a:latin typeface="Aptos SemiBold" panose="020B0004020202020204" pitchFamily="34" charset="0"/>
              </a:rPr>
              <a:t>Workload</a:t>
            </a:r>
            <a:endParaRPr kumimoji="0" lang="en-CH" sz="2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00458F-CC26-D689-75A6-B568F9BC4169}"/>
              </a:ext>
            </a:extLst>
          </p:cNvPr>
          <p:cNvSpPr txBox="1"/>
          <p:nvPr/>
        </p:nvSpPr>
        <p:spPr>
          <a:xfrm>
            <a:off x="6428411" y="3043270"/>
            <a:ext cx="1440176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40"/>
              </a:lnSpc>
            </a:pPr>
            <a:r>
              <a:rPr lang="en-CH" sz="2000" b="1" dirty="0">
                <a:latin typeface="Aptos SemiBold" panose="020B0004020202020204" pitchFamily="34" charset="0"/>
              </a:rPr>
              <a:t>Memory </a:t>
            </a:r>
          </a:p>
          <a:p>
            <a:pPr algn="ctr">
              <a:lnSpc>
                <a:spcPts val="2540"/>
              </a:lnSpc>
            </a:pPr>
            <a:r>
              <a:rPr lang="en-CH" sz="2000" b="1" dirty="0">
                <a:latin typeface="Aptos SemiBold" panose="020B0004020202020204" pitchFamily="34" charset="0"/>
              </a:rPr>
              <a:t>Access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AE03AF2-39A1-6D45-DCAA-29F5B3BDE244}"/>
              </a:ext>
            </a:extLst>
          </p:cNvPr>
          <p:cNvSpPr/>
          <p:nvPr/>
        </p:nvSpPr>
        <p:spPr>
          <a:xfrm>
            <a:off x="433102" y="1716966"/>
            <a:ext cx="4371112" cy="58358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SemiBold" panose="020B0004020202020204" pitchFamily="34" charset="0"/>
              </a:rPr>
              <a:t>Page Fault Handler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74D7960-99C5-0099-5320-ECC8109C4694}"/>
              </a:ext>
            </a:extLst>
          </p:cNvPr>
          <p:cNvSpPr/>
          <p:nvPr/>
        </p:nvSpPr>
        <p:spPr>
          <a:xfrm>
            <a:off x="837981" y="2192989"/>
            <a:ext cx="3769045" cy="677293"/>
          </a:xfrm>
          <a:prstGeom prst="roundRect">
            <a:avLst>
              <a:gd name="adj" fmla="val 411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0B3947-0901-F2BA-B7D8-D6C66D585008}"/>
              </a:ext>
            </a:extLst>
          </p:cNvPr>
          <p:cNvSpPr txBox="1"/>
          <p:nvPr/>
        </p:nvSpPr>
        <p:spPr>
          <a:xfrm>
            <a:off x="2405788" y="3071070"/>
            <a:ext cx="195677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Page Fault</a:t>
            </a:r>
          </a:p>
          <a:p>
            <a:pPr algn="ctr"/>
            <a:r>
              <a:rPr lang="en-CH" sz="2500" b="1" dirty="0">
                <a:solidFill>
                  <a:srgbClr val="0A833B"/>
                </a:solidFill>
                <a:latin typeface="Aptos" panose="020B0004020202020204" pitchFamily="34" charset="0"/>
              </a:rPr>
              <a:t>Outcome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CC99604-7472-9217-A478-08BB0371834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269446" y="2655690"/>
            <a:ext cx="0" cy="2013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CF82A4CD-E84A-41B3-E03D-A6BAF0DC46E9}"/>
              </a:ext>
            </a:extLst>
          </p:cNvPr>
          <p:cNvSpPr txBox="1"/>
          <p:nvPr/>
        </p:nvSpPr>
        <p:spPr>
          <a:xfrm>
            <a:off x="12990286" y="40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7A62B3-D6F1-16B6-DB06-303F39FD29DC}"/>
              </a:ext>
            </a:extLst>
          </p:cNvPr>
          <p:cNvSpPr/>
          <p:nvPr/>
        </p:nvSpPr>
        <p:spPr>
          <a:xfrm>
            <a:off x="262660" y="1473354"/>
            <a:ext cx="4735888" cy="118233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7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2C15E-1C9C-0DC1-E7AA-104F1341A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2438-3130-5204-AEC9-632BB266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57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A9C1-DB23-D51C-D0EE-EE1EB917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/>
          </a:bodyPr>
          <a:lstStyle/>
          <a:p>
            <a:r>
              <a:rPr lang="en-US" sz="40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Mim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icOS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Imitating the Linux Kernel</a:t>
            </a:r>
            <a:endParaRPr lang="en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B6260-B9EC-2430-E6A4-E9B738722CC9}"/>
              </a:ext>
            </a:extLst>
          </p:cNvPr>
          <p:cNvSpPr txBox="1"/>
          <p:nvPr/>
        </p:nvSpPr>
        <p:spPr>
          <a:xfrm>
            <a:off x="1670371" y="1392693"/>
            <a:ext cx="6100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000" b="1" dirty="0">
                <a:solidFill>
                  <a:srgbClr val="0070C0"/>
                </a:solidFill>
                <a:latin typeface="Aptos" panose="020B0004020202020204" pitchFamily="34" charset="0"/>
              </a:rPr>
              <a:t>MimicOS modules written in C++</a:t>
            </a:r>
            <a:endParaRPr lang="en-CH" sz="3000" dirty="0"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B02151-9AF7-65A7-D252-2FA706BDD46B}"/>
              </a:ext>
            </a:extLst>
          </p:cNvPr>
          <p:cNvSpPr/>
          <p:nvPr/>
        </p:nvSpPr>
        <p:spPr>
          <a:xfrm>
            <a:off x="1059366" y="2013499"/>
            <a:ext cx="7058722" cy="249787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4FAB48-3968-54AF-4EA4-5DB42E0B5551}"/>
              </a:ext>
            </a:extLst>
          </p:cNvPr>
          <p:cNvSpPr/>
          <p:nvPr/>
        </p:nvSpPr>
        <p:spPr>
          <a:xfrm>
            <a:off x="1193039" y="3340683"/>
            <a:ext cx="2263839" cy="938738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Transparent Huge Pages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DFC168-A258-09A6-7D40-ABCDEB9C1856}"/>
              </a:ext>
            </a:extLst>
          </p:cNvPr>
          <p:cNvSpPr/>
          <p:nvPr/>
        </p:nvSpPr>
        <p:spPr>
          <a:xfrm>
            <a:off x="1193039" y="2228407"/>
            <a:ext cx="226383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Buddy Allocator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241901-CF02-E634-6301-1A98A07D2DCB}"/>
              </a:ext>
            </a:extLst>
          </p:cNvPr>
          <p:cNvSpPr/>
          <p:nvPr/>
        </p:nvSpPr>
        <p:spPr>
          <a:xfrm>
            <a:off x="3561199" y="2228407"/>
            <a:ext cx="231896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Radix-based page table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5AA1C6-69B3-E989-F126-DD5F730CC935}"/>
              </a:ext>
            </a:extLst>
          </p:cNvPr>
          <p:cNvSpPr/>
          <p:nvPr/>
        </p:nvSpPr>
        <p:spPr>
          <a:xfrm>
            <a:off x="5984490" y="2233734"/>
            <a:ext cx="2021601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hugetlbfs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10D344E-9B72-4F44-4218-438586F834A9}"/>
              </a:ext>
            </a:extLst>
          </p:cNvPr>
          <p:cNvSpPr/>
          <p:nvPr/>
        </p:nvSpPr>
        <p:spPr>
          <a:xfrm>
            <a:off x="3561199" y="3340683"/>
            <a:ext cx="2318969" cy="938737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Swap</a:t>
            </a: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 Space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D255A1-7406-8422-D61A-FA102C2588CA}"/>
              </a:ext>
            </a:extLst>
          </p:cNvPr>
          <p:cNvSpPr/>
          <p:nvPr/>
        </p:nvSpPr>
        <p:spPr>
          <a:xfrm>
            <a:off x="5970346" y="3340684"/>
            <a:ext cx="2035745" cy="938737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Page Cache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F41141-6725-68E8-365F-F0731CFCAA37}"/>
              </a:ext>
            </a:extLst>
          </p:cNvPr>
          <p:cNvSpPr/>
          <p:nvPr/>
        </p:nvSpPr>
        <p:spPr>
          <a:xfrm>
            <a:off x="-122830" y="4901936"/>
            <a:ext cx="9389660" cy="1384417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More details in the paper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0B959-FA87-E1D8-275F-375AFC2FC16C}"/>
              </a:ext>
            </a:extLst>
          </p:cNvPr>
          <p:cNvSpPr txBox="1"/>
          <p:nvPr/>
        </p:nvSpPr>
        <p:spPr>
          <a:xfrm>
            <a:off x="2176952" y="6287472"/>
            <a:ext cx="4790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https://arxiv.org/pdf/2403.04635</a:t>
            </a:r>
          </a:p>
        </p:txBody>
      </p:sp>
    </p:spTree>
    <p:extLst>
      <p:ext uri="{BB962C8B-B14F-4D97-AF65-F5344CB8AC3E}">
        <p14:creationId xmlns:p14="http://schemas.microsoft.com/office/powerpoint/2010/main" val="31171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  <p:bldP spid="9" grpId="0" animBg="1"/>
      <p:bldP spid="3" grpId="0" animBg="1"/>
      <p:bldP spid="5" grpId="0" animBg="1"/>
      <p:bldP spid="10" grpId="0" animBg="1"/>
      <p:bldP spid="11" grpId="0" animBg="1"/>
      <p:bldP spid="12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DA02-86B8-3131-182F-97F070F9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71606-33AB-AEA5-45A7-5D3568B0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58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7B37C-CABF-86E8-9AD1-63AA92FA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VirTool</a:t>
            </a:r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State-of-the-art VM techniques</a:t>
            </a:r>
            <a:endParaRPr lang="en-CH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38D673A-0D69-60A3-C0A4-A175C3AD2BE8}"/>
              </a:ext>
            </a:extLst>
          </p:cNvPr>
          <p:cNvSpPr/>
          <p:nvPr/>
        </p:nvSpPr>
        <p:spPr>
          <a:xfrm>
            <a:off x="167269" y="2043478"/>
            <a:ext cx="8819432" cy="4243022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342515-8071-1EBA-9A26-35EF124852D4}"/>
              </a:ext>
            </a:extLst>
          </p:cNvPr>
          <p:cNvSpPr/>
          <p:nvPr/>
        </p:nvSpPr>
        <p:spPr>
          <a:xfrm>
            <a:off x="311017" y="3219634"/>
            <a:ext cx="2318968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Nested MMU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Support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ECFBD21-8D65-3AAF-4F51-7CD17ACE7179}"/>
              </a:ext>
            </a:extLst>
          </p:cNvPr>
          <p:cNvSpPr/>
          <p:nvPr/>
        </p:nvSpPr>
        <p:spPr>
          <a:xfrm>
            <a:off x="311017" y="2170925"/>
            <a:ext cx="231896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4 page table designs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D14FCD-C809-53F4-1D9C-A9D0CBF667E8}"/>
              </a:ext>
            </a:extLst>
          </p:cNvPr>
          <p:cNvSpPr/>
          <p:nvPr/>
        </p:nvSpPr>
        <p:spPr>
          <a:xfrm>
            <a:off x="311017" y="4268343"/>
            <a:ext cx="2062975" cy="116632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THP Policies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259AFFB-7817-EA1C-70FA-5097354B65CD}"/>
              </a:ext>
            </a:extLst>
          </p:cNvPr>
          <p:cNvSpPr/>
          <p:nvPr/>
        </p:nvSpPr>
        <p:spPr>
          <a:xfrm>
            <a:off x="2689574" y="3219633"/>
            <a:ext cx="2988767" cy="152438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Hash-based address mapping schemes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35A839-A10B-8C00-1822-533DD0CF8B61}"/>
              </a:ext>
            </a:extLst>
          </p:cNvPr>
          <p:cNvSpPr/>
          <p:nvPr/>
        </p:nvSpPr>
        <p:spPr>
          <a:xfrm>
            <a:off x="5915650" y="2797933"/>
            <a:ext cx="288806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Memory Tagging Schemes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987A65-E5DC-1264-5779-ABC63F6C4190}"/>
              </a:ext>
            </a:extLst>
          </p:cNvPr>
          <p:cNvSpPr/>
          <p:nvPr/>
        </p:nvSpPr>
        <p:spPr>
          <a:xfrm>
            <a:off x="2695773" y="2170925"/>
            <a:ext cx="2491986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Software-Managed TLB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F93A4F1-CF8C-790A-0104-BB756B376B1B}"/>
              </a:ext>
            </a:extLst>
          </p:cNvPr>
          <p:cNvSpPr/>
          <p:nvPr/>
        </p:nvSpPr>
        <p:spPr>
          <a:xfrm>
            <a:off x="5890145" y="3827598"/>
            <a:ext cx="2913570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Contiguity-aware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7788D0-FFF3-56A5-4E6A-75B53C1999B6}"/>
              </a:ext>
            </a:extLst>
          </p:cNvPr>
          <p:cNvSpPr/>
          <p:nvPr/>
        </p:nvSpPr>
        <p:spPr>
          <a:xfrm>
            <a:off x="5386038" y="2170925"/>
            <a:ext cx="3417677" cy="55308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Page-Size Prediction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DD32C8C-1AB1-6B1D-3ED1-775D05AAABD4}"/>
              </a:ext>
            </a:extLst>
          </p:cNvPr>
          <p:cNvSpPr/>
          <p:nvPr/>
        </p:nvSpPr>
        <p:spPr>
          <a:xfrm>
            <a:off x="2457309" y="4855441"/>
            <a:ext cx="6346406" cy="57922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Intermediate Address Space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CE56B-EE63-1932-8647-3159FCB8C191}"/>
              </a:ext>
            </a:extLst>
          </p:cNvPr>
          <p:cNvSpPr txBox="1"/>
          <p:nvPr/>
        </p:nvSpPr>
        <p:spPr>
          <a:xfrm>
            <a:off x="796560" y="1041012"/>
            <a:ext cx="8280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800" b="1" dirty="0">
                <a:solidFill>
                  <a:srgbClr val="0070C0"/>
                </a:solidFill>
                <a:latin typeface="Aptos" panose="020B0004020202020204" pitchFamily="34" charset="0"/>
              </a:rPr>
              <a:t>Toolset encompassing the HW/SW components </a:t>
            </a:r>
          </a:p>
          <a:p>
            <a:pPr algn="ctr"/>
            <a:r>
              <a:rPr lang="en-CH" sz="2800" b="1" dirty="0">
                <a:solidFill>
                  <a:srgbClr val="0070C0"/>
                </a:solidFill>
                <a:latin typeface="Aptos" panose="020B0004020202020204" pitchFamily="34" charset="0"/>
              </a:rPr>
              <a:t>of multiple state-of-the-art VM techniques </a:t>
            </a:r>
            <a:endParaRPr lang="en-CH" sz="2800" dirty="0">
              <a:latin typeface="Aptos" panose="020B0004020202020204" pitchFamily="34" charset="0"/>
            </a:endParaRPr>
          </a:p>
        </p:txBody>
      </p:sp>
      <p:pic>
        <p:nvPicPr>
          <p:cNvPr id="20" name="Graphic 19" descr="Mining tools with solid fill">
            <a:extLst>
              <a:ext uri="{FF2B5EF4-FFF2-40B4-BE49-F238E27FC236}">
                <a16:creationId xmlns:a16="http://schemas.microsoft.com/office/drawing/2014/main" id="{B881B1CC-539D-2DAB-6B34-17C4030D9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34" y="1069118"/>
            <a:ext cx="914400" cy="9144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43C4F9-50FB-3324-0CDA-2B225EB27722}"/>
              </a:ext>
            </a:extLst>
          </p:cNvPr>
          <p:cNvSpPr/>
          <p:nvPr/>
        </p:nvSpPr>
        <p:spPr>
          <a:xfrm>
            <a:off x="311016" y="5546093"/>
            <a:ext cx="3869098" cy="57922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Speculative Translation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1E348F-ED46-EB34-D7D6-242E71D4DD74}"/>
              </a:ext>
            </a:extLst>
          </p:cNvPr>
          <p:cNvSpPr/>
          <p:nvPr/>
        </p:nvSpPr>
        <p:spPr>
          <a:xfrm>
            <a:off x="4323861" y="5546093"/>
            <a:ext cx="4479854" cy="57922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TLB Prefetching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90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11405-1510-988D-C2CF-CDC7F068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8CF9B-B066-1CE9-35E6-27E99370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59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0F7D-0767-3B07-BDA5-0AFF9AD0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VirTool</a:t>
            </a:r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State-of-the-art VM techniques</a:t>
            </a:r>
            <a:endParaRPr lang="en-CH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03AABA2-B0BD-BBE2-1989-93AC2CF71DE1}"/>
              </a:ext>
            </a:extLst>
          </p:cNvPr>
          <p:cNvSpPr/>
          <p:nvPr/>
        </p:nvSpPr>
        <p:spPr>
          <a:xfrm>
            <a:off x="167269" y="2013498"/>
            <a:ext cx="8819432" cy="389072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B5750D-788E-10C3-A3AA-C5786101EF5A}"/>
              </a:ext>
            </a:extLst>
          </p:cNvPr>
          <p:cNvSpPr/>
          <p:nvPr/>
        </p:nvSpPr>
        <p:spPr>
          <a:xfrm>
            <a:off x="311017" y="3550907"/>
            <a:ext cx="2216832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Nested MMU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Support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B131B75-3A6B-2D4B-5C16-7FF580427804}"/>
              </a:ext>
            </a:extLst>
          </p:cNvPr>
          <p:cNvSpPr/>
          <p:nvPr/>
        </p:nvSpPr>
        <p:spPr>
          <a:xfrm>
            <a:off x="311017" y="2170925"/>
            <a:ext cx="231896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4 page table designs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2457F9-E5EA-BA92-B65F-F5B6190DFBBF}"/>
              </a:ext>
            </a:extLst>
          </p:cNvPr>
          <p:cNvSpPr/>
          <p:nvPr/>
        </p:nvSpPr>
        <p:spPr>
          <a:xfrm>
            <a:off x="311017" y="4855440"/>
            <a:ext cx="206297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THP Policies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88A14E-3CB0-3BAD-A303-6073FB035C0F}"/>
              </a:ext>
            </a:extLst>
          </p:cNvPr>
          <p:cNvSpPr/>
          <p:nvPr/>
        </p:nvSpPr>
        <p:spPr>
          <a:xfrm>
            <a:off x="2681941" y="3357743"/>
            <a:ext cx="2988767" cy="1443188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Hash-based mapping schemes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9F8BF7D-5E83-FB20-F616-7AB6EC295730}"/>
              </a:ext>
            </a:extLst>
          </p:cNvPr>
          <p:cNvSpPr/>
          <p:nvPr/>
        </p:nvSpPr>
        <p:spPr>
          <a:xfrm>
            <a:off x="5915650" y="2797933"/>
            <a:ext cx="288806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Memory Tagging Schemes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C259E02-A392-9E5A-903E-4C6FDE050AE3}"/>
              </a:ext>
            </a:extLst>
          </p:cNvPr>
          <p:cNvSpPr/>
          <p:nvPr/>
        </p:nvSpPr>
        <p:spPr>
          <a:xfrm>
            <a:off x="2695773" y="2170925"/>
            <a:ext cx="2491986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Software-Managed TLB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B09B90E-C657-72D6-F05C-2DBF0E819AB0}"/>
              </a:ext>
            </a:extLst>
          </p:cNvPr>
          <p:cNvSpPr/>
          <p:nvPr/>
        </p:nvSpPr>
        <p:spPr>
          <a:xfrm>
            <a:off x="5890145" y="3827598"/>
            <a:ext cx="2913570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Contiguity-aware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33F884-9A67-8D2F-C1DF-9CAF38BDEFA9}"/>
              </a:ext>
            </a:extLst>
          </p:cNvPr>
          <p:cNvSpPr/>
          <p:nvPr/>
        </p:nvSpPr>
        <p:spPr>
          <a:xfrm>
            <a:off x="5386038" y="2170925"/>
            <a:ext cx="3417677" cy="55308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Page-Size Prediction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55CE299-15E1-0A64-184C-A02575200189}"/>
              </a:ext>
            </a:extLst>
          </p:cNvPr>
          <p:cNvSpPr/>
          <p:nvPr/>
        </p:nvSpPr>
        <p:spPr>
          <a:xfrm>
            <a:off x="2457309" y="4855440"/>
            <a:ext cx="6346406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Intermediate Address Space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EF44E0-BFCE-FFB6-89FB-8200D8509CC5}"/>
              </a:ext>
            </a:extLst>
          </p:cNvPr>
          <p:cNvGrpSpPr/>
          <p:nvPr/>
        </p:nvGrpSpPr>
        <p:grpSpPr>
          <a:xfrm>
            <a:off x="1268654" y="953778"/>
            <a:ext cx="6616662" cy="1015663"/>
            <a:chOff x="885304" y="953778"/>
            <a:chExt cx="6616662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6D034-A4CD-0C1D-DBDB-8DBF2B84E794}"/>
                </a:ext>
              </a:extLst>
            </p:cNvPr>
            <p:cNvSpPr txBox="1"/>
            <p:nvPr/>
          </p:nvSpPr>
          <p:spPr>
            <a:xfrm>
              <a:off x="1906718" y="953778"/>
              <a:ext cx="55952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3000" b="1" dirty="0">
                  <a:solidFill>
                    <a:srgbClr val="0070C0"/>
                  </a:solidFill>
                  <a:latin typeface="Aptos" panose="020B0004020202020204" pitchFamily="34" charset="0"/>
                </a:rPr>
                <a:t>Toolset encompassing multiple state-of-the-art VM techniques </a:t>
              </a:r>
              <a:endParaRPr lang="en-CH" sz="3000" dirty="0">
                <a:latin typeface="Aptos" panose="020B0004020202020204" pitchFamily="34" charset="0"/>
              </a:endParaRPr>
            </a:p>
          </p:txBody>
        </p:sp>
        <p:pic>
          <p:nvPicPr>
            <p:cNvPr id="20" name="Graphic 19" descr="Mining tools with solid fill">
              <a:extLst>
                <a:ext uri="{FF2B5EF4-FFF2-40B4-BE49-F238E27FC236}">
                  <a16:creationId xmlns:a16="http://schemas.microsoft.com/office/drawing/2014/main" id="{BC5FB372-DC37-8EE7-E880-0785D4377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304" y="102364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A37ADF-39D7-91FE-0795-B196CD1498FB}"/>
              </a:ext>
            </a:extLst>
          </p:cNvPr>
          <p:cNvSpPr/>
          <p:nvPr/>
        </p:nvSpPr>
        <p:spPr>
          <a:xfrm>
            <a:off x="42043" y="953778"/>
            <a:ext cx="9070428" cy="5564527"/>
          </a:xfrm>
          <a:prstGeom prst="roundRect">
            <a:avLst>
              <a:gd name="adj" fmla="val 420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67B4CB-4C62-94AA-659E-16D148E37B81}"/>
              </a:ext>
            </a:extLst>
          </p:cNvPr>
          <p:cNvSpPr/>
          <p:nvPr/>
        </p:nvSpPr>
        <p:spPr>
          <a:xfrm>
            <a:off x="27063" y="2675021"/>
            <a:ext cx="9070428" cy="2354178"/>
          </a:xfrm>
          <a:prstGeom prst="roundRect">
            <a:avLst>
              <a:gd name="adj" fmla="val 4201"/>
            </a:avLst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592F03-D8CB-0161-8BEE-0B9E20E47DDD}"/>
              </a:ext>
            </a:extLst>
          </p:cNvPr>
          <p:cNvSpPr/>
          <p:nvPr/>
        </p:nvSpPr>
        <p:spPr>
          <a:xfrm>
            <a:off x="-365760" y="2831452"/>
            <a:ext cx="10092689" cy="2020740"/>
          </a:xfrm>
          <a:prstGeom prst="roundRect">
            <a:avLst>
              <a:gd name="adj" fmla="val 3551"/>
            </a:avLst>
          </a:prstGeom>
          <a:solidFill>
            <a:srgbClr val="D3E9F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en-CH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Enables</a:t>
            </a:r>
            <a:r>
              <a:rPr kumimoji="0" lang="en-CH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researchers to </a:t>
            </a:r>
            <a:r>
              <a:rPr lang="en-CH" sz="3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evaluate </a:t>
            </a:r>
          </a:p>
          <a:p>
            <a:pPr lvl="0" algn="ctr" defTabSz="914400">
              <a:defRPr/>
            </a:pPr>
            <a:r>
              <a:rPr lang="en-CH" sz="38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and prototype </a:t>
            </a:r>
            <a:r>
              <a:rPr kumimoji="0" lang="en-CH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current and </a:t>
            </a:r>
          </a:p>
          <a:p>
            <a:pPr lvl="0" algn="ctr" defTabSz="914400">
              <a:defRPr/>
            </a:pPr>
            <a:r>
              <a:rPr kumimoji="0" lang="en-CH" sz="3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brand new VM techniques </a:t>
            </a:r>
            <a:endParaRPr kumimoji="0" lang="en-CH" sz="3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2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093D-84DD-C4B0-EB83-C24307C7F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07B4-236B-5E10-55BE-66C46033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C08184-E50D-CA81-2107-1949772D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4" y="-33205"/>
            <a:ext cx="7886700" cy="894791"/>
          </a:xfrm>
        </p:spPr>
        <p:txBody>
          <a:bodyPr/>
          <a:lstStyle/>
          <a:p>
            <a:r>
              <a:rPr lang="en-CH" dirty="0">
                <a:solidFill>
                  <a:schemeClr val="accent1">
                    <a:lumMod val="50000"/>
                  </a:schemeClr>
                </a:solidFill>
              </a:rPr>
              <a:t>Memory Allocation Overheads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98FD81-EB68-0C82-A5CF-A45FA3ABA414}"/>
              </a:ext>
            </a:extLst>
          </p:cNvPr>
          <p:cNvSpPr txBox="1"/>
          <p:nvPr/>
        </p:nvSpPr>
        <p:spPr>
          <a:xfrm>
            <a:off x="2612429" y="1071208"/>
            <a:ext cx="3493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b="1" dirty="0">
                <a:latin typeface="Aptos" panose="020B0004020202020204" pitchFamily="34" charset="0"/>
              </a:rPr>
              <a:t>Emerging Workloads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54797A-1D13-5C16-51C5-4A6F0C15FA8A}"/>
              </a:ext>
            </a:extLst>
          </p:cNvPr>
          <p:cNvSpPr txBox="1"/>
          <p:nvPr/>
        </p:nvSpPr>
        <p:spPr>
          <a:xfrm>
            <a:off x="882252" y="3082828"/>
            <a:ext cx="2932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</a:rPr>
              <a:t>Short</a:t>
            </a:r>
            <a:r>
              <a:rPr lang="en-CH" sz="2400" b="1" dirty="0">
                <a:solidFill>
                  <a:srgbClr val="7030A0"/>
                </a:solidFill>
                <a:latin typeface="Aptos" panose="020B0004020202020204" pitchFamily="34" charset="0"/>
              </a:rPr>
              <a:t> Running (&lt;1s)</a:t>
            </a:r>
          </a:p>
        </p:txBody>
      </p:sp>
      <p:pic>
        <p:nvPicPr>
          <p:cNvPr id="53" name="Picture 2" descr="What is Function-as-a-Service (FaaS)? – Delivion">
            <a:extLst>
              <a:ext uri="{FF2B5EF4-FFF2-40B4-BE49-F238E27FC236}">
                <a16:creationId xmlns:a16="http://schemas.microsoft.com/office/drawing/2014/main" id="{B06557AC-A79F-198C-1693-05C6AAA0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38" y="1720775"/>
            <a:ext cx="2746540" cy="8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3B8D163-9E57-4E77-8CBE-95F96BBDCCA2}"/>
              </a:ext>
            </a:extLst>
          </p:cNvPr>
          <p:cNvSpPr txBox="1"/>
          <p:nvPr/>
        </p:nvSpPr>
        <p:spPr>
          <a:xfrm>
            <a:off x="1241820" y="2563462"/>
            <a:ext cx="26587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rPr>
              <a:t>Function-as-a-Service</a:t>
            </a:r>
            <a:endParaRPr lang="en-CH" sz="1500" dirty="0">
              <a:solidFill>
                <a:schemeClr val="tx1">
                  <a:alpha val="79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6" name="Picture 8" descr="In-Depth Analysis of the Google AI Gemini Logo: A Professional Design  Perspective - Logowik">
            <a:extLst>
              <a:ext uri="{FF2B5EF4-FFF2-40B4-BE49-F238E27FC236}">
                <a16:creationId xmlns:a16="http://schemas.microsoft.com/office/drawing/2014/main" id="{E5E6D96C-BC9E-990F-0E17-C293C903C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4" b="27870"/>
          <a:stretch/>
        </p:blipFill>
        <p:spPr bwMode="auto">
          <a:xfrm>
            <a:off x="4848074" y="1940652"/>
            <a:ext cx="1211128" cy="4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>
            <a:extLst>
              <a:ext uri="{FF2B5EF4-FFF2-40B4-BE49-F238E27FC236}">
                <a16:creationId xmlns:a16="http://schemas.microsoft.com/office/drawing/2014/main" id="{6C30E9F0-2FE4-B0F4-F12E-57052596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58" y="1893939"/>
            <a:ext cx="593485" cy="5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Mistral AI Icon logo transparent PNG - StickPNG">
            <a:extLst>
              <a:ext uri="{FF2B5EF4-FFF2-40B4-BE49-F238E27FC236}">
                <a16:creationId xmlns:a16="http://schemas.microsoft.com/office/drawing/2014/main" id="{EA496862-56C2-2B1B-0DF9-B92F620AD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7004" r="19688" b="5813"/>
          <a:stretch/>
        </p:blipFill>
        <p:spPr bwMode="auto">
          <a:xfrm>
            <a:off x="6771627" y="1913284"/>
            <a:ext cx="651350" cy="60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C6FC58D2-7FDA-5EC7-DCC8-BA485E630775}"/>
              </a:ext>
            </a:extLst>
          </p:cNvPr>
          <p:cNvSpPr txBox="1"/>
          <p:nvPr/>
        </p:nvSpPr>
        <p:spPr>
          <a:xfrm>
            <a:off x="4655089" y="2544737"/>
            <a:ext cx="28307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rPr>
              <a:t>Short-input Short-output </a:t>
            </a:r>
          </a:p>
          <a:p>
            <a:pPr algn="ctr"/>
            <a:r>
              <a:rPr lang="en-US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rPr>
              <a:t>Large Language Model Inference</a:t>
            </a:r>
            <a:endParaRPr lang="en-CH" sz="1500" dirty="0">
              <a:solidFill>
                <a:schemeClr val="tx1">
                  <a:alpha val="79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8D8221-A59B-F356-009D-5441853A696D}"/>
              </a:ext>
            </a:extLst>
          </p:cNvPr>
          <p:cNvSpPr/>
          <p:nvPr/>
        </p:nvSpPr>
        <p:spPr>
          <a:xfrm>
            <a:off x="317692" y="4585289"/>
            <a:ext cx="5915644" cy="979122"/>
          </a:xfrm>
          <a:prstGeom prst="roundRect">
            <a:avLst>
              <a:gd name="adj" fmla="val 86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bg1"/>
                </a:solidFill>
                <a:latin typeface="Aptos" panose="020B0004020202020204" pitchFamily="34" charset="0"/>
              </a:rPr>
              <a:t>OS Memory </a:t>
            </a:r>
          </a:p>
          <a:p>
            <a:pPr algn="ctr"/>
            <a:r>
              <a:rPr lang="en-CH" sz="3500" b="1" dirty="0">
                <a:solidFill>
                  <a:schemeClr val="bg1"/>
                </a:solidFill>
                <a:latin typeface="Aptos" panose="020B0004020202020204" pitchFamily="34" charset="0"/>
              </a:rPr>
              <a:t>Allocation Routines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8F383-0DA0-93B9-2CA0-72122747DCAF}"/>
              </a:ext>
            </a:extLst>
          </p:cNvPr>
          <p:cNvSpPr txBox="1"/>
          <p:nvPr/>
        </p:nvSpPr>
        <p:spPr>
          <a:xfrm>
            <a:off x="4501974" y="3086617"/>
            <a:ext cx="383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dirty="0">
                <a:solidFill>
                  <a:srgbClr val="7030A0"/>
                </a:solidFill>
                <a:latin typeface="Aptos" panose="020B0004020202020204" pitchFamily="34" charset="0"/>
              </a:rPr>
              <a:t>High spawning throughput</a:t>
            </a:r>
            <a:endParaRPr lang="en-CH" sz="2400" dirty="0">
              <a:solidFill>
                <a:srgbClr val="7030A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A65F64-3CDD-B56A-6826-191F3AEA91A3}"/>
              </a:ext>
            </a:extLst>
          </p:cNvPr>
          <p:cNvCxnSpPr>
            <a:cxnSpLocks/>
          </p:cNvCxnSpPr>
          <p:nvPr/>
        </p:nvCxnSpPr>
        <p:spPr>
          <a:xfrm>
            <a:off x="272367" y="5787190"/>
            <a:ext cx="8553941" cy="0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0C3884-BFE8-812F-2C80-81EA7FADEF06}"/>
              </a:ext>
            </a:extLst>
          </p:cNvPr>
          <p:cNvSpPr txBox="1"/>
          <p:nvPr/>
        </p:nvSpPr>
        <p:spPr>
          <a:xfrm>
            <a:off x="43354" y="5788043"/>
            <a:ext cx="13282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b="1" dirty="0">
                <a:latin typeface="Aptos" panose="020B0004020202020204" pitchFamily="34" charset="0"/>
              </a:rPr>
              <a:t>Time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7128F1-5E86-31C0-C746-4A526EE86700}"/>
              </a:ext>
            </a:extLst>
          </p:cNvPr>
          <p:cNvSpPr/>
          <p:nvPr/>
        </p:nvSpPr>
        <p:spPr>
          <a:xfrm>
            <a:off x="6512935" y="4585295"/>
            <a:ext cx="2313373" cy="979116"/>
          </a:xfrm>
          <a:prstGeom prst="roundRect">
            <a:avLst>
              <a:gd name="adj" fmla="val 8621"/>
            </a:avLst>
          </a:prstGeom>
          <a:solidFill>
            <a:srgbClr val="223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500" b="1" dirty="0">
                <a:solidFill>
                  <a:schemeClr val="bg1"/>
                </a:solidFill>
                <a:latin typeface="Aptos" panose="020B0004020202020204" pitchFamily="34" charset="0"/>
              </a:rPr>
              <a:t>Execution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AFBDD4-EB59-CA47-CF83-A8686A3AC5DC}"/>
              </a:ext>
            </a:extLst>
          </p:cNvPr>
          <p:cNvCxnSpPr>
            <a:cxnSpLocks/>
          </p:cNvCxnSpPr>
          <p:nvPr/>
        </p:nvCxnSpPr>
        <p:spPr>
          <a:xfrm>
            <a:off x="6383485" y="4585289"/>
            <a:ext cx="0" cy="1201901"/>
          </a:xfrm>
          <a:prstGeom prst="line">
            <a:avLst/>
          </a:prstGeom>
          <a:ln w="603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16C641-9ED3-4C00-34D6-CBC72C2036D2}"/>
              </a:ext>
            </a:extLst>
          </p:cNvPr>
          <p:cNvSpPr txBox="1"/>
          <p:nvPr/>
        </p:nvSpPr>
        <p:spPr>
          <a:xfrm>
            <a:off x="317692" y="4023674"/>
            <a:ext cx="892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i="1" dirty="0">
                <a:solidFill>
                  <a:srgbClr val="C00000"/>
                </a:solidFill>
                <a:latin typeface="Aptos" panose="020B0004020202020204" pitchFamily="34" charset="0"/>
              </a:rPr>
              <a:t>Time spent in OS cannot be amortized due to short execution</a:t>
            </a:r>
            <a:endParaRPr lang="en-CH" sz="2400" i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1F2E60-0238-D163-75CF-13F9F6479A1E}"/>
              </a:ext>
            </a:extLst>
          </p:cNvPr>
          <p:cNvSpPr/>
          <p:nvPr/>
        </p:nvSpPr>
        <p:spPr>
          <a:xfrm>
            <a:off x="43354" y="861517"/>
            <a:ext cx="627982" cy="627982"/>
          </a:xfrm>
          <a:prstGeom prst="ellipse">
            <a:avLst/>
          </a:prstGeom>
          <a:solidFill>
            <a:srgbClr val="1627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40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4" grpId="0"/>
      <p:bldP spid="59" grpId="0"/>
      <p:bldP spid="3" grpId="0" animBg="1"/>
      <p:bldP spid="15" grpId="0"/>
      <p:bldP spid="20" grpId="0"/>
      <p:bldP spid="25" grpId="0" animBg="1"/>
      <p:bldP spid="31" grpId="0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7199F-5E78-275F-D4B7-5A6F46A40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A97B-F102-1DCB-86AE-A71C7E3D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60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7C47E-7E76-3369-F10E-12A69157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278474" cy="89479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VirTool</a:t>
            </a:r>
            <a:r>
              <a:rPr lang="en-US" sz="40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State-of-the-art VM techniques</a:t>
            </a:r>
            <a:endParaRPr lang="en-CH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31FDCA-F946-7ED9-1CE6-CD4E65B2CB96}"/>
              </a:ext>
            </a:extLst>
          </p:cNvPr>
          <p:cNvSpPr/>
          <p:nvPr/>
        </p:nvSpPr>
        <p:spPr>
          <a:xfrm>
            <a:off x="167269" y="2013498"/>
            <a:ext cx="8819432" cy="3890724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3348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8BC1C6-7413-B1FA-A853-0F2D38690EE4}"/>
              </a:ext>
            </a:extLst>
          </p:cNvPr>
          <p:cNvSpPr/>
          <p:nvPr/>
        </p:nvSpPr>
        <p:spPr>
          <a:xfrm>
            <a:off x="311017" y="3550907"/>
            <a:ext cx="2216832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Nested MMU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Support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7A4F03-24A8-68BE-FE1A-2E9CE96306CD}"/>
              </a:ext>
            </a:extLst>
          </p:cNvPr>
          <p:cNvSpPr/>
          <p:nvPr/>
        </p:nvSpPr>
        <p:spPr>
          <a:xfrm>
            <a:off x="311017" y="2170925"/>
            <a:ext cx="2318969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noProof="0" dirty="0">
                <a:solidFill>
                  <a:srgbClr val="002060"/>
                </a:solidFill>
                <a:latin typeface="Aptos" panose="020B0004020202020204" pitchFamily="34" charset="0"/>
              </a:rPr>
              <a:t>4 page table designs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813603-8F79-6CEA-DF52-58CE9C61AB72}"/>
              </a:ext>
            </a:extLst>
          </p:cNvPr>
          <p:cNvSpPr/>
          <p:nvPr/>
        </p:nvSpPr>
        <p:spPr>
          <a:xfrm>
            <a:off x="311017" y="4855440"/>
            <a:ext cx="206297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THP Policies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A7A5FB3-4251-2FF8-1D94-C7E036C1229A}"/>
              </a:ext>
            </a:extLst>
          </p:cNvPr>
          <p:cNvSpPr/>
          <p:nvPr/>
        </p:nvSpPr>
        <p:spPr>
          <a:xfrm>
            <a:off x="2681941" y="3357743"/>
            <a:ext cx="2988767" cy="1443188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Hash-based mapping schemes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7507E7-9619-4B69-B096-DC54A3D2F1B2}"/>
              </a:ext>
            </a:extLst>
          </p:cNvPr>
          <p:cNvSpPr/>
          <p:nvPr/>
        </p:nvSpPr>
        <p:spPr>
          <a:xfrm>
            <a:off x="5915650" y="2797933"/>
            <a:ext cx="2888065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2 Memory Tagging Schemes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6B019A-BB5D-D505-9F7B-87A560B2A29B}"/>
              </a:ext>
            </a:extLst>
          </p:cNvPr>
          <p:cNvSpPr/>
          <p:nvPr/>
        </p:nvSpPr>
        <p:spPr>
          <a:xfrm>
            <a:off x="2695773" y="2170925"/>
            <a:ext cx="2491986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Software-Managed TLB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DA1F56F-906F-556F-CCED-456A28232FB5}"/>
              </a:ext>
            </a:extLst>
          </p:cNvPr>
          <p:cNvSpPr/>
          <p:nvPr/>
        </p:nvSpPr>
        <p:spPr>
          <a:xfrm>
            <a:off x="5890145" y="3827598"/>
            <a:ext cx="2913570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Contiguity-aware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1D28A3D-0318-D649-6BD5-2C2F85E27788}"/>
              </a:ext>
            </a:extLst>
          </p:cNvPr>
          <p:cNvSpPr/>
          <p:nvPr/>
        </p:nvSpPr>
        <p:spPr>
          <a:xfrm>
            <a:off x="5386038" y="2170925"/>
            <a:ext cx="3417677" cy="55308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Page-Size Prediction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083E903-2114-A2F7-2902-493468E1EFBA}"/>
              </a:ext>
            </a:extLst>
          </p:cNvPr>
          <p:cNvSpPr/>
          <p:nvPr/>
        </p:nvSpPr>
        <p:spPr>
          <a:xfrm>
            <a:off x="2457309" y="4855440"/>
            <a:ext cx="6346406" cy="97333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7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2800" dirty="0">
                <a:solidFill>
                  <a:srgbClr val="002060"/>
                </a:solidFill>
                <a:latin typeface="Aptos" panose="020B0004020202020204" pitchFamily="34" charset="0"/>
              </a:rPr>
              <a:t>2 Intermediate Address Space Schemes</a:t>
            </a:r>
            <a:endParaRPr kumimoji="0" lang="en-CH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74B377-0069-C5B8-7188-19E7E4A68FAE}"/>
              </a:ext>
            </a:extLst>
          </p:cNvPr>
          <p:cNvGrpSpPr/>
          <p:nvPr/>
        </p:nvGrpSpPr>
        <p:grpSpPr>
          <a:xfrm>
            <a:off x="1268654" y="953778"/>
            <a:ext cx="6616662" cy="1015663"/>
            <a:chOff x="885304" y="953778"/>
            <a:chExt cx="6616662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E130B-C7A4-1359-B1B8-AF4A586F1CDA}"/>
                </a:ext>
              </a:extLst>
            </p:cNvPr>
            <p:cNvSpPr txBox="1"/>
            <p:nvPr/>
          </p:nvSpPr>
          <p:spPr>
            <a:xfrm>
              <a:off x="1906718" y="953778"/>
              <a:ext cx="55952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3000" b="1" dirty="0">
                  <a:solidFill>
                    <a:srgbClr val="0070C0"/>
                  </a:solidFill>
                  <a:latin typeface="Aptos" panose="020B0004020202020204" pitchFamily="34" charset="0"/>
                </a:rPr>
                <a:t>Toolset encompassing multiple state-of-the-art VM techniques </a:t>
              </a:r>
              <a:endParaRPr lang="en-CH" sz="3000" dirty="0">
                <a:latin typeface="Aptos" panose="020B0004020202020204" pitchFamily="34" charset="0"/>
              </a:endParaRPr>
            </a:p>
          </p:txBody>
        </p:sp>
        <p:pic>
          <p:nvPicPr>
            <p:cNvPr id="20" name="Graphic 19" descr="Mining tools with solid fill">
              <a:extLst>
                <a:ext uri="{FF2B5EF4-FFF2-40B4-BE49-F238E27FC236}">
                  <a16:creationId xmlns:a16="http://schemas.microsoft.com/office/drawing/2014/main" id="{59FCA2C9-C479-1EE5-C801-7F17D1723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5304" y="102364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4625818-18D4-BED1-2434-028289D349F1}"/>
              </a:ext>
            </a:extLst>
          </p:cNvPr>
          <p:cNvSpPr/>
          <p:nvPr/>
        </p:nvSpPr>
        <p:spPr>
          <a:xfrm>
            <a:off x="-83727" y="989002"/>
            <a:ext cx="9070428" cy="5564527"/>
          </a:xfrm>
          <a:prstGeom prst="roundRect">
            <a:avLst>
              <a:gd name="adj" fmla="val 4201"/>
            </a:avLst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D29219D-3217-4BC1-F075-881DA5D4AD73}"/>
              </a:ext>
            </a:extLst>
          </p:cNvPr>
          <p:cNvSpPr/>
          <p:nvPr/>
        </p:nvSpPr>
        <p:spPr>
          <a:xfrm>
            <a:off x="27063" y="2707679"/>
            <a:ext cx="9070428" cy="2354178"/>
          </a:xfrm>
          <a:prstGeom prst="roundRect">
            <a:avLst>
              <a:gd name="adj" fmla="val 4201"/>
            </a:avLst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BC847A-15AF-67A4-DC8A-457C1DDE62D7}"/>
              </a:ext>
            </a:extLst>
          </p:cNvPr>
          <p:cNvSpPr/>
          <p:nvPr/>
        </p:nvSpPr>
        <p:spPr>
          <a:xfrm>
            <a:off x="-365759" y="2831452"/>
            <a:ext cx="9899504" cy="2020740"/>
          </a:xfrm>
          <a:prstGeom prst="roundRect">
            <a:avLst>
              <a:gd name="adj" fmla="val 3551"/>
            </a:avLst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en-CH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Virtuoso</a:t>
            </a:r>
            <a:r>
              <a:rPr kumimoji="0" lang="en-CH" sz="45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is </a:t>
            </a:r>
            <a:r>
              <a:rPr lang="en-GB" sz="4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a highly</a:t>
            </a:r>
            <a:r>
              <a:rPr kumimoji="0" lang="en-CH" sz="45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versatile </a:t>
            </a:r>
          </a:p>
          <a:p>
            <a:pPr lvl="0" algn="ctr" defTabSz="914400">
              <a:defRPr/>
            </a:pPr>
            <a:r>
              <a:rPr kumimoji="0" lang="en-CH" sz="45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simulation framework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37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27B3-CA91-13A9-D352-4A8DB31B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608C-8678-D353-9CC5-BB4A928F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61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DFC8ED-9F14-A4C4-949A-D5D04C30EB8E}"/>
              </a:ext>
            </a:extLst>
          </p:cNvPr>
          <p:cNvSpPr/>
          <p:nvPr/>
        </p:nvSpPr>
        <p:spPr>
          <a:xfrm>
            <a:off x="-173865" y="0"/>
            <a:ext cx="9491729" cy="1434477"/>
          </a:xfrm>
          <a:prstGeom prst="roundRect">
            <a:avLst>
              <a:gd name="adj" fmla="val 7712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Integrated Virtuoso with 5 Diverse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Architectural Simulators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8D50D12-6CE7-157A-7C63-EE31BF08FA51}"/>
              </a:ext>
            </a:extLst>
          </p:cNvPr>
          <p:cNvSpPr/>
          <p:nvPr/>
        </p:nvSpPr>
        <p:spPr>
          <a:xfrm>
            <a:off x="1186994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DD5A55-FEDC-7A05-FF49-4112724AC454}"/>
              </a:ext>
            </a:extLst>
          </p:cNvPr>
          <p:cNvSpPr txBox="1"/>
          <p:nvPr/>
        </p:nvSpPr>
        <p:spPr>
          <a:xfrm>
            <a:off x="4477816" y="1905399"/>
            <a:ext cx="35407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System-call emulation </a:t>
            </a:r>
          </a:p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mode of gem5</a:t>
            </a:r>
            <a:endParaRPr lang="en-CH" sz="2500" dirty="0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D4AC38C2-A6B8-2A3F-C1A9-A65F6B0BF02D}"/>
              </a:ext>
            </a:extLst>
          </p:cNvPr>
          <p:cNvSpPr txBox="1"/>
          <p:nvPr/>
        </p:nvSpPr>
        <p:spPr>
          <a:xfrm>
            <a:off x="5230328" y="3764820"/>
            <a:ext cx="2173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dirty="0"/>
              <a:t>http://gem5.org/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6A6F5-0691-A3B6-DF6E-2A1323E38F8B}"/>
              </a:ext>
            </a:extLst>
          </p:cNvPr>
          <p:cNvSpPr txBox="1"/>
          <p:nvPr/>
        </p:nvSpPr>
        <p:spPr>
          <a:xfrm>
            <a:off x="4443504" y="2806658"/>
            <a:ext cx="3747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 [Lowe-Power+ </a:t>
            </a:r>
            <a:r>
              <a:rPr lang="en-GB" sz="2000" b="1" i="0" dirty="0" err="1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arXiv</a:t>
            </a:r>
            <a:r>
              <a:rPr lang="en-GB" sz="2000" b="1" i="0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 2020]</a:t>
            </a:r>
            <a:endParaRPr lang="en-CH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B4EC7-DFD7-45F0-1E3A-8792BF5F883D}"/>
              </a:ext>
            </a:extLst>
          </p:cNvPr>
          <p:cNvSpPr txBox="1"/>
          <p:nvPr/>
        </p:nvSpPr>
        <p:spPr>
          <a:xfrm>
            <a:off x="4219702" y="3285739"/>
            <a:ext cx="4194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[</a:t>
            </a:r>
            <a:r>
              <a:rPr lang="en-GB" sz="2000" b="1" i="0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Binkert</a:t>
            </a:r>
            <a:r>
              <a:rPr lang="en-GB" sz="2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+ SIGARCH News 2011]</a:t>
            </a:r>
            <a:endParaRPr lang="en-CH" sz="2000" b="1" dirty="0"/>
          </a:p>
        </p:txBody>
      </p:sp>
    </p:spTree>
    <p:extLst>
      <p:ext uri="{BB962C8B-B14F-4D97-AF65-F5344CB8AC3E}">
        <p14:creationId xmlns:p14="http://schemas.microsoft.com/office/powerpoint/2010/main" val="362841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9210C-44F1-1D3D-2CC3-580322952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7424C-F832-7618-14D2-679AB107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62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DB84561-8E58-A33B-50E1-832C8107DC8C}"/>
              </a:ext>
            </a:extLst>
          </p:cNvPr>
          <p:cNvSpPr/>
          <p:nvPr/>
        </p:nvSpPr>
        <p:spPr>
          <a:xfrm>
            <a:off x="-173865" y="0"/>
            <a:ext cx="9491729" cy="1434477"/>
          </a:xfrm>
          <a:prstGeom prst="roundRect">
            <a:avLst>
              <a:gd name="adj" fmla="val 7712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Integrated Virtuoso with 5 Diverse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Architectural Simulators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912D87-992C-8FCA-09E9-892D07FCEB0E}"/>
              </a:ext>
            </a:extLst>
          </p:cNvPr>
          <p:cNvSpPr/>
          <p:nvPr/>
        </p:nvSpPr>
        <p:spPr>
          <a:xfrm>
            <a:off x="1186994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1991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1991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1991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401AF48-3528-4237-827E-1AB0960B2602}"/>
              </a:ext>
            </a:extLst>
          </p:cNvPr>
          <p:cNvSpPr/>
          <p:nvPr/>
        </p:nvSpPr>
        <p:spPr>
          <a:xfrm>
            <a:off x="4796241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Ramulator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B91BF-C071-3688-01DE-CD9A27ABEC7F}"/>
              </a:ext>
            </a:extLst>
          </p:cNvPr>
          <p:cNvSpPr txBox="1"/>
          <p:nvPr/>
        </p:nvSpPr>
        <p:spPr>
          <a:xfrm>
            <a:off x="4602615" y="3124921"/>
            <a:ext cx="327663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Focus on main memory subsystem</a:t>
            </a:r>
            <a:endParaRPr lang="en-CH" sz="2500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FD9953CE-03F2-D8CA-E53D-E784E7243E97}"/>
              </a:ext>
            </a:extLst>
          </p:cNvPr>
          <p:cNvSpPr txBox="1"/>
          <p:nvPr/>
        </p:nvSpPr>
        <p:spPr>
          <a:xfrm>
            <a:off x="3755971" y="4439311"/>
            <a:ext cx="55618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200" dirty="0"/>
              <a:t>https://github.com/CMU-SAFARI/ramulator2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4DE2D-D490-D682-45AA-FC38EE792F37}"/>
              </a:ext>
            </a:extLst>
          </p:cNvPr>
          <p:cNvSpPr txBox="1"/>
          <p:nvPr/>
        </p:nvSpPr>
        <p:spPr>
          <a:xfrm>
            <a:off x="5025806" y="3962257"/>
            <a:ext cx="288938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b="1" dirty="0">
                <a:latin typeface="Aptos" panose="020B0004020202020204" pitchFamily="34" charset="0"/>
              </a:rPr>
              <a:t>[Luo+ CAL 2023]</a:t>
            </a:r>
            <a:endParaRPr lang="en-CH" sz="2500" b="1" dirty="0"/>
          </a:p>
        </p:txBody>
      </p:sp>
    </p:spTree>
    <p:extLst>
      <p:ext uri="{BB962C8B-B14F-4D97-AF65-F5344CB8AC3E}">
        <p14:creationId xmlns:p14="http://schemas.microsoft.com/office/powerpoint/2010/main" val="4106083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8993E-2432-0424-BB21-393C1B4C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EAA21-56E3-2AF4-EE7B-32954B37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63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03E42B-8B42-5E4F-1B19-F710189F0056}"/>
              </a:ext>
            </a:extLst>
          </p:cNvPr>
          <p:cNvSpPr/>
          <p:nvPr/>
        </p:nvSpPr>
        <p:spPr>
          <a:xfrm>
            <a:off x="-173865" y="0"/>
            <a:ext cx="9491729" cy="1434477"/>
          </a:xfrm>
          <a:prstGeom prst="roundRect">
            <a:avLst>
              <a:gd name="adj" fmla="val 7712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Integrated Virtuoso with 5 Diverse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Architectural Simulators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4317524-C8D5-15E8-BF38-26F036FBC997}"/>
              </a:ext>
            </a:extLst>
          </p:cNvPr>
          <p:cNvSpPr/>
          <p:nvPr/>
        </p:nvSpPr>
        <p:spPr>
          <a:xfrm>
            <a:off x="1186994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107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F9103B4-B775-5BBE-90D7-D058BB863274}"/>
              </a:ext>
            </a:extLst>
          </p:cNvPr>
          <p:cNvSpPr/>
          <p:nvPr/>
        </p:nvSpPr>
        <p:spPr>
          <a:xfrm>
            <a:off x="4796241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8107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 err="1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Ramulator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1A05E4-FDD0-58F2-729F-3566B6066AAD}"/>
              </a:ext>
            </a:extLst>
          </p:cNvPr>
          <p:cNvSpPr/>
          <p:nvPr/>
        </p:nvSpPr>
        <p:spPr>
          <a:xfrm>
            <a:off x="1186993" y="3543846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Sniper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5A64F-5935-C0E0-BE8A-06DD9E943407}"/>
              </a:ext>
            </a:extLst>
          </p:cNvPr>
          <p:cNvSpPr txBox="1"/>
          <p:nvPr/>
        </p:nvSpPr>
        <p:spPr>
          <a:xfrm>
            <a:off x="4810722" y="3743901"/>
            <a:ext cx="28893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Focus on </a:t>
            </a:r>
          </a:p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multicore systems</a:t>
            </a:r>
            <a:endParaRPr lang="en-CH" sz="2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6A189-94D3-9B77-6C68-8F27CBA7C0EB}"/>
              </a:ext>
            </a:extLst>
          </p:cNvPr>
          <p:cNvSpPr txBox="1"/>
          <p:nvPr/>
        </p:nvSpPr>
        <p:spPr>
          <a:xfrm>
            <a:off x="4508904" y="4578067"/>
            <a:ext cx="349301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b="1" dirty="0">
                <a:latin typeface="Aptos" panose="020B0004020202020204" pitchFamily="34" charset="0"/>
              </a:rPr>
              <a:t>[Carlson+ TACO 2012]</a:t>
            </a:r>
            <a:endParaRPr lang="en-CH" sz="2500" b="1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54EEBB8C-77A1-E692-55EA-99A823D00ADF}"/>
              </a:ext>
            </a:extLst>
          </p:cNvPr>
          <p:cNvSpPr txBox="1"/>
          <p:nvPr/>
        </p:nvSpPr>
        <p:spPr>
          <a:xfrm>
            <a:off x="4076376" y="5027513"/>
            <a:ext cx="4358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dirty="0"/>
              <a:t>https://github.com/snipersim/snipersim</a:t>
            </a:r>
          </a:p>
        </p:txBody>
      </p:sp>
    </p:spTree>
    <p:extLst>
      <p:ext uri="{BB962C8B-B14F-4D97-AF65-F5344CB8AC3E}">
        <p14:creationId xmlns:p14="http://schemas.microsoft.com/office/powerpoint/2010/main" val="1045714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F8BE-99A1-B167-624C-CAED967D3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4B2D1-06FD-6DFB-0F0D-96325DB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64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F350309-4126-67D2-892B-09580A502D53}"/>
              </a:ext>
            </a:extLst>
          </p:cNvPr>
          <p:cNvSpPr/>
          <p:nvPr/>
        </p:nvSpPr>
        <p:spPr>
          <a:xfrm>
            <a:off x="-173865" y="0"/>
            <a:ext cx="9491729" cy="1434477"/>
          </a:xfrm>
          <a:prstGeom prst="roundRect">
            <a:avLst>
              <a:gd name="adj" fmla="val 7712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Integrated Virtuoso with 5 Diverse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Architectural Simulators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2A2ABE-AB8C-1950-7DEE-03501D11D6E1}"/>
              </a:ext>
            </a:extLst>
          </p:cNvPr>
          <p:cNvSpPr/>
          <p:nvPr/>
        </p:nvSpPr>
        <p:spPr>
          <a:xfrm>
            <a:off x="1186994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20DAC9A-C491-AB89-DF1A-20154A2F30D4}"/>
              </a:ext>
            </a:extLst>
          </p:cNvPr>
          <p:cNvSpPr/>
          <p:nvPr/>
        </p:nvSpPr>
        <p:spPr>
          <a:xfrm>
            <a:off x="4796241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 err="1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Ramulator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4E872B6-CACB-B7D0-9742-B064B9186566}"/>
              </a:ext>
            </a:extLst>
          </p:cNvPr>
          <p:cNvSpPr/>
          <p:nvPr/>
        </p:nvSpPr>
        <p:spPr>
          <a:xfrm>
            <a:off x="1154758" y="3543846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Sniper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11CF04D-6597-F588-E5ED-CECEEDA7C56A}"/>
              </a:ext>
            </a:extLst>
          </p:cNvPr>
          <p:cNvSpPr/>
          <p:nvPr/>
        </p:nvSpPr>
        <p:spPr>
          <a:xfrm>
            <a:off x="4796241" y="3543846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rPr>
              <a:t>ChampSim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C11EA-BD91-3B04-9DCC-DEFEFB75FAE8}"/>
              </a:ext>
            </a:extLst>
          </p:cNvPr>
          <p:cNvSpPr txBox="1"/>
          <p:nvPr/>
        </p:nvSpPr>
        <p:spPr>
          <a:xfrm>
            <a:off x="4738716" y="4815279"/>
            <a:ext cx="30069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Focus on </a:t>
            </a:r>
          </a:p>
          <a:p>
            <a:pPr algn="ctr"/>
            <a:r>
              <a:rPr lang="en-GB" sz="2500" b="1" dirty="0">
                <a:solidFill>
                  <a:srgbClr val="0070C0"/>
                </a:solidFill>
                <a:latin typeface="Aptos" panose="020B0004020202020204" pitchFamily="34" charset="0"/>
              </a:rPr>
              <a:t>microarchitecture</a:t>
            </a:r>
            <a:endParaRPr lang="en-CH" sz="2500" dirty="0"/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ADF650EC-0523-EEBF-D91C-C03DBFD8313A}"/>
              </a:ext>
            </a:extLst>
          </p:cNvPr>
          <p:cNvSpPr txBox="1"/>
          <p:nvPr/>
        </p:nvSpPr>
        <p:spPr>
          <a:xfrm>
            <a:off x="3928093" y="6046386"/>
            <a:ext cx="4628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dirty="0"/>
              <a:t>https://github.com/ChampSim/ChampSim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D45F-9C96-436E-A168-0FB4B3892D4C}"/>
              </a:ext>
            </a:extLst>
          </p:cNvPr>
          <p:cNvSpPr txBox="1"/>
          <p:nvPr/>
        </p:nvSpPr>
        <p:spPr>
          <a:xfrm>
            <a:off x="4972395" y="5646276"/>
            <a:ext cx="2539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ptos" panose="020B0004020202020204" pitchFamily="34" charset="0"/>
              </a:rPr>
              <a:t>[Gober+ </a:t>
            </a:r>
            <a:r>
              <a:rPr lang="en-GB" sz="2000" b="1" dirty="0" err="1">
                <a:effectLst/>
                <a:latin typeface="Aptos" panose="020B0004020202020204" pitchFamily="34" charset="0"/>
              </a:rPr>
              <a:t>arXiv</a:t>
            </a:r>
            <a:r>
              <a:rPr lang="en-GB" sz="2000" b="1" dirty="0">
                <a:effectLst/>
                <a:latin typeface="Aptos" panose="020B0004020202020204" pitchFamily="34" charset="0"/>
              </a:rPr>
              <a:t> 2022]</a:t>
            </a:r>
            <a:endParaRPr lang="en-CH" sz="2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87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21AE0-A271-86FE-7359-FCDDBBAF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A83E-D7B1-4BF0-202C-70E90D60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65</a:t>
            </a:fld>
            <a:endParaRPr lang="en-C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AF46C-DA89-6056-2747-6B8AF7463142}"/>
              </a:ext>
            </a:extLst>
          </p:cNvPr>
          <p:cNvSpPr/>
          <p:nvPr/>
        </p:nvSpPr>
        <p:spPr>
          <a:xfrm>
            <a:off x="-173865" y="0"/>
            <a:ext cx="9491729" cy="1434477"/>
          </a:xfrm>
          <a:prstGeom prst="roundRect">
            <a:avLst>
              <a:gd name="adj" fmla="val 7712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Integrated Virtuoso with 5 Diverse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45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Architectural Simulators 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9B2DD97-10F7-2EF3-1025-ED0F91728A99}"/>
              </a:ext>
            </a:extLst>
          </p:cNvPr>
          <p:cNvSpPr/>
          <p:nvPr/>
        </p:nvSpPr>
        <p:spPr>
          <a:xfrm>
            <a:off x="1186994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807064-72B7-C614-67C8-0FA12C8ACD3B}"/>
              </a:ext>
            </a:extLst>
          </p:cNvPr>
          <p:cNvSpPr/>
          <p:nvPr/>
        </p:nvSpPr>
        <p:spPr>
          <a:xfrm>
            <a:off x="4796241" y="1860124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 err="1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Ramulator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6F66F46-C193-4F8F-71DB-4CCBCAB4CE75}"/>
              </a:ext>
            </a:extLst>
          </p:cNvPr>
          <p:cNvSpPr/>
          <p:nvPr/>
        </p:nvSpPr>
        <p:spPr>
          <a:xfrm>
            <a:off x="1154758" y="3543846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alpha val="32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Sniper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00EFA63-3840-E79E-A4A5-EEA122C2BEBD}"/>
              </a:ext>
            </a:extLst>
          </p:cNvPr>
          <p:cNvSpPr/>
          <p:nvPr/>
        </p:nvSpPr>
        <p:spPr>
          <a:xfrm>
            <a:off x="4796241" y="3543846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chemeClr val="tx2">
                    <a:lumMod val="75000"/>
                    <a:alpha val="32000"/>
                  </a:schemeClr>
                </a:solidFill>
                <a:latin typeface="Aptos SemiBold" panose="020B0004020202020204" pitchFamily="34" charset="0"/>
              </a:rPr>
              <a:t>ChampSim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alpha val="32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FA03C4-F2E8-56BC-752F-CACA461A00A5}"/>
              </a:ext>
            </a:extLst>
          </p:cNvPr>
          <p:cNvSpPr/>
          <p:nvPr/>
        </p:nvSpPr>
        <p:spPr>
          <a:xfrm>
            <a:off x="4796240" y="5041379"/>
            <a:ext cx="2889383" cy="1258075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rPr>
              <a:t>MQSim</a:t>
            </a:r>
            <a:endParaRPr kumimoji="0" lang="en-CH" sz="40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3E786-6D7B-6BFB-C75B-F782271D2504}"/>
              </a:ext>
            </a:extLst>
          </p:cNvPr>
          <p:cNvSpPr txBox="1"/>
          <p:nvPr/>
        </p:nvSpPr>
        <p:spPr>
          <a:xfrm>
            <a:off x="1369754" y="4968439"/>
            <a:ext cx="25338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500" b="1" dirty="0">
                <a:solidFill>
                  <a:srgbClr val="0070C0"/>
                </a:solidFill>
                <a:latin typeface="Aptos" panose="020B0004020202020204" pitchFamily="34" charset="0"/>
              </a:rPr>
              <a:t>Focus on </a:t>
            </a:r>
          </a:p>
          <a:p>
            <a:pPr algn="ctr"/>
            <a:r>
              <a:rPr lang="en-GB" sz="2500" b="1" dirty="0">
                <a:solidFill>
                  <a:srgbClr val="0070C0"/>
                </a:solidFill>
                <a:latin typeface="Aptos" panose="020B0004020202020204" pitchFamily="34" charset="0"/>
              </a:rPr>
              <a:t>storage devices</a:t>
            </a:r>
            <a:endParaRPr lang="en-CH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EC96C-890A-B39C-9BB9-7401900861A9}"/>
              </a:ext>
            </a:extLst>
          </p:cNvPr>
          <p:cNvSpPr txBox="1"/>
          <p:nvPr/>
        </p:nvSpPr>
        <p:spPr>
          <a:xfrm>
            <a:off x="1273595" y="5830213"/>
            <a:ext cx="2726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ptos" panose="020B0004020202020204" pitchFamily="34" charset="0"/>
              </a:rPr>
              <a:t>[</a:t>
            </a:r>
            <a:r>
              <a:rPr lang="en-GB" sz="2000" b="1" dirty="0" err="1">
                <a:effectLst/>
                <a:latin typeface="Aptos" panose="020B0004020202020204" pitchFamily="34" charset="0"/>
              </a:rPr>
              <a:t>Tavakkol</a:t>
            </a:r>
            <a:r>
              <a:rPr lang="en-GB" sz="2000" b="1" dirty="0">
                <a:effectLst/>
                <a:latin typeface="Aptos" panose="020B0004020202020204" pitchFamily="34" charset="0"/>
              </a:rPr>
              <a:t>+ FAST 2018]</a:t>
            </a:r>
            <a:endParaRPr lang="en-CH" sz="2000" b="1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093D1CB5-1B30-BA50-17AA-4B24D134B65A}"/>
              </a:ext>
            </a:extLst>
          </p:cNvPr>
          <p:cNvSpPr txBox="1"/>
          <p:nvPr/>
        </p:nvSpPr>
        <p:spPr>
          <a:xfrm>
            <a:off x="383972" y="6230323"/>
            <a:ext cx="4505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000" dirty="0"/>
              <a:t>https://github.com/CMU-SAFARI/MQSim</a:t>
            </a:r>
          </a:p>
        </p:txBody>
      </p:sp>
    </p:spTree>
    <p:extLst>
      <p:ext uri="{BB962C8B-B14F-4D97-AF65-F5344CB8AC3E}">
        <p14:creationId xmlns:p14="http://schemas.microsoft.com/office/powerpoint/2010/main" val="20376366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541D-EA17-08AF-BB92-BDED5B01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66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BFE76-D2C7-D635-E395-DD848B12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 dirty="0"/>
              <a:t>Validation against a Real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F4892C-2AE2-3D3F-EAFB-B7DBB7DE0371}"/>
              </a:ext>
            </a:extLst>
          </p:cNvPr>
          <p:cNvGrpSpPr/>
          <p:nvPr/>
        </p:nvGrpSpPr>
        <p:grpSpPr>
          <a:xfrm>
            <a:off x="246975" y="806161"/>
            <a:ext cx="8554375" cy="1346705"/>
            <a:chOff x="246975" y="806161"/>
            <a:chExt cx="8554375" cy="1346705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F9D0352B-D22F-F22B-1F51-DE12D05A4C19}"/>
                </a:ext>
              </a:extLst>
            </p:cNvPr>
            <p:cNvSpPr txBox="1">
              <a:spLocks/>
            </p:cNvSpPr>
            <p:nvPr/>
          </p:nvSpPr>
          <p:spPr>
            <a:xfrm>
              <a:off x="1615198" y="953556"/>
              <a:ext cx="3180707" cy="9564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br>
                <a:rPr lang="en-CH" sz="58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r>
                <a:rPr lang="en-CH" sz="5800" b="1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Virtuoso</a:t>
              </a:r>
              <a:br>
                <a:rPr lang="en-CH" sz="58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endPara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C2FC7DB-A11C-46BA-3BC5-6A5EAF5246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0" t="20764" r="21338" b="22998"/>
            <a:stretch/>
          </p:blipFill>
          <p:spPr bwMode="auto">
            <a:xfrm>
              <a:off x="246975" y="806161"/>
              <a:ext cx="1233309" cy="125123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9DF606B-CBEB-7AA6-EA27-402FE652736F}"/>
                </a:ext>
              </a:extLst>
            </p:cNvPr>
            <p:cNvSpPr/>
            <p:nvPr/>
          </p:nvSpPr>
          <p:spPr>
            <a:xfrm>
              <a:off x="5911967" y="894791"/>
              <a:ext cx="2889383" cy="1258075"/>
            </a:xfrm>
            <a:prstGeom prst="roundRect">
              <a:avLst>
                <a:gd name="adj" fmla="val 4115"/>
              </a:avLst>
            </a:prstGeom>
            <a:solidFill>
              <a:schemeClr val="tx2">
                <a:lumMod val="75000"/>
                <a:alpha val="9000"/>
              </a:schemeClr>
            </a:solidFill>
            <a:ln w="28575">
              <a:solidFill>
                <a:srgbClr val="162746">
                  <a:alpha val="2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u="none" strike="noStrike" kern="1200" cap="none" spc="0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ptos SemiBold" panose="020B0004020202020204" pitchFamily="34" charset="0"/>
                </a:rPr>
                <a:t>Sniper</a:t>
              </a:r>
              <a:endParaRPr kumimoji="0" lang="en-CH" sz="4000" b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endParaRPr>
            </a:p>
          </p:txBody>
        </p:sp>
        <p:pic>
          <p:nvPicPr>
            <p:cNvPr id="18" name="Graphic 17" descr="Link with solid fill">
              <a:extLst>
                <a:ext uri="{FF2B5EF4-FFF2-40B4-BE49-F238E27FC236}">
                  <a16:creationId xmlns:a16="http://schemas.microsoft.com/office/drawing/2014/main" id="{72C4B40C-7BFE-D1C3-1B79-B4F3CEEA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869032">
              <a:off x="4808215" y="1101618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80CC62-6EA9-6B5B-3F66-A60A4D90A1FB}"/>
              </a:ext>
            </a:extLst>
          </p:cNvPr>
          <p:cNvGrpSpPr/>
          <p:nvPr/>
        </p:nvGrpSpPr>
        <p:grpSpPr>
          <a:xfrm>
            <a:off x="3671149" y="4177502"/>
            <a:ext cx="4981869" cy="2165455"/>
            <a:chOff x="1683115" y="4352850"/>
            <a:chExt cx="4981869" cy="216545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4E0EC68D-400B-246C-3160-582D8A2BDAC4}"/>
                </a:ext>
              </a:extLst>
            </p:cNvPr>
            <p:cNvSpPr/>
            <p:nvPr/>
          </p:nvSpPr>
          <p:spPr>
            <a:xfrm>
              <a:off x="2045618" y="4352850"/>
              <a:ext cx="4619366" cy="2165455"/>
            </a:xfrm>
            <a:prstGeom prst="roundRect">
              <a:avLst>
                <a:gd name="adj" fmla="val 2401"/>
              </a:avLst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F674663-7581-334B-A542-4E934412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68848" y="4591536"/>
              <a:ext cx="1702465" cy="17024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5F6270-9A91-B9F9-ABF0-2A2CA1623656}"/>
                </a:ext>
              </a:extLst>
            </p:cNvPr>
            <p:cNvSpPr txBox="1"/>
            <p:nvPr/>
          </p:nvSpPr>
          <p:spPr>
            <a:xfrm>
              <a:off x="1683115" y="4599486"/>
              <a:ext cx="3434715" cy="17081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High-end</a:t>
              </a:r>
            </a:p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Server-grade</a:t>
              </a:r>
            </a:p>
            <a:p>
              <a:pPr algn="ctr"/>
              <a:r>
                <a:rPr lang="en-US" sz="3500" b="1" dirty="0">
                  <a:latin typeface="Aptos" panose="020B0004020202020204" pitchFamily="34" charset="0"/>
                </a:rPr>
                <a:t>CPU</a:t>
              </a:r>
              <a:endParaRPr lang="en-CH" sz="35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AD6141E-7B3B-AFF9-C685-B4477A458AD7}"/>
              </a:ext>
            </a:extLst>
          </p:cNvPr>
          <p:cNvSpPr txBox="1"/>
          <p:nvPr/>
        </p:nvSpPr>
        <p:spPr>
          <a:xfrm>
            <a:off x="3363875" y="2821971"/>
            <a:ext cx="24162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5000" b="1" dirty="0">
                <a:solidFill>
                  <a:srgbClr val="C00000"/>
                </a:solidFill>
                <a:latin typeface="Aptos" panose="020B0004020202020204" pitchFamily="34" charset="0"/>
              </a:rPr>
              <a:t>Against</a:t>
            </a:r>
            <a:endParaRPr lang="en-CH" sz="5000" dirty="0">
              <a:solidFill>
                <a:srgbClr val="C00000"/>
              </a:solidFill>
            </a:endParaRPr>
          </a:p>
        </p:txBody>
      </p:sp>
      <p:pic>
        <p:nvPicPr>
          <p:cNvPr id="6" name="Picture 5" descr="Linux logo PNG transparent image download, size: 594x720px">
            <a:extLst>
              <a:ext uri="{FF2B5EF4-FFF2-40B4-BE49-F238E27FC236}">
                <a16:creationId xmlns:a16="http://schemas.microsoft.com/office/drawing/2014/main" id="{92DC63F0-270A-43FC-DF1C-ACEB72F0A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4031212"/>
            <a:ext cx="2027879" cy="24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Link with solid fill">
            <a:extLst>
              <a:ext uri="{FF2B5EF4-FFF2-40B4-BE49-F238E27FC236}">
                <a16:creationId xmlns:a16="http://schemas.microsoft.com/office/drawing/2014/main" id="{7289758B-A353-EEBD-B52A-61F662274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69032">
            <a:off x="2625486" y="482101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D587C0-4CC6-6A35-ED0F-76020C3672E1}"/>
              </a:ext>
            </a:extLst>
          </p:cNvPr>
          <p:cNvSpPr txBox="1"/>
          <p:nvPr/>
        </p:nvSpPr>
        <p:spPr>
          <a:xfrm>
            <a:off x="287387" y="3436246"/>
            <a:ext cx="279529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500" b="1" dirty="0">
                <a:latin typeface="Aptos" panose="020B0004020202020204" pitchFamily="34" charset="0"/>
              </a:rPr>
              <a:t>Linux Kernel</a:t>
            </a:r>
            <a:endParaRPr lang="en-CH" sz="35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9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AB4C24-D356-8F83-2A56-6263048ED96E}"/>
              </a:ext>
            </a:extLst>
          </p:cNvPr>
          <p:cNvSpPr/>
          <p:nvPr/>
        </p:nvSpPr>
        <p:spPr>
          <a:xfrm>
            <a:off x="8049930" y="1515124"/>
            <a:ext cx="679622" cy="23853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2ABE7-D023-D741-8D4C-33BE19E1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67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124AD-DD76-D2BF-5123-5A9E080A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389659" cy="894791"/>
          </a:xfrm>
        </p:spPr>
        <p:txBody>
          <a:bodyPr>
            <a:normAutofit fontScale="90000"/>
          </a:bodyPr>
          <a:lstStyle/>
          <a:p>
            <a:r>
              <a:rPr lang="en-CH" dirty="0"/>
              <a:t>Validation: Instructions Per Cycle (IPC)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FCC2D81-D9AB-CF6A-66FA-3DDD404D828C}"/>
              </a:ext>
            </a:extLst>
          </p:cNvPr>
          <p:cNvSpPr/>
          <p:nvPr/>
        </p:nvSpPr>
        <p:spPr>
          <a:xfrm>
            <a:off x="-128264" y="4883970"/>
            <a:ext cx="9389660" cy="1634335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32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Virtuoso integrated with Sniper improves</a:t>
            </a:r>
          </a:p>
          <a:p>
            <a:pPr lvl="0" algn="ctr" defTabSz="914400">
              <a:defRPr/>
            </a:pPr>
            <a:r>
              <a:rPr lang="en-CH" sz="32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 IPC modeling accuracy by 21%</a:t>
            </a:r>
          </a:p>
          <a:p>
            <a:pPr lvl="0" algn="ctr" defTabSz="914400">
              <a:defRPr/>
            </a:pPr>
            <a:r>
              <a:rPr lang="en-CH" sz="32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 compared to baseline Sniper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A574636-AD59-14F4-C9F9-63E027E29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414320"/>
              </p:ext>
            </p:extLst>
          </p:nvPr>
        </p:nvGraphicFramePr>
        <p:xfrm>
          <a:off x="73393" y="739421"/>
          <a:ext cx="8986345" cy="426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09B00C-B2EB-60F1-A763-47552257D28C}"/>
              </a:ext>
            </a:extLst>
          </p:cNvPr>
          <p:cNvSpPr/>
          <p:nvPr/>
        </p:nvSpPr>
        <p:spPr>
          <a:xfrm>
            <a:off x="1543050" y="1529412"/>
            <a:ext cx="6513555" cy="2371076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924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10295-0E33-EED9-063D-3CD1C8D9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8E13EA-864D-265E-71F3-A7492AE85B93}"/>
              </a:ext>
            </a:extLst>
          </p:cNvPr>
          <p:cNvSpPr/>
          <p:nvPr/>
        </p:nvSpPr>
        <p:spPr>
          <a:xfrm>
            <a:off x="8049930" y="1515124"/>
            <a:ext cx="679622" cy="23853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032B3-9DFC-20A7-B524-6C0DC356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68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D4AF1-4920-580D-4659-78084E79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9389659" cy="894791"/>
          </a:xfrm>
        </p:spPr>
        <p:txBody>
          <a:bodyPr>
            <a:normAutofit fontScale="90000"/>
          </a:bodyPr>
          <a:lstStyle/>
          <a:p>
            <a:r>
              <a:rPr lang="en-CH" dirty="0"/>
              <a:t>Validation: Instructions Per Cycle (IPC)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C33E24-A9FA-F801-3711-149E191F9E4D}"/>
              </a:ext>
            </a:extLst>
          </p:cNvPr>
          <p:cNvSpPr/>
          <p:nvPr/>
        </p:nvSpPr>
        <p:spPr>
          <a:xfrm>
            <a:off x="-128264" y="5127170"/>
            <a:ext cx="9389660" cy="1342148"/>
          </a:xfrm>
          <a:prstGeom prst="roundRect">
            <a:avLst>
              <a:gd name="adj" fmla="val 7712"/>
            </a:avLst>
          </a:pr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sz="3200" b="1" dirty="0">
                <a:solidFill>
                  <a:srgbClr val="C00000"/>
                </a:solidFill>
                <a:latin typeface="Aptos SemiBold" panose="020B0004020202020204" pitchFamily="34" charset="0"/>
              </a:rPr>
              <a:t>Virtuoso integrated with Sniper achieves IPC </a:t>
            </a:r>
            <a:r>
              <a:rPr lang="en-GB" sz="3200" b="1" dirty="0" err="1">
                <a:solidFill>
                  <a:srgbClr val="C00000"/>
                </a:solidFill>
                <a:latin typeface="Aptos SemiBold" panose="020B0004020202020204" pitchFamily="34" charset="0"/>
              </a:rPr>
              <a:t>modeling</a:t>
            </a:r>
            <a:r>
              <a:rPr lang="en-GB" sz="3200" b="1" dirty="0">
                <a:solidFill>
                  <a:srgbClr val="C00000"/>
                </a:solidFill>
                <a:latin typeface="Aptos SemiBold" panose="020B0004020202020204" pitchFamily="34" charset="0"/>
              </a:rPr>
              <a:t> accuracy within 9% of gem5-FS</a:t>
            </a:r>
            <a:endParaRPr lang="en-CH" sz="3200" b="1" dirty="0">
              <a:solidFill>
                <a:srgbClr val="C00000"/>
              </a:solidFill>
              <a:latin typeface="Aptos SemiBold" panose="020B00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2B815A-EF4C-2D72-2B20-CB9038E5FAAD}"/>
              </a:ext>
            </a:extLst>
          </p:cNvPr>
          <p:cNvGraphicFramePr>
            <a:graphicFrameLocks/>
          </p:cNvGraphicFramePr>
          <p:nvPr/>
        </p:nvGraphicFramePr>
        <p:xfrm>
          <a:off x="73393" y="739421"/>
          <a:ext cx="8986345" cy="426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096E479-6F9B-D0CC-5905-3FC677280EF1}"/>
              </a:ext>
            </a:extLst>
          </p:cNvPr>
          <p:cNvSpPr/>
          <p:nvPr/>
        </p:nvSpPr>
        <p:spPr>
          <a:xfrm>
            <a:off x="1543050" y="1529412"/>
            <a:ext cx="6513555" cy="2371076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8464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2747C-351C-A792-F7A7-531D1470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11D4F-9D13-F4F7-EE7A-9E346926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69</a:t>
            </a:fld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0CC4F-B454-E038-F6B2-0B64D13A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4" y="-36282"/>
            <a:ext cx="8998345" cy="894791"/>
          </a:xfrm>
        </p:spPr>
        <p:txBody>
          <a:bodyPr>
            <a:normAutofit fontScale="90000"/>
          </a:bodyPr>
          <a:lstStyle/>
          <a:p>
            <a:r>
              <a:rPr lang="en-CH" dirty="0"/>
              <a:t>Validation: Page Fault Handling Latency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29EDD7-CA0B-AF54-6C88-FCA5C976D037}"/>
              </a:ext>
            </a:extLst>
          </p:cNvPr>
          <p:cNvSpPr/>
          <p:nvPr/>
        </p:nvSpPr>
        <p:spPr>
          <a:xfrm>
            <a:off x="-122830" y="5130677"/>
            <a:ext cx="9389660" cy="1434452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Virtuoso integrated with Sniper models the </a:t>
            </a:r>
          </a:p>
          <a:p>
            <a:pPr lvl="0" algn="ctr" defTabSz="914400">
              <a:defRPr/>
            </a:pP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page fault handling latency with 66% accuracy, </a:t>
            </a:r>
          </a:p>
          <a:p>
            <a:pPr lvl="0" algn="ctr" defTabSz="914400">
              <a:defRPr/>
            </a:pP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within 15% of gem5-FS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DC32AD-7BC9-FDE8-05F1-C359989F8CCB}"/>
              </a:ext>
            </a:extLst>
          </p:cNvPr>
          <p:cNvGrpSpPr/>
          <p:nvPr/>
        </p:nvGrpSpPr>
        <p:grpSpPr>
          <a:xfrm>
            <a:off x="-11644" y="858509"/>
            <a:ext cx="9551643" cy="5062606"/>
            <a:chOff x="-3721042" y="1718794"/>
            <a:chExt cx="9551643" cy="506260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26D897-F885-BC17-3116-E76AA8F69F36}"/>
                </a:ext>
              </a:extLst>
            </p:cNvPr>
            <p:cNvSpPr/>
            <p:nvPr/>
          </p:nvSpPr>
          <p:spPr>
            <a:xfrm>
              <a:off x="4466210" y="2442602"/>
              <a:ext cx="704335" cy="22100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D65FA45-BF05-6607-FB79-6C7083D94A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6883924"/>
                </p:ext>
              </p:extLst>
            </p:nvPr>
          </p:nvGraphicFramePr>
          <p:xfrm>
            <a:off x="-3721042" y="1718794"/>
            <a:ext cx="9551643" cy="50626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2E34831-4B50-9E65-1FCF-9B50DBF614B4}"/>
              </a:ext>
            </a:extLst>
          </p:cNvPr>
          <p:cNvSpPr/>
          <p:nvPr/>
        </p:nvSpPr>
        <p:spPr>
          <a:xfrm>
            <a:off x="1809180" y="1606153"/>
            <a:ext cx="6366428" cy="2210027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98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9E94B-8C03-546D-1967-363C6571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</a:t>
            </a:fld>
            <a:endParaRPr lang="en-CH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90E2E28-40A7-E9CD-19DE-DE9472A3DC12}"/>
              </a:ext>
            </a:extLst>
          </p:cNvPr>
          <p:cNvSpPr/>
          <p:nvPr/>
        </p:nvSpPr>
        <p:spPr>
          <a:xfrm>
            <a:off x="-122830" y="5083620"/>
            <a:ext cx="9389660" cy="1435415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On average 32% of </a:t>
            </a:r>
            <a:r>
              <a:rPr lang="en-US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execution time </a:t>
            </a:r>
            <a:r>
              <a:rPr lang="en-US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(measured </a:t>
            </a:r>
          </a:p>
          <a:p>
            <a:pPr lvl="0" algn="ctr" defTabSz="914400">
              <a:defRPr/>
            </a:pPr>
            <a:r>
              <a:rPr lang="en-US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in a real system)</a:t>
            </a:r>
            <a:r>
              <a:rPr lang="en-US" sz="30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 spent on physical memory allocation</a:t>
            </a:r>
            <a:endParaRPr lang="en-US" sz="3000" b="1" dirty="0">
              <a:solidFill>
                <a:srgbClr val="B45120"/>
              </a:solidFill>
              <a:latin typeface="Aptos SemiBold" panose="020B00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66C2FF-E07F-811F-14FA-DA8E9F867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68" y="138172"/>
            <a:ext cx="10168875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3700" dirty="0">
                <a:solidFill>
                  <a:schemeClr val="accent1">
                    <a:lumMod val="50000"/>
                  </a:schemeClr>
                </a:solidFill>
              </a:rPr>
              <a:t>Physical Memory Allocation Overheads </a:t>
            </a:r>
            <a:endParaRPr lang="en-CH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CFF449-DE1D-49E1-7396-13BCCD846F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839112"/>
              </p:ext>
            </p:extLst>
          </p:nvPr>
        </p:nvGraphicFramePr>
        <p:xfrm>
          <a:off x="34668" y="338965"/>
          <a:ext cx="8704838" cy="557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4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52CE-71EF-465E-A7FE-933BE8086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07B74-5E88-66E6-E654-9502533B5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70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1C612-A75D-B302-1260-0FBF2F4C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3" y="-36282"/>
            <a:ext cx="8998344" cy="894791"/>
          </a:xfrm>
        </p:spPr>
        <p:txBody>
          <a:bodyPr>
            <a:normAutofit/>
          </a:bodyPr>
          <a:lstStyle/>
          <a:p>
            <a:r>
              <a:rPr lang="en-CH" dirty="0"/>
              <a:t>Simulation Speed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5440E8-C6B4-5817-CB05-9AE3B0D4B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839271"/>
              </p:ext>
            </p:extLst>
          </p:nvPr>
        </p:nvGraphicFramePr>
        <p:xfrm>
          <a:off x="-84471" y="858509"/>
          <a:ext cx="9144000" cy="363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446D767-F36C-EB13-767E-DBF1A852798D}"/>
              </a:ext>
            </a:extLst>
          </p:cNvPr>
          <p:cNvGrpSpPr/>
          <p:nvPr/>
        </p:nvGrpSpPr>
        <p:grpSpPr>
          <a:xfrm>
            <a:off x="1245478" y="3707027"/>
            <a:ext cx="7486182" cy="430887"/>
            <a:chOff x="1245478" y="3707027"/>
            <a:chExt cx="7486182" cy="430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9C56D0-CB3F-0469-E7A5-61C77165E056}"/>
                </a:ext>
              </a:extLst>
            </p:cNvPr>
            <p:cNvSpPr txBox="1"/>
            <p:nvPr/>
          </p:nvSpPr>
          <p:spPr>
            <a:xfrm>
              <a:off x="1245478" y="3707027"/>
              <a:ext cx="1625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ChampSim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73E0DB-0710-A245-205C-D6E6BEDF1623}"/>
                </a:ext>
              </a:extLst>
            </p:cNvPr>
            <p:cNvSpPr txBox="1"/>
            <p:nvPr/>
          </p:nvSpPr>
          <p:spPr>
            <a:xfrm>
              <a:off x="3061305" y="3707027"/>
              <a:ext cx="1034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Sniper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7B57D-73A8-6744-0A95-9219D2C0070F}"/>
                </a:ext>
              </a:extLst>
            </p:cNvPr>
            <p:cNvSpPr txBox="1"/>
            <p:nvPr/>
          </p:nvSpPr>
          <p:spPr>
            <a:xfrm>
              <a:off x="4340125" y="3707027"/>
              <a:ext cx="15359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Ramulator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63F2A8-7716-9FA1-F223-D363EB5BF9D4}"/>
                </a:ext>
              </a:extLst>
            </p:cNvPr>
            <p:cNvSpPr txBox="1"/>
            <p:nvPr/>
          </p:nvSpPr>
          <p:spPr>
            <a:xfrm>
              <a:off x="6215052" y="3707027"/>
              <a:ext cx="9108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gem5</a:t>
              </a:r>
              <a:endParaRPr lang="en-CH" sz="22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E7DC57-2CFA-ED47-E75A-6A1BFDFF83B4}"/>
                </a:ext>
              </a:extLst>
            </p:cNvPr>
            <p:cNvSpPr txBox="1"/>
            <p:nvPr/>
          </p:nvSpPr>
          <p:spPr>
            <a:xfrm>
              <a:off x="7484203" y="3707027"/>
              <a:ext cx="12474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GMEAN</a:t>
              </a:r>
              <a:endParaRPr lang="en-CH" sz="22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11C572-563F-8653-93A0-BF1EC3CAAAA4}"/>
              </a:ext>
            </a:extLst>
          </p:cNvPr>
          <p:cNvSpPr/>
          <p:nvPr/>
        </p:nvSpPr>
        <p:spPr>
          <a:xfrm>
            <a:off x="-122830" y="4488986"/>
            <a:ext cx="9389660" cy="1431706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CH" sz="30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MimicOS leads to an average 20% simulation time overhead over the baseline version of the simulator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828EC-8238-2961-2F7A-9B86749F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2C6C0-5D21-ED06-B448-C170DE3C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71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FC862-9A8A-56F8-02B0-CED3DA43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43" y="-36282"/>
            <a:ext cx="8998344" cy="894791"/>
          </a:xfrm>
        </p:spPr>
        <p:txBody>
          <a:bodyPr>
            <a:normAutofit/>
          </a:bodyPr>
          <a:lstStyle/>
          <a:p>
            <a:r>
              <a:rPr lang="en-CH" dirty="0"/>
              <a:t>Simulation Speed Comparison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535BB5-8C78-DDE0-3190-69ADF73EA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873357"/>
              </p:ext>
            </p:extLst>
          </p:nvPr>
        </p:nvGraphicFramePr>
        <p:xfrm>
          <a:off x="-84471" y="858509"/>
          <a:ext cx="9144000" cy="363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E93CAED-C0BA-815F-F003-9A676242C2C3}"/>
              </a:ext>
            </a:extLst>
          </p:cNvPr>
          <p:cNvGrpSpPr/>
          <p:nvPr/>
        </p:nvGrpSpPr>
        <p:grpSpPr>
          <a:xfrm>
            <a:off x="1245478" y="3707027"/>
            <a:ext cx="7486182" cy="430887"/>
            <a:chOff x="1245478" y="3707027"/>
            <a:chExt cx="7486182" cy="430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E295F8-2B8E-16AB-093E-1DA7C18B3171}"/>
                </a:ext>
              </a:extLst>
            </p:cNvPr>
            <p:cNvSpPr txBox="1"/>
            <p:nvPr/>
          </p:nvSpPr>
          <p:spPr>
            <a:xfrm>
              <a:off x="1245478" y="3707027"/>
              <a:ext cx="16257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ChampSim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DFAE72-F446-16DD-F76E-31A11F080AE3}"/>
                </a:ext>
              </a:extLst>
            </p:cNvPr>
            <p:cNvSpPr txBox="1"/>
            <p:nvPr/>
          </p:nvSpPr>
          <p:spPr>
            <a:xfrm>
              <a:off x="3061305" y="3707027"/>
              <a:ext cx="10342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Sniper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C1C48B-0C6D-C87C-D9ED-FCA02F37C1E4}"/>
                </a:ext>
              </a:extLst>
            </p:cNvPr>
            <p:cNvSpPr txBox="1"/>
            <p:nvPr/>
          </p:nvSpPr>
          <p:spPr>
            <a:xfrm>
              <a:off x="4340125" y="3707027"/>
              <a:ext cx="15359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Ramulator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FB20F1-11BC-1D77-D1A8-D11A0427D502}"/>
                </a:ext>
              </a:extLst>
            </p:cNvPr>
            <p:cNvSpPr txBox="1"/>
            <p:nvPr/>
          </p:nvSpPr>
          <p:spPr>
            <a:xfrm>
              <a:off x="6215052" y="3707027"/>
              <a:ext cx="9108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gem5</a:t>
              </a:r>
              <a:endParaRPr lang="en-CH" sz="22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ADCD75-4E4E-DD7F-94D4-9318DEB74C6E}"/>
                </a:ext>
              </a:extLst>
            </p:cNvPr>
            <p:cNvSpPr txBox="1"/>
            <p:nvPr/>
          </p:nvSpPr>
          <p:spPr>
            <a:xfrm>
              <a:off x="7484203" y="3707027"/>
              <a:ext cx="12474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GMEAN</a:t>
              </a:r>
              <a:endParaRPr lang="en-CH" sz="22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F46192B-92BA-2D82-7ADF-41D8335D4FC5}"/>
              </a:ext>
            </a:extLst>
          </p:cNvPr>
          <p:cNvSpPr/>
          <p:nvPr/>
        </p:nvSpPr>
        <p:spPr>
          <a:xfrm>
            <a:off x="-122830" y="4500329"/>
            <a:ext cx="9389660" cy="1499162"/>
          </a:xfrm>
          <a:prstGeom prst="roundRect">
            <a:avLst>
              <a:gd name="adj" fmla="val 7712"/>
            </a:avLst>
          </a:prstGeom>
          <a:solidFill>
            <a:srgbClr val="C0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kumimoji="0" lang="en-CH" sz="3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SemiBold" panose="020B0004020202020204" pitchFamily="34" charset="0"/>
              </a:rPr>
              <a:t>Enabling full-system execution mode in gem5 </a:t>
            </a:r>
          </a:p>
          <a:p>
            <a:pPr lvl="0" algn="ctr" defTabSz="914400">
              <a:defRPr/>
            </a:pPr>
            <a:r>
              <a:rPr kumimoji="0" lang="en-CH" sz="3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SemiBold" panose="020B0004020202020204" pitchFamily="34" charset="0"/>
              </a:rPr>
              <a:t>leads to 77% simulation time overhead </a:t>
            </a:r>
          </a:p>
        </p:txBody>
      </p:sp>
    </p:spTree>
    <p:extLst>
      <p:ext uri="{BB962C8B-B14F-4D97-AF65-F5344CB8AC3E}">
        <p14:creationId xmlns:p14="http://schemas.microsoft.com/office/powerpoint/2010/main" val="22029188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1F2AF-10DB-B747-FE5A-63DB62062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DECD4-1CDD-1F0C-F5ED-4248FA95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50E6B-456B-188E-F77F-1BFDB56D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Virtuoso’s Versatility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F45794A-A92A-42AF-61CA-4DB82357E1C6}"/>
              </a:ext>
            </a:extLst>
          </p:cNvPr>
          <p:cNvSpPr/>
          <p:nvPr/>
        </p:nvSpPr>
        <p:spPr>
          <a:xfrm>
            <a:off x="-122830" y="1226616"/>
            <a:ext cx="9389660" cy="2191368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We showcase Virtuoso’s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versatility by evaluating multiple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different use cases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E2E194D-531A-2BCD-BD30-96546A88C555}"/>
              </a:ext>
            </a:extLst>
          </p:cNvPr>
          <p:cNvSpPr/>
          <p:nvPr/>
        </p:nvSpPr>
        <p:spPr>
          <a:xfrm>
            <a:off x="1700213" y="5468540"/>
            <a:ext cx="5743573" cy="703516"/>
          </a:xfrm>
          <a:prstGeom prst="roundRect">
            <a:avLst>
              <a:gd name="adj" fmla="val 771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noProof="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5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use cases in the paper 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EF9C0-6C31-D9B1-8C32-85DD38C40BAB}"/>
              </a:ext>
            </a:extLst>
          </p:cNvPr>
          <p:cNvSpPr txBox="1"/>
          <p:nvPr/>
        </p:nvSpPr>
        <p:spPr>
          <a:xfrm>
            <a:off x="2139204" y="6172056"/>
            <a:ext cx="4790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https://arxiv.org/pdf/2403.04635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EA7D19-05F4-0DF9-3AA2-A7BD14F7FA9A}"/>
              </a:ext>
            </a:extLst>
          </p:cNvPr>
          <p:cNvSpPr/>
          <p:nvPr/>
        </p:nvSpPr>
        <p:spPr>
          <a:xfrm>
            <a:off x="-122830" y="3749809"/>
            <a:ext cx="9389660" cy="1239979"/>
          </a:xfrm>
          <a:prstGeom prst="roundRect">
            <a:avLst>
              <a:gd name="adj" fmla="val 771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noProof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Demonstrate new insights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noProof="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state-of-the-art VM techniques</a:t>
            </a:r>
          </a:p>
        </p:txBody>
      </p:sp>
    </p:spTree>
    <p:extLst>
      <p:ext uri="{BB962C8B-B14F-4D97-AF65-F5344CB8AC3E}">
        <p14:creationId xmlns:p14="http://schemas.microsoft.com/office/powerpoint/2010/main" val="15386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90862-E8D0-243C-5AB4-5D41E2EA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B4679-F64A-788E-E78E-6E1CDD09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Virtuoso Example Use Cases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D509F9-CA97-B396-A1B4-346B8E9D1A9F}"/>
              </a:ext>
            </a:extLst>
          </p:cNvPr>
          <p:cNvSpPr/>
          <p:nvPr/>
        </p:nvSpPr>
        <p:spPr>
          <a:xfrm>
            <a:off x="-122830" y="1499283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Evaluating Different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Page Table Designs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6A3683-45BE-36C7-4698-E4C96B5BF1C6}"/>
              </a:ext>
            </a:extLst>
          </p:cNvPr>
          <p:cNvSpPr/>
          <p:nvPr/>
        </p:nvSpPr>
        <p:spPr>
          <a:xfrm>
            <a:off x="-122830" y="3596360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Evaluating Physical Memory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Allocation Policies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C36F-87EE-9C4B-914D-5EC52380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A9F0E-56EC-956A-70C6-7A0EA3C8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221BC-B71F-9D6F-147D-F0BE6F7E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Virtuoso Example Use Cases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D689BD-6D3F-1EE2-C66D-4576ECEF9F53}"/>
              </a:ext>
            </a:extLst>
          </p:cNvPr>
          <p:cNvSpPr/>
          <p:nvPr/>
        </p:nvSpPr>
        <p:spPr>
          <a:xfrm>
            <a:off x="-122830" y="1499283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Evaluating Different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Page Table Designs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12D3E8-A894-A1D6-0AB6-BA1EDC30A299}"/>
              </a:ext>
            </a:extLst>
          </p:cNvPr>
          <p:cNvSpPr/>
          <p:nvPr/>
        </p:nvSpPr>
        <p:spPr>
          <a:xfrm>
            <a:off x="-122830" y="3596360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  <a:alpha val="24000"/>
                  </a:schemeClr>
                </a:solidFill>
                <a:latin typeface="Aptos" panose="020B0004020202020204" pitchFamily="34" charset="0"/>
              </a:rPr>
              <a:t>Evaluating Physical Memory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  <a:alpha val="24000"/>
                  </a:schemeClr>
                </a:solidFill>
                <a:latin typeface="Aptos" panose="020B0004020202020204" pitchFamily="34" charset="0"/>
              </a:rPr>
              <a:t>Allocation Policies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  <a:alpha val="24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310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DB8D0-C55A-4E0E-C262-7F85325B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D513D-9708-0DA2-511E-E967AD90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" y="1341032"/>
            <a:ext cx="8915400" cy="1805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sz="3000" b="1" dirty="0"/>
              <a:t>Radix: </a:t>
            </a:r>
            <a:r>
              <a:rPr lang="en-CH" sz="3000" dirty="0"/>
              <a:t>Baseline radix-based page table</a:t>
            </a:r>
            <a:endParaRPr lang="en-CH" sz="3000" b="1" dirty="0"/>
          </a:p>
          <a:p>
            <a:pPr marL="0" indent="0">
              <a:buNone/>
            </a:pPr>
            <a:r>
              <a:rPr lang="en-CH" sz="3000" b="1" dirty="0"/>
              <a:t>ECH</a:t>
            </a:r>
            <a:r>
              <a:rPr lang="en-CH" sz="3000" b="1" baseline="30000" dirty="0"/>
              <a:t>1</a:t>
            </a:r>
            <a:r>
              <a:rPr lang="en-CH" sz="3000" b="1" dirty="0"/>
              <a:t>: </a:t>
            </a:r>
            <a:r>
              <a:rPr lang="en-CH" sz="3000" dirty="0"/>
              <a:t>Elastic Cuckoo Hash-based Page Table</a:t>
            </a:r>
          </a:p>
          <a:p>
            <a:pPr marL="0" indent="0">
              <a:buNone/>
            </a:pPr>
            <a:endParaRPr lang="en-CH" sz="3000" dirty="0"/>
          </a:p>
          <a:p>
            <a:pPr marL="0" indent="0">
              <a:buNone/>
            </a:pPr>
            <a:endParaRPr lang="en-CH" sz="3000" dirty="0"/>
          </a:p>
          <a:p>
            <a:pPr marL="342900" lvl="1" indent="0">
              <a:buNone/>
            </a:pPr>
            <a:endParaRPr lang="en-CH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E689C-D686-842B-A6D5-F12EEE96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75</a:t>
            </a:fld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3C4F6-0D5A-B31E-4AC5-BA46ACD3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sz="4000" b="1" dirty="0"/>
              <a:t>Evaluation 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9D6A1-26E1-A3F4-E21F-C9B212FB0B3B}"/>
              </a:ext>
            </a:extLst>
          </p:cNvPr>
          <p:cNvSpPr txBox="1"/>
          <p:nvPr/>
        </p:nvSpPr>
        <p:spPr>
          <a:xfrm>
            <a:off x="71301" y="2875002"/>
            <a:ext cx="9480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H" sz="3000" b="1" i="1" dirty="0">
                <a:latin typeface="Aptos" panose="020B0004020202020204" pitchFamily="34" charset="0"/>
              </a:rPr>
              <a:t>Fragmentation</a:t>
            </a:r>
            <a:r>
              <a:rPr lang="en-CH" sz="3000" dirty="0">
                <a:latin typeface="Aptos" panose="020B0004020202020204" pitchFamily="34" charset="0"/>
              </a:rPr>
              <a:t>: Number of available 2MB pages </a:t>
            </a:r>
          </a:p>
          <a:p>
            <a:pPr marL="0" indent="0">
              <a:buNone/>
            </a:pPr>
            <a:r>
              <a:rPr lang="en-CH" sz="3000" dirty="0">
                <a:latin typeface="Aptos" panose="020B0004020202020204" pitchFamily="34" charset="0"/>
              </a:rPr>
              <a:t>compared to the total number of 2MB pages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D3231-3A19-EA97-98E3-2603F583AE25}"/>
              </a:ext>
            </a:extLst>
          </p:cNvPr>
          <p:cNvSpPr txBox="1"/>
          <p:nvPr/>
        </p:nvSpPr>
        <p:spPr>
          <a:xfrm>
            <a:off x="0" y="6054536"/>
            <a:ext cx="6104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[1] </a:t>
            </a:r>
            <a:r>
              <a:rPr lang="en-GB" i="1" dirty="0">
                <a:latin typeface="Aptos" panose="020B0004020202020204" pitchFamily="34" charset="0"/>
              </a:rPr>
              <a:t>Skarlatos et al. “Elastic Cuckoo Page Tables: Rethinking Virtual Memory Translation for Parallelism” ASPLOS 2020</a:t>
            </a:r>
            <a:endParaRPr lang="en-CH" i="1" dirty="0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ACBBB-AFCB-5785-2E9B-B7FE95A7E1A5}"/>
              </a:ext>
            </a:extLst>
          </p:cNvPr>
          <p:cNvSpPr txBox="1"/>
          <p:nvPr/>
        </p:nvSpPr>
        <p:spPr>
          <a:xfrm>
            <a:off x="0" y="4534908"/>
            <a:ext cx="9144000" cy="553998"/>
          </a:xfrm>
          <a:prstGeom prst="rect">
            <a:avLst/>
          </a:prstGeom>
          <a:solidFill>
            <a:schemeClr val="tx2">
              <a:lumMod val="50000"/>
              <a:alpha val="8000"/>
            </a:schemeClr>
          </a:solidFill>
        </p:spPr>
        <p:txBody>
          <a:bodyPr wrap="square">
            <a:spAutoFit/>
          </a:bodyPr>
          <a:lstStyle/>
          <a:p>
            <a:r>
              <a:rPr lang="en-GB" sz="3000" i="1" dirty="0"/>
              <a:t> Workloads:		</a:t>
            </a:r>
            <a:r>
              <a:rPr lang="en-CH" sz="3000" b="1" dirty="0">
                <a:latin typeface="Aptos" panose="020B0004020202020204" pitchFamily="34" charset="0"/>
              </a:rPr>
              <a:t>GraphBIG, XSBench, HPCC</a:t>
            </a:r>
            <a:endParaRPr lang="en-CH" sz="3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/>
      <p:bldP spid="1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F0CA5-E767-73D9-6BBF-C538B64F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BA0A67A-395A-1B15-44EA-DACA718B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Reduction in PTW Latency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568641D-847B-908E-0BB6-1281BD2EA118}"/>
              </a:ext>
            </a:extLst>
          </p:cNvPr>
          <p:cNvSpPr/>
          <p:nvPr/>
        </p:nvSpPr>
        <p:spPr>
          <a:xfrm>
            <a:off x="-122831" y="5029199"/>
            <a:ext cx="9501187" cy="1489105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GB" sz="2900" b="1" dirty="0">
                <a:solidFill>
                  <a:schemeClr val="accent2">
                    <a:lumMod val="75000"/>
                  </a:schemeClr>
                </a:solidFill>
                <a:latin typeface="Aptos SemiBold" panose="020B0004020202020204" pitchFamily="34" charset="0"/>
              </a:rPr>
              <a:t>As memory fragmentation decreases, the PTW </a:t>
            </a:r>
          </a:p>
          <a:p>
            <a:pPr lvl="0" algn="ctr" defTabSz="914400">
              <a:defRPr/>
            </a:pPr>
            <a:r>
              <a:rPr lang="en-GB" sz="2900" b="1" dirty="0">
                <a:solidFill>
                  <a:schemeClr val="accent2">
                    <a:lumMod val="75000"/>
                  </a:schemeClr>
                </a:solidFill>
                <a:latin typeface="Aptos SemiBold" panose="020B0004020202020204" pitchFamily="34" charset="0"/>
              </a:rPr>
              <a:t>latency reduction of ECH compared to Radix increases</a:t>
            </a:r>
            <a:endParaRPr lang="en-CH" sz="2900" b="1" dirty="0">
              <a:solidFill>
                <a:schemeClr val="accent2">
                  <a:lumMod val="75000"/>
                </a:schemeClr>
              </a:solidFill>
              <a:latin typeface="Aptos SemiBold" panose="020B00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117BF9F-A25D-C554-8194-94124D5690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026954"/>
              </p:ext>
            </p:extLst>
          </p:nvPr>
        </p:nvGraphicFramePr>
        <p:xfrm>
          <a:off x="-234357" y="738672"/>
          <a:ext cx="9501187" cy="429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F413FE2-428D-D6EA-5249-22B1A737747B}"/>
              </a:ext>
            </a:extLst>
          </p:cNvPr>
          <p:cNvSpPr txBox="1"/>
          <p:nvPr/>
        </p:nvSpPr>
        <p:spPr>
          <a:xfrm>
            <a:off x="7537886" y="1894940"/>
            <a:ext cx="69762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300" b="1" dirty="0">
                <a:solidFill>
                  <a:srgbClr val="0A833B"/>
                </a:solidFill>
              </a:rPr>
              <a:t>11%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9CF2F-8BF4-04F9-3528-35656B7D1EBE}"/>
              </a:ext>
            </a:extLst>
          </p:cNvPr>
          <p:cNvSpPr txBox="1"/>
          <p:nvPr/>
        </p:nvSpPr>
        <p:spPr>
          <a:xfrm>
            <a:off x="1946196" y="3136497"/>
            <a:ext cx="5485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300" b="1" dirty="0">
                <a:solidFill>
                  <a:srgbClr val="0A833B"/>
                </a:solidFill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3965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D7947-750C-29A4-183E-C1BC0B9C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77</a:t>
            </a:fld>
            <a:endParaRPr lang="en-C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ED7347-14B7-B717-9D0B-641F442A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Memory Interference</a:t>
            </a:r>
            <a:endParaRPr lang="en-CH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85931D-628B-3395-80F6-704503884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894318"/>
              </p:ext>
            </p:extLst>
          </p:nvPr>
        </p:nvGraphicFramePr>
        <p:xfrm>
          <a:off x="-199288" y="998826"/>
          <a:ext cx="10324123" cy="405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48AC7D-4D25-1638-F587-4C9AB32B6411}"/>
              </a:ext>
            </a:extLst>
          </p:cNvPr>
          <p:cNvSpPr/>
          <p:nvPr/>
        </p:nvSpPr>
        <p:spPr>
          <a:xfrm>
            <a:off x="-122830" y="4814888"/>
            <a:ext cx="9389660" cy="1703417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ECH leads to an average 52% increase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in DRAM row buffer conflicts over Radix</a:t>
            </a:r>
            <a:endParaRPr kumimoji="0" lang="en-CH" sz="35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BFC6B1-5448-FBC4-5073-E245FBCCCEE8}"/>
              </a:ext>
            </a:extLst>
          </p:cNvPr>
          <p:cNvCxnSpPr>
            <a:cxnSpLocks/>
          </p:cNvCxnSpPr>
          <p:nvPr/>
        </p:nvCxnSpPr>
        <p:spPr>
          <a:xfrm>
            <a:off x="1388533" y="3204922"/>
            <a:ext cx="7354495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C227F4-7097-249D-EFB8-F0C4769F7795}"/>
              </a:ext>
            </a:extLst>
          </p:cNvPr>
          <p:cNvSpPr txBox="1"/>
          <p:nvPr/>
        </p:nvSpPr>
        <p:spPr>
          <a:xfrm>
            <a:off x="5420240" y="92527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latin typeface="Aptos" panose="020B0004020202020204" pitchFamily="34" charset="0"/>
              </a:rPr>
              <a:t>2.5x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1107-DB60-8158-1EE2-ACAF61EB921E}"/>
              </a:ext>
            </a:extLst>
          </p:cNvPr>
          <p:cNvSpPr txBox="1"/>
          <p:nvPr/>
        </p:nvSpPr>
        <p:spPr>
          <a:xfrm>
            <a:off x="6070112" y="925279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b="1" dirty="0">
                <a:latin typeface="Aptos" panose="020B0004020202020204" pitchFamily="34" charset="0"/>
              </a:rPr>
              <a:t>2.7x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5884E-C46A-11E4-2E1C-EC110479ADD2}"/>
              </a:ext>
            </a:extLst>
          </p:cNvPr>
          <p:cNvSpPr/>
          <p:nvPr/>
        </p:nvSpPr>
        <p:spPr>
          <a:xfrm>
            <a:off x="1388533" y="1336812"/>
            <a:ext cx="6679941" cy="2316266"/>
          </a:xfrm>
          <a:prstGeom prst="rect">
            <a:avLst/>
          </a:prstGeom>
          <a:solidFill>
            <a:schemeClr val="bg1">
              <a:alpha val="7623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E4ED1-B5FC-094E-53F2-71CA506D8C24}"/>
              </a:ext>
            </a:extLst>
          </p:cNvPr>
          <p:cNvSpPr txBox="1"/>
          <p:nvPr/>
        </p:nvSpPr>
        <p:spPr>
          <a:xfrm>
            <a:off x="8166894" y="1522248"/>
            <a:ext cx="115226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300" b="1" dirty="0">
                <a:solidFill>
                  <a:srgbClr val="C00000"/>
                </a:solidFill>
                <a:latin typeface="Aptos" panose="020B0004020202020204" pitchFamily="34" charset="0"/>
              </a:rPr>
              <a:t>52%</a:t>
            </a:r>
            <a:endParaRPr lang="en-CH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D892-8B39-E313-BD7F-9D626EEC1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E7E8-8BD4-FF96-6B39-30BD3F62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9A136-345E-1141-5229-C671BE8A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Virtuoso Example Use Cases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7588C-81C7-37F5-BDA4-42A64DB92D28}"/>
              </a:ext>
            </a:extLst>
          </p:cNvPr>
          <p:cNvSpPr/>
          <p:nvPr/>
        </p:nvSpPr>
        <p:spPr>
          <a:xfrm>
            <a:off x="-122830" y="1499283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  <a:alpha val="13000"/>
                  </a:schemeClr>
                </a:solidFill>
                <a:latin typeface="Aptos" panose="020B0004020202020204" pitchFamily="34" charset="0"/>
              </a:rPr>
              <a:t>Evaluating Different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schemeClr val="accent1">
                    <a:lumMod val="75000"/>
                    <a:alpha val="13000"/>
                  </a:schemeClr>
                </a:solidFill>
                <a:latin typeface="Aptos" panose="020B0004020202020204" pitchFamily="34" charset="0"/>
              </a:rPr>
              <a:t>Page Table Designs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  <a:alpha val="13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CE04AB5-7B4D-B56B-23B7-75AF548B8377}"/>
              </a:ext>
            </a:extLst>
          </p:cNvPr>
          <p:cNvSpPr/>
          <p:nvPr/>
        </p:nvSpPr>
        <p:spPr>
          <a:xfrm>
            <a:off x="-122830" y="3596360"/>
            <a:ext cx="9389660" cy="1745722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Evaluating Physical Memory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Allocation Policies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540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1ADFE-D687-CF58-4306-83860CAE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79</a:t>
            </a:fld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B3E1B9-8DA2-529E-D474-006A3B1C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 Methodology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0151F9-DBA2-F127-5036-A1028D94C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02573"/>
            <a:ext cx="9144000" cy="2046116"/>
          </a:xfrm>
        </p:spPr>
        <p:txBody>
          <a:bodyPr>
            <a:noAutofit/>
          </a:bodyPr>
          <a:lstStyle/>
          <a:p>
            <a:pPr marL="0" indent="0">
              <a:lnSpc>
                <a:spcPts val="3020"/>
              </a:lnSpc>
              <a:buNone/>
            </a:pPr>
            <a:r>
              <a:rPr lang="en-CH" sz="3300" b="1" dirty="0"/>
              <a:t>Buddy: </a:t>
            </a:r>
            <a:r>
              <a:rPr lang="en-CH" sz="3300" dirty="0"/>
              <a:t>Baseline allocator with the buddy system</a:t>
            </a:r>
          </a:p>
          <a:p>
            <a:pPr marL="0" indent="0">
              <a:lnSpc>
                <a:spcPts val="3020"/>
              </a:lnSpc>
              <a:buNone/>
            </a:pPr>
            <a:endParaRPr lang="en-US" sz="3300" dirty="0"/>
          </a:p>
          <a:p>
            <a:pPr marL="0" indent="0">
              <a:lnSpc>
                <a:spcPts val="3020"/>
              </a:lnSpc>
              <a:buNone/>
            </a:pPr>
            <a:r>
              <a:rPr lang="en-GB" sz="3300" b="1" dirty="0"/>
              <a:t>Utopia:</a:t>
            </a:r>
            <a:r>
              <a:rPr lang="en-GB" sz="3300" b="1" baseline="30000" dirty="0"/>
              <a:t>1</a:t>
            </a:r>
            <a:r>
              <a:rPr lang="en-GB" sz="3300" b="1" dirty="0"/>
              <a:t> </a:t>
            </a:r>
            <a:r>
              <a:rPr lang="en-GB" sz="3300" dirty="0"/>
              <a:t>Part of memory is organized using a hash-based mapping</a:t>
            </a:r>
            <a:endParaRPr lang="en-GB" sz="3300" b="1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CH" sz="3300" dirty="0"/>
              <a:t>	</a:t>
            </a:r>
          </a:p>
          <a:p>
            <a:pPr marL="0" indent="0">
              <a:buNone/>
            </a:pPr>
            <a:endParaRPr lang="en-CH" sz="3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BE81F-AB7C-4C00-0818-22A2E0A1E6D6}"/>
              </a:ext>
            </a:extLst>
          </p:cNvPr>
          <p:cNvSpPr txBox="1"/>
          <p:nvPr/>
        </p:nvSpPr>
        <p:spPr>
          <a:xfrm>
            <a:off x="0" y="3917833"/>
            <a:ext cx="9144000" cy="553998"/>
          </a:xfrm>
          <a:prstGeom prst="rect">
            <a:avLst/>
          </a:prstGeom>
          <a:solidFill>
            <a:schemeClr val="tx2">
              <a:lumMod val="50000"/>
              <a:alpha val="8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H" sz="3000" i="1" dirty="0"/>
              <a:t>Workloads: </a:t>
            </a:r>
            <a:r>
              <a:rPr lang="en-CH" sz="3000" b="1" dirty="0">
                <a:latin typeface="Aptos" panose="020B0004020202020204" pitchFamily="34" charset="0"/>
              </a:rPr>
              <a:t>Short-input Short-output LLM inference</a:t>
            </a:r>
            <a:endParaRPr lang="en-CH" sz="3000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936AD-F17E-4A90-EDC9-8D88A2453E6B}"/>
              </a:ext>
            </a:extLst>
          </p:cNvPr>
          <p:cNvSpPr txBox="1"/>
          <p:nvPr/>
        </p:nvSpPr>
        <p:spPr>
          <a:xfrm>
            <a:off x="-1" y="6054536"/>
            <a:ext cx="82790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[1] </a:t>
            </a:r>
            <a:r>
              <a:rPr lang="en-GB" i="1" dirty="0">
                <a:latin typeface="Aptos" panose="020B0004020202020204" pitchFamily="34" charset="0"/>
              </a:rPr>
              <a:t>Kanellopoulos et al. “</a:t>
            </a:r>
            <a:r>
              <a:rPr lang="en-GB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Utopia: Fast and Efficient Address Translation via Hybrid Restrictive &amp; Flexible Virtual-to-Physical Address Mappings” MICRO 2023</a:t>
            </a:r>
          </a:p>
          <a:p>
            <a:endParaRPr lang="en-CH" i="1" dirty="0">
              <a:latin typeface="Aptos" panose="020B00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5161A4-6EB6-560C-4679-5DB20EC3B553}"/>
              </a:ext>
            </a:extLst>
          </p:cNvPr>
          <p:cNvGrpSpPr/>
          <p:nvPr/>
        </p:nvGrpSpPr>
        <p:grpSpPr>
          <a:xfrm>
            <a:off x="922863" y="4718559"/>
            <a:ext cx="1924291" cy="1172607"/>
            <a:chOff x="922863" y="4718559"/>
            <a:chExt cx="1924291" cy="1172607"/>
          </a:xfrm>
        </p:grpSpPr>
        <p:pic>
          <p:nvPicPr>
            <p:cNvPr id="2" name="Picture 12" descr="Mistral AI Icon logo transparent PNG - StickPNG">
              <a:extLst>
                <a:ext uri="{FF2B5EF4-FFF2-40B4-BE49-F238E27FC236}">
                  <a16:creationId xmlns:a16="http://schemas.microsoft.com/office/drawing/2014/main" id="{E330C2B0-80C1-15E7-66FE-8AB7A7BA17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8" t="7004" r="19688" b="5813"/>
            <a:stretch/>
          </p:blipFill>
          <p:spPr bwMode="auto">
            <a:xfrm>
              <a:off x="1536686" y="4718559"/>
              <a:ext cx="696644" cy="644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3E4517-79E8-B8A1-4C1E-92559B9691A0}"/>
                </a:ext>
              </a:extLst>
            </p:cNvPr>
            <p:cNvSpPr txBox="1"/>
            <p:nvPr/>
          </p:nvSpPr>
          <p:spPr>
            <a:xfrm>
              <a:off x="922863" y="5337168"/>
              <a:ext cx="192429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CH" sz="3000" dirty="0">
                  <a:latin typeface="Aptos" panose="020B0004020202020204" pitchFamily="34" charset="0"/>
                </a:rPr>
                <a:t>Mistral-7B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01F8A-9543-A49E-1523-AD2C47B2D5BE}"/>
              </a:ext>
            </a:extLst>
          </p:cNvPr>
          <p:cNvGrpSpPr/>
          <p:nvPr/>
        </p:nvGrpSpPr>
        <p:grpSpPr>
          <a:xfrm>
            <a:off x="3502576" y="4718559"/>
            <a:ext cx="2299543" cy="1183834"/>
            <a:chOff x="3754017" y="4718559"/>
            <a:chExt cx="2299543" cy="1183834"/>
          </a:xfrm>
        </p:grpSpPr>
        <p:pic>
          <p:nvPicPr>
            <p:cNvPr id="2050" name="Picture 2" descr="Llama 2 Model Details">
              <a:extLst>
                <a:ext uri="{FF2B5EF4-FFF2-40B4-BE49-F238E27FC236}">
                  <a16:creationId xmlns:a16="http://schemas.microsoft.com/office/drawing/2014/main" id="{DCDFB77B-5CD7-D6DC-6C7B-451A715AD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1" t="22000" r="9371" b="21523"/>
            <a:stretch/>
          </p:blipFill>
          <p:spPr bwMode="auto">
            <a:xfrm>
              <a:off x="4041124" y="4718559"/>
              <a:ext cx="1725329" cy="751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ACC75B-4ED7-5C14-BB8C-435A5FE68C8B}"/>
                </a:ext>
              </a:extLst>
            </p:cNvPr>
            <p:cNvSpPr txBox="1"/>
            <p:nvPr/>
          </p:nvSpPr>
          <p:spPr>
            <a:xfrm>
              <a:off x="3754017" y="5348395"/>
              <a:ext cx="229954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CH" sz="3000" dirty="0">
                  <a:latin typeface="Aptos" panose="020B0004020202020204" pitchFamily="34" charset="0"/>
                </a:rPr>
                <a:t>Llama-2-7B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94AFA7-1D37-40FC-1D00-227B35C212AA}"/>
              </a:ext>
            </a:extLst>
          </p:cNvPr>
          <p:cNvGrpSpPr/>
          <p:nvPr/>
        </p:nvGrpSpPr>
        <p:grpSpPr>
          <a:xfrm>
            <a:off x="6457542" y="4543117"/>
            <a:ext cx="2299543" cy="1348049"/>
            <a:chOff x="6457542" y="4543117"/>
            <a:chExt cx="2299543" cy="13480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D87CF8-DDCD-3769-62BE-27E17524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7542" y="4543117"/>
              <a:ext cx="1967696" cy="9003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416991-1D2D-DD52-C762-417436DB8A7C}"/>
                </a:ext>
              </a:extLst>
            </p:cNvPr>
            <p:cNvSpPr txBox="1"/>
            <p:nvPr/>
          </p:nvSpPr>
          <p:spPr>
            <a:xfrm>
              <a:off x="6457542" y="5337168"/>
              <a:ext cx="229954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CH" sz="3000" dirty="0">
                  <a:latin typeface="Aptos" panose="020B0004020202020204" pitchFamily="34" charset="0"/>
                </a:rPr>
                <a:t>Bagel-2.8B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0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8A98-BA8F-D488-604A-CDBF037A2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C69D-4671-D289-22A4-6DD6CA65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H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EA0BDD-52DE-8FF9-67EA-F0A597BD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Address Translation Overheads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C0CE63-F343-35A2-6311-4B0CF758EC65}"/>
              </a:ext>
            </a:extLst>
          </p:cNvPr>
          <p:cNvGrpSpPr/>
          <p:nvPr/>
        </p:nvGrpSpPr>
        <p:grpSpPr>
          <a:xfrm>
            <a:off x="1490376" y="1741709"/>
            <a:ext cx="1783674" cy="1496077"/>
            <a:chOff x="1490376" y="1741709"/>
            <a:chExt cx="1783674" cy="1496077"/>
          </a:xfrm>
        </p:grpSpPr>
        <p:pic>
          <p:nvPicPr>
            <p:cNvPr id="1028" name="Picture 4" descr="Machine Learning Logo Images – Browse 60,536 Stock Photos, Vectors, and  Video | Adobe Stock">
              <a:extLst>
                <a:ext uri="{FF2B5EF4-FFF2-40B4-BE49-F238E27FC236}">
                  <a16:creationId xmlns:a16="http://schemas.microsoft.com/office/drawing/2014/main" id="{428C17E0-CE64-5BA3-F5A5-204767868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219" y="1741709"/>
              <a:ext cx="931621" cy="96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F1ADC3-82DF-F4E3-F35D-F5D811B4742C}"/>
                </a:ext>
              </a:extLst>
            </p:cNvPr>
            <p:cNvSpPr txBox="1"/>
            <p:nvPr/>
          </p:nvSpPr>
          <p:spPr>
            <a:xfrm>
              <a:off x="1490376" y="2683788"/>
              <a:ext cx="178367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1500" dirty="0">
                  <a:solidFill>
                    <a:schemeClr val="tx1">
                      <a:alpha val="79000"/>
                    </a:schemeClr>
                  </a:solidFill>
                  <a:latin typeface="Aptos" panose="020B0004020202020204" pitchFamily="34" charset="0"/>
                </a:rPr>
                <a:t>Sparse Machine</a:t>
              </a:r>
              <a:endParaRPr lang="el-GR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endParaRPr>
            </a:p>
            <a:p>
              <a:pPr algn="ctr"/>
              <a:r>
                <a:rPr lang="en-CH" sz="1500" dirty="0">
                  <a:solidFill>
                    <a:schemeClr val="tx1">
                      <a:alpha val="79000"/>
                    </a:schemeClr>
                  </a:solidFill>
                  <a:latin typeface="Aptos" panose="020B0004020202020204" pitchFamily="34" charset="0"/>
                </a:rPr>
                <a:t> Learning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7003495-82EB-26E7-8745-49DA52B0E371}"/>
              </a:ext>
            </a:extLst>
          </p:cNvPr>
          <p:cNvGrpSpPr/>
          <p:nvPr/>
        </p:nvGrpSpPr>
        <p:grpSpPr>
          <a:xfrm>
            <a:off x="2889636" y="1735653"/>
            <a:ext cx="1783673" cy="1288270"/>
            <a:chOff x="2889636" y="1735653"/>
            <a:chExt cx="1783673" cy="1288270"/>
          </a:xfrm>
        </p:grpSpPr>
        <p:pic>
          <p:nvPicPr>
            <p:cNvPr id="43" name="Picture 4" descr="GenomicsBench - GenomicsBench">
              <a:extLst>
                <a:ext uri="{FF2B5EF4-FFF2-40B4-BE49-F238E27FC236}">
                  <a16:creationId xmlns:a16="http://schemas.microsoft.com/office/drawing/2014/main" id="{52A1EE4D-0454-B573-A4A6-5EFB21165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663" y="1735653"/>
              <a:ext cx="931620" cy="965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827C23-5788-E7BF-67D3-7BAD5045FD27}"/>
                </a:ext>
              </a:extLst>
            </p:cNvPr>
            <p:cNvSpPr txBox="1"/>
            <p:nvPr/>
          </p:nvSpPr>
          <p:spPr>
            <a:xfrm>
              <a:off x="2889636" y="2700758"/>
              <a:ext cx="178367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alpha val="79000"/>
                    </a:schemeClr>
                  </a:solidFill>
                  <a:latin typeface="Aptos" panose="020B0004020202020204" pitchFamily="34" charset="0"/>
                </a:rPr>
                <a:t>Bioinformatics</a:t>
              </a:r>
              <a:endParaRPr lang="en-CH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752AD0-8F27-ACF1-9987-DA7E95FB1D79}"/>
              </a:ext>
            </a:extLst>
          </p:cNvPr>
          <p:cNvGrpSpPr/>
          <p:nvPr/>
        </p:nvGrpSpPr>
        <p:grpSpPr>
          <a:xfrm>
            <a:off x="4500797" y="1783531"/>
            <a:ext cx="1783673" cy="1203389"/>
            <a:chOff x="4500797" y="1783531"/>
            <a:chExt cx="1783673" cy="1203389"/>
          </a:xfrm>
        </p:grpSpPr>
        <p:pic>
          <p:nvPicPr>
            <p:cNvPr id="45" name="Picture 2" descr="When, why and how to use Graph analytics for your big data | Packt Hub">
              <a:extLst>
                <a:ext uri="{FF2B5EF4-FFF2-40B4-BE49-F238E27FC236}">
                  <a16:creationId xmlns:a16="http://schemas.microsoft.com/office/drawing/2014/main" id="{5B26B54A-09D6-363D-F208-3C7F8F323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081" y="1783531"/>
              <a:ext cx="1107105" cy="85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00E5A8-D527-82CB-0F2A-ACFB756900F0}"/>
                </a:ext>
              </a:extLst>
            </p:cNvPr>
            <p:cNvSpPr txBox="1"/>
            <p:nvPr/>
          </p:nvSpPr>
          <p:spPr>
            <a:xfrm>
              <a:off x="4500797" y="2663755"/>
              <a:ext cx="178367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alpha val="79000"/>
                    </a:schemeClr>
                  </a:solidFill>
                  <a:latin typeface="Aptos" panose="020B0004020202020204" pitchFamily="34" charset="0"/>
                </a:rPr>
                <a:t>Graph Analytics</a:t>
              </a:r>
              <a:endParaRPr lang="en-CH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A3B542-D900-3275-EF20-04288935A343}"/>
              </a:ext>
            </a:extLst>
          </p:cNvPr>
          <p:cNvGrpSpPr/>
          <p:nvPr/>
        </p:nvGrpSpPr>
        <p:grpSpPr>
          <a:xfrm>
            <a:off x="5995019" y="1870892"/>
            <a:ext cx="1783674" cy="1093284"/>
            <a:chOff x="5995019" y="1870892"/>
            <a:chExt cx="1783674" cy="10932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9E24ED-6E08-E18F-932C-C64E92A5C45C}"/>
                </a:ext>
              </a:extLst>
            </p:cNvPr>
            <p:cNvSpPr txBox="1"/>
            <p:nvPr/>
          </p:nvSpPr>
          <p:spPr>
            <a:xfrm>
              <a:off x="5995019" y="2641011"/>
              <a:ext cx="1783674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alpha val="79000"/>
                    </a:schemeClr>
                  </a:solidFill>
                  <a:latin typeface="Aptos" panose="020B0004020202020204" pitchFamily="34" charset="0"/>
                </a:rPr>
                <a:t>Databases</a:t>
              </a:r>
              <a:endParaRPr lang="en-CH" sz="1500" dirty="0">
                <a:solidFill>
                  <a:schemeClr val="tx1">
                    <a:alpha val="79000"/>
                  </a:schemeClr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58" name="Graphic 57" descr="Database with solid fill">
              <a:extLst>
                <a:ext uri="{FF2B5EF4-FFF2-40B4-BE49-F238E27FC236}">
                  <a16:creationId xmlns:a16="http://schemas.microsoft.com/office/drawing/2014/main" id="{858ECDDC-4625-1932-31D1-32FCCE606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6703" y="1870892"/>
              <a:ext cx="747115" cy="773968"/>
            </a:xfrm>
            <a:prstGeom prst="rect">
              <a:avLst/>
            </a:prstGeom>
          </p:spPr>
        </p:pic>
      </p:grpSp>
      <p:sp>
        <p:nvSpPr>
          <p:cNvPr id="1030" name="TextBox 1029">
            <a:extLst>
              <a:ext uri="{FF2B5EF4-FFF2-40B4-BE49-F238E27FC236}">
                <a16:creationId xmlns:a16="http://schemas.microsoft.com/office/drawing/2014/main" id="{CE0BDB25-9688-946F-0ADA-E6736B7BF7C1}"/>
              </a:ext>
            </a:extLst>
          </p:cNvPr>
          <p:cNvSpPr txBox="1"/>
          <p:nvPr/>
        </p:nvSpPr>
        <p:spPr>
          <a:xfrm>
            <a:off x="2825237" y="1093072"/>
            <a:ext cx="3493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b="1" dirty="0">
                <a:latin typeface="Aptos" panose="020B0004020202020204" pitchFamily="34" charset="0"/>
              </a:rPr>
              <a:t>Emerging Workloads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A8522-8B6F-6080-8420-27C50ED3112C}"/>
              </a:ext>
            </a:extLst>
          </p:cNvPr>
          <p:cNvSpPr txBox="1"/>
          <p:nvPr/>
        </p:nvSpPr>
        <p:spPr>
          <a:xfrm>
            <a:off x="944905" y="3312102"/>
            <a:ext cx="3187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anose="020B0004020202020204" pitchFamily="34" charset="0"/>
              </a:rPr>
              <a:t>Long</a:t>
            </a:r>
            <a:r>
              <a:rPr lang="en-CH" sz="2400" b="1" dirty="0">
                <a:solidFill>
                  <a:srgbClr val="7030A0"/>
                </a:solidFill>
                <a:latin typeface="Aptos" panose="020B0004020202020204" pitchFamily="34" charset="0"/>
              </a:rPr>
              <a:t> Running (&gt;100s)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DC2B4-A681-12C5-7973-BEFBCC986074}"/>
              </a:ext>
            </a:extLst>
          </p:cNvPr>
          <p:cNvSpPr txBox="1"/>
          <p:nvPr/>
        </p:nvSpPr>
        <p:spPr>
          <a:xfrm>
            <a:off x="4200395" y="3334484"/>
            <a:ext cx="3985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dirty="0">
                <a:solidFill>
                  <a:srgbClr val="7030A0"/>
                </a:solidFill>
                <a:latin typeface="Aptos" panose="020B0004020202020204" pitchFamily="34" charset="0"/>
              </a:rPr>
              <a:t>Irregular Memory Accesses</a:t>
            </a:r>
            <a:endParaRPr lang="en-CH" sz="2400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143090-6C22-F60E-36C8-E5AD95405FB5}"/>
              </a:ext>
            </a:extLst>
          </p:cNvPr>
          <p:cNvCxnSpPr>
            <a:cxnSpLocks/>
          </p:cNvCxnSpPr>
          <p:nvPr/>
        </p:nvCxnSpPr>
        <p:spPr>
          <a:xfrm>
            <a:off x="272367" y="5787190"/>
            <a:ext cx="8553941" cy="0"/>
          </a:xfrm>
          <a:prstGeom prst="straightConnector1">
            <a:avLst/>
          </a:prstGeom>
          <a:ln w="539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6EF390-80AD-9967-0341-02AFDD21D664}"/>
              </a:ext>
            </a:extLst>
          </p:cNvPr>
          <p:cNvSpPr/>
          <p:nvPr/>
        </p:nvSpPr>
        <p:spPr>
          <a:xfrm>
            <a:off x="5228496" y="4861172"/>
            <a:ext cx="3391874" cy="751395"/>
          </a:xfrm>
          <a:prstGeom prst="roundRect">
            <a:avLst>
              <a:gd name="adj" fmla="val 8621"/>
            </a:avLst>
          </a:prstGeom>
          <a:solidFill>
            <a:srgbClr val="223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bg1"/>
                </a:solidFill>
                <a:latin typeface="Aptos" panose="020B0004020202020204" pitchFamily="34" charset="0"/>
              </a:rPr>
              <a:t>Data Fetching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AB7F77-C150-54CC-BA8A-891F91499A9E}"/>
              </a:ext>
            </a:extLst>
          </p:cNvPr>
          <p:cNvCxnSpPr>
            <a:cxnSpLocks/>
          </p:cNvCxnSpPr>
          <p:nvPr/>
        </p:nvCxnSpPr>
        <p:spPr>
          <a:xfrm>
            <a:off x="5112620" y="4861172"/>
            <a:ext cx="0" cy="926018"/>
          </a:xfrm>
          <a:prstGeom prst="line">
            <a:avLst/>
          </a:prstGeom>
          <a:ln w="603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FFE849-14EB-1CC3-5BFE-D9C44D668800}"/>
              </a:ext>
            </a:extLst>
          </p:cNvPr>
          <p:cNvSpPr/>
          <p:nvPr/>
        </p:nvSpPr>
        <p:spPr>
          <a:xfrm>
            <a:off x="318788" y="4861172"/>
            <a:ext cx="1636431" cy="751409"/>
          </a:xfrm>
          <a:prstGeom prst="roundRect">
            <a:avLst>
              <a:gd name="adj" fmla="val 86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bg1"/>
                </a:solidFill>
                <a:latin typeface="Aptos" panose="020B0004020202020204" pitchFamily="34" charset="0"/>
              </a:rPr>
              <a:t>TLB Miss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6A3D3D-3DAB-2822-2655-B533798E532E}"/>
              </a:ext>
            </a:extLst>
          </p:cNvPr>
          <p:cNvSpPr/>
          <p:nvPr/>
        </p:nvSpPr>
        <p:spPr>
          <a:xfrm>
            <a:off x="2071094" y="4861172"/>
            <a:ext cx="2884949" cy="751409"/>
          </a:xfrm>
          <a:prstGeom prst="roundRect">
            <a:avLst>
              <a:gd name="adj" fmla="val 862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bg1"/>
                </a:solidFill>
                <a:latin typeface="Aptos" panose="020B0004020202020204" pitchFamily="34" charset="0"/>
              </a:rPr>
              <a:t>Page Table Walk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FE771E-74F6-EA5C-57B8-5AA031513A80}"/>
              </a:ext>
            </a:extLst>
          </p:cNvPr>
          <p:cNvSpPr txBox="1"/>
          <p:nvPr/>
        </p:nvSpPr>
        <p:spPr>
          <a:xfrm>
            <a:off x="264881" y="4302809"/>
            <a:ext cx="4794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b="1" i="1" dirty="0">
                <a:solidFill>
                  <a:srgbClr val="C00000"/>
                </a:solidFill>
                <a:latin typeface="Aptos" panose="020B0004020202020204" pitchFamily="34" charset="0"/>
              </a:rPr>
              <a:t>High Latency Address Translation</a:t>
            </a:r>
            <a:endParaRPr lang="en-CH" sz="24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D2F9A-77BC-EB30-5ED5-AB5D298076A2}"/>
              </a:ext>
            </a:extLst>
          </p:cNvPr>
          <p:cNvSpPr txBox="1"/>
          <p:nvPr/>
        </p:nvSpPr>
        <p:spPr>
          <a:xfrm>
            <a:off x="43354" y="5788043"/>
            <a:ext cx="13282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b="1" dirty="0">
                <a:latin typeface="Aptos" panose="020B0004020202020204" pitchFamily="34" charset="0"/>
              </a:rPr>
              <a:t>Time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DE0807-9752-AB7D-AA76-A811D02392A8}"/>
              </a:ext>
            </a:extLst>
          </p:cNvPr>
          <p:cNvSpPr/>
          <p:nvPr/>
        </p:nvSpPr>
        <p:spPr>
          <a:xfrm>
            <a:off x="79495" y="879291"/>
            <a:ext cx="627982" cy="627982"/>
          </a:xfrm>
          <a:prstGeom prst="ellipse">
            <a:avLst/>
          </a:prstGeom>
          <a:solidFill>
            <a:srgbClr val="16274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21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6" grpId="0"/>
      <p:bldP spid="17" grpId="0"/>
      <p:bldP spid="22" grpId="0" animBg="1"/>
      <p:bldP spid="24" grpId="0" animBg="1"/>
      <p:bldP spid="25" grpId="0" animBg="1"/>
      <p:bldP spid="26" grpId="0"/>
      <p:bldP spid="27" grpId="0"/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48302-843C-904D-7D13-98DCA9E53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07116-B925-0135-EFE8-FF73A735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80</a:t>
            </a:fld>
            <a:endParaRPr lang="en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84B49-DFDC-08B1-6275-037D5767A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1" y="-49427"/>
            <a:ext cx="10614260" cy="894791"/>
          </a:xfrm>
        </p:spPr>
        <p:txBody>
          <a:bodyPr>
            <a:noAutofit/>
          </a:bodyPr>
          <a:lstStyle/>
          <a:p>
            <a:r>
              <a:rPr lang="en-CH" dirty="0"/>
              <a:t>Accelerating Memory Allocation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3FEEAE-650C-3655-C5FA-0B35818E40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280904"/>
              </p:ext>
            </p:extLst>
          </p:nvPr>
        </p:nvGraphicFramePr>
        <p:xfrm>
          <a:off x="24711" y="926757"/>
          <a:ext cx="8464378" cy="458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041922-E4FE-E04A-DBEE-0D55284DDD63}"/>
              </a:ext>
            </a:extLst>
          </p:cNvPr>
          <p:cNvSpPr/>
          <p:nvPr/>
        </p:nvSpPr>
        <p:spPr>
          <a:xfrm>
            <a:off x="-122830" y="5055961"/>
            <a:ext cx="9389660" cy="1462344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4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Restricting the virtual-to-physical mapping speeds up memory allocation by up to 2.17x</a:t>
            </a:r>
            <a:endParaRPr kumimoji="0" lang="en-CH" sz="3000" b="1" u="none" strike="noStrike" kern="1200" cap="none" spc="0" normalizeH="0" baseline="0" noProof="0" dirty="0">
              <a:ln>
                <a:noFill/>
              </a:ln>
              <a:solidFill>
                <a:srgbClr val="B45120"/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2BFC9-AA30-0CE4-6B9A-791A77DCE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A196-45A6-6C14-8BA8-0786DEAF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09A5D-9003-635F-384D-44C20201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More Details in the Paper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0959F-07D8-062F-E048-5B4933ADBC0F}"/>
              </a:ext>
            </a:extLst>
          </p:cNvPr>
          <p:cNvSpPr txBox="1"/>
          <p:nvPr/>
        </p:nvSpPr>
        <p:spPr>
          <a:xfrm>
            <a:off x="137886" y="868801"/>
            <a:ext cx="8848815" cy="5416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H" sz="2800" dirty="0">
                <a:latin typeface="Aptos" panose="020B0004020202020204" pitchFamily="34" charset="0"/>
              </a:rPr>
              <a:t>- Detailed description of communication primitives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H" sz="2800" dirty="0">
                <a:latin typeface="Aptos" panose="020B0004020202020204" pitchFamily="34" charset="0"/>
              </a:rPr>
              <a:t>- Detailed description of MimicOS modules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H" sz="2800" dirty="0">
                <a:latin typeface="Aptos" panose="020B0004020202020204" pitchFamily="34" charset="0"/>
              </a:rPr>
              <a:t>- Integration methodology with different simulators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H" sz="2800" dirty="0">
                <a:latin typeface="Aptos" panose="020B0004020202020204" pitchFamily="34" charset="0"/>
              </a:rPr>
              <a:t>- Integration with heterogeneous system simulation</a:t>
            </a:r>
          </a:p>
          <a:p>
            <a:pPr>
              <a:lnSpc>
                <a:spcPct val="150000"/>
              </a:lnSpc>
            </a:pPr>
            <a:r>
              <a:rPr lang="en-CH" sz="2800" dirty="0">
                <a:latin typeface="Aptos" panose="020B0004020202020204" pitchFamily="34" charset="0"/>
              </a:rPr>
              <a:t>- Evaluation of intermediate address space schemes</a:t>
            </a:r>
          </a:p>
          <a:p>
            <a:r>
              <a:rPr lang="en-CH" sz="2800" dirty="0">
                <a:latin typeface="Aptos" panose="020B0004020202020204" pitchFamily="34" charset="0"/>
              </a:rPr>
              <a:t>- Evaluation of swapping activity and translation latency in  hash-based address mapping schemes</a:t>
            </a:r>
          </a:p>
          <a:p>
            <a:pPr>
              <a:lnSpc>
                <a:spcPct val="150000"/>
              </a:lnSpc>
            </a:pPr>
            <a:r>
              <a:rPr lang="en-CH" sz="2800" dirty="0">
                <a:latin typeface="Aptos" panose="020B0004020202020204" pitchFamily="34" charset="0"/>
              </a:rPr>
              <a:t>- Evaluation of two additional hash-based page tables</a:t>
            </a:r>
          </a:p>
          <a:p>
            <a:pPr marL="0" indent="0">
              <a:lnSpc>
                <a:spcPct val="150000"/>
              </a:lnSpc>
              <a:buNone/>
            </a:pPr>
            <a:endParaRPr lang="en-CH" sz="28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F14C6-B079-E82A-CA72-8E0C26DD2354}"/>
              </a:ext>
            </a:extLst>
          </p:cNvPr>
          <p:cNvSpPr txBox="1"/>
          <p:nvPr/>
        </p:nvSpPr>
        <p:spPr>
          <a:xfrm>
            <a:off x="2218236" y="6168730"/>
            <a:ext cx="468811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500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and more to come …</a:t>
            </a:r>
            <a:endParaRPr lang="en-CH" sz="3500" dirty="0"/>
          </a:p>
        </p:txBody>
      </p:sp>
    </p:spTree>
    <p:extLst>
      <p:ext uri="{BB962C8B-B14F-4D97-AF65-F5344CB8AC3E}">
        <p14:creationId xmlns:p14="http://schemas.microsoft.com/office/powerpoint/2010/main" val="9788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EE229-2B76-6426-2F4D-62C10916B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84C4-D2AA-982C-E003-C97FC0E8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8F1484-7E31-A76E-7D9C-4DF2A272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More Details in the Paper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90F5F-D100-0D9B-E69E-06C4B5900BEA}"/>
              </a:ext>
            </a:extLst>
          </p:cNvPr>
          <p:cNvSpPr txBox="1"/>
          <p:nvPr/>
        </p:nvSpPr>
        <p:spPr>
          <a:xfrm>
            <a:off x="137886" y="868801"/>
            <a:ext cx="8848815" cy="520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Detailed description of communication primitives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Detailed description of MimicOS modules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Integration methodology with different simulators</a:t>
            </a:r>
          </a:p>
          <a:p>
            <a:pPr>
              <a:lnSpc>
                <a:spcPct val="150000"/>
              </a:lnSpc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Evaluation of intermediate address space schemes</a:t>
            </a:r>
          </a:p>
          <a:p>
            <a:pPr>
              <a:lnSpc>
                <a:spcPct val="150000"/>
              </a:lnSpc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Evaluation of swapping activity and translation latency in  hash-based address mapping schemes</a:t>
            </a:r>
          </a:p>
          <a:p>
            <a:pPr>
              <a:lnSpc>
                <a:spcPct val="150000"/>
              </a:lnSpc>
            </a:pPr>
            <a:r>
              <a:rPr lang="en-CH" sz="2800" b="1" dirty="0">
                <a:solidFill>
                  <a:schemeClr val="tx1">
                    <a:alpha val="6868"/>
                  </a:schemeClr>
                </a:solidFill>
                <a:latin typeface="Aptos SemiBold" panose="020B0004020202020204" pitchFamily="34" charset="0"/>
              </a:rPr>
              <a:t>- Evaluation of two additional hash-based page tables</a:t>
            </a:r>
          </a:p>
          <a:p>
            <a:pPr marL="0" indent="0">
              <a:lnSpc>
                <a:spcPct val="150000"/>
              </a:lnSpc>
              <a:buNone/>
            </a:pPr>
            <a:endParaRPr lang="en-CH" sz="2800" b="1" dirty="0">
              <a:solidFill>
                <a:schemeClr val="tx1">
                  <a:alpha val="6868"/>
                </a:schemeClr>
              </a:solidFill>
              <a:latin typeface="Aptos SemiBold" panose="020B00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12D625-22F6-E710-2F31-A634F34EA664}"/>
              </a:ext>
            </a:extLst>
          </p:cNvPr>
          <p:cNvGrpSpPr/>
          <p:nvPr/>
        </p:nvGrpSpPr>
        <p:grpSpPr>
          <a:xfrm>
            <a:off x="1442277" y="909015"/>
            <a:ext cx="6240032" cy="5651911"/>
            <a:chOff x="1442277" y="909015"/>
            <a:chExt cx="6240032" cy="56519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9B46B2-C478-0215-399C-A205F7A17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15" b="37025"/>
            <a:stretch/>
          </p:blipFill>
          <p:spPr>
            <a:xfrm>
              <a:off x="1442277" y="909015"/>
              <a:ext cx="6240032" cy="4953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34035-6909-E53B-E8D5-CA98E58D6209}"/>
                </a:ext>
              </a:extLst>
            </p:cNvPr>
            <p:cNvSpPr txBox="1"/>
            <p:nvPr/>
          </p:nvSpPr>
          <p:spPr>
            <a:xfrm>
              <a:off x="2020585" y="6083872"/>
              <a:ext cx="5083417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2500" b="1" u="sng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https://arxiv.org/pdf/2403.04635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4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54F01-F372-2CAC-000E-C8046B42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00FFF-92A5-8786-68C4-97BFC199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Helvetica Neue" panose="02000503000000020004" pitchFamily="2" charset="0"/>
                <a:cs typeface="Helvetica Neue" panose="02000503000000020004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CH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6E90C-B366-ED97-4889-1727636B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Virtuoso is Open-Source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D0B67-9E27-16C4-3924-EEA58853D9AA}"/>
              </a:ext>
            </a:extLst>
          </p:cNvPr>
          <p:cNvSpPr txBox="1"/>
          <p:nvPr/>
        </p:nvSpPr>
        <p:spPr>
          <a:xfrm>
            <a:off x="1308345" y="5759804"/>
            <a:ext cx="730431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https://github.com/CMU-SAFARI/Virtuoso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51D77-6332-D475-FE2B-87D88E58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41" y="918607"/>
            <a:ext cx="5845077" cy="4708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6581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CD53B-5B84-4E78-9BC4-0BD2D0796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EA866-B3DA-BAED-B5F9-D29AFD72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82CADC-BDF6-6B75-BCAC-70B9AFEB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23586" cy="8947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Virtuoso Website </a:t>
            </a:r>
            <a:r>
              <a:rPr lang="el-GR" dirty="0"/>
              <a:t>– </a:t>
            </a:r>
            <a:r>
              <a:rPr lang="en-US" dirty="0"/>
              <a:t>Getting Started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7928F-5F45-8151-78DD-6C6806DCDC9B}"/>
              </a:ext>
            </a:extLst>
          </p:cNvPr>
          <p:cNvSpPr txBox="1"/>
          <p:nvPr/>
        </p:nvSpPr>
        <p:spPr>
          <a:xfrm>
            <a:off x="761999" y="5685470"/>
            <a:ext cx="7772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https://github.com/CMU-SAFARI/Virtuoso/website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7725B-9344-BBE8-7562-FFBE8EB6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59007"/>
            <a:ext cx="7772400" cy="390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9661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F8C3-7D7D-A2C9-3AD3-76928BBB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5871C-91D5-A4F9-FEC0-297EA6E5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7BA51-479B-B9FD-BE87-FD8E29F3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23586" cy="8947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Virtuoso Website </a:t>
            </a:r>
            <a:r>
              <a:rPr lang="el-GR" dirty="0"/>
              <a:t>- </a:t>
            </a:r>
            <a:r>
              <a:rPr lang="en-US" dirty="0"/>
              <a:t>Documentation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15C19-8F4F-979A-0373-05478497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72833"/>
            <a:ext cx="7772400" cy="483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C356A-9084-4D2B-FDFE-3DED751B5780}"/>
              </a:ext>
            </a:extLst>
          </p:cNvPr>
          <p:cNvSpPr txBox="1"/>
          <p:nvPr/>
        </p:nvSpPr>
        <p:spPr>
          <a:xfrm>
            <a:off x="2203481" y="5963209"/>
            <a:ext cx="47370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https://safari.ethz.ch/virtuoso</a:t>
            </a:r>
          </a:p>
        </p:txBody>
      </p:sp>
    </p:spTree>
    <p:extLst>
      <p:ext uri="{BB962C8B-B14F-4D97-AF65-F5344CB8AC3E}">
        <p14:creationId xmlns:p14="http://schemas.microsoft.com/office/powerpoint/2010/main" val="2424293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071F3-6E74-F67D-9706-5605E763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E5174-CFB0-52B7-3FF1-D8150EF7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9300" y="6408770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6AD06-1C69-4F40-B475-B9DE4452D124}" type="slidenum">
              <a:rPr kumimoji="0" lang="en-CH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CH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664BF3-BBA5-D84F-B15D-7F01C5C5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986701" cy="89479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Virtuoso Website – Incoming Features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9A227-6DE8-36D9-48F5-6CB9436B8881}"/>
              </a:ext>
            </a:extLst>
          </p:cNvPr>
          <p:cNvSpPr txBox="1"/>
          <p:nvPr/>
        </p:nvSpPr>
        <p:spPr>
          <a:xfrm>
            <a:off x="2203481" y="5963209"/>
            <a:ext cx="47370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https://safari.ethz.ch/virtuoso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60044-FF10-0AAA-6F83-41E26E23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47" y="822863"/>
            <a:ext cx="6580646" cy="5101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93543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14B08-50C3-F29F-EE38-69B158DD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87</a:t>
            </a:fld>
            <a:endParaRPr lang="en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4869CE-54B2-A893-E198-4440845D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2450259"/>
            <a:ext cx="8086536" cy="1957482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8448116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9FE87-BF70-C31C-D4FE-8FDBAA92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pPr/>
              <a:t>88</a:t>
            </a:fld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7B03C-DE2B-3919-BFD6-1E45E7E062CE}"/>
              </a:ext>
            </a:extLst>
          </p:cNvPr>
          <p:cNvSpPr/>
          <p:nvPr/>
        </p:nvSpPr>
        <p:spPr>
          <a:xfrm>
            <a:off x="-122830" y="2583297"/>
            <a:ext cx="9389660" cy="1691406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VM</a:t>
            </a: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causes high overheads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0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in emerging workloads</a:t>
            </a:r>
            <a:endParaRPr kumimoji="0" lang="en-CH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192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95462E-A3CD-904B-C1AD-DF07EB35B9E4}"/>
              </a:ext>
            </a:extLst>
          </p:cNvPr>
          <p:cNvSpPr/>
          <p:nvPr/>
        </p:nvSpPr>
        <p:spPr>
          <a:xfrm>
            <a:off x="-234261" y="2418630"/>
            <a:ext cx="9612518" cy="2020740"/>
          </a:xfrm>
          <a:prstGeom prst="roundRect">
            <a:avLst>
              <a:gd name="adj" fmla="val 7712"/>
            </a:avLst>
          </a:prstGeom>
          <a:solidFill>
            <a:srgbClr val="0070C0">
              <a:alpha val="79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srgbClr val="002060"/>
                </a:solidFill>
                <a:latin typeface="Aptos" panose="020B0004020202020204" pitchFamily="34" charset="0"/>
              </a:rPr>
              <a:t>New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simulation framework that enables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Aptos" panose="020B0004020202020204" pitchFamily="34" charset="0"/>
              </a:rPr>
              <a:t>fast and accurate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prototyping and evaluation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the </a:t>
            </a:r>
            <a:r>
              <a:rPr lang="en-GB" sz="3200" b="1" i="1" dirty="0">
                <a:solidFill>
                  <a:srgbClr val="002060"/>
                </a:solidFill>
                <a:latin typeface="Aptos" panose="020B0004020202020204" pitchFamily="34" charset="0"/>
              </a:rPr>
              <a:t>software and hardware </a:t>
            </a:r>
            <a:r>
              <a:rPr lang="en-GB" sz="3200" dirty="0">
                <a:solidFill>
                  <a:srgbClr val="002060"/>
                </a:solidFill>
                <a:latin typeface="Aptos" panose="020B0004020202020204" pitchFamily="34" charset="0"/>
              </a:rPr>
              <a:t>components of VM </a:t>
            </a:r>
            <a:endParaRPr kumimoji="0" lang="en-CH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43F098-A26D-D26E-CA8C-B413B48FC86A}"/>
              </a:ext>
            </a:extLst>
          </p:cNvPr>
          <p:cNvGrpSpPr/>
          <p:nvPr/>
        </p:nvGrpSpPr>
        <p:grpSpPr>
          <a:xfrm>
            <a:off x="1899999" y="1034275"/>
            <a:ext cx="5344002" cy="1251234"/>
            <a:chOff x="1674795" y="1108417"/>
            <a:chExt cx="5344002" cy="1251234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04C855FA-D76E-D116-E7C8-F89DADDDBA83}"/>
                </a:ext>
              </a:extLst>
            </p:cNvPr>
            <p:cNvSpPr txBox="1">
              <a:spLocks/>
            </p:cNvSpPr>
            <p:nvPr/>
          </p:nvSpPr>
          <p:spPr>
            <a:xfrm>
              <a:off x="2908104" y="1344228"/>
              <a:ext cx="4110693" cy="9564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br>
                <a:rPr lang="en-CH" sz="70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r>
                <a:rPr lang="en-CH" sz="7000" b="1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Virtuoso</a:t>
              </a:r>
              <a:br>
                <a:rPr lang="en-CH" sz="7000" dirty="0">
                  <a:solidFill>
                    <a:schemeClr val="accent1">
                      <a:lumMod val="7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</a:br>
              <a:endParaRPr lang="en-CH" sz="70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B5CFBB42-5A31-12FA-33E5-413AB3DC65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0" t="20764" r="21338" b="22998"/>
            <a:stretch/>
          </p:blipFill>
          <p:spPr bwMode="auto">
            <a:xfrm>
              <a:off x="1674795" y="1108417"/>
              <a:ext cx="1233309" cy="125123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63DEE6-230A-8607-5E6D-28581B7F3D5A}"/>
              </a:ext>
            </a:extLst>
          </p:cNvPr>
          <p:cNvSpPr txBox="1"/>
          <p:nvPr/>
        </p:nvSpPr>
        <p:spPr>
          <a:xfrm>
            <a:off x="1458836" y="4672410"/>
            <a:ext cx="62263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https://github.com/CMU-SAFARI/Virtuoso</a:t>
            </a:r>
          </a:p>
        </p:txBody>
      </p:sp>
    </p:spTree>
    <p:extLst>
      <p:ext uri="{BB962C8B-B14F-4D97-AF65-F5344CB8AC3E}">
        <p14:creationId xmlns:p14="http://schemas.microsoft.com/office/powerpoint/2010/main" val="22230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B0349-9989-86A2-6644-9BBA0FB84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CE137-3528-853E-EFFC-0FDF86F0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9</a:t>
            </a:fld>
            <a:endParaRPr lang="en-CH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35BBBE5-FEDE-AFB3-DC8A-08E109C11184}"/>
              </a:ext>
            </a:extLst>
          </p:cNvPr>
          <p:cNvSpPr/>
          <p:nvPr/>
        </p:nvSpPr>
        <p:spPr>
          <a:xfrm>
            <a:off x="-122831" y="4965617"/>
            <a:ext cx="9389660" cy="1507852"/>
          </a:xfrm>
          <a:prstGeom prst="roundRect">
            <a:avLst>
              <a:gd name="adj" fmla="val 7712"/>
            </a:avLst>
          </a:prstGeom>
          <a:solidFill>
            <a:schemeClr val="accent2">
              <a:lumMod val="7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On average 26% of execution time </a:t>
            </a:r>
            <a:r>
              <a:rPr lang="en-US" sz="34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(</a:t>
            </a:r>
            <a:r>
              <a:rPr lang="en-US" sz="34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measured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in a real system) </a:t>
            </a:r>
            <a:r>
              <a:rPr lang="en-US" sz="34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is </a:t>
            </a:r>
            <a:r>
              <a:rPr lang="en-US" sz="3400" b="1" noProof="0" dirty="0">
                <a:solidFill>
                  <a:srgbClr val="B45120"/>
                </a:solidFill>
                <a:latin typeface="Aptos SemiBold" panose="020B0004020202020204" pitchFamily="34" charset="0"/>
              </a:rPr>
              <a:t>spent on address </a:t>
            </a:r>
            <a:r>
              <a:rPr lang="en-US" sz="3400" b="1" dirty="0">
                <a:solidFill>
                  <a:srgbClr val="B45120"/>
                </a:solidFill>
                <a:latin typeface="Aptos SemiBold" panose="020B0004020202020204" pitchFamily="34" charset="0"/>
              </a:rPr>
              <a:t>translation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91DA25-754D-94D8-E19B-75B898091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68" y="123236"/>
            <a:ext cx="7886700" cy="64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Address Translation Overheads</a:t>
            </a:r>
            <a:endParaRPr lang="en-CH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70EC3D-30EE-FEA6-897F-AEEEC73C0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203351"/>
              </p:ext>
            </p:extLst>
          </p:nvPr>
        </p:nvGraphicFramePr>
        <p:xfrm>
          <a:off x="-122831" y="521537"/>
          <a:ext cx="9232163" cy="540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C2D7-B340-73A2-216D-624F26B7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D18F-9D65-E78E-3A43-7277345B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80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Imitation-based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Simulation Methodology</a:t>
            </a:r>
            <a:endParaRPr lang="en-CH" sz="4000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5DCAB-7FBD-FE8E-17F4-345230ED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90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10BF077-41F6-C5AF-BF8D-AE7A23041D1E}"/>
              </a:ext>
            </a:extLst>
          </p:cNvPr>
          <p:cNvSpPr/>
          <p:nvPr/>
        </p:nvSpPr>
        <p:spPr>
          <a:xfrm>
            <a:off x="-122831" y="1845178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500" b="1" noProof="0" dirty="0">
                <a:solidFill>
                  <a:srgbClr val="0070C0"/>
                </a:solidFill>
                <a:latin typeface="Aptos" panose="020B0004020202020204" pitchFamily="34" charset="0"/>
              </a:rPr>
              <a:t>Rapid </a:t>
            </a:r>
            <a:r>
              <a:rPr lang="en-US" sz="3500" b="1" dirty="0">
                <a:solidFill>
                  <a:srgbClr val="0070C0"/>
                </a:solidFill>
                <a:latin typeface="Aptos" panose="020B0004020202020204" pitchFamily="34" charset="0"/>
              </a:rPr>
              <a:t>development and versatility</a:t>
            </a:r>
            <a:endParaRPr kumimoji="0" lang="en-CH" sz="3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E21BE0-7447-3D0D-1E73-4BA6DBE6C61B}"/>
              </a:ext>
            </a:extLst>
          </p:cNvPr>
          <p:cNvSpPr/>
          <p:nvPr/>
        </p:nvSpPr>
        <p:spPr>
          <a:xfrm>
            <a:off x="-122831" y="3271855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500" b="1" dirty="0">
                <a:solidFill>
                  <a:srgbClr val="7636A7"/>
                </a:solidFill>
                <a:latin typeface="Aptos" panose="020B0004020202020204" pitchFamily="34" charset="0"/>
              </a:rPr>
              <a:t>High simulation speed</a:t>
            </a:r>
            <a:endParaRPr kumimoji="0" lang="en-CH" sz="3500" i="0" u="none" strike="noStrike" kern="1200" cap="none" spc="0" normalizeH="0" baseline="0" noProof="0" dirty="0">
              <a:ln>
                <a:noFill/>
              </a:ln>
              <a:solidFill>
                <a:srgbClr val="7636A7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5B53801-EDB3-E7E6-C7AC-5AF165F851B9}"/>
              </a:ext>
            </a:extLst>
          </p:cNvPr>
          <p:cNvSpPr/>
          <p:nvPr/>
        </p:nvSpPr>
        <p:spPr>
          <a:xfrm>
            <a:off x="-122831" y="4629730"/>
            <a:ext cx="9389660" cy="994756"/>
          </a:xfrm>
          <a:prstGeom prst="roundRect">
            <a:avLst>
              <a:gd name="adj" fmla="val 7712"/>
            </a:avLst>
          </a:prstGeom>
          <a:solidFill>
            <a:srgbClr val="0A833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500" b="1" i="0" u="none" strike="noStrike" kern="1200" cap="none" spc="0" normalizeH="0" baseline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Accurate</a:t>
            </a:r>
            <a:r>
              <a:rPr kumimoji="0" lang="en-CH" sz="3500" b="1" i="0" u="none" strike="noStrike" kern="1200" cap="none" spc="0" normalizeH="0" noProof="0" dirty="0">
                <a:ln>
                  <a:noFill/>
                </a:ln>
                <a:solidFill>
                  <a:srgbClr val="0A833B"/>
                </a:solidFill>
                <a:effectLst/>
                <a:uLnTx/>
                <a:uFillTx/>
                <a:latin typeface="Aptos" panose="020B0004020202020204" pitchFamily="34" charset="0"/>
              </a:rPr>
              <a:t> simulation</a:t>
            </a:r>
            <a:endParaRPr kumimoji="0" lang="en-CH" sz="3500" i="0" u="none" strike="noStrike" kern="1200" cap="none" spc="0" normalizeH="0" baseline="0" noProof="0" dirty="0">
              <a:ln>
                <a:noFill/>
              </a:ln>
              <a:solidFill>
                <a:srgbClr val="0A833B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6A7587-BD28-DB50-1319-5E6E52BD3646}"/>
              </a:ext>
            </a:extLst>
          </p:cNvPr>
          <p:cNvSpPr/>
          <p:nvPr/>
        </p:nvSpPr>
        <p:spPr>
          <a:xfrm>
            <a:off x="75595" y="2024429"/>
            <a:ext cx="627982" cy="627982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B6831E-07E4-6869-2077-7B62EE1A5FF3}"/>
              </a:ext>
            </a:extLst>
          </p:cNvPr>
          <p:cNvSpPr/>
          <p:nvPr/>
        </p:nvSpPr>
        <p:spPr>
          <a:xfrm>
            <a:off x="75595" y="3444610"/>
            <a:ext cx="627982" cy="627982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6ACAB0-9644-128B-3DC7-5DB9A90ADE15}"/>
              </a:ext>
            </a:extLst>
          </p:cNvPr>
          <p:cNvSpPr/>
          <p:nvPr/>
        </p:nvSpPr>
        <p:spPr>
          <a:xfrm>
            <a:off x="75595" y="4813117"/>
            <a:ext cx="627982" cy="627982"/>
          </a:xfrm>
          <a:prstGeom prst="ellipse">
            <a:avLst/>
          </a:prstGeom>
          <a:solidFill>
            <a:srgbClr val="0A833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35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1EA7B-9BE0-772B-880E-C489C46F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6AD06-1C69-4F40-B475-B9DE4452D124}" type="slidenum">
              <a:rPr lang="en-CH" smtClean="0"/>
              <a:pPr/>
              <a:t>91</a:t>
            </a:fld>
            <a:endParaRPr lang="en-CH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CFB0E00-6A02-7FE5-1F55-D1BC4499DAEE}"/>
              </a:ext>
            </a:extLst>
          </p:cNvPr>
          <p:cNvSpPr/>
          <p:nvPr/>
        </p:nvSpPr>
        <p:spPr>
          <a:xfrm>
            <a:off x="0" y="3762634"/>
            <a:ext cx="9144000" cy="994756"/>
          </a:xfrm>
          <a:prstGeom prst="roundRect">
            <a:avLst>
              <a:gd name="adj" fmla="val 7712"/>
            </a:avLst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300" b="1" noProof="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Validation </a:t>
            </a:r>
            <a:r>
              <a:rPr lang="en-US" sz="3300" b="1" noProof="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agains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 high-end server-grade CPU</a:t>
            </a:r>
            <a:endParaRPr kumimoji="0" lang="en-CH" sz="3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4B85C4-E4E8-073C-30AF-03DAAF931934}"/>
              </a:ext>
            </a:extLst>
          </p:cNvPr>
          <p:cNvSpPr/>
          <p:nvPr/>
        </p:nvSpPr>
        <p:spPr>
          <a:xfrm>
            <a:off x="0" y="5007074"/>
            <a:ext cx="9144001" cy="994756"/>
          </a:xfrm>
          <a:prstGeom prst="roundRect">
            <a:avLst>
              <a:gd name="adj" fmla="val 7712"/>
            </a:avLst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Implemented 5 diverse use cases to </a:t>
            </a:r>
          </a:p>
          <a:p>
            <a:pPr lvl="0" algn="ctr" defTabSz="914400">
              <a:defRPr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showcase Virtuoso’s versatility </a:t>
            </a:r>
            <a:endParaRPr kumimoji="0" lang="en-CH" sz="3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0239A-F0AB-4540-D0D1-AA01E64186DF}"/>
              </a:ext>
            </a:extLst>
          </p:cNvPr>
          <p:cNvSpPr txBox="1">
            <a:spLocks/>
          </p:cNvSpPr>
          <p:nvPr/>
        </p:nvSpPr>
        <p:spPr>
          <a:xfrm>
            <a:off x="5542314" y="233360"/>
            <a:ext cx="3139234" cy="956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H" sz="7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VirTool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67EA9C-96E6-BCD0-1506-31E4A6042549}"/>
              </a:ext>
            </a:extLst>
          </p:cNvPr>
          <p:cNvSpPr txBox="1">
            <a:spLocks/>
          </p:cNvSpPr>
          <p:nvPr/>
        </p:nvSpPr>
        <p:spPr>
          <a:xfrm>
            <a:off x="169134" y="298270"/>
            <a:ext cx="3547007" cy="11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CH" sz="3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Integration with 5 simulators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AD88B2-1052-BA8F-9618-D55E4CCFDE74}"/>
              </a:ext>
            </a:extLst>
          </p:cNvPr>
          <p:cNvGrpSpPr/>
          <p:nvPr/>
        </p:nvGrpSpPr>
        <p:grpSpPr>
          <a:xfrm>
            <a:off x="4522575" y="298270"/>
            <a:ext cx="4658495" cy="2427458"/>
            <a:chOff x="2843471" y="3648"/>
            <a:chExt cx="4658495" cy="24274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7EE964-944E-4D1B-B6C5-DFEB3FB953A9}"/>
                </a:ext>
              </a:extLst>
            </p:cNvPr>
            <p:cNvSpPr txBox="1"/>
            <p:nvPr/>
          </p:nvSpPr>
          <p:spPr>
            <a:xfrm>
              <a:off x="3076542" y="953778"/>
              <a:ext cx="442542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H" sz="3000" b="1" dirty="0">
                  <a:solidFill>
                    <a:srgbClr val="0070C0"/>
                  </a:solidFill>
                  <a:latin typeface="Aptos" panose="020B0004020202020204" pitchFamily="34" charset="0"/>
                </a:rPr>
                <a:t>Toolset encompassing multiple state-of-the-art VM techniques </a:t>
              </a:r>
              <a:endParaRPr lang="en-CH" sz="3000" dirty="0">
                <a:latin typeface="Aptos" panose="020B0004020202020204" pitchFamily="34" charset="0"/>
              </a:endParaRPr>
            </a:p>
          </p:txBody>
        </p:sp>
        <p:pic>
          <p:nvPicPr>
            <p:cNvPr id="20" name="Graphic 19" descr="Mining tools with solid fill">
              <a:extLst>
                <a:ext uri="{FF2B5EF4-FFF2-40B4-BE49-F238E27FC236}">
                  <a16:creationId xmlns:a16="http://schemas.microsoft.com/office/drawing/2014/main" id="{53C6C8B6-8E4F-88CF-7D6A-F2DA0F9A9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43471" y="3648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5850760-7251-4213-8386-E5AF5A20D9EE}"/>
              </a:ext>
            </a:extLst>
          </p:cNvPr>
          <p:cNvSpPr/>
          <p:nvPr/>
        </p:nvSpPr>
        <p:spPr>
          <a:xfrm>
            <a:off x="372158" y="1449466"/>
            <a:ext cx="1667417" cy="598871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g</a:t>
            </a:r>
            <a:r>
              <a:rPr kumimoji="0" lang="en-CH" sz="22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em5-SE</a:t>
            </a:r>
            <a:endParaRPr kumimoji="0" lang="en-CH" sz="2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8FDB5A-0EB3-B1AA-E3A9-FD6965556AB9}"/>
              </a:ext>
            </a:extLst>
          </p:cNvPr>
          <p:cNvSpPr/>
          <p:nvPr/>
        </p:nvSpPr>
        <p:spPr>
          <a:xfrm>
            <a:off x="2135798" y="1422527"/>
            <a:ext cx="1580343" cy="598872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u="none" strike="noStrike" kern="1200" cap="none" spc="0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Ramulator</a:t>
            </a:r>
            <a:endParaRPr kumimoji="0" lang="en-CH" sz="2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DB7FD91-4679-D885-7DBB-F580E8C7258C}"/>
              </a:ext>
            </a:extLst>
          </p:cNvPr>
          <p:cNvSpPr/>
          <p:nvPr/>
        </p:nvSpPr>
        <p:spPr>
          <a:xfrm>
            <a:off x="372159" y="2135027"/>
            <a:ext cx="1481356" cy="550936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 SemiBold" panose="020B0004020202020204" pitchFamily="34" charset="0"/>
              </a:rPr>
              <a:t>Sniper</a:t>
            </a:r>
            <a:endParaRPr kumimoji="0" lang="en-CH" sz="2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A2964EC-BACF-2CB5-5C10-48C72D8123D6}"/>
              </a:ext>
            </a:extLst>
          </p:cNvPr>
          <p:cNvSpPr/>
          <p:nvPr/>
        </p:nvSpPr>
        <p:spPr>
          <a:xfrm>
            <a:off x="1061489" y="2751609"/>
            <a:ext cx="1821539" cy="468389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rgbClr val="162746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err="1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rPr>
              <a:t>ChampSim</a:t>
            </a:r>
            <a:endParaRPr kumimoji="0" lang="en-CH" sz="2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69DCB1B-90E9-EF61-F85F-017F7A605BE8}"/>
              </a:ext>
            </a:extLst>
          </p:cNvPr>
          <p:cNvSpPr/>
          <p:nvPr/>
        </p:nvSpPr>
        <p:spPr>
          <a:xfrm>
            <a:off x="2135798" y="2152970"/>
            <a:ext cx="1580343" cy="532993"/>
          </a:xfrm>
          <a:prstGeom prst="roundRect">
            <a:avLst>
              <a:gd name="adj" fmla="val 4115"/>
            </a:avLst>
          </a:prstGeom>
          <a:solidFill>
            <a:schemeClr val="tx2">
              <a:lumMod val="75000"/>
              <a:alpha val="9000"/>
            </a:schemeClr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err="1">
                <a:solidFill>
                  <a:schemeClr val="tx2">
                    <a:lumMod val="75000"/>
                  </a:schemeClr>
                </a:solidFill>
                <a:latin typeface="Aptos SemiBold" panose="020B0004020202020204" pitchFamily="34" charset="0"/>
              </a:rPr>
              <a:t>MQSim</a:t>
            </a:r>
            <a:endParaRPr kumimoji="0" lang="en-CH" sz="22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 SemiBold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F20AC4-2DF8-9E2F-A18C-06D95BA2A229}"/>
              </a:ext>
            </a:extLst>
          </p:cNvPr>
          <p:cNvSpPr txBox="1"/>
          <p:nvPr/>
        </p:nvSpPr>
        <p:spPr>
          <a:xfrm>
            <a:off x="1458835" y="6260098"/>
            <a:ext cx="622632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https://github.com/CMU-SAFARI/Virtuoso</a:t>
            </a:r>
          </a:p>
        </p:txBody>
      </p:sp>
    </p:spTree>
    <p:extLst>
      <p:ext uri="{BB962C8B-B14F-4D97-AF65-F5344CB8AC3E}">
        <p14:creationId xmlns:p14="http://schemas.microsoft.com/office/powerpoint/2010/main" val="24236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84D68-8D6E-0904-7BB2-C8E6AE40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pPr/>
              <a:t>92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1F6FF7-22FF-B018-E810-776D1C14FBDF}"/>
              </a:ext>
            </a:extLst>
          </p:cNvPr>
          <p:cNvSpPr/>
          <p:nvPr/>
        </p:nvSpPr>
        <p:spPr>
          <a:xfrm>
            <a:off x="0" y="2434244"/>
            <a:ext cx="9144000" cy="1655842"/>
          </a:xfrm>
          <a:prstGeom prst="roundRect">
            <a:avLst>
              <a:gd name="adj" fmla="val 7712"/>
            </a:avLst>
          </a:prstGeom>
          <a:solidFill>
            <a:srgbClr val="0070C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We hope Virtuoso establishes a</a:t>
            </a:r>
          </a:p>
          <a:p>
            <a:pPr lvl="0" algn="ctr" defTabSz="914400">
              <a:defRPr/>
            </a:pPr>
            <a:r>
              <a:rPr lang="en-US" sz="45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common ground for VM research</a:t>
            </a:r>
            <a:endParaRPr kumimoji="0" lang="en-CH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ED97-7041-0E10-0ABE-D03C9F39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F2FC-A342-E1E1-2D9B-F17D5AF925A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93426" y="240389"/>
            <a:ext cx="3180707" cy="956444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H" sz="58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Virtuoso</a:t>
            </a:r>
            <a:br>
              <a:rPr lang="en-CH" sz="5800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CH" sz="5800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F1C5A-9C07-6D8C-7F2F-53CD2BB4FF93}"/>
              </a:ext>
            </a:extLst>
          </p:cNvPr>
          <p:cNvSpPr txBox="1"/>
          <p:nvPr/>
        </p:nvSpPr>
        <p:spPr>
          <a:xfrm>
            <a:off x="-4" y="3670066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Konstantinos Kanellopoulos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Konstantinos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Sgouras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F.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Nisa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Bostanci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Andreas Kosmas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Kakolyris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Berkin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Kerim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Konar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Rahul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Bera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Mohammad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Sadrosadati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Rakesh Kumar    Nandita Vijaykumar   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Onur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Mutlu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B1FBE-93AA-F35F-6D21-DB70DF3FAEED}"/>
              </a:ext>
            </a:extLst>
          </p:cNvPr>
          <p:cNvSpPr txBox="1"/>
          <p:nvPr/>
        </p:nvSpPr>
        <p:spPr>
          <a:xfrm>
            <a:off x="72369" y="1257324"/>
            <a:ext cx="899925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Enabling Fast and Accurate Virtual Memory Research with an Imitation-based </a:t>
            </a:r>
            <a:b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GB" sz="33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Operating System Simulation Methodology </a:t>
            </a:r>
            <a:endParaRPr lang="en-CH" sz="3300" b="1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45A7B-6C1E-3DF7-50C3-A7B8806129C8}"/>
              </a:ext>
            </a:extLst>
          </p:cNvPr>
          <p:cNvGrpSpPr/>
          <p:nvPr/>
        </p:nvGrpSpPr>
        <p:grpSpPr>
          <a:xfrm>
            <a:off x="174757" y="5885756"/>
            <a:ext cx="8794487" cy="899979"/>
            <a:chOff x="104416" y="5661698"/>
            <a:chExt cx="8794487" cy="8999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D051AD-F52D-2FE7-FBE9-73AFFAAC0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16" y="5762416"/>
              <a:ext cx="2019185" cy="7992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953C9A-776A-40CC-819F-A5183B6EB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553" t="31836" r="15247" b="32270"/>
            <a:stretch/>
          </p:blipFill>
          <p:spPr>
            <a:xfrm>
              <a:off x="2380836" y="5818125"/>
              <a:ext cx="2084499" cy="395292"/>
            </a:xfrm>
            <a:prstGeom prst="rect">
              <a:avLst/>
            </a:prstGeom>
          </p:spPr>
        </p:pic>
        <p:pic>
          <p:nvPicPr>
            <p:cNvPr id="10" name="Google Shape;91;p1">
              <a:extLst>
                <a:ext uri="{FF2B5EF4-FFF2-40B4-BE49-F238E27FC236}">
                  <a16:creationId xmlns:a16="http://schemas.microsoft.com/office/drawing/2014/main" id="{680F9EE1-0FB3-B602-94EE-786BA28714E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22570" y="5661698"/>
              <a:ext cx="1959549" cy="708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70656890-655A-776F-149F-30A1AE5C5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353" y="5850424"/>
              <a:ext cx="1959550" cy="362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DFDE3B-FA2C-9A3A-D84D-BAB43C869488}"/>
              </a:ext>
            </a:extLst>
          </p:cNvPr>
          <p:cNvSpPr txBox="1"/>
          <p:nvPr/>
        </p:nvSpPr>
        <p:spPr>
          <a:xfrm>
            <a:off x="1549997" y="5124420"/>
            <a:ext cx="604400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300" b="1" u="sng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https://github.com/CMU-SAFARI/Virtuoso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CF11C-8125-9F10-7390-178A6A318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20764" r="21338" b="22998"/>
          <a:stretch/>
        </p:blipFill>
        <p:spPr bwMode="auto">
          <a:xfrm>
            <a:off x="2451177" y="256759"/>
            <a:ext cx="910470" cy="9237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5CB9-81C8-F347-2F3A-BE6D52A15F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2502"/>
          <a:stretch/>
        </p:blipFill>
        <p:spPr>
          <a:xfrm>
            <a:off x="273879" y="361407"/>
            <a:ext cx="910470" cy="914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C503B-CA50-FC31-B54F-748EA8B5DF53}"/>
              </a:ext>
            </a:extLst>
          </p:cNvPr>
          <p:cNvSpPr txBox="1"/>
          <p:nvPr/>
        </p:nvSpPr>
        <p:spPr>
          <a:xfrm>
            <a:off x="182421" y="-48907"/>
            <a:ext cx="10973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Github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EC7E2-1809-52FD-88BD-A8616FF46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3412" y="336358"/>
            <a:ext cx="926709" cy="930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1255CF-872B-9617-0090-075D10B69A4A}"/>
              </a:ext>
            </a:extLst>
          </p:cNvPr>
          <p:cNvSpPr txBox="1"/>
          <p:nvPr/>
        </p:nvSpPr>
        <p:spPr>
          <a:xfrm>
            <a:off x="7989469" y="-72202"/>
            <a:ext cx="97750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</a:t>
            </a:r>
          </a:p>
        </p:txBody>
      </p:sp>
    </p:spTree>
    <p:extLst>
      <p:ext uri="{BB962C8B-B14F-4D97-AF65-F5344CB8AC3E}">
        <p14:creationId xmlns:p14="http://schemas.microsoft.com/office/powerpoint/2010/main" val="38939238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9119-2342-C18C-27D2-E85981F6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9EA71-3974-BC2C-57E9-40E8FB01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501842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94</a:t>
            </a:fld>
            <a:endParaRPr lang="en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6EE293-3651-B778-D350-4C12B904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2461145"/>
            <a:ext cx="8086536" cy="1957482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do we need</a:t>
            </a:r>
            <a:b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Memory?</a:t>
            </a:r>
          </a:p>
        </p:txBody>
      </p:sp>
    </p:spTree>
    <p:extLst>
      <p:ext uri="{BB962C8B-B14F-4D97-AF65-F5344CB8AC3E}">
        <p14:creationId xmlns:p14="http://schemas.microsoft.com/office/powerpoint/2010/main" val="41765113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1B452-BC6F-9776-4D94-13B154B4B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867C0-D333-9650-9736-E23FE97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7029" y="6494780"/>
            <a:ext cx="2057400" cy="365125"/>
          </a:xfrm>
        </p:spPr>
        <p:txBody>
          <a:bodyPr/>
          <a:lstStyle/>
          <a:p>
            <a:fld id="{2F2F6020-2952-6645-9E15-75B93FA16DC3}" type="slidenum">
              <a:rPr lang="en-CH" smtClean="0"/>
              <a:t>95</a:t>
            </a:fld>
            <a:endParaRPr lang="en-CH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46D95A-2109-4BED-DD89-25DAC059DA63}"/>
              </a:ext>
            </a:extLst>
          </p:cNvPr>
          <p:cNvSpPr/>
          <p:nvPr/>
        </p:nvSpPr>
        <p:spPr>
          <a:xfrm>
            <a:off x="-122831" y="1709252"/>
            <a:ext cx="9389660" cy="99475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Programmer-transparent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memory management</a:t>
            </a:r>
            <a:endParaRPr kumimoji="0" lang="en-CH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E12AC83-A0B6-E540-C89E-9ED73E39D4D8}"/>
              </a:ext>
            </a:extLst>
          </p:cNvPr>
          <p:cNvSpPr/>
          <p:nvPr/>
        </p:nvSpPr>
        <p:spPr>
          <a:xfrm>
            <a:off x="-122831" y="3135929"/>
            <a:ext cx="9389660" cy="99475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Process isolation</a:t>
            </a:r>
            <a:endParaRPr kumimoji="0" lang="en-CH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E5483A1-919C-EEAC-E71D-F8E778B8C5A2}"/>
              </a:ext>
            </a:extLst>
          </p:cNvPr>
          <p:cNvSpPr/>
          <p:nvPr/>
        </p:nvSpPr>
        <p:spPr>
          <a:xfrm>
            <a:off x="-122831" y="4493804"/>
            <a:ext cx="9389660" cy="994756"/>
          </a:xfrm>
          <a:prstGeom prst="roundRect">
            <a:avLst>
              <a:gd name="adj" fmla="val 7712"/>
            </a:avLst>
          </a:prstGeom>
          <a:solidFill>
            <a:schemeClr val="accent5">
              <a:lumMod val="60000"/>
              <a:lumOff val="40000"/>
              <a:alpha val="240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Data sharing between processes</a:t>
            </a:r>
            <a:endParaRPr kumimoji="0" lang="en-CH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3A70D4-42F3-F29D-8479-BF323D9F5175}"/>
              </a:ext>
            </a:extLst>
          </p:cNvPr>
          <p:cNvSpPr/>
          <p:nvPr/>
        </p:nvSpPr>
        <p:spPr>
          <a:xfrm>
            <a:off x="75595" y="1888503"/>
            <a:ext cx="627982" cy="6279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69EE53-1FA6-04FE-1AE7-31B07342F436}"/>
              </a:ext>
            </a:extLst>
          </p:cNvPr>
          <p:cNvSpPr/>
          <p:nvPr/>
        </p:nvSpPr>
        <p:spPr>
          <a:xfrm>
            <a:off x="75595" y="3308684"/>
            <a:ext cx="627982" cy="6279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CFCFC2-30BC-68FE-0AB4-DA6D75671871}"/>
              </a:ext>
            </a:extLst>
          </p:cNvPr>
          <p:cNvSpPr/>
          <p:nvPr/>
        </p:nvSpPr>
        <p:spPr>
          <a:xfrm>
            <a:off x="75595" y="4677191"/>
            <a:ext cx="627982" cy="6279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0B03E-943E-7AFE-EFC1-82819D241222}"/>
              </a:ext>
            </a:extLst>
          </p:cNvPr>
          <p:cNvSpPr txBox="1"/>
          <p:nvPr/>
        </p:nvSpPr>
        <p:spPr>
          <a:xfrm>
            <a:off x="1161947" y="399539"/>
            <a:ext cx="682010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45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Virtual Memory Benefits</a:t>
            </a:r>
            <a:endParaRPr lang="en-CH" sz="45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C5AA-9FCE-CC1A-F119-96253A971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A53A4-07C7-ADC8-F52D-68D4B81D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6580" y="6514199"/>
            <a:ext cx="2057400" cy="365125"/>
          </a:xfrm>
        </p:spPr>
        <p:txBody>
          <a:bodyPr/>
          <a:lstStyle/>
          <a:p>
            <a:fld id="{1126AD06-1C69-4F40-B475-B9DE4452D124}" type="slidenum">
              <a:rPr lang="en-CH" smtClean="0"/>
              <a:pPr/>
              <a:t>96</a:t>
            </a:fld>
            <a:endParaRPr lang="en-CH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4E1A57-7E0F-86F1-DFFA-2A49BB5A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2" y="2450259"/>
            <a:ext cx="8086536" cy="1957482"/>
          </a:xfrm>
        </p:spPr>
        <p:txBody>
          <a:bodyPr>
            <a:noAutofit/>
          </a:bodyPr>
          <a:lstStyle/>
          <a:p>
            <a:pPr algn="ctr"/>
            <a:r>
              <a:rPr lang="en-CH" sz="6000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does Virtual Memory work?</a:t>
            </a:r>
          </a:p>
        </p:txBody>
      </p:sp>
    </p:spTree>
    <p:extLst>
      <p:ext uri="{BB962C8B-B14F-4D97-AF65-F5344CB8AC3E}">
        <p14:creationId xmlns:p14="http://schemas.microsoft.com/office/powerpoint/2010/main" val="13293674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BBF40-7AB1-1A19-9C99-A1441ED93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0C73-C37D-DCF1-17A7-DB9C0E87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97</a:t>
            </a:fld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0BD552-A657-4BBB-4027-AD959A12E8C3}"/>
              </a:ext>
            </a:extLst>
          </p:cNvPr>
          <p:cNvSpPr/>
          <p:nvPr/>
        </p:nvSpPr>
        <p:spPr>
          <a:xfrm>
            <a:off x="1564145" y="4880970"/>
            <a:ext cx="6071095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Graphic 13" descr="Web design with solid fill">
            <a:extLst>
              <a:ext uri="{FF2B5EF4-FFF2-40B4-BE49-F238E27FC236}">
                <a16:creationId xmlns:a16="http://schemas.microsoft.com/office/drawing/2014/main" id="{8A690842-7229-8E94-1A47-5C10ECE25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815" y="972580"/>
            <a:ext cx="882502" cy="882502"/>
          </a:xfrm>
          <a:prstGeom prst="rect">
            <a:avLst/>
          </a:prstGeom>
        </p:spPr>
      </p:pic>
      <p:pic>
        <p:nvPicPr>
          <p:cNvPr id="17" name="Graphic 16" descr="Web design with solid fill">
            <a:extLst>
              <a:ext uri="{FF2B5EF4-FFF2-40B4-BE49-F238E27FC236}">
                <a16:creationId xmlns:a16="http://schemas.microsoft.com/office/drawing/2014/main" id="{CD1BAA17-CE18-3402-1704-2B45C5C99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549" y="957838"/>
            <a:ext cx="882502" cy="882502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6AA163-3AC1-0BF2-05FA-61467CE6EBEF}"/>
              </a:ext>
            </a:extLst>
          </p:cNvPr>
          <p:cNvSpPr/>
          <p:nvPr/>
        </p:nvSpPr>
        <p:spPr>
          <a:xfrm>
            <a:off x="1089812" y="2595664"/>
            <a:ext cx="2300935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936C91-B67D-C95C-A699-E1BB0BEAA307}"/>
              </a:ext>
            </a:extLst>
          </p:cNvPr>
          <p:cNvSpPr txBox="1"/>
          <p:nvPr/>
        </p:nvSpPr>
        <p:spPr>
          <a:xfrm>
            <a:off x="937710" y="5541965"/>
            <a:ext cx="74255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Physical Address Space (e.g., physical memory)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D6E90-97C9-CA73-E7AC-C72CF1018799}"/>
              </a:ext>
            </a:extLst>
          </p:cNvPr>
          <p:cNvSpPr txBox="1"/>
          <p:nvPr/>
        </p:nvSpPr>
        <p:spPr>
          <a:xfrm>
            <a:off x="937710" y="1697038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5FDDEC-C7AC-8A33-AE2D-2992B49359D8}"/>
              </a:ext>
            </a:extLst>
          </p:cNvPr>
          <p:cNvSpPr txBox="1"/>
          <p:nvPr/>
        </p:nvSpPr>
        <p:spPr>
          <a:xfrm>
            <a:off x="5556269" y="1718859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1863B-5176-90FF-9C16-9A86EC8AB92E}"/>
              </a:ext>
            </a:extLst>
          </p:cNvPr>
          <p:cNvSpPr txBox="1"/>
          <p:nvPr/>
        </p:nvSpPr>
        <p:spPr>
          <a:xfrm>
            <a:off x="1788093" y="648097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1</a:t>
            </a:r>
            <a:endParaRPr lang="en-CH" sz="25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CC1382-568E-6F5F-7976-E688DC2A1806}"/>
              </a:ext>
            </a:extLst>
          </p:cNvPr>
          <p:cNvSpPr txBox="1"/>
          <p:nvPr/>
        </p:nvSpPr>
        <p:spPr>
          <a:xfrm>
            <a:off x="6499815" y="658976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2</a:t>
            </a:r>
            <a:endParaRPr lang="en-CH" sz="25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E0ABD30-617E-58BD-65CE-E6D71095B8E6}"/>
              </a:ext>
            </a:extLst>
          </p:cNvPr>
          <p:cNvSpPr/>
          <p:nvPr/>
        </p:nvSpPr>
        <p:spPr>
          <a:xfrm>
            <a:off x="5753254" y="2595664"/>
            <a:ext cx="2300935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707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4" grpId="0"/>
      <p:bldP spid="27" grpId="0"/>
      <p:bldP spid="28" grpId="0"/>
      <p:bldP spid="41" grpId="0"/>
      <p:bldP spid="42" grpId="0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7615-9EC9-B6ED-6D03-FDDE56D3E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9938-01A7-63B6-96F9-C209719D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98</a:t>
            </a:fld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95D308A-39A1-AC73-943F-AD86F7D7D636}"/>
              </a:ext>
            </a:extLst>
          </p:cNvPr>
          <p:cNvSpPr/>
          <p:nvPr/>
        </p:nvSpPr>
        <p:spPr>
          <a:xfrm>
            <a:off x="1564145" y="4880970"/>
            <a:ext cx="121118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</a:p>
        </p:txBody>
      </p:sp>
      <p:pic>
        <p:nvPicPr>
          <p:cNvPr id="14" name="Graphic 13" descr="Web design with solid fill">
            <a:extLst>
              <a:ext uri="{FF2B5EF4-FFF2-40B4-BE49-F238E27FC236}">
                <a16:creationId xmlns:a16="http://schemas.microsoft.com/office/drawing/2014/main" id="{EBD5B392-7E6E-9FC1-479E-5D30A006F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815" y="972580"/>
            <a:ext cx="882502" cy="882502"/>
          </a:xfrm>
          <a:prstGeom prst="rect">
            <a:avLst/>
          </a:prstGeom>
        </p:spPr>
      </p:pic>
      <p:pic>
        <p:nvPicPr>
          <p:cNvPr id="17" name="Graphic 16" descr="Web design with solid fill">
            <a:extLst>
              <a:ext uri="{FF2B5EF4-FFF2-40B4-BE49-F238E27FC236}">
                <a16:creationId xmlns:a16="http://schemas.microsoft.com/office/drawing/2014/main" id="{AF6ABC9E-F35B-3566-C1AF-C47CE8398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549" y="957838"/>
            <a:ext cx="882502" cy="882502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B1C61D7-576A-A3F9-FDED-503EEECA4BA1}"/>
              </a:ext>
            </a:extLst>
          </p:cNvPr>
          <p:cNvSpPr/>
          <p:nvPr/>
        </p:nvSpPr>
        <p:spPr>
          <a:xfrm>
            <a:off x="1089813" y="2595664"/>
            <a:ext cx="1150468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E8EDDC-4414-953B-837E-05F8F1A232BF}"/>
              </a:ext>
            </a:extLst>
          </p:cNvPr>
          <p:cNvSpPr txBox="1"/>
          <p:nvPr/>
        </p:nvSpPr>
        <p:spPr>
          <a:xfrm>
            <a:off x="937710" y="5541965"/>
            <a:ext cx="74255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Physical Address Space (e.g., physical memory)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58489A-4C90-32AD-502C-CDC87FF925E2}"/>
              </a:ext>
            </a:extLst>
          </p:cNvPr>
          <p:cNvSpPr txBox="1"/>
          <p:nvPr/>
        </p:nvSpPr>
        <p:spPr>
          <a:xfrm>
            <a:off x="937710" y="1697038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BF8935-6376-7EF5-81C9-BD8E652B5410}"/>
              </a:ext>
            </a:extLst>
          </p:cNvPr>
          <p:cNvSpPr txBox="1"/>
          <p:nvPr/>
        </p:nvSpPr>
        <p:spPr>
          <a:xfrm>
            <a:off x="5556269" y="1718859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F0E42-CCA0-F4B2-43A3-27AF69CA20C3}"/>
              </a:ext>
            </a:extLst>
          </p:cNvPr>
          <p:cNvSpPr txBox="1"/>
          <p:nvPr/>
        </p:nvSpPr>
        <p:spPr>
          <a:xfrm>
            <a:off x="1788093" y="648097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1</a:t>
            </a:r>
            <a:endParaRPr lang="en-CH" sz="25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DF437D-0B6B-4BEB-7249-949DAB998C23}"/>
              </a:ext>
            </a:extLst>
          </p:cNvPr>
          <p:cNvSpPr txBox="1"/>
          <p:nvPr/>
        </p:nvSpPr>
        <p:spPr>
          <a:xfrm>
            <a:off x="6499815" y="658976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2</a:t>
            </a:r>
            <a:endParaRPr lang="en-CH" sz="25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2A25DC-E4D3-8CEF-57CB-7F988AEC0608}"/>
              </a:ext>
            </a:extLst>
          </p:cNvPr>
          <p:cNvSpPr/>
          <p:nvPr/>
        </p:nvSpPr>
        <p:spPr>
          <a:xfrm>
            <a:off x="2240281" y="2595664"/>
            <a:ext cx="1150468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CA0E447-B0F1-2DDF-221D-5D3374A94753}"/>
              </a:ext>
            </a:extLst>
          </p:cNvPr>
          <p:cNvSpPr/>
          <p:nvPr/>
        </p:nvSpPr>
        <p:spPr>
          <a:xfrm>
            <a:off x="5753253" y="2595664"/>
            <a:ext cx="1150468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A29C9BC-3E07-AD62-3E45-DA1DE098553C}"/>
              </a:ext>
            </a:extLst>
          </p:cNvPr>
          <p:cNvSpPr/>
          <p:nvPr/>
        </p:nvSpPr>
        <p:spPr>
          <a:xfrm>
            <a:off x="6903721" y="2595664"/>
            <a:ext cx="1150468" cy="574078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B35D621-0EDE-0584-2FE5-6ACC52514740}"/>
              </a:ext>
            </a:extLst>
          </p:cNvPr>
          <p:cNvSpPr/>
          <p:nvPr/>
        </p:nvSpPr>
        <p:spPr>
          <a:xfrm>
            <a:off x="2775326" y="4880970"/>
            <a:ext cx="121118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45BBD9-739E-CE33-A417-0D2F0FDCAE40}"/>
              </a:ext>
            </a:extLst>
          </p:cNvPr>
          <p:cNvSpPr/>
          <p:nvPr/>
        </p:nvSpPr>
        <p:spPr>
          <a:xfrm>
            <a:off x="3986507" y="4880970"/>
            <a:ext cx="121118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EFF8E5-094F-C10F-62CF-DD024AFAAD90}"/>
              </a:ext>
            </a:extLst>
          </p:cNvPr>
          <p:cNvSpPr/>
          <p:nvPr/>
        </p:nvSpPr>
        <p:spPr>
          <a:xfrm>
            <a:off x="5197688" y="4880970"/>
            <a:ext cx="121118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CD38B9C-BE3B-2486-8E42-0CA173A3A5BC}"/>
              </a:ext>
            </a:extLst>
          </p:cNvPr>
          <p:cNvSpPr/>
          <p:nvPr/>
        </p:nvSpPr>
        <p:spPr>
          <a:xfrm>
            <a:off x="6408869" y="4880970"/>
            <a:ext cx="121118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3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Page</a:t>
            </a:r>
            <a:endParaRPr lang="en-CH" sz="23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E7F4AF-DC2A-5BA6-AD28-C3CD5EACACE1}"/>
              </a:ext>
            </a:extLst>
          </p:cNvPr>
          <p:cNvSpPr txBox="1"/>
          <p:nvPr/>
        </p:nvSpPr>
        <p:spPr>
          <a:xfrm>
            <a:off x="1078384" y="3210997"/>
            <a:ext cx="1321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latin typeface="Aptos" panose="020B0004020202020204" pitchFamily="34" charset="0"/>
              </a:rPr>
              <a:t>(e.g., 4KB)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581598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F336A-7F8D-D20C-E2E3-A0192442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7E5F1-CFC7-CFA4-4AD6-05ACCF07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6020-2952-6645-9E15-75B93FA16DC3}" type="slidenum">
              <a:rPr lang="en-CH" smtClean="0"/>
              <a:t>99</a:t>
            </a:fld>
            <a:endParaRPr lang="en-CH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6A389A-262B-2D56-0759-3ED11184D75E}"/>
              </a:ext>
            </a:extLst>
          </p:cNvPr>
          <p:cNvSpPr/>
          <p:nvPr/>
        </p:nvSpPr>
        <p:spPr>
          <a:xfrm>
            <a:off x="2186264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91AEE41-C909-A9CE-2072-6B09CBE545B9}"/>
              </a:ext>
            </a:extLst>
          </p:cNvPr>
          <p:cNvSpPr/>
          <p:nvPr/>
        </p:nvSpPr>
        <p:spPr>
          <a:xfrm>
            <a:off x="1029100" y="5163126"/>
            <a:ext cx="115499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C96D8B0-3CA1-7734-3ACE-48DBF4B762C4}"/>
              </a:ext>
            </a:extLst>
          </p:cNvPr>
          <p:cNvSpPr/>
          <p:nvPr/>
        </p:nvSpPr>
        <p:spPr>
          <a:xfrm>
            <a:off x="3341255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7FFDE5-B2F9-2D80-03AC-53DF732D8752}"/>
              </a:ext>
            </a:extLst>
          </p:cNvPr>
          <p:cNvSpPr/>
          <p:nvPr/>
        </p:nvSpPr>
        <p:spPr>
          <a:xfrm>
            <a:off x="5653410" y="5163126"/>
            <a:ext cx="1154991" cy="574078"/>
          </a:xfrm>
          <a:prstGeom prst="roundRect">
            <a:avLst>
              <a:gd name="adj" fmla="val 2940"/>
            </a:avLst>
          </a:prstGeom>
          <a:noFill/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F10787-49B6-651E-A60F-C1C6920AE07A}"/>
              </a:ext>
            </a:extLst>
          </p:cNvPr>
          <p:cNvSpPr/>
          <p:nvPr/>
        </p:nvSpPr>
        <p:spPr>
          <a:xfrm>
            <a:off x="4496246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1C74E5-82ED-BBD1-CD99-36B7BF8A06B4}"/>
              </a:ext>
            </a:extLst>
          </p:cNvPr>
          <p:cNvSpPr/>
          <p:nvPr/>
        </p:nvSpPr>
        <p:spPr>
          <a:xfrm>
            <a:off x="6808401" y="5163126"/>
            <a:ext cx="1154991" cy="574078"/>
          </a:xfrm>
          <a:prstGeom prst="roundRect">
            <a:avLst>
              <a:gd name="adj" fmla="val 2940"/>
            </a:avLst>
          </a:prstGeom>
          <a:solidFill>
            <a:srgbClr val="F4DAFF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4" name="Graphic 13" descr="Web design with solid fill">
            <a:extLst>
              <a:ext uri="{FF2B5EF4-FFF2-40B4-BE49-F238E27FC236}">
                <a16:creationId xmlns:a16="http://schemas.microsoft.com/office/drawing/2014/main" id="{FEA5CDDB-8A3A-6ACB-30E6-6B30CFAAB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9815" y="972580"/>
            <a:ext cx="882502" cy="882502"/>
          </a:xfrm>
          <a:prstGeom prst="rect">
            <a:avLst/>
          </a:prstGeom>
        </p:spPr>
      </p:pic>
      <p:pic>
        <p:nvPicPr>
          <p:cNvPr id="17" name="Graphic 16" descr="Web design with solid fill">
            <a:extLst>
              <a:ext uri="{FF2B5EF4-FFF2-40B4-BE49-F238E27FC236}">
                <a16:creationId xmlns:a16="http://schemas.microsoft.com/office/drawing/2014/main" id="{9E8BDAD7-248E-3DE7-DA69-1EC9BD77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549" y="957838"/>
            <a:ext cx="882502" cy="882502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FF7C316-B099-15FD-BB45-BC3E4A770463}"/>
              </a:ext>
            </a:extLst>
          </p:cNvPr>
          <p:cNvSpPr/>
          <p:nvPr/>
        </p:nvSpPr>
        <p:spPr>
          <a:xfrm>
            <a:off x="2224116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6175BB5-DD60-BAC8-2D6C-4967DF292B18}"/>
              </a:ext>
            </a:extLst>
          </p:cNvPr>
          <p:cNvSpPr/>
          <p:nvPr/>
        </p:nvSpPr>
        <p:spPr>
          <a:xfrm>
            <a:off x="1066952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2BF74B-9CB0-DE9E-80F9-BF82F98A3ABA}"/>
              </a:ext>
            </a:extLst>
          </p:cNvPr>
          <p:cNvSpPr txBox="1"/>
          <p:nvPr/>
        </p:nvSpPr>
        <p:spPr>
          <a:xfrm>
            <a:off x="2662417" y="5819459"/>
            <a:ext cx="38191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Physical Address Space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639E4DB-AC08-E2BD-F356-055476804562}"/>
              </a:ext>
            </a:extLst>
          </p:cNvPr>
          <p:cNvSpPr/>
          <p:nvPr/>
        </p:nvSpPr>
        <p:spPr>
          <a:xfrm>
            <a:off x="6804822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rgbClr val="F4DAFF"/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65396AB-B46E-D004-92BA-90BA3DD43430}"/>
              </a:ext>
            </a:extLst>
          </p:cNvPr>
          <p:cNvSpPr/>
          <p:nvPr/>
        </p:nvSpPr>
        <p:spPr>
          <a:xfrm>
            <a:off x="5647658" y="2611411"/>
            <a:ext cx="1154991" cy="574078"/>
          </a:xfrm>
          <a:prstGeom prst="roundRect">
            <a:avLst>
              <a:gd name="adj" fmla="val 294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226029-F901-8B99-0BEE-D3391B3E5826}"/>
              </a:ext>
            </a:extLst>
          </p:cNvPr>
          <p:cNvSpPr txBox="1"/>
          <p:nvPr/>
        </p:nvSpPr>
        <p:spPr>
          <a:xfrm>
            <a:off x="937710" y="1697038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961882-6D4C-18FF-AC67-941890D8DA37}"/>
              </a:ext>
            </a:extLst>
          </p:cNvPr>
          <p:cNvSpPr txBox="1"/>
          <p:nvPr/>
        </p:nvSpPr>
        <p:spPr>
          <a:xfrm>
            <a:off x="5556269" y="1718859"/>
            <a:ext cx="261418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2600" dirty="0">
                <a:solidFill>
                  <a:schemeClr val="tx1"/>
                </a:solidFill>
                <a:latin typeface="Aptos" panose="020B0004020202020204" pitchFamily="34" charset="0"/>
              </a:rPr>
              <a:t>Virtual Address Space #2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9B0A9B2-678B-CAF4-3C26-951C2D9D2177}"/>
              </a:ext>
            </a:extLst>
          </p:cNvPr>
          <p:cNvCxnSpPr>
            <a:stCxn id="19" idx="2"/>
            <a:endCxn id="5" idx="0"/>
          </p:cNvCxnSpPr>
          <p:nvPr/>
        </p:nvCxnSpPr>
        <p:spPr>
          <a:xfrm>
            <a:off x="1644448" y="3185489"/>
            <a:ext cx="1119312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D65D65-84EC-6A74-8A6A-511EB55398F4}"/>
              </a:ext>
            </a:extLst>
          </p:cNvPr>
          <p:cNvCxnSpPr>
            <a:cxnSpLocks/>
            <a:stCxn id="18" idx="2"/>
            <a:endCxn id="7" idx="0"/>
          </p:cNvCxnSpPr>
          <p:nvPr/>
        </p:nvCxnSpPr>
        <p:spPr>
          <a:xfrm>
            <a:off x="2801612" y="3185489"/>
            <a:ext cx="1117139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AC971EB-AE06-BA11-2B74-898C5593D6CC}"/>
              </a:ext>
            </a:extLst>
          </p:cNvPr>
          <p:cNvCxnSpPr>
            <a:cxnSpLocks/>
            <a:stCxn id="26" idx="2"/>
            <a:endCxn id="9" idx="0"/>
          </p:cNvCxnSpPr>
          <p:nvPr/>
        </p:nvCxnSpPr>
        <p:spPr>
          <a:xfrm flipH="1">
            <a:off x="5073742" y="3185489"/>
            <a:ext cx="1151412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5283C3-337C-DC91-32B5-0A7485F5D8B2}"/>
              </a:ext>
            </a:extLst>
          </p:cNvPr>
          <p:cNvCxnSpPr>
            <a:cxnSpLocks/>
            <a:stCxn id="25" idx="2"/>
            <a:endCxn id="10" idx="0"/>
          </p:cNvCxnSpPr>
          <p:nvPr/>
        </p:nvCxnSpPr>
        <p:spPr>
          <a:xfrm>
            <a:off x="7382318" y="3185489"/>
            <a:ext cx="3579" cy="1977637"/>
          </a:xfrm>
          <a:prstGeom prst="straightConnector1">
            <a:avLst/>
          </a:prstGeom>
          <a:ln w="57150">
            <a:solidFill>
              <a:schemeClr val="tx2">
                <a:lumMod val="75000"/>
                <a:alpha val="67813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9DC92A2-AC8D-4353-60BA-661CE46FF8E2}"/>
              </a:ext>
            </a:extLst>
          </p:cNvPr>
          <p:cNvSpPr txBox="1"/>
          <p:nvPr/>
        </p:nvSpPr>
        <p:spPr>
          <a:xfrm>
            <a:off x="1788093" y="648097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1</a:t>
            </a:r>
            <a:endParaRPr lang="en-CH" sz="25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6932F7-47F0-24A4-CDD9-392095E1AB80}"/>
              </a:ext>
            </a:extLst>
          </p:cNvPr>
          <p:cNvSpPr txBox="1"/>
          <p:nvPr/>
        </p:nvSpPr>
        <p:spPr>
          <a:xfrm>
            <a:off x="6499815" y="658976"/>
            <a:ext cx="10292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500" dirty="0">
                <a:latin typeface="Aptos" panose="020B0004020202020204" pitchFamily="34" charset="0"/>
              </a:rPr>
              <a:t>App 2</a:t>
            </a:r>
            <a:endParaRPr lang="en-CH" sz="2500" dirty="0"/>
          </a:p>
        </p:txBody>
      </p:sp>
    </p:spTree>
    <p:extLst>
      <p:ext uri="{BB962C8B-B14F-4D97-AF65-F5344CB8AC3E}">
        <p14:creationId xmlns:p14="http://schemas.microsoft.com/office/powerpoint/2010/main" val="15874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96144A-98DE-F641-99B3-4D7A28737B5B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7251</TotalTime>
  <Words>3261</Words>
  <Application>Microsoft Macintosh PowerPoint</Application>
  <PresentationFormat>On-screen Show (4:3)</PresentationFormat>
  <Paragraphs>1021</Paragraphs>
  <Slides>113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27" baseType="lpstr">
      <vt:lpstr>Aptos</vt:lpstr>
      <vt:lpstr>Aptos ExtraBold</vt:lpstr>
      <vt:lpstr>Aptos Light</vt:lpstr>
      <vt:lpstr>Aptos SemiBold</vt:lpstr>
      <vt:lpstr>Arial</vt:lpstr>
      <vt:lpstr>Calibri</vt:lpstr>
      <vt:lpstr>Calibri Light</vt:lpstr>
      <vt:lpstr>Corbel</vt:lpstr>
      <vt:lpstr>Courier New</vt:lpstr>
      <vt:lpstr>Helvetica Neue</vt:lpstr>
      <vt:lpstr>Microsoft Sans Serif</vt:lpstr>
      <vt:lpstr>Open Sans</vt:lpstr>
      <vt:lpstr>Segoe UI</vt:lpstr>
      <vt:lpstr>1_Office Theme</vt:lpstr>
      <vt:lpstr> Virtuoso </vt:lpstr>
      <vt:lpstr>PowerPoint Presentation</vt:lpstr>
      <vt:lpstr>PowerPoint Presentation</vt:lpstr>
      <vt:lpstr>Does Virtual Memory come for free?</vt:lpstr>
      <vt:lpstr>Memory Allocation  </vt:lpstr>
      <vt:lpstr>Memory Allocation Overheads </vt:lpstr>
      <vt:lpstr>Physical Memory Allocation Overheads </vt:lpstr>
      <vt:lpstr>Address Translation Overheads</vt:lpstr>
      <vt:lpstr>Address Translation Overheads</vt:lpstr>
      <vt:lpstr>High VM Overheads</vt:lpstr>
      <vt:lpstr>PowerPoint Presentation</vt:lpstr>
      <vt:lpstr>Going into the Future</vt:lpstr>
      <vt:lpstr>Going into the Future</vt:lpstr>
      <vt:lpstr>Going into the Future</vt:lpstr>
      <vt:lpstr>Researchers try to save the 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in Evaluation</vt:lpstr>
      <vt:lpstr>Example: Page Table and Large Pages</vt:lpstr>
      <vt:lpstr>Example: Page Table and Large Pages</vt:lpstr>
      <vt:lpstr>Example: Page Table and Large Pages</vt:lpstr>
      <vt:lpstr>Page Table and Memory Interference</vt:lpstr>
      <vt:lpstr>Page Table and Memory Interference</vt:lpstr>
      <vt:lpstr>Page Table and Memory Interference</vt:lpstr>
      <vt:lpstr>Page Table and Memory Interference</vt:lpstr>
      <vt:lpstr>Page Table and Memory Interference</vt:lpstr>
      <vt:lpstr>Challenges in Evaluation</vt:lpstr>
      <vt:lpstr>Challenges in Evaluation</vt:lpstr>
      <vt:lpstr>Researchers have architectural simulators  at their disposal</vt:lpstr>
      <vt:lpstr>Existing Architectural Simulators</vt:lpstr>
      <vt:lpstr>Emulation-based Simulators</vt:lpstr>
      <vt:lpstr>Analytical Estimation of VM Overheads</vt:lpstr>
      <vt:lpstr>Variable PTW Latency</vt:lpstr>
      <vt:lpstr>Variable Memory Allocation Latency</vt:lpstr>
      <vt:lpstr>Variable Memory Allocation Latency</vt:lpstr>
      <vt:lpstr>Variable Memory Allocation Latency</vt:lpstr>
      <vt:lpstr>Analytical Estimation of VM Overheads</vt:lpstr>
      <vt:lpstr>Full-System Simulators</vt:lpstr>
      <vt:lpstr>Existing Architectural Simulators</vt:lpstr>
      <vt:lpstr>Existing Architectural Simulators</vt:lpstr>
      <vt:lpstr>Existing Architectural Simulators</vt:lpstr>
      <vt:lpstr>Enabling Fast and Accurate VM Research </vt:lpstr>
      <vt:lpstr>Imitation-based Simulation Methodology</vt:lpstr>
      <vt:lpstr>Imitation-based Simulation Methodology</vt:lpstr>
      <vt:lpstr>Imitation-based Simulation Methodology</vt:lpstr>
      <vt:lpstr>Imitation-based Simulation Methodology</vt:lpstr>
      <vt:lpstr>Imitation-based Simulation Methodology</vt:lpstr>
      <vt:lpstr>Imitation-based Simulation Methodology</vt:lpstr>
      <vt:lpstr>Workflow: Page Fault Handling Example</vt:lpstr>
      <vt:lpstr>Workflow: Page Fault Handling Example</vt:lpstr>
      <vt:lpstr>Workflow: Page Fault Handling Example</vt:lpstr>
      <vt:lpstr>MimicOS: Imitating the Linux Kernel</vt:lpstr>
      <vt:lpstr>VirTool: State-of-the-art VM techniques</vt:lpstr>
      <vt:lpstr>VirTool: State-of-the-art VM techniques</vt:lpstr>
      <vt:lpstr>VirTool: State-of-the-art VM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against a Real System</vt:lpstr>
      <vt:lpstr>Validation: Instructions Per Cycle (IPC)</vt:lpstr>
      <vt:lpstr>Validation: Instructions Per Cycle (IPC)</vt:lpstr>
      <vt:lpstr>Validation: Page Fault Handling Latency</vt:lpstr>
      <vt:lpstr>Simulation Speed Comparison</vt:lpstr>
      <vt:lpstr>Simulation Speed Comparison</vt:lpstr>
      <vt:lpstr>Virtuoso’s Versatility</vt:lpstr>
      <vt:lpstr>Virtuoso Example Use Cases</vt:lpstr>
      <vt:lpstr>Virtuoso Example Use Cases</vt:lpstr>
      <vt:lpstr>Evaluation Methodology</vt:lpstr>
      <vt:lpstr>Reduction in PTW Latency</vt:lpstr>
      <vt:lpstr>Main Memory Interference</vt:lpstr>
      <vt:lpstr>Virtuoso Example Use Cases</vt:lpstr>
      <vt:lpstr>Evaluation Methodology</vt:lpstr>
      <vt:lpstr>Accelerating Memory Allocation</vt:lpstr>
      <vt:lpstr>More Details in the Paper</vt:lpstr>
      <vt:lpstr>More Details in the Paper</vt:lpstr>
      <vt:lpstr>Virtuoso is Open-Source</vt:lpstr>
      <vt:lpstr>Virtuoso Website – Getting Started</vt:lpstr>
      <vt:lpstr>Virtuoso Website - Documentation</vt:lpstr>
      <vt:lpstr>Virtuoso Website – Incoming Features</vt:lpstr>
      <vt:lpstr>Conclusion</vt:lpstr>
      <vt:lpstr>PowerPoint Presentation</vt:lpstr>
      <vt:lpstr>PowerPoint Presentation</vt:lpstr>
      <vt:lpstr>Imitation-based  Simulation Methodology</vt:lpstr>
      <vt:lpstr>PowerPoint Presentation</vt:lpstr>
      <vt:lpstr>PowerPoint Presentation</vt:lpstr>
      <vt:lpstr> Virtuoso </vt:lpstr>
      <vt:lpstr>Why do we need Virtual Memory?</vt:lpstr>
      <vt:lpstr>PowerPoint Presentation</vt:lpstr>
      <vt:lpstr>How does Virtual Memory work?</vt:lpstr>
      <vt:lpstr>PowerPoint Presentation</vt:lpstr>
      <vt:lpstr>PowerPoint Presentation</vt:lpstr>
      <vt:lpstr>PowerPoint Presentation</vt:lpstr>
      <vt:lpstr>PowerPoint Presentation</vt:lpstr>
      <vt:lpstr>Who establishes virtual-to-physical address mappings?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the CPU discover the virtual-to-physical mapping?</vt:lpstr>
      <vt:lpstr>PowerPoint Presentation</vt:lpstr>
      <vt:lpstr>PowerPoint Presentation</vt:lpstr>
      <vt:lpstr>Validation against a Real System</vt:lpstr>
      <vt:lpstr>Validation: L2 TLB MPKI </vt:lpstr>
      <vt:lpstr>Validation: Page Table Walk Latency</vt:lpstr>
      <vt:lpstr>Instructions vs Simulation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Virtuoso An Open-Source, Comprehensive and Modular Simulation Framework  for Virtual Memory Research  </dc:title>
  <dc:creator>Kanellopoulos Konstantinos</dc:creator>
  <cp:lastModifiedBy>Kanellopoulos Konstantinos</cp:lastModifiedBy>
  <cp:revision>1441</cp:revision>
  <dcterms:created xsi:type="dcterms:W3CDTF">2024-05-14T12:25:47Z</dcterms:created>
  <dcterms:modified xsi:type="dcterms:W3CDTF">2025-04-03T12:27:43Z</dcterms:modified>
</cp:coreProperties>
</file>