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576" r:id="rId2"/>
    <p:sldId id="679" r:id="rId3"/>
    <p:sldId id="715" r:id="rId4"/>
    <p:sldId id="703" r:id="rId5"/>
    <p:sldId id="689" r:id="rId6"/>
    <p:sldId id="690" r:id="rId7"/>
    <p:sldId id="716" r:id="rId8"/>
    <p:sldId id="691" r:id="rId9"/>
    <p:sldId id="682" r:id="rId10"/>
    <p:sldId id="698" r:id="rId11"/>
    <p:sldId id="684" r:id="rId12"/>
    <p:sldId id="696" r:id="rId13"/>
    <p:sldId id="704" r:id="rId14"/>
    <p:sldId id="705" r:id="rId15"/>
    <p:sldId id="708" r:id="rId16"/>
    <p:sldId id="709" r:id="rId17"/>
    <p:sldId id="707" r:id="rId18"/>
    <p:sldId id="711" r:id="rId19"/>
    <p:sldId id="721" r:id="rId20"/>
    <p:sldId id="712" r:id="rId21"/>
    <p:sldId id="714" r:id="rId22"/>
    <p:sldId id="697" r:id="rId23"/>
    <p:sldId id="688" r:id="rId24"/>
    <p:sldId id="710" r:id="rId25"/>
    <p:sldId id="680" r:id="rId26"/>
    <p:sldId id="626" r:id="rId27"/>
    <p:sldId id="610" r:id="rId28"/>
    <p:sldId id="717" r:id="rId29"/>
    <p:sldId id="718" r:id="rId30"/>
    <p:sldId id="719" r:id="rId31"/>
    <p:sldId id="724" r:id="rId32"/>
    <p:sldId id="722" r:id="rId33"/>
    <p:sldId id="723" r:id="rId34"/>
    <p:sldId id="743" r:id="rId35"/>
    <p:sldId id="725" r:id="rId36"/>
    <p:sldId id="726" r:id="rId37"/>
    <p:sldId id="744" r:id="rId38"/>
    <p:sldId id="727" r:id="rId39"/>
    <p:sldId id="728" r:id="rId40"/>
    <p:sldId id="729" r:id="rId41"/>
    <p:sldId id="745" r:id="rId42"/>
    <p:sldId id="730" r:id="rId43"/>
    <p:sldId id="731" r:id="rId44"/>
    <p:sldId id="732" r:id="rId45"/>
    <p:sldId id="733" r:id="rId46"/>
    <p:sldId id="746" r:id="rId47"/>
    <p:sldId id="734" r:id="rId48"/>
    <p:sldId id="735" r:id="rId49"/>
    <p:sldId id="736" r:id="rId50"/>
    <p:sldId id="737" r:id="rId51"/>
    <p:sldId id="738" r:id="rId52"/>
    <p:sldId id="739" r:id="rId53"/>
    <p:sldId id="740" r:id="rId54"/>
    <p:sldId id="741" r:id="rId55"/>
    <p:sldId id="742" r:id="rId56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62930"/>
    <a:srgbClr val="696969"/>
    <a:srgbClr val="F5FAF2"/>
    <a:srgbClr val="404040"/>
    <a:srgbClr val="FFFFFF"/>
    <a:srgbClr val="A6A6A6"/>
    <a:srgbClr val="B31B1B"/>
    <a:srgbClr val="F9FAF8"/>
    <a:srgbClr val="9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91748" autoAdjust="0"/>
  </p:normalViewPr>
  <p:slideViewPr>
    <p:cSldViewPr>
      <p:cViewPr varScale="1">
        <p:scale>
          <a:sx n="81" d="100"/>
          <a:sy n="81" d="100"/>
        </p:scale>
        <p:origin x="411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augata\Documents\Postdoc\Papers\Repositories\dramcharacterizationpaper\camera-2019-sigmetrics\figures\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hos\Desktop\temp\dramcharslide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augata\Documents\Postdoc\Papers\Repositories\dramcharacterizationpaper\camera-2019-sigmetrics\figures\graphs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D:\Users\Saugata\Documents\Postdoc\Papers\Repositories\dramcharacterizationpaper\camera-2019-sigmetrics\figures\graph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D:\Users\Saugata\Documents\Postdoc\Papers\Repositories\dramcharacterizationpaper\camera-2019-sigmetrics\figures\graph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D:\Users\Saugata\Documents\Postdoc\Papers\Repositories\dramcharacterizationpaper\camera-2019-sigmetrics\figures\graph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augata\Documents\Postdoc\Papers\Repositories\dramcharacterizationpaper\camera-2019-sigmetrics\figures\graph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augata\Documents\Postdoc\Papers\Repositories\dramcharacterizationpaper\camera-2019-sigmetrics\figures\graph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augata\Documents\Postdoc\Papers\Repositories\dramcharacterizationpaper\camera-2019-sigmetrics\figures\graph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augata\Documents\Postdoc\Papers\Repositories\dramcharacterizationpaper\camera-2019-sigmetrics\figures\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hos\Desktop\temp\dramcharslidegraph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hos\Desktop\temp\dramcharslidegraph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02837360847139E-2"/>
          <c:y val="0.12168575518969223"/>
          <c:w val="0.88482543669110336"/>
          <c:h val="0.49752405949256345"/>
        </c:manualLayout>
      </c:layout>
      <c:lineChart>
        <c:grouping val="standard"/>
        <c:varyColors val="0"/>
        <c:ser>
          <c:idx val="1"/>
          <c:order val="0"/>
          <c:tx>
            <c:strRef>
              <c:f>'SPEC-IPC'!$E$1</c:f>
              <c:strCache>
                <c:ptCount val="1"/>
                <c:pt idx="0">
                  <c:v>DDR4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1"/>
                </a:solidFill>
              </a:ln>
              <a:effectLst/>
            </c:spPr>
          </c:marker>
          <c:cat>
            <c:strRef>
              <c:f>'SPEC-IPC'!$A$2:$A$23</c:f>
              <c:strCache>
                <c:ptCount val="22"/>
                <c:pt idx="0">
                  <c:v>gamess</c:v>
                </c:pt>
                <c:pt idx="1">
                  <c:v>povray</c:v>
                </c:pt>
                <c:pt idx="2">
                  <c:v>calculix</c:v>
                </c:pt>
                <c:pt idx="3">
                  <c:v>h264ref</c:v>
                </c:pt>
                <c:pt idx="4">
                  <c:v>perlbench</c:v>
                </c:pt>
                <c:pt idx="5">
                  <c:v>hmmer</c:v>
                </c:pt>
                <c:pt idx="6">
                  <c:v>bzip2</c:v>
                </c:pt>
                <c:pt idx="7">
                  <c:v>sjeng</c:v>
                </c:pt>
                <c:pt idx="8">
                  <c:v>sphinx3</c:v>
                </c:pt>
                <c:pt idx="9">
                  <c:v>namd</c:v>
                </c:pt>
                <c:pt idx="10">
                  <c:v>astar</c:v>
                </c:pt>
                <c:pt idx="11">
                  <c:v>gobmk</c:v>
                </c:pt>
                <c:pt idx="12">
                  <c:v>zeusmp</c:v>
                </c:pt>
                <c:pt idx="13">
                  <c:v>cactusADM</c:v>
                </c:pt>
                <c:pt idx="14">
                  <c:v>gcc</c:v>
                </c:pt>
                <c:pt idx="15">
                  <c:v>omnetpp</c:v>
                </c:pt>
                <c:pt idx="16">
                  <c:v>soplex</c:v>
                </c:pt>
                <c:pt idx="17">
                  <c:v>bwaves</c:v>
                </c:pt>
                <c:pt idx="18">
                  <c:v>GemsFDTD</c:v>
                </c:pt>
                <c:pt idx="19">
                  <c:v>milc</c:v>
                </c:pt>
                <c:pt idx="20">
                  <c:v>libquantum</c:v>
                </c:pt>
                <c:pt idx="21">
                  <c:v>mcf</c:v>
                </c:pt>
              </c:strCache>
            </c:strRef>
          </c:cat>
          <c:val>
            <c:numRef>
              <c:f>'SPEC-IPC'!$E$2:$E$23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0.99980000000000002</c:v>
                </c:pt>
                <c:pt idx="6">
                  <c:v>1</c:v>
                </c:pt>
                <c:pt idx="7">
                  <c:v>0.99929999999999997</c:v>
                </c:pt>
                <c:pt idx="8">
                  <c:v>1.0011000000000001</c:v>
                </c:pt>
                <c:pt idx="9">
                  <c:v>0.99819999999999998</c:v>
                </c:pt>
                <c:pt idx="10">
                  <c:v>0.99909999999999999</c:v>
                </c:pt>
                <c:pt idx="11">
                  <c:v>0.99919999999999998</c:v>
                </c:pt>
                <c:pt idx="12">
                  <c:v>0.99909999999999999</c:v>
                </c:pt>
                <c:pt idx="13">
                  <c:v>0.99870000000000003</c:v>
                </c:pt>
                <c:pt idx="14">
                  <c:v>0.996</c:v>
                </c:pt>
                <c:pt idx="15">
                  <c:v>0.99470000000000003</c:v>
                </c:pt>
                <c:pt idx="16">
                  <c:v>0.99560000000000004</c:v>
                </c:pt>
                <c:pt idx="17">
                  <c:v>0.98850000000000005</c:v>
                </c:pt>
                <c:pt idx="18">
                  <c:v>0.99239999999999995</c:v>
                </c:pt>
                <c:pt idx="19">
                  <c:v>0.99439999999999995</c:v>
                </c:pt>
                <c:pt idx="20">
                  <c:v>0.99509999999999998</c:v>
                </c:pt>
                <c:pt idx="21">
                  <c:v>1.0054000000000001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62-47F9-88C7-44330CD68B03}"/>
            </c:ext>
          </c:extLst>
        </c:ser>
        <c:ser>
          <c:idx val="2"/>
          <c:order val="1"/>
          <c:tx>
            <c:strRef>
              <c:f>'SPEC-IPC'!$F$1</c:f>
              <c:strCache>
                <c:ptCount val="1"/>
                <c:pt idx="0">
                  <c:v>GDDR5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9"/>
            <c:spPr>
              <a:noFill/>
              <a:ln w="22225">
                <a:solidFill>
                  <a:schemeClr val="accent6"/>
                </a:solidFill>
              </a:ln>
              <a:effectLst/>
            </c:spPr>
          </c:marker>
          <c:cat>
            <c:strRef>
              <c:f>'SPEC-IPC'!$A$2:$A$23</c:f>
              <c:strCache>
                <c:ptCount val="22"/>
                <c:pt idx="0">
                  <c:v>gamess</c:v>
                </c:pt>
                <c:pt idx="1">
                  <c:v>povray</c:v>
                </c:pt>
                <c:pt idx="2">
                  <c:v>calculix</c:v>
                </c:pt>
                <c:pt idx="3">
                  <c:v>h264ref</c:v>
                </c:pt>
                <c:pt idx="4">
                  <c:v>perlbench</c:v>
                </c:pt>
                <c:pt idx="5">
                  <c:v>hmmer</c:v>
                </c:pt>
                <c:pt idx="6">
                  <c:v>bzip2</c:v>
                </c:pt>
                <c:pt idx="7">
                  <c:v>sjeng</c:v>
                </c:pt>
                <c:pt idx="8">
                  <c:v>sphinx3</c:v>
                </c:pt>
                <c:pt idx="9">
                  <c:v>namd</c:v>
                </c:pt>
                <c:pt idx="10">
                  <c:v>astar</c:v>
                </c:pt>
                <c:pt idx="11">
                  <c:v>gobmk</c:v>
                </c:pt>
                <c:pt idx="12">
                  <c:v>zeusmp</c:v>
                </c:pt>
                <c:pt idx="13">
                  <c:v>cactusADM</c:v>
                </c:pt>
                <c:pt idx="14">
                  <c:v>gcc</c:v>
                </c:pt>
                <c:pt idx="15">
                  <c:v>omnetpp</c:v>
                </c:pt>
                <c:pt idx="16">
                  <c:v>soplex</c:v>
                </c:pt>
                <c:pt idx="17">
                  <c:v>bwaves</c:v>
                </c:pt>
                <c:pt idx="18">
                  <c:v>GemsFDTD</c:v>
                </c:pt>
                <c:pt idx="19">
                  <c:v>milc</c:v>
                </c:pt>
                <c:pt idx="20">
                  <c:v>libquantum</c:v>
                </c:pt>
                <c:pt idx="21">
                  <c:v>mcf</c:v>
                </c:pt>
              </c:strCache>
            </c:strRef>
          </c:cat>
          <c:val>
            <c:numRef>
              <c:f>'SPEC-IPC'!$F$2:$F$23</c:f>
              <c:numCache>
                <c:formatCode>General</c:formatCode>
                <c:ptCount val="22"/>
                <c:pt idx="0">
                  <c:v>1.0001</c:v>
                </c:pt>
                <c:pt idx="1">
                  <c:v>1</c:v>
                </c:pt>
                <c:pt idx="2">
                  <c:v>1.0001</c:v>
                </c:pt>
                <c:pt idx="3">
                  <c:v>1.0024</c:v>
                </c:pt>
                <c:pt idx="4">
                  <c:v>1.0054000000000001</c:v>
                </c:pt>
                <c:pt idx="5">
                  <c:v>1.0086999999999999</c:v>
                </c:pt>
                <c:pt idx="6">
                  <c:v>1.0082</c:v>
                </c:pt>
                <c:pt idx="7">
                  <c:v>1.0139</c:v>
                </c:pt>
                <c:pt idx="8">
                  <c:v>1.0112000000000001</c:v>
                </c:pt>
                <c:pt idx="9">
                  <c:v>1.014</c:v>
                </c:pt>
                <c:pt idx="10">
                  <c:v>1.0273000000000001</c:v>
                </c:pt>
                <c:pt idx="11">
                  <c:v>1.0217000000000001</c:v>
                </c:pt>
                <c:pt idx="12">
                  <c:v>1.0502</c:v>
                </c:pt>
                <c:pt idx="13">
                  <c:v>1.0872999999999999</c:v>
                </c:pt>
                <c:pt idx="14">
                  <c:v>1.0904</c:v>
                </c:pt>
                <c:pt idx="15">
                  <c:v>1.1102000000000001</c:v>
                </c:pt>
                <c:pt idx="16">
                  <c:v>1.1189</c:v>
                </c:pt>
                <c:pt idx="17">
                  <c:v>1.1813</c:v>
                </c:pt>
                <c:pt idx="18">
                  <c:v>1.1823999999999999</c:v>
                </c:pt>
                <c:pt idx="19">
                  <c:v>1.1215999999999999</c:v>
                </c:pt>
                <c:pt idx="20">
                  <c:v>1.1369</c:v>
                </c:pt>
                <c:pt idx="21">
                  <c:v>1.2783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62-47F9-88C7-44330CD68B03}"/>
            </c:ext>
          </c:extLst>
        </c:ser>
        <c:ser>
          <c:idx val="3"/>
          <c:order val="2"/>
          <c:tx>
            <c:strRef>
              <c:f>'SPEC-IPC'!$G$1</c:f>
              <c:strCache>
                <c:ptCount val="1"/>
                <c:pt idx="0">
                  <c:v>HBM</c:v>
                </c:pt>
              </c:strCache>
            </c:strRef>
          </c:tx>
          <c:spPr>
            <a:ln w="3492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plus"/>
            <c:size val="10"/>
            <c:spPr>
              <a:noFill/>
              <a:ln w="254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strRef>
              <c:f>'SPEC-IPC'!$A$2:$A$23</c:f>
              <c:strCache>
                <c:ptCount val="22"/>
                <c:pt idx="0">
                  <c:v>gamess</c:v>
                </c:pt>
                <c:pt idx="1">
                  <c:v>povray</c:v>
                </c:pt>
                <c:pt idx="2">
                  <c:v>calculix</c:v>
                </c:pt>
                <c:pt idx="3">
                  <c:v>h264ref</c:v>
                </c:pt>
                <c:pt idx="4">
                  <c:v>perlbench</c:v>
                </c:pt>
                <c:pt idx="5">
                  <c:v>hmmer</c:v>
                </c:pt>
                <c:pt idx="6">
                  <c:v>bzip2</c:v>
                </c:pt>
                <c:pt idx="7">
                  <c:v>sjeng</c:v>
                </c:pt>
                <c:pt idx="8">
                  <c:v>sphinx3</c:v>
                </c:pt>
                <c:pt idx="9">
                  <c:v>namd</c:v>
                </c:pt>
                <c:pt idx="10">
                  <c:v>astar</c:v>
                </c:pt>
                <c:pt idx="11">
                  <c:v>gobmk</c:v>
                </c:pt>
                <c:pt idx="12">
                  <c:v>zeusmp</c:v>
                </c:pt>
                <c:pt idx="13">
                  <c:v>cactusADM</c:v>
                </c:pt>
                <c:pt idx="14">
                  <c:v>gcc</c:v>
                </c:pt>
                <c:pt idx="15">
                  <c:v>omnetpp</c:v>
                </c:pt>
                <c:pt idx="16">
                  <c:v>soplex</c:v>
                </c:pt>
                <c:pt idx="17">
                  <c:v>bwaves</c:v>
                </c:pt>
                <c:pt idx="18">
                  <c:v>GemsFDTD</c:v>
                </c:pt>
                <c:pt idx="19">
                  <c:v>milc</c:v>
                </c:pt>
                <c:pt idx="20">
                  <c:v>libquantum</c:v>
                </c:pt>
                <c:pt idx="21">
                  <c:v>mcf</c:v>
                </c:pt>
              </c:strCache>
            </c:strRef>
          </c:cat>
          <c:val>
            <c:numRef>
              <c:f>'SPEC-IPC'!$G$2:$G$23</c:f>
              <c:numCache>
                <c:formatCode>General</c:formatCode>
                <c:ptCount val="22"/>
                <c:pt idx="0">
                  <c:v>0.99950000000000006</c:v>
                </c:pt>
                <c:pt idx="1">
                  <c:v>0.99950000000000006</c:v>
                </c:pt>
                <c:pt idx="2">
                  <c:v>0.99960000000000004</c:v>
                </c:pt>
                <c:pt idx="3">
                  <c:v>0.99790000000000001</c:v>
                </c:pt>
                <c:pt idx="4">
                  <c:v>0.99590000000000001</c:v>
                </c:pt>
                <c:pt idx="5">
                  <c:v>0.99470000000000003</c:v>
                </c:pt>
                <c:pt idx="6">
                  <c:v>0.99209999999999998</c:v>
                </c:pt>
                <c:pt idx="7">
                  <c:v>0.9889</c:v>
                </c:pt>
                <c:pt idx="8">
                  <c:v>0.97160000000000002</c:v>
                </c:pt>
                <c:pt idx="9">
                  <c:v>1.0089999999999999</c:v>
                </c:pt>
                <c:pt idx="10">
                  <c:v>0.97619999999999996</c:v>
                </c:pt>
                <c:pt idx="11">
                  <c:v>1.0053000000000001</c:v>
                </c:pt>
                <c:pt idx="12">
                  <c:v>0.97840000000000005</c:v>
                </c:pt>
                <c:pt idx="13">
                  <c:v>1.0463</c:v>
                </c:pt>
                <c:pt idx="14">
                  <c:v>0.96360000000000001</c:v>
                </c:pt>
                <c:pt idx="15">
                  <c:v>0.99519999999999997</c:v>
                </c:pt>
                <c:pt idx="16">
                  <c:v>1.0093000000000001</c:v>
                </c:pt>
                <c:pt idx="17">
                  <c:v>1.0359</c:v>
                </c:pt>
                <c:pt idx="18">
                  <c:v>1.0418000000000001</c:v>
                </c:pt>
                <c:pt idx="19">
                  <c:v>1.0072000000000001</c:v>
                </c:pt>
                <c:pt idx="20">
                  <c:v>1.0781000000000001</c:v>
                </c:pt>
                <c:pt idx="21">
                  <c:v>1.0164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62-47F9-88C7-44330CD68B03}"/>
            </c:ext>
          </c:extLst>
        </c:ser>
        <c:ser>
          <c:idx val="4"/>
          <c:order val="3"/>
          <c:tx>
            <c:strRef>
              <c:f>'SPEC-IPC'!$H$1</c:f>
              <c:strCache>
                <c:ptCount val="1"/>
                <c:pt idx="0">
                  <c:v>HMC</c:v>
                </c:pt>
              </c:strCache>
            </c:strRef>
          </c:tx>
          <c:spPr>
            <a:ln w="3492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x"/>
            <c:size val="9"/>
            <c:spPr>
              <a:noFill/>
              <a:ln w="3175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'SPEC-IPC'!$A$2:$A$23</c:f>
              <c:strCache>
                <c:ptCount val="22"/>
                <c:pt idx="0">
                  <c:v>gamess</c:v>
                </c:pt>
                <c:pt idx="1">
                  <c:v>povray</c:v>
                </c:pt>
                <c:pt idx="2">
                  <c:v>calculix</c:v>
                </c:pt>
                <c:pt idx="3">
                  <c:v>h264ref</c:v>
                </c:pt>
                <c:pt idx="4">
                  <c:v>perlbench</c:v>
                </c:pt>
                <c:pt idx="5">
                  <c:v>hmmer</c:v>
                </c:pt>
                <c:pt idx="6">
                  <c:v>bzip2</c:v>
                </c:pt>
                <c:pt idx="7">
                  <c:v>sjeng</c:v>
                </c:pt>
                <c:pt idx="8">
                  <c:v>sphinx3</c:v>
                </c:pt>
                <c:pt idx="9">
                  <c:v>namd</c:v>
                </c:pt>
                <c:pt idx="10">
                  <c:v>astar</c:v>
                </c:pt>
                <c:pt idx="11">
                  <c:v>gobmk</c:v>
                </c:pt>
                <c:pt idx="12">
                  <c:v>zeusmp</c:v>
                </c:pt>
                <c:pt idx="13">
                  <c:v>cactusADM</c:v>
                </c:pt>
                <c:pt idx="14">
                  <c:v>gcc</c:v>
                </c:pt>
                <c:pt idx="15">
                  <c:v>omnetpp</c:v>
                </c:pt>
                <c:pt idx="16">
                  <c:v>soplex</c:v>
                </c:pt>
                <c:pt idx="17">
                  <c:v>bwaves</c:v>
                </c:pt>
                <c:pt idx="18">
                  <c:v>GemsFDTD</c:v>
                </c:pt>
                <c:pt idx="19">
                  <c:v>milc</c:v>
                </c:pt>
                <c:pt idx="20">
                  <c:v>libquantum</c:v>
                </c:pt>
                <c:pt idx="21">
                  <c:v>mcf</c:v>
                </c:pt>
              </c:strCache>
            </c:strRef>
          </c:cat>
          <c:val>
            <c:numRef>
              <c:f>'SPEC-IPC'!$H$2:$H$23</c:f>
              <c:numCache>
                <c:formatCode>General</c:formatCode>
                <c:ptCount val="22"/>
                <c:pt idx="0">
                  <c:v>0.99970000000000003</c:v>
                </c:pt>
                <c:pt idx="1">
                  <c:v>0.99950000000000006</c:v>
                </c:pt>
                <c:pt idx="2">
                  <c:v>0.99950000000000006</c:v>
                </c:pt>
                <c:pt idx="3">
                  <c:v>0.99550000000000005</c:v>
                </c:pt>
                <c:pt idx="4">
                  <c:v>0.98829999999999996</c:v>
                </c:pt>
                <c:pt idx="5">
                  <c:v>0.95950000000000002</c:v>
                </c:pt>
                <c:pt idx="6">
                  <c:v>0.95199999999999996</c:v>
                </c:pt>
                <c:pt idx="7">
                  <c:v>0.93830000000000002</c:v>
                </c:pt>
                <c:pt idx="8">
                  <c:v>0.93689999999999996</c:v>
                </c:pt>
                <c:pt idx="9">
                  <c:v>0.996</c:v>
                </c:pt>
                <c:pt idx="10">
                  <c:v>0.86680000000000001</c:v>
                </c:pt>
                <c:pt idx="11">
                  <c:v>0.9738</c:v>
                </c:pt>
                <c:pt idx="12">
                  <c:v>0.86080000000000001</c:v>
                </c:pt>
                <c:pt idx="13">
                  <c:v>0.97660000000000002</c:v>
                </c:pt>
                <c:pt idx="14">
                  <c:v>0.8901</c:v>
                </c:pt>
                <c:pt idx="15">
                  <c:v>0.85029999999999994</c:v>
                </c:pt>
                <c:pt idx="16">
                  <c:v>0.86609999999999998</c:v>
                </c:pt>
                <c:pt idx="17">
                  <c:v>0.82520000000000004</c:v>
                </c:pt>
                <c:pt idx="18">
                  <c:v>0.85570000000000002</c:v>
                </c:pt>
                <c:pt idx="19">
                  <c:v>0.81269999999999998</c:v>
                </c:pt>
                <c:pt idx="20">
                  <c:v>0.78900000000000003</c:v>
                </c:pt>
                <c:pt idx="21">
                  <c:v>1.6346000000000001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62-47F9-88C7-44330CD68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2409208"/>
        <c:axId val="702406856"/>
      </c:lineChart>
      <c:catAx>
        <c:axId val="70240920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406856"/>
        <c:crosses val="autoZero"/>
        <c:auto val="1"/>
        <c:lblAlgn val="ctr"/>
        <c:lblOffset val="100"/>
        <c:noMultiLvlLbl val="0"/>
      </c:catAx>
      <c:valAx>
        <c:axId val="702406856"/>
        <c:scaling>
          <c:orientation val="minMax"/>
          <c:max val="1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IPC Normalized to DDR3</a:t>
                </a:r>
              </a:p>
            </c:rich>
          </c:tx>
          <c:layout>
            <c:manualLayout>
              <c:xMode val="edge"/>
              <c:yMode val="edge"/>
              <c:x val="4.268825233052765E-3"/>
              <c:y val="5.60291438580645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409208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3022290635427686"/>
          <c:y val="3.0303030303030304E-2"/>
          <c:w val="0.7651220698705764"/>
          <c:h val="9.7452875208780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28445013189108"/>
          <c:y val="7.8395882332890229E-2"/>
          <c:w val="0.78495435109355549"/>
          <c:h val="0.54044430081601647"/>
        </c:manualLayout>
      </c:layout>
      <c:lineChart>
        <c:grouping val="standard"/>
        <c:varyColors val="0"/>
        <c:ser>
          <c:idx val="1"/>
          <c:order val="0"/>
          <c:tx>
            <c:strRef>
              <c:f>'GPGPU-IPC'!$F$1</c:f>
              <c:strCache>
                <c:ptCount val="1"/>
                <c:pt idx="0">
                  <c:v>DDR4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15875">
                <a:solidFill>
                  <a:schemeClr val="accent1"/>
                </a:solidFill>
              </a:ln>
              <a:effectLst/>
            </c:spPr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'GPGPU-IPC'!$C$2:$C$21</c15:sqref>
                  </c15:fullRef>
                </c:ext>
              </c:extLst>
              <c:f>'GPGPU-IPC'!$C$2:$C$11</c:f>
              <c:strCache>
                <c:ptCount val="10"/>
                <c:pt idx="0">
                  <c:v>dmr</c:v>
                </c:pt>
                <c:pt idx="1">
                  <c:v>iix</c:v>
                </c:pt>
                <c:pt idx="2">
                  <c:v>hs</c:v>
                </c:pt>
                <c:pt idx="3">
                  <c:v>bp</c:v>
                </c:pt>
                <c:pt idx="4">
                  <c:v>ss</c:v>
                </c:pt>
                <c:pt idx="5">
                  <c:v>bh</c:v>
                </c:pt>
                <c:pt idx="6">
                  <c:v>mst</c:v>
                </c:pt>
                <c:pt idx="7">
                  <c:v>sc</c:v>
                </c:pt>
                <c:pt idx="8">
                  <c:v>bfs</c:v>
                </c:pt>
                <c:pt idx="9">
                  <c:v>sp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'GPGPU-IPC'!$F$2:$F$21</c15:sqref>
                  </c15:fullRef>
                </c:ext>
              </c:extLst>
              <c:f>'GPGPU-IPC'!$F$2:$F$11</c:f>
              <c:numCache>
                <c:formatCode>General</c:formatCode>
                <c:ptCount val="10"/>
                <c:pt idx="0">
                  <c:v>1.0002819356566024</c:v>
                </c:pt>
                <c:pt idx="1">
                  <c:v>1.0006715494374931</c:v>
                </c:pt>
                <c:pt idx="2">
                  <c:v>1.0037538574355147</c:v>
                </c:pt>
                <c:pt idx="3">
                  <c:v>0.99958096959731368</c:v>
                </c:pt>
                <c:pt idx="4">
                  <c:v>1.046535143774705</c:v>
                </c:pt>
                <c:pt idx="5">
                  <c:v>1.0149485016544717</c:v>
                </c:pt>
                <c:pt idx="6">
                  <c:v>1.0347932112962936</c:v>
                </c:pt>
                <c:pt idx="7">
                  <c:v>1.391834126427725</c:v>
                </c:pt>
                <c:pt idx="8">
                  <c:v>1.2415045043840636</c:v>
                </c:pt>
                <c:pt idx="9">
                  <c:v>1.3074908883407577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49-4AC6-ADE5-B875134E483E}"/>
            </c:ext>
          </c:extLst>
        </c:ser>
        <c:ser>
          <c:idx val="2"/>
          <c:order val="1"/>
          <c:tx>
            <c:strRef>
              <c:f>'GPGPU-IPC'!$G$1</c:f>
              <c:strCache>
                <c:ptCount val="1"/>
                <c:pt idx="0">
                  <c:v>GDDR5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10"/>
            <c:spPr>
              <a:noFill/>
              <a:ln w="34925">
                <a:solidFill>
                  <a:schemeClr val="accent6"/>
                </a:solidFill>
              </a:ln>
              <a:effectLst/>
            </c:spPr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'GPGPU-IPC'!$C$2:$C$21</c15:sqref>
                  </c15:fullRef>
                </c:ext>
              </c:extLst>
              <c:f>'GPGPU-IPC'!$C$2:$C$11</c:f>
              <c:strCache>
                <c:ptCount val="10"/>
                <c:pt idx="0">
                  <c:v>dmr</c:v>
                </c:pt>
                <c:pt idx="1">
                  <c:v>iix</c:v>
                </c:pt>
                <c:pt idx="2">
                  <c:v>hs</c:v>
                </c:pt>
                <c:pt idx="3">
                  <c:v>bp</c:v>
                </c:pt>
                <c:pt idx="4">
                  <c:v>ss</c:v>
                </c:pt>
                <c:pt idx="5">
                  <c:v>bh</c:v>
                </c:pt>
                <c:pt idx="6">
                  <c:v>mst</c:v>
                </c:pt>
                <c:pt idx="7">
                  <c:v>sc</c:v>
                </c:pt>
                <c:pt idx="8">
                  <c:v>bfs</c:v>
                </c:pt>
                <c:pt idx="9">
                  <c:v>sp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'GPGPU-IPC'!$G$2:$G$21</c15:sqref>
                  </c15:fullRef>
                </c:ext>
              </c:extLst>
              <c:f>'GPGPU-IPC'!$G$2:$G$11</c:f>
              <c:numCache>
                <c:formatCode>General</c:formatCode>
                <c:ptCount val="10"/>
                <c:pt idx="0">
                  <c:v>0.99986534416401096</c:v>
                </c:pt>
                <c:pt idx="1">
                  <c:v>0.99851091211686316</c:v>
                </c:pt>
                <c:pt idx="2">
                  <c:v>1.0017165609781806</c:v>
                </c:pt>
                <c:pt idx="3">
                  <c:v>0.99873236219653161</c:v>
                </c:pt>
                <c:pt idx="4">
                  <c:v>1.1153876784872339</c:v>
                </c:pt>
                <c:pt idx="5">
                  <c:v>1.0261647325659071</c:v>
                </c:pt>
                <c:pt idx="6">
                  <c:v>1.0847141677731422</c:v>
                </c:pt>
                <c:pt idx="7">
                  <c:v>3.5362165985246579</c:v>
                </c:pt>
                <c:pt idx="8">
                  <c:v>1.2459200803665387</c:v>
                </c:pt>
                <c:pt idx="9">
                  <c:v>1.3572414681736187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49-4AC6-ADE5-B875134E483E}"/>
            </c:ext>
          </c:extLst>
        </c:ser>
        <c:ser>
          <c:idx val="3"/>
          <c:order val="2"/>
          <c:tx>
            <c:strRef>
              <c:f>'GPGPU-IPC'!$H$1</c:f>
              <c:strCache>
                <c:ptCount val="1"/>
                <c:pt idx="0">
                  <c:v>HBM</c:v>
                </c:pt>
              </c:strCache>
            </c:strRef>
          </c:tx>
          <c:spPr>
            <a:ln w="1905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plus"/>
            <c:size val="5"/>
            <c:spPr>
              <a:noFill/>
              <a:ln w="1587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'GPGPU-IPC'!$C$2:$C$21</c15:sqref>
                  </c15:fullRef>
                </c:ext>
              </c:extLst>
              <c:f>'GPGPU-IPC'!$C$2:$C$11</c:f>
              <c:strCache>
                <c:ptCount val="10"/>
                <c:pt idx="0">
                  <c:v>dmr</c:v>
                </c:pt>
                <c:pt idx="1">
                  <c:v>iix</c:v>
                </c:pt>
                <c:pt idx="2">
                  <c:v>hs</c:v>
                </c:pt>
                <c:pt idx="3">
                  <c:v>bp</c:v>
                </c:pt>
                <c:pt idx="4">
                  <c:v>ss</c:v>
                </c:pt>
                <c:pt idx="5">
                  <c:v>bh</c:v>
                </c:pt>
                <c:pt idx="6">
                  <c:v>mst</c:v>
                </c:pt>
                <c:pt idx="7">
                  <c:v>sc</c:v>
                </c:pt>
                <c:pt idx="8">
                  <c:v>bfs</c:v>
                </c:pt>
                <c:pt idx="9">
                  <c:v>sp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'GPGPU-IPC'!$H$2:$H$21</c15:sqref>
                  </c15:fullRef>
                </c:ext>
              </c:extLst>
              <c:f>'GPGPU-IPC'!$H$2:$H$11</c:f>
              <c:numCache>
                <c:formatCode>General</c:formatCode>
                <c:ptCount val="10"/>
                <c:pt idx="0">
                  <c:v>0.99954255589050023</c:v>
                </c:pt>
                <c:pt idx="1">
                  <c:v>0.99626043540660192</c:v>
                </c:pt>
                <c:pt idx="2">
                  <c:v>1.0000673127063084</c:v>
                </c:pt>
                <c:pt idx="3">
                  <c:v>0.99781638251462634</c:v>
                </c:pt>
                <c:pt idx="4">
                  <c:v>1.126547115292152</c:v>
                </c:pt>
                <c:pt idx="5">
                  <c:v>1.0410676003169128</c:v>
                </c:pt>
                <c:pt idx="6">
                  <c:v>1.0826190624453877</c:v>
                </c:pt>
                <c:pt idx="7">
                  <c:v>1.8225433203253443</c:v>
                </c:pt>
                <c:pt idx="8">
                  <c:v>1.230011019841444</c:v>
                </c:pt>
                <c:pt idx="9">
                  <c:v>1.4702214409306777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49-4AC6-ADE5-B875134E483E}"/>
            </c:ext>
          </c:extLst>
        </c:ser>
        <c:ser>
          <c:idx val="4"/>
          <c:order val="3"/>
          <c:tx>
            <c:strRef>
              <c:f>'GPGPU-IPC'!$I$1</c:f>
              <c:strCache>
                <c:ptCount val="1"/>
                <c:pt idx="0">
                  <c:v>HMC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x"/>
            <c:size val="5"/>
            <c:spPr>
              <a:noFill/>
              <a:ln w="1587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'GPGPU-IPC'!$C$2:$C$21</c15:sqref>
                  </c15:fullRef>
                </c:ext>
              </c:extLst>
              <c:f>'GPGPU-IPC'!$C$2:$C$11</c:f>
              <c:strCache>
                <c:ptCount val="10"/>
                <c:pt idx="0">
                  <c:v>dmr</c:v>
                </c:pt>
                <c:pt idx="1">
                  <c:v>iix</c:v>
                </c:pt>
                <c:pt idx="2">
                  <c:v>hs</c:v>
                </c:pt>
                <c:pt idx="3">
                  <c:v>bp</c:v>
                </c:pt>
                <c:pt idx="4">
                  <c:v>ss</c:v>
                </c:pt>
                <c:pt idx="5">
                  <c:v>bh</c:v>
                </c:pt>
                <c:pt idx="6">
                  <c:v>mst</c:v>
                </c:pt>
                <c:pt idx="7">
                  <c:v>sc</c:v>
                </c:pt>
                <c:pt idx="8">
                  <c:v>bfs</c:v>
                </c:pt>
                <c:pt idx="9">
                  <c:v>sp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'GPGPU-IPC'!$I$2:$I$21</c15:sqref>
                  </c15:fullRef>
                </c:ext>
              </c:extLst>
              <c:f>'GPGPU-IPC'!$I$2:$I$11</c:f>
              <c:numCache>
                <c:formatCode>General</c:formatCode>
                <c:ptCount val="10"/>
                <c:pt idx="0">
                  <c:v>0.99921801428579193</c:v>
                </c:pt>
                <c:pt idx="1">
                  <c:v>0.99752043284617931</c:v>
                </c:pt>
                <c:pt idx="2">
                  <c:v>0.99924060135467252</c:v>
                </c:pt>
                <c:pt idx="3">
                  <c:v>1.0000820115851989</c:v>
                </c:pt>
                <c:pt idx="4">
                  <c:v>1.1412577633765608</c:v>
                </c:pt>
                <c:pt idx="5">
                  <c:v>1.0223450777524041</c:v>
                </c:pt>
                <c:pt idx="6">
                  <c:v>1.0853248216749996</c:v>
                </c:pt>
                <c:pt idx="7">
                  <c:v>1.1241756264618477</c:v>
                </c:pt>
                <c:pt idx="8">
                  <c:v>1.2740235408259342</c:v>
                </c:pt>
                <c:pt idx="9">
                  <c:v>1.5102253064830835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4B49-4AC6-ADE5-B875134E4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353368"/>
        <c:axId val="464356504"/>
        <c:extLst/>
      </c:lineChart>
      <c:catAx>
        <c:axId val="4643533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356504"/>
        <c:crosses val="autoZero"/>
        <c:auto val="1"/>
        <c:lblAlgn val="ctr"/>
        <c:lblOffset val="100"/>
        <c:noMultiLvlLbl val="0"/>
      </c:catAx>
      <c:valAx>
        <c:axId val="464356504"/>
        <c:scaling>
          <c:orientation val="minMax"/>
          <c:max val="3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353368"/>
        <c:crosses val="autoZero"/>
        <c:crossBetween val="between"/>
        <c:majorUnit val="0.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09273840769904"/>
          <c:y val="0.38024117268360319"/>
          <c:w val="0.8380979877515311"/>
          <c:h val="0.387937651661466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'Hetero-Energy'!$A$2</c:f>
              <c:strCache>
                <c:ptCount val="1"/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ED-424F-8AA6-589CBC7F7F9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ED-424F-8AA6-589CBC7F7F9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ED-424F-8AA6-589CBC7F7F9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ED-424F-8AA6-589CBC7F7F91}"/>
              </c:ext>
            </c:extLst>
          </c:dPt>
          <c:dPt>
            <c:idx val="4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ED-424F-8AA6-589CBC7F7F9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ED-424F-8AA6-589CBC7F7F9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DED-424F-8AA6-589CBC7F7F9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DED-424F-8AA6-589CBC7F7F91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DED-424F-8AA6-589CBC7F7F91}"/>
              </c:ext>
            </c:extLst>
          </c:dPt>
          <c:dPt>
            <c:idx val="10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DED-424F-8AA6-589CBC7F7F9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DED-424F-8AA6-589CBC7F7F9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DED-424F-8AA6-589CBC7F7F9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DED-424F-8AA6-589CBC7F7F91}"/>
              </c:ext>
            </c:extLst>
          </c:dPt>
          <c:dPt>
            <c:idx val="15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4DED-424F-8AA6-589CBC7F7F91}"/>
              </c:ext>
            </c:extLst>
          </c:dPt>
          <c:dPt>
            <c:idx val="16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4DED-424F-8AA6-589CBC7F7F91}"/>
              </c:ext>
            </c:extLst>
          </c:dPt>
          <c:cat>
            <c:strRef>
              <c:f>'Hetero-Energy'!$B$1:$R$1</c:f>
              <c:strCache>
                <c:ptCount val="17"/>
                <c:pt idx="0">
                  <c:v>DDR3</c:v>
                </c:pt>
                <c:pt idx="1">
                  <c:v>DDR4</c:v>
                </c:pt>
                <c:pt idx="2">
                  <c:v>GDDR5</c:v>
                </c:pt>
                <c:pt idx="3">
                  <c:v>LPDDR3</c:v>
                </c:pt>
                <c:pt idx="4">
                  <c:v>LPDDR4</c:v>
                </c:pt>
                <c:pt idx="6">
                  <c:v>DDR3</c:v>
                </c:pt>
                <c:pt idx="7">
                  <c:v>DDR4</c:v>
                </c:pt>
                <c:pt idx="8">
                  <c:v>GDDR5</c:v>
                </c:pt>
                <c:pt idx="9">
                  <c:v>LPDDR3</c:v>
                </c:pt>
                <c:pt idx="10">
                  <c:v>LPDDR4</c:v>
                </c:pt>
                <c:pt idx="12">
                  <c:v>DDR3</c:v>
                </c:pt>
                <c:pt idx="13">
                  <c:v>DDR4</c:v>
                </c:pt>
                <c:pt idx="14">
                  <c:v>GDDR5</c:v>
                </c:pt>
                <c:pt idx="15">
                  <c:v>LPDDR3</c:v>
                </c:pt>
                <c:pt idx="16">
                  <c:v>LPDDR4</c:v>
                </c:pt>
              </c:strCache>
            </c:strRef>
          </c:cat>
          <c:val>
            <c:numRef>
              <c:f>'Hetero-Energy'!$B$2:$R$2</c:f>
              <c:numCache>
                <c:formatCode>General</c:formatCode>
                <c:ptCount val="17"/>
                <c:pt idx="0">
                  <c:v>1</c:v>
                </c:pt>
                <c:pt idx="1">
                  <c:v>1.1256807715975921</c:v>
                </c:pt>
                <c:pt idx="2">
                  <c:v>2.4038691119717055</c:v>
                </c:pt>
                <c:pt idx="3">
                  <c:v>0.46547893584875311</c:v>
                </c:pt>
                <c:pt idx="4">
                  <c:v>0.42406518040079882</c:v>
                </c:pt>
                <c:pt idx="6">
                  <c:v>1</c:v>
                </c:pt>
                <c:pt idx="7">
                  <c:v>1.0110786668683769</c:v>
                </c:pt>
                <c:pt idx="8">
                  <c:v>1.2475887554591014</c:v>
                </c:pt>
                <c:pt idx="9">
                  <c:v>0.52209754771820416</c:v>
                </c:pt>
                <c:pt idx="10">
                  <c:v>0.4385320623105608</c:v>
                </c:pt>
                <c:pt idx="12">
                  <c:v>1</c:v>
                </c:pt>
                <c:pt idx="13">
                  <c:v>1.1223013094722742</c:v>
                </c:pt>
                <c:pt idx="14">
                  <c:v>2.5219290442600992</c:v>
                </c:pt>
                <c:pt idx="15">
                  <c:v>0.51267785223113294</c:v>
                </c:pt>
                <c:pt idx="16">
                  <c:v>0.41623012935043552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DED-424F-8AA6-589CBC7F7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64347880"/>
        <c:axId val="464349056"/>
      </c:barChart>
      <c:catAx>
        <c:axId val="46434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349056"/>
        <c:crosses val="autoZero"/>
        <c:auto val="1"/>
        <c:lblAlgn val="ctr"/>
        <c:lblOffset val="0"/>
        <c:noMultiLvlLbl val="0"/>
      </c:catAx>
      <c:valAx>
        <c:axId val="464349056"/>
        <c:scaling>
          <c:orientation val="minMax"/>
          <c:max val="3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6350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Normalized Energy</a:t>
                </a:r>
              </a:p>
            </c:rich>
          </c:tx>
          <c:layout>
            <c:manualLayout>
              <c:xMode val="edge"/>
              <c:yMode val="edge"/>
              <c:x val="5.2116786683715825E-2"/>
              <c:y val="0.343029267567969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347880"/>
        <c:crosses val="autoZero"/>
        <c:crossBetween val="between"/>
        <c:minorUnit val="0.2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4421667119196"/>
          <c:y val="0.12168575518969223"/>
          <c:w val="0.86758405738075839"/>
          <c:h val="0.42711710541132852"/>
        </c:manualLayout>
      </c:layout>
      <c:lineChart>
        <c:grouping val="standard"/>
        <c:varyColors val="0"/>
        <c:ser>
          <c:idx val="1"/>
          <c:order val="0"/>
          <c:tx>
            <c:strRef>
              <c:f>'OS-IPC'!$F$1</c:f>
              <c:strCache>
                <c:ptCount val="1"/>
                <c:pt idx="0">
                  <c:v>DDR4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15875">
                <a:solidFill>
                  <a:schemeClr val="accent1"/>
                </a:solidFill>
              </a:ln>
              <a:effectLst/>
            </c:spPr>
          </c:marker>
          <c:cat>
            <c:strRef>
              <c:f>'OS-IPC'!$C$2:$C$21</c:f>
              <c:strCache>
                <c:ptCount val="20"/>
                <c:pt idx="0">
                  <c:v>shell (0.2)</c:v>
                </c:pt>
                <c:pt idx="1">
                  <c:v>bootup (1.1)</c:v>
                </c:pt>
                <c:pt idx="2">
                  <c:v>forkbench (49.5)</c:v>
                </c:pt>
                <c:pt idx="3">
                  <c:v>UDP_RR (0.1)</c:v>
                </c:pt>
                <c:pt idx="4">
                  <c:v>TCP_RR (0.1)</c:v>
                </c:pt>
                <c:pt idx="5">
                  <c:v>UDP_STREAM (0.1)</c:v>
                </c:pt>
                <c:pt idx="6">
                  <c:v>TCP_STREAM (0.1)</c:v>
                </c:pt>
                <c:pt idx="7">
                  <c:v>Test 4 (3.4)</c:v>
                </c:pt>
                <c:pt idx="8">
                  <c:v>Test 11 (4.5)</c:v>
                </c:pt>
                <c:pt idx="9">
                  <c:v>Test 10 (4.7)</c:v>
                </c:pt>
                <c:pt idx="10">
                  <c:v>Test 9 (4.7)</c:v>
                </c:pt>
                <c:pt idx="11">
                  <c:v>Test 8 (4.7)</c:v>
                </c:pt>
                <c:pt idx="12">
                  <c:v>Test 5 (10.1)</c:v>
                </c:pt>
                <c:pt idx="13">
                  <c:v>Test 3 (13.3)</c:v>
                </c:pt>
                <c:pt idx="14">
                  <c:v>Test 1 (13.6)</c:v>
                </c:pt>
                <c:pt idx="15">
                  <c:v>Test 7 (13.7)</c:v>
                </c:pt>
                <c:pt idx="16">
                  <c:v>Test 12 (15.4)</c:v>
                </c:pt>
                <c:pt idx="17">
                  <c:v>Test 2 (15.6)</c:v>
                </c:pt>
                <c:pt idx="18">
                  <c:v>Test 0 (15.7)</c:v>
                </c:pt>
                <c:pt idx="19">
                  <c:v>Test 6 (16.5)</c:v>
                </c:pt>
              </c:strCache>
            </c:strRef>
          </c:cat>
          <c:val>
            <c:numRef>
              <c:f>'OS-IPC'!$F$2:$F$21</c:f>
              <c:numCache>
                <c:formatCode>General</c:formatCode>
                <c:ptCount val="20"/>
                <c:pt idx="0">
                  <c:v>1.0002</c:v>
                </c:pt>
                <c:pt idx="1">
                  <c:v>0.999</c:v>
                </c:pt>
                <c:pt idx="2">
                  <c:v>0.99750000000000005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0.99519999999999997</c:v>
                </c:pt>
                <c:pt idx="8">
                  <c:v>0.99370000000000003</c:v>
                </c:pt>
                <c:pt idx="9">
                  <c:v>0.99350000000000005</c:v>
                </c:pt>
                <c:pt idx="10">
                  <c:v>0.99339999999999995</c:v>
                </c:pt>
                <c:pt idx="11">
                  <c:v>0.99319999999999997</c:v>
                </c:pt>
                <c:pt idx="12">
                  <c:v>1.0017</c:v>
                </c:pt>
                <c:pt idx="13">
                  <c:v>1.0083</c:v>
                </c:pt>
                <c:pt idx="14">
                  <c:v>1.008</c:v>
                </c:pt>
                <c:pt idx="15">
                  <c:v>1.0074000000000001</c:v>
                </c:pt>
                <c:pt idx="16">
                  <c:v>0.99380000000000002</c:v>
                </c:pt>
                <c:pt idx="17">
                  <c:v>0.999</c:v>
                </c:pt>
                <c:pt idx="18">
                  <c:v>0.99399999999999999</c:v>
                </c:pt>
                <c:pt idx="19">
                  <c:v>0.99550000000000005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79-4083-A315-1ED978CE30E1}"/>
            </c:ext>
          </c:extLst>
        </c:ser>
        <c:ser>
          <c:idx val="2"/>
          <c:order val="1"/>
          <c:tx>
            <c:strRef>
              <c:f>'OS-IPC'!$G$1</c:f>
              <c:strCache>
                <c:ptCount val="1"/>
                <c:pt idx="0">
                  <c:v>GDDR5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5"/>
            <c:spPr>
              <a:noFill/>
              <a:ln w="15875">
                <a:solidFill>
                  <a:schemeClr val="accent6"/>
                </a:solidFill>
              </a:ln>
              <a:effectLst/>
            </c:spPr>
          </c:marker>
          <c:cat>
            <c:strRef>
              <c:f>'OS-IPC'!$C$2:$C$21</c:f>
              <c:strCache>
                <c:ptCount val="20"/>
                <c:pt idx="0">
                  <c:v>shell (0.2)</c:v>
                </c:pt>
                <c:pt idx="1">
                  <c:v>bootup (1.1)</c:v>
                </c:pt>
                <c:pt idx="2">
                  <c:v>forkbench (49.5)</c:v>
                </c:pt>
                <c:pt idx="3">
                  <c:v>UDP_RR (0.1)</c:v>
                </c:pt>
                <c:pt idx="4">
                  <c:v>TCP_RR (0.1)</c:v>
                </c:pt>
                <c:pt idx="5">
                  <c:v>UDP_STREAM (0.1)</c:v>
                </c:pt>
                <c:pt idx="6">
                  <c:v>TCP_STREAM (0.1)</c:v>
                </c:pt>
                <c:pt idx="7">
                  <c:v>Test 4 (3.4)</c:v>
                </c:pt>
                <c:pt idx="8">
                  <c:v>Test 11 (4.5)</c:v>
                </c:pt>
                <c:pt idx="9">
                  <c:v>Test 10 (4.7)</c:v>
                </c:pt>
                <c:pt idx="10">
                  <c:v>Test 9 (4.7)</c:v>
                </c:pt>
                <c:pt idx="11">
                  <c:v>Test 8 (4.7)</c:v>
                </c:pt>
                <c:pt idx="12">
                  <c:v>Test 5 (10.1)</c:v>
                </c:pt>
                <c:pt idx="13">
                  <c:v>Test 3 (13.3)</c:v>
                </c:pt>
                <c:pt idx="14">
                  <c:v>Test 1 (13.6)</c:v>
                </c:pt>
                <c:pt idx="15">
                  <c:v>Test 7 (13.7)</c:v>
                </c:pt>
                <c:pt idx="16">
                  <c:v>Test 12 (15.4)</c:v>
                </c:pt>
                <c:pt idx="17">
                  <c:v>Test 2 (15.6)</c:v>
                </c:pt>
                <c:pt idx="18">
                  <c:v>Test 0 (15.7)</c:v>
                </c:pt>
                <c:pt idx="19">
                  <c:v>Test 6 (16.5)</c:v>
                </c:pt>
              </c:strCache>
            </c:strRef>
          </c:cat>
          <c:val>
            <c:numRef>
              <c:f>'OS-IPC'!$G$2:$G$21</c:f>
              <c:numCache>
                <c:formatCode>General</c:formatCode>
                <c:ptCount val="20"/>
                <c:pt idx="0">
                  <c:v>1.0033000000000001</c:v>
                </c:pt>
                <c:pt idx="1">
                  <c:v>1.0125</c:v>
                </c:pt>
                <c:pt idx="2">
                  <c:v>1.1306</c:v>
                </c:pt>
                <c:pt idx="3">
                  <c:v>1.0011000000000001</c:v>
                </c:pt>
                <c:pt idx="4">
                  <c:v>1.0012000000000001</c:v>
                </c:pt>
                <c:pt idx="5">
                  <c:v>1.0011000000000001</c:v>
                </c:pt>
                <c:pt idx="6">
                  <c:v>1.0011000000000001</c:v>
                </c:pt>
                <c:pt idx="7">
                  <c:v>1.0266</c:v>
                </c:pt>
                <c:pt idx="8">
                  <c:v>1.0328999999999999</c:v>
                </c:pt>
                <c:pt idx="9">
                  <c:v>1.0356000000000001</c:v>
                </c:pt>
                <c:pt idx="10">
                  <c:v>1.0347</c:v>
                </c:pt>
                <c:pt idx="11">
                  <c:v>1.0344</c:v>
                </c:pt>
                <c:pt idx="12">
                  <c:v>1.0577000000000001</c:v>
                </c:pt>
                <c:pt idx="13">
                  <c:v>1.0519000000000001</c:v>
                </c:pt>
                <c:pt idx="14">
                  <c:v>1.0523</c:v>
                </c:pt>
                <c:pt idx="15">
                  <c:v>1.0513999999999999</c:v>
                </c:pt>
                <c:pt idx="16">
                  <c:v>1.1046</c:v>
                </c:pt>
                <c:pt idx="17">
                  <c:v>1.103</c:v>
                </c:pt>
                <c:pt idx="18">
                  <c:v>1.1076999999999999</c:v>
                </c:pt>
                <c:pt idx="19">
                  <c:v>1.1242000000000001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79-4083-A315-1ED978CE30E1}"/>
            </c:ext>
          </c:extLst>
        </c:ser>
        <c:ser>
          <c:idx val="3"/>
          <c:order val="2"/>
          <c:tx>
            <c:strRef>
              <c:f>'OS-IPC'!$H$1</c:f>
              <c:strCache>
                <c:ptCount val="1"/>
                <c:pt idx="0">
                  <c:v>HBM</c:v>
                </c:pt>
              </c:strCache>
            </c:strRef>
          </c:tx>
          <c:spPr>
            <a:ln w="1905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plus"/>
            <c:size val="5"/>
            <c:spPr>
              <a:noFill/>
              <a:ln w="1587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strRef>
              <c:f>'OS-IPC'!$C$2:$C$21</c:f>
              <c:strCache>
                <c:ptCount val="20"/>
                <c:pt idx="0">
                  <c:v>shell (0.2)</c:v>
                </c:pt>
                <c:pt idx="1">
                  <c:v>bootup (1.1)</c:v>
                </c:pt>
                <c:pt idx="2">
                  <c:v>forkbench (49.5)</c:v>
                </c:pt>
                <c:pt idx="3">
                  <c:v>UDP_RR (0.1)</c:v>
                </c:pt>
                <c:pt idx="4">
                  <c:v>TCP_RR (0.1)</c:v>
                </c:pt>
                <c:pt idx="5">
                  <c:v>UDP_STREAM (0.1)</c:v>
                </c:pt>
                <c:pt idx="6">
                  <c:v>TCP_STREAM (0.1)</c:v>
                </c:pt>
                <c:pt idx="7">
                  <c:v>Test 4 (3.4)</c:v>
                </c:pt>
                <c:pt idx="8">
                  <c:v>Test 11 (4.5)</c:v>
                </c:pt>
                <c:pt idx="9">
                  <c:v>Test 10 (4.7)</c:v>
                </c:pt>
                <c:pt idx="10">
                  <c:v>Test 9 (4.7)</c:v>
                </c:pt>
                <c:pt idx="11">
                  <c:v>Test 8 (4.7)</c:v>
                </c:pt>
                <c:pt idx="12">
                  <c:v>Test 5 (10.1)</c:v>
                </c:pt>
                <c:pt idx="13">
                  <c:v>Test 3 (13.3)</c:v>
                </c:pt>
                <c:pt idx="14">
                  <c:v>Test 1 (13.6)</c:v>
                </c:pt>
                <c:pt idx="15">
                  <c:v>Test 7 (13.7)</c:v>
                </c:pt>
                <c:pt idx="16">
                  <c:v>Test 12 (15.4)</c:v>
                </c:pt>
                <c:pt idx="17">
                  <c:v>Test 2 (15.6)</c:v>
                </c:pt>
                <c:pt idx="18">
                  <c:v>Test 0 (15.7)</c:v>
                </c:pt>
                <c:pt idx="19">
                  <c:v>Test 6 (16.5)</c:v>
                </c:pt>
              </c:strCache>
            </c:strRef>
          </c:cat>
          <c:val>
            <c:numRef>
              <c:f>'OS-IPC'!$H$2:$H$21</c:f>
              <c:numCache>
                <c:formatCode>General</c:formatCode>
                <c:ptCount val="20"/>
                <c:pt idx="0">
                  <c:v>0.99580000000000002</c:v>
                </c:pt>
                <c:pt idx="1">
                  <c:v>1.0007999999999999</c:v>
                </c:pt>
                <c:pt idx="2">
                  <c:v>1.0849</c:v>
                </c:pt>
                <c:pt idx="3">
                  <c:v>0.99939999999999996</c:v>
                </c:pt>
                <c:pt idx="4">
                  <c:v>0.99929999999999997</c:v>
                </c:pt>
                <c:pt idx="5">
                  <c:v>0.999</c:v>
                </c:pt>
                <c:pt idx="6">
                  <c:v>0.99919999999999998</c:v>
                </c:pt>
                <c:pt idx="7">
                  <c:v>1.0135000000000001</c:v>
                </c:pt>
                <c:pt idx="8">
                  <c:v>1.0163</c:v>
                </c:pt>
                <c:pt idx="9">
                  <c:v>1.0206</c:v>
                </c:pt>
                <c:pt idx="10">
                  <c:v>1.0177</c:v>
                </c:pt>
                <c:pt idx="11">
                  <c:v>1.0179</c:v>
                </c:pt>
                <c:pt idx="12">
                  <c:v>0.99070000000000003</c:v>
                </c:pt>
                <c:pt idx="13">
                  <c:v>0.96789999999999998</c:v>
                </c:pt>
                <c:pt idx="14">
                  <c:v>0.96479999999999999</c:v>
                </c:pt>
                <c:pt idx="15">
                  <c:v>0.9657</c:v>
                </c:pt>
                <c:pt idx="16">
                  <c:v>1.1134999999999999</c:v>
                </c:pt>
                <c:pt idx="17">
                  <c:v>1.0660000000000001</c:v>
                </c:pt>
                <c:pt idx="18">
                  <c:v>1.1202000000000001</c:v>
                </c:pt>
                <c:pt idx="19">
                  <c:v>1.1205000000000001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79-4083-A315-1ED978CE30E1}"/>
            </c:ext>
          </c:extLst>
        </c:ser>
        <c:ser>
          <c:idx val="4"/>
          <c:order val="3"/>
          <c:tx>
            <c:strRef>
              <c:f>'OS-IPC'!$I$1</c:f>
              <c:strCache>
                <c:ptCount val="1"/>
                <c:pt idx="0">
                  <c:v>HMC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x"/>
            <c:size val="5"/>
            <c:spPr>
              <a:noFill/>
              <a:ln w="1587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'OS-IPC'!$C$2:$C$21</c:f>
              <c:strCache>
                <c:ptCount val="20"/>
                <c:pt idx="0">
                  <c:v>shell (0.2)</c:v>
                </c:pt>
                <c:pt idx="1">
                  <c:v>bootup (1.1)</c:v>
                </c:pt>
                <c:pt idx="2">
                  <c:v>forkbench (49.5)</c:v>
                </c:pt>
                <c:pt idx="3">
                  <c:v>UDP_RR (0.1)</c:v>
                </c:pt>
                <c:pt idx="4">
                  <c:v>TCP_RR (0.1)</c:v>
                </c:pt>
                <c:pt idx="5">
                  <c:v>UDP_STREAM (0.1)</c:v>
                </c:pt>
                <c:pt idx="6">
                  <c:v>TCP_STREAM (0.1)</c:v>
                </c:pt>
                <c:pt idx="7">
                  <c:v>Test 4 (3.4)</c:v>
                </c:pt>
                <c:pt idx="8">
                  <c:v>Test 11 (4.5)</c:v>
                </c:pt>
                <c:pt idx="9">
                  <c:v>Test 10 (4.7)</c:v>
                </c:pt>
                <c:pt idx="10">
                  <c:v>Test 9 (4.7)</c:v>
                </c:pt>
                <c:pt idx="11">
                  <c:v>Test 8 (4.7)</c:v>
                </c:pt>
                <c:pt idx="12">
                  <c:v>Test 5 (10.1)</c:v>
                </c:pt>
                <c:pt idx="13">
                  <c:v>Test 3 (13.3)</c:v>
                </c:pt>
                <c:pt idx="14">
                  <c:v>Test 1 (13.6)</c:v>
                </c:pt>
                <c:pt idx="15">
                  <c:v>Test 7 (13.7)</c:v>
                </c:pt>
                <c:pt idx="16">
                  <c:v>Test 12 (15.4)</c:v>
                </c:pt>
                <c:pt idx="17">
                  <c:v>Test 2 (15.6)</c:v>
                </c:pt>
                <c:pt idx="18">
                  <c:v>Test 0 (15.7)</c:v>
                </c:pt>
                <c:pt idx="19">
                  <c:v>Test 6 (16.5)</c:v>
                </c:pt>
              </c:strCache>
            </c:strRef>
          </c:cat>
          <c:val>
            <c:numRef>
              <c:f>'OS-IPC'!$I$2:$I$21</c:f>
              <c:numCache>
                <c:formatCode>General</c:formatCode>
                <c:ptCount val="20"/>
                <c:pt idx="0">
                  <c:v>0.98899999999999999</c:v>
                </c:pt>
                <c:pt idx="1">
                  <c:v>0.96409999999999996</c:v>
                </c:pt>
                <c:pt idx="2">
                  <c:v>0.97209999999999996</c:v>
                </c:pt>
                <c:pt idx="3">
                  <c:v>0.99739999999999995</c:v>
                </c:pt>
                <c:pt idx="4">
                  <c:v>0.99750000000000005</c:v>
                </c:pt>
                <c:pt idx="5">
                  <c:v>0.99670000000000003</c:v>
                </c:pt>
                <c:pt idx="6">
                  <c:v>0.99660000000000004</c:v>
                </c:pt>
                <c:pt idx="7">
                  <c:v>1.0190999999999999</c:v>
                </c:pt>
                <c:pt idx="8">
                  <c:v>1.0233000000000001</c:v>
                </c:pt>
                <c:pt idx="9">
                  <c:v>1.03</c:v>
                </c:pt>
                <c:pt idx="10">
                  <c:v>1.0261</c:v>
                </c:pt>
                <c:pt idx="11">
                  <c:v>1.0255000000000001</c:v>
                </c:pt>
                <c:pt idx="12">
                  <c:v>0.87190000000000001</c:v>
                </c:pt>
                <c:pt idx="13">
                  <c:v>0.86329999999999996</c:v>
                </c:pt>
                <c:pt idx="14">
                  <c:v>0.8548</c:v>
                </c:pt>
                <c:pt idx="15">
                  <c:v>0.86070000000000002</c:v>
                </c:pt>
                <c:pt idx="16">
                  <c:v>0.98099999999999998</c:v>
                </c:pt>
                <c:pt idx="17">
                  <c:v>0.94099999999999995</c:v>
                </c:pt>
                <c:pt idx="18">
                  <c:v>0.98670000000000002</c:v>
                </c:pt>
                <c:pt idx="19">
                  <c:v>0.98109999999999997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79-4083-A315-1ED978CE3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360000"/>
        <c:axId val="694380384"/>
      </c:lineChart>
      <c:catAx>
        <c:axId val="69436000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380384"/>
        <c:crosses val="autoZero"/>
        <c:auto val="1"/>
        <c:lblAlgn val="ctr"/>
        <c:lblOffset val="100"/>
        <c:noMultiLvlLbl val="0"/>
      </c:catAx>
      <c:valAx>
        <c:axId val="694380384"/>
        <c:scaling>
          <c:orientation val="minMax"/>
          <c:max val="1.2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solidFill>
                      <a:schemeClr val="tx1"/>
                    </a:solidFill>
                  </a:rPr>
                  <a:t>Speedup</a:t>
                </a:r>
                <a:endParaRPr lang="en-US" sz="1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5763078106615983E-2"/>
              <c:y val="0.18804223729459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360000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3022290635427686"/>
          <c:y val="3.0303030303030304E-2"/>
          <c:w val="0.84852338161440855"/>
          <c:h val="9.7452875208780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73852174059158"/>
          <c:y val="0.14039370078740157"/>
          <c:w val="0.81270595968018411"/>
          <c:h val="0.40810804899387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'OS-RBL'!$A$2</c:f>
              <c:strCache>
                <c:ptCount val="1"/>
                <c:pt idx="0">
                  <c:v>Row Hits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'OS-RBL'!$B$1:$U$1</c:f>
              <c:strCache>
                <c:ptCount val="20"/>
                <c:pt idx="0">
                  <c:v>shell</c:v>
                </c:pt>
                <c:pt idx="1">
                  <c:v>bootup</c:v>
                </c:pt>
                <c:pt idx="2">
                  <c:v>fork</c:v>
                </c:pt>
                <c:pt idx="3">
                  <c:v>UDP_RR</c:v>
                </c:pt>
                <c:pt idx="4">
                  <c:v>TCP_RR</c:v>
                </c:pt>
                <c:pt idx="5">
                  <c:v>UDP_STREAM</c:v>
                </c:pt>
                <c:pt idx="6">
                  <c:v>TCP_STREAM</c:v>
                </c:pt>
                <c:pt idx="7">
                  <c:v>Test 4</c:v>
                </c:pt>
                <c:pt idx="8">
                  <c:v>Test 11</c:v>
                </c:pt>
                <c:pt idx="9">
                  <c:v>Test 10</c:v>
                </c:pt>
                <c:pt idx="10">
                  <c:v>Test 9</c:v>
                </c:pt>
                <c:pt idx="11">
                  <c:v>Test 8</c:v>
                </c:pt>
                <c:pt idx="12">
                  <c:v>Test 5</c:v>
                </c:pt>
                <c:pt idx="13">
                  <c:v>Test 3</c:v>
                </c:pt>
                <c:pt idx="14">
                  <c:v>Test 1</c:v>
                </c:pt>
                <c:pt idx="15">
                  <c:v>Test 7</c:v>
                </c:pt>
                <c:pt idx="16">
                  <c:v>Test 12</c:v>
                </c:pt>
                <c:pt idx="17">
                  <c:v>Test 2</c:v>
                </c:pt>
                <c:pt idx="18">
                  <c:v>Test 0</c:v>
                </c:pt>
                <c:pt idx="19">
                  <c:v>Test 6</c:v>
                </c:pt>
              </c:strCache>
            </c:strRef>
          </c:cat>
          <c:val>
            <c:numRef>
              <c:f>'OS-RBL'!$B$2:$U$2</c:f>
              <c:numCache>
                <c:formatCode>General</c:formatCode>
                <c:ptCount val="20"/>
                <c:pt idx="0">
                  <c:v>0.70909999999999995</c:v>
                </c:pt>
                <c:pt idx="1">
                  <c:v>0.53280000000000005</c:v>
                </c:pt>
                <c:pt idx="2">
                  <c:v>0.63690000000000002</c:v>
                </c:pt>
                <c:pt idx="3">
                  <c:v>0.69310000000000005</c:v>
                </c:pt>
                <c:pt idx="4">
                  <c:v>0.68079999999999996</c:v>
                </c:pt>
                <c:pt idx="5">
                  <c:v>0.76160000000000005</c:v>
                </c:pt>
                <c:pt idx="6">
                  <c:v>0.7984</c:v>
                </c:pt>
                <c:pt idx="7">
                  <c:v>0.76190000000000002</c:v>
                </c:pt>
                <c:pt idx="8">
                  <c:v>0.76229999999999998</c:v>
                </c:pt>
                <c:pt idx="9">
                  <c:v>0.75419999999999998</c:v>
                </c:pt>
                <c:pt idx="10">
                  <c:v>0.7641</c:v>
                </c:pt>
                <c:pt idx="11">
                  <c:v>0.76329999999999998</c:v>
                </c:pt>
                <c:pt idx="12">
                  <c:v>0.80300000000000005</c:v>
                </c:pt>
                <c:pt idx="13">
                  <c:v>0.88600000000000001</c:v>
                </c:pt>
                <c:pt idx="14">
                  <c:v>0.8861</c:v>
                </c:pt>
                <c:pt idx="15">
                  <c:v>0.8841</c:v>
                </c:pt>
                <c:pt idx="16">
                  <c:v>0.54330000000000001</c:v>
                </c:pt>
                <c:pt idx="17">
                  <c:v>0.62739999999999996</c:v>
                </c:pt>
                <c:pt idx="18">
                  <c:v>0.54110000000000003</c:v>
                </c:pt>
                <c:pt idx="19">
                  <c:v>0.53049999999999997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8B-4A59-B200-30E489990684}"/>
            </c:ext>
          </c:extLst>
        </c:ser>
        <c:ser>
          <c:idx val="1"/>
          <c:order val="1"/>
          <c:tx>
            <c:strRef>
              <c:f>'OS-RBL'!$A$3</c:f>
              <c:strCache>
                <c:ptCount val="1"/>
                <c:pt idx="0">
                  <c:v>Row Misses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'OS-RBL'!$B$1:$U$1</c:f>
              <c:strCache>
                <c:ptCount val="20"/>
                <c:pt idx="0">
                  <c:v>shell</c:v>
                </c:pt>
                <c:pt idx="1">
                  <c:v>bootup</c:v>
                </c:pt>
                <c:pt idx="2">
                  <c:v>fork</c:v>
                </c:pt>
                <c:pt idx="3">
                  <c:v>UDP_RR</c:v>
                </c:pt>
                <c:pt idx="4">
                  <c:v>TCP_RR</c:v>
                </c:pt>
                <c:pt idx="5">
                  <c:v>UDP_STREAM</c:v>
                </c:pt>
                <c:pt idx="6">
                  <c:v>TCP_STREAM</c:v>
                </c:pt>
                <c:pt idx="7">
                  <c:v>Test 4</c:v>
                </c:pt>
                <c:pt idx="8">
                  <c:v>Test 11</c:v>
                </c:pt>
                <c:pt idx="9">
                  <c:v>Test 10</c:v>
                </c:pt>
                <c:pt idx="10">
                  <c:v>Test 9</c:v>
                </c:pt>
                <c:pt idx="11">
                  <c:v>Test 8</c:v>
                </c:pt>
                <c:pt idx="12">
                  <c:v>Test 5</c:v>
                </c:pt>
                <c:pt idx="13">
                  <c:v>Test 3</c:v>
                </c:pt>
                <c:pt idx="14">
                  <c:v>Test 1</c:v>
                </c:pt>
                <c:pt idx="15">
                  <c:v>Test 7</c:v>
                </c:pt>
                <c:pt idx="16">
                  <c:v>Test 12</c:v>
                </c:pt>
                <c:pt idx="17">
                  <c:v>Test 2</c:v>
                </c:pt>
                <c:pt idx="18">
                  <c:v>Test 0</c:v>
                </c:pt>
                <c:pt idx="19">
                  <c:v>Test 6</c:v>
                </c:pt>
              </c:strCache>
            </c:strRef>
          </c:cat>
          <c:val>
            <c:numRef>
              <c:f>'OS-RBL'!$B$3:$U$3</c:f>
              <c:numCache>
                <c:formatCode>General</c:formatCode>
                <c:ptCount val="20"/>
                <c:pt idx="0">
                  <c:v>0.12529999999999999</c:v>
                </c:pt>
                <c:pt idx="1">
                  <c:v>0.1172</c:v>
                </c:pt>
                <c:pt idx="2">
                  <c:v>5.6800000000000003E-2</c:v>
                </c:pt>
                <c:pt idx="3">
                  <c:v>6.3500000000000001E-2</c:v>
                </c:pt>
                <c:pt idx="4">
                  <c:v>5.8299999999999998E-2</c:v>
                </c:pt>
                <c:pt idx="5">
                  <c:v>6.1699999999999998E-2</c:v>
                </c:pt>
                <c:pt idx="6">
                  <c:v>4.8899999999999999E-2</c:v>
                </c:pt>
                <c:pt idx="7">
                  <c:v>3.9899999999999998E-2</c:v>
                </c:pt>
                <c:pt idx="8">
                  <c:v>3.95E-2</c:v>
                </c:pt>
                <c:pt idx="9">
                  <c:v>3.9E-2</c:v>
                </c:pt>
                <c:pt idx="10">
                  <c:v>3.7400000000000003E-2</c:v>
                </c:pt>
                <c:pt idx="11">
                  <c:v>3.7199999999999997E-2</c:v>
                </c:pt>
                <c:pt idx="12">
                  <c:v>4.48E-2</c:v>
                </c:pt>
                <c:pt idx="13">
                  <c:v>2.8500000000000001E-2</c:v>
                </c:pt>
                <c:pt idx="14">
                  <c:v>2.8400000000000002E-2</c:v>
                </c:pt>
                <c:pt idx="15">
                  <c:v>2.8199999999999999E-2</c:v>
                </c:pt>
                <c:pt idx="16">
                  <c:v>7.6600000000000001E-2</c:v>
                </c:pt>
                <c:pt idx="17">
                  <c:v>7.7200000000000005E-2</c:v>
                </c:pt>
                <c:pt idx="18">
                  <c:v>8.0699999999999994E-2</c:v>
                </c:pt>
                <c:pt idx="19">
                  <c:v>8.48E-2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8B-4A59-B200-30E489990684}"/>
            </c:ext>
          </c:extLst>
        </c:ser>
        <c:ser>
          <c:idx val="2"/>
          <c:order val="2"/>
          <c:tx>
            <c:strRef>
              <c:f>'OS-RBL'!$A$4</c:f>
              <c:strCache>
                <c:ptCount val="1"/>
                <c:pt idx="0">
                  <c:v>Row Conflicts</c:v>
                </c:pt>
              </c:strCache>
            </c:strRef>
          </c:tx>
          <c:spPr>
            <a:solidFill>
              <a:srgbClr val="99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'OS-RBL'!$B$1:$U$1</c:f>
              <c:strCache>
                <c:ptCount val="20"/>
                <c:pt idx="0">
                  <c:v>shell</c:v>
                </c:pt>
                <c:pt idx="1">
                  <c:v>bootup</c:v>
                </c:pt>
                <c:pt idx="2">
                  <c:v>fork</c:v>
                </c:pt>
                <c:pt idx="3">
                  <c:v>UDP_RR</c:v>
                </c:pt>
                <c:pt idx="4">
                  <c:v>TCP_RR</c:v>
                </c:pt>
                <c:pt idx="5">
                  <c:v>UDP_STREAM</c:v>
                </c:pt>
                <c:pt idx="6">
                  <c:v>TCP_STREAM</c:v>
                </c:pt>
                <c:pt idx="7">
                  <c:v>Test 4</c:v>
                </c:pt>
                <c:pt idx="8">
                  <c:v>Test 11</c:v>
                </c:pt>
                <c:pt idx="9">
                  <c:v>Test 10</c:v>
                </c:pt>
                <c:pt idx="10">
                  <c:v>Test 9</c:v>
                </c:pt>
                <c:pt idx="11">
                  <c:v>Test 8</c:v>
                </c:pt>
                <c:pt idx="12">
                  <c:v>Test 5</c:v>
                </c:pt>
                <c:pt idx="13">
                  <c:v>Test 3</c:v>
                </c:pt>
                <c:pt idx="14">
                  <c:v>Test 1</c:v>
                </c:pt>
                <c:pt idx="15">
                  <c:v>Test 7</c:v>
                </c:pt>
                <c:pt idx="16">
                  <c:v>Test 12</c:v>
                </c:pt>
                <c:pt idx="17">
                  <c:v>Test 2</c:v>
                </c:pt>
                <c:pt idx="18">
                  <c:v>Test 0</c:v>
                </c:pt>
                <c:pt idx="19">
                  <c:v>Test 6</c:v>
                </c:pt>
              </c:strCache>
            </c:strRef>
          </c:cat>
          <c:val>
            <c:numRef>
              <c:f>'OS-RBL'!$B$4:$U$4</c:f>
              <c:numCache>
                <c:formatCode>General</c:formatCode>
                <c:ptCount val="20"/>
                <c:pt idx="0">
                  <c:v>0.1656</c:v>
                </c:pt>
                <c:pt idx="1">
                  <c:v>0.35</c:v>
                </c:pt>
                <c:pt idx="2">
                  <c:v>0.30630000000000002</c:v>
                </c:pt>
                <c:pt idx="3">
                  <c:v>0.24340000000000001</c:v>
                </c:pt>
                <c:pt idx="4">
                  <c:v>0.26090000000000002</c:v>
                </c:pt>
                <c:pt idx="5">
                  <c:v>0.1767</c:v>
                </c:pt>
                <c:pt idx="6">
                  <c:v>0.1527</c:v>
                </c:pt>
                <c:pt idx="7">
                  <c:v>0.19819999999999999</c:v>
                </c:pt>
                <c:pt idx="8">
                  <c:v>0.19819999999999999</c:v>
                </c:pt>
                <c:pt idx="9">
                  <c:v>0.20680000000000001</c:v>
                </c:pt>
                <c:pt idx="10">
                  <c:v>0.1986</c:v>
                </c:pt>
                <c:pt idx="11">
                  <c:v>0.1996</c:v>
                </c:pt>
                <c:pt idx="12">
                  <c:v>0.1522</c:v>
                </c:pt>
                <c:pt idx="13">
                  <c:v>8.5500000000000007E-2</c:v>
                </c:pt>
                <c:pt idx="14">
                  <c:v>8.5599999999999996E-2</c:v>
                </c:pt>
                <c:pt idx="15">
                  <c:v>8.7800000000000003E-2</c:v>
                </c:pt>
                <c:pt idx="16">
                  <c:v>0.38009999999999999</c:v>
                </c:pt>
                <c:pt idx="17">
                  <c:v>0.2954</c:v>
                </c:pt>
                <c:pt idx="18">
                  <c:v>0.37819999999999998</c:v>
                </c:pt>
                <c:pt idx="19">
                  <c:v>0.38469999999999999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8B-4A59-B200-30E48999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94412136"/>
        <c:axId val="694309824"/>
      </c:barChart>
      <c:catAx>
        <c:axId val="69441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309824"/>
        <c:crosses val="autoZero"/>
        <c:auto val="1"/>
        <c:lblAlgn val="ctr"/>
        <c:lblOffset val="0"/>
        <c:noMultiLvlLbl val="0"/>
      </c:catAx>
      <c:valAx>
        <c:axId val="69430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solidFill>
                      <a:schemeClr val="tx1"/>
                    </a:solidFill>
                  </a:rPr>
                  <a:t>Memory</a:t>
                </a:r>
              </a:p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r>
                  <a:rPr lang="en-US" sz="1800" b="1" dirty="0" smtClean="0">
                    <a:solidFill>
                      <a:schemeClr val="tx1"/>
                    </a:solidFill>
                  </a:rPr>
                  <a:t>Requests</a:t>
                </a:r>
                <a:endParaRPr lang="en-US" sz="1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5.440650737623314E-3"/>
              <c:y val="0.163541848935549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412136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4412367635080098"/>
          <c:y val="2.9204943132108481E-2"/>
          <c:w val="0.62912518143298268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73852174059158"/>
          <c:y val="0.17280110819480898"/>
          <c:w val="0.81270595968018411"/>
          <c:h val="0.375700641586468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'SPEC-BPU-3'!$A$2</c:f>
              <c:strCache>
                <c:ptCount val="1"/>
                <c:pt idx="0">
                  <c:v>BPU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'SPEC-BPU-3'!$B$1:$AG$1</c:f>
              <c:strCache>
                <c:ptCount val="32"/>
                <c:pt idx="0">
                  <c:v>DDR3</c:v>
                </c:pt>
                <c:pt idx="1">
                  <c:v>DDR4</c:v>
                </c:pt>
                <c:pt idx="2">
                  <c:v>GDDR5</c:v>
                </c:pt>
                <c:pt idx="3">
                  <c:v>HBM</c:v>
                </c:pt>
                <c:pt idx="4">
                  <c:v>HMC</c:v>
                </c:pt>
                <c:pt idx="5">
                  <c:v>HMC-Alt</c:v>
                </c:pt>
                <c:pt idx="6">
                  <c:v>LPDDR3</c:v>
                </c:pt>
                <c:pt idx="7">
                  <c:v>LPDDR4</c:v>
                </c:pt>
                <c:pt idx="8">
                  <c:v>Wide I/O</c:v>
                </c:pt>
                <c:pt idx="9">
                  <c:v>Wide I/O 2</c:v>
                </c:pt>
                <c:pt idx="11">
                  <c:v>DDR3</c:v>
                </c:pt>
                <c:pt idx="12">
                  <c:v>DDR4</c:v>
                </c:pt>
                <c:pt idx="13">
                  <c:v>GDDR5</c:v>
                </c:pt>
                <c:pt idx="14">
                  <c:v>HBM</c:v>
                </c:pt>
                <c:pt idx="15">
                  <c:v>HMC</c:v>
                </c:pt>
                <c:pt idx="16">
                  <c:v>HMC-Alt</c:v>
                </c:pt>
                <c:pt idx="17">
                  <c:v>LPDDR3</c:v>
                </c:pt>
                <c:pt idx="18">
                  <c:v>LPDDR4</c:v>
                </c:pt>
                <c:pt idx="19">
                  <c:v>Wide I/O</c:v>
                </c:pt>
                <c:pt idx="20">
                  <c:v>Wide I/O 2</c:v>
                </c:pt>
                <c:pt idx="22">
                  <c:v>DDR3</c:v>
                </c:pt>
                <c:pt idx="23">
                  <c:v>DDR4</c:v>
                </c:pt>
                <c:pt idx="24">
                  <c:v>GDDR5</c:v>
                </c:pt>
                <c:pt idx="25">
                  <c:v>HBM</c:v>
                </c:pt>
                <c:pt idx="26">
                  <c:v>HMC</c:v>
                </c:pt>
                <c:pt idx="27">
                  <c:v>HMC-Alt</c:v>
                </c:pt>
                <c:pt idx="28">
                  <c:v>LPDDR3</c:v>
                </c:pt>
                <c:pt idx="29">
                  <c:v>LPDDR4</c:v>
                </c:pt>
                <c:pt idx="30">
                  <c:v>Wide I/O</c:v>
                </c:pt>
                <c:pt idx="31">
                  <c:v>Wide I/O 2</c:v>
                </c:pt>
              </c:strCache>
            </c:strRef>
          </c:cat>
          <c:val>
            <c:numRef>
              <c:f>'SPEC-BPU-3'!$B$2:$AG$2</c:f>
              <c:numCache>
                <c:formatCode>General</c:formatCode>
                <c:ptCount val="32"/>
                <c:pt idx="0">
                  <c:v>3.6076000000000001</c:v>
                </c:pt>
                <c:pt idx="1">
                  <c:v>3.6808999999999998</c:v>
                </c:pt>
                <c:pt idx="2">
                  <c:v>3.6278999999999999</c:v>
                </c:pt>
                <c:pt idx="3">
                  <c:v>3.8443999999999998</c:v>
                </c:pt>
                <c:pt idx="4">
                  <c:v>4.8804999999999996</c:v>
                </c:pt>
                <c:pt idx="5">
                  <c:v>4.9013</c:v>
                </c:pt>
                <c:pt idx="6">
                  <c:v>3.9308999999999998</c:v>
                </c:pt>
                <c:pt idx="7">
                  <c:v>3.9619</c:v>
                </c:pt>
                <c:pt idx="8">
                  <c:v>3.9401000000000002</c:v>
                </c:pt>
                <c:pt idx="9">
                  <c:v>3.0636999999999999</c:v>
                </c:pt>
                <c:pt idx="11">
                  <c:v>5.2657999999999996</c:v>
                </c:pt>
                <c:pt idx="12">
                  <c:v>5.3327</c:v>
                </c:pt>
                <c:pt idx="13">
                  <c:v>6.5172999999999996</c:v>
                </c:pt>
                <c:pt idx="14">
                  <c:v>6.4744000000000002</c:v>
                </c:pt>
                <c:pt idx="15">
                  <c:v>8.5853000000000002</c:v>
                </c:pt>
                <c:pt idx="16">
                  <c:v>8.3567999999999998</c:v>
                </c:pt>
                <c:pt idx="17">
                  <c:v>5.6043000000000003</c:v>
                </c:pt>
                <c:pt idx="18">
                  <c:v>7.1581000000000001</c:v>
                </c:pt>
                <c:pt idx="19">
                  <c:v>3.9342000000000001</c:v>
                </c:pt>
                <c:pt idx="20">
                  <c:v>6.8644999999999996</c:v>
                </c:pt>
                <c:pt idx="22">
                  <c:v>4.0308999999999999</c:v>
                </c:pt>
                <c:pt idx="23">
                  <c:v>4.0026999999999999</c:v>
                </c:pt>
                <c:pt idx="24">
                  <c:v>3.9689999999999999</c:v>
                </c:pt>
                <c:pt idx="25">
                  <c:v>5.8365</c:v>
                </c:pt>
                <c:pt idx="26">
                  <c:v>8.0995000000000008</c:v>
                </c:pt>
                <c:pt idx="27">
                  <c:v>8.1035000000000004</c:v>
                </c:pt>
                <c:pt idx="28">
                  <c:v>4.1803999999999997</c:v>
                </c:pt>
                <c:pt idx="29">
                  <c:v>4.2213000000000003</c:v>
                </c:pt>
                <c:pt idx="30">
                  <c:v>3.9339</c:v>
                </c:pt>
                <c:pt idx="31">
                  <c:v>3.9178999999999999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C-4234-A6E0-E06D2909B679}"/>
            </c:ext>
          </c:extLst>
        </c:ser>
        <c:ser>
          <c:idx val="1"/>
          <c:order val="1"/>
          <c:tx>
            <c:strRef>
              <c:f>'SPEC-BPU-3'!$A$3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'SPEC-BPU-3'!$B$1:$AG$1</c:f>
              <c:strCache>
                <c:ptCount val="32"/>
                <c:pt idx="0">
                  <c:v>DDR3</c:v>
                </c:pt>
                <c:pt idx="1">
                  <c:v>DDR4</c:v>
                </c:pt>
                <c:pt idx="2">
                  <c:v>GDDR5</c:v>
                </c:pt>
                <c:pt idx="3">
                  <c:v>HBM</c:v>
                </c:pt>
                <c:pt idx="4">
                  <c:v>HMC</c:v>
                </c:pt>
                <c:pt idx="5">
                  <c:v>HMC-Alt</c:v>
                </c:pt>
                <c:pt idx="6">
                  <c:v>LPDDR3</c:v>
                </c:pt>
                <c:pt idx="7">
                  <c:v>LPDDR4</c:v>
                </c:pt>
                <c:pt idx="8">
                  <c:v>Wide I/O</c:v>
                </c:pt>
                <c:pt idx="9">
                  <c:v>Wide I/O 2</c:v>
                </c:pt>
                <c:pt idx="11">
                  <c:v>DDR3</c:v>
                </c:pt>
                <c:pt idx="12">
                  <c:v>DDR4</c:v>
                </c:pt>
                <c:pt idx="13">
                  <c:v>GDDR5</c:v>
                </c:pt>
                <c:pt idx="14">
                  <c:v>HBM</c:v>
                </c:pt>
                <c:pt idx="15">
                  <c:v>HMC</c:v>
                </c:pt>
                <c:pt idx="16">
                  <c:v>HMC-Alt</c:v>
                </c:pt>
                <c:pt idx="17">
                  <c:v>LPDDR3</c:v>
                </c:pt>
                <c:pt idx="18">
                  <c:v>LPDDR4</c:v>
                </c:pt>
                <c:pt idx="19">
                  <c:v>Wide I/O</c:v>
                </c:pt>
                <c:pt idx="20">
                  <c:v>Wide I/O 2</c:v>
                </c:pt>
                <c:pt idx="22">
                  <c:v>DDR3</c:v>
                </c:pt>
                <c:pt idx="23">
                  <c:v>DDR4</c:v>
                </c:pt>
                <c:pt idx="24">
                  <c:v>GDDR5</c:v>
                </c:pt>
                <c:pt idx="25">
                  <c:v>HBM</c:v>
                </c:pt>
                <c:pt idx="26">
                  <c:v>HMC</c:v>
                </c:pt>
                <c:pt idx="27">
                  <c:v>HMC-Alt</c:v>
                </c:pt>
                <c:pt idx="28">
                  <c:v>LPDDR3</c:v>
                </c:pt>
                <c:pt idx="29">
                  <c:v>LPDDR4</c:v>
                </c:pt>
                <c:pt idx="30">
                  <c:v>Wide I/O</c:v>
                </c:pt>
                <c:pt idx="31">
                  <c:v>Wide I/O 2</c:v>
                </c:pt>
              </c:strCache>
            </c:strRef>
          </c:cat>
          <c:val>
            <c:numRef>
              <c:f>'SPEC-BPU-3'!$B$3:$AG$3</c:f>
              <c:numCache>
                <c:formatCode>General</c:formatCode>
                <c:ptCount val="32"/>
              </c:numCache>
            </c:numRef>
          </c:val>
          <c:extLst>
            <c:ext xmlns:c16="http://schemas.microsoft.com/office/drawing/2014/chart" uri="{C3380CC4-5D6E-409C-BE32-E72D297353CC}">
              <c16:uniqueId val="{00000001-7EFC-4234-A6E0-E06D2909B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2396664"/>
        <c:axId val="702403328"/>
      </c:barChart>
      <c:catAx>
        <c:axId val="70239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403328"/>
        <c:crosses val="autoZero"/>
        <c:auto val="1"/>
        <c:lblAlgn val="ctr"/>
        <c:lblOffset val="100"/>
        <c:noMultiLvlLbl val="0"/>
      </c:catAx>
      <c:valAx>
        <c:axId val="70240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Bank Parallelism</a:t>
                </a:r>
              </a:p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Utilization</a:t>
                </a:r>
              </a:p>
            </c:rich>
          </c:tx>
          <c:layout>
            <c:manualLayout>
              <c:xMode val="edge"/>
              <c:yMode val="edge"/>
              <c:x val="2.4976213910761155E-2"/>
              <c:y val="0.149416739574219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96664"/>
        <c:crosses val="autoZero"/>
        <c:crossBetween val="between"/>
        <c:majorUnit val="2"/>
      </c:valAx>
      <c:spPr>
        <a:noFill/>
        <a:ln w="952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73852174059158"/>
          <c:y val="0.23761592300962381"/>
          <c:w val="0.81270595968018411"/>
          <c:h val="0.310885826771653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'SPEC-RBL-3'!$A$2</c:f>
              <c:strCache>
                <c:ptCount val="1"/>
                <c:pt idx="0">
                  <c:v>Row Hits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'SPEC-RBL-3'!$B$1:$AG$1</c:f>
              <c:strCache>
                <c:ptCount val="32"/>
                <c:pt idx="0">
                  <c:v>DDR3</c:v>
                </c:pt>
                <c:pt idx="1">
                  <c:v>DDR4</c:v>
                </c:pt>
                <c:pt idx="2">
                  <c:v>GDDR5</c:v>
                </c:pt>
                <c:pt idx="3">
                  <c:v>HBM</c:v>
                </c:pt>
                <c:pt idx="4">
                  <c:v>HMC</c:v>
                </c:pt>
                <c:pt idx="5">
                  <c:v>HMC-Alt</c:v>
                </c:pt>
                <c:pt idx="6">
                  <c:v>LPDDR3</c:v>
                </c:pt>
                <c:pt idx="7">
                  <c:v>LPDDR4</c:v>
                </c:pt>
                <c:pt idx="8">
                  <c:v>Wide I/O</c:v>
                </c:pt>
                <c:pt idx="9">
                  <c:v>Wide I/O 2</c:v>
                </c:pt>
                <c:pt idx="11">
                  <c:v>DDR3</c:v>
                </c:pt>
                <c:pt idx="12">
                  <c:v>DDR4</c:v>
                </c:pt>
                <c:pt idx="13">
                  <c:v>GDDR5</c:v>
                </c:pt>
                <c:pt idx="14">
                  <c:v>HBM</c:v>
                </c:pt>
                <c:pt idx="15">
                  <c:v>HMC</c:v>
                </c:pt>
                <c:pt idx="16">
                  <c:v>HMC-Alt</c:v>
                </c:pt>
                <c:pt idx="17">
                  <c:v>LPDDR3</c:v>
                </c:pt>
                <c:pt idx="18">
                  <c:v>LPDDR4</c:v>
                </c:pt>
                <c:pt idx="19">
                  <c:v>Wide I/O</c:v>
                </c:pt>
                <c:pt idx="20">
                  <c:v>Wide I/O 2</c:v>
                </c:pt>
                <c:pt idx="22">
                  <c:v>DDR3</c:v>
                </c:pt>
                <c:pt idx="23">
                  <c:v>DDR4</c:v>
                </c:pt>
                <c:pt idx="24">
                  <c:v>GDDR5</c:v>
                </c:pt>
                <c:pt idx="25">
                  <c:v>HBM</c:v>
                </c:pt>
                <c:pt idx="26">
                  <c:v>HMC</c:v>
                </c:pt>
                <c:pt idx="27">
                  <c:v>HMC-Alt</c:v>
                </c:pt>
                <c:pt idx="28">
                  <c:v>LPDDR3</c:v>
                </c:pt>
                <c:pt idx="29">
                  <c:v>LPDDR4</c:v>
                </c:pt>
                <c:pt idx="30">
                  <c:v>Wide I/O</c:v>
                </c:pt>
                <c:pt idx="31">
                  <c:v>Wide I/O 2</c:v>
                </c:pt>
              </c:strCache>
            </c:strRef>
          </c:cat>
          <c:val>
            <c:numRef>
              <c:f>'SPEC-RBL-3'!$B$2:$AG$2</c:f>
              <c:numCache>
                <c:formatCode>General</c:formatCode>
                <c:ptCount val="32"/>
                <c:pt idx="0">
                  <c:v>0.53639999999999999</c:v>
                </c:pt>
                <c:pt idx="1">
                  <c:v>0.53029999999999999</c:v>
                </c:pt>
                <c:pt idx="2">
                  <c:v>0.53949999999999998</c:v>
                </c:pt>
                <c:pt idx="3">
                  <c:v>0.41060000000000002</c:v>
                </c:pt>
                <c:pt idx="4">
                  <c:v>0</c:v>
                </c:pt>
                <c:pt idx="5">
                  <c:v>0.30790000000000001</c:v>
                </c:pt>
                <c:pt idx="6">
                  <c:v>0.52829999999999999</c:v>
                </c:pt>
                <c:pt idx="7">
                  <c:v>0.5373</c:v>
                </c:pt>
                <c:pt idx="8">
                  <c:v>0.49159999999999998</c:v>
                </c:pt>
                <c:pt idx="9">
                  <c:v>0.95630000000000004</c:v>
                </c:pt>
                <c:pt idx="11">
                  <c:v>1.15E-2</c:v>
                </c:pt>
                <c:pt idx="12">
                  <c:v>1.14E-2</c:v>
                </c:pt>
                <c:pt idx="13">
                  <c:v>1.4200000000000001E-2</c:v>
                </c:pt>
                <c:pt idx="14">
                  <c:v>1.09E-2</c:v>
                </c:pt>
                <c:pt idx="15">
                  <c:v>1E-4</c:v>
                </c:pt>
                <c:pt idx="16">
                  <c:v>2.3E-3</c:v>
                </c:pt>
                <c:pt idx="17">
                  <c:v>1.11E-2</c:v>
                </c:pt>
                <c:pt idx="18">
                  <c:v>1.4500000000000001E-2</c:v>
                </c:pt>
                <c:pt idx="19">
                  <c:v>8.8000000000000005E-3</c:v>
                </c:pt>
                <c:pt idx="20">
                  <c:v>1.78E-2</c:v>
                </c:pt>
                <c:pt idx="22">
                  <c:v>0.50149999999999995</c:v>
                </c:pt>
                <c:pt idx="23">
                  <c:v>0.48659999999999998</c:v>
                </c:pt>
                <c:pt idx="24">
                  <c:v>0.49740000000000001</c:v>
                </c:pt>
                <c:pt idx="25">
                  <c:v>0.188</c:v>
                </c:pt>
                <c:pt idx="26">
                  <c:v>0</c:v>
                </c:pt>
                <c:pt idx="27">
                  <c:v>0.2369</c:v>
                </c:pt>
                <c:pt idx="28">
                  <c:v>0.50370000000000004</c:v>
                </c:pt>
                <c:pt idx="29">
                  <c:v>0.4829</c:v>
                </c:pt>
                <c:pt idx="30">
                  <c:v>0.46410000000000001</c:v>
                </c:pt>
                <c:pt idx="31">
                  <c:v>0.93830000000000002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BB-4166-B956-E48F1D387A06}"/>
            </c:ext>
          </c:extLst>
        </c:ser>
        <c:ser>
          <c:idx val="1"/>
          <c:order val="1"/>
          <c:tx>
            <c:strRef>
              <c:f>'SPEC-RBL-3'!$A$3</c:f>
              <c:strCache>
                <c:ptCount val="1"/>
                <c:pt idx="0">
                  <c:v>Row Misses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'SPEC-RBL-3'!$B$1:$AG$1</c:f>
              <c:strCache>
                <c:ptCount val="32"/>
                <c:pt idx="0">
                  <c:v>DDR3</c:v>
                </c:pt>
                <c:pt idx="1">
                  <c:v>DDR4</c:v>
                </c:pt>
                <c:pt idx="2">
                  <c:v>GDDR5</c:v>
                </c:pt>
                <c:pt idx="3">
                  <c:v>HBM</c:v>
                </c:pt>
                <c:pt idx="4">
                  <c:v>HMC</c:v>
                </c:pt>
                <c:pt idx="5">
                  <c:v>HMC-Alt</c:v>
                </c:pt>
                <c:pt idx="6">
                  <c:v>LPDDR3</c:v>
                </c:pt>
                <c:pt idx="7">
                  <c:v>LPDDR4</c:v>
                </c:pt>
                <c:pt idx="8">
                  <c:v>Wide I/O</c:v>
                </c:pt>
                <c:pt idx="9">
                  <c:v>Wide I/O 2</c:v>
                </c:pt>
                <c:pt idx="11">
                  <c:v>DDR3</c:v>
                </c:pt>
                <c:pt idx="12">
                  <c:v>DDR4</c:v>
                </c:pt>
                <c:pt idx="13">
                  <c:v>GDDR5</c:v>
                </c:pt>
                <c:pt idx="14">
                  <c:v>HBM</c:v>
                </c:pt>
                <c:pt idx="15">
                  <c:v>HMC</c:v>
                </c:pt>
                <c:pt idx="16">
                  <c:v>HMC-Alt</c:v>
                </c:pt>
                <c:pt idx="17">
                  <c:v>LPDDR3</c:v>
                </c:pt>
                <c:pt idx="18">
                  <c:v>LPDDR4</c:v>
                </c:pt>
                <c:pt idx="19">
                  <c:v>Wide I/O</c:v>
                </c:pt>
                <c:pt idx="20">
                  <c:v>Wide I/O 2</c:v>
                </c:pt>
                <c:pt idx="22">
                  <c:v>DDR3</c:v>
                </c:pt>
                <c:pt idx="23">
                  <c:v>DDR4</c:v>
                </c:pt>
                <c:pt idx="24">
                  <c:v>GDDR5</c:v>
                </c:pt>
                <c:pt idx="25">
                  <c:v>HBM</c:v>
                </c:pt>
                <c:pt idx="26">
                  <c:v>HMC</c:v>
                </c:pt>
                <c:pt idx="27">
                  <c:v>HMC-Alt</c:v>
                </c:pt>
                <c:pt idx="28">
                  <c:v>LPDDR3</c:v>
                </c:pt>
                <c:pt idx="29">
                  <c:v>LPDDR4</c:v>
                </c:pt>
                <c:pt idx="30">
                  <c:v>Wide I/O</c:v>
                </c:pt>
                <c:pt idx="31">
                  <c:v>Wide I/O 2</c:v>
                </c:pt>
              </c:strCache>
            </c:strRef>
          </c:cat>
          <c:val>
            <c:numRef>
              <c:f>'SPEC-RBL-3'!$B$3:$AG$3</c:f>
              <c:numCache>
                <c:formatCode>General</c:formatCode>
                <c:ptCount val="32"/>
                <c:pt idx="0">
                  <c:v>0.15060000000000001</c:v>
                </c:pt>
                <c:pt idx="1">
                  <c:v>0.14269999999999999</c:v>
                </c:pt>
                <c:pt idx="2">
                  <c:v>0.15340000000000001</c:v>
                </c:pt>
                <c:pt idx="3">
                  <c:v>8.77E-2</c:v>
                </c:pt>
                <c:pt idx="4">
                  <c:v>0.4788</c:v>
                </c:pt>
                <c:pt idx="5">
                  <c:v>0.315</c:v>
                </c:pt>
                <c:pt idx="6">
                  <c:v>0.16370000000000001</c:v>
                </c:pt>
                <c:pt idx="7">
                  <c:v>0.15459999999999999</c:v>
                </c:pt>
                <c:pt idx="8">
                  <c:v>0.15490000000000001</c:v>
                </c:pt>
                <c:pt idx="9">
                  <c:v>3.2199999999999999E-2</c:v>
                </c:pt>
                <c:pt idx="11">
                  <c:v>4.7100000000000003E-2</c:v>
                </c:pt>
                <c:pt idx="12">
                  <c:v>4.7300000000000002E-2</c:v>
                </c:pt>
                <c:pt idx="13">
                  <c:v>0.1484</c:v>
                </c:pt>
                <c:pt idx="14">
                  <c:v>0.13539999999999999</c:v>
                </c:pt>
                <c:pt idx="15">
                  <c:v>0.16889999999999999</c:v>
                </c:pt>
                <c:pt idx="16">
                  <c:v>0.17069999999999999</c:v>
                </c:pt>
                <c:pt idx="17">
                  <c:v>7.8200000000000006E-2</c:v>
                </c:pt>
                <c:pt idx="18">
                  <c:v>0.1237</c:v>
                </c:pt>
                <c:pt idx="19">
                  <c:v>5.7200000000000001E-2</c:v>
                </c:pt>
                <c:pt idx="20">
                  <c:v>0.1245</c:v>
                </c:pt>
                <c:pt idx="22">
                  <c:v>0.10100000000000001</c:v>
                </c:pt>
                <c:pt idx="23">
                  <c:v>9.5799999999999996E-2</c:v>
                </c:pt>
                <c:pt idx="24">
                  <c:v>8.5800000000000001E-2</c:v>
                </c:pt>
                <c:pt idx="25">
                  <c:v>0.15260000000000001</c:v>
                </c:pt>
                <c:pt idx="26">
                  <c:v>0.4924</c:v>
                </c:pt>
                <c:pt idx="27">
                  <c:v>0.29780000000000001</c:v>
                </c:pt>
                <c:pt idx="28">
                  <c:v>9.4399999999999998E-2</c:v>
                </c:pt>
                <c:pt idx="29">
                  <c:v>7.6600000000000001E-2</c:v>
                </c:pt>
                <c:pt idx="30">
                  <c:v>7.2400000000000006E-2</c:v>
                </c:pt>
                <c:pt idx="31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BB-4166-B956-E48F1D387A06}"/>
            </c:ext>
          </c:extLst>
        </c:ser>
        <c:ser>
          <c:idx val="2"/>
          <c:order val="2"/>
          <c:tx>
            <c:strRef>
              <c:f>'SPEC-RBL-3'!$A$4</c:f>
              <c:strCache>
                <c:ptCount val="1"/>
                <c:pt idx="0">
                  <c:v>Row Conflicts</c:v>
                </c:pt>
              </c:strCache>
            </c:strRef>
          </c:tx>
          <c:spPr>
            <a:solidFill>
              <a:srgbClr val="99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'SPEC-RBL-3'!$B$1:$AG$1</c:f>
              <c:strCache>
                <c:ptCount val="32"/>
                <c:pt idx="0">
                  <c:v>DDR3</c:v>
                </c:pt>
                <c:pt idx="1">
                  <c:v>DDR4</c:v>
                </c:pt>
                <c:pt idx="2">
                  <c:v>GDDR5</c:v>
                </c:pt>
                <c:pt idx="3">
                  <c:v>HBM</c:v>
                </c:pt>
                <c:pt idx="4">
                  <c:v>HMC</c:v>
                </c:pt>
                <c:pt idx="5">
                  <c:v>HMC-Alt</c:v>
                </c:pt>
                <c:pt idx="6">
                  <c:v>LPDDR3</c:v>
                </c:pt>
                <c:pt idx="7">
                  <c:v>LPDDR4</c:v>
                </c:pt>
                <c:pt idx="8">
                  <c:v>Wide I/O</c:v>
                </c:pt>
                <c:pt idx="9">
                  <c:v>Wide I/O 2</c:v>
                </c:pt>
                <c:pt idx="11">
                  <c:v>DDR3</c:v>
                </c:pt>
                <c:pt idx="12">
                  <c:v>DDR4</c:v>
                </c:pt>
                <c:pt idx="13">
                  <c:v>GDDR5</c:v>
                </c:pt>
                <c:pt idx="14">
                  <c:v>HBM</c:v>
                </c:pt>
                <c:pt idx="15">
                  <c:v>HMC</c:v>
                </c:pt>
                <c:pt idx="16">
                  <c:v>HMC-Alt</c:v>
                </c:pt>
                <c:pt idx="17">
                  <c:v>LPDDR3</c:v>
                </c:pt>
                <c:pt idx="18">
                  <c:v>LPDDR4</c:v>
                </c:pt>
                <c:pt idx="19">
                  <c:v>Wide I/O</c:v>
                </c:pt>
                <c:pt idx="20">
                  <c:v>Wide I/O 2</c:v>
                </c:pt>
                <c:pt idx="22">
                  <c:v>DDR3</c:v>
                </c:pt>
                <c:pt idx="23">
                  <c:v>DDR4</c:v>
                </c:pt>
                <c:pt idx="24">
                  <c:v>GDDR5</c:v>
                </c:pt>
                <c:pt idx="25">
                  <c:v>HBM</c:v>
                </c:pt>
                <c:pt idx="26">
                  <c:v>HMC</c:v>
                </c:pt>
                <c:pt idx="27">
                  <c:v>HMC-Alt</c:v>
                </c:pt>
                <c:pt idx="28">
                  <c:v>LPDDR3</c:v>
                </c:pt>
                <c:pt idx="29">
                  <c:v>LPDDR4</c:v>
                </c:pt>
                <c:pt idx="30">
                  <c:v>Wide I/O</c:v>
                </c:pt>
                <c:pt idx="31">
                  <c:v>Wide I/O 2</c:v>
                </c:pt>
              </c:strCache>
            </c:strRef>
          </c:cat>
          <c:val>
            <c:numRef>
              <c:f>'SPEC-RBL-3'!$B$4:$AG$4</c:f>
              <c:numCache>
                <c:formatCode>General</c:formatCode>
                <c:ptCount val="32"/>
                <c:pt idx="0">
                  <c:v>0.313</c:v>
                </c:pt>
                <c:pt idx="1">
                  <c:v>0.32700000000000001</c:v>
                </c:pt>
                <c:pt idx="2">
                  <c:v>0.307</c:v>
                </c:pt>
                <c:pt idx="3">
                  <c:v>0.50170000000000003</c:v>
                </c:pt>
                <c:pt idx="4">
                  <c:v>0.52110000000000001</c:v>
                </c:pt>
                <c:pt idx="5">
                  <c:v>0.37709999999999999</c:v>
                </c:pt>
                <c:pt idx="6">
                  <c:v>0.30790000000000001</c:v>
                </c:pt>
                <c:pt idx="7">
                  <c:v>0.30809999999999998</c:v>
                </c:pt>
                <c:pt idx="8">
                  <c:v>0.35349999999999998</c:v>
                </c:pt>
                <c:pt idx="9">
                  <c:v>1.15E-2</c:v>
                </c:pt>
                <c:pt idx="11">
                  <c:v>0.94140000000000001</c:v>
                </c:pt>
                <c:pt idx="12">
                  <c:v>0.94120000000000004</c:v>
                </c:pt>
                <c:pt idx="13">
                  <c:v>0.83730000000000004</c:v>
                </c:pt>
                <c:pt idx="14">
                  <c:v>0.85370000000000001</c:v>
                </c:pt>
                <c:pt idx="15">
                  <c:v>0.83099999999999996</c:v>
                </c:pt>
                <c:pt idx="16">
                  <c:v>0.82689999999999997</c:v>
                </c:pt>
                <c:pt idx="17">
                  <c:v>0.91069999999999995</c:v>
                </c:pt>
                <c:pt idx="18">
                  <c:v>0.86180000000000001</c:v>
                </c:pt>
                <c:pt idx="19">
                  <c:v>0.93389999999999995</c:v>
                </c:pt>
                <c:pt idx="20">
                  <c:v>0.85770000000000002</c:v>
                </c:pt>
                <c:pt idx="22">
                  <c:v>0.39739999999999998</c:v>
                </c:pt>
                <c:pt idx="23">
                  <c:v>0.41760000000000003</c:v>
                </c:pt>
                <c:pt idx="24">
                  <c:v>0.4168</c:v>
                </c:pt>
                <c:pt idx="25">
                  <c:v>0.65939999999999999</c:v>
                </c:pt>
                <c:pt idx="26">
                  <c:v>0.50760000000000005</c:v>
                </c:pt>
                <c:pt idx="27">
                  <c:v>0.46529999999999999</c:v>
                </c:pt>
                <c:pt idx="28">
                  <c:v>0.40189999999999998</c:v>
                </c:pt>
                <c:pt idx="29">
                  <c:v>0.4405</c:v>
                </c:pt>
                <c:pt idx="30">
                  <c:v>0.46360000000000001</c:v>
                </c:pt>
                <c:pt idx="31">
                  <c:v>1.66E-2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BB-4166-B956-E48F1D387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94335304"/>
        <c:axId val="694336872"/>
      </c:barChart>
      <c:catAx>
        <c:axId val="69433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336872"/>
        <c:crosses val="autoZero"/>
        <c:auto val="1"/>
        <c:lblAlgn val="ctr"/>
        <c:lblOffset val="100"/>
        <c:noMultiLvlLbl val="0"/>
      </c:catAx>
      <c:valAx>
        <c:axId val="694336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solidFill>
                      <a:schemeClr val="tx1"/>
                    </a:solidFill>
                  </a:rPr>
                  <a:t>Memory</a:t>
                </a:r>
              </a:p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r>
                  <a:rPr lang="en-US" sz="1800" b="1" dirty="0" smtClean="0">
                    <a:solidFill>
                      <a:schemeClr val="tx1"/>
                    </a:solidFill>
                  </a:rPr>
                  <a:t>Requests</a:t>
                </a:r>
                <a:endParaRPr lang="en-US" sz="1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8.3142224535813197E-3"/>
              <c:y val="0.242245552639253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335304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4412358828909722"/>
          <c:y val="0.14031605424321961"/>
          <c:w val="0.62912518143298268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2237128979199"/>
          <c:y val="0.12168575518969223"/>
          <c:w val="0.8489058463259791"/>
          <c:h val="0.42711710541132852"/>
        </c:manualLayout>
      </c:layout>
      <c:lineChart>
        <c:grouping val="standard"/>
        <c:varyColors val="0"/>
        <c:ser>
          <c:idx val="1"/>
          <c:order val="0"/>
          <c:tx>
            <c:strRef>
              <c:f>'SPECMW-WS'!$E$1</c:f>
              <c:strCache>
                <c:ptCount val="1"/>
                <c:pt idx="0">
                  <c:v>DDR4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15875">
                <a:solidFill>
                  <a:schemeClr val="accent1"/>
                </a:solidFill>
              </a:ln>
              <a:effectLst/>
            </c:spPr>
          </c:marker>
          <c:cat>
            <c:strRef>
              <c:f>'SPECMW-WS'!$C$2:$C$21</c:f>
              <c:strCache>
                <c:ptCount val="20"/>
                <c:pt idx="0">
                  <c:v>bundle D19 (1.7)</c:v>
                </c:pt>
                <c:pt idx="1">
                  <c:v>bundle D16 (8.4)</c:v>
                </c:pt>
                <c:pt idx="2">
                  <c:v>bundle D17 (24.8)</c:v>
                </c:pt>
                <c:pt idx="3">
                  <c:v>bundle D18 (32.6)</c:v>
                </c:pt>
                <c:pt idx="4">
                  <c:v>bundle D14 (40.2)</c:v>
                </c:pt>
                <c:pt idx="5">
                  <c:v>bundle D12 (50.0)</c:v>
                </c:pt>
                <c:pt idx="6">
                  <c:v>bundle D11 (71.3)</c:v>
                </c:pt>
                <c:pt idx="7">
                  <c:v>bundle D13 (72.9)</c:v>
                </c:pt>
                <c:pt idx="8">
                  <c:v>bundle D15 (102.5)</c:v>
                </c:pt>
                <c:pt idx="9">
                  <c:v>bundle D8 (103.6)</c:v>
                </c:pt>
                <c:pt idx="10">
                  <c:v>bundle D5 (124.5)</c:v>
                </c:pt>
                <c:pt idx="11">
                  <c:v>bundle D6 (125.6)</c:v>
                </c:pt>
                <c:pt idx="12">
                  <c:v>bundle D9 (167.4)</c:v>
                </c:pt>
                <c:pt idx="13">
                  <c:v>bundle D2 (188.1)</c:v>
                </c:pt>
                <c:pt idx="14">
                  <c:v>bundle D10 (193.1)</c:v>
                </c:pt>
                <c:pt idx="15">
                  <c:v>bundle D4 (221.1)</c:v>
                </c:pt>
                <c:pt idx="16">
                  <c:v>bundle D7 (229.3)</c:v>
                </c:pt>
                <c:pt idx="17">
                  <c:v>bundle D0 (263.2)</c:v>
                </c:pt>
                <c:pt idx="18">
                  <c:v>bundle D1 (274.6)</c:v>
                </c:pt>
                <c:pt idx="19">
                  <c:v>bundle D3 (297.5)</c:v>
                </c:pt>
              </c:strCache>
            </c:strRef>
          </c:cat>
          <c:val>
            <c:numRef>
              <c:f>'SPECMW-WS'!$E$2:$E$21</c:f>
              <c:numCache>
                <c:formatCode>General</c:formatCode>
                <c:ptCount val="20"/>
                <c:pt idx="0">
                  <c:v>0.99960000000000004</c:v>
                </c:pt>
                <c:pt idx="1">
                  <c:v>0.99860000000000004</c:v>
                </c:pt>
                <c:pt idx="2">
                  <c:v>1.0018</c:v>
                </c:pt>
                <c:pt idx="3">
                  <c:v>1</c:v>
                </c:pt>
                <c:pt idx="4">
                  <c:v>0.99909999999999999</c:v>
                </c:pt>
                <c:pt idx="5">
                  <c:v>0.99829999999999997</c:v>
                </c:pt>
                <c:pt idx="6">
                  <c:v>0.99839999999999995</c:v>
                </c:pt>
                <c:pt idx="7">
                  <c:v>0.99639999999999995</c:v>
                </c:pt>
                <c:pt idx="8">
                  <c:v>0.99529999999999996</c:v>
                </c:pt>
                <c:pt idx="9">
                  <c:v>1.0021</c:v>
                </c:pt>
                <c:pt idx="10">
                  <c:v>0.99609999999999999</c:v>
                </c:pt>
                <c:pt idx="11">
                  <c:v>0.99919999999999998</c:v>
                </c:pt>
                <c:pt idx="12">
                  <c:v>1.0037</c:v>
                </c:pt>
                <c:pt idx="13">
                  <c:v>0.99950000000000006</c:v>
                </c:pt>
                <c:pt idx="14">
                  <c:v>1.0041</c:v>
                </c:pt>
                <c:pt idx="15">
                  <c:v>1.0056</c:v>
                </c:pt>
                <c:pt idx="16">
                  <c:v>1.0042</c:v>
                </c:pt>
                <c:pt idx="17">
                  <c:v>1.0065999999999999</c:v>
                </c:pt>
                <c:pt idx="18">
                  <c:v>1.008</c:v>
                </c:pt>
                <c:pt idx="19">
                  <c:v>1.0058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2F-4977-95CA-2C6B97ED59A1}"/>
            </c:ext>
          </c:extLst>
        </c:ser>
        <c:ser>
          <c:idx val="2"/>
          <c:order val="1"/>
          <c:tx>
            <c:strRef>
              <c:f>'SPECMW-WS'!$F$1</c:f>
              <c:strCache>
                <c:ptCount val="1"/>
                <c:pt idx="0">
                  <c:v>GDDR5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5"/>
            <c:spPr>
              <a:noFill/>
              <a:ln w="15875">
                <a:solidFill>
                  <a:schemeClr val="accent6"/>
                </a:solidFill>
              </a:ln>
              <a:effectLst/>
            </c:spPr>
          </c:marker>
          <c:cat>
            <c:strRef>
              <c:f>'SPECMW-WS'!$C$2:$C$21</c:f>
              <c:strCache>
                <c:ptCount val="20"/>
                <c:pt idx="0">
                  <c:v>bundle D19 (1.7)</c:v>
                </c:pt>
                <c:pt idx="1">
                  <c:v>bundle D16 (8.4)</c:v>
                </c:pt>
                <c:pt idx="2">
                  <c:v>bundle D17 (24.8)</c:v>
                </c:pt>
                <c:pt idx="3">
                  <c:v>bundle D18 (32.6)</c:v>
                </c:pt>
                <c:pt idx="4">
                  <c:v>bundle D14 (40.2)</c:v>
                </c:pt>
                <c:pt idx="5">
                  <c:v>bundle D12 (50.0)</c:v>
                </c:pt>
                <c:pt idx="6">
                  <c:v>bundle D11 (71.3)</c:v>
                </c:pt>
                <c:pt idx="7">
                  <c:v>bundle D13 (72.9)</c:v>
                </c:pt>
                <c:pt idx="8">
                  <c:v>bundle D15 (102.5)</c:v>
                </c:pt>
                <c:pt idx="9">
                  <c:v>bundle D8 (103.6)</c:v>
                </c:pt>
                <c:pt idx="10">
                  <c:v>bundle D5 (124.5)</c:v>
                </c:pt>
                <c:pt idx="11">
                  <c:v>bundle D6 (125.6)</c:v>
                </c:pt>
                <c:pt idx="12">
                  <c:v>bundle D9 (167.4)</c:v>
                </c:pt>
                <c:pt idx="13">
                  <c:v>bundle D2 (188.1)</c:v>
                </c:pt>
                <c:pt idx="14">
                  <c:v>bundle D10 (193.1)</c:v>
                </c:pt>
                <c:pt idx="15">
                  <c:v>bundle D4 (221.1)</c:v>
                </c:pt>
                <c:pt idx="16">
                  <c:v>bundle D7 (229.3)</c:v>
                </c:pt>
                <c:pt idx="17">
                  <c:v>bundle D0 (263.2)</c:v>
                </c:pt>
                <c:pt idx="18">
                  <c:v>bundle D1 (274.6)</c:v>
                </c:pt>
                <c:pt idx="19">
                  <c:v>bundle D3 (297.5)</c:v>
                </c:pt>
              </c:strCache>
            </c:strRef>
          </c:cat>
          <c:val>
            <c:numRef>
              <c:f>'SPECMW-WS'!$F$2:$F$21</c:f>
              <c:numCache>
                <c:formatCode>General</c:formatCode>
                <c:ptCount val="20"/>
                <c:pt idx="0">
                  <c:v>1.0093000000000001</c:v>
                </c:pt>
                <c:pt idx="1">
                  <c:v>1.0363</c:v>
                </c:pt>
                <c:pt idx="2">
                  <c:v>1.0726</c:v>
                </c:pt>
                <c:pt idx="3">
                  <c:v>1.0951</c:v>
                </c:pt>
                <c:pt idx="4">
                  <c:v>1.0971</c:v>
                </c:pt>
                <c:pt idx="5">
                  <c:v>1.0750999999999999</c:v>
                </c:pt>
                <c:pt idx="6">
                  <c:v>1.2101</c:v>
                </c:pt>
                <c:pt idx="7">
                  <c:v>1.1420999999999999</c:v>
                </c:pt>
                <c:pt idx="8">
                  <c:v>1.1160000000000001</c:v>
                </c:pt>
                <c:pt idx="9">
                  <c:v>1.1948000000000001</c:v>
                </c:pt>
                <c:pt idx="10">
                  <c:v>1.2004999999999999</c:v>
                </c:pt>
                <c:pt idx="11">
                  <c:v>1.1749000000000001</c:v>
                </c:pt>
                <c:pt idx="12">
                  <c:v>1.1812</c:v>
                </c:pt>
                <c:pt idx="13">
                  <c:v>1.2531000000000001</c:v>
                </c:pt>
                <c:pt idx="14">
                  <c:v>1.3068</c:v>
                </c:pt>
                <c:pt idx="15">
                  <c:v>1.2892999999999999</c:v>
                </c:pt>
                <c:pt idx="16">
                  <c:v>1.333</c:v>
                </c:pt>
                <c:pt idx="17">
                  <c:v>1.3173999999999999</c:v>
                </c:pt>
                <c:pt idx="18">
                  <c:v>1.3569</c:v>
                </c:pt>
                <c:pt idx="19">
                  <c:v>1.361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2F-4977-95CA-2C6B97ED59A1}"/>
            </c:ext>
          </c:extLst>
        </c:ser>
        <c:ser>
          <c:idx val="3"/>
          <c:order val="2"/>
          <c:tx>
            <c:strRef>
              <c:f>'SPECMW-WS'!$G$1</c:f>
              <c:strCache>
                <c:ptCount val="1"/>
                <c:pt idx="0">
                  <c:v>HBM</c:v>
                </c:pt>
              </c:strCache>
            </c:strRef>
          </c:tx>
          <c:spPr>
            <a:ln w="1905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plus"/>
            <c:size val="5"/>
            <c:spPr>
              <a:noFill/>
              <a:ln w="1587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strRef>
              <c:f>'SPECMW-WS'!$C$2:$C$21</c:f>
              <c:strCache>
                <c:ptCount val="20"/>
                <c:pt idx="0">
                  <c:v>bundle D19 (1.7)</c:v>
                </c:pt>
                <c:pt idx="1">
                  <c:v>bundle D16 (8.4)</c:v>
                </c:pt>
                <c:pt idx="2">
                  <c:v>bundle D17 (24.8)</c:v>
                </c:pt>
                <c:pt idx="3">
                  <c:v>bundle D18 (32.6)</c:v>
                </c:pt>
                <c:pt idx="4">
                  <c:v>bundle D14 (40.2)</c:v>
                </c:pt>
                <c:pt idx="5">
                  <c:v>bundle D12 (50.0)</c:v>
                </c:pt>
                <c:pt idx="6">
                  <c:v>bundle D11 (71.3)</c:v>
                </c:pt>
                <c:pt idx="7">
                  <c:v>bundle D13 (72.9)</c:v>
                </c:pt>
                <c:pt idx="8">
                  <c:v>bundle D15 (102.5)</c:v>
                </c:pt>
                <c:pt idx="9">
                  <c:v>bundle D8 (103.6)</c:v>
                </c:pt>
                <c:pt idx="10">
                  <c:v>bundle D5 (124.5)</c:v>
                </c:pt>
                <c:pt idx="11">
                  <c:v>bundle D6 (125.6)</c:v>
                </c:pt>
                <c:pt idx="12">
                  <c:v>bundle D9 (167.4)</c:v>
                </c:pt>
                <c:pt idx="13">
                  <c:v>bundle D2 (188.1)</c:v>
                </c:pt>
                <c:pt idx="14">
                  <c:v>bundle D10 (193.1)</c:v>
                </c:pt>
                <c:pt idx="15">
                  <c:v>bundle D4 (221.1)</c:v>
                </c:pt>
                <c:pt idx="16">
                  <c:v>bundle D7 (229.3)</c:v>
                </c:pt>
                <c:pt idx="17">
                  <c:v>bundle D0 (263.2)</c:v>
                </c:pt>
                <c:pt idx="18">
                  <c:v>bundle D1 (274.6)</c:v>
                </c:pt>
                <c:pt idx="19">
                  <c:v>bundle D3 (297.5)</c:v>
                </c:pt>
              </c:strCache>
            </c:strRef>
          </c:cat>
          <c:val>
            <c:numRef>
              <c:f>'SPECMW-WS'!$G$2:$G$21</c:f>
              <c:numCache>
                <c:formatCode>General</c:formatCode>
                <c:ptCount val="20"/>
                <c:pt idx="0">
                  <c:v>1.0053000000000001</c:v>
                </c:pt>
                <c:pt idx="1">
                  <c:v>1.0144</c:v>
                </c:pt>
                <c:pt idx="2">
                  <c:v>1.0184</c:v>
                </c:pt>
                <c:pt idx="3">
                  <c:v>1.0288999999999999</c:v>
                </c:pt>
                <c:pt idx="4">
                  <c:v>1.05</c:v>
                </c:pt>
                <c:pt idx="5">
                  <c:v>1.0234000000000001</c:v>
                </c:pt>
                <c:pt idx="6">
                  <c:v>1.1427</c:v>
                </c:pt>
                <c:pt idx="7">
                  <c:v>1.0629</c:v>
                </c:pt>
                <c:pt idx="8">
                  <c:v>1.0668</c:v>
                </c:pt>
                <c:pt idx="9">
                  <c:v>1.1273</c:v>
                </c:pt>
                <c:pt idx="10">
                  <c:v>1.1840999999999999</c:v>
                </c:pt>
                <c:pt idx="11">
                  <c:v>1.1335</c:v>
                </c:pt>
                <c:pt idx="12">
                  <c:v>1.0709</c:v>
                </c:pt>
                <c:pt idx="13">
                  <c:v>1.1173</c:v>
                </c:pt>
                <c:pt idx="14">
                  <c:v>1.2899</c:v>
                </c:pt>
                <c:pt idx="15">
                  <c:v>1.1513</c:v>
                </c:pt>
                <c:pt idx="16">
                  <c:v>1.1897</c:v>
                </c:pt>
                <c:pt idx="17">
                  <c:v>1.1858</c:v>
                </c:pt>
                <c:pt idx="18">
                  <c:v>1.2141999999999999</c:v>
                </c:pt>
                <c:pt idx="19">
                  <c:v>1.2254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2F-4977-95CA-2C6B97ED59A1}"/>
            </c:ext>
          </c:extLst>
        </c:ser>
        <c:ser>
          <c:idx val="4"/>
          <c:order val="3"/>
          <c:tx>
            <c:strRef>
              <c:f>'SPECMW-WS'!$H$1</c:f>
              <c:strCache>
                <c:ptCount val="1"/>
                <c:pt idx="0">
                  <c:v>HMC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x"/>
            <c:size val="10"/>
            <c:spPr>
              <a:noFill/>
              <a:ln w="381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'SPECMW-WS'!$C$2:$C$21</c:f>
              <c:strCache>
                <c:ptCount val="20"/>
                <c:pt idx="0">
                  <c:v>bundle D19 (1.7)</c:v>
                </c:pt>
                <c:pt idx="1">
                  <c:v>bundle D16 (8.4)</c:v>
                </c:pt>
                <c:pt idx="2">
                  <c:v>bundle D17 (24.8)</c:v>
                </c:pt>
                <c:pt idx="3">
                  <c:v>bundle D18 (32.6)</c:v>
                </c:pt>
                <c:pt idx="4">
                  <c:v>bundle D14 (40.2)</c:v>
                </c:pt>
                <c:pt idx="5">
                  <c:v>bundle D12 (50.0)</c:v>
                </c:pt>
                <c:pt idx="6">
                  <c:v>bundle D11 (71.3)</c:v>
                </c:pt>
                <c:pt idx="7">
                  <c:v>bundle D13 (72.9)</c:v>
                </c:pt>
                <c:pt idx="8">
                  <c:v>bundle D15 (102.5)</c:v>
                </c:pt>
                <c:pt idx="9">
                  <c:v>bundle D8 (103.6)</c:v>
                </c:pt>
                <c:pt idx="10">
                  <c:v>bundle D5 (124.5)</c:v>
                </c:pt>
                <c:pt idx="11">
                  <c:v>bundle D6 (125.6)</c:v>
                </c:pt>
                <c:pt idx="12">
                  <c:v>bundle D9 (167.4)</c:v>
                </c:pt>
                <c:pt idx="13">
                  <c:v>bundle D2 (188.1)</c:v>
                </c:pt>
                <c:pt idx="14">
                  <c:v>bundle D10 (193.1)</c:v>
                </c:pt>
                <c:pt idx="15">
                  <c:v>bundle D4 (221.1)</c:v>
                </c:pt>
                <c:pt idx="16">
                  <c:v>bundle D7 (229.3)</c:v>
                </c:pt>
                <c:pt idx="17">
                  <c:v>bundle D0 (263.2)</c:v>
                </c:pt>
                <c:pt idx="18">
                  <c:v>bundle D1 (274.6)</c:v>
                </c:pt>
                <c:pt idx="19">
                  <c:v>bundle D3 (297.5)</c:v>
                </c:pt>
              </c:strCache>
            </c:strRef>
          </c:cat>
          <c:val>
            <c:numRef>
              <c:f>'SPECMW-WS'!$H$2:$H$21</c:f>
              <c:numCache>
                <c:formatCode>General</c:formatCode>
                <c:ptCount val="20"/>
                <c:pt idx="0">
                  <c:v>0.99639999999999995</c:v>
                </c:pt>
                <c:pt idx="1">
                  <c:v>0.98250000000000004</c:v>
                </c:pt>
                <c:pt idx="2">
                  <c:v>0.98029999999999995</c:v>
                </c:pt>
                <c:pt idx="3">
                  <c:v>1.0128999999999999</c:v>
                </c:pt>
                <c:pt idx="4">
                  <c:v>1.0362</c:v>
                </c:pt>
                <c:pt idx="5">
                  <c:v>0.9657</c:v>
                </c:pt>
                <c:pt idx="6">
                  <c:v>1.1343000000000001</c:v>
                </c:pt>
                <c:pt idx="7">
                  <c:v>1.0062</c:v>
                </c:pt>
                <c:pt idx="8">
                  <c:v>1.0374000000000001</c:v>
                </c:pt>
                <c:pt idx="9">
                  <c:v>1.1218999999999999</c:v>
                </c:pt>
                <c:pt idx="10">
                  <c:v>1.1976</c:v>
                </c:pt>
                <c:pt idx="11">
                  <c:v>1.1022000000000001</c:v>
                </c:pt>
                <c:pt idx="12">
                  <c:v>1.3274999999999999</c:v>
                </c:pt>
                <c:pt idx="13">
                  <c:v>1.4683999999999999</c:v>
                </c:pt>
                <c:pt idx="14">
                  <c:v>1.2969999999999999</c:v>
                </c:pt>
                <c:pt idx="15">
                  <c:v>1.5448</c:v>
                </c:pt>
                <c:pt idx="16">
                  <c:v>1.8311999999999999</c:v>
                </c:pt>
                <c:pt idx="17">
                  <c:v>1.6240000000000001</c:v>
                </c:pt>
                <c:pt idx="18">
                  <c:v>1.7465999999999999</c:v>
                </c:pt>
                <c:pt idx="19">
                  <c:v>1.7393000000000001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2F-4977-95CA-2C6B97ED5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353336"/>
        <c:axId val="694355296"/>
      </c:lineChart>
      <c:catAx>
        <c:axId val="69435333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694355296"/>
        <c:crosses val="autoZero"/>
        <c:auto val="1"/>
        <c:lblAlgn val="ctr"/>
        <c:lblOffset val="100"/>
        <c:noMultiLvlLbl val="0"/>
      </c:catAx>
      <c:valAx>
        <c:axId val="694355296"/>
        <c:scaling>
          <c:orientation val="minMax"/>
          <c:max val="2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solidFill>
                      <a:schemeClr val="tx1"/>
                    </a:solidFill>
                  </a:rPr>
                  <a:t>Normalized</a:t>
                </a:r>
              </a:p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r>
                  <a:rPr lang="en-US" sz="1800" b="1" dirty="0" smtClean="0">
                    <a:solidFill>
                      <a:schemeClr val="tx1"/>
                    </a:solidFill>
                  </a:rPr>
                  <a:t>Weighted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7.1423884514435695E-3"/>
              <c:y val="2.08255156224283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353336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3022290635427686"/>
          <c:y val="3.0303030303030304E-2"/>
          <c:w val="0.84852338161440855"/>
          <c:h val="9.7452875208780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46855525154158"/>
          <c:y val="0.1216857551896922"/>
          <c:w val="0.67642124606245402"/>
          <c:h val="0.60768289480887172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'MT-miniFE-64x64x64-IPC'!$C$1</c:f>
              <c:strCache>
                <c:ptCount val="1"/>
                <c:pt idx="0">
                  <c:v>DDR3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diamond"/>
            <c:size val="5"/>
            <c:spPr>
              <a:noFill/>
              <a:ln w="15875">
                <a:solidFill>
                  <a:schemeClr val="accent1"/>
                </a:solidFill>
              </a:ln>
              <a:effectLst/>
            </c:spPr>
          </c:marker>
          <c:xVal>
            <c:numRef>
              <c:f>'MT-miniFE-64x64x64-IPC'!$A$2:$A$7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'MT-miniFE-64x64x64-IPC'!$C$2:$C$7</c:f>
              <c:numCache>
                <c:formatCode>General</c:formatCode>
                <c:ptCount val="6"/>
                <c:pt idx="0">
                  <c:v>1</c:v>
                </c:pt>
                <c:pt idx="1">
                  <c:v>1.7210853131315427</c:v>
                </c:pt>
                <c:pt idx="2">
                  <c:v>2.7196552969528285</c:v>
                </c:pt>
                <c:pt idx="3">
                  <c:v>3.9258454054712613</c:v>
                </c:pt>
                <c:pt idx="4">
                  <c:v>5.1519077379639988</c:v>
                </c:pt>
                <c:pt idx="5">
                  <c:v>6.0556107320543902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87B-445D-8ED9-172ADD7E7BB2}"/>
            </c:ext>
          </c:extLst>
        </c:ser>
        <c:ser>
          <c:idx val="2"/>
          <c:order val="1"/>
          <c:tx>
            <c:strRef>
              <c:f>'MT-miniFE-64x64x64-IPC'!$D$1</c:f>
              <c:strCache>
                <c:ptCount val="1"/>
                <c:pt idx="0">
                  <c:v>DDR4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15875">
                <a:solidFill>
                  <a:schemeClr val="accent1"/>
                </a:solidFill>
              </a:ln>
              <a:effectLst/>
            </c:spPr>
          </c:marker>
          <c:xVal>
            <c:numRef>
              <c:f>'MT-miniFE-64x64x64-IPC'!$A$2:$A$7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'MT-miniFE-64x64x64-IPC'!$D$2:$D$7</c:f>
              <c:numCache>
                <c:formatCode>General</c:formatCode>
                <c:ptCount val="6"/>
                <c:pt idx="0">
                  <c:v>0.94304971729301668</c:v>
                </c:pt>
                <c:pt idx="1">
                  <c:v>1.616149556133458</c:v>
                </c:pt>
                <c:pt idx="2">
                  <c:v>2.5594985653104567</c:v>
                </c:pt>
                <c:pt idx="3">
                  <c:v>3.7436791651313963</c:v>
                </c:pt>
                <c:pt idx="4">
                  <c:v>5.011716948314267</c:v>
                </c:pt>
                <c:pt idx="5">
                  <c:v>6.0731250648675319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87B-445D-8ED9-172ADD7E7BB2}"/>
            </c:ext>
          </c:extLst>
        </c:ser>
        <c:ser>
          <c:idx val="3"/>
          <c:order val="2"/>
          <c:tx>
            <c:strRef>
              <c:f>'MT-miniFE-64x64x64-IPC'!$E$1</c:f>
              <c:strCache>
                <c:ptCount val="1"/>
                <c:pt idx="0">
                  <c:v>GDDR5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5"/>
            <c:spPr>
              <a:noFill/>
              <a:ln w="15875">
                <a:solidFill>
                  <a:schemeClr val="accent6"/>
                </a:solidFill>
              </a:ln>
              <a:effectLst/>
            </c:spPr>
          </c:marker>
          <c:xVal>
            <c:numRef>
              <c:f>'MT-miniFE-64x64x64-IPC'!$A$2:$A$7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'MT-miniFE-64x64x64-IPC'!$E$2:$E$7</c:f>
              <c:numCache>
                <c:formatCode>General</c:formatCode>
                <c:ptCount val="6"/>
                <c:pt idx="0">
                  <c:v>1.0447709485946717</c:v>
                </c:pt>
                <c:pt idx="1">
                  <c:v>1.909750272175103</c:v>
                </c:pt>
                <c:pt idx="2">
                  <c:v>3.2166928705092026</c:v>
                </c:pt>
                <c:pt idx="3">
                  <c:v>5.0028357260377847</c:v>
                </c:pt>
                <c:pt idx="4">
                  <c:v>7.1055296511877399</c:v>
                </c:pt>
                <c:pt idx="5">
                  <c:v>7.7250835646210696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87B-445D-8ED9-172ADD7E7BB2}"/>
            </c:ext>
          </c:extLst>
        </c:ser>
        <c:ser>
          <c:idx val="4"/>
          <c:order val="3"/>
          <c:tx>
            <c:strRef>
              <c:f>'MT-miniFE-64x64x64-IPC'!$F$1</c:f>
              <c:strCache>
                <c:ptCount val="1"/>
                <c:pt idx="0">
                  <c:v>HBM</c:v>
                </c:pt>
              </c:strCache>
            </c:strRef>
          </c:tx>
          <c:spPr>
            <a:ln w="1905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plus"/>
            <c:size val="5"/>
            <c:spPr>
              <a:noFill/>
              <a:ln w="1587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xVal>
            <c:numRef>
              <c:f>'MT-miniFE-64x64x64-IPC'!$A$2:$A$7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'MT-miniFE-64x64x64-IPC'!$F$2:$F$7</c:f>
              <c:numCache>
                <c:formatCode>General</c:formatCode>
                <c:ptCount val="6"/>
                <c:pt idx="0">
                  <c:v>0.91472336535810295</c:v>
                </c:pt>
                <c:pt idx="1">
                  <c:v>1.7132597609374076</c:v>
                </c:pt>
                <c:pt idx="2">
                  <c:v>3.0160790469881804</c:v>
                </c:pt>
                <c:pt idx="3">
                  <c:v>5.0103251376829601</c:v>
                </c:pt>
                <c:pt idx="4">
                  <c:v>7.6457940156368576</c:v>
                </c:pt>
                <c:pt idx="5">
                  <c:v>9.1156538096361039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87B-445D-8ED9-172ADD7E7BB2}"/>
            </c:ext>
          </c:extLst>
        </c:ser>
        <c:ser>
          <c:idx val="0"/>
          <c:order val="4"/>
          <c:tx>
            <c:strRef>
              <c:f>'MT-miniFE-64x64x64-IPC'!$G$1</c:f>
              <c:strCache>
                <c:ptCount val="1"/>
                <c:pt idx="0">
                  <c:v>HMC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x"/>
            <c:size val="10"/>
            <c:spPr>
              <a:noFill/>
              <a:ln w="381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'MT-miniFE-64x64x64-IPC'!$A$2:$A$7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'MT-miniFE-64x64x64-IPC'!$G$2:$G$7</c:f>
              <c:numCache>
                <c:formatCode>General</c:formatCode>
                <c:ptCount val="6"/>
                <c:pt idx="0">
                  <c:v>0.68639244470987659</c:v>
                </c:pt>
                <c:pt idx="1">
                  <c:v>1.373993032221303</c:v>
                </c:pt>
                <c:pt idx="2">
                  <c:v>2.6834195152779161</c:v>
                </c:pt>
                <c:pt idx="3">
                  <c:v>5.1994713764999414</c:v>
                </c:pt>
                <c:pt idx="4">
                  <c:v>10.00548268587988</c:v>
                </c:pt>
                <c:pt idx="5">
                  <c:v>17.252700667928909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87B-445D-8ED9-172ADD7E7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297672"/>
        <c:axId val="694298064"/>
      </c:scatterChart>
      <c:valAx>
        <c:axId val="694297672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Number of Threads</a:t>
                </a:r>
              </a:p>
            </c:rich>
          </c:tx>
          <c:layout>
            <c:manualLayout>
              <c:xMode val="edge"/>
              <c:yMode val="edge"/>
              <c:x val="0.33340138436053735"/>
              <c:y val="0.853983105878851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298064"/>
        <c:crosses val="autoZero"/>
        <c:crossBetween val="midCat"/>
        <c:majorUnit val="2"/>
      </c:valAx>
      <c:valAx>
        <c:axId val="694298064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Norm. Parallel Speedup</a:t>
                </a:r>
              </a:p>
            </c:rich>
          </c:tx>
          <c:layout>
            <c:manualLayout>
              <c:xMode val="edge"/>
              <c:yMode val="edge"/>
              <c:x val="1.8093740541482096E-2"/>
              <c:y val="6.17744367014603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297672"/>
        <c:crosses val="autoZero"/>
        <c:crossBetween val="midCat"/>
        <c:maj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9866918922554627"/>
          <c:y val="0.1313131280020271"/>
          <c:w val="0.62419815481831453"/>
          <c:h val="0.224127537535480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2237128979199"/>
          <c:y val="0.12168575518969223"/>
          <c:w val="0.8489058463259791"/>
          <c:h val="0.49752405949256345"/>
        </c:manualLayout>
      </c:layout>
      <c:lineChart>
        <c:grouping val="standard"/>
        <c:varyColors val="0"/>
        <c:ser>
          <c:idx val="1"/>
          <c:order val="0"/>
          <c:tx>
            <c:strRef>
              <c:f>'SPECMW-WS'!$J$1</c:f>
              <c:strCache>
                <c:ptCount val="1"/>
                <c:pt idx="0">
                  <c:v>LPDDR3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square"/>
            <c:size val="5"/>
            <c:spPr>
              <a:noFill/>
              <a:ln w="15875">
                <a:solidFill>
                  <a:srgbClr val="7030A0"/>
                </a:solidFill>
              </a:ln>
              <a:effectLst/>
            </c:spPr>
          </c:marker>
          <c:cat>
            <c:strRef>
              <c:f>'SPECMW-WS'!$A$2:$A$21</c:f>
              <c:strCache>
                <c:ptCount val="20"/>
                <c:pt idx="0">
                  <c:v>bundle D19</c:v>
                </c:pt>
                <c:pt idx="1">
                  <c:v>bundle D16</c:v>
                </c:pt>
                <c:pt idx="2">
                  <c:v>bundle D17</c:v>
                </c:pt>
                <c:pt idx="3">
                  <c:v>bundle D18</c:v>
                </c:pt>
                <c:pt idx="4">
                  <c:v>bundle D14</c:v>
                </c:pt>
                <c:pt idx="5">
                  <c:v>bundle D12</c:v>
                </c:pt>
                <c:pt idx="6">
                  <c:v>bundle D11</c:v>
                </c:pt>
                <c:pt idx="7">
                  <c:v>bundle D13</c:v>
                </c:pt>
                <c:pt idx="8">
                  <c:v>bundle D15</c:v>
                </c:pt>
                <c:pt idx="9">
                  <c:v>bundle D8</c:v>
                </c:pt>
                <c:pt idx="10">
                  <c:v>bundle D5</c:v>
                </c:pt>
                <c:pt idx="11">
                  <c:v>bundle D6</c:v>
                </c:pt>
                <c:pt idx="12">
                  <c:v>bundle D9</c:v>
                </c:pt>
                <c:pt idx="13">
                  <c:v>bundle D2</c:v>
                </c:pt>
                <c:pt idx="14">
                  <c:v>bundle D10</c:v>
                </c:pt>
                <c:pt idx="15">
                  <c:v>bundle D4</c:v>
                </c:pt>
                <c:pt idx="16">
                  <c:v>bundle D7</c:v>
                </c:pt>
                <c:pt idx="17">
                  <c:v>bundle D0</c:v>
                </c:pt>
                <c:pt idx="18">
                  <c:v>bundle D1</c:v>
                </c:pt>
                <c:pt idx="19">
                  <c:v>bundle D3</c:v>
                </c:pt>
              </c:strCache>
            </c:strRef>
          </c:cat>
          <c:val>
            <c:numRef>
              <c:f>'SPECMW-WS'!$J$2:$J$21</c:f>
              <c:numCache>
                <c:formatCode>General</c:formatCode>
                <c:ptCount val="20"/>
                <c:pt idx="0">
                  <c:v>0.98270000000000002</c:v>
                </c:pt>
                <c:pt idx="1">
                  <c:v>0.94379999999999997</c:v>
                </c:pt>
                <c:pt idx="2">
                  <c:v>0.89559999999999995</c:v>
                </c:pt>
                <c:pt idx="3">
                  <c:v>0.84730000000000005</c:v>
                </c:pt>
                <c:pt idx="4">
                  <c:v>0.87360000000000004</c:v>
                </c:pt>
                <c:pt idx="5">
                  <c:v>0.91449999999999998</c:v>
                </c:pt>
                <c:pt idx="6">
                  <c:v>0.78979999999999995</c:v>
                </c:pt>
                <c:pt idx="7">
                  <c:v>0.81530000000000002</c:v>
                </c:pt>
                <c:pt idx="8">
                  <c:v>0.87480000000000002</c:v>
                </c:pt>
                <c:pt idx="9">
                  <c:v>0.78410000000000002</c:v>
                </c:pt>
                <c:pt idx="10">
                  <c:v>0.82240000000000002</c:v>
                </c:pt>
                <c:pt idx="11">
                  <c:v>0.84819999999999995</c:v>
                </c:pt>
                <c:pt idx="12">
                  <c:v>0.81659999999999999</c:v>
                </c:pt>
                <c:pt idx="13">
                  <c:v>0.7661</c:v>
                </c:pt>
                <c:pt idx="14">
                  <c:v>0.76400000000000001</c:v>
                </c:pt>
                <c:pt idx="15">
                  <c:v>0.74270000000000003</c:v>
                </c:pt>
                <c:pt idx="16">
                  <c:v>0.72499999999999998</c:v>
                </c:pt>
                <c:pt idx="17">
                  <c:v>0.74629999999999996</c:v>
                </c:pt>
                <c:pt idx="18">
                  <c:v>0.72940000000000005</c:v>
                </c:pt>
                <c:pt idx="19">
                  <c:v>0.73009999999999997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3F-4689-BD5E-C97EA12839DE}"/>
            </c:ext>
          </c:extLst>
        </c:ser>
        <c:ser>
          <c:idx val="2"/>
          <c:order val="1"/>
          <c:tx>
            <c:strRef>
              <c:f>'SPECMW-WS'!$K$1</c:f>
              <c:strCache>
                <c:ptCount val="1"/>
                <c:pt idx="0">
                  <c:v>LPDDR4</c:v>
                </c:pt>
              </c:strCache>
            </c:strRef>
          </c:tx>
          <c:spPr>
            <a:ln w="38100" cap="rnd">
              <a:solidFill>
                <a:srgbClr val="CC99FF"/>
              </a:solidFill>
              <a:round/>
            </a:ln>
            <a:effectLst/>
          </c:spPr>
          <c:marker>
            <c:symbol val="circle"/>
            <c:size val="9"/>
            <c:spPr>
              <a:noFill/>
              <a:ln w="38100">
                <a:solidFill>
                  <a:srgbClr val="CC99FF"/>
                </a:solidFill>
              </a:ln>
              <a:effectLst/>
            </c:spPr>
          </c:marker>
          <c:cat>
            <c:strRef>
              <c:f>'SPECMW-WS'!$A$2:$A$21</c:f>
              <c:strCache>
                <c:ptCount val="20"/>
                <c:pt idx="0">
                  <c:v>bundle D19</c:v>
                </c:pt>
                <c:pt idx="1">
                  <c:v>bundle D16</c:v>
                </c:pt>
                <c:pt idx="2">
                  <c:v>bundle D17</c:v>
                </c:pt>
                <c:pt idx="3">
                  <c:v>bundle D18</c:v>
                </c:pt>
                <c:pt idx="4">
                  <c:v>bundle D14</c:v>
                </c:pt>
                <c:pt idx="5">
                  <c:v>bundle D12</c:v>
                </c:pt>
                <c:pt idx="6">
                  <c:v>bundle D11</c:v>
                </c:pt>
                <c:pt idx="7">
                  <c:v>bundle D13</c:v>
                </c:pt>
                <c:pt idx="8">
                  <c:v>bundle D15</c:v>
                </c:pt>
                <c:pt idx="9">
                  <c:v>bundle D8</c:v>
                </c:pt>
                <c:pt idx="10">
                  <c:v>bundle D5</c:v>
                </c:pt>
                <c:pt idx="11">
                  <c:v>bundle D6</c:v>
                </c:pt>
                <c:pt idx="12">
                  <c:v>bundle D9</c:v>
                </c:pt>
                <c:pt idx="13">
                  <c:v>bundle D2</c:v>
                </c:pt>
                <c:pt idx="14">
                  <c:v>bundle D10</c:v>
                </c:pt>
                <c:pt idx="15">
                  <c:v>bundle D4</c:v>
                </c:pt>
                <c:pt idx="16">
                  <c:v>bundle D7</c:v>
                </c:pt>
                <c:pt idx="17">
                  <c:v>bundle D0</c:v>
                </c:pt>
                <c:pt idx="18">
                  <c:v>bundle D1</c:v>
                </c:pt>
                <c:pt idx="19">
                  <c:v>bundle D3</c:v>
                </c:pt>
              </c:strCache>
            </c:strRef>
          </c:cat>
          <c:val>
            <c:numRef>
              <c:f>'SPECMW-WS'!$K$2:$K$21</c:f>
              <c:numCache>
                <c:formatCode>General</c:formatCode>
                <c:ptCount val="20"/>
                <c:pt idx="0">
                  <c:v>0.97860000000000003</c:v>
                </c:pt>
                <c:pt idx="1">
                  <c:v>0.94189999999999996</c:v>
                </c:pt>
                <c:pt idx="2">
                  <c:v>0.91600000000000004</c:v>
                </c:pt>
                <c:pt idx="3">
                  <c:v>0.87880000000000003</c:v>
                </c:pt>
                <c:pt idx="4">
                  <c:v>0.89610000000000001</c:v>
                </c:pt>
                <c:pt idx="5">
                  <c:v>0.93740000000000001</c:v>
                </c:pt>
                <c:pt idx="6">
                  <c:v>0.87090000000000001</c:v>
                </c:pt>
                <c:pt idx="7">
                  <c:v>0.87639999999999996</c:v>
                </c:pt>
                <c:pt idx="8">
                  <c:v>0.92400000000000004</c:v>
                </c:pt>
                <c:pt idx="9">
                  <c:v>0.88219999999999998</c:v>
                </c:pt>
                <c:pt idx="10">
                  <c:v>0.89629999999999999</c:v>
                </c:pt>
                <c:pt idx="11">
                  <c:v>0.91180000000000005</c:v>
                </c:pt>
                <c:pt idx="12">
                  <c:v>0.9577</c:v>
                </c:pt>
                <c:pt idx="13">
                  <c:v>0.9506</c:v>
                </c:pt>
                <c:pt idx="14">
                  <c:v>0.90490000000000004</c:v>
                </c:pt>
                <c:pt idx="15">
                  <c:v>0.96319999999999995</c:v>
                </c:pt>
                <c:pt idx="16">
                  <c:v>0.98580000000000001</c:v>
                </c:pt>
                <c:pt idx="17">
                  <c:v>0.96399999999999997</c:v>
                </c:pt>
                <c:pt idx="18">
                  <c:v>0.99919999999999998</c:v>
                </c:pt>
                <c:pt idx="19">
                  <c:v>0.98709999999999998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3F-4689-BD5E-C97EA12839DE}"/>
            </c:ext>
          </c:extLst>
        </c:ser>
        <c:ser>
          <c:idx val="3"/>
          <c:order val="2"/>
          <c:tx>
            <c:strRef>
              <c:f>'SPECMW-WS'!$L$1</c:f>
              <c:strCache>
                <c:ptCount val="1"/>
                <c:pt idx="0">
                  <c:v>Wide I/O</c:v>
                </c:pt>
              </c:strCache>
            </c:strRef>
          </c:tx>
          <c:spPr>
            <a:ln w="19050" cap="rnd">
              <a:solidFill>
                <a:srgbClr val="FF7C80"/>
              </a:solidFill>
              <a:round/>
            </a:ln>
            <a:effectLst/>
          </c:spPr>
          <c:marker>
            <c:symbol val="triangle"/>
            <c:size val="5"/>
            <c:spPr>
              <a:noFill/>
              <a:ln w="15875">
                <a:solidFill>
                  <a:srgbClr val="FF7C80"/>
                </a:solidFill>
              </a:ln>
              <a:effectLst/>
            </c:spPr>
          </c:marker>
          <c:cat>
            <c:strRef>
              <c:f>'SPECMW-WS'!$A$2:$A$21</c:f>
              <c:strCache>
                <c:ptCount val="20"/>
                <c:pt idx="0">
                  <c:v>bundle D19</c:v>
                </c:pt>
                <c:pt idx="1">
                  <c:v>bundle D16</c:v>
                </c:pt>
                <c:pt idx="2">
                  <c:v>bundle D17</c:v>
                </c:pt>
                <c:pt idx="3">
                  <c:v>bundle D18</c:v>
                </c:pt>
                <c:pt idx="4">
                  <c:v>bundle D14</c:v>
                </c:pt>
                <c:pt idx="5">
                  <c:v>bundle D12</c:v>
                </c:pt>
                <c:pt idx="6">
                  <c:v>bundle D11</c:v>
                </c:pt>
                <c:pt idx="7">
                  <c:v>bundle D13</c:v>
                </c:pt>
                <c:pt idx="8">
                  <c:v>bundle D15</c:v>
                </c:pt>
                <c:pt idx="9">
                  <c:v>bundle D8</c:v>
                </c:pt>
                <c:pt idx="10">
                  <c:v>bundle D5</c:v>
                </c:pt>
                <c:pt idx="11">
                  <c:v>bundle D6</c:v>
                </c:pt>
                <c:pt idx="12">
                  <c:v>bundle D9</c:v>
                </c:pt>
                <c:pt idx="13">
                  <c:v>bundle D2</c:v>
                </c:pt>
                <c:pt idx="14">
                  <c:v>bundle D10</c:v>
                </c:pt>
                <c:pt idx="15">
                  <c:v>bundle D4</c:v>
                </c:pt>
                <c:pt idx="16">
                  <c:v>bundle D7</c:v>
                </c:pt>
                <c:pt idx="17">
                  <c:v>bundle D0</c:v>
                </c:pt>
                <c:pt idx="18">
                  <c:v>bundle D1</c:v>
                </c:pt>
                <c:pt idx="19">
                  <c:v>bundle D3</c:v>
                </c:pt>
              </c:strCache>
            </c:strRef>
          </c:cat>
          <c:val>
            <c:numRef>
              <c:f>'SPECMW-WS'!$L$2:$L$21</c:f>
              <c:numCache>
                <c:formatCode>General</c:formatCode>
                <c:ptCount val="20"/>
                <c:pt idx="0">
                  <c:v>0.95820000000000005</c:v>
                </c:pt>
                <c:pt idx="1">
                  <c:v>0.86819999999999997</c:v>
                </c:pt>
                <c:pt idx="2">
                  <c:v>0.77439999999999998</c:v>
                </c:pt>
                <c:pt idx="3">
                  <c:v>0.6694</c:v>
                </c:pt>
                <c:pt idx="4">
                  <c:v>0.70660000000000001</c:v>
                </c:pt>
                <c:pt idx="5">
                  <c:v>0.82899999999999996</c:v>
                </c:pt>
                <c:pt idx="6">
                  <c:v>0.53890000000000005</c:v>
                </c:pt>
                <c:pt idx="7">
                  <c:v>0.59519999999999995</c:v>
                </c:pt>
                <c:pt idx="8">
                  <c:v>0.70809999999999995</c:v>
                </c:pt>
                <c:pt idx="9">
                  <c:v>0.52749999999999997</c:v>
                </c:pt>
                <c:pt idx="10">
                  <c:v>0.59150000000000003</c:v>
                </c:pt>
                <c:pt idx="11">
                  <c:v>0.66830000000000001</c:v>
                </c:pt>
                <c:pt idx="12">
                  <c:v>0.5867</c:v>
                </c:pt>
                <c:pt idx="13">
                  <c:v>0.45050000000000001</c:v>
                </c:pt>
                <c:pt idx="14">
                  <c:v>0.47249999999999998</c:v>
                </c:pt>
                <c:pt idx="15">
                  <c:v>0.41339999999999999</c:v>
                </c:pt>
                <c:pt idx="16">
                  <c:v>0.3785</c:v>
                </c:pt>
                <c:pt idx="17">
                  <c:v>0.4088</c:v>
                </c:pt>
                <c:pt idx="18">
                  <c:v>0.38159999999999999</c:v>
                </c:pt>
                <c:pt idx="19">
                  <c:v>0.37859999999999999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3F-4689-BD5E-C97EA12839DE}"/>
            </c:ext>
          </c:extLst>
        </c:ser>
        <c:ser>
          <c:idx val="4"/>
          <c:order val="3"/>
          <c:tx>
            <c:strRef>
              <c:f>'SPECMW-WS'!$M$1</c:f>
              <c:strCache>
                <c:ptCount val="1"/>
                <c:pt idx="0">
                  <c:v>Wide I/O 2</c:v>
                </c:pt>
              </c:strCache>
            </c:strRef>
          </c:tx>
          <c:spPr>
            <a:ln w="38100" cap="rnd">
              <a:solidFill>
                <a:srgbClr val="990000"/>
              </a:solidFill>
              <a:round/>
            </a:ln>
            <a:effectLst/>
          </c:spPr>
          <c:marker>
            <c:symbol val="diamond"/>
            <c:size val="10"/>
            <c:spPr>
              <a:noFill/>
              <a:ln w="31750">
                <a:solidFill>
                  <a:srgbClr val="990000"/>
                </a:solidFill>
              </a:ln>
              <a:effectLst/>
            </c:spPr>
          </c:marker>
          <c:cat>
            <c:strRef>
              <c:f>'SPECMW-WS'!$A$2:$A$21</c:f>
              <c:strCache>
                <c:ptCount val="20"/>
                <c:pt idx="0">
                  <c:v>bundle D19</c:v>
                </c:pt>
                <c:pt idx="1">
                  <c:v>bundle D16</c:v>
                </c:pt>
                <c:pt idx="2">
                  <c:v>bundle D17</c:v>
                </c:pt>
                <c:pt idx="3">
                  <c:v>bundle D18</c:v>
                </c:pt>
                <c:pt idx="4">
                  <c:v>bundle D14</c:v>
                </c:pt>
                <c:pt idx="5">
                  <c:v>bundle D12</c:v>
                </c:pt>
                <c:pt idx="6">
                  <c:v>bundle D11</c:v>
                </c:pt>
                <c:pt idx="7">
                  <c:v>bundle D13</c:v>
                </c:pt>
                <c:pt idx="8">
                  <c:v>bundle D15</c:v>
                </c:pt>
                <c:pt idx="9">
                  <c:v>bundle D8</c:v>
                </c:pt>
                <c:pt idx="10">
                  <c:v>bundle D5</c:v>
                </c:pt>
                <c:pt idx="11">
                  <c:v>bundle D6</c:v>
                </c:pt>
                <c:pt idx="12">
                  <c:v>bundle D9</c:v>
                </c:pt>
                <c:pt idx="13">
                  <c:v>bundle D2</c:v>
                </c:pt>
                <c:pt idx="14">
                  <c:v>bundle D10</c:v>
                </c:pt>
                <c:pt idx="15">
                  <c:v>bundle D4</c:v>
                </c:pt>
                <c:pt idx="16">
                  <c:v>bundle D7</c:v>
                </c:pt>
                <c:pt idx="17">
                  <c:v>bundle D0</c:v>
                </c:pt>
                <c:pt idx="18">
                  <c:v>bundle D1</c:v>
                </c:pt>
                <c:pt idx="19">
                  <c:v>bundle D3</c:v>
                </c:pt>
              </c:strCache>
            </c:strRef>
          </c:cat>
          <c:val>
            <c:numRef>
              <c:f>'SPECMW-WS'!$M$2:$M$21</c:f>
              <c:numCache>
                <c:formatCode>General</c:formatCode>
                <c:ptCount val="20"/>
                <c:pt idx="0">
                  <c:v>0.99480000000000002</c:v>
                </c:pt>
                <c:pt idx="1">
                  <c:v>0.9627</c:v>
                </c:pt>
                <c:pt idx="2">
                  <c:v>0.89529999999999998</c:v>
                </c:pt>
                <c:pt idx="3">
                  <c:v>0.85119999999999996</c:v>
                </c:pt>
                <c:pt idx="4">
                  <c:v>0.89429999999999998</c:v>
                </c:pt>
                <c:pt idx="5">
                  <c:v>0.94099999999999995</c:v>
                </c:pt>
                <c:pt idx="6">
                  <c:v>0.80649999999999999</c:v>
                </c:pt>
                <c:pt idx="7">
                  <c:v>0.88570000000000004</c:v>
                </c:pt>
                <c:pt idx="8">
                  <c:v>0.92689999999999995</c:v>
                </c:pt>
                <c:pt idx="9">
                  <c:v>0.83620000000000005</c:v>
                </c:pt>
                <c:pt idx="10">
                  <c:v>0.88639999999999997</c:v>
                </c:pt>
                <c:pt idx="11">
                  <c:v>0.92589999999999995</c:v>
                </c:pt>
                <c:pt idx="12">
                  <c:v>0.97750000000000004</c:v>
                </c:pt>
                <c:pt idx="13">
                  <c:v>0.94750000000000001</c:v>
                </c:pt>
                <c:pt idx="14">
                  <c:v>0.89059999999999995</c:v>
                </c:pt>
                <c:pt idx="15">
                  <c:v>0.97230000000000005</c:v>
                </c:pt>
                <c:pt idx="16">
                  <c:v>0.92779999999999996</c:v>
                </c:pt>
                <c:pt idx="17">
                  <c:v>1.0405</c:v>
                </c:pt>
                <c:pt idx="18">
                  <c:v>1.0295000000000001</c:v>
                </c:pt>
                <c:pt idx="19">
                  <c:v>1.0348999999999999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3F-4689-BD5E-C97EA1283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767344"/>
        <c:axId val="664769696"/>
      </c:lineChart>
      <c:catAx>
        <c:axId val="66476734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664769696"/>
        <c:crosses val="autoZero"/>
        <c:auto val="1"/>
        <c:lblAlgn val="ctr"/>
        <c:lblOffset val="100"/>
        <c:noMultiLvlLbl val="0"/>
      </c:catAx>
      <c:valAx>
        <c:axId val="664769696"/>
        <c:scaling>
          <c:orientation val="minMax"/>
          <c:max val="1.2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Normalized</a:t>
                </a:r>
              </a:p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Weighted Speedup</a:t>
                </a:r>
              </a:p>
            </c:rich>
          </c:tx>
          <c:layout>
            <c:manualLayout>
              <c:xMode val="edge"/>
              <c:yMode val="edge"/>
              <c:x val="2.8320436238573623E-3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767344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3022290635427686"/>
          <c:y val="0"/>
          <c:w val="0.84852338161440855"/>
          <c:h val="0.128984535716819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37135682681866"/>
          <c:y val="0.17553988890923519"/>
          <c:w val="0.50941238405096612"/>
          <c:h val="0.41906946224745162"/>
        </c:manualLayout>
      </c:layout>
      <c:lineChart>
        <c:grouping val="standard"/>
        <c:varyColors val="0"/>
        <c:ser>
          <c:idx val="1"/>
          <c:order val="0"/>
          <c:tx>
            <c:strRef>
              <c:f>'Multimedia-IPC'!$F$1</c:f>
              <c:strCache>
                <c:ptCount val="1"/>
                <c:pt idx="0">
                  <c:v>DDR4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15875">
                <a:solidFill>
                  <a:schemeClr val="accent1"/>
                </a:solidFill>
              </a:ln>
              <a:effectLst/>
            </c:spPr>
          </c:marker>
          <c:cat>
            <c:strRef>
              <c:f>'Multimedia-IPC'!$C$2:$C$5</c:f>
              <c:strCache>
                <c:ptCount val="4"/>
                <c:pt idx="0">
                  <c:v>H.264 encode (&lt;0.1)</c:v>
                </c:pt>
                <c:pt idx="1">
                  <c:v>JPEG2 encode (2.2)</c:v>
                </c:pt>
                <c:pt idx="2">
                  <c:v>JPEG2 decode (4.4)</c:v>
                </c:pt>
                <c:pt idx="3">
                  <c:v>H.264 decode (124.1)</c:v>
                </c:pt>
              </c:strCache>
            </c:strRef>
          </c:cat>
          <c:val>
            <c:numRef>
              <c:f>'Multimedia-IPC'!$F$2:$F$5</c:f>
              <c:numCache>
                <c:formatCode>General</c:formatCode>
                <c:ptCount val="4"/>
                <c:pt idx="0">
                  <c:v>1</c:v>
                </c:pt>
                <c:pt idx="1">
                  <c:v>0.99670000000000003</c:v>
                </c:pt>
                <c:pt idx="2">
                  <c:v>0.99619999999999997</c:v>
                </c:pt>
                <c:pt idx="3">
                  <c:v>0.96640000000000004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3C-4304-841E-924A385B434C}"/>
            </c:ext>
          </c:extLst>
        </c:ser>
        <c:ser>
          <c:idx val="2"/>
          <c:order val="1"/>
          <c:tx>
            <c:strRef>
              <c:f>'Multimedia-IPC'!$G$1</c:f>
              <c:strCache>
                <c:ptCount val="1"/>
                <c:pt idx="0">
                  <c:v>GDDR5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5"/>
            <c:spPr>
              <a:noFill/>
              <a:ln w="15875">
                <a:solidFill>
                  <a:schemeClr val="accent6"/>
                </a:solidFill>
              </a:ln>
              <a:effectLst/>
            </c:spPr>
          </c:marker>
          <c:cat>
            <c:strRef>
              <c:f>'Multimedia-IPC'!$C$2:$C$5</c:f>
              <c:strCache>
                <c:ptCount val="4"/>
                <c:pt idx="0">
                  <c:v>H.264 encode (&lt;0.1)</c:v>
                </c:pt>
                <c:pt idx="1">
                  <c:v>JPEG2 encode (2.2)</c:v>
                </c:pt>
                <c:pt idx="2">
                  <c:v>JPEG2 decode (4.4)</c:v>
                </c:pt>
                <c:pt idx="3">
                  <c:v>H.264 decode (124.1)</c:v>
                </c:pt>
              </c:strCache>
            </c:strRef>
          </c:cat>
          <c:val>
            <c:numRef>
              <c:f>'Multimedia-IPC'!$G$2:$G$5</c:f>
              <c:numCache>
                <c:formatCode>General</c:formatCode>
                <c:ptCount val="4"/>
                <c:pt idx="0">
                  <c:v>1.0003</c:v>
                </c:pt>
                <c:pt idx="1">
                  <c:v>1.0333000000000001</c:v>
                </c:pt>
                <c:pt idx="2">
                  <c:v>1.0428999999999999</c:v>
                </c:pt>
                <c:pt idx="3">
                  <c:v>1.2156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3C-4304-841E-924A385B434C}"/>
            </c:ext>
          </c:extLst>
        </c:ser>
        <c:ser>
          <c:idx val="3"/>
          <c:order val="2"/>
          <c:tx>
            <c:strRef>
              <c:f>'Multimedia-IPC'!$H$1</c:f>
              <c:strCache>
                <c:ptCount val="1"/>
                <c:pt idx="0">
                  <c:v>HBM</c:v>
                </c:pt>
              </c:strCache>
            </c:strRef>
          </c:tx>
          <c:spPr>
            <a:ln w="1905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plus"/>
            <c:size val="5"/>
            <c:spPr>
              <a:noFill/>
              <a:ln w="1587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strRef>
              <c:f>'Multimedia-IPC'!$C$2:$C$5</c:f>
              <c:strCache>
                <c:ptCount val="4"/>
                <c:pt idx="0">
                  <c:v>H.264 encode (&lt;0.1)</c:v>
                </c:pt>
                <c:pt idx="1">
                  <c:v>JPEG2 encode (2.2)</c:v>
                </c:pt>
                <c:pt idx="2">
                  <c:v>JPEG2 decode (4.4)</c:v>
                </c:pt>
                <c:pt idx="3">
                  <c:v>H.264 decode (124.1)</c:v>
                </c:pt>
              </c:strCache>
            </c:strRef>
          </c:cat>
          <c:val>
            <c:numRef>
              <c:f>'Multimedia-IPC'!$H$2:$H$5</c:f>
              <c:numCache>
                <c:formatCode>General</c:formatCode>
                <c:ptCount val="4"/>
                <c:pt idx="0">
                  <c:v>0.99980000000000002</c:v>
                </c:pt>
                <c:pt idx="1">
                  <c:v>1.0072000000000001</c:v>
                </c:pt>
                <c:pt idx="2">
                  <c:v>1.0056</c:v>
                </c:pt>
                <c:pt idx="3">
                  <c:v>1.1468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3C-4304-841E-924A385B434C}"/>
            </c:ext>
          </c:extLst>
        </c:ser>
        <c:ser>
          <c:idx val="4"/>
          <c:order val="3"/>
          <c:tx>
            <c:strRef>
              <c:f>'Multimedia-IPC'!$I$1</c:f>
              <c:strCache>
                <c:ptCount val="1"/>
                <c:pt idx="0">
                  <c:v>HMC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x"/>
            <c:size val="5"/>
            <c:spPr>
              <a:noFill/>
              <a:ln w="1587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'Multimedia-IPC'!$C$2:$C$5</c:f>
              <c:strCache>
                <c:ptCount val="4"/>
                <c:pt idx="0">
                  <c:v>H.264 encode (&lt;0.1)</c:v>
                </c:pt>
                <c:pt idx="1">
                  <c:v>JPEG2 encode (2.2)</c:v>
                </c:pt>
                <c:pt idx="2">
                  <c:v>JPEG2 decode (4.4)</c:v>
                </c:pt>
                <c:pt idx="3">
                  <c:v>H.264 decode (124.1)</c:v>
                </c:pt>
              </c:strCache>
            </c:strRef>
          </c:cat>
          <c:val>
            <c:numRef>
              <c:f>'Multimedia-IPC'!$I$2:$I$5</c:f>
              <c:numCache>
                <c:formatCode>General</c:formatCode>
                <c:ptCount val="4"/>
                <c:pt idx="0">
                  <c:v>0.99880000000000002</c:v>
                </c:pt>
                <c:pt idx="1">
                  <c:v>0.91400000000000003</c:v>
                </c:pt>
                <c:pt idx="2">
                  <c:v>0.8337</c:v>
                </c:pt>
                <c:pt idx="3">
                  <c:v>1.0505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3C-4304-841E-924A385B4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0748232"/>
        <c:axId val="620745096"/>
      </c:lineChart>
      <c:catAx>
        <c:axId val="62074823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620745096"/>
        <c:crosses val="autoZero"/>
        <c:auto val="1"/>
        <c:lblAlgn val="ctr"/>
        <c:lblOffset val="100"/>
        <c:noMultiLvlLbl val="0"/>
      </c:catAx>
      <c:valAx>
        <c:axId val="620745096"/>
        <c:scaling>
          <c:orientation val="minMax"/>
          <c:max val="1.3"/>
          <c:min val="0.6000000000000000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crossAx val="620748232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7.0196754418717757E-3"/>
          <c:y val="3.0303093301456131E-2"/>
          <c:w val="0.99298032455812824"/>
          <c:h val="0.119454969118959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7795664251915"/>
          <c:y val="5.3662202709715848E-2"/>
          <c:w val="0.42821194033586929"/>
          <c:h val="0.49514071157771944"/>
        </c:manualLayout>
      </c:layout>
      <c:lineChart>
        <c:grouping val="standard"/>
        <c:varyColors val="0"/>
        <c:ser>
          <c:idx val="1"/>
          <c:order val="0"/>
          <c:tx>
            <c:strRef>
              <c:f>'Multimedia-IPC'!$F$1</c:f>
              <c:strCache>
                <c:ptCount val="1"/>
                <c:pt idx="0">
                  <c:v>DDR4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15875">
                <a:solidFill>
                  <a:schemeClr val="accent1"/>
                </a:solidFill>
              </a:ln>
              <a:effectLst/>
            </c:spPr>
          </c:marker>
          <c:cat>
            <c:strRef>
              <c:f>'Multimedia-IPC'!$C$2:$C$5</c:f>
              <c:strCache>
                <c:ptCount val="4"/>
                <c:pt idx="0">
                  <c:v>H.264 encode</c:v>
                </c:pt>
                <c:pt idx="1">
                  <c:v>JPEG encode</c:v>
                </c:pt>
                <c:pt idx="2">
                  <c:v>JPEG decode</c:v>
                </c:pt>
                <c:pt idx="3">
                  <c:v>H.264 decode</c:v>
                </c:pt>
              </c:strCache>
            </c:strRef>
          </c:cat>
          <c:val>
            <c:numRef>
              <c:f>'Multimedia-IPC'!$F$2:$F$5</c:f>
              <c:numCache>
                <c:formatCode>General</c:formatCode>
                <c:ptCount val="4"/>
                <c:pt idx="0">
                  <c:v>1</c:v>
                </c:pt>
                <c:pt idx="1">
                  <c:v>0.99670000000000003</c:v>
                </c:pt>
                <c:pt idx="2">
                  <c:v>0.99619999999999997</c:v>
                </c:pt>
                <c:pt idx="3">
                  <c:v>0.96640000000000004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01-4136-AE93-39C11D86C10C}"/>
            </c:ext>
          </c:extLst>
        </c:ser>
        <c:ser>
          <c:idx val="2"/>
          <c:order val="1"/>
          <c:tx>
            <c:strRef>
              <c:f>'Multimedia-IPC'!$G$1</c:f>
              <c:strCache>
                <c:ptCount val="1"/>
                <c:pt idx="0">
                  <c:v>GDDR5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10"/>
            <c:spPr>
              <a:noFill/>
              <a:ln w="28575">
                <a:solidFill>
                  <a:schemeClr val="accent6"/>
                </a:solidFill>
              </a:ln>
              <a:effectLst/>
            </c:spPr>
          </c:marker>
          <c:cat>
            <c:strRef>
              <c:f>'Multimedia-IPC'!$C$2:$C$5</c:f>
              <c:strCache>
                <c:ptCount val="4"/>
                <c:pt idx="0">
                  <c:v>H.264 encode</c:v>
                </c:pt>
                <c:pt idx="1">
                  <c:v>JPEG encode</c:v>
                </c:pt>
                <c:pt idx="2">
                  <c:v>JPEG decode</c:v>
                </c:pt>
                <c:pt idx="3">
                  <c:v>H.264 decode</c:v>
                </c:pt>
              </c:strCache>
            </c:strRef>
          </c:cat>
          <c:val>
            <c:numRef>
              <c:f>'Multimedia-IPC'!$G$2:$G$5</c:f>
              <c:numCache>
                <c:formatCode>General</c:formatCode>
                <c:ptCount val="4"/>
                <c:pt idx="0">
                  <c:v>1.0003</c:v>
                </c:pt>
                <c:pt idx="1">
                  <c:v>1.0333000000000001</c:v>
                </c:pt>
                <c:pt idx="2">
                  <c:v>1.0428999999999999</c:v>
                </c:pt>
                <c:pt idx="3">
                  <c:v>1.2156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01-4136-AE93-39C11D86C10C}"/>
            </c:ext>
          </c:extLst>
        </c:ser>
        <c:ser>
          <c:idx val="3"/>
          <c:order val="2"/>
          <c:tx>
            <c:strRef>
              <c:f>'Multimedia-IPC'!$H$1</c:f>
              <c:strCache>
                <c:ptCount val="1"/>
                <c:pt idx="0">
                  <c:v>HBM</c:v>
                </c:pt>
              </c:strCache>
            </c:strRef>
          </c:tx>
          <c:spPr>
            <a:ln w="1905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plus"/>
            <c:size val="5"/>
            <c:spPr>
              <a:noFill/>
              <a:ln w="1587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strRef>
              <c:f>'Multimedia-IPC'!$C$2:$C$5</c:f>
              <c:strCache>
                <c:ptCount val="4"/>
                <c:pt idx="0">
                  <c:v>H.264 encode</c:v>
                </c:pt>
                <c:pt idx="1">
                  <c:v>JPEG encode</c:v>
                </c:pt>
                <c:pt idx="2">
                  <c:v>JPEG decode</c:v>
                </c:pt>
                <c:pt idx="3">
                  <c:v>H.264 decode</c:v>
                </c:pt>
              </c:strCache>
            </c:strRef>
          </c:cat>
          <c:val>
            <c:numRef>
              <c:f>'Multimedia-IPC'!$H$2:$H$5</c:f>
              <c:numCache>
                <c:formatCode>General</c:formatCode>
                <c:ptCount val="4"/>
                <c:pt idx="0">
                  <c:v>0.99980000000000002</c:v>
                </c:pt>
                <c:pt idx="1">
                  <c:v>1.0072000000000001</c:v>
                </c:pt>
                <c:pt idx="2">
                  <c:v>1.0056</c:v>
                </c:pt>
                <c:pt idx="3">
                  <c:v>1.1468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01-4136-AE93-39C11D86C10C}"/>
            </c:ext>
          </c:extLst>
        </c:ser>
        <c:ser>
          <c:idx val="4"/>
          <c:order val="3"/>
          <c:tx>
            <c:strRef>
              <c:f>'Multimedia-IPC'!$I$1</c:f>
              <c:strCache>
                <c:ptCount val="1"/>
                <c:pt idx="0">
                  <c:v>HMC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x"/>
            <c:size val="5"/>
            <c:spPr>
              <a:noFill/>
              <a:ln w="1587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'Multimedia-IPC'!$C$2:$C$5</c:f>
              <c:strCache>
                <c:ptCount val="4"/>
                <c:pt idx="0">
                  <c:v>H.264 encode</c:v>
                </c:pt>
                <c:pt idx="1">
                  <c:v>JPEG encode</c:v>
                </c:pt>
                <c:pt idx="2">
                  <c:v>JPEG decode</c:v>
                </c:pt>
                <c:pt idx="3">
                  <c:v>H.264 decode</c:v>
                </c:pt>
              </c:strCache>
            </c:strRef>
          </c:cat>
          <c:val>
            <c:numRef>
              <c:f>'Multimedia-IPC'!$I$2:$I$5</c:f>
              <c:numCache>
                <c:formatCode>General</c:formatCode>
                <c:ptCount val="4"/>
                <c:pt idx="0">
                  <c:v>0.99880000000000002</c:v>
                </c:pt>
                <c:pt idx="1">
                  <c:v>0.91400000000000003</c:v>
                </c:pt>
                <c:pt idx="2">
                  <c:v>0.8337</c:v>
                </c:pt>
                <c:pt idx="3">
                  <c:v>1.0505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01-4136-AE93-39C11D86C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730776"/>
        <c:axId val="463724896"/>
      </c:lineChart>
      <c:catAx>
        <c:axId val="46373077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724896"/>
        <c:crosses val="autoZero"/>
        <c:auto val="1"/>
        <c:lblAlgn val="ctr"/>
        <c:lblOffset val="100"/>
        <c:noMultiLvlLbl val="0"/>
      </c:catAx>
      <c:valAx>
        <c:axId val="463724896"/>
        <c:scaling>
          <c:orientation val="minMax"/>
          <c:max val="1.3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Performance</a:t>
                </a:r>
              </a:p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Normalized to DDR3</a:t>
                </a:r>
              </a:p>
            </c:rich>
          </c:tx>
          <c:layout>
            <c:manualLayout>
              <c:xMode val="edge"/>
              <c:yMode val="edge"/>
              <c:x val="7.142476010041956E-3"/>
              <c:y val="4.76688514094702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730776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33837196046828"/>
          <c:y val="3.4082146062728344E-2"/>
          <c:w val="0.43506800253426348"/>
          <c:h val="0.54700255967865785"/>
        </c:manualLayout>
      </c:layout>
      <c:lineChart>
        <c:grouping val="standard"/>
        <c:varyColors val="0"/>
        <c:ser>
          <c:idx val="1"/>
          <c:order val="0"/>
          <c:tx>
            <c:strRef>
              <c:f>'Network-BW'!$F$1</c:f>
              <c:strCache>
                <c:ptCount val="1"/>
                <c:pt idx="0">
                  <c:v>DDR4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15875">
                <a:solidFill>
                  <a:schemeClr val="accent1"/>
                </a:solidFill>
              </a:ln>
              <a:effectLst/>
            </c:spPr>
          </c:marker>
          <c:cat>
            <c:strRef>
              <c:f>'Network-BW'!$C$2:$C$9</c:f>
              <c:strCache>
                <c:ptCount val="8"/>
                <c:pt idx="0">
                  <c:v>Trace A: 5</c:v>
                </c:pt>
                <c:pt idx="1">
                  <c:v>Trace A: 10</c:v>
                </c:pt>
                <c:pt idx="2">
                  <c:v>Trace A: 20</c:v>
                </c:pt>
                <c:pt idx="3">
                  <c:v>Trace A: 50</c:v>
                </c:pt>
                <c:pt idx="4">
                  <c:v>Trace B: 5</c:v>
                </c:pt>
                <c:pt idx="5">
                  <c:v>Trace B: 10</c:v>
                </c:pt>
                <c:pt idx="6">
                  <c:v>Trace B: 20</c:v>
                </c:pt>
                <c:pt idx="7">
                  <c:v>Trace B: 50</c:v>
                </c:pt>
              </c:strCache>
            </c:strRef>
          </c:cat>
          <c:val>
            <c:numRef>
              <c:f>'Network-BW'!$F$2:$F$9</c:f>
              <c:numCache>
                <c:formatCode>General</c:formatCode>
                <c:ptCount val="8"/>
                <c:pt idx="0">
                  <c:v>1.0130999999999999</c:v>
                </c:pt>
                <c:pt idx="1">
                  <c:v>1.0197000000000001</c:v>
                </c:pt>
                <c:pt idx="2">
                  <c:v>1.0318000000000001</c:v>
                </c:pt>
                <c:pt idx="3">
                  <c:v>1.0864</c:v>
                </c:pt>
                <c:pt idx="4">
                  <c:v>1.0011000000000001</c:v>
                </c:pt>
                <c:pt idx="5">
                  <c:v>1.0055000000000001</c:v>
                </c:pt>
                <c:pt idx="6">
                  <c:v>1.0143</c:v>
                </c:pt>
                <c:pt idx="7">
                  <c:v>1.0512999999999999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EA-413D-BF66-6B8F48D5F631}"/>
            </c:ext>
          </c:extLst>
        </c:ser>
        <c:ser>
          <c:idx val="2"/>
          <c:order val="1"/>
          <c:tx>
            <c:strRef>
              <c:f>'Network-BW'!$G$1</c:f>
              <c:strCache>
                <c:ptCount val="1"/>
                <c:pt idx="0">
                  <c:v>GDDR5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5"/>
            <c:spPr>
              <a:noFill/>
              <a:ln w="15875">
                <a:solidFill>
                  <a:schemeClr val="accent6"/>
                </a:solidFill>
              </a:ln>
              <a:effectLst/>
            </c:spPr>
          </c:marker>
          <c:cat>
            <c:strRef>
              <c:f>'Network-BW'!$C$2:$C$9</c:f>
              <c:strCache>
                <c:ptCount val="8"/>
                <c:pt idx="0">
                  <c:v>Trace A: 5</c:v>
                </c:pt>
                <c:pt idx="1">
                  <c:v>Trace A: 10</c:v>
                </c:pt>
                <c:pt idx="2">
                  <c:v>Trace A: 20</c:v>
                </c:pt>
                <c:pt idx="3">
                  <c:v>Trace A: 50</c:v>
                </c:pt>
                <c:pt idx="4">
                  <c:v>Trace B: 5</c:v>
                </c:pt>
                <c:pt idx="5">
                  <c:v>Trace B: 10</c:v>
                </c:pt>
                <c:pt idx="6">
                  <c:v>Trace B: 20</c:v>
                </c:pt>
                <c:pt idx="7">
                  <c:v>Trace B: 50</c:v>
                </c:pt>
              </c:strCache>
            </c:strRef>
          </c:cat>
          <c:val>
            <c:numRef>
              <c:f>'Network-BW'!$G$2:$G$9</c:f>
              <c:numCache>
                <c:formatCode>General</c:formatCode>
                <c:ptCount val="8"/>
                <c:pt idx="0">
                  <c:v>1.28508382435</c:v>
                </c:pt>
                <c:pt idx="1">
                  <c:v>1.4389375068200001</c:v>
                </c:pt>
                <c:pt idx="2">
                  <c:v>1.6390353739400001</c:v>
                </c:pt>
                <c:pt idx="3">
                  <c:v>2.03123351774</c:v>
                </c:pt>
                <c:pt idx="4">
                  <c:v>1.2598680038000001</c:v>
                </c:pt>
                <c:pt idx="5">
                  <c:v>1.41995909184</c:v>
                </c:pt>
                <c:pt idx="6">
                  <c:v>1.6291889425899999</c:v>
                </c:pt>
                <c:pt idx="7">
                  <c:v>2.0110475586500001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EA-413D-BF66-6B8F48D5F631}"/>
            </c:ext>
          </c:extLst>
        </c:ser>
        <c:ser>
          <c:idx val="3"/>
          <c:order val="2"/>
          <c:tx>
            <c:strRef>
              <c:f>'Network-BW'!$H$1</c:f>
              <c:strCache>
                <c:ptCount val="1"/>
                <c:pt idx="0">
                  <c:v>HBM</c:v>
                </c:pt>
              </c:strCache>
            </c:strRef>
          </c:tx>
          <c:spPr>
            <a:ln w="1905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plus"/>
            <c:size val="5"/>
            <c:spPr>
              <a:noFill/>
              <a:ln w="1587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strRef>
              <c:f>'Network-BW'!$C$2:$C$9</c:f>
              <c:strCache>
                <c:ptCount val="8"/>
                <c:pt idx="0">
                  <c:v>Trace A: 5</c:v>
                </c:pt>
                <c:pt idx="1">
                  <c:v>Trace A: 10</c:v>
                </c:pt>
                <c:pt idx="2">
                  <c:v>Trace A: 20</c:v>
                </c:pt>
                <c:pt idx="3">
                  <c:v>Trace A: 50</c:v>
                </c:pt>
                <c:pt idx="4">
                  <c:v>Trace B: 5</c:v>
                </c:pt>
                <c:pt idx="5">
                  <c:v>Trace B: 10</c:v>
                </c:pt>
                <c:pt idx="6">
                  <c:v>Trace B: 20</c:v>
                </c:pt>
                <c:pt idx="7">
                  <c:v>Trace B: 50</c:v>
                </c:pt>
              </c:strCache>
            </c:strRef>
          </c:cat>
          <c:val>
            <c:numRef>
              <c:f>'Network-BW'!$H$2:$H$9</c:f>
              <c:numCache>
                <c:formatCode>General</c:formatCode>
                <c:ptCount val="8"/>
                <c:pt idx="0">
                  <c:v>1.07441601326</c:v>
                </c:pt>
                <c:pt idx="1">
                  <c:v>1.2660105805599999</c:v>
                </c:pt>
                <c:pt idx="2">
                  <c:v>1.33263602185</c:v>
                </c:pt>
                <c:pt idx="3">
                  <c:v>1.41414777478</c:v>
                </c:pt>
                <c:pt idx="4">
                  <c:v>1.0132591905099999</c:v>
                </c:pt>
                <c:pt idx="5">
                  <c:v>1.2286984276599999</c:v>
                </c:pt>
                <c:pt idx="6">
                  <c:v>1.34999887674</c:v>
                </c:pt>
                <c:pt idx="7">
                  <c:v>1.3417950490599999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EA-413D-BF66-6B8F48D5F631}"/>
            </c:ext>
          </c:extLst>
        </c:ser>
        <c:ser>
          <c:idx val="4"/>
          <c:order val="3"/>
          <c:tx>
            <c:strRef>
              <c:f>'Network-BW'!$I$1</c:f>
              <c:strCache>
                <c:ptCount val="1"/>
                <c:pt idx="0">
                  <c:v>HMC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x"/>
            <c:size val="10"/>
            <c:spPr>
              <a:noFill/>
              <a:ln w="349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'Network-BW'!$C$2:$C$9</c:f>
              <c:strCache>
                <c:ptCount val="8"/>
                <c:pt idx="0">
                  <c:v>Trace A: 5</c:v>
                </c:pt>
                <c:pt idx="1">
                  <c:v>Trace A: 10</c:v>
                </c:pt>
                <c:pt idx="2">
                  <c:v>Trace A: 20</c:v>
                </c:pt>
                <c:pt idx="3">
                  <c:v>Trace A: 50</c:v>
                </c:pt>
                <c:pt idx="4">
                  <c:v>Trace B: 5</c:v>
                </c:pt>
                <c:pt idx="5">
                  <c:v>Trace B: 10</c:v>
                </c:pt>
                <c:pt idx="6">
                  <c:v>Trace B: 20</c:v>
                </c:pt>
                <c:pt idx="7">
                  <c:v>Trace B: 50</c:v>
                </c:pt>
              </c:strCache>
            </c:strRef>
          </c:cat>
          <c:val>
            <c:numRef>
              <c:f>'Network-BW'!$I$2:$I$9</c:f>
              <c:numCache>
                <c:formatCode>General</c:formatCode>
                <c:ptCount val="8"/>
                <c:pt idx="0">
                  <c:v>0.96539219444500002</c:v>
                </c:pt>
                <c:pt idx="1">
                  <c:v>1.27486017878</c:v>
                </c:pt>
                <c:pt idx="2">
                  <c:v>1.8100999579399999</c:v>
                </c:pt>
                <c:pt idx="3">
                  <c:v>3.3550094919900002</c:v>
                </c:pt>
                <c:pt idx="4">
                  <c:v>0.96415693205099995</c:v>
                </c:pt>
                <c:pt idx="5">
                  <c:v>1.2597002123700001</c:v>
                </c:pt>
                <c:pt idx="6">
                  <c:v>1.76645899683</c:v>
                </c:pt>
                <c:pt idx="7">
                  <c:v>3.1674338693299999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EA-413D-BF66-6B8F48D5F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728816"/>
        <c:axId val="463725680"/>
      </c:lineChart>
      <c:catAx>
        <c:axId val="4637288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725680"/>
        <c:crosses val="autoZero"/>
        <c:auto val="1"/>
        <c:lblAlgn val="ctr"/>
        <c:lblOffset val="100"/>
        <c:noMultiLvlLbl val="0"/>
      </c:catAx>
      <c:valAx>
        <c:axId val="463725680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728816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0.12907</cdr:x>
      <cdr:y>0.5264</cdr:y>
    </cdr:from>
    <cdr:to>
      <cdr:x>0.41024</cdr:x>
      <cdr:y>0.78335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1948876" y="596644"/>
          <a:ext cx="704866" cy="2399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tIns="0" bIns="0" rtlCol="0"/>
        <a:lstStyle xmlns:a="http://schemas.openxmlformats.org/drawingml/2006/main"/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Wide I/O 2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Wide I/O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LPDDR4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LPDDR3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HMC-Alt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HMC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HBM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GDDR5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DDR4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DDR3</a:t>
          </a:r>
        </a:p>
      </cdr:txBody>
    </cdr:sp>
  </cdr:relSizeAnchor>
  <cdr:relSizeAnchor xmlns:cdr="http://schemas.openxmlformats.org/drawingml/2006/chartDrawing">
    <cdr:from>
      <cdr:x>0.41574</cdr:x>
      <cdr:y>0.52894</cdr:y>
    </cdr:from>
    <cdr:to>
      <cdr:x>0.68859</cdr:x>
      <cdr:y>0.78588</cdr:y>
    </cdr:to>
    <cdr:sp macro="" textlink="">
      <cdr:nvSpPr>
        <cdr:cNvPr id="3" name="TextBox 1"/>
        <cdr:cNvSpPr txBox="1"/>
      </cdr:nvSpPr>
      <cdr:spPr>
        <a:xfrm xmlns:a="http://schemas.openxmlformats.org/drawingml/2006/main" rot="5400000">
          <a:off x="4359995" y="639103"/>
          <a:ext cx="704838" cy="2328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t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Wide I/O 2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Wide I/O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LPDDR4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LPDDR3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HMC-Alt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HMC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HBM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GDDR5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DDR4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DDR3</a:t>
          </a:r>
        </a:p>
      </cdr:txBody>
    </cdr:sp>
  </cdr:relSizeAnchor>
  <cdr:relSizeAnchor xmlns:cdr="http://schemas.openxmlformats.org/drawingml/2006/chartDrawing">
    <cdr:from>
      <cdr:x>0.69125</cdr:x>
      <cdr:y>0.52894</cdr:y>
    </cdr:from>
    <cdr:to>
      <cdr:x>0.96827</cdr:x>
      <cdr:y>0.78588</cdr:y>
    </cdr:to>
    <cdr:sp macro="" textlink="">
      <cdr:nvSpPr>
        <cdr:cNvPr id="4" name="TextBox 1"/>
        <cdr:cNvSpPr txBox="1"/>
      </cdr:nvSpPr>
      <cdr:spPr>
        <a:xfrm xmlns:a="http://schemas.openxmlformats.org/drawingml/2006/main" rot="5400000">
          <a:off x="6729118" y="621308"/>
          <a:ext cx="704838" cy="2364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t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Wide I/O 2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Wide I/O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LPDDR4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LPDDR3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HMC-Alt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HMC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HBM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GDDR5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DDR4</a:t>
          </a:r>
        </a:p>
        <a:p xmlns:a="http://schemas.openxmlformats.org/drawingml/2006/main">
          <a:pPr>
            <a:lnSpc>
              <a:spcPts val="1730"/>
            </a:lnSpc>
          </a:pPr>
          <a:r>
            <a:rPr lang="en-US" sz="1600" dirty="0"/>
            <a:t>DDR3</a:t>
          </a:r>
        </a:p>
      </cdr:txBody>
    </cdr:sp>
  </cdr:relSizeAnchor>
  <cdr:relSizeAnchor xmlns:cdr="http://schemas.openxmlformats.org/drawingml/2006/chartDrawing">
    <cdr:from>
      <cdr:x>0.15897</cdr:x>
      <cdr:y>0.92932</cdr:y>
    </cdr:from>
    <cdr:to>
      <cdr:x>0.40889</cdr:x>
      <cdr:y>0.92932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1356714" y="2549310"/>
          <a:ext cx="213291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0.21461</cdr:x>
      <cdr:y>0.87514</cdr:y>
    </cdr:from>
    <cdr:to>
      <cdr:x>0.3491</cdr:x>
      <cdr:y>0.97612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1831557" y="2400687"/>
          <a:ext cx="1147815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lIns="18288" tIns="0" rIns="18288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err="1"/>
            <a:t>libquantum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0.43946</cdr:x>
      <cdr:y>0.92932</cdr:y>
    </cdr:from>
    <cdr:to>
      <cdr:x>0.68937</cdr:x>
      <cdr:y>0.92932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3750527" y="2549310"/>
          <a:ext cx="213283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0.54138</cdr:x>
      <cdr:y>0.87514</cdr:y>
    </cdr:from>
    <cdr:to>
      <cdr:x>0.58759</cdr:x>
      <cdr:y>0.97612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4620340" y="2400687"/>
          <a:ext cx="394403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lIns="18288" tIns="0" rIns="18288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/>
            <a:t>mcf</a:t>
          </a:r>
        </a:p>
      </cdr:txBody>
    </cdr:sp>
  </cdr:relSizeAnchor>
  <cdr:relSizeAnchor xmlns:cdr="http://schemas.openxmlformats.org/drawingml/2006/chartDrawing">
    <cdr:from>
      <cdr:x>0.71854</cdr:x>
      <cdr:y>0.92932</cdr:y>
    </cdr:from>
    <cdr:to>
      <cdr:x>0.96846</cdr:x>
      <cdr:y>0.92932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6132308" y="2549310"/>
          <a:ext cx="213291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0.81137</cdr:x>
      <cdr:y>0.87514</cdr:y>
    </cdr:from>
    <cdr:to>
      <cdr:x>0.87994</cdr:x>
      <cdr:y>0.97612</cdr:y>
    </cdr:to>
    <cdr:sp macro="" textlink="">
      <cdr:nvSpPr>
        <cdr:cNvPr id="12" name="TextBox 2"/>
        <cdr:cNvSpPr txBox="1"/>
      </cdr:nvSpPr>
      <cdr:spPr>
        <a:xfrm xmlns:a="http://schemas.openxmlformats.org/drawingml/2006/main">
          <a:off x="6924579" y="2400687"/>
          <a:ext cx="585161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lIns="18288" tIns="0" rIns="18288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/>
            <a:t>namd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0.10345</cdr:x>
      <cdr:y>0.33242</cdr:y>
    </cdr:from>
    <cdr:to>
      <cdr:x>0.9817</cdr:x>
      <cdr:y>0.33242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914400" y="959389"/>
          <a:ext cx="7763043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</cdr:x>
      <cdr:y>0.96298</cdr:y>
    </cdr:from>
    <cdr:to>
      <cdr:x>0.41221</cdr:x>
      <cdr:y>0.96298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209800" y="2779233"/>
          <a:ext cx="143380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0.27669</cdr:x>
      <cdr:y>0.9526</cdr:y>
    </cdr:from>
    <cdr:to>
      <cdr:x>0.38552</cdr:x>
      <cdr:y>0.9889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2445718" y="2749273"/>
          <a:ext cx="961970" cy="1047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tIns="0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err="1"/>
            <a:t>Netperf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0.43673</cdr:x>
      <cdr:y>0.96298</cdr:y>
    </cdr:from>
    <cdr:to>
      <cdr:x>0.9624</cdr:x>
      <cdr:y>0.96298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3860310" y="2779233"/>
          <a:ext cx="4646503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0.57759</cdr:x>
      <cdr:y>0.90872</cdr:y>
    </cdr:from>
    <cdr:to>
      <cdr:x>0.82277</cdr:x>
      <cdr:y>1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5105400" y="2622629"/>
          <a:ext cx="2167195" cy="2634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t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err="1"/>
            <a:t>IOZone</a:t>
          </a:r>
          <a:r>
            <a:rPr lang="en-US" sz="1800" b="1" dirty="0"/>
            <a:t>, 64MB File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0.12981</cdr:x>
      <cdr:y>0.5264</cdr:y>
    </cdr:from>
    <cdr:to>
      <cdr:x>0.41098</cdr:x>
      <cdr:y>0.78335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884183" y="1153514"/>
          <a:ext cx="704850" cy="1285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tIns="0" bIns="0" rtlCol="0"/>
        <a:lstStyle xmlns:a="http://schemas.openxmlformats.org/drawingml/2006/main"/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Wide I/O 2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Wide I/O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LPDDR4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LPDDR3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HMC-Alt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HMC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HBM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GDDR5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DDR4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DDR3</a:t>
          </a:r>
        </a:p>
      </cdr:txBody>
    </cdr:sp>
  </cdr:relSizeAnchor>
  <cdr:relSizeAnchor xmlns:cdr="http://schemas.openxmlformats.org/drawingml/2006/chartDrawing">
    <cdr:from>
      <cdr:x>0.41723</cdr:x>
      <cdr:y>0.52894</cdr:y>
    </cdr:from>
    <cdr:to>
      <cdr:x>0.69008</cdr:x>
      <cdr:y>0.78588</cdr:y>
    </cdr:to>
    <cdr:sp macro="" textlink="">
      <cdr:nvSpPr>
        <cdr:cNvPr id="3" name="TextBox 1"/>
        <cdr:cNvSpPr txBox="1"/>
      </cdr:nvSpPr>
      <cdr:spPr>
        <a:xfrm xmlns:a="http://schemas.openxmlformats.org/drawingml/2006/main" rot="5400000">
          <a:off x="2179612" y="1179485"/>
          <a:ext cx="704850" cy="1247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t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800"/>
            </a:lnSpc>
          </a:pPr>
          <a:r>
            <a:rPr lang="en-US" sz="1600"/>
            <a:t>Wide I/O 2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/>
            <a:t>Wide I/O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/>
            <a:t>LPDDR4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/>
            <a:t>LPDDR3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/>
            <a:t>HMC-Alt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/>
            <a:t>HMC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/>
            <a:t>HBM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/>
            <a:t>GDDR5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/>
            <a:t>DDR4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/>
            <a:t>DDR3</a:t>
          </a:r>
        </a:p>
      </cdr:txBody>
    </cdr:sp>
  </cdr:relSizeAnchor>
  <cdr:relSizeAnchor xmlns:cdr="http://schemas.openxmlformats.org/drawingml/2006/chartDrawing">
    <cdr:from>
      <cdr:x>0.69423</cdr:x>
      <cdr:y>0.52894</cdr:y>
    </cdr:from>
    <cdr:to>
      <cdr:x>0.97125</cdr:x>
      <cdr:y>0.78588</cdr:y>
    </cdr:to>
    <cdr:sp macro="" textlink="">
      <cdr:nvSpPr>
        <cdr:cNvPr id="4" name="TextBox 1"/>
        <cdr:cNvSpPr txBox="1"/>
      </cdr:nvSpPr>
      <cdr:spPr>
        <a:xfrm xmlns:a="http://schemas.openxmlformats.org/drawingml/2006/main" rot="5400000">
          <a:off x="3455962" y="1169960"/>
          <a:ext cx="704850" cy="1266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t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Wide I/O 2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Wide I/O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LPDDR4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LPDDR3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HMC-Alt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HMC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HBM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GDDR5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DDR4</a:t>
          </a:r>
        </a:p>
        <a:p xmlns:a="http://schemas.openxmlformats.org/drawingml/2006/main">
          <a:pPr>
            <a:lnSpc>
              <a:spcPts val="1800"/>
            </a:lnSpc>
          </a:pPr>
          <a:r>
            <a:rPr lang="en-US" sz="1600" dirty="0"/>
            <a:t>DDR3</a:t>
          </a:r>
        </a:p>
      </cdr:txBody>
    </cdr:sp>
  </cdr:relSizeAnchor>
  <cdr:relSizeAnchor xmlns:cdr="http://schemas.openxmlformats.org/drawingml/2006/chartDrawing">
    <cdr:from>
      <cdr:x>0.15897</cdr:x>
      <cdr:y>0.92256</cdr:y>
    </cdr:from>
    <cdr:to>
      <cdr:x>0.40889</cdr:x>
      <cdr:y>0.92256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1405377" y="2530753"/>
          <a:ext cx="220942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0.21694</cdr:x>
      <cdr:y>0.87713</cdr:y>
    </cdr:from>
    <cdr:to>
      <cdr:x>0.34677</cdr:x>
      <cdr:y>0.97811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1917836" y="2406154"/>
          <a:ext cx="1147815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lIns="18288" tIns="0" rIns="18288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err="1"/>
            <a:t>libquantum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0.43946</cdr:x>
      <cdr:y>0.92256</cdr:y>
    </cdr:from>
    <cdr:to>
      <cdr:x>0.68937</cdr:x>
      <cdr:y>0.92256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3885052" y="2530753"/>
          <a:ext cx="2209333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0.54218</cdr:x>
      <cdr:y>0.87713</cdr:y>
    </cdr:from>
    <cdr:to>
      <cdr:x>0.58679</cdr:x>
      <cdr:y>0.97811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4793136" y="2406154"/>
          <a:ext cx="394403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lIns="18288" tIns="0" rIns="18288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/>
            <a:t>mcf</a:t>
          </a:r>
        </a:p>
      </cdr:txBody>
    </cdr:sp>
  </cdr:relSizeAnchor>
  <cdr:relSizeAnchor xmlns:cdr="http://schemas.openxmlformats.org/drawingml/2006/chartDrawing">
    <cdr:from>
      <cdr:x>0.71854</cdr:x>
      <cdr:y>0.92256</cdr:y>
    </cdr:from>
    <cdr:to>
      <cdr:x>0.96846</cdr:x>
      <cdr:y>0.92256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6352263" y="2530753"/>
          <a:ext cx="220942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0.81256</cdr:x>
      <cdr:y>0.87713</cdr:y>
    </cdr:from>
    <cdr:to>
      <cdr:x>0.87875</cdr:x>
      <cdr:y>0.97811</cdr:y>
    </cdr:to>
    <cdr:sp macro="" textlink="">
      <cdr:nvSpPr>
        <cdr:cNvPr id="12" name="TextBox 2"/>
        <cdr:cNvSpPr txBox="1"/>
      </cdr:nvSpPr>
      <cdr:spPr>
        <a:xfrm xmlns:a="http://schemas.openxmlformats.org/drawingml/2006/main">
          <a:off x="7183445" y="2406154"/>
          <a:ext cx="585161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lIns="18288" tIns="0" rIns="18288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/>
            <a:t>namd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0.1215</cdr:x>
      <cdr:y>0.4778</cdr:y>
    </cdr:from>
    <cdr:to>
      <cdr:x>0.97881</cdr:x>
      <cdr:y>0.4778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600075" y="1310707"/>
          <a:ext cx="4233973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0.19849</cdr:x>
      <cdr:y>0.69569</cdr:y>
    </cdr:from>
    <cdr:to>
      <cdr:x>0.87428</cdr:x>
      <cdr:y>0.69569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920733" y="2122313"/>
          <a:ext cx="313478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0.1205</cdr:x>
      <cdr:y>0.22069</cdr:y>
    </cdr:from>
    <cdr:to>
      <cdr:x>0.97895</cdr:x>
      <cdr:y>0.22069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00282" y="527620"/>
          <a:ext cx="4276432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0.34948</cdr:x>
      <cdr:y>0.26659</cdr:y>
    </cdr:from>
    <cdr:to>
      <cdr:x>0.80315</cdr:x>
      <cdr:y>0.26659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1061032" y="1075157"/>
          <a:ext cx="1377368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0.19383</cdr:x>
      <cdr:y>0.4458</cdr:y>
    </cdr:from>
    <cdr:to>
      <cdr:x>0.64159</cdr:x>
      <cdr:y>0.4458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957254" y="1622147"/>
          <a:ext cx="2211396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0.12731</cdr:x>
      <cdr:y>0.50822</cdr:y>
    </cdr:from>
    <cdr:to>
      <cdr:x>0.93014</cdr:x>
      <cdr:y>0.50822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406230" y="1843135"/>
          <a:ext cx="2561720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0.69919</cdr:x>
      <cdr:y>0.00749</cdr:y>
    </cdr:from>
    <cdr:to>
      <cdr:x>0.77151</cdr:x>
      <cdr:y>0.07892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1037" y="27180"/>
          <a:ext cx="230764" cy="259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solidFill>
                <a:schemeClr val="accent6"/>
              </a:solidFill>
            </a:rPr>
            <a:t>3.54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0.11523</cdr:x>
      <cdr:y>0.97093</cdr:y>
    </cdr:from>
    <cdr:to>
      <cdr:x>0.38477</cdr:x>
      <cdr:y>0.97093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61976" y="2552491"/>
          <a:ext cx="131445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0.18545</cdr:x>
      <cdr:y>0.93141</cdr:y>
    </cdr:from>
    <cdr:to>
      <cdr:x>0.31456</cdr:x>
      <cdr:y>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1653385" y="3778555"/>
          <a:ext cx="1151020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lIns="18288" tIns="0" rIns="18288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/>
            <a:t>Multimedia</a:t>
          </a:r>
        </a:p>
      </cdr:txBody>
    </cdr:sp>
  </cdr:relSizeAnchor>
  <cdr:relSizeAnchor xmlns:cdr="http://schemas.openxmlformats.org/drawingml/2006/chartDrawing">
    <cdr:from>
      <cdr:x>0.71108</cdr:x>
      <cdr:y>0.97093</cdr:y>
    </cdr:from>
    <cdr:to>
      <cdr:x>0.9802</cdr:x>
      <cdr:y>0.97093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3467781" y="2552491"/>
          <a:ext cx="131245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0.72688</cdr:x>
      <cdr:y>0.93141</cdr:y>
    </cdr:from>
    <cdr:to>
      <cdr:x>0.9644</cdr:x>
      <cdr:y>1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6480406" y="3761592"/>
          <a:ext cx="2117631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lIns="18288" tIns="0" rIns="18288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/>
            <a:t>General-Purpose GPU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0.13889</cdr:x>
      <cdr:y>0.63704</cdr:y>
    </cdr:from>
    <cdr:to>
      <cdr:x>0.98542</cdr:x>
      <cdr:y>0.63704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1238250" y="2572758"/>
          <a:ext cx="7547163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0.41074</cdr:x>
      <cdr:y>0.97093</cdr:y>
    </cdr:from>
    <cdr:to>
      <cdr:x>0.68359</cdr:x>
      <cdr:y>0.97093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2003107" y="2552491"/>
          <a:ext cx="1330644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0.49529</cdr:x>
      <cdr:y>0.93141</cdr:y>
    </cdr:from>
    <cdr:to>
      <cdr:x>0.59904</cdr:x>
      <cdr:y>1</cdr:y>
    </cdr:to>
    <cdr:sp macro="" textlink="">
      <cdr:nvSpPr>
        <cdr:cNvPr id="14" name="TextBox 2"/>
        <cdr:cNvSpPr txBox="1"/>
      </cdr:nvSpPr>
      <cdr:spPr>
        <a:xfrm xmlns:a="http://schemas.openxmlformats.org/drawingml/2006/main">
          <a:off x="4415696" y="3772093"/>
          <a:ext cx="924997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lIns="18288" tIns="0" rIns="18288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/>
            <a:t>Network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84CA2-105F-41CF-95FA-79E2DEDCE6D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2E61D-2080-44C1-8D97-F4B80BA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5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A38D9882-8E9E-4CF6-8AEF-BEC3B7A09D95}" type="datetimeFigureOut">
              <a:rPr lang="en-US"/>
              <a:pPr>
                <a:defRPr/>
              </a:pPr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0529AF4-9733-4245-A38E-6E2258071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666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HMC performs 5.8% worse than DDR3 for single-thread desktop/scientific applications, despite 87%</a:t>
            </a:r>
            <a:r>
              <a:rPr lang="en-US" baseline="0" dirty="0" smtClean="0"/>
              <a:t> more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60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figure</a:t>
            </a:r>
            <a:r>
              <a:rPr lang="en-US" baseline="0" dirty="0" smtClean="0"/>
              <a:t> out how much faster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751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add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97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29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030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add animation for bank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37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1"/>
            <a:ext cx="8839200" cy="3048001"/>
          </a:xfrm>
        </p:spPr>
        <p:txBody>
          <a:bodyPr/>
          <a:lstStyle>
            <a:lvl1pPr algn="ctr">
              <a:defRPr sz="3600" spc="-9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22098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69696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D4D4D4"/>
                </a:solidFill>
              </a:defRPr>
            </a:lvl1pPr>
          </a:lstStyle>
          <a:p>
            <a:r>
              <a:rPr lang="en-US" altLang="en-US" dirty="0"/>
              <a:t>Page </a:t>
            </a:r>
            <a:fld id="{C0114C80-A684-4FC2-9290-3D6457BFA549}" type="slidenum">
              <a:rPr lang="en-US" altLang="en-US" smtClean="0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5848919" y="222528"/>
            <a:ext cx="1326783" cy="2194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237744"/>
            <a:ext cx="2724912" cy="242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24" y="172236"/>
            <a:ext cx="1354535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581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D0BF8F6E-232C-4479-8873-848D6BC8E6C3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9103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2"/>
            <a:ext cx="2057400" cy="51054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38201"/>
            <a:ext cx="6629400" cy="51054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8C84A859-EC2B-4CC2-841B-A4A94D4856AA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88022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71700" y="6096000"/>
            <a:ext cx="69723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56E643E9-8232-44D4-8A76-E691A7C80D3B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7369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"/>
            <a:ext cx="9144000" cy="6202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85800"/>
            <a:ext cx="7772400" cy="5334000"/>
          </a:xfrm>
        </p:spPr>
        <p:txBody>
          <a:bodyPr anchorCtr="1"/>
          <a:lstStyle>
            <a:lvl1pPr algn="ctr">
              <a:defRPr sz="3600" b="0" cap="none" spc="-1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4572000"/>
            <a:ext cx="7772400" cy="8255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1252D094-1F6F-4D58-85D9-7DD94883DE43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82087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D2B8100E-AEB3-45CD-B31C-E5D9AB46F8E2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2604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4344988" cy="685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4344988" cy="4419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38200"/>
            <a:ext cx="4346575" cy="685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24000"/>
            <a:ext cx="4346575" cy="4419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B98A4ED6-624C-4BEA-BCDE-327289EF7D9F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8127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AB72A377-ED4A-4672-A396-DD11146850F5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98236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A4A31649-8929-48A0-9489-E8D4C8D91F05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76139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838200"/>
            <a:ext cx="3313113" cy="11430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1"/>
            <a:ext cx="5416550" cy="51054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1" y="1981200"/>
            <a:ext cx="3313113" cy="39624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3E8FA7CC-2CE5-41D8-B4C4-AD442D4B12B0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034656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2001"/>
            <a:ext cx="5486400" cy="381000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FC7E1FD5-A6B1-43EF-B5D9-E1445DE766F6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70787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1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9377"/>
            <a:ext cx="794385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810545"/>
            <a:ext cx="8839200" cy="57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3363"/>
            <a:ext cx="6172200" cy="228600"/>
          </a:xfrm>
          <a:prstGeom prst="rect">
            <a:avLst/>
          </a:prstGeom>
        </p:spPr>
        <p:txBody>
          <a:bodyPr vert="horz" lIns="45720" tIns="0" rIns="4572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Whitney-Semibold SC" panose="0200060304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583363"/>
            <a:ext cx="1371600" cy="228600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Page </a:t>
            </a:r>
            <a:fld id="{BBF05047-ADC6-47BF-A318-424F854A849A}" type="slidenum">
              <a:rPr lang="en-US" altLang="en-US" smtClean="0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61" y="228600"/>
            <a:ext cx="1066271" cy="2150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46" r:id="rId2"/>
    <p:sldLayoutId id="214748395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9pPr>
    </p:titleStyle>
    <p:bodyStyle>
      <a:lvl1pPr marL="204788" indent="-204788" algn="l" rtl="0" eaLnBrk="1" fontAlgn="base" hangingPunct="1"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sz="2600" b="1" kern="1200" baseline="0">
          <a:solidFill>
            <a:srgbClr val="404040"/>
          </a:solidFill>
          <a:latin typeface="Adobe Garamond Pro" panose="02020502060506020403" pitchFamily="18" charset="0"/>
          <a:ea typeface="+mn-ea"/>
          <a:cs typeface="+mn-cs"/>
        </a:defRPr>
      </a:lvl1pPr>
      <a:lvl2pPr marL="479822" indent="-171450" algn="l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2pPr>
      <a:lvl3pPr marL="857250" indent="-171450" algn="l" rtl="0" eaLnBrk="1" fontAlgn="base" hangingPunct="1">
        <a:spcBef>
          <a:spcPts val="225"/>
        </a:spcBef>
        <a:spcAft>
          <a:spcPct val="0"/>
        </a:spcAft>
        <a:buFont typeface="Palatino Linotype" panose="02040502050505030304" pitchFamily="18" charset="0"/>
        <a:buChar char="»"/>
        <a:defRPr sz="18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ramulato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MU-SAFARI/MemB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2819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000" spc="-100" dirty="0" smtClean="0">
                <a:solidFill>
                  <a:srgbClr val="4F81BD">
                    <a:lumMod val="75000"/>
                  </a:srgbClr>
                </a:solidFill>
              </a:rPr>
              <a:t>Demystifying Complex</a:t>
            </a:r>
            <a:br>
              <a:rPr lang="en-US" sz="4000" spc="-100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en-US" sz="4000" spc="-100" dirty="0" smtClean="0">
                <a:solidFill>
                  <a:srgbClr val="4F81BD">
                    <a:lumMod val="75000"/>
                  </a:srgbClr>
                </a:solidFill>
              </a:rPr>
              <a:t>Workload–DRAM Interactions:</a:t>
            </a:r>
            <a:r>
              <a:rPr lang="en-US" spc="-100" dirty="0">
                <a:solidFill>
                  <a:srgbClr val="0070C0"/>
                </a:solidFill>
              </a:rPr>
              <a:t/>
            </a:r>
            <a:br>
              <a:rPr lang="en-US" spc="-100" dirty="0">
                <a:solidFill>
                  <a:srgbClr val="0070C0"/>
                </a:solidFill>
              </a:rPr>
            </a:br>
            <a:r>
              <a:rPr lang="en-US" b="0" spc="-12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An Experimental </a:t>
            </a:r>
            <a:r>
              <a:rPr lang="en-US" b="0" spc="-120" dirty="0">
                <a:solidFill>
                  <a:srgbClr val="1F497D">
                    <a:lumMod val="60000"/>
                    <a:lumOff val="40000"/>
                  </a:srgbClr>
                </a:solidFill>
              </a:rPr>
              <a:t>Study</a:t>
            </a:r>
            <a:endParaRPr lang="en-US" sz="40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3429000"/>
          </a:xfrm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en-US" dirty="0">
                <a:solidFill>
                  <a:srgbClr val="404040"/>
                </a:solidFill>
              </a:rPr>
              <a:t>Saugata Ghose, </a:t>
            </a:r>
            <a:r>
              <a:rPr lang="en-US" b="0" dirty="0" smtClean="0"/>
              <a:t>Tianshi Li,</a:t>
            </a:r>
            <a:br>
              <a:rPr lang="en-US" b="0" dirty="0" smtClean="0"/>
            </a:br>
            <a:r>
              <a:rPr lang="en-US" b="0" dirty="0" smtClean="0"/>
              <a:t>Nastaran Hajinazar, Damla Senol Cali, </a:t>
            </a:r>
            <a:r>
              <a:rPr lang="en-US" b="0" dirty="0"/>
              <a:t>Onur Mutlu</a:t>
            </a:r>
          </a:p>
          <a:p>
            <a:pPr lvl="0"/>
            <a:endParaRPr lang="fa-IR" b="0" dirty="0"/>
          </a:p>
          <a:p>
            <a:pPr lvl="0"/>
            <a:r>
              <a:rPr lang="en-US" b="0" dirty="0"/>
              <a:t>June </a:t>
            </a:r>
            <a:r>
              <a:rPr lang="en-US" b="0" dirty="0" smtClean="0"/>
              <a:t>27, 2019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67735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 DRAM types</a:t>
            </a:r>
          </a:p>
          <a:p>
            <a:pPr lvl="1">
              <a:tabLst>
                <a:tab pos="4805363" algn="l"/>
              </a:tabLst>
            </a:pPr>
            <a:r>
              <a:rPr lang="en-US" dirty="0" smtClean="0"/>
              <a:t>Standard power	• Low power</a:t>
            </a:r>
          </a:p>
          <a:p>
            <a:pPr lvl="2">
              <a:tabLst>
                <a:tab pos="5262563" algn="l"/>
              </a:tabLst>
            </a:pPr>
            <a:r>
              <a:rPr lang="en-US" dirty="0" smtClean="0"/>
              <a:t>DDR3-2133	</a:t>
            </a:r>
            <a:r>
              <a:rPr lang="en-US" dirty="0" smtClean="0">
                <a:latin typeface="Palatino Linotype" panose="02040502050505030304" pitchFamily="18" charset="0"/>
              </a:rPr>
              <a:t>» </a:t>
            </a:r>
            <a:r>
              <a:rPr lang="en-US" dirty="0" smtClean="0"/>
              <a:t>LPDDR3-2133</a:t>
            </a:r>
          </a:p>
          <a:p>
            <a:pPr lvl="2">
              <a:tabLst>
                <a:tab pos="5262563" algn="l"/>
              </a:tabLst>
            </a:pPr>
            <a:r>
              <a:rPr lang="en-US" dirty="0" smtClean="0"/>
              <a:t>DDR4-3200</a:t>
            </a:r>
            <a:r>
              <a:rPr lang="en-US" dirty="0"/>
              <a:t>	</a:t>
            </a:r>
            <a:r>
              <a:rPr lang="en-US" dirty="0">
                <a:latin typeface="Palatino Linotype" panose="02040502050505030304" pitchFamily="18" charset="0"/>
              </a:rPr>
              <a:t>» </a:t>
            </a:r>
            <a:r>
              <a:rPr lang="en-US" dirty="0"/>
              <a:t>LPDDR4-3200</a:t>
            </a:r>
            <a:endParaRPr lang="en-US" dirty="0" smtClean="0"/>
          </a:p>
          <a:p>
            <a:pPr lvl="2">
              <a:tabLst>
                <a:tab pos="5262563" algn="l"/>
              </a:tabLst>
            </a:pPr>
            <a:r>
              <a:rPr lang="en-US" dirty="0" smtClean="0"/>
              <a:t>GDDR5-7000</a:t>
            </a:r>
            <a:r>
              <a:rPr lang="en-US" dirty="0"/>
              <a:t>	</a:t>
            </a:r>
            <a:r>
              <a:rPr lang="en-US" dirty="0">
                <a:latin typeface="Palatino Linotype" panose="02040502050505030304" pitchFamily="18" charset="0"/>
              </a:rPr>
              <a:t>» </a:t>
            </a:r>
            <a:r>
              <a:rPr lang="en-US" dirty="0"/>
              <a:t>Wide I/O</a:t>
            </a:r>
            <a:endParaRPr lang="en-US" dirty="0" smtClean="0"/>
          </a:p>
          <a:p>
            <a:pPr lvl="2">
              <a:tabLst>
                <a:tab pos="5262563" algn="l"/>
              </a:tabLst>
            </a:pPr>
            <a:r>
              <a:rPr lang="en-US" dirty="0" smtClean="0"/>
              <a:t>HBM</a:t>
            </a:r>
            <a:r>
              <a:rPr lang="en-US" dirty="0"/>
              <a:t>	</a:t>
            </a:r>
            <a:r>
              <a:rPr lang="en-US" dirty="0">
                <a:latin typeface="Palatino Linotype" panose="02040502050505030304" pitchFamily="18" charset="0"/>
              </a:rPr>
              <a:t>» </a:t>
            </a:r>
            <a:r>
              <a:rPr lang="en-US" dirty="0"/>
              <a:t>Wide I/O 2</a:t>
            </a:r>
            <a:endParaRPr lang="en-US" dirty="0" smtClean="0"/>
          </a:p>
          <a:p>
            <a:pPr lvl="2">
              <a:tabLst>
                <a:tab pos="5262563" algn="l"/>
              </a:tabLst>
            </a:pPr>
            <a:r>
              <a:rPr lang="en-US" dirty="0" smtClean="0"/>
              <a:t>HMC 2.0</a:t>
            </a:r>
          </a:p>
          <a:p>
            <a:r>
              <a:rPr lang="en-US" dirty="0" smtClean="0"/>
              <a:t>4GB of DRAM total, typically distributed across 4 channels</a:t>
            </a:r>
          </a:p>
          <a:p>
            <a:endParaRPr lang="en-US" dirty="0" smtClean="0"/>
          </a:p>
          <a:p>
            <a:r>
              <a:rPr lang="en-US" dirty="0" smtClean="0"/>
              <a:t>Processor cores</a:t>
            </a:r>
          </a:p>
          <a:p>
            <a:pPr lvl="1"/>
            <a:r>
              <a:rPr lang="en-US" dirty="0" smtClean="0"/>
              <a:t>Single-thread/</a:t>
            </a:r>
            <a:r>
              <a:rPr lang="en-US" dirty="0" err="1" smtClean="0"/>
              <a:t>multiprogrammed</a:t>
            </a:r>
            <a:r>
              <a:rPr lang="en-US" dirty="0" smtClean="0"/>
              <a:t>: 4 cores, 4.0 GHz</a:t>
            </a:r>
          </a:p>
          <a:p>
            <a:pPr lvl="1"/>
            <a:r>
              <a:rPr lang="en-US" dirty="0" smtClean="0"/>
              <a:t>Multithreaded: 20 cores, 2 threads per core, 2.2 GHz</a:t>
            </a:r>
          </a:p>
          <a:p>
            <a:pPr lvl="1"/>
            <a:r>
              <a:rPr lang="en-US" dirty="0" smtClean="0"/>
              <a:t>Out-of-order cores, 128-entry ROB, 4-wide issue</a:t>
            </a:r>
          </a:p>
          <a:p>
            <a:r>
              <a:rPr lang="en-US" dirty="0" smtClean="0"/>
              <a:t>64kB/256kB private L1/L2 caches</a:t>
            </a:r>
          </a:p>
          <a:p>
            <a:r>
              <a:rPr lang="en-US" dirty="0" smtClean="0"/>
              <a:t>2MB of shared last-level cache </a:t>
            </a:r>
            <a:r>
              <a:rPr lang="en-US" dirty="0" smtClean="0"/>
              <a:t>(LLC) per </a:t>
            </a:r>
            <a:r>
              <a:rPr lang="en-US" dirty="0" smtClean="0"/>
              <a:t>core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10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7187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to Capture Parallelism and Contention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Parallelism</a:t>
                </a:r>
              </a:p>
              <a:p>
                <a:pPr lvl="1"/>
                <a:r>
                  <a:rPr lang="en-US" dirty="0" smtClean="0"/>
                  <a:t>Existing metrics (e.g., memory-level parallelism, bank-level parallelism) are typically from the perspective of an application</a:t>
                </a:r>
              </a:p>
              <a:p>
                <a:pPr lvl="1"/>
                <a:r>
                  <a:rPr lang="en-US" dirty="0" smtClean="0"/>
                  <a:t>We want to measure how well hardware parallelism is being utilized</a:t>
                </a:r>
              </a:p>
              <a:p>
                <a:pPr lvl="1"/>
                <a:r>
                  <a:rPr lang="en-US" dirty="0" smtClean="0"/>
                  <a:t>New metric: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bank parallelism utilization (BPU)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#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active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banks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cycle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nary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cycles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memory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active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Contention</a:t>
                </a:r>
                <a:endParaRPr lang="en-US" dirty="0"/>
              </a:p>
              <a:p>
                <a:pPr lvl="1"/>
                <a:r>
                  <a:rPr lang="en-US" dirty="0" smtClean="0"/>
                  <a:t>Dictates the time that a read/write request must wait</a:t>
                </a:r>
              </a:p>
              <a:p>
                <a:pPr lvl="1"/>
                <a:r>
                  <a:rPr lang="en-US" dirty="0" smtClean="0"/>
                  <a:t>Refined metric: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row buffer locality (RBL)</a:t>
                </a:r>
              </a:p>
              <a:p>
                <a:pPr lvl="2"/>
                <a:r>
                  <a:rPr lang="en-US" b="1" dirty="0" smtClean="0">
                    <a:solidFill>
                      <a:schemeClr val="tx1"/>
                    </a:solidFill>
                  </a:rPr>
                  <a:t>Row hit:</a:t>
                </a:r>
                <a:r>
                  <a:rPr lang="en-US" dirty="0" smtClean="0"/>
                  <a:t> no time</a:t>
                </a:r>
              </a:p>
              <a:p>
                <a:pPr lvl="2"/>
                <a:r>
                  <a:rPr lang="en-US" b="1" dirty="0" smtClean="0">
                    <a:solidFill>
                      <a:schemeClr val="accent4"/>
                    </a:solidFill>
                  </a:rPr>
                  <a:t>Row miss:</a:t>
                </a:r>
                <a:r>
                  <a:rPr lang="en-US" dirty="0" smtClean="0"/>
                  <a:t> activation latency</a:t>
                </a:r>
              </a:p>
              <a:p>
                <a:pPr lvl="2"/>
                <a:r>
                  <a:rPr lang="en-US" b="1" dirty="0" smtClean="0">
                    <a:solidFill>
                      <a:schemeClr val="accent2"/>
                    </a:solidFill>
                  </a:rPr>
                  <a:t>Row conflict:</a:t>
                </a:r>
                <a:r>
                  <a:rPr lang="en-US" dirty="0" smtClean="0"/>
                  <a:t> activation latency </a:t>
                </a:r>
                <a:r>
                  <a:rPr lang="en-US" i="1" dirty="0" smtClean="0"/>
                  <a:t>plus </a:t>
                </a:r>
                <a:r>
                  <a:rPr lang="en-US" dirty="0" smtClean="0"/>
                  <a:t>latency of requests to already-open row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34" t="-1065" r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11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4526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5373"/>
            <a:ext cx="9144000" cy="5334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Background: DRAM Basics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Methodology &amp; Metrics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 smtClean="0"/>
              <a:t>Major Observations from Our </a:t>
            </a:r>
            <a:r>
              <a:rPr lang="en-US" sz="3200" b="1" dirty="0" smtClean="0"/>
              <a:t>Study</a:t>
            </a:r>
            <a:br>
              <a:rPr lang="en-US" sz="3200" b="1" dirty="0" smtClean="0"/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 Takeaways and Conclusion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12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7160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none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46647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flipV="1">
            <a:off x="4267200" y="1272152"/>
            <a:ext cx="228600" cy="2895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flipV="1">
            <a:off x="8181392" y="1272152"/>
            <a:ext cx="228600" cy="2895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flipV="1">
            <a:off x="8535955" y="1272152"/>
            <a:ext cx="228600" cy="2895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6112" y="2415152"/>
            <a:ext cx="7909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Newer Is Not Always Better: Desktop/Scientific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4473960"/>
            <a:ext cx="8839200" cy="2063366"/>
          </a:xfrm>
        </p:spPr>
        <p:txBody>
          <a:bodyPr/>
          <a:lstStyle/>
          <a:p>
            <a:r>
              <a:rPr lang="en-US" dirty="0" smtClean="0"/>
              <a:t>DDR4 performs near identically to DDR3 most of the time</a:t>
            </a:r>
          </a:p>
          <a:p>
            <a:r>
              <a:rPr lang="en-US" dirty="0" smtClean="0"/>
              <a:t>HMC performs </a:t>
            </a:r>
            <a:r>
              <a:rPr lang="en-US" i="1" dirty="0" smtClean="0"/>
              <a:t>worse</a:t>
            </a:r>
            <a:r>
              <a:rPr lang="en-US" dirty="0" smtClean="0"/>
              <a:t> than DDR3 in many (but not all)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1252D094-1F6F-4D58-85D9-7DD94883DE43}" type="slidenum">
              <a:rPr lang="en-US" altLang="en-US" smtClean="0"/>
              <a:pPr/>
              <a:t>13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697065"/>
              </p:ext>
            </p:extLst>
          </p:nvPr>
        </p:nvGraphicFramePr>
        <p:xfrm>
          <a:off x="152400" y="770392"/>
          <a:ext cx="8839200" cy="364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5691673"/>
            <a:ext cx="9144000" cy="7081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Why?  Let’s focus on three representative applications</a:t>
            </a:r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2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Graphic spid="7" grpId="0" uiExpand="1">
        <p:bldSub>
          <a:bldChart bld="series"/>
        </p:bldSub>
      </p:bldGraphic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 flipV="1">
            <a:off x="2506980" y="887462"/>
            <a:ext cx="228600" cy="19319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V="1">
            <a:off x="4884420" y="887462"/>
            <a:ext cx="228600" cy="19319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flipV="1">
            <a:off x="7273658" y="887462"/>
            <a:ext cx="228600" cy="19319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Newer Is Not Always Better</a:t>
            </a:r>
            <a:r>
              <a:rPr lang="en-US" dirty="0" smtClean="0"/>
              <a:t>: BPU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38600"/>
            <a:ext cx="8839200" cy="2498726"/>
          </a:xfrm>
        </p:spPr>
        <p:txBody>
          <a:bodyPr/>
          <a:lstStyle/>
          <a:p>
            <a:r>
              <a:rPr lang="en-US" i="1" dirty="0" err="1" smtClean="0">
                <a:solidFill>
                  <a:srgbClr val="962930"/>
                </a:solidFill>
              </a:rPr>
              <a:t>libquantum</a:t>
            </a:r>
            <a:r>
              <a:rPr lang="en-US" dirty="0" smtClean="0">
                <a:solidFill>
                  <a:srgbClr val="962930"/>
                </a:solidFill>
              </a:rPr>
              <a:t> </a:t>
            </a:r>
            <a:r>
              <a:rPr lang="en-US" b="0" dirty="0" smtClean="0">
                <a:solidFill>
                  <a:srgbClr val="962930"/>
                </a:solidFill>
              </a:rPr>
              <a:t>(HMC slower)</a:t>
            </a:r>
            <a:r>
              <a:rPr lang="en-US" dirty="0" smtClean="0">
                <a:solidFill>
                  <a:srgbClr val="962930"/>
                </a:solidFill>
              </a:rPr>
              <a:t>:</a:t>
            </a:r>
            <a:r>
              <a:rPr lang="en-US" dirty="0" smtClean="0"/>
              <a:t> cannot </a:t>
            </a:r>
            <a:r>
              <a:rPr lang="en-US" dirty="0" smtClean="0"/>
              <a:t>even take advantage of the 32 banks available in DDR3 </a:t>
            </a:r>
            <a:r>
              <a:rPr lang="en-US" dirty="0" smtClean="0"/>
              <a:t>– additional </a:t>
            </a:r>
            <a:r>
              <a:rPr lang="en-US" dirty="0" smtClean="0"/>
              <a:t>banks don’t help</a:t>
            </a:r>
          </a:p>
          <a:p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mcf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(HMC faster)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/>
              <a:t> makes </a:t>
            </a:r>
            <a:r>
              <a:rPr lang="en-US" dirty="0" smtClean="0"/>
              <a:t>use of more banks due to its much higher memory </a:t>
            </a:r>
            <a:r>
              <a:rPr lang="en-US" dirty="0" smtClean="0"/>
              <a:t>intensity </a:t>
            </a:r>
            <a:r>
              <a:rPr lang="en-US" b="0" dirty="0" smtClean="0"/>
              <a:t>(70 LLC misses per </a:t>
            </a:r>
            <a:r>
              <a:rPr lang="en-US" b="0" dirty="0" err="1" smtClean="0"/>
              <a:t>kiloinstruction</a:t>
            </a:r>
            <a:r>
              <a:rPr lang="en-US" b="0" dirty="0"/>
              <a:t>)</a:t>
            </a:r>
            <a:endParaRPr lang="en-US" dirty="0" smtClean="0"/>
          </a:p>
          <a:p>
            <a:r>
              <a:rPr lang="en-US" i="1" dirty="0" err="1" smtClean="0">
                <a:solidFill>
                  <a:schemeClr val="accent4"/>
                </a:solidFill>
              </a:rPr>
              <a:t>namd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b="0" dirty="0" smtClean="0">
                <a:solidFill>
                  <a:schemeClr val="accent4"/>
                </a:solidFill>
              </a:rPr>
              <a:t>(HMC same)</a:t>
            </a:r>
            <a:r>
              <a:rPr lang="en-US" dirty="0" smtClean="0">
                <a:solidFill>
                  <a:schemeClr val="accent4"/>
                </a:solidFill>
              </a:rPr>
              <a:t>:</a:t>
            </a:r>
            <a:r>
              <a:rPr lang="en-US" dirty="0" smtClean="0"/>
              <a:t> HMC </a:t>
            </a:r>
            <a:r>
              <a:rPr lang="en-US" dirty="0" smtClean="0"/>
              <a:t>has higher BPU </a:t>
            </a:r>
            <a:r>
              <a:rPr lang="en-US" dirty="0" smtClean="0"/>
              <a:t>due </a:t>
            </a:r>
            <a:r>
              <a:rPr lang="en-US" dirty="0" smtClean="0"/>
              <a:t>to the shorter rows, but </a:t>
            </a:r>
            <a:r>
              <a:rPr lang="en-US" dirty="0" smtClean="0"/>
              <a:t>increased latency cancels out performance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14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21037"/>
              </p:ext>
            </p:extLst>
          </p:nvPr>
        </p:nvGraphicFramePr>
        <p:xfrm>
          <a:off x="304800" y="458073"/>
          <a:ext cx="8534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3254222"/>
            <a:ext cx="9144000" cy="7081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erformance does not improve when BPU is constant</a:t>
            </a:r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14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Newer Is Not Always Better: </a:t>
            </a:r>
            <a:r>
              <a:rPr lang="en-US" spc="-150" dirty="0" smtClean="0"/>
              <a:t>Row Buffer Locality</a:t>
            </a:r>
            <a:endParaRPr lang="en-US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91000"/>
            <a:ext cx="8839200" cy="2346326"/>
          </a:xfrm>
        </p:spPr>
        <p:txBody>
          <a:bodyPr/>
          <a:lstStyle/>
          <a:p>
            <a:r>
              <a:rPr lang="en-US" dirty="0" smtClean="0"/>
              <a:t>HMC’s poor spatial locality means that read/write requests are rarely row hits – leads to higher latency</a:t>
            </a:r>
          </a:p>
          <a:p>
            <a:r>
              <a:rPr lang="en-US" dirty="0" smtClean="0"/>
              <a:t>HMC only benefits applications that exhibit few row hits and high memory intensity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15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135852"/>
              </p:ext>
            </p:extLst>
          </p:nvPr>
        </p:nvGraphicFramePr>
        <p:xfrm>
          <a:off x="152400" y="464985"/>
          <a:ext cx="884051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3254222"/>
            <a:ext cx="9144000" cy="7081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HMC works best when there are </a:t>
            </a: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not many row hits</a:t>
            </a:r>
            <a:endParaRPr lang="en-US" sz="3200" dirty="0">
              <a:solidFill>
                <a:srgbClr val="FFFF99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52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HMC Perform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Multiprogrammed</a:t>
            </a:r>
            <a:r>
              <a:rPr lang="en-US" dirty="0" smtClean="0"/>
              <a:t> workloads</a:t>
            </a:r>
            <a:br>
              <a:rPr lang="en-US" dirty="0" smtClean="0"/>
            </a:br>
            <a:r>
              <a:rPr lang="en-US" b="0" dirty="0" smtClean="0"/>
              <a:t>(e.g., desktop/scientific: average speedup of 17.0% over DDR3)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Multithreaded applications</a:t>
            </a:r>
            <a:br>
              <a:rPr lang="en-US" dirty="0" smtClean="0"/>
            </a:br>
            <a:r>
              <a:rPr lang="en-US" dirty="0" smtClean="0"/>
              <a:t>with large problem sizes</a:t>
            </a:r>
            <a:br>
              <a:rPr lang="en-US" dirty="0" smtClean="0"/>
            </a:br>
            <a:r>
              <a:rPr lang="en-US" dirty="0" smtClean="0"/>
              <a:t>and high thread counts</a:t>
            </a:r>
            <a:br>
              <a:rPr lang="en-US" dirty="0" smtClean="0"/>
            </a:br>
            <a:r>
              <a:rPr lang="en-US" b="0" dirty="0" smtClean="0"/>
              <a:t>(right: </a:t>
            </a:r>
            <a:r>
              <a:rPr lang="en-US" b="0" i="1" dirty="0" err="1" smtClean="0"/>
              <a:t>miniFE</a:t>
            </a:r>
            <a:r>
              <a:rPr lang="en-US" b="0" dirty="0" smtClean="0"/>
              <a:t>, 64x64x64)</a:t>
            </a:r>
          </a:p>
          <a:p>
            <a:endParaRPr lang="en-US" dirty="0" smtClean="0"/>
          </a:p>
          <a:p>
            <a:r>
              <a:rPr lang="en-US" dirty="0" smtClean="0"/>
              <a:t>Network accelerators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16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599937"/>
              </p:ext>
            </p:extLst>
          </p:nvPr>
        </p:nvGraphicFramePr>
        <p:xfrm>
          <a:off x="152400" y="1676400"/>
          <a:ext cx="883920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4777215" y="-228072"/>
            <a:ext cx="519693" cy="7539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D19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D16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D17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D18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D14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D12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D11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D13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D15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D8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D5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D6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D9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D2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D10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D4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D7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D0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D3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105308"/>
              </p:ext>
            </p:extLst>
          </p:nvPr>
        </p:nvGraphicFramePr>
        <p:xfrm>
          <a:off x="4323377" y="3776867"/>
          <a:ext cx="4638676" cy="305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3295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Low Power Does Not Always Hurt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many families of applications, using low-power DRAM types can hurt the performance significantly</a:t>
            </a:r>
          </a:p>
          <a:p>
            <a:r>
              <a:rPr lang="en-US" dirty="0" smtClean="0"/>
              <a:t>Some exceptions, such as </a:t>
            </a:r>
            <a:r>
              <a:rPr lang="en-US" dirty="0" err="1" smtClean="0"/>
              <a:t>multiprogrammed</a:t>
            </a:r>
            <a:r>
              <a:rPr lang="en-US" dirty="0" smtClean="0"/>
              <a:t> desktop/scientific workloads </a:t>
            </a:r>
            <a:r>
              <a:rPr lang="en-US" b="0" dirty="0" smtClean="0"/>
              <a:t>(below)</a:t>
            </a:r>
            <a:r>
              <a:rPr lang="en-US" dirty="0" smtClean="0"/>
              <a:t> and multimedia accelerators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LPDDR4: 68.2% less energy than DDR3, only 7.0% slower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17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933948"/>
              </p:ext>
            </p:extLst>
          </p:nvPr>
        </p:nvGraphicFramePr>
        <p:xfrm>
          <a:off x="152400" y="2652386"/>
          <a:ext cx="8839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4898191"/>
            <a:ext cx="9144000" cy="1116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Some low-power DRAM types perform well when</a:t>
            </a:r>
            <a:b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the bandwidth demand is </a:t>
            </a: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very high</a:t>
            </a:r>
            <a:endParaRPr lang="en-US" sz="3200" dirty="0">
              <a:solidFill>
                <a:srgbClr val="FFFF99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4777215" y="871687"/>
            <a:ext cx="519693" cy="7539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D19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D16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D17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D18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D14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D12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D11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D13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D15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D8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D5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D6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D9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D2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D10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D4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D7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D0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D1</a:t>
            </a:r>
          </a:p>
          <a:p>
            <a:pPr algn="r">
              <a:lnSpc>
                <a:spcPct val="143000"/>
              </a:lnSpc>
              <a:spcAft>
                <a:spcPts val="150"/>
              </a:spcAft>
            </a:pPr>
            <a:r>
              <a:rPr lang="en-US" sz="1600" dirty="0" smtClean="0">
                <a:latin typeface="+mn-lt"/>
              </a:rPr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1347851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No One Best Type for Heterogeneous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18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659332"/>
              </p:ext>
            </p:extLst>
          </p:nvPr>
        </p:nvGraphicFramePr>
        <p:xfrm>
          <a:off x="2133600" y="685800"/>
          <a:ext cx="4638676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142752"/>
            <a:ext cx="273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Multimedia Accelerators</a:t>
            </a:r>
            <a:endParaRPr lang="en-US" sz="2000" i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1066800"/>
            <a:ext cx="3276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581216"/>
              </p:ext>
            </p:extLst>
          </p:nvPr>
        </p:nvGraphicFramePr>
        <p:xfrm>
          <a:off x="152400" y="1459841"/>
          <a:ext cx="3036062" cy="403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368926"/>
              </p:ext>
            </p:extLst>
          </p:nvPr>
        </p:nvGraphicFramePr>
        <p:xfrm>
          <a:off x="2395504" y="1542862"/>
          <a:ext cx="4938713" cy="363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133241"/>
              </p:ext>
            </p:extLst>
          </p:nvPr>
        </p:nvGraphicFramePr>
        <p:xfrm>
          <a:off x="6049050" y="1413611"/>
          <a:ext cx="3190876" cy="3626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25792" y="1148931"/>
            <a:ext cx="340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General-Purpose </a:t>
            </a:r>
            <a:r>
              <a:rPr lang="en-US" sz="2000" i="1" dirty="0" smtClean="0">
                <a:latin typeface="+mn-lt"/>
              </a:rPr>
              <a:t>GPU (GPGPU</a:t>
            </a:r>
            <a:r>
              <a:rPr lang="en-US" sz="2000" i="1" dirty="0">
                <a:latin typeface="+mn-lt"/>
              </a:rPr>
              <a:t>)</a:t>
            </a:r>
            <a:endParaRPr lang="en-US" sz="2000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3472" y="1142752"/>
            <a:ext cx="241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+mn-lt"/>
              </a:rPr>
              <a:t>Network Accelerators</a:t>
            </a:r>
            <a:endParaRPr lang="en-US" sz="2000" i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40253"/>
            <a:ext cx="9144000" cy="14017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GDDR5 for multimedia acceleration, GPGPU</a:t>
            </a:r>
          </a:p>
          <a:p>
            <a:pPr algn="ctr">
              <a:spcBef>
                <a:spcPts val="1200"/>
              </a:spcBef>
            </a:pP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HMC for network acceleration</a:t>
            </a:r>
            <a:endParaRPr lang="en-US" sz="3200" dirty="0">
              <a:solidFill>
                <a:srgbClr val="FFFF99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56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smtClean="0"/>
              <a:t>Heterogeneous Systems: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029200"/>
            <a:ext cx="8839200" cy="1508126"/>
          </a:xfrm>
        </p:spPr>
        <p:txBody>
          <a:bodyPr/>
          <a:lstStyle/>
          <a:p>
            <a:r>
              <a:rPr lang="en-US" dirty="0" smtClean="0"/>
              <a:t>Example applications</a:t>
            </a:r>
          </a:p>
          <a:p>
            <a:pPr lvl="1"/>
            <a:r>
              <a:rPr lang="en-US" dirty="0" smtClean="0"/>
              <a:t>Network accelerator workloads</a:t>
            </a:r>
          </a:p>
          <a:p>
            <a:pPr lvl="1"/>
            <a:r>
              <a:rPr lang="en-US" dirty="0" smtClean="0"/>
              <a:t>Several GPGPU applications: </a:t>
            </a:r>
            <a:r>
              <a:rPr lang="en-US" i="1" dirty="0" err="1" smtClean="0"/>
              <a:t>sc</a:t>
            </a:r>
            <a:r>
              <a:rPr lang="en-US" dirty="0" smtClean="0"/>
              <a:t>, </a:t>
            </a:r>
            <a:r>
              <a:rPr lang="en-US" i="1" dirty="0" err="1" smtClean="0"/>
              <a:t>bfs</a:t>
            </a:r>
            <a:r>
              <a:rPr lang="en-US" dirty="0" smtClean="0"/>
              <a:t>, </a:t>
            </a:r>
            <a:r>
              <a:rPr lang="en-US" i="1" dirty="0" err="1" smtClean="0"/>
              <a:t>sp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19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4741"/>
              </p:ext>
            </p:extLst>
          </p:nvPr>
        </p:nvGraphicFramePr>
        <p:xfrm>
          <a:off x="-76200" y="-503161"/>
          <a:ext cx="8915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3733800"/>
            <a:ext cx="9144000" cy="1116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GDDR5 is much more energy efficient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than DDR3 for accelerators with high memory throughput</a:t>
            </a:r>
            <a:endParaRPr lang="en-US" sz="3200" dirty="0">
              <a:solidFill>
                <a:srgbClr val="FFFF99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24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Workload–DRAM Interactions?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Manufacturers are developing many new types of DRAM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DRAM </a:t>
            </a:r>
            <a:r>
              <a:rPr lang="en-US" b="1" dirty="0" smtClean="0">
                <a:solidFill>
                  <a:schemeClr val="accent2"/>
                </a:solidFill>
              </a:rPr>
              <a:t>limits performance, energy improvements: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dirty="0" smtClean="0"/>
              <a:t>new </a:t>
            </a:r>
            <a:r>
              <a:rPr lang="en-US" dirty="0" smtClean="0"/>
              <a:t>types may overcome some limitations</a:t>
            </a:r>
          </a:p>
          <a:p>
            <a:pPr lvl="1"/>
            <a:r>
              <a:rPr lang="en-US" dirty="0" smtClean="0"/>
              <a:t>Memory systems now serve a </a:t>
            </a:r>
            <a:r>
              <a:rPr lang="en-US" b="1" dirty="0" smtClean="0">
                <a:solidFill>
                  <a:schemeClr val="accent2"/>
                </a:solidFill>
              </a:rPr>
              <a:t>very diverse set of </a:t>
            </a:r>
            <a:r>
              <a:rPr lang="en-US" b="1" dirty="0" smtClean="0">
                <a:solidFill>
                  <a:schemeClr val="accent2"/>
                </a:solidFill>
              </a:rPr>
              <a:t>applications: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can </a:t>
            </a:r>
            <a:r>
              <a:rPr lang="en-US" dirty="0" smtClean="0"/>
              <a:t>no longer take a one-size-fits-all approach</a:t>
            </a:r>
          </a:p>
          <a:p>
            <a:pPr>
              <a:spcBef>
                <a:spcPts val="3000"/>
              </a:spcBef>
            </a:pPr>
            <a:r>
              <a:rPr lang="en-US" dirty="0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So which DRAM type works best with which application?</a:t>
            </a:r>
          </a:p>
          <a:p>
            <a:pPr lvl="1"/>
            <a:r>
              <a:rPr lang="en-US" dirty="0" smtClean="0"/>
              <a:t>Difficult to understand intuitively due to the complexity of the interaction</a:t>
            </a:r>
          </a:p>
          <a:p>
            <a:pPr lvl="1"/>
            <a:r>
              <a:rPr lang="en-US" dirty="0" smtClean="0"/>
              <a:t>Can’t be tested methodically on real systems: new type needs a new CPU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We perform a </a:t>
            </a:r>
            <a:r>
              <a:rPr lang="en-US" dirty="0" smtClean="0">
                <a:solidFill>
                  <a:schemeClr val="accent4"/>
                </a:solidFill>
                <a:latin typeface="Adobe Garamond Pro Bold" panose="02020702060506020403" pitchFamily="18" charset="0"/>
              </a:rPr>
              <a:t>wide-ranging experimental study to </a:t>
            </a:r>
            <a:r>
              <a:rPr lang="en-US" dirty="0" smtClean="0">
                <a:solidFill>
                  <a:schemeClr val="accent4"/>
                </a:solidFill>
                <a:latin typeface="Adobe Garamond Pro Bold" panose="02020702060506020403" pitchFamily="18" charset="0"/>
              </a:rPr>
              <a:t>uncover</a:t>
            </a:r>
            <a:br>
              <a:rPr lang="en-US" dirty="0" smtClean="0">
                <a:solidFill>
                  <a:schemeClr val="accent4"/>
                </a:solidFill>
                <a:latin typeface="Adobe Garamond Pro Bold" panose="02020702060506020403" pitchFamily="18" charset="0"/>
              </a:rPr>
            </a:br>
            <a:r>
              <a:rPr lang="en-US" dirty="0" smtClean="0">
                <a:solidFill>
                  <a:schemeClr val="accent4"/>
                </a:solidFill>
                <a:latin typeface="Adobe Garamond Pro Bold" panose="02020702060506020403" pitchFamily="18" charset="0"/>
              </a:rPr>
              <a:t>the </a:t>
            </a:r>
            <a:r>
              <a:rPr lang="en-US" dirty="0" smtClean="0">
                <a:solidFill>
                  <a:schemeClr val="accent4"/>
                </a:solidFill>
                <a:latin typeface="Adobe Garamond Pro Bold" panose="02020702060506020403" pitchFamily="18" charset="0"/>
              </a:rPr>
              <a:t>combined behavior</a:t>
            </a:r>
            <a:r>
              <a:rPr lang="en-US" dirty="0" smtClean="0"/>
              <a:t> of </a:t>
            </a:r>
            <a:r>
              <a:rPr lang="en-US" dirty="0" smtClean="0"/>
              <a:t>workloads and </a:t>
            </a:r>
            <a:r>
              <a:rPr lang="en-US" dirty="0" smtClean="0"/>
              <a:t>DRAM types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115 prevalent/emerging </a:t>
            </a:r>
            <a:r>
              <a:rPr lang="en-US" b="1" dirty="0" smtClean="0">
                <a:solidFill>
                  <a:srgbClr val="0070C0"/>
                </a:solidFill>
              </a:rPr>
              <a:t>applications and </a:t>
            </a:r>
            <a:r>
              <a:rPr lang="en-US" b="1" dirty="0" err="1" smtClean="0">
                <a:solidFill>
                  <a:srgbClr val="0070C0"/>
                </a:solidFill>
              </a:rPr>
              <a:t>multiprogrammed</a:t>
            </a:r>
            <a:r>
              <a:rPr lang="en-US" b="1" dirty="0" smtClean="0">
                <a:solidFill>
                  <a:srgbClr val="0070C0"/>
                </a:solidFill>
              </a:rPr>
              <a:t> workloads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9 modern DRAM types:</a:t>
            </a:r>
            <a:r>
              <a:rPr lang="en-US" dirty="0" smtClean="0"/>
              <a:t> DDR3, DDR4, GDDR5, HBM, HMC, LPDDR3, LPDDR4, Wide I/O, Wide I/O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5378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Need for Lower Access Latency: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DRAM types often increase access latency in order to provide more banks, higher throughput</a:t>
            </a:r>
          </a:p>
          <a:p>
            <a:r>
              <a:rPr lang="en-US" dirty="0" smtClean="0"/>
              <a:t>Many applications can’t make up for the increased latency</a:t>
            </a:r>
          </a:p>
          <a:p>
            <a:pPr lvl="1"/>
            <a:r>
              <a:rPr lang="en-US" dirty="0" smtClean="0"/>
              <a:t>Especially true of common OS routines (e.g., file I/O, process forking)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variety of </a:t>
            </a:r>
            <a:r>
              <a:rPr lang="en-US" dirty="0" smtClean="0"/>
              <a:t>desktop/scientific, server/cloud, GPGPU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20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916210"/>
              </p:ext>
            </p:extLst>
          </p:nvPr>
        </p:nvGraphicFramePr>
        <p:xfrm>
          <a:off x="152400" y="2514600"/>
          <a:ext cx="883920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5875185"/>
            <a:ext cx="9144000" cy="7081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5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Several applications don’t benefit from more parallelism</a:t>
            </a:r>
            <a:endParaRPr lang="en-US" sz="3200" spc="-5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49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Need for Lower Access Latency: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applications still exhibit high spatial locality</a:t>
            </a:r>
          </a:p>
          <a:p>
            <a:r>
              <a:rPr lang="en-US" dirty="0" smtClean="0"/>
              <a:t>We can see an example of this from the row buffer locality of the common OS routines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21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822954"/>
              </p:ext>
            </p:extLst>
          </p:nvPr>
        </p:nvGraphicFramePr>
        <p:xfrm>
          <a:off x="152400" y="2209800"/>
          <a:ext cx="8839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5181600"/>
            <a:ext cx="9144000" cy="12214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5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Requests often go to a single open </a:t>
            </a:r>
            <a:r>
              <a:rPr lang="en-US" sz="3200" spc="-5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row:</a:t>
            </a:r>
            <a:br>
              <a:rPr lang="en-US" sz="3200" spc="-5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spc="-5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few </a:t>
            </a:r>
            <a:r>
              <a:rPr lang="en-US" sz="3200" spc="-50" dirty="0">
                <a:solidFill>
                  <a:srgbClr val="FFFF99"/>
                </a:solidFill>
                <a:latin typeface="Adobe Garamond Pro Bold" panose="02020702060506020403" pitchFamily="18" charset="0"/>
              </a:rPr>
              <a:t>opportunities to exploit bank parallelism</a:t>
            </a:r>
          </a:p>
        </p:txBody>
      </p:sp>
    </p:spTree>
    <p:extLst>
      <p:ext uri="{BB962C8B-B14F-4D97-AF65-F5344CB8AC3E}">
        <p14:creationId xmlns:p14="http://schemas.microsoft.com/office/powerpoint/2010/main" val="1248881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5373"/>
            <a:ext cx="9144000" cy="5334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Background: DRAM Basics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Methodology &amp; Metrics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Major Observations from Our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Study</a:t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 smtClean="0"/>
              <a:t>Key Takeaways and Conclusion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22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7160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none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29333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799"/>
            <a:ext cx="8839200" cy="5470527"/>
          </a:xfrm>
        </p:spPr>
        <p:txBody>
          <a:bodyPr/>
          <a:lstStyle/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DRAM latency remains a critical bottleneck </a:t>
            </a:r>
            <a:r>
              <a:rPr lang="en-US" dirty="0" smtClean="0">
                <a:solidFill>
                  <a:srgbClr val="0070C0"/>
                </a:solidFill>
              </a:rPr>
              <a:t>for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many </a:t>
            </a:r>
            <a:r>
              <a:rPr lang="en-US" dirty="0" smtClean="0">
                <a:solidFill>
                  <a:srgbClr val="0070C0"/>
                </a:solidFill>
              </a:rPr>
              <a:t>applications</a:t>
            </a:r>
          </a:p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Bank parallelism is not fully utilized by a wide </a:t>
            </a:r>
            <a:r>
              <a:rPr lang="en-US" dirty="0" smtClean="0">
                <a:solidFill>
                  <a:schemeClr val="accent2"/>
                </a:solidFill>
              </a:rPr>
              <a:t>variety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of </a:t>
            </a:r>
            <a:r>
              <a:rPr lang="en-US" dirty="0" smtClean="0">
                <a:solidFill>
                  <a:schemeClr val="accent2"/>
                </a:solidFill>
              </a:rPr>
              <a:t>our applications</a:t>
            </a:r>
          </a:p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n-US" dirty="0"/>
              <a:t>Spatial locality continues to provide significant </a:t>
            </a:r>
            <a:r>
              <a:rPr lang="en-US" dirty="0" smtClean="0"/>
              <a:t>performance benefits </a:t>
            </a:r>
            <a:r>
              <a:rPr lang="en-US" dirty="0"/>
              <a:t>if it is exploited by the memory </a:t>
            </a:r>
            <a:r>
              <a:rPr lang="en-US" dirty="0" smtClean="0"/>
              <a:t>subsystem</a:t>
            </a:r>
          </a:p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For some classes of applications, low-power </a:t>
            </a:r>
            <a:r>
              <a:rPr lang="en-US" dirty="0" smtClean="0">
                <a:solidFill>
                  <a:schemeClr val="accent4"/>
                </a:solidFill>
              </a:rPr>
              <a:t>memory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can </a:t>
            </a:r>
            <a:r>
              <a:rPr lang="en-US" dirty="0" smtClean="0">
                <a:solidFill>
                  <a:schemeClr val="accent4"/>
                </a:solidFill>
              </a:rPr>
              <a:t>provide </a:t>
            </a:r>
            <a:r>
              <a:rPr lang="en-US" dirty="0">
                <a:solidFill>
                  <a:schemeClr val="accent4"/>
                </a:solidFill>
              </a:rPr>
              <a:t>energy savings without </a:t>
            </a:r>
            <a:r>
              <a:rPr lang="en-US" dirty="0" smtClean="0">
                <a:solidFill>
                  <a:schemeClr val="accent4"/>
                </a:solidFill>
              </a:rPr>
              <a:t>sacrificing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significant performance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23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8657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Manufacturers are developing many new types of DRAM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DRAM limits performance, energy improvements: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dirty="0"/>
              <a:t>new types may overcome some limitations</a:t>
            </a:r>
          </a:p>
          <a:p>
            <a:pPr lvl="1"/>
            <a:r>
              <a:rPr lang="en-US" dirty="0"/>
              <a:t>Memory systems now serve a </a:t>
            </a:r>
            <a:r>
              <a:rPr lang="en-US" b="1" dirty="0">
                <a:solidFill>
                  <a:schemeClr val="accent2"/>
                </a:solidFill>
              </a:rPr>
              <a:t>very diverse set of applications: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can no longer take a one-size-fits-all approach</a:t>
            </a:r>
          </a:p>
          <a:p>
            <a:pPr lvl="1"/>
            <a:r>
              <a:rPr lang="en-US" dirty="0" smtClean="0"/>
              <a:t>Difficult </a:t>
            </a:r>
            <a:r>
              <a:rPr lang="en-US" dirty="0" smtClean="0"/>
              <a:t>to intuitively determine which DRAM–workload pair works best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We perform a </a:t>
            </a:r>
            <a:r>
              <a:rPr lang="en-US" dirty="0">
                <a:solidFill>
                  <a:schemeClr val="accent4"/>
                </a:solidFill>
                <a:latin typeface="Adobe Garamond Pro Bold" panose="02020702060506020403" pitchFamily="18" charset="0"/>
              </a:rPr>
              <a:t>wide-ranging experimental study to </a:t>
            </a:r>
            <a:r>
              <a:rPr lang="en-US" dirty="0" smtClean="0">
                <a:solidFill>
                  <a:schemeClr val="accent4"/>
                </a:solidFill>
                <a:latin typeface="Adobe Garamond Pro Bold" panose="02020702060506020403" pitchFamily="18" charset="0"/>
              </a:rPr>
              <a:t>uncover</a:t>
            </a:r>
            <a:br>
              <a:rPr lang="en-US" dirty="0" smtClean="0">
                <a:solidFill>
                  <a:schemeClr val="accent4"/>
                </a:solidFill>
                <a:latin typeface="Adobe Garamond Pro Bold" panose="02020702060506020403" pitchFamily="18" charset="0"/>
              </a:rPr>
            </a:br>
            <a:r>
              <a:rPr lang="en-US" dirty="0" smtClean="0">
                <a:solidFill>
                  <a:schemeClr val="accent4"/>
                </a:solidFill>
                <a:latin typeface="Adobe Garamond Pro Bold" panose="02020702060506020403" pitchFamily="18" charset="0"/>
              </a:rPr>
              <a:t>the </a:t>
            </a:r>
            <a:r>
              <a:rPr lang="en-US" dirty="0">
                <a:solidFill>
                  <a:schemeClr val="accent4"/>
                </a:solidFill>
                <a:latin typeface="Adobe Garamond Pro Bold" panose="02020702060506020403" pitchFamily="18" charset="0"/>
              </a:rPr>
              <a:t>combined behavior</a:t>
            </a:r>
            <a:r>
              <a:rPr lang="en-US" dirty="0"/>
              <a:t> of </a:t>
            </a:r>
            <a:r>
              <a:rPr lang="en-US" dirty="0" smtClean="0"/>
              <a:t>workloads, </a:t>
            </a:r>
            <a:r>
              <a:rPr lang="en-US" dirty="0"/>
              <a:t>DRAM types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115 </a:t>
            </a:r>
            <a:r>
              <a:rPr lang="en-US" b="1" dirty="0">
                <a:solidFill>
                  <a:srgbClr val="0070C0"/>
                </a:solidFill>
              </a:rPr>
              <a:t>prevalent/emerging applications </a:t>
            </a:r>
            <a:r>
              <a:rPr lang="en-US" b="1" dirty="0">
                <a:solidFill>
                  <a:srgbClr val="0070C0"/>
                </a:solidFill>
              </a:rPr>
              <a:t>and </a:t>
            </a:r>
            <a:r>
              <a:rPr lang="en-US" b="1" dirty="0" err="1">
                <a:solidFill>
                  <a:srgbClr val="0070C0"/>
                </a:solidFill>
              </a:rPr>
              <a:t>multiprogrammed</a:t>
            </a:r>
            <a:r>
              <a:rPr lang="en-US" b="1" dirty="0">
                <a:solidFill>
                  <a:srgbClr val="0070C0"/>
                </a:solidFill>
              </a:rPr>
              <a:t> workloads</a:t>
            </a:r>
            <a:endParaRPr lang="en-US" dirty="0"/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9 modern DRAM </a:t>
            </a:r>
            <a:r>
              <a:rPr lang="en-US" b="1" dirty="0" smtClean="0">
                <a:solidFill>
                  <a:srgbClr val="0070C0"/>
                </a:solidFill>
              </a:rPr>
              <a:t>types</a:t>
            </a:r>
            <a:endParaRPr lang="en-US" dirty="0" smtClean="0"/>
          </a:p>
          <a:p>
            <a:r>
              <a:rPr lang="en-US" dirty="0" smtClean="0"/>
              <a:t>12 key observations on DRAM–workload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24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562600"/>
            <a:ext cx="9144000" cy="99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sz="26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Open-source tools: </a:t>
            </a:r>
            <a:r>
              <a:rPr lang="it-IT" sz="2600" b="1" u="sng" dirty="0">
                <a:solidFill>
                  <a:schemeClr val="bg1"/>
                </a:solidFill>
                <a:latin typeface="Adobe Garamond Pro" panose="02020502060506020403" pitchFamily="18" charset="0"/>
              </a:rPr>
              <a:t>https://</a:t>
            </a:r>
            <a:r>
              <a:rPr lang="it-IT" sz="2600" b="1" u="sng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github.com/CMU-SAFARI/ramulator</a:t>
            </a:r>
            <a:r>
              <a:rPr lang="it-IT" sz="26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it-IT" sz="2600" b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Full paper: </a:t>
            </a:r>
            <a:r>
              <a:rPr lang="it-IT" sz="2600" b="1" u="sng" dirty="0">
                <a:solidFill>
                  <a:srgbClr val="FFFF99"/>
                </a:solidFill>
                <a:latin typeface="Adobe Garamond Pro" panose="02020502060506020403" pitchFamily="18" charset="0"/>
              </a:rPr>
              <a:t>https://arxiv.org/pdf/1902.07609</a:t>
            </a:r>
            <a:r>
              <a:rPr lang="it-IT" sz="2600" b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 </a:t>
            </a:r>
            <a:endParaRPr lang="it-IT" sz="2600" b="1" dirty="0">
              <a:solidFill>
                <a:srgbClr val="FFFF99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39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2819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000" spc="-100" dirty="0" smtClean="0">
                <a:solidFill>
                  <a:srgbClr val="4F81BD">
                    <a:lumMod val="75000"/>
                  </a:srgbClr>
                </a:solidFill>
              </a:rPr>
              <a:t>Demystifying Complex</a:t>
            </a:r>
            <a:br>
              <a:rPr lang="en-US" sz="4000" spc="-100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en-US" sz="4000" spc="-100" dirty="0" smtClean="0">
                <a:solidFill>
                  <a:srgbClr val="4F81BD">
                    <a:lumMod val="75000"/>
                  </a:srgbClr>
                </a:solidFill>
              </a:rPr>
              <a:t>Workload–DRAM Interactions:</a:t>
            </a:r>
            <a:r>
              <a:rPr lang="en-US" spc="-100" dirty="0">
                <a:solidFill>
                  <a:srgbClr val="0070C0"/>
                </a:solidFill>
              </a:rPr>
              <a:t/>
            </a:r>
            <a:br>
              <a:rPr lang="en-US" spc="-100" dirty="0">
                <a:solidFill>
                  <a:srgbClr val="0070C0"/>
                </a:solidFill>
              </a:rPr>
            </a:br>
            <a:r>
              <a:rPr lang="en-US" b="0" spc="-12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An Experimental </a:t>
            </a:r>
            <a:r>
              <a:rPr lang="en-US" b="0" spc="-120" dirty="0">
                <a:solidFill>
                  <a:srgbClr val="1F497D">
                    <a:lumMod val="60000"/>
                    <a:lumOff val="40000"/>
                  </a:srgbClr>
                </a:solidFill>
              </a:rPr>
              <a:t>Study</a:t>
            </a:r>
            <a:endParaRPr lang="en-US" sz="40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3429000"/>
          </a:xfrm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en-US" dirty="0">
                <a:solidFill>
                  <a:srgbClr val="404040"/>
                </a:solidFill>
              </a:rPr>
              <a:t>Saugata Ghose, </a:t>
            </a:r>
            <a:r>
              <a:rPr lang="en-US" b="0" dirty="0" smtClean="0"/>
              <a:t>Tianshi Li,</a:t>
            </a:r>
            <a:br>
              <a:rPr lang="en-US" b="0" dirty="0" smtClean="0"/>
            </a:br>
            <a:r>
              <a:rPr lang="en-US" b="0" dirty="0" smtClean="0"/>
              <a:t>Nastaran Hajinazar, Damla Senol Cali, </a:t>
            </a:r>
            <a:r>
              <a:rPr lang="en-US" b="0" dirty="0"/>
              <a:t>Onur Mutlu</a:t>
            </a:r>
          </a:p>
          <a:p>
            <a:pPr lvl="0"/>
            <a:endParaRPr lang="fa-IR" b="0" dirty="0"/>
          </a:p>
          <a:p>
            <a:pPr lvl="0"/>
            <a:r>
              <a:rPr lang="en-US" b="0" dirty="0"/>
              <a:t>June </a:t>
            </a:r>
            <a:r>
              <a:rPr lang="en-US" b="0" dirty="0" smtClean="0"/>
              <a:t>27, 2019</a:t>
            </a:r>
            <a:endParaRPr lang="en-US" b="0" dirty="0"/>
          </a:p>
        </p:txBody>
      </p:sp>
      <p:sp>
        <p:nvSpPr>
          <p:cNvPr id="6" name="Rectangle 5"/>
          <p:cNvSpPr/>
          <p:nvPr/>
        </p:nvSpPr>
        <p:spPr>
          <a:xfrm>
            <a:off x="0" y="5562600"/>
            <a:ext cx="9144000" cy="99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sz="26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Open-source tools: </a:t>
            </a:r>
            <a:r>
              <a:rPr lang="it-IT" sz="2600" b="1" u="sng" dirty="0">
                <a:solidFill>
                  <a:schemeClr val="bg1"/>
                </a:solidFill>
                <a:latin typeface="Adobe Garamond Pro" panose="02020502060506020403" pitchFamily="18" charset="0"/>
              </a:rPr>
              <a:t>https://</a:t>
            </a:r>
            <a:r>
              <a:rPr lang="it-IT" sz="2600" b="1" u="sng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github.com/CMU-SAFARI/ramulator</a:t>
            </a:r>
            <a:r>
              <a:rPr lang="it-IT" sz="26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it-IT" sz="2600" b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Full paper: </a:t>
            </a:r>
            <a:r>
              <a:rPr lang="it-IT" sz="2600" b="1" u="sng" dirty="0">
                <a:solidFill>
                  <a:srgbClr val="FFFF99"/>
                </a:solidFill>
                <a:latin typeface="Adobe Garamond Pro" panose="02020502060506020403" pitchFamily="18" charset="0"/>
              </a:rPr>
              <a:t>https://arxiv.org/pdf/1902.07609</a:t>
            </a:r>
            <a:r>
              <a:rPr lang="it-IT" sz="2600" b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 </a:t>
            </a:r>
            <a:endParaRPr lang="it-IT" sz="2600" b="1" dirty="0">
              <a:solidFill>
                <a:srgbClr val="FFFF99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28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1252D094-1F6F-4D58-85D9-7DD94883DE43}" type="slidenum">
              <a:rPr lang="en-US" altLang="en-US" smtClean="0"/>
              <a:pPr/>
              <a:t>26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411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4554802" y="867889"/>
            <a:ext cx="4091056" cy="3760882"/>
          </a:xfrm>
          <a:prstGeom prst="rect">
            <a:avLst/>
          </a:prstGeom>
          <a:solidFill>
            <a:srgbClr val="F5FAF2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96591" y="923942"/>
            <a:ext cx="4091056" cy="3760882"/>
          </a:xfrm>
          <a:prstGeom prst="rect">
            <a:avLst/>
          </a:prstGeom>
          <a:solidFill>
            <a:srgbClr val="F5FAF2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26328" y="989994"/>
            <a:ext cx="4091056" cy="3760882"/>
          </a:xfrm>
          <a:prstGeom prst="rect">
            <a:avLst/>
          </a:prstGeom>
          <a:solidFill>
            <a:srgbClr val="F5FAF2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DRAM </a:t>
            </a:r>
            <a:r>
              <a:rPr lang="en-US" dirty="0" smtClean="0"/>
              <a:t>Organization and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41730"/>
            <a:ext cx="8839200" cy="1195595"/>
          </a:xfrm>
        </p:spPr>
        <p:txBody>
          <a:bodyPr/>
          <a:lstStyle/>
          <a:p>
            <a:r>
              <a:rPr lang="en-US" dirty="0" smtClean="0"/>
              <a:t>Fundamental DRAM commands: activate, read, write, </a:t>
            </a:r>
            <a:r>
              <a:rPr lang="en-US" dirty="0" err="1" smtClean="0"/>
              <a:t>precharge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row of DRAM: 8 kB</a:t>
            </a:r>
          </a:p>
          <a:p>
            <a:r>
              <a:rPr lang="en-US" dirty="0"/>
              <a:t>One </a:t>
            </a:r>
            <a:r>
              <a:rPr lang="en-US" dirty="0" smtClean="0"/>
              <a:t>cache line of data: </a:t>
            </a:r>
            <a:r>
              <a:rPr lang="en-US" dirty="0"/>
              <a:t>64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27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  <p:sp>
        <p:nvSpPr>
          <p:cNvPr id="99" name="Rectangle 98"/>
          <p:cNvSpPr/>
          <p:nvPr/>
        </p:nvSpPr>
        <p:spPr>
          <a:xfrm>
            <a:off x="4355158" y="1064382"/>
            <a:ext cx="4091056" cy="3760882"/>
          </a:xfrm>
          <a:prstGeom prst="rect">
            <a:avLst/>
          </a:prstGeom>
          <a:solidFill>
            <a:srgbClr val="F5FAF2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DRAM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Chip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436189" y="1447800"/>
            <a:ext cx="1714500" cy="1977289"/>
          </a:xfrm>
          <a:prstGeom prst="roundRect">
            <a:avLst>
              <a:gd name="adj" fmla="val 8875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 0</a:t>
            </a:r>
          </a:p>
        </p:txBody>
      </p:sp>
      <p:sp>
        <p:nvSpPr>
          <p:cNvPr id="101" name="Trapezoid 100"/>
          <p:cNvSpPr/>
          <p:nvPr/>
        </p:nvSpPr>
        <p:spPr>
          <a:xfrm rot="10800000">
            <a:off x="4536155" y="3072664"/>
            <a:ext cx="1528441" cy="261614"/>
          </a:xfrm>
          <a:prstGeom prst="trapezoid">
            <a:avLst>
              <a:gd name="adj" fmla="val 75000"/>
            </a:avLst>
          </a:prstGeom>
          <a:solidFill>
            <a:srgbClr val="70AD47">
              <a:lumMod val="20000"/>
              <a:lumOff val="80000"/>
            </a:srgbClr>
          </a:solidFill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Straight Connector 101"/>
          <p:cNvCxnSpPr>
            <a:stCxn id="116" idx="2"/>
            <a:endCxn id="101" idx="2"/>
          </p:cNvCxnSpPr>
          <p:nvPr/>
        </p:nvCxnSpPr>
        <p:spPr>
          <a:xfrm flipH="1">
            <a:off x="5300375" y="2848410"/>
            <a:ext cx="3" cy="224254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6261831" y="1426748"/>
            <a:ext cx="288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. . .</a:t>
            </a:r>
          </a:p>
        </p:txBody>
      </p:sp>
      <p:cxnSp>
        <p:nvCxnSpPr>
          <p:cNvPr id="107" name="Elbow Connector 106"/>
          <p:cNvCxnSpPr>
            <a:stCxn id="101" idx="0"/>
            <a:endCxn id="121" idx="0"/>
          </p:cNvCxnSpPr>
          <p:nvPr/>
        </p:nvCxnSpPr>
        <p:spPr>
          <a:xfrm rot="16200000" flipH="1">
            <a:off x="5132092" y="3502561"/>
            <a:ext cx="497970" cy="161404"/>
          </a:xfrm>
          <a:prstGeom prst="bentConnector3">
            <a:avLst>
              <a:gd name="adj1" fmla="val 53188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8" name="Elbow Connector 107"/>
          <p:cNvCxnSpPr>
            <a:endCxn id="128" idx="0"/>
          </p:cNvCxnSpPr>
          <p:nvPr/>
        </p:nvCxnSpPr>
        <p:spPr>
          <a:xfrm rot="5400000">
            <a:off x="7172745" y="3504344"/>
            <a:ext cx="497970" cy="157838"/>
          </a:xfrm>
          <a:prstGeom prst="bentConnector3">
            <a:avLst>
              <a:gd name="adj1" fmla="val 52869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6267935" y="3399818"/>
            <a:ext cx="288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. . .</a:t>
            </a:r>
          </a:p>
        </p:txBody>
      </p:sp>
      <p:cxnSp>
        <p:nvCxnSpPr>
          <p:cNvPr id="111" name="Straight Connector 110"/>
          <p:cNvCxnSpPr>
            <a:stCxn id="129" idx="0"/>
            <a:endCxn id="131" idx="0"/>
          </p:cNvCxnSpPr>
          <p:nvPr/>
        </p:nvCxnSpPr>
        <p:spPr>
          <a:xfrm flipH="1">
            <a:off x="6407468" y="4101529"/>
            <a:ext cx="113" cy="30335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3" name="Rectangle 112"/>
          <p:cNvSpPr/>
          <p:nvPr/>
        </p:nvSpPr>
        <p:spPr>
          <a:xfrm>
            <a:off x="697786" y="1600200"/>
            <a:ext cx="2556113" cy="322506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Processor Chip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753774" y="3770564"/>
            <a:ext cx="2444136" cy="1007359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Memory Controller</a:t>
            </a:r>
          </a:p>
        </p:txBody>
      </p:sp>
      <p:cxnSp>
        <p:nvCxnSpPr>
          <p:cNvPr id="115" name="Elbow Connector 114"/>
          <p:cNvCxnSpPr>
            <a:stCxn id="132" idx="2"/>
            <a:endCxn id="131" idx="2"/>
          </p:cNvCxnSpPr>
          <p:nvPr/>
        </p:nvCxnSpPr>
        <p:spPr>
          <a:xfrm rot="16200000" flipH="1">
            <a:off x="4191655" y="2514937"/>
            <a:ext cx="12700" cy="4431626"/>
          </a:xfrm>
          <a:prstGeom prst="bentConnector3">
            <a:avLst>
              <a:gd name="adj1" fmla="val 34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4536158" y="3072664"/>
            <a:ext cx="15284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Column Select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327419" y="3821441"/>
            <a:ext cx="2153172" cy="315611"/>
            <a:chOff x="3248788" y="5035749"/>
            <a:chExt cx="2637663" cy="364926"/>
          </a:xfrm>
        </p:grpSpPr>
        <p:sp>
          <p:nvSpPr>
            <p:cNvPr id="121" name="Rectangle 120"/>
            <p:cNvSpPr/>
            <p:nvPr/>
          </p:nvSpPr>
          <p:spPr>
            <a:xfrm>
              <a:off x="3248788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577972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907156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236340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565524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94708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223892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553076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rapezoid 128"/>
            <p:cNvSpPr/>
            <p:nvPr/>
          </p:nvSpPr>
          <p:spPr>
            <a:xfrm rot="10800000">
              <a:off x="3257551" y="5035749"/>
              <a:ext cx="2628900" cy="323852"/>
            </a:xfrm>
            <a:prstGeom prst="trapezoid">
              <a:avLst>
                <a:gd name="adj" fmla="val 75000"/>
              </a:avLst>
            </a:prstGeom>
            <a:solidFill>
              <a:srgbClr val="70AD47">
                <a:lumMod val="20000"/>
                <a:lumOff val="80000"/>
              </a:srgbClr>
            </a:solid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913486" y="3829928"/>
            <a:ext cx="9810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Bank Select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526802" y="4404881"/>
            <a:ext cx="1761331" cy="325869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I/O Drivers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1095176" y="4404881"/>
            <a:ext cx="1761331" cy="325869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I/O Drivers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415931" y="4899652"/>
            <a:ext cx="1564147" cy="3139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memory channel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4536155" y="1773354"/>
            <a:ext cx="1528441" cy="1075056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 Array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536157" y="2577047"/>
            <a:ext cx="1528441" cy="27136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Row Buffer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43425" y="2131786"/>
            <a:ext cx="1516855" cy="7620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22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Curved Connector 165"/>
          <p:cNvCxnSpPr/>
          <p:nvPr/>
        </p:nvCxnSpPr>
        <p:spPr>
          <a:xfrm flipH="1">
            <a:off x="6078691" y="2179792"/>
            <a:ext cx="4762" cy="557074"/>
          </a:xfrm>
          <a:prstGeom prst="curvedConnector3">
            <a:avLst>
              <a:gd name="adj1" fmla="val -2800294"/>
            </a:avLst>
          </a:prstGeom>
          <a:ln w="444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02"/>
          <p:cNvSpPr/>
          <p:nvPr/>
        </p:nvSpPr>
        <p:spPr>
          <a:xfrm>
            <a:off x="6636463" y="1447800"/>
            <a:ext cx="1714500" cy="1977289"/>
          </a:xfrm>
          <a:prstGeom prst="roundRect">
            <a:avLst>
              <a:gd name="adj" fmla="val 8875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 7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275503" y="2286000"/>
            <a:ext cx="932948" cy="29867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i="1" dirty="0">
                <a:solidFill>
                  <a:schemeClr val="accent4"/>
                </a:solidFill>
                <a:latin typeface="+mn-lt"/>
              </a:rPr>
              <a:t>activation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53774" y="2072323"/>
            <a:ext cx="881232" cy="789150"/>
          </a:xfrm>
          <a:prstGeom prst="roundRect">
            <a:avLst>
              <a:gd name="adj" fmla="val 15772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25778" y="2276440"/>
            <a:ext cx="288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 smtClean="0"/>
              <a:t>. . .</a:t>
            </a:r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2314160" y="2072323"/>
            <a:ext cx="881232" cy="789150"/>
          </a:xfrm>
          <a:prstGeom prst="roundRect">
            <a:avLst>
              <a:gd name="adj" fmla="val 15772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54840" y="3085439"/>
            <a:ext cx="2440551" cy="453822"/>
          </a:xfrm>
          <a:prstGeom prst="roundRect">
            <a:avLst>
              <a:gd name="adj" fmla="val 27352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Shared Last-Level Cache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>
            <a:stCxn id="46" idx="2"/>
          </p:cNvCxnSpPr>
          <p:nvPr/>
        </p:nvCxnSpPr>
        <p:spPr>
          <a:xfrm>
            <a:off x="2754776" y="2861473"/>
            <a:ext cx="0" cy="2239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4" idx="2"/>
          </p:cNvCxnSpPr>
          <p:nvPr/>
        </p:nvCxnSpPr>
        <p:spPr>
          <a:xfrm>
            <a:off x="1194390" y="2861473"/>
            <a:ext cx="0" cy="2239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7" idx="2"/>
            <a:endCxn id="114" idx="0"/>
          </p:cNvCxnSpPr>
          <p:nvPr/>
        </p:nvCxnSpPr>
        <p:spPr>
          <a:xfrm>
            <a:off x="1975116" y="3539261"/>
            <a:ext cx="726" cy="231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40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0" grpId="0" animBg="1"/>
      <p:bldP spid="101" grpId="0" animBg="1"/>
      <p:bldP spid="106" grpId="0"/>
      <p:bldP spid="109" grpId="0"/>
      <p:bldP spid="114" grpId="0" animBg="1"/>
      <p:bldP spid="117" grpId="0"/>
      <p:bldP spid="130" grpId="0"/>
      <p:bldP spid="131" grpId="0" animBg="1"/>
      <p:bldP spid="132" grpId="0" animBg="1"/>
      <p:bldP spid="133" grpId="0"/>
      <p:bldP spid="154" grpId="0" animBg="1"/>
      <p:bldP spid="116" grpId="0" animBg="1"/>
      <p:bldP spid="165" grpId="0" animBg="1"/>
      <p:bldP spid="165" grpId="1" animBg="1"/>
      <p:bldP spid="103" grpId="0" animBg="1"/>
      <p:bldP spid="167" grpId="0"/>
      <p:bldP spid="16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DRAM Types: Double Data Rate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DDR3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Double Data Rate:</a:t>
            </a:r>
            <a:r>
              <a:rPr lang="en-US" dirty="0" smtClean="0"/>
              <a:t> bursts of data sent on memory channel at both positive and negative clock edge</a:t>
            </a:r>
          </a:p>
          <a:p>
            <a:pPr lvl="1"/>
            <a:r>
              <a:rPr lang="en-US" dirty="0" smtClean="0"/>
              <a:t>8 banks per rank</a:t>
            </a:r>
          </a:p>
          <a:p>
            <a:r>
              <a:rPr lang="en-US" dirty="0" smtClean="0"/>
              <a:t>DDR4</a:t>
            </a:r>
          </a:p>
          <a:p>
            <a:pPr lvl="1"/>
            <a:r>
              <a:rPr lang="en-US" dirty="0" smtClean="0"/>
              <a:t>More banks per rank using </a:t>
            </a:r>
            <a:r>
              <a:rPr lang="en-US" b="1" dirty="0" smtClean="0">
                <a:solidFill>
                  <a:srgbClr val="0070C0"/>
                </a:solidFill>
              </a:rPr>
              <a:t>bank groups</a:t>
            </a:r>
            <a:r>
              <a:rPr lang="en-US" dirty="0" smtClean="0"/>
              <a:t> – results in 11-14% </a:t>
            </a:r>
            <a:r>
              <a:rPr lang="en-US" b="1" dirty="0" smtClean="0">
                <a:solidFill>
                  <a:schemeClr val="accent2"/>
                </a:solidFill>
              </a:rPr>
              <a:t>higher latency</a:t>
            </a:r>
          </a:p>
          <a:p>
            <a:pPr lvl="1"/>
            <a:r>
              <a:rPr lang="en-US" dirty="0" smtClean="0"/>
              <a:t>16 banks per rank</a:t>
            </a:r>
          </a:p>
          <a:p>
            <a:r>
              <a:rPr lang="en-US" dirty="0" smtClean="0"/>
              <a:t>GDDR5</a:t>
            </a:r>
          </a:p>
          <a:p>
            <a:pPr lvl="1"/>
            <a:r>
              <a:rPr lang="en-US" dirty="0" smtClean="0"/>
              <a:t>Also uses bank groups, but </a:t>
            </a:r>
            <a:r>
              <a:rPr lang="en-US" b="1" dirty="0" smtClean="0">
                <a:solidFill>
                  <a:schemeClr val="accent2"/>
                </a:solidFill>
              </a:rPr>
              <a:t>consumes more area/energy </a:t>
            </a:r>
            <a:r>
              <a:rPr lang="en-US" dirty="0" smtClean="0"/>
              <a:t>instead of increasing latency</a:t>
            </a:r>
          </a:p>
          <a:p>
            <a:pPr lvl="1"/>
            <a:r>
              <a:rPr lang="en-US" dirty="0" smtClean="0"/>
              <a:t>Sends double the data per cycle compared to DDR3 using a </a:t>
            </a:r>
            <a:r>
              <a:rPr lang="en-US" b="1" dirty="0" smtClean="0">
                <a:solidFill>
                  <a:srgbClr val="0070C0"/>
                </a:solidFill>
              </a:rPr>
              <a:t>faster clock</a:t>
            </a:r>
          </a:p>
          <a:p>
            <a:pPr lvl="1"/>
            <a:r>
              <a:rPr lang="en-US" dirty="0" smtClean="0"/>
              <a:t>16 banks per 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28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0277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DRAM Types: </a:t>
            </a:r>
            <a:r>
              <a:rPr lang="en-US" dirty="0" smtClean="0"/>
              <a:t>3D-Stacked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die stacking enables</a:t>
            </a:r>
            <a:br>
              <a:rPr lang="en-US" dirty="0" smtClean="0"/>
            </a:br>
            <a:r>
              <a:rPr lang="en-US" dirty="0" smtClean="0"/>
              <a:t>new DRAM types with</a:t>
            </a:r>
            <a:br>
              <a:rPr lang="en-US" dirty="0" smtClean="0"/>
            </a:br>
            <a:r>
              <a:rPr lang="en-US" dirty="0" smtClean="0"/>
              <a:t>high capacity, much</a:t>
            </a:r>
            <a:br>
              <a:rPr lang="en-US" dirty="0" smtClean="0"/>
            </a:br>
            <a:r>
              <a:rPr lang="en-US" dirty="0" smtClean="0"/>
              <a:t>higher bandwidth</a:t>
            </a:r>
          </a:p>
          <a:p>
            <a:endParaRPr lang="en-US" dirty="0" smtClean="0"/>
          </a:p>
          <a:p>
            <a:r>
              <a:rPr lang="en-US" dirty="0" smtClean="0"/>
              <a:t>High-Bandwidth Memory (HBM)</a:t>
            </a:r>
          </a:p>
          <a:p>
            <a:pPr lvl="1"/>
            <a:r>
              <a:rPr lang="en-US" dirty="0" smtClean="0"/>
              <a:t>Instead of GDDR5’s faster clocks, HBM uses </a:t>
            </a:r>
            <a:r>
              <a:rPr lang="en-US" b="1" dirty="0" smtClean="0">
                <a:solidFill>
                  <a:srgbClr val="0070C0"/>
                </a:solidFill>
              </a:rPr>
              <a:t>multiple channels per module</a:t>
            </a:r>
            <a:r>
              <a:rPr lang="en-US" dirty="0" smtClean="0"/>
              <a:t> to increase throughput</a:t>
            </a:r>
          </a:p>
          <a:p>
            <a:pPr lvl="1"/>
            <a:r>
              <a:rPr lang="en-US" dirty="0" smtClean="0"/>
              <a:t>16 banks per rank</a:t>
            </a:r>
          </a:p>
          <a:p>
            <a:r>
              <a:rPr lang="en-US" dirty="0" smtClean="0"/>
              <a:t>Hybrid Memory Cube (HMC)</a:t>
            </a:r>
          </a:p>
          <a:p>
            <a:pPr lvl="1"/>
            <a:r>
              <a:rPr lang="en-US" dirty="0" smtClean="0"/>
              <a:t>Partitions 3D-stacked DRAM into </a:t>
            </a:r>
            <a:r>
              <a:rPr lang="en-US" b="1" dirty="0" smtClean="0">
                <a:solidFill>
                  <a:schemeClr val="accent2"/>
                </a:solidFill>
              </a:rPr>
              <a:t>vaults:</a:t>
            </a:r>
            <a:r>
              <a:rPr lang="en-US" dirty="0" smtClean="0"/>
              <a:t> small vertical slices of DRAM with multiple banks</a:t>
            </a:r>
          </a:p>
          <a:p>
            <a:pPr lvl="1"/>
            <a:r>
              <a:rPr lang="en-US" dirty="0" smtClean="0"/>
              <a:t>Contains many </a:t>
            </a:r>
            <a:r>
              <a:rPr lang="en-US" b="1" dirty="0" smtClean="0">
                <a:solidFill>
                  <a:srgbClr val="0070C0"/>
                </a:solidFill>
              </a:rPr>
              <a:t>more banks</a:t>
            </a:r>
            <a:r>
              <a:rPr lang="en-US" dirty="0" smtClean="0"/>
              <a:t>, but a row is 97% </a:t>
            </a:r>
            <a:r>
              <a:rPr lang="en-US" b="1" dirty="0" smtClean="0">
                <a:solidFill>
                  <a:schemeClr val="accent2"/>
                </a:solidFill>
              </a:rPr>
              <a:t>narrower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than in DDR3: </a:t>
            </a:r>
            <a:r>
              <a:rPr lang="en-US" b="1" dirty="0" smtClean="0">
                <a:solidFill>
                  <a:schemeClr val="accent2"/>
                </a:solidFill>
              </a:rPr>
              <a:t>cannot exploit as much spatial locality</a:t>
            </a:r>
          </a:p>
          <a:p>
            <a:pPr lvl="1"/>
            <a:r>
              <a:rPr lang="en-US" dirty="0" smtClean="0"/>
              <a:t>256 banks per 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29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3937601" y="901700"/>
            <a:ext cx="2881312" cy="1420813"/>
            <a:chOff x="1842101" y="997913"/>
            <a:chExt cx="3904876" cy="2166871"/>
          </a:xfrm>
        </p:grpSpPr>
        <p:sp>
          <p:nvSpPr>
            <p:cNvPr id="6" name="Cube 5"/>
            <p:cNvSpPr/>
            <p:nvPr/>
          </p:nvSpPr>
          <p:spPr>
            <a:xfrm>
              <a:off x="3266359" y="2765304"/>
              <a:ext cx="2480618" cy="399480"/>
            </a:xfrm>
            <a:prstGeom prst="cube">
              <a:avLst>
                <a:gd name="adj" fmla="val 73368"/>
              </a:avLst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354072" y="2457854"/>
              <a:ext cx="2316193" cy="579542"/>
              <a:chOff x="1837263" y="785284"/>
              <a:chExt cx="1684869" cy="579542"/>
            </a:xfrm>
          </p:grpSpPr>
          <p:sp>
            <p:nvSpPr>
              <p:cNvPr id="53" name="Can 52"/>
              <p:cNvSpPr/>
              <p:nvPr/>
            </p:nvSpPr>
            <p:spPr>
              <a:xfrm>
                <a:off x="2125589" y="785258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4" name="Can 53"/>
              <p:cNvSpPr/>
              <p:nvPr/>
            </p:nvSpPr>
            <p:spPr>
              <a:xfrm>
                <a:off x="2565362" y="785258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5" name="Can 54"/>
              <p:cNvSpPr/>
              <p:nvPr/>
            </p:nvSpPr>
            <p:spPr>
              <a:xfrm>
                <a:off x="3005135" y="785258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6" name="Can 55"/>
              <p:cNvSpPr/>
              <p:nvPr/>
            </p:nvSpPr>
            <p:spPr>
              <a:xfrm>
                <a:off x="3444908" y="785258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7" name="Can 56"/>
              <p:cNvSpPr/>
              <p:nvPr/>
            </p:nvSpPr>
            <p:spPr>
              <a:xfrm>
                <a:off x="1981606" y="891786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8" name="Can 57"/>
              <p:cNvSpPr/>
              <p:nvPr/>
            </p:nvSpPr>
            <p:spPr>
              <a:xfrm>
                <a:off x="2421380" y="891786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9" name="Can 58"/>
              <p:cNvSpPr/>
              <p:nvPr/>
            </p:nvSpPr>
            <p:spPr>
              <a:xfrm>
                <a:off x="2861152" y="891786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0" name="Can 59"/>
              <p:cNvSpPr/>
              <p:nvPr/>
            </p:nvSpPr>
            <p:spPr>
              <a:xfrm>
                <a:off x="3300925" y="891786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1" name="Can 60"/>
              <p:cNvSpPr/>
              <p:nvPr/>
            </p:nvSpPr>
            <p:spPr>
              <a:xfrm>
                <a:off x="1837624" y="998313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2" name="Can 61"/>
              <p:cNvSpPr/>
              <p:nvPr/>
            </p:nvSpPr>
            <p:spPr>
              <a:xfrm>
                <a:off x="2277397" y="998313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3" name="Can 62"/>
              <p:cNvSpPr/>
              <p:nvPr/>
            </p:nvSpPr>
            <p:spPr>
              <a:xfrm>
                <a:off x="2717169" y="998313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4" name="Can 63"/>
              <p:cNvSpPr/>
              <p:nvPr/>
            </p:nvSpPr>
            <p:spPr>
              <a:xfrm>
                <a:off x="3156943" y="998313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8" name="Cube 7"/>
            <p:cNvSpPr/>
            <p:nvPr/>
          </p:nvSpPr>
          <p:spPr>
            <a:xfrm>
              <a:off x="3266359" y="2312563"/>
              <a:ext cx="2480618" cy="397058"/>
            </a:xfrm>
            <a:prstGeom prst="cube">
              <a:avLst>
                <a:gd name="adj" fmla="val 73368"/>
              </a:avLst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3354072" y="2004253"/>
              <a:ext cx="2316193" cy="579542"/>
              <a:chOff x="1837263" y="785284"/>
              <a:chExt cx="1684869" cy="579542"/>
            </a:xfrm>
          </p:grpSpPr>
          <p:sp>
            <p:nvSpPr>
              <p:cNvPr id="41" name="Can 40"/>
              <p:cNvSpPr/>
              <p:nvPr/>
            </p:nvSpPr>
            <p:spPr>
              <a:xfrm>
                <a:off x="2125589" y="786115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2" name="Can 41"/>
              <p:cNvSpPr/>
              <p:nvPr/>
            </p:nvSpPr>
            <p:spPr>
              <a:xfrm>
                <a:off x="2565362" y="786115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3" name="Can 42"/>
              <p:cNvSpPr/>
              <p:nvPr/>
            </p:nvSpPr>
            <p:spPr>
              <a:xfrm>
                <a:off x="3005135" y="786115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4" name="Can 43"/>
              <p:cNvSpPr/>
              <p:nvPr/>
            </p:nvSpPr>
            <p:spPr>
              <a:xfrm>
                <a:off x="3444908" y="786115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5" name="Can 44"/>
              <p:cNvSpPr/>
              <p:nvPr/>
            </p:nvSpPr>
            <p:spPr>
              <a:xfrm>
                <a:off x="1981606" y="892643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6" name="Can 45"/>
              <p:cNvSpPr/>
              <p:nvPr/>
            </p:nvSpPr>
            <p:spPr>
              <a:xfrm>
                <a:off x="2421380" y="892643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7" name="Can 46"/>
              <p:cNvSpPr/>
              <p:nvPr/>
            </p:nvSpPr>
            <p:spPr>
              <a:xfrm>
                <a:off x="2861152" y="892643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8" name="Can 47"/>
              <p:cNvSpPr/>
              <p:nvPr/>
            </p:nvSpPr>
            <p:spPr>
              <a:xfrm>
                <a:off x="3300925" y="892643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9" name="Can 48"/>
              <p:cNvSpPr/>
              <p:nvPr/>
            </p:nvSpPr>
            <p:spPr>
              <a:xfrm>
                <a:off x="1837624" y="999170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0" name="Can 49"/>
              <p:cNvSpPr/>
              <p:nvPr/>
            </p:nvSpPr>
            <p:spPr>
              <a:xfrm>
                <a:off x="2277397" y="999170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1" name="Can 50"/>
              <p:cNvSpPr/>
              <p:nvPr/>
            </p:nvSpPr>
            <p:spPr>
              <a:xfrm>
                <a:off x="2717169" y="999170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2" name="Can 51"/>
              <p:cNvSpPr/>
              <p:nvPr/>
            </p:nvSpPr>
            <p:spPr>
              <a:xfrm>
                <a:off x="3156943" y="999170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10" name="Cube 9"/>
            <p:cNvSpPr/>
            <p:nvPr/>
          </p:nvSpPr>
          <p:spPr>
            <a:xfrm>
              <a:off x="3266359" y="1854977"/>
              <a:ext cx="2480618" cy="397058"/>
            </a:xfrm>
            <a:prstGeom prst="cube">
              <a:avLst>
                <a:gd name="adj" fmla="val 73368"/>
              </a:avLst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3354072" y="1545785"/>
              <a:ext cx="2316193" cy="579542"/>
              <a:chOff x="1837263" y="785284"/>
              <a:chExt cx="1684869" cy="579542"/>
            </a:xfrm>
          </p:grpSpPr>
          <p:sp>
            <p:nvSpPr>
              <p:cNvPr id="29" name="Can 28"/>
              <p:cNvSpPr/>
              <p:nvPr/>
            </p:nvSpPr>
            <p:spPr>
              <a:xfrm>
                <a:off x="2125589" y="784578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0" name="Can 29"/>
              <p:cNvSpPr/>
              <p:nvPr/>
            </p:nvSpPr>
            <p:spPr>
              <a:xfrm>
                <a:off x="2565362" y="784578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1" name="Can 30"/>
              <p:cNvSpPr/>
              <p:nvPr/>
            </p:nvSpPr>
            <p:spPr>
              <a:xfrm>
                <a:off x="3005135" y="784578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2" name="Can 31"/>
              <p:cNvSpPr/>
              <p:nvPr/>
            </p:nvSpPr>
            <p:spPr>
              <a:xfrm>
                <a:off x="3444908" y="784578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3" name="Can 32"/>
              <p:cNvSpPr/>
              <p:nvPr/>
            </p:nvSpPr>
            <p:spPr>
              <a:xfrm>
                <a:off x="1981606" y="891105"/>
                <a:ext cx="76687" cy="36800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4" name="Can 33"/>
              <p:cNvSpPr/>
              <p:nvPr/>
            </p:nvSpPr>
            <p:spPr>
              <a:xfrm>
                <a:off x="2421380" y="891105"/>
                <a:ext cx="76686" cy="36800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5" name="Can 34"/>
              <p:cNvSpPr/>
              <p:nvPr/>
            </p:nvSpPr>
            <p:spPr>
              <a:xfrm>
                <a:off x="2861152" y="891105"/>
                <a:ext cx="76687" cy="36800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6" name="Can 35"/>
              <p:cNvSpPr/>
              <p:nvPr/>
            </p:nvSpPr>
            <p:spPr>
              <a:xfrm>
                <a:off x="3300925" y="891105"/>
                <a:ext cx="76686" cy="36800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7" name="Can 36"/>
              <p:cNvSpPr/>
              <p:nvPr/>
            </p:nvSpPr>
            <p:spPr>
              <a:xfrm>
                <a:off x="1837624" y="1000055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8" name="Can 37"/>
              <p:cNvSpPr/>
              <p:nvPr/>
            </p:nvSpPr>
            <p:spPr>
              <a:xfrm>
                <a:off x="2277397" y="1000055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9" name="Can 38"/>
              <p:cNvSpPr/>
              <p:nvPr/>
            </p:nvSpPr>
            <p:spPr>
              <a:xfrm>
                <a:off x="2717169" y="1000055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0" name="Can 39"/>
              <p:cNvSpPr/>
              <p:nvPr/>
            </p:nvSpPr>
            <p:spPr>
              <a:xfrm>
                <a:off x="3156943" y="1000055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12" name="Cube 11"/>
            <p:cNvSpPr/>
            <p:nvPr/>
          </p:nvSpPr>
          <p:spPr>
            <a:xfrm>
              <a:off x="3266359" y="1399813"/>
              <a:ext cx="2480618" cy="399480"/>
            </a:xfrm>
            <a:prstGeom prst="cube">
              <a:avLst>
                <a:gd name="adj" fmla="val 73368"/>
              </a:avLst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3354072" y="1092184"/>
              <a:ext cx="2316193" cy="579542"/>
              <a:chOff x="1837263" y="785284"/>
              <a:chExt cx="1684869" cy="579542"/>
            </a:xfrm>
          </p:grpSpPr>
          <p:sp>
            <p:nvSpPr>
              <p:cNvPr id="17" name="Can 16"/>
              <p:cNvSpPr/>
              <p:nvPr/>
            </p:nvSpPr>
            <p:spPr>
              <a:xfrm>
                <a:off x="2125589" y="785437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8" name="Can 17"/>
              <p:cNvSpPr/>
              <p:nvPr/>
            </p:nvSpPr>
            <p:spPr>
              <a:xfrm>
                <a:off x="2565362" y="785437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" name="Can 18"/>
              <p:cNvSpPr/>
              <p:nvPr/>
            </p:nvSpPr>
            <p:spPr>
              <a:xfrm>
                <a:off x="3005135" y="785437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0" name="Can 19"/>
              <p:cNvSpPr/>
              <p:nvPr/>
            </p:nvSpPr>
            <p:spPr>
              <a:xfrm>
                <a:off x="3444908" y="785437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1" name="Can 20"/>
              <p:cNvSpPr/>
              <p:nvPr/>
            </p:nvSpPr>
            <p:spPr>
              <a:xfrm>
                <a:off x="1981606" y="891964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" name="Can 21"/>
              <p:cNvSpPr/>
              <p:nvPr/>
            </p:nvSpPr>
            <p:spPr>
              <a:xfrm>
                <a:off x="2421380" y="891964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3" name="Can 22"/>
              <p:cNvSpPr/>
              <p:nvPr/>
            </p:nvSpPr>
            <p:spPr>
              <a:xfrm>
                <a:off x="2861152" y="891964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4" name="Can 23"/>
              <p:cNvSpPr/>
              <p:nvPr/>
            </p:nvSpPr>
            <p:spPr>
              <a:xfrm>
                <a:off x="3300925" y="891964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5" name="Can 24"/>
              <p:cNvSpPr/>
              <p:nvPr/>
            </p:nvSpPr>
            <p:spPr>
              <a:xfrm>
                <a:off x="1837624" y="998492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6" name="Can 25"/>
              <p:cNvSpPr/>
              <p:nvPr/>
            </p:nvSpPr>
            <p:spPr>
              <a:xfrm>
                <a:off x="2277397" y="998492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7" name="Can 26"/>
              <p:cNvSpPr/>
              <p:nvPr/>
            </p:nvSpPr>
            <p:spPr>
              <a:xfrm>
                <a:off x="2717169" y="998492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8" name="Can 27"/>
              <p:cNvSpPr/>
              <p:nvPr/>
            </p:nvSpPr>
            <p:spPr>
              <a:xfrm>
                <a:off x="3156943" y="998492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14" name="Cube 13"/>
            <p:cNvSpPr/>
            <p:nvPr/>
          </p:nvSpPr>
          <p:spPr>
            <a:xfrm>
              <a:off x="3266359" y="997913"/>
              <a:ext cx="2480618" cy="399480"/>
            </a:xfrm>
            <a:prstGeom prst="cube">
              <a:avLst>
                <a:gd name="adj" fmla="val 73368"/>
              </a:avLst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>
              <a:off x="3051214" y="1305392"/>
              <a:ext cx="176419" cy="1384860"/>
            </a:xfrm>
            <a:prstGeom prst="leftBrace">
              <a:avLst>
                <a:gd name="adj1" fmla="val 112417"/>
                <a:gd name="adj2" fmla="val 50335"/>
              </a:avLst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42101" y="1620132"/>
              <a:ext cx="1174690" cy="75473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lIns="0" rIns="0" bIns="0">
              <a:spAutoFit/>
            </a:bodyPr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/>
                  <a:ea typeface="+mn-ea"/>
                </a:rPr>
                <a:t>Memory</a:t>
              </a:r>
              <a:br>
                <a:rPr lang="en-US" b="1" kern="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/>
                  <a:ea typeface="+mn-ea"/>
                </a:rPr>
              </a:br>
              <a:r>
                <a:rPr lang="en-US" b="1" kern="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/>
                  <a:ea typeface="+mn-ea"/>
                </a:rPr>
                <a:t>Layers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61764" y="1124167"/>
            <a:ext cx="2225171" cy="784830"/>
            <a:chOff x="5391954" y="4176010"/>
            <a:chExt cx="2225171" cy="784830"/>
          </a:xfrm>
        </p:grpSpPr>
        <p:sp>
          <p:nvSpPr>
            <p:cNvPr id="66" name="TextBox 65"/>
            <p:cNvSpPr txBox="1"/>
            <p:nvPr/>
          </p:nvSpPr>
          <p:spPr bwMode="auto">
            <a:xfrm>
              <a:off x="5683549" y="4176010"/>
              <a:ext cx="1933576" cy="784830"/>
            </a:xfrm>
            <a:prstGeom prst="rect">
              <a:avLst/>
            </a:prstGeom>
            <a:noFill/>
          </p:spPr>
          <p:txBody>
            <a:bodyPr wrap="square" lIns="0" tIns="0" rIns="0">
              <a:spAutoFit/>
            </a:bodyPr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 spc="-1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</a:rPr>
                <a:t>high bandwidth </a:t>
              </a:r>
              <a:r>
                <a:rPr lang="en-US" sz="2000" spc="-1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</a:rPr>
                <a:t>with</a:t>
              </a:r>
              <a:endParaRPr lang="en-US" sz="2000" spc="-1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endParaRP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+mn-ea"/>
                </a:rPr>
                <a:t>Through-Silicon</a:t>
              </a:r>
              <a:b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+mn-ea"/>
                </a:rPr>
              </a:br>
              <a:r>
                <a:rPr lang="en-US" sz="2000" b="1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+mn-ea"/>
                </a:rPr>
                <a:t>Vias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+mn-ea"/>
                </a:rPr>
                <a:t> (TSVs)</a:t>
              </a:r>
            </a:p>
          </p:txBody>
        </p:sp>
        <p:cxnSp>
          <p:nvCxnSpPr>
            <p:cNvPr id="67" name="Curved Connector 67"/>
            <p:cNvCxnSpPr>
              <a:cxnSpLocks noChangeShapeType="1"/>
            </p:cNvCxnSpPr>
            <p:nvPr/>
          </p:nvCxnSpPr>
          <p:spPr bwMode="auto">
            <a:xfrm rot="10800000" flipV="1">
              <a:off x="5391954" y="4543110"/>
              <a:ext cx="376239" cy="177006"/>
            </a:xfrm>
            <a:prstGeom prst="curvedConnector3">
              <a:avLst>
                <a:gd name="adj1" fmla="val 50000"/>
              </a:avLst>
            </a:prstGeom>
            <a:noFill/>
            <a:ln w="38100" algn="ctr">
              <a:solidFill>
                <a:schemeClr val="bg1">
                  <a:lumMod val="5000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9" name="TextBox 68"/>
          <p:cNvSpPr txBox="1"/>
          <p:nvPr/>
        </p:nvSpPr>
        <p:spPr bwMode="auto">
          <a:xfrm>
            <a:off x="4702346" y="2286000"/>
            <a:ext cx="2256708" cy="40011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dedicated</a:t>
            </a:r>
            <a:r>
              <a:rPr lang="en-US" sz="2000" b="1" i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US" sz="20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Logic 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4185962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From Our Extensive Experimental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375" indent="-4603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DDR4 worse than DDR3 for most desktop/scientific applications</a:t>
            </a:r>
          </a:p>
          <a:p>
            <a:pPr marL="460375" indent="-4603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HMC worse than DDR3 for apps with high spatial locality</a:t>
            </a:r>
          </a:p>
          <a:p>
            <a:pPr marL="460375" indent="-4603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HMC good for highly memory intensive </a:t>
            </a:r>
            <a:r>
              <a:rPr lang="en-US" sz="2000" dirty="0" err="1" smtClean="0"/>
              <a:t>multiprogrammed</a:t>
            </a:r>
            <a:r>
              <a:rPr lang="en-US" sz="2000" dirty="0" smtClean="0"/>
              <a:t> workloads</a:t>
            </a:r>
          </a:p>
          <a:p>
            <a:pPr marL="460375" indent="-4603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/>
              <a:t>LPDDRx</a:t>
            </a:r>
            <a:r>
              <a:rPr lang="en-US" sz="2000" dirty="0" smtClean="0"/>
              <a:t> performance gap over </a:t>
            </a:r>
            <a:r>
              <a:rPr lang="en-US" sz="2000" dirty="0" err="1" smtClean="0"/>
              <a:t>DDRx</a:t>
            </a:r>
            <a:r>
              <a:rPr lang="en-US" sz="2000" dirty="0" smtClean="0"/>
              <a:t> worsens as the intensity increases</a:t>
            </a:r>
          </a:p>
          <a:p>
            <a:pPr marL="460375" indent="-4603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LPDDR4 saves power over DDR3 without losing much performance for</a:t>
            </a:r>
            <a:br>
              <a:rPr lang="en-US" sz="2000" dirty="0" smtClean="0"/>
            </a:br>
            <a:r>
              <a:rPr lang="en-US" sz="2000" dirty="0" smtClean="0"/>
              <a:t>high-intensity </a:t>
            </a:r>
            <a:r>
              <a:rPr lang="en-US" sz="2000" dirty="0" err="1" smtClean="0"/>
              <a:t>multiprogrammed</a:t>
            </a:r>
            <a:r>
              <a:rPr lang="en-US" sz="2000" dirty="0" smtClean="0"/>
              <a:t> workloads</a:t>
            </a:r>
          </a:p>
          <a:p>
            <a:pPr marL="460375" indent="-4603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Multithreaded programs with irregular accesses become throughput-bound as the input problem size increases</a:t>
            </a:r>
          </a:p>
          <a:p>
            <a:pPr marL="460375" indent="-4603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Server/cloud applications don’t benefit from high-throughput DRAM</a:t>
            </a:r>
          </a:p>
          <a:p>
            <a:pPr marL="460375" indent="-4603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/>
              <a:t>LPDDRx</a:t>
            </a:r>
            <a:r>
              <a:rPr lang="en-US" sz="2000" dirty="0" smtClean="0"/>
              <a:t> saves energy for server/cloud apps without a large performance penalty</a:t>
            </a:r>
          </a:p>
          <a:p>
            <a:pPr marL="460375" indent="-4603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Intensive multimedia apps benefit from high-throughput DRAM with wide rows</a:t>
            </a:r>
          </a:p>
          <a:p>
            <a:pPr marL="460375" indent="-4603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Network accelerators experience high queuing latencies, benefit from parallelism</a:t>
            </a:r>
          </a:p>
          <a:p>
            <a:pPr marL="460375" indent="-4603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GDDR5 is more energy efficient than DDR3 for high-throughput accelerators</a:t>
            </a:r>
          </a:p>
          <a:p>
            <a:pPr marL="460375" indent="-460375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OS routines benefit most from low-latency DRAM that exploits spatial </a:t>
            </a:r>
            <a:r>
              <a:rPr lang="en-US" sz="2000" dirty="0" smtClean="0"/>
              <a:t>locality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296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DRAM Types: Low-Power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LPDDR3 and LPDDR4</a:t>
            </a:r>
          </a:p>
          <a:p>
            <a:pPr lvl="1"/>
            <a:r>
              <a:rPr lang="en-US" dirty="0" smtClean="0"/>
              <a:t>Low-power variants of DDR3/DDR4</a:t>
            </a:r>
          </a:p>
          <a:p>
            <a:pPr lvl="1"/>
            <a:r>
              <a:rPr lang="en-US" dirty="0" smtClean="0"/>
              <a:t>Increased memory latency, limited capacity</a:t>
            </a:r>
          </a:p>
          <a:p>
            <a:pPr lvl="1"/>
            <a:r>
              <a:rPr lang="en-US" dirty="0" smtClean="0"/>
              <a:t>LPDDR3: 8 banks per rank</a:t>
            </a:r>
          </a:p>
          <a:p>
            <a:pPr lvl="1"/>
            <a:r>
              <a:rPr lang="en-US" dirty="0" smtClean="0"/>
              <a:t>LPDDR4: 16 banks per rank</a:t>
            </a:r>
          </a:p>
          <a:p>
            <a:endParaRPr lang="en-US" dirty="0" smtClean="0"/>
          </a:p>
          <a:p>
            <a:r>
              <a:rPr lang="en-US" dirty="0" smtClean="0"/>
              <a:t>Wide I/O and Wide I/O 2</a:t>
            </a:r>
          </a:p>
          <a:p>
            <a:pPr lvl="1"/>
            <a:r>
              <a:rPr lang="en-US" dirty="0" smtClean="0"/>
              <a:t>Low-power 3D-stacked DRAM</a:t>
            </a:r>
          </a:p>
          <a:p>
            <a:pPr lvl="1"/>
            <a:r>
              <a:rPr lang="en-US" dirty="0" smtClean="0"/>
              <a:t>Fewer channels than HBM</a:t>
            </a:r>
          </a:p>
          <a:p>
            <a:pPr lvl="1"/>
            <a:r>
              <a:rPr lang="en-US" dirty="0" smtClean="0"/>
              <a:t>Wide I/O: 4 banks per rank</a:t>
            </a:r>
          </a:p>
          <a:p>
            <a:pPr lvl="1"/>
            <a:r>
              <a:rPr lang="en-US" dirty="0" smtClean="0"/>
              <a:t>Wide I/O 2: 8 banks per 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30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175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DRAM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31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5035"/>
          <a:stretch/>
        </p:blipFill>
        <p:spPr>
          <a:xfrm>
            <a:off x="76200" y="900300"/>
            <a:ext cx="8915400" cy="26811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5800" y="3723481"/>
            <a:ext cx="7945594" cy="2681100"/>
            <a:chOff x="685800" y="2917941"/>
            <a:chExt cx="5585685" cy="18847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r="75778"/>
            <a:stretch/>
          </p:blipFill>
          <p:spPr>
            <a:xfrm>
              <a:off x="685800" y="2917941"/>
              <a:ext cx="2336800" cy="18847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5097"/>
            <a:stretch/>
          </p:blipFill>
          <p:spPr>
            <a:xfrm>
              <a:off x="2904265" y="2917941"/>
              <a:ext cx="3367220" cy="1884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2637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Methodology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733800"/>
            <a:ext cx="8839200" cy="2803526"/>
          </a:xfrm>
        </p:spPr>
        <p:txBody>
          <a:bodyPr/>
          <a:lstStyle/>
          <a:p>
            <a:r>
              <a:rPr lang="en-US" dirty="0" smtClean="0"/>
              <a:t>Workload traces collected using Pin, </a:t>
            </a:r>
            <a:r>
              <a:rPr lang="en-US" dirty="0" err="1" smtClean="0"/>
              <a:t>Bochs</a:t>
            </a:r>
            <a:endParaRPr lang="en-US" dirty="0" smtClean="0"/>
          </a:p>
          <a:p>
            <a:pPr lvl="1"/>
            <a:r>
              <a:rPr lang="en-US" dirty="0" smtClean="0"/>
              <a:t>Private caches fully modeled</a:t>
            </a:r>
          </a:p>
          <a:p>
            <a:pPr lvl="1"/>
            <a:r>
              <a:rPr lang="en-US" dirty="0" err="1" smtClean="0"/>
              <a:t>Bochs</a:t>
            </a:r>
            <a:r>
              <a:rPr lang="en-US" dirty="0" smtClean="0"/>
              <a:t> captures all system calls – important for OS routines, server/cloud</a:t>
            </a:r>
          </a:p>
          <a:p>
            <a:pPr lvl="1"/>
            <a:r>
              <a:rPr lang="en-US" dirty="0" smtClean="0"/>
              <a:t>Multithread traces capture per-trace interactions</a:t>
            </a:r>
            <a:br>
              <a:rPr lang="en-US" dirty="0" smtClean="0"/>
            </a:br>
            <a:r>
              <a:rPr lang="en-US" dirty="0" smtClean="0"/>
              <a:t>(based on [Pelley+ ISCA 2014])</a:t>
            </a:r>
          </a:p>
          <a:p>
            <a:r>
              <a:rPr lang="en-US" dirty="0" smtClean="0"/>
              <a:t>GPGPU results run on a full </a:t>
            </a:r>
            <a:r>
              <a:rPr lang="en-US" dirty="0" err="1" smtClean="0"/>
              <a:t>GPGPU-Sim+Ramulator</a:t>
            </a:r>
            <a:r>
              <a:rPr lang="en-US" dirty="0" smtClean="0"/>
              <a:t> platform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32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30" y="1078068"/>
            <a:ext cx="8281140" cy="24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67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a Trace-Based </a:t>
            </a:r>
            <a:r>
              <a:rPr lang="en-US" dirty="0" err="1" smtClean="0"/>
              <a:t>Ramulator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compare</a:t>
            </a:r>
          </a:p>
          <a:p>
            <a:pPr lvl="1"/>
            <a:r>
              <a:rPr lang="en-US" dirty="0" smtClean="0"/>
              <a:t>gem5 (full-system, cycle accurate CPU simulator) + unmodified </a:t>
            </a:r>
            <a:r>
              <a:rPr lang="en-US" dirty="0" err="1" smtClean="0"/>
              <a:t>Ramulator</a:t>
            </a:r>
            <a:endParaRPr lang="en-US" dirty="0" smtClean="0"/>
          </a:p>
          <a:p>
            <a:pPr lvl="1"/>
            <a:r>
              <a:rPr lang="en-US" dirty="0" smtClean="0"/>
              <a:t>Modified </a:t>
            </a:r>
            <a:r>
              <a:rPr lang="en-US" dirty="0" err="1" smtClean="0"/>
              <a:t>Ramulator</a:t>
            </a:r>
            <a:r>
              <a:rPr lang="en-US" dirty="0" smtClean="0"/>
              <a:t> with shared cache model (trace-driven)</a:t>
            </a:r>
          </a:p>
          <a:p>
            <a:endParaRPr lang="en-US" dirty="0" smtClean="0"/>
          </a:p>
          <a:p>
            <a:r>
              <a:rPr lang="en-US" dirty="0" smtClean="0"/>
              <a:t>Run all SPEC CPU2006 applications</a:t>
            </a:r>
          </a:p>
          <a:p>
            <a:r>
              <a:rPr lang="en-US" dirty="0" smtClean="0"/>
              <a:t>Checking trends: normalize each performance value to one application (</a:t>
            </a:r>
            <a:r>
              <a:rPr lang="en-US" i="1" dirty="0" err="1" smtClean="0"/>
              <a:t>gamess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Average error of </a:t>
            </a:r>
            <a:r>
              <a:rPr lang="en-US" dirty="0" err="1" smtClean="0"/>
              <a:t>Ramulator</a:t>
            </a:r>
            <a:r>
              <a:rPr lang="en-US" dirty="0" smtClean="0"/>
              <a:t> vs. gem5+Ramulator: 6.1%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33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714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Desktop/Scientific: Single-Thread IPC/MPKI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34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42" y="1848891"/>
            <a:ext cx="6898316" cy="36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62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Desktop/Scientific: Single-Thread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35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230" y="762000"/>
            <a:ext cx="6549541" cy="58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57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Desktop/Scientific: Single-Thread DRAM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36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41" y="2133600"/>
            <a:ext cx="6949917" cy="28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94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Desktop/Scientific: DDR3 BPU/RBL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37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578" y="1022890"/>
            <a:ext cx="6788843" cy="2650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578" y="4038600"/>
            <a:ext cx="6816211" cy="24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49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Desktop/Scientific: </a:t>
            </a:r>
            <a:r>
              <a:rPr lang="en-US" spc="-150" dirty="0" err="1" smtClean="0"/>
              <a:t>Multiprogrammed</a:t>
            </a:r>
            <a:r>
              <a:rPr lang="en-US" spc="-150" dirty="0" smtClean="0"/>
              <a:t> Performance</a:t>
            </a:r>
            <a:endParaRPr lang="en-US" spc="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38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99" y="778795"/>
            <a:ext cx="6349802" cy="3286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72" y="4023236"/>
            <a:ext cx="6351657" cy="27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14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Desktop/Scientific: </a:t>
            </a:r>
            <a:r>
              <a:rPr lang="en-US" dirty="0" err="1" smtClean="0"/>
              <a:t>Multiprogrammed</a:t>
            </a:r>
            <a:r>
              <a:rPr lang="en-US" dirty="0" smtClean="0"/>
              <a:t> RBL/BPU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39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52" y="914400"/>
            <a:ext cx="6829895" cy="2582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909" y="3706535"/>
            <a:ext cx="6836738" cy="27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5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 From Our Extensive Experimental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30" dirty="0" smtClean="0"/>
              <a:t>12 key observations on the combined DRAM–workload behavior</a:t>
            </a:r>
          </a:p>
          <a:p>
            <a:r>
              <a:rPr lang="en-US" dirty="0" smtClean="0"/>
              <a:t>Most significant experimental observations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Newer is not always better: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DDR4, HMC (newer DRAM types) do not outperform the older DDR3 type for many families of applications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70C0"/>
                </a:solidFill>
              </a:rPr>
              <a:t>Power savings don’t always sacrifice performance: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/>
              <a:t>Some low-power DRAM types perform close to or better than standard-power DRAM types when bandwidth demand is very high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chemeClr val="accent5"/>
                </a:solidFill>
              </a:rPr>
              <a:t>Heterogeneous systems cannot rely on a single DRAM type: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ideal DRAM for a heterogeneous system depends heavily on the predominant functions performed by the system (e.g., multimedia, network processing, compute)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Increasing memory latency to increase parallelism can be harmful: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 routines exhibit extremely high spatial locality, and can’t benefit from the high parallelism provided by many newer DRAM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4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3545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Desktop/Scientific: Energy and Power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40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31" y="914400"/>
            <a:ext cx="6843580" cy="2309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10" y="3554777"/>
            <a:ext cx="7110422" cy="29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89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Desktop/Scientific: Multithreaded IPC/MPKIs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41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6" y="1852350"/>
            <a:ext cx="6870948" cy="36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89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Desktop/Scientific: </a:t>
            </a:r>
            <a:r>
              <a:rPr lang="en-US" i="1" dirty="0" smtClean="0"/>
              <a:t>quicksilver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42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10" y="2562543"/>
            <a:ext cx="7103580" cy="222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27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Desktop/Scientific: </a:t>
            </a:r>
            <a:r>
              <a:rPr lang="en-US" i="1" dirty="0" err="1" smtClean="0"/>
              <a:t>facesim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43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47" y="2563531"/>
            <a:ext cx="7124106" cy="22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26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Desktop/Scientific: </a:t>
            </a:r>
            <a:r>
              <a:rPr lang="en-US" i="1" dirty="0" err="1" smtClean="0"/>
              <a:t>miniFE</a:t>
            </a:r>
            <a:r>
              <a:rPr lang="en-US" dirty="0" smtClean="0"/>
              <a:t> </a:t>
            </a:r>
            <a:r>
              <a:rPr lang="en-US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Input size:</a:t>
            </a:r>
            <a:br>
              <a:rPr lang="en-US" dirty="0" smtClean="0"/>
            </a:br>
            <a:r>
              <a:rPr lang="en-US" dirty="0" smtClean="0"/>
              <a:t>32x32x32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Input size:</a:t>
            </a:r>
            <a:br>
              <a:rPr lang="en-US" dirty="0" smtClean="0"/>
            </a:br>
            <a:r>
              <a:rPr lang="en-US" dirty="0" smtClean="0"/>
              <a:t>64x64x64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44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03" y="1234265"/>
            <a:ext cx="7099173" cy="2253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78" y="3962400"/>
            <a:ext cx="7110422" cy="22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43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Desktop/Scientific: Multithreaded RBL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45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73" y="1089163"/>
            <a:ext cx="6823053" cy="51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7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Server/Cloud: Single-Thread IPC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46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84" y="1674015"/>
            <a:ext cx="6884632" cy="39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7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Server/Cloud: Single-Thread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47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22" y="706889"/>
            <a:ext cx="6221156" cy="61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Server/Cloud: </a:t>
            </a:r>
            <a:r>
              <a:rPr lang="en-US" i="1" dirty="0" smtClean="0"/>
              <a:t>workload A server</a:t>
            </a:r>
            <a:r>
              <a:rPr lang="en-US" dirty="0" smtClean="0"/>
              <a:t> BPU/RBL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48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68" y="2461363"/>
            <a:ext cx="7117264" cy="242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3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Server/Cloud: </a:t>
            </a:r>
            <a:r>
              <a:rPr lang="en-US" dirty="0" err="1" smtClean="0"/>
              <a:t>Multiprogrammed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49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368" y="807426"/>
            <a:ext cx="6857264" cy="575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66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5373"/>
            <a:ext cx="9144000" cy="5334000"/>
          </a:xfrm>
        </p:spPr>
        <p:txBody>
          <a:bodyPr/>
          <a:lstStyle/>
          <a:p>
            <a:r>
              <a:rPr lang="en-US" sz="3200" b="1" dirty="0"/>
              <a:t>Background: DRAM </a:t>
            </a:r>
            <a:r>
              <a:rPr lang="en-US" sz="3200" b="1" dirty="0" smtClean="0"/>
              <a:t>Basics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Methodology &amp; Metrics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Major Observations from Our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Study</a:t>
            </a:r>
            <a:b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 Takeaways and Conclusion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5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7160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none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95832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Server/Cloud: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50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31" y="2493723"/>
            <a:ext cx="6836738" cy="2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9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Heterogeneous: Multimedia </a:t>
            </a:r>
            <a:r>
              <a:rPr lang="en-US" dirty="0" err="1" smtClean="0"/>
              <a:t>Accel</a:t>
            </a:r>
            <a:r>
              <a:rPr lang="en-US" dirty="0" smtClean="0"/>
              <a:t>.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51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36" y="1872969"/>
            <a:ext cx="7062527" cy="36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58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Heterogeneous: Network </a:t>
            </a:r>
            <a:r>
              <a:rPr lang="en-US" dirty="0" err="1" smtClean="0"/>
              <a:t>Accel</a:t>
            </a:r>
            <a:r>
              <a:rPr lang="en-US" dirty="0" smtClean="0"/>
              <a:t>.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52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99" y="2009301"/>
            <a:ext cx="7042001" cy="33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38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Heterogeneous: GPGPU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53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94" y="2168791"/>
            <a:ext cx="7076211" cy="30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18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Routines: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54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02" y="778497"/>
            <a:ext cx="5915395" cy="3258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62" y="3850771"/>
            <a:ext cx="5862735" cy="28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32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Routines: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55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89" y="2715110"/>
            <a:ext cx="7110422" cy="19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15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View: DRAM Organization &amp; Operation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399" y="810545"/>
            <a:ext cx="4262573" cy="572678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memory channel</a:t>
            </a:r>
            <a:r>
              <a:rPr lang="en-US" dirty="0" smtClean="0"/>
              <a:t> connects the processor with DRAM</a:t>
            </a:r>
          </a:p>
          <a:p>
            <a:pPr lvl="1"/>
            <a:r>
              <a:rPr lang="en-US" dirty="0" smtClean="0"/>
              <a:t>Controller issues commands</a:t>
            </a:r>
          </a:p>
          <a:p>
            <a:pPr lvl="1"/>
            <a:r>
              <a:rPr lang="en-US" dirty="0" smtClean="0"/>
              <a:t>Many systems have multiple independent channels</a:t>
            </a:r>
          </a:p>
          <a:p>
            <a:r>
              <a:rPr lang="en-US" dirty="0" smtClean="0"/>
              <a:t>DRAM has multiple </a:t>
            </a:r>
            <a:r>
              <a:rPr lang="en-US" dirty="0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banks</a:t>
            </a:r>
          </a:p>
          <a:p>
            <a:pPr lvl="1"/>
            <a:r>
              <a:rPr lang="en-US" dirty="0" smtClean="0"/>
              <a:t>Conceptually: 2D array of data</a:t>
            </a:r>
          </a:p>
          <a:p>
            <a:pPr lvl="1"/>
            <a:r>
              <a:rPr lang="en-US" dirty="0" smtClean="0"/>
              <a:t>Banks can operate in parallel</a:t>
            </a:r>
          </a:p>
          <a:p>
            <a:pPr lvl="1"/>
            <a:r>
              <a:rPr lang="en-US" dirty="0" smtClean="0"/>
              <a:t>Many banks share one channel</a:t>
            </a:r>
            <a:endParaRPr lang="en-US" dirty="0"/>
          </a:p>
          <a:p>
            <a:r>
              <a:rPr lang="en-US" dirty="0" smtClean="0"/>
              <a:t>Data is stored in </a:t>
            </a:r>
            <a:r>
              <a:rPr lang="en-US" dirty="0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DRAM cells</a:t>
            </a:r>
          </a:p>
          <a:p>
            <a:pPr lvl="1"/>
            <a:r>
              <a:rPr lang="en-US" dirty="0" smtClean="0"/>
              <a:t>A cell stores charge in a capacitor to represent a one-bit data value</a:t>
            </a:r>
          </a:p>
          <a:p>
            <a:pPr lvl="1"/>
            <a:r>
              <a:rPr lang="en-US" dirty="0" smtClean="0"/>
              <a:t>Before reading/writing, a full row of cells (e.g., 8kB in DDR3) must be </a:t>
            </a:r>
            <a:r>
              <a:rPr lang="en-US" b="1" dirty="0" smtClean="0">
                <a:solidFill>
                  <a:schemeClr val="accent2"/>
                </a:solidFill>
              </a:rPr>
              <a:t>activated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(opened)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1252D094-1F6F-4D58-85D9-7DD94883DE43}" type="slidenum">
              <a:rPr lang="en-US" altLang="en-US" smtClean="0"/>
              <a:pPr/>
              <a:t>6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  <p:sp>
        <p:nvSpPr>
          <p:cNvPr id="39" name="Rectangle 38"/>
          <p:cNvSpPr/>
          <p:nvPr/>
        </p:nvSpPr>
        <p:spPr>
          <a:xfrm>
            <a:off x="4463104" y="1876138"/>
            <a:ext cx="1377387" cy="1140933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Processor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625165" y="2135329"/>
            <a:ext cx="466090" cy="293914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253315" y="2135329"/>
            <a:ext cx="466090" cy="293914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625166" y="2510885"/>
            <a:ext cx="1094240" cy="448659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Memory Controller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591261" y="1876138"/>
            <a:ext cx="2112724" cy="1083406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DRAM Module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77213" y="2145936"/>
            <a:ext cx="1812471" cy="528235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662912" y="2241048"/>
            <a:ext cx="1812471" cy="528235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</a:t>
            </a:r>
          </a:p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.  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77212" y="2429243"/>
            <a:ext cx="507027" cy="293914"/>
          </a:xfrm>
          <a:prstGeom prst="roundRect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815904" y="2429243"/>
            <a:ext cx="540735" cy="293914"/>
          </a:xfrm>
          <a:prstGeom prst="roundRect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719405" y="2864395"/>
            <a:ext cx="2401299" cy="0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9" name="Straight Connector 48"/>
          <p:cNvCxnSpPr/>
          <p:nvPr/>
        </p:nvCxnSpPr>
        <p:spPr>
          <a:xfrm>
            <a:off x="7053904" y="2723157"/>
            <a:ext cx="0" cy="141238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0" name="Straight Connector 49"/>
          <p:cNvCxnSpPr/>
          <p:nvPr/>
        </p:nvCxnSpPr>
        <p:spPr>
          <a:xfrm>
            <a:off x="8102042" y="2723157"/>
            <a:ext cx="0" cy="141238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5818000" y="2595250"/>
            <a:ext cx="804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prstClr val="black"/>
                </a:solidFill>
                <a:latin typeface="Calibri" panose="020F0502020204030204"/>
              </a:rPr>
              <a:t>memory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prstClr val="black"/>
                </a:solidFill>
                <a:latin typeface="Calibri" panose="020F0502020204030204"/>
              </a:rPr>
              <a:t>channel</a:t>
            </a:r>
            <a:endParaRPr lang="en-US" sz="14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724622" y="3790929"/>
            <a:ext cx="1403966" cy="15020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</a:t>
            </a:r>
          </a:p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840491" y="4291434"/>
            <a:ext cx="1169229" cy="2571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 cap="flat" cmpd="sng" algn="ctr">
            <a:solidFill>
              <a:srgbClr val="0070C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933395" y="4059458"/>
            <a:ext cx="180975" cy="18435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200095" y="4059458"/>
            <a:ext cx="180975" cy="18435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471557" y="4059457"/>
            <a:ext cx="180975" cy="18435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738257" y="4059456"/>
            <a:ext cx="180975" cy="18435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933395" y="4318651"/>
            <a:ext cx="180975" cy="18435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200095" y="4318651"/>
            <a:ext cx="180975" cy="18435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471557" y="4318650"/>
            <a:ext cx="180975" cy="18435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738257" y="4318649"/>
            <a:ext cx="180975" cy="18435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933395" y="4577844"/>
            <a:ext cx="180975" cy="18435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200095" y="4577844"/>
            <a:ext cx="180975" cy="18435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471557" y="4577843"/>
            <a:ext cx="180975" cy="18435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738257" y="4577842"/>
            <a:ext cx="180975" cy="18435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40491" y="4827770"/>
            <a:ext cx="1164467" cy="298651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Row Buffer</a:t>
            </a:r>
          </a:p>
        </p:txBody>
      </p:sp>
      <p:cxnSp>
        <p:nvCxnSpPr>
          <p:cNvPr id="65" name="Curved Connector 64"/>
          <p:cNvCxnSpPr>
            <a:stCxn id="38" idx="3"/>
            <a:endCxn id="64" idx="3"/>
          </p:cNvCxnSpPr>
          <p:nvPr/>
        </p:nvCxnSpPr>
        <p:spPr>
          <a:xfrm flipH="1">
            <a:off x="7004958" y="4420022"/>
            <a:ext cx="4762" cy="557074"/>
          </a:xfrm>
          <a:prstGeom prst="curvedConnector3">
            <a:avLst>
              <a:gd name="adj1" fmla="val -6719068"/>
            </a:avLst>
          </a:prstGeom>
          <a:noFill/>
          <a:ln w="4445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7276419" y="3827768"/>
            <a:ext cx="1110930" cy="24006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DRAM cell</a:t>
            </a:r>
            <a:endParaRPr lang="en-US" i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16715" y="4541538"/>
            <a:ext cx="111761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0070C0"/>
                </a:solidFill>
                <a:latin typeface="Calibri" panose="020F0502020204030204"/>
              </a:rPr>
              <a:t>activation</a:t>
            </a:r>
            <a:endParaRPr lang="en-US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cxnSp>
        <p:nvCxnSpPr>
          <p:cNvPr id="68" name="Curved Connector 67"/>
          <p:cNvCxnSpPr>
            <a:stCxn id="66" idx="1"/>
            <a:endCxn id="55" idx="6"/>
          </p:cNvCxnSpPr>
          <p:nvPr/>
        </p:nvCxnSpPr>
        <p:spPr>
          <a:xfrm rot="10800000" flipV="1">
            <a:off x="6919233" y="3947800"/>
            <a:ext cx="357187" cy="203831"/>
          </a:xfrm>
          <a:prstGeom prst="curvedConnector3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7" name="Straight Connector 76"/>
          <p:cNvCxnSpPr/>
          <p:nvPr/>
        </p:nvCxnSpPr>
        <p:spPr>
          <a:xfrm flipV="1">
            <a:off x="5791057" y="2735214"/>
            <a:ext cx="986155" cy="1127734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7123100" y="2674171"/>
            <a:ext cx="161139" cy="127362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738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1" grpId="0"/>
      <p:bldP spid="72" grpId="0" animBg="1"/>
      <p:bldP spid="3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/>
          <p:cNvCxnSpPr/>
          <p:nvPr/>
        </p:nvCxnSpPr>
        <p:spPr>
          <a:xfrm flipV="1">
            <a:off x="6195798" y="2037737"/>
            <a:ext cx="0" cy="781663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 flipV="1">
            <a:off x="7033507" y="2037737"/>
            <a:ext cx="0" cy="781663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 flipV="1">
            <a:off x="7859416" y="2037737"/>
            <a:ext cx="0" cy="781663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 flipV="1">
            <a:off x="8697125" y="2037737"/>
            <a:ext cx="0" cy="781663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4" name="Rectangle 103"/>
          <p:cNvSpPr/>
          <p:nvPr/>
        </p:nvSpPr>
        <p:spPr>
          <a:xfrm>
            <a:off x="6019800" y="2209800"/>
            <a:ext cx="2880954" cy="760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Modern DRAM Types: Comparison to DDR3</a:t>
            </a:r>
            <a:endParaRPr lang="en-US" dirty="0"/>
          </a:p>
        </p:txBody>
      </p:sp>
      <p:sp>
        <p:nvSpPr>
          <p:cNvPr id="91" name="Content Placeholder 90"/>
          <p:cNvSpPr>
            <a:spLocks noGrp="1"/>
          </p:cNvSpPr>
          <p:nvPr>
            <p:ph idx="1"/>
          </p:nvPr>
        </p:nvSpPr>
        <p:spPr>
          <a:xfrm>
            <a:off x="5816272" y="810545"/>
            <a:ext cx="3175328" cy="5726782"/>
          </a:xfrm>
        </p:spPr>
        <p:txBody>
          <a:bodyPr/>
          <a:lstStyle/>
          <a:p>
            <a:r>
              <a:rPr lang="en-US" dirty="0" smtClean="0"/>
              <a:t>Bank groups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3D-stacked DRAM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7</a:t>
            </a:fld>
            <a:r>
              <a:rPr lang="en-US" altLang="en-US" smtClean="0"/>
              <a:t> of 25</a:t>
            </a:r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725585"/>
              </p:ext>
            </p:extLst>
          </p:nvPr>
        </p:nvGraphicFramePr>
        <p:xfrm>
          <a:off x="152400" y="799783"/>
          <a:ext cx="55626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186577504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93105058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48025665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2246971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389644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 Bold" panose="02020702060506020403" pitchFamily="18" charset="0"/>
                        </a:rPr>
                        <a:t>DRAM Type</a:t>
                      </a:r>
                      <a:endParaRPr lang="en-US" sz="2200" dirty="0">
                        <a:latin typeface="Adobe Garamond Pro Bold" panose="020207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 Bold" panose="02020702060506020403" pitchFamily="18" charset="0"/>
                        </a:rPr>
                        <a:t>Banks per Rank</a:t>
                      </a:r>
                      <a:endParaRPr lang="en-US" sz="2200" dirty="0">
                        <a:latin typeface="Adobe Garamond Pro Bold" panose="020207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 Bold" panose="02020702060506020403" pitchFamily="18" charset="0"/>
                        </a:rPr>
                        <a:t>Bank Groups</a:t>
                      </a:r>
                      <a:endParaRPr lang="en-US" sz="2200" dirty="0">
                        <a:latin typeface="Adobe Garamond Pro Bold" panose="020207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 Bold" panose="02020702060506020403" pitchFamily="18" charset="0"/>
                        </a:rPr>
                        <a:t>3D-Stacked</a:t>
                      </a:r>
                      <a:endParaRPr lang="en-US" sz="2200" dirty="0">
                        <a:latin typeface="Adobe Garamond Pro Bold" panose="020207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 Bold" panose="02020702060506020403" pitchFamily="18" charset="0"/>
                        </a:rPr>
                        <a:t>Low-Power</a:t>
                      </a:r>
                      <a:endParaRPr lang="en-US" sz="2200" dirty="0">
                        <a:latin typeface="Adobe Garamond Pro Bold" panose="020207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268655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DDR3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8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928287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DDR4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16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758072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GDDR5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16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76381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HBM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dobe Garamond Pro" panose="02020502060506020403" pitchFamily="18" charset="0"/>
                        </a:rPr>
                        <a:t>High-Bandwidth Memory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16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388983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HMC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dobe Garamond Pro" panose="02020502060506020403" pitchFamily="18" charset="0"/>
                        </a:rPr>
                        <a:t>Hybrid Memory Cube</a:t>
                      </a:r>
                      <a:endParaRPr lang="en-US" sz="16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256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49308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Wide I/O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4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55644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Wide I/O 2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8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16205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LPDDR3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8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716714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LPDDR4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16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4171935445"/>
                  </a:ext>
                </a:extLst>
              </a:tr>
            </a:tbl>
          </a:graphicData>
        </a:graphic>
      </p:graphicFrame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5879301" y="4844990"/>
            <a:ext cx="2881312" cy="1420813"/>
            <a:chOff x="1842101" y="997913"/>
            <a:chExt cx="3904876" cy="2166871"/>
          </a:xfrm>
        </p:grpSpPr>
        <p:sp>
          <p:nvSpPr>
            <p:cNvPr id="7" name="Cube 6"/>
            <p:cNvSpPr/>
            <p:nvPr/>
          </p:nvSpPr>
          <p:spPr>
            <a:xfrm>
              <a:off x="3266359" y="2765304"/>
              <a:ext cx="2480618" cy="399480"/>
            </a:xfrm>
            <a:prstGeom prst="cube">
              <a:avLst>
                <a:gd name="adj" fmla="val 73368"/>
              </a:avLst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3354072" y="2457854"/>
              <a:ext cx="2316193" cy="579542"/>
              <a:chOff x="1837263" y="785284"/>
              <a:chExt cx="1684869" cy="579542"/>
            </a:xfrm>
          </p:grpSpPr>
          <p:sp>
            <p:nvSpPr>
              <p:cNvPr id="54" name="Can 53"/>
              <p:cNvSpPr/>
              <p:nvPr/>
            </p:nvSpPr>
            <p:spPr>
              <a:xfrm>
                <a:off x="2125589" y="785258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5" name="Can 54"/>
              <p:cNvSpPr/>
              <p:nvPr/>
            </p:nvSpPr>
            <p:spPr>
              <a:xfrm>
                <a:off x="2565362" y="785258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6" name="Can 55"/>
              <p:cNvSpPr/>
              <p:nvPr/>
            </p:nvSpPr>
            <p:spPr>
              <a:xfrm>
                <a:off x="3005135" y="785258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7" name="Can 56"/>
              <p:cNvSpPr/>
              <p:nvPr/>
            </p:nvSpPr>
            <p:spPr>
              <a:xfrm>
                <a:off x="3444908" y="785258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8" name="Can 57"/>
              <p:cNvSpPr/>
              <p:nvPr/>
            </p:nvSpPr>
            <p:spPr>
              <a:xfrm>
                <a:off x="1981606" y="891786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9" name="Can 58"/>
              <p:cNvSpPr/>
              <p:nvPr/>
            </p:nvSpPr>
            <p:spPr>
              <a:xfrm>
                <a:off x="2421380" y="891786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0" name="Can 59"/>
              <p:cNvSpPr/>
              <p:nvPr/>
            </p:nvSpPr>
            <p:spPr>
              <a:xfrm>
                <a:off x="2861152" y="891786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1" name="Can 60"/>
              <p:cNvSpPr/>
              <p:nvPr/>
            </p:nvSpPr>
            <p:spPr>
              <a:xfrm>
                <a:off x="3300925" y="891786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2" name="Can 61"/>
              <p:cNvSpPr/>
              <p:nvPr/>
            </p:nvSpPr>
            <p:spPr>
              <a:xfrm>
                <a:off x="1837624" y="998313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3" name="Can 62"/>
              <p:cNvSpPr/>
              <p:nvPr/>
            </p:nvSpPr>
            <p:spPr>
              <a:xfrm>
                <a:off x="2277397" y="998313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4" name="Can 63"/>
              <p:cNvSpPr/>
              <p:nvPr/>
            </p:nvSpPr>
            <p:spPr>
              <a:xfrm>
                <a:off x="2717169" y="998313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5" name="Can 64"/>
              <p:cNvSpPr/>
              <p:nvPr/>
            </p:nvSpPr>
            <p:spPr>
              <a:xfrm>
                <a:off x="3156943" y="998313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9" name="Cube 8"/>
            <p:cNvSpPr/>
            <p:nvPr/>
          </p:nvSpPr>
          <p:spPr>
            <a:xfrm>
              <a:off x="3266359" y="2312563"/>
              <a:ext cx="2480618" cy="397058"/>
            </a:xfrm>
            <a:prstGeom prst="cube">
              <a:avLst>
                <a:gd name="adj" fmla="val 73368"/>
              </a:avLst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3354072" y="2004253"/>
              <a:ext cx="2316193" cy="579542"/>
              <a:chOff x="1837263" y="785284"/>
              <a:chExt cx="1684869" cy="579542"/>
            </a:xfrm>
          </p:grpSpPr>
          <p:sp>
            <p:nvSpPr>
              <p:cNvPr id="42" name="Can 41"/>
              <p:cNvSpPr/>
              <p:nvPr/>
            </p:nvSpPr>
            <p:spPr>
              <a:xfrm>
                <a:off x="2125589" y="786115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3" name="Can 42"/>
              <p:cNvSpPr/>
              <p:nvPr/>
            </p:nvSpPr>
            <p:spPr>
              <a:xfrm>
                <a:off x="2565362" y="786115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4" name="Can 43"/>
              <p:cNvSpPr/>
              <p:nvPr/>
            </p:nvSpPr>
            <p:spPr>
              <a:xfrm>
                <a:off x="3005135" y="786115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5" name="Can 44"/>
              <p:cNvSpPr/>
              <p:nvPr/>
            </p:nvSpPr>
            <p:spPr>
              <a:xfrm>
                <a:off x="3444908" y="786115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6" name="Can 45"/>
              <p:cNvSpPr/>
              <p:nvPr/>
            </p:nvSpPr>
            <p:spPr>
              <a:xfrm>
                <a:off x="1981606" y="892643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7" name="Can 46"/>
              <p:cNvSpPr/>
              <p:nvPr/>
            </p:nvSpPr>
            <p:spPr>
              <a:xfrm>
                <a:off x="2421380" y="892643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8" name="Can 47"/>
              <p:cNvSpPr/>
              <p:nvPr/>
            </p:nvSpPr>
            <p:spPr>
              <a:xfrm>
                <a:off x="2861152" y="892643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9" name="Can 48"/>
              <p:cNvSpPr/>
              <p:nvPr/>
            </p:nvSpPr>
            <p:spPr>
              <a:xfrm>
                <a:off x="3300925" y="892643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0" name="Can 49"/>
              <p:cNvSpPr/>
              <p:nvPr/>
            </p:nvSpPr>
            <p:spPr>
              <a:xfrm>
                <a:off x="1837624" y="999170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1" name="Can 50"/>
              <p:cNvSpPr/>
              <p:nvPr/>
            </p:nvSpPr>
            <p:spPr>
              <a:xfrm>
                <a:off x="2277397" y="999170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2" name="Can 51"/>
              <p:cNvSpPr/>
              <p:nvPr/>
            </p:nvSpPr>
            <p:spPr>
              <a:xfrm>
                <a:off x="2717169" y="999170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53" name="Can 52"/>
              <p:cNvSpPr/>
              <p:nvPr/>
            </p:nvSpPr>
            <p:spPr>
              <a:xfrm>
                <a:off x="3156943" y="999170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11" name="Cube 10"/>
            <p:cNvSpPr/>
            <p:nvPr/>
          </p:nvSpPr>
          <p:spPr>
            <a:xfrm>
              <a:off x="3266359" y="1854977"/>
              <a:ext cx="2480618" cy="397058"/>
            </a:xfrm>
            <a:prstGeom prst="cube">
              <a:avLst>
                <a:gd name="adj" fmla="val 73368"/>
              </a:avLst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3354072" y="1545785"/>
              <a:ext cx="2316193" cy="579542"/>
              <a:chOff x="1837263" y="785284"/>
              <a:chExt cx="1684869" cy="579542"/>
            </a:xfrm>
          </p:grpSpPr>
          <p:sp>
            <p:nvSpPr>
              <p:cNvPr id="30" name="Can 29"/>
              <p:cNvSpPr/>
              <p:nvPr/>
            </p:nvSpPr>
            <p:spPr>
              <a:xfrm>
                <a:off x="2125589" y="784578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1" name="Can 30"/>
              <p:cNvSpPr/>
              <p:nvPr/>
            </p:nvSpPr>
            <p:spPr>
              <a:xfrm>
                <a:off x="2565362" y="784578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2" name="Can 31"/>
              <p:cNvSpPr/>
              <p:nvPr/>
            </p:nvSpPr>
            <p:spPr>
              <a:xfrm>
                <a:off x="3005135" y="784578"/>
                <a:ext cx="76687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3" name="Can 32"/>
              <p:cNvSpPr/>
              <p:nvPr/>
            </p:nvSpPr>
            <p:spPr>
              <a:xfrm>
                <a:off x="3444908" y="784578"/>
                <a:ext cx="76686" cy="36558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4" name="Can 33"/>
              <p:cNvSpPr/>
              <p:nvPr/>
            </p:nvSpPr>
            <p:spPr>
              <a:xfrm>
                <a:off x="1981606" y="891105"/>
                <a:ext cx="76687" cy="36800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5" name="Can 34"/>
              <p:cNvSpPr/>
              <p:nvPr/>
            </p:nvSpPr>
            <p:spPr>
              <a:xfrm>
                <a:off x="2421380" y="891105"/>
                <a:ext cx="76686" cy="36800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6" name="Can 35"/>
              <p:cNvSpPr/>
              <p:nvPr/>
            </p:nvSpPr>
            <p:spPr>
              <a:xfrm>
                <a:off x="2861152" y="891105"/>
                <a:ext cx="76687" cy="36800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7" name="Can 36"/>
              <p:cNvSpPr/>
              <p:nvPr/>
            </p:nvSpPr>
            <p:spPr>
              <a:xfrm>
                <a:off x="3300925" y="891105"/>
                <a:ext cx="76686" cy="368004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8" name="Can 37"/>
              <p:cNvSpPr/>
              <p:nvPr/>
            </p:nvSpPr>
            <p:spPr>
              <a:xfrm>
                <a:off x="1837624" y="1000055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9" name="Can 38"/>
              <p:cNvSpPr/>
              <p:nvPr/>
            </p:nvSpPr>
            <p:spPr>
              <a:xfrm>
                <a:off x="2277397" y="1000055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0" name="Can 39"/>
              <p:cNvSpPr/>
              <p:nvPr/>
            </p:nvSpPr>
            <p:spPr>
              <a:xfrm>
                <a:off x="2717169" y="1000055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1" name="Can 40"/>
              <p:cNvSpPr/>
              <p:nvPr/>
            </p:nvSpPr>
            <p:spPr>
              <a:xfrm>
                <a:off x="3156943" y="1000055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13" name="Cube 12"/>
            <p:cNvSpPr/>
            <p:nvPr/>
          </p:nvSpPr>
          <p:spPr>
            <a:xfrm>
              <a:off x="3266359" y="1399813"/>
              <a:ext cx="2480618" cy="399480"/>
            </a:xfrm>
            <a:prstGeom prst="cube">
              <a:avLst>
                <a:gd name="adj" fmla="val 73368"/>
              </a:avLst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14" name="Group 47"/>
            <p:cNvGrpSpPr>
              <a:grpSpLocks/>
            </p:cNvGrpSpPr>
            <p:nvPr/>
          </p:nvGrpSpPr>
          <p:grpSpPr bwMode="auto">
            <a:xfrm>
              <a:off x="3354072" y="1092184"/>
              <a:ext cx="2316193" cy="579542"/>
              <a:chOff x="1837263" y="785284"/>
              <a:chExt cx="1684869" cy="579542"/>
            </a:xfrm>
          </p:grpSpPr>
          <p:sp>
            <p:nvSpPr>
              <p:cNvPr id="18" name="Can 17"/>
              <p:cNvSpPr/>
              <p:nvPr/>
            </p:nvSpPr>
            <p:spPr>
              <a:xfrm>
                <a:off x="2125589" y="785437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9" name="Can 18"/>
              <p:cNvSpPr/>
              <p:nvPr/>
            </p:nvSpPr>
            <p:spPr>
              <a:xfrm>
                <a:off x="2565362" y="785437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0" name="Can 19"/>
              <p:cNvSpPr/>
              <p:nvPr/>
            </p:nvSpPr>
            <p:spPr>
              <a:xfrm>
                <a:off x="3005135" y="785437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1" name="Can 20"/>
              <p:cNvSpPr/>
              <p:nvPr/>
            </p:nvSpPr>
            <p:spPr>
              <a:xfrm>
                <a:off x="3444908" y="785437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2" name="Can 21"/>
              <p:cNvSpPr/>
              <p:nvPr/>
            </p:nvSpPr>
            <p:spPr>
              <a:xfrm>
                <a:off x="1981606" y="891964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3" name="Can 22"/>
              <p:cNvSpPr/>
              <p:nvPr/>
            </p:nvSpPr>
            <p:spPr>
              <a:xfrm>
                <a:off x="2421380" y="891964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4" name="Can 23"/>
              <p:cNvSpPr/>
              <p:nvPr/>
            </p:nvSpPr>
            <p:spPr>
              <a:xfrm>
                <a:off x="2861152" y="891964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5" name="Can 24"/>
              <p:cNvSpPr/>
              <p:nvPr/>
            </p:nvSpPr>
            <p:spPr>
              <a:xfrm>
                <a:off x="3300925" y="891964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6" name="Can 25"/>
              <p:cNvSpPr/>
              <p:nvPr/>
            </p:nvSpPr>
            <p:spPr>
              <a:xfrm>
                <a:off x="1837624" y="998492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7" name="Can 26"/>
              <p:cNvSpPr/>
              <p:nvPr/>
            </p:nvSpPr>
            <p:spPr>
              <a:xfrm>
                <a:off x="2277397" y="998492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8" name="Can 27"/>
              <p:cNvSpPr/>
              <p:nvPr/>
            </p:nvSpPr>
            <p:spPr>
              <a:xfrm>
                <a:off x="2717169" y="998492"/>
                <a:ext cx="76687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9" name="Can 28"/>
              <p:cNvSpPr/>
              <p:nvPr/>
            </p:nvSpPr>
            <p:spPr>
              <a:xfrm>
                <a:off x="3156943" y="998492"/>
                <a:ext cx="76686" cy="365582"/>
              </a:xfrm>
              <a:prstGeom prst="can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15" name="Cube 14"/>
            <p:cNvSpPr/>
            <p:nvPr/>
          </p:nvSpPr>
          <p:spPr>
            <a:xfrm>
              <a:off x="3266359" y="997913"/>
              <a:ext cx="2480618" cy="399480"/>
            </a:xfrm>
            <a:prstGeom prst="cube">
              <a:avLst>
                <a:gd name="adj" fmla="val 73368"/>
              </a:avLst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3051214" y="1305392"/>
              <a:ext cx="176419" cy="1384860"/>
            </a:xfrm>
            <a:prstGeom prst="leftBrace">
              <a:avLst>
                <a:gd name="adj1" fmla="val 112417"/>
                <a:gd name="adj2" fmla="val 50335"/>
              </a:avLst>
            </a:pr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42101" y="1620132"/>
              <a:ext cx="1174690" cy="75473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lIns="0" rIns="0" bIns="0">
              <a:spAutoFit/>
            </a:bodyPr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/>
                  <a:ea typeface="+mn-ea"/>
                </a:rPr>
                <a:t>Memory</a:t>
              </a:r>
              <a:br>
                <a:rPr lang="en-US" b="1" kern="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/>
                  <a:ea typeface="+mn-ea"/>
                </a:rPr>
              </a:br>
              <a:r>
                <a:rPr lang="en-US" b="1" kern="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/>
                  <a:ea typeface="+mn-ea"/>
                </a:rPr>
                <a:t>Layers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827037" y="4021907"/>
            <a:ext cx="1933576" cy="1004852"/>
            <a:chOff x="3515527" y="3130461"/>
            <a:chExt cx="1933576" cy="1004852"/>
          </a:xfrm>
        </p:grpSpPr>
        <p:sp>
          <p:nvSpPr>
            <p:cNvPr id="67" name="TextBox 66"/>
            <p:cNvSpPr txBox="1"/>
            <p:nvPr/>
          </p:nvSpPr>
          <p:spPr bwMode="auto">
            <a:xfrm>
              <a:off x="3515527" y="3130461"/>
              <a:ext cx="1933576" cy="784830"/>
            </a:xfrm>
            <a:prstGeom prst="rect">
              <a:avLst/>
            </a:prstGeom>
            <a:noFill/>
          </p:spPr>
          <p:txBody>
            <a:bodyPr wrap="square" lIns="0" tIns="0" rIns="0">
              <a:spAutoFit/>
            </a:bodyPr>
            <a:lstStyle/>
            <a:p>
              <a:pPr algn="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 spc="-1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</a:rPr>
                <a:t>high bandwidth </a:t>
              </a:r>
              <a:r>
                <a:rPr lang="en-US" sz="2000" spc="-1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</a:rPr>
                <a:t>with</a:t>
              </a:r>
              <a:endParaRPr lang="en-US" sz="2000" spc="-1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endParaRPr>
            </a:p>
            <a:p>
              <a:pPr algn="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+mn-ea"/>
                </a:rPr>
                <a:t>Through-Silicon</a:t>
              </a:r>
              <a:b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+mn-ea"/>
                </a:rPr>
              </a:br>
              <a:r>
                <a:rPr lang="en-US" sz="2000" b="1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+mn-ea"/>
                </a:rPr>
                <a:t>Vias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+mn-ea"/>
                </a:rPr>
                <a:t> (TSVs)</a:t>
              </a:r>
            </a:p>
          </p:txBody>
        </p:sp>
        <p:cxnSp>
          <p:nvCxnSpPr>
            <p:cNvPr id="68" name="Curved Connector 67"/>
            <p:cNvCxnSpPr>
              <a:cxnSpLocks noChangeShapeType="1"/>
              <a:stCxn id="67" idx="3"/>
              <a:endCxn id="21" idx="4"/>
            </p:cNvCxnSpPr>
            <p:nvPr/>
          </p:nvCxnSpPr>
          <p:spPr bwMode="auto">
            <a:xfrm flipH="1">
              <a:off x="5391953" y="3522876"/>
              <a:ext cx="57150" cy="612437"/>
            </a:xfrm>
            <a:prstGeom prst="curvedConnector3">
              <a:avLst>
                <a:gd name="adj1" fmla="val -400000"/>
              </a:avLst>
            </a:prstGeom>
            <a:noFill/>
            <a:ln w="38100" algn="ctr">
              <a:solidFill>
                <a:schemeClr val="bg1">
                  <a:lumMod val="5000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9" name="TextBox 68"/>
          <p:cNvSpPr txBox="1"/>
          <p:nvPr/>
        </p:nvSpPr>
        <p:spPr bwMode="auto">
          <a:xfrm>
            <a:off x="6644046" y="6229290"/>
            <a:ext cx="2256708" cy="40011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dedicated</a:t>
            </a:r>
            <a:r>
              <a:rPr lang="en-US" sz="2000" b="1" i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US" sz="20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Logic </a:t>
            </a:r>
            <a:r>
              <a:rPr lang="en-US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Layer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6200" y="2336145"/>
            <a:ext cx="5663872" cy="83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6200" y="3173852"/>
            <a:ext cx="5663872" cy="1828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6200" y="4973156"/>
            <a:ext cx="5663872" cy="1808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4040"/>
              </p:ext>
            </p:extLst>
          </p:nvPr>
        </p:nvGraphicFramePr>
        <p:xfrm>
          <a:off x="152400" y="799783"/>
          <a:ext cx="55626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186577504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93105058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48025665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2246971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389644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 Bold" panose="02020702060506020403" pitchFamily="18" charset="0"/>
                        </a:rPr>
                        <a:t>DRAM Type</a:t>
                      </a:r>
                      <a:endParaRPr lang="en-US" sz="2200" dirty="0">
                        <a:latin typeface="Adobe Garamond Pro Bold" panose="020207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 Bold" panose="02020702060506020403" pitchFamily="18" charset="0"/>
                        </a:rPr>
                        <a:t>Banks per Rank</a:t>
                      </a:r>
                      <a:endParaRPr lang="en-US" sz="2200" dirty="0">
                        <a:latin typeface="Adobe Garamond Pro Bold" panose="020207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 Bold" panose="02020702060506020403" pitchFamily="18" charset="0"/>
                        </a:rPr>
                        <a:t>Bank Groups</a:t>
                      </a:r>
                      <a:endParaRPr lang="en-US" sz="2200" dirty="0">
                        <a:latin typeface="Adobe Garamond Pro Bold" panose="020207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 Bold" panose="02020702060506020403" pitchFamily="18" charset="0"/>
                        </a:rPr>
                        <a:t>3D-Stacked</a:t>
                      </a:r>
                      <a:endParaRPr lang="en-US" sz="2200" dirty="0">
                        <a:latin typeface="Adobe Garamond Pro Bold" panose="020207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 Bold" panose="02020702060506020403" pitchFamily="18" charset="0"/>
                        </a:rPr>
                        <a:t>Low-Power</a:t>
                      </a:r>
                      <a:endParaRPr lang="en-US" sz="2200" dirty="0">
                        <a:latin typeface="Adobe Garamond Pro Bold" panose="020207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268655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DDR3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8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928287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DDR4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16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758072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GDDR5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16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76381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HBM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dobe Garamond Pro" panose="02020502060506020403" pitchFamily="18" charset="0"/>
                        </a:rPr>
                        <a:t>High-Bandwidth Memory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16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388983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HMC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dobe Garamond Pro" panose="02020502060506020403" pitchFamily="18" charset="0"/>
                        </a:rPr>
                        <a:t>Hybrid Memory Cube</a:t>
                      </a:r>
                      <a:endParaRPr lang="en-US" sz="16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256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49308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Wide I/O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4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55644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Wide I/O 2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8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16205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LPDDR3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8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716714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dobe Garamond Pro" panose="02020502060506020403" pitchFamily="18" charset="0"/>
                        </a:rPr>
                        <a:t>LPDDR4</a:t>
                      </a:r>
                      <a:endParaRPr lang="en-US" sz="2200" b="1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dobe Garamond Pro" panose="02020502060506020403" pitchFamily="18" charset="0"/>
                        </a:rPr>
                        <a:t>16</a:t>
                      </a:r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dobe Garamond Pro" panose="02020502060506020403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200" dirty="0" smtClean="0">
                        <a:latin typeface="Adobe Garamond Pro" panose="02020502060506020403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4171935445"/>
                  </a:ext>
                </a:extLst>
              </a:tr>
            </a:tbl>
          </a:graphicData>
        </a:graphic>
      </p:graphicFrame>
      <p:cxnSp>
        <p:nvCxnSpPr>
          <p:cNvPr id="92" name="Straight Connector 91"/>
          <p:cNvCxnSpPr/>
          <p:nvPr/>
        </p:nvCxnSpPr>
        <p:spPr>
          <a:xfrm>
            <a:off x="5841344" y="2819400"/>
            <a:ext cx="3207918" cy="0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3" name="Rounded Rectangle 92"/>
          <p:cNvSpPr/>
          <p:nvPr/>
        </p:nvSpPr>
        <p:spPr>
          <a:xfrm>
            <a:off x="5841344" y="1307394"/>
            <a:ext cx="1538759" cy="1191930"/>
          </a:xfrm>
          <a:prstGeom prst="roundRect">
            <a:avLst>
              <a:gd name="adj" fmla="val 6768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lgDash"/>
            <a:miter lim="800000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 Group</a:t>
            </a: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7510503" y="1307394"/>
            <a:ext cx="1538759" cy="1191930"/>
          </a:xfrm>
          <a:prstGeom prst="roundRect">
            <a:avLst>
              <a:gd name="adj" fmla="val 6768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lgDash"/>
            <a:miter lim="800000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 Group</a:t>
            </a: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5943600" y="1749721"/>
            <a:ext cx="507027" cy="293914"/>
          </a:xfrm>
          <a:prstGeom prst="roundRect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768536" y="1749721"/>
            <a:ext cx="507027" cy="293914"/>
          </a:xfrm>
          <a:prstGeom prst="roundRect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593472" y="1749721"/>
            <a:ext cx="507027" cy="293914"/>
          </a:xfrm>
          <a:prstGeom prst="roundRect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8418409" y="1749721"/>
            <a:ext cx="507027" cy="293914"/>
          </a:xfrm>
          <a:prstGeom prst="roundRect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673983" y="2801012"/>
            <a:ext cx="161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  <a:latin typeface="Calibri" panose="020F0502020204030204"/>
              </a:rPr>
              <a:t>memory channel</a:t>
            </a:r>
            <a:endParaRPr lang="en-US" sz="16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6191375" y="2054087"/>
            <a:ext cx="2501327" cy="176873"/>
            <a:chOff x="6348198" y="2190137"/>
            <a:chExt cx="2501327" cy="781663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6348198" y="2190137"/>
              <a:ext cx="0" cy="781663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 flipV="1">
              <a:off x="7185907" y="2190137"/>
              <a:ext cx="0" cy="781663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>
            <a:xfrm flipV="1">
              <a:off x="8011816" y="2190137"/>
              <a:ext cx="0" cy="781663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>
            <a:xfrm flipV="1">
              <a:off x="8849525" y="2190137"/>
              <a:ext cx="0" cy="781663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10" name="Straight Connector 109"/>
          <p:cNvCxnSpPr/>
          <p:nvPr/>
        </p:nvCxnSpPr>
        <p:spPr>
          <a:xfrm>
            <a:off x="6168441" y="2230960"/>
            <a:ext cx="887187" cy="0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2" name="Straight Connector 111"/>
          <p:cNvCxnSpPr/>
          <p:nvPr/>
        </p:nvCxnSpPr>
        <p:spPr>
          <a:xfrm>
            <a:off x="7832059" y="2230960"/>
            <a:ext cx="887187" cy="0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3" name="Straight Connector 112"/>
          <p:cNvCxnSpPr/>
          <p:nvPr/>
        </p:nvCxnSpPr>
        <p:spPr>
          <a:xfrm flipV="1">
            <a:off x="6591548" y="2218157"/>
            <a:ext cx="0" cy="582856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6" name="Straight Connector 115"/>
          <p:cNvCxnSpPr/>
          <p:nvPr/>
        </p:nvCxnSpPr>
        <p:spPr>
          <a:xfrm flipV="1">
            <a:off x="8272864" y="2218157"/>
            <a:ext cx="0" cy="582856"/>
          </a:xfrm>
          <a:prstGeom prst="line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20" name="Rounded Rectangle 119"/>
          <p:cNvSpPr/>
          <p:nvPr/>
        </p:nvSpPr>
        <p:spPr>
          <a:xfrm>
            <a:off x="3358453" y="2348598"/>
            <a:ext cx="2314752" cy="381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9050">
            <a:solidFill>
              <a:srgbClr val="962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i="1" dirty="0" smtClean="0">
                <a:solidFill>
                  <a:srgbClr val="962930"/>
                </a:solidFill>
              </a:rPr>
              <a:t>increased latency</a:t>
            </a:r>
            <a:endParaRPr lang="en-US" b="1" i="1" dirty="0">
              <a:solidFill>
                <a:srgbClr val="962930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3358453" y="2754998"/>
            <a:ext cx="2314752" cy="381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9050">
            <a:solidFill>
              <a:srgbClr val="962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i="1" dirty="0" smtClean="0">
                <a:solidFill>
                  <a:srgbClr val="962930"/>
                </a:solidFill>
              </a:rPr>
              <a:t>increased area/power</a:t>
            </a:r>
            <a:endParaRPr lang="en-US" b="1" i="1" dirty="0">
              <a:solidFill>
                <a:srgbClr val="962930"/>
              </a:solidFill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2374900" y="4200842"/>
            <a:ext cx="1600200" cy="677029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9050">
            <a:solidFill>
              <a:srgbClr val="962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i="1" dirty="0" smtClean="0">
                <a:solidFill>
                  <a:srgbClr val="962930"/>
                </a:solidFill>
              </a:rPr>
              <a:t>narrower rows, higher latency</a:t>
            </a:r>
            <a:endParaRPr lang="en-US" b="1" i="1" dirty="0">
              <a:solidFill>
                <a:srgbClr val="9629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80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69" grpId="0"/>
      <p:bldP spid="80" grpId="0" animBg="1"/>
      <p:bldP spid="81" grpId="0" animBg="1"/>
      <p:bldP spid="82" grpId="0" animBg="1"/>
      <p:bldP spid="93" grpId="0" animBg="1"/>
      <p:bldP spid="94" grpId="0" animBg="1"/>
      <p:bldP spid="84" grpId="0" animBg="1"/>
      <p:bldP spid="85" grpId="0" animBg="1"/>
      <p:bldP spid="86" grpId="0" animBg="1"/>
      <p:bldP spid="87" grpId="0" animBg="1"/>
      <p:bldP spid="103" grpId="0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5373"/>
            <a:ext cx="9144000" cy="5334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Background: DRAM Basics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/>
              <a:t>Characterization </a:t>
            </a:r>
            <a:r>
              <a:rPr lang="en-US" sz="3200" b="1" dirty="0" smtClean="0"/>
              <a:t>Methodology &amp; Metrics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Major Observations from Our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Study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 Takeaways and Conclusion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8</a:t>
            </a:fld>
            <a:r>
              <a:rPr lang="en-US" altLang="en-US" dirty="0"/>
              <a:t> </a:t>
            </a:r>
            <a:r>
              <a:rPr lang="en-US" altLang="en-US" dirty="0" smtClean="0"/>
              <a:t>of 25</a:t>
            </a: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7160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none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06255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version of </a:t>
            </a:r>
            <a:r>
              <a:rPr lang="en-US" dirty="0" err="1" smtClean="0"/>
              <a:t>Ramulator</a:t>
            </a:r>
            <a:endParaRPr lang="en-US" dirty="0" smtClean="0"/>
          </a:p>
          <a:p>
            <a:pPr lvl="1"/>
            <a:r>
              <a:rPr lang="en-US" dirty="0" smtClean="0"/>
              <a:t>New shared cache model: comes within 6.1% of gem5 (a detailed, rigorously validated out-of-order processor simulator)</a:t>
            </a:r>
          </a:p>
          <a:p>
            <a:pPr lvl="1"/>
            <a:r>
              <a:rPr lang="en-US" dirty="0" smtClean="0"/>
              <a:t>New HMC </a:t>
            </a:r>
            <a:r>
              <a:rPr lang="en-US" dirty="0" smtClean="0"/>
              <a:t>model </a:t>
            </a:r>
            <a:r>
              <a:rPr lang="en-US" i="1" dirty="0" smtClean="0"/>
              <a:t>(to be released in July)</a:t>
            </a:r>
            <a:endParaRPr lang="en-US" dirty="0" smtClean="0"/>
          </a:p>
          <a:p>
            <a:pPr lvl="1"/>
            <a:r>
              <a:rPr lang="en-US" b="1" dirty="0" smtClean="0"/>
              <a:t>Open source</a:t>
            </a:r>
            <a:r>
              <a:rPr lang="en-US" b="1" dirty="0"/>
              <a:t>: available at </a:t>
            </a:r>
            <a:r>
              <a:rPr lang="en-US" b="1" dirty="0">
                <a:hlinkClick r:id="rId3"/>
              </a:rPr>
              <a:t>https://github.com/CMU-SAFARI/ramulator</a:t>
            </a:r>
            <a:r>
              <a:rPr lang="en-US" b="1" dirty="0" smtClean="0">
                <a:hlinkClick r:id="rId3"/>
              </a:rPr>
              <a:t>/</a:t>
            </a:r>
            <a:endParaRPr lang="en-US" b="1" dirty="0" smtClean="0"/>
          </a:p>
          <a:p>
            <a:pPr>
              <a:spcBef>
                <a:spcPts val="2400"/>
              </a:spcBef>
            </a:pPr>
            <a:r>
              <a:rPr lang="en-US" dirty="0"/>
              <a:t>Energy: modeled for available memories using </a:t>
            </a:r>
            <a:r>
              <a:rPr lang="en-US" dirty="0" err="1"/>
              <a:t>DRAMPower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Applications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87 different applications, which we group into six diverse families</a:t>
            </a:r>
          </a:p>
          <a:p>
            <a:pPr lvl="2">
              <a:tabLst>
                <a:tab pos="4805363" algn="l"/>
                <a:tab pos="5262563" algn="l"/>
              </a:tabLst>
            </a:pPr>
            <a:r>
              <a:rPr lang="en-US" b="1" dirty="0" smtClean="0">
                <a:solidFill>
                  <a:schemeClr val="accent4"/>
                </a:solidFill>
              </a:rPr>
              <a:t>Desktop/scientific		</a:t>
            </a:r>
            <a:r>
              <a:rPr lang="en-US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  <a:t>»</a:t>
            </a:r>
            <a:r>
              <a:rPr lang="en-US" b="1" dirty="0" smtClean="0">
                <a:solidFill>
                  <a:schemeClr val="accent4"/>
                </a:solidFill>
              </a:rPr>
              <a:t> Network acceleration</a:t>
            </a:r>
          </a:p>
          <a:p>
            <a:pPr lvl="2">
              <a:tabLst>
                <a:tab pos="4805363" algn="l"/>
                <a:tab pos="5262563" algn="l"/>
              </a:tabLst>
            </a:pPr>
            <a:r>
              <a:rPr lang="en-US" b="1" dirty="0" smtClean="0">
                <a:solidFill>
                  <a:schemeClr val="accent4"/>
                </a:solidFill>
              </a:rPr>
              <a:t>Server/cloud		</a:t>
            </a:r>
            <a:r>
              <a:rPr lang="en-US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  <a:t>»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chemeClr val="accent4"/>
                </a:solidFill>
              </a:rPr>
              <a:t>General-purpose GPU (GPGPU</a:t>
            </a:r>
            <a:r>
              <a:rPr lang="en-US" b="1" dirty="0" smtClean="0">
                <a:solidFill>
                  <a:schemeClr val="accent4"/>
                </a:solidFill>
              </a:rPr>
              <a:t>)</a:t>
            </a:r>
          </a:p>
          <a:p>
            <a:pPr lvl="2">
              <a:tabLst>
                <a:tab pos="4805363" algn="l"/>
                <a:tab pos="5262563" algn="l"/>
              </a:tabLst>
            </a:pPr>
            <a:r>
              <a:rPr lang="en-US" b="1" dirty="0" smtClean="0">
                <a:solidFill>
                  <a:schemeClr val="accent4"/>
                </a:solidFill>
              </a:rPr>
              <a:t>Multimedia acceleration		</a:t>
            </a:r>
            <a:r>
              <a:rPr lang="en-US" b="1" dirty="0" smtClean="0">
                <a:solidFill>
                  <a:schemeClr val="accent4"/>
                </a:solidFill>
                <a:latin typeface="Palatino Linotype" panose="02040502050505030304" pitchFamily="18" charset="0"/>
              </a:rPr>
              <a:t>»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chemeClr val="accent4"/>
                </a:solidFill>
              </a:rPr>
              <a:t>Common OS </a:t>
            </a:r>
            <a:r>
              <a:rPr lang="en-US" b="1" dirty="0" smtClean="0">
                <a:solidFill>
                  <a:schemeClr val="accent4"/>
                </a:solidFill>
              </a:rPr>
              <a:t>routines</a:t>
            </a:r>
          </a:p>
          <a:p>
            <a:pPr lvl="1">
              <a:tabLst>
                <a:tab pos="4805363" algn="l"/>
              </a:tabLst>
            </a:pPr>
            <a:r>
              <a:rPr lang="en-US" dirty="0" smtClean="0"/>
              <a:t>Includes single-threaded and multi-threaded workloads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28 </a:t>
            </a:r>
            <a:r>
              <a:rPr lang="en-US" b="1" dirty="0" err="1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multiprogrammed</a:t>
            </a:r>
            <a:r>
              <a:rPr lang="en-US" b="1" dirty="0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 workloads</a:t>
            </a:r>
          </a:p>
          <a:p>
            <a:pPr lvl="1"/>
            <a:r>
              <a:rPr lang="en-US" b="1" dirty="0" smtClean="0"/>
              <a:t>Open source</a:t>
            </a:r>
            <a:r>
              <a:rPr lang="en-US" b="1" dirty="0"/>
              <a:t>: available at </a:t>
            </a:r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github.com/CMU-SAFARI/MemBen/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9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5429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U-SAFAR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U-SAFARI" id="{B15788EB-35F8-49D3-8BDF-2EB8D26A72D0}" vid="{7C2D58BB-235D-4341-930F-6DE16E8DC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CMU-SAFARI</Template>
  <TotalTime>39429</TotalTime>
  <Words>1780</Words>
  <Application>Microsoft Office PowerPoint</Application>
  <PresentationFormat>On-screen Show (4:3)</PresentationFormat>
  <Paragraphs>592</Paragraphs>
  <Slides>55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Adobe Garamond Pro</vt:lpstr>
      <vt:lpstr>Adobe Garamond Pro Bold</vt:lpstr>
      <vt:lpstr>Arial</vt:lpstr>
      <vt:lpstr>Calibri</vt:lpstr>
      <vt:lpstr>Cambria Math</vt:lpstr>
      <vt:lpstr>Palatino Linotype</vt:lpstr>
      <vt:lpstr>Whitney-Bold</vt:lpstr>
      <vt:lpstr>Whitney-Medium</vt:lpstr>
      <vt:lpstr>Whitney-Semibold SC</vt:lpstr>
      <vt:lpstr>Wingdings</vt:lpstr>
      <vt:lpstr>CMU-SAFARI</vt:lpstr>
      <vt:lpstr>Demystifying Complex Workload–DRAM Interactions: An Experimental Study</vt:lpstr>
      <vt:lpstr>Why Study Workload–DRAM Interactions?</vt:lpstr>
      <vt:lpstr>Insights From Our Extensive Experimental Study</vt:lpstr>
      <vt:lpstr>Insights From Our Extensive Experimental Study</vt:lpstr>
      <vt:lpstr>Background: DRAM Basics  Characterization Methodology &amp; Metrics  Major Observations from Our Study  Key Takeaways and Conclusion</vt:lpstr>
      <vt:lpstr>Simplified View: DRAM Organization &amp; Operation</vt:lpstr>
      <vt:lpstr>Modern DRAM Types: Comparison to DDR3</vt:lpstr>
      <vt:lpstr>Background: DRAM Basics  Characterization Methodology &amp; Metrics  Major Observations from Our Study  Key Takeaways and Conclusion</vt:lpstr>
      <vt:lpstr>Characterization Methodology</vt:lpstr>
      <vt:lpstr>Architectural Parameters</vt:lpstr>
      <vt:lpstr>Metrics to Capture Parallelism and Contention</vt:lpstr>
      <vt:lpstr>Background: DRAM Basics  Characterization Methodology &amp; Metrics  Major Observations from Our Study  Key Takeaways and Conclusion</vt:lpstr>
      <vt:lpstr>1. Newer Is Not Always Better: Desktop/Scientific</vt:lpstr>
      <vt:lpstr>1. Newer Is Not Always Better: BPU</vt:lpstr>
      <vt:lpstr>1. Newer Is Not Always Better: Row Buffer Locality</vt:lpstr>
      <vt:lpstr>When Does HMC Perform Better?</vt:lpstr>
      <vt:lpstr>2. Low Power Does Not Always Hurt Performance</vt:lpstr>
      <vt:lpstr>3. No One Best Type for Heterogeneous Systems</vt:lpstr>
      <vt:lpstr>3. Heterogeneous Systems: Energy</vt:lpstr>
      <vt:lpstr>4. Need for Lower Access Latency: Performance</vt:lpstr>
      <vt:lpstr>4. Need for Lower Access Latency: Insight</vt:lpstr>
      <vt:lpstr>Background: DRAM Basics  Characterization Methodology &amp; Metrics  Major Observations from Our Study  Key Takeaways and Conclusion</vt:lpstr>
      <vt:lpstr>Key Takeaways</vt:lpstr>
      <vt:lpstr>Conclusion</vt:lpstr>
      <vt:lpstr>Demystifying Complex Workload–DRAM Interactions: An Experimental Study</vt:lpstr>
      <vt:lpstr>Backup Slides</vt:lpstr>
      <vt:lpstr>Simplified DRAM Organization and Operation</vt:lpstr>
      <vt:lpstr>Modern DRAM Types: Double Data Rate DRAM</vt:lpstr>
      <vt:lpstr>Modern DRAM Types: 3D-Stacked DRAM</vt:lpstr>
      <vt:lpstr>Modern DRAM Types: Low-Power DRAM</vt:lpstr>
      <vt:lpstr>Key DRAM Properties</vt:lpstr>
      <vt:lpstr>Detailed Methodology Details</vt:lpstr>
      <vt:lpstr>Validating a Trace-Based Ramulator Approach</vt:lpstr>
      <vt:lpstr>Desktop/Scientific: Single-Thread IPC/MPKI</vt:lpstr>
      <vt:lpstr>Desktop/Scientific: Single-Thread Performance</vt:lpstr>
      <vt:lpstr>Desktop/Scientific: Single-Thread DRAM Latency</vt:lpstr>
      <vt:lpstr>Desktop/Scientific: DDR3 BPU/RBL</vt:lpstr>
      <vt:lpstr>Desktop/Scientific: Multiprogrammed Performance</vt:lpstr>
      <vt:lpstr>Desktop/Scientific: Multiprogrammed RBL/BPU</vt:lpstr>
      <vt:lpstr>Desktop/Scientific: Energy and Power Breakdown</vt:lpstr>
      <vt:lpstr>Desktop/Scientific: Multithreaded IPC/MPKIs</vt:lpstr>
      <vt:lpstr>Desktop/Scientific: quicksilver Performance</vt:lpstr>
      <vt:lpstr>Desktop/Scientific: facesim Performance</vt:lpstr>
      <vt:lpstr>Desktop/Scientific: miniFE Performance</vt:lpstr>
      <vt:lpstr>Desktop/Scientific: Multithreaded RBL</vt:lpstr>
      <vt:lpstr>Server/Cloud: Single-Thread IPC</vt:lpstr>
      <vt:lpstr>Server/Cloud: Single-Thread Performance</vt:lpstr>
      <vt:lpstr>Server/Cloud: workload A server BPU/RBL</vt:lpstr>
      <vt:lpstr>Server/Cloud: Multiprogrammed Performance</vt:lpstr>
      <vt:lpstr>Server/Cloud: Energy</vt:lpstr>
      <vt:lpstr>Heterogeneous: Multimedia Accel. Performance</vt:lpstr>
      <vt:lpstr>Heterogeneous: Network Accel. Performance</vt:lpstr>
      <vt:lpstr>Heterogeneous: GPGPU Performance</vt:lpstr>
      <vt:lpstr>OS Routines: Performance</vt:lpstr>
      <vt:lpstr>OS Routines: Energy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Detailed Energy Model for DDR DRAM</dc:title>
  <dc:creator>Saugata Ghose</dc:creator>
  <cp:lastModifiedBy>Saugata Ghose</cp:lastModifiedBy>
  <cp:revision>806</cp:revision>
  <cp:lastPrinted>2019-06-28T15:06:58Z</cp:lastPrinted>
  <dcterms:created xsi:type="dcterms:W3CDTF">2016-02-04T18:31:04Z</dcterms:created>
  <dcterms:modified xsi:type="dcterms:W3CDTF">2019-06-28T15:09:47Z</dcterms:modified>
</cp:coreProperties>
</file>