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554" r:id="rId3"/>
    <p:sldId id="557" r:id="rId4"/>
    <p:sldId id="540" r:id="rId5"/>
    <p:sldId id="541" r:id="rId6"/>
    <p:sldId id="544" r:id="rId7"/>
    <p:sldId id="558" r:id="rId8"/>
    <p:sldId id="548" r:id="rId9"/>
    <p:sldId id="553" r:id="rId10"/>
    <p:sldId id="559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S PGothic" panose="020B0600070205080204" pitchFamily="34" charset="-128"/>
      <p:regular r:id="rId25"/>
    </p:embeddedFont>
    <p:embeddedFont>
      <p:font typeface="Myriad Pro Cond" panose="020B050603040302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72820" autoAdjust="0"/>
  </p:normalViewPr>
  <p:slideViewPr>
    <p:cSldViewPr snapToGrid="0">
      <p:cViewPr varScale="1">
        <p:scale>
          <a:sx n="45" d="100"/>
          <a:sy n="45" d="100"/>
        </p:scale>
        <p:origin x="1366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349B-7094-43CB-9FD5-0BED93CF6F4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5B471-735A-4C7B-9CEC-66D6A8ECC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8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1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B471-735A-4C7B-9CEC-66D6A8ECC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0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7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3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5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4BFF-3DCC-45BF-9EEE-172389F66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F6399-C8E2-45D5-B231-BCE19C736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E711F-43B5-4A63-999B-A3255540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4381-0ECB-4DAE-A9A3-201EC6889B2A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0286-0F95-4FD3-83D0-6171B6C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1A04A-E6FC-41B8-832C-272FA0FE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FA96-C23A-43B2-9412-D64CF1F8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6CB79C-85C7-43FE-9DA4-07A6DD00E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583C-E154-47AD-9A57-9A39AA93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8F26-E4C7-4C39-BA66-1AFC2011E4EC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8A5D-3380-4431-9F00-87DBB9D6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0ED8-04DB-4FC3-AB1B-57788D80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3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BFFF2-0055-4529-8BC8-49BF1F4E8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9AD2C-0206-4FA0-AD71-5A1651CAC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D116-6C39-45A2-9D87-5486B4DA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7C20-8508-4033-9818-363EF6B4FE98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9983-69BA-42BA-AFFE-811E4703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10C70-95C2-4870-88DA-283F1C92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44CFE0-E8BC-44AA-BACB-9DC362DF2E05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6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82563"/>
            <a:ext cx="11785600" cy="1036637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47800"/>
            <a:ext cx="11785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9C97CAD-23B5-47EE-ACFE-47CAFE943D2B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2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FE10AA-4F86-4331-B237-1F98512DD36C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8D2DE08-21FF-47DC-9CD6-3538F4F6CDF8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035A15-B8CF-4323-B9E1-BEE089951E15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59DDA-A5D0-43B5-9054-162634E42DA0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8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0BBD05-B402-4439-9E57-6E7B546244BD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24F512-4478-4299-ACC3-7BAD5968536C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E067-EB55-4AEC-8DBF-F6400CCC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0B522-BC12-4FEA-97FF-AF0B11F9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9EC4F-6ED0-4926-908B-E91F0AB5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8901-4650-48AF-B048-7D61FEE4EC6B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78699-6665-4B0F-BDB2-4E30091D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70910-0A83-4924-AAAB-48F3CC69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37AB6B2-FB7C-459D-BE55-0277385D2941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13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951229-767D-4AA5-87A1-86BA4F832DB4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2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5A06B8A-7D9C-4485-A330-B17ECAE8E28C}" type="datetime1">
              <a:rPr lang="en-US" smtClean="0">
                <a:solidFill>
                  <a:prstClr val="black"/>
                </a:solidFill>
              </a:rPr>
              <a:t>6/18/2018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BC26-2D34-472B-9D74-AE036DFC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39D7E-782C-49CB-B502-31D7BF5F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6A9DE-1281-4182-818F-40A5C262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D87-426B-483F-8BF7-D6054434516E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01369-0B2D-41CD-949F-451F94C8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C2258-59E2-42E3-A45A-8D5A57DD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34C2-9719-43A2-A38E-4211D594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2AB17-42DC-4909-A414-12C406DF1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B6A97-A638-42DA-9DE9-D03E17133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ED699-7291-48CA-847B-9686ABDA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B607-3594-482F-98A8-5C2FBE2F3C55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C4EAA-2298-43E5-8155-91C714CE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08BC8-CDB3-4DCB-91C2-398CEA1B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FE40-AD84-4900-B7F4-92A9E844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47A1-C1C9-49B4-9597-CAFFDF66A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1F889-97E4-4C5D-A4B0-3D4E5AF03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56CC6-356E-47A2-B739-537D90B3B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29743-5576-43B5-ACC0-4D9DB5F8A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32E71-385E-4401-B87F-82DA8A13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FE6-484C-49C2-B9B6-806CD5D568E9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FC577-A188-4447-9BDD-3BF9F3F0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671A2-9B97-4D16-A052-019BD583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94A2-AC6C-4EE0-B8BE-268501A0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A80AC-F79C-43D4-AB77-72B59B8CF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1E9A-FD35-47EC-9BBD-B65364F94419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D84C-382F-4066-AF99-18F58055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7FFCB-B77E-40A0-A134-B34362B6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93CB5-3531-4C40-8FAF-500B8062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3CB-CC27-4CB9-8E34-53D6360DD4FD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B76C2-B55A-4668-B264-C973352A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781DD-327B-428D-BB50-77D203E70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9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7096-78ED-4EA3-8049-E62286C5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Myriad Pro Cond" panose="020B0506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13E2-8282-42FD-BC7D-8279C405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F6294-74EA-45AF-804A-33D837D0B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E6C88-612B-4753-9DF8-1F7D0EE4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BE18-0078-4AB2-BF36-0CC8C04007A3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3C87-0C72-4846-8E4E-48EA652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AD202-3741-4C06-97E0-AC042F98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AF8D-5F1F-4E8E-9DDD-4BE84C407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9FE5C-086F-4502-BF98-AAD023F8C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A6973-249C-4634-816F-2EC6C9AFA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5A0EA-8212-428E-B621-12FAEBDF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C7A5-8674-4282-8AA4-4B928A8935B4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45D8A-0753-4F9E-A2E3-354C98BE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47F2E-1DD3-4736-85B0-952AE00F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E0791-4053-4016-A832-56DA3536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B3E8D-D95A-4343-B24B-F71C011F3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1A4E7-B13B-415B-940E-7B3963B39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2D6C-3867-4F46-A324-1936562B3F61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59ED-A71F-4983-A25B-ADA69AD16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1466D-AE70-412B-A937-9A63287CE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7776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b="1">
                <a:solidFill>
                  <a:srgbClr val="C00000"/>
                </a:solidFill>
                <a:latin typeface="Myriad Pro Cond" panose="020B0506030403020204" pitchFamily="34" charset="0"/>
              </a:defRPr>
            </a:lvl1pPr>
          </a:lstStyle>
          <a:p>
            <a:fld id="{7A0CF43C-0A86-4E39-9C12-F39370374F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11785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3600" y="6492876"/>
            <a:ext cx="24384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4.jp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82879"/>
            <a:ext cx="12192000" cy="2452315"/>
          </a:xfrm>
          <a:noFill/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A Case for Richer Cross-layer Abstractions: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Bridging the Semantic Gap with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Expressive Memory</a:t>
            </a:r>
            <a:endParaRPr lang="en-US" sz="3900" dirty="0">
              <a:solidFill>
                <a:srgbClr val="C00000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2968645"/>
            <a:ext cx="12191999" cy="173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Nandita Vijaykumar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Abhilasha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Jain,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Diptesh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Majumdar, Kevin Hsieh, Gennady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Pekhimenko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Eiman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Ebrahimi,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Nastaran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Hajinazar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Phillip B. Gibbons,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Onur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Mutlu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5" y="4869262"/>
            <a:ext cx="2577097" cy="1670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41" y="5764591"/>
            <a:ext cx="2735868" cy="10934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421103" y="6067064"/>
            <a:ext cx="2438400" cy="53656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B4423D-0777-4C21-8221-8A731F59B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03" y="4601525"/>
            <a:ext cx="3025635" cy="10934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8033-451B-40AC-A850-37F6E899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51" y="4805949"/>
            <a:ext cx="1608561" cy="8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F32505-32D4-4FAA-A29C-619F06E47395}"/>
              </a:ext>
            </a:extLst>
          </p:cNvPr>
          <p:cNvGrpSpPr/>
          <p:nvPr/>
        </p:nvGrpSpPr>
        <p:grpSpPr>
          <a:xfrm>
            <a:off x="3289214" y="101109"/>
            <a:ext cx="5323207" cy="2896887"/>
            <a:chOff x="3289214" y="112684"/>
            <a:chExt cx="5323207" cy="28968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B8B17E-2C7D-4A0B-8DC8-3034EEF7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900" y="198525"/>
              <a:ext cx="1677521" cy="15816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4FE1E6-607D-4D34-84F1-B669F514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/>
            <a:stretch/>
          </p:blipFill>
          <p:spPr>
            <a:xfrm>
              <a:off x="4820791" y="112684"/>
              <a:ext cx="2049930" cy="16234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B1B336-61CE-4284-A382-B8E3C886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3924" y="1580948"/>
              <a:ext cx="1111108" cy="10971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49E4E3-2A65-4A90-BC99-E8ABAE8F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14" y="347542"/>
              <a:ext cx="1318944" cy="14106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D903E7C-C1C8-4E45-9B38-C6DDFA6E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2785" y="1683806"/>
              <a:ext cx="1512201" cy="1325765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2CDDD5-B36F-44DB-8170-1E564898CE72}"/>
              </a:ext>
            </a:extLst>
          </p:cNvPr>
          <p:cNvSpPr/>
          <p:nvPr/>
        </p:nvSpPr>
        <p:spPr>
          <a:xfrm>
            <a:off x="3022899" y="186950"/>
            <a:ext cx="5530125" cy="278265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Up-Down 26">
            <a:extLst>
              <a:ext uri="{FF2B5EF4-FFF2-40B4-BE49-F238E27FC236}">
                <a16:creationId xmlns:a16="http://schemas.microsoft.com/office/drawing/2014/main" id="{D2D6A618-DBE0-45C5-A1E3-9D5FE9E663C6}"/>
              </a:ext>
            </a:extLst>
          </p:cNvPr>
          <p:cNvSpPr/>
          <p:nvPr/>
        </p:nvSpPr>
        <p:spPr>
          <a:xfrm>
            <a:off x="5325032" y="3051660"/>
            <a:ext cx="544010" cy="1293420"/>
          </a:xfrm>
          <a:prstGeom prst="upDownArrow">
            <a:avLst>
              <a:gd name="adj1" fmla="val 50000"/>
              <a:gd name="adj2" fmla="val 7553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5937567" y="3141910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Virtual Memory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7EB1382-9D26-43BA-8993-743CA1A9F1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02" y="4488994"/>
            <a:ext cx="690283" cy="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C3A3C2AA-5B94-4D76-AD93-C1546507F5B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83" y="49002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>
            <a:extLst>
              <a:ext uri="{FF2B5EF4-FFF2-40B4-BE49-F238E27FC236}">
                <a16:creationId xmlns:a16="http://schemas.microsoft.com/office/drawing/2014/main" id="{E8C863BF-A0F7-430B-B87D-21C45874C3B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85" y="5323192"/>
            <a:ext cx="897007" cy="89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D142DCA-6773-4CA0-8108-B0B19D19653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29" y="4738992"/>
            <a:ext cx="1168400" cy="1168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16E4A7-82F9-4AA4-99EE-087A061D48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24" y="5251475"/>
            <a:ext cx="1168400" cy="1168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EF1D38F-6E85-48C3-BA3C-C9DDF206025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66" y="4729863"/>
            <a:ext cx="1406682" cy="14066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303429-4A4C-4877-95BD-D3147EBEE95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56" y="4495479"/>
            <a:ext cx="1685429" cy="2407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832142" y="1401437"/>
            <a:ext cx="367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Applications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720957" y="4021913"/>
            <a:ext cx="367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Hardware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75427-31A4-47CF-942C-896A45C92A72}"/>
              </a:ext>
            </a:extLst>
          </p:cNvPr>
          <p:cNvSpPr/>
          <p:nvPr/>
        </p:nvSpPr>
        <p:spPr>
          <a:xfrm>
            <a:off x="-23216" y="1590224"/>
            <a:ext cx="12215215" cy="3501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Today’s cross-layer abstractions are designed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to primarily convey functionality,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noProof="0" dirty="0">
                <a:solidFill>
                  <a:srgbClr val="C00000"/>
                </a:solidFill>
                <a:latin typeface="Myriad Pro Cond" panose="020B0506030403020204" pitchFamily="34" charset="0"/>
              </a:rPr>
              <a:t>not to aid performance optimization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 Cond" panose="020B0506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6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/>
      <p:bldP spid="20" grpId="0"/>
      <p:bldP spid="21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91B8-7F35-49FA-9981-29BAA9F9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6" y="2718750"/>
            <a:ext cx="1649823" cy="164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93BC9-5D4B-4293-97A7-507709EF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7" y="1451076"/>
            <a:ext cx="1504150" cy="150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24899-8F44-4975-A66D-9F6D3C193F8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24" y="1556276"/>
            <a:ext cx="1429006" cy="1429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87871D-43C4-4453-9CD7-2957E9615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19" y="3518405"/>
            <a:ext cx="1727406" cy="1998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2F924-D4FF-4583-9854-973945A4B695}"/>
              </a:ext>
            </a:extLst>
          </p:cNvPr>
          <p:cNvSpPr txBox="1"/>
          <p:nvPr/>
        </p:nvSpPr>
        <p:spPr>
          <a:xfrm flipH="1">
            <a:off x="289181" y="4398629"/>
            <a:ext cx="284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Structures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646227" y="1112055"/>
            <a:ext cx="2263456" cy="1297189"/>
            <a:chOff x="4615833" y="1082191"/>
            <a:chExt cx="2187561" cy="12097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D389-F458-411F-8210-9C9917F60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833" y="1082191"/>
              <a:ext cx="1209710" cy="1209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A74DEE-A214-44AB-B017-605769035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115" y="1261885"/>
              <a:ext cx="936279" cy="93627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26FB0D-D8E5-4516-A60D-ED91F0259F64}"/>
              </a:ext>
            </a:extLst>
          </p:cNvPr>
          <p:cNvSpPr txBox="1"/>
          <p:nvPr/>
        </p:nvSpPr>
        <p:spPr>
          <a:xfrm flipH="1">
            <a:off x="4359001" y="2197849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Code Optimizations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AE6EB5-79BF-4D70-914C-C84B3DCB8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234" y="1110473"/>
            <a:ext cx="2714625" cy="1685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87DFDD-470B-4059-8EEC-86837AF6B966}"/>
              </a:ext>
            </a:extLst>
          </p:cNvPr>
          <p:cNvSpPr txBox="1"/>
          <p:nvPr/>
        </p:nvSpPr>
        <p:spPr>
          <a:xfrm flipH="1">
            <a:off x="9089521" y="2763897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Access Patterns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1563F4-CD91-4629-8FDF-B7195EF30523}"/>
              </a:ext>
            </a:extLst>
          </p:cNvPr>
          <p:cNvSpPr/>
          <p:nvPr/>
        </p:nvSpPr>
        <p:spPr>
          <a:xfrm>
            <a:off x="8676295" y="3881744"/>
            <a:ext cx="1768239" cy="5430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2AB60C-8BA2-4B9C-A08D-CD4BEEC88CAC}"/>
              </a:ext>
            </a:extLst>
          </p:cNvPr>
          <p:cNvSpPr/>
          <p:nvPr/>
        </p:nvSpPr>
        <p:spPr>
          <a:xfrm>
            <a:off x="9908626" y="4499107"/>
            <a:ext cx="1382226" cy="6953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303329-9C49-48CB-A100-26045C765F97}"/>
              </a:ext>
            </a:extLst>
          </p:cNvPr>
          <p:cNvSpPr/>
          <p:nvPr/>
        </p:nvSpPr>
        <p:spPr>
          <a:xfrm>
            <a:off x="8576226" y="4499107"/>
            <a:ext cx="1171668" cy="69536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2F559-0016-4202-BD6C-AD7935DB6E63}"/>
              </a:ext>
            </a:extLst>
          </p:cNvPr>
          <p:cNvSpPr txBox="1"/>
          <p:nvPr/>
        </p:nvSpPr>
        <p:spPr>
          <a:xfrm flipH="1">
            <a:off x="9162060" y="5268051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Type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68B00D-AD22-42FF-B56F-C65E98A43594}"/>
              </a:ext>
            </a:extLst>
          </p:cNvPr>
          <p:cNvCxnSpPr>
            <a:cxnSpLocks/>
          </p:cNvCxnSpPr>
          <p:nvPr/>
        </p:nvCxnSpPr>
        <p:spPr>
          <a:xfrm>
            <a:off x="2794925" y="3455248"/>
            <a:ext cx="1970713" cy="25626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ECF18-193F-4E2A-B034-431BF4BD3BFC}"/>
              </a:ext>
            </a:extLst>
          </p:cNvPr>
          <p:cNvCxnSpPr>
            <a:cxnSpLocks/>
          </p:cNvCxnSpPr>
          <p:nvPr/>
        </p:nvCxnSpPr>
        <p:spPr>
          <a:xfrm flipH="1">
            <a:off x="5728917" y="2792177"/>
            <a:ext cx="11091" cy="72622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BDE06F-743A-45D0-A730-C739B94C40B4}"/>
              </a:ext>
            </a:extLst>
          </p:cNvPr>
          <p:cNvCxnSpPr>
            <a:cxnSpLocks/>
          </p:cNvCxnSpPr>
          <p:nvPr/>
        </p:nvCxnSpPr>
        <p:spPr>
          <a:xfrm flipH="1">
            <a:off x="6529892" y="2626288"/>
            <a:ext cx="2116342" cy="94961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CE69D4-BACE-43AA-9FF4-42B1FFF81500}"/>
              </a:ext>
            </a:extLst>
          </p:cNvPr>
          <p:cNvCxnSpPr>
            <a:cxnSpLocks/>
          </p:cNvCxnSpPr>
          <p:nvPr/>
        </p:nvCxnSpPr>
        <p:spPr>
          <a:xfrm flipH="1" flipV="1">
            <a:off x="6666625" y="3842137"/>
            <a:ext cx="1713582" cy="47179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DD7E99D-2A52-45D6-9066-4AC1B79D3B4A}"/>
              </a:ext>
            </a:extLst>
          </p:cNvPr>
          <p:cNvSpPr txBox="1"/>
          <p:nvPr/>
        </p:nvSpPr>
        <p:spPr>
          <a:xfrm flipH="1">
            <a:off x="1121870" y="5516842"/>
            <a:ext cx="334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Instructions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Memory Addresses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34700" y="21412"/>
            <a:ext cx="10200413" cy="1325563"/>
          </a:xfrm>
        </p:spPr>
        <p:txBody>
          <a:bodyPr/>
          <a:lstStyle/>
          <a:p>
            <a:r>
              <a:rPr lang="en-US" dirty="0"/>
              <a:t>The narrow abstractions lose key information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3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33487" y="5565229"/>
            <a:ext cx="2444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</a:rPr>
              <a:t>100011111…</a:t>
            </a:r>
          </a:p>
          <a:p>
            <a:r>
              <a:rPr lang="en-US" sz="3200" b="1" dirty="0">
                <a:latin typeface="Consolas" panose="020B0609020204030204" pitchFamily="49" charset="0"/>
              </a:rPr>
              <a:t>101010011…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0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1" grpId="0" animBg="1"/>
      <p:bldP spid="22" grpId="0" animBg="1"/>
      <p:bldP spid="23" grpId="0" animBg="1"/>
      <p:bldP spid="24" grpId="0"/>
      <p:bldP spid="3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8ACF10-8839-4266-B231-02CC95EEE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8" y="380827"/>
            <a:ext cx="5593089" cy="5593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D787E-488F-4EB0-A2F2-F11B221E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" y="4557254"/>
            <a:ext cx="2171218" cy="2171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AFE97-D2B3-410B-BD3F-ECF4A359FB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48" y="4783142"/>
            <a:ext cx="1168400" cy="116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3B325-A0D2-4F2A-BFBC-BE007452F4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43" y="5295625"/>
            <a:ext cx="11684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3339D-E21E-40ED-9036-56AEA81E23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99" y="2263379"/>
            <a:ext cx="728676" cy="7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392A19D-9E6F-4557-B167-44331EF380D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79" y="2674634"/>
            <a:ext cx="1005477" cy="10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C317635-3EC6-4316-A149-EC51BE04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82" y="3097577"/>
            <a:ext cx="946898" cy="9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7A288-4FD8-4FAE-AC43-416EB631AF64}"/>
              </a:ext>
            </a:extLst>
          </p:cNvPr>
          <p:cNvSpPr txBox="1"/>
          <p:nvPr/>
        </p:nvSpPr>
        <p:spPr>
          <a:xfrm flipH="1">
            <a:off x="3249107" y="2043892"/>
            <a:ext cx="284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Caches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16359-CF52-4248-A259-7769966417C2}"/>
              </a:ext>
            </a:extLst>
          </p:cNvPr>
          <p:cNvSpPr txBox="1"/>
          <p:nvPr/>
        </p:nvSpPr>
        <p:spPr>
          <a:xfrm flipH="1">
            <a:off x="5262048" y="4027450"/>
            <a:ext cx="284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Memory Controller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1A786-8295-431F-99B3-B44DA7715F25}"/>
              </a:ext>
            </a:extLst>
          </p:cNvPr>
          <p:cNvSpPr txBox="1"/>
          <p:nvPr/>
        </p:nvSpPr>
        <p:spPr>
          <a:xfrm flipH="1">
            <a:off x="1869558" y="4556274"/>
            <a:ext cx="284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Prefetcher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483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Consequence 1: The Hardware Approach</a:t>
            </a:r>
            <a:br>
              <a:rPr lang="en-US" dirty="0"/>
            </a:br>
            <a:r>
              <a:rPr lang="en-US" dirty="0"/>
              <a:t>We design hardware to </a:t>
            </a:r>
            <a:r>
              <a:rPr lang="en-US" dirty="0">
                <a:solidFill>
                  <a:srgbClr val="C00000"/>
                </a:solidFill>
              </a:rPr>
              <a:t>infer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predict</a:t>
            </a:r>
            <a:r>
              <a:rPr lang="en-US" dirty="0"/>
              <a:t> program behavior to optimize for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51995" y="5295625"/>
            <a:ext cx="4430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SzPct val="80000"/>
              <a:buBlip>
                <a:blip r:embed="rId8"/>
              </a:buBlip>
            </a:pPr>
            <a:r>
              <a:rPr lang="en-US" sz="40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Performance on the table</a:t>
            </a:r>
          </a:p>
          <a:p>
            <a:endParaRPr lang="en-US" dirty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0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43460F9-DC6D-495E-95E8-2BAC7490E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9" y="1694379"/>
            <a:ext cx="2886046" cy="37922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F1F402-B78B-46B9-A5D0-B128EB01F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20" y="4630569"/>
            <a:ext cx="1786862" cy="1786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C2DB57-3040-4441-A09B-E93F83FC42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85" y="4837324"/>
            <a:ext cx="11684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4C4EC3-9B24-494D-80BA-ABD558951A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580" y="5349807"/>
            <a:ext cx="1168400" cy="116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0A4BD-1131-4772-8453-702EFB3EA1D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63" y="2390875"/>
            <a:ext cx="690283" cy="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24CC688-B053-464F-B0D3-6B8659FA7E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44" y="280213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D4ED5CC-4815-4F0B-A1E0-4C7B81EB713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46" y="3225073"/>
            <a:ext cx="897007" cy="89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C3537-C314-4719-84D8-3ECFBBBA883F}"/>
              </a:ext>
            </a:extLst>
          </p:cNvPr>
          <p:cNvSpPr txBox="1"/>
          <p:nvPr/>
        </p:nvSpPr>
        <p:spPr>
          <a:xfrm flipH="1">
            <a:off x="7773942" y="2078052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Cache space available?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AEEEA-412F-4BA0-83BB-0A2E21AB4374}"/>
              </a:ext>
            </a:extLst>
          </p:cNvPr>
          <p:cNvSpPr txBox="1"/>
          <p:nvPr/>
        </p:nvSpPr>
        <p:spPr>
          <a:xfrm flipH="1">
            <a:off x="8125069" y="3946006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How many DRAM banks?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EFE95-52D4-44B8-9818-4A628787F809}"/>
              </a:ext>
            </a:extLst>
          </p:cNvPr>
          <p:cNvSpPr txBox="1"/>
          <p:nvPr/>
        </p:nvSpPr>
        <p:spPr>
          <a:xfrm flipH="1">
            <a:off x="6025452" y="5146335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Hardware optimizations?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5977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Consequence 2: The Software Approach</a:t>
            </a:r>
            <a:br>
              <a:rPr lang="en-US" dirty="0"/>
            </a:br>
            <a:r>
              <a:rPr lang="en-US" dirty="0"/>
              <a:t>Software is tuned to the </a:t>
            </a:r>
            <a:r>
              <a:rPr lang="en-US" dirty="0">
                <a:solidFill>
                  <a:srgbClr val="C00000"/>
                </a:solidFill>
              </a:rPr>
              <a:t>specifics</a:t>
            </a:r>
            <a:r>
              <a:rPr lang="en-US" dirty="0"/>
              <a:t> of hardware architecture when optimizing for performance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1397" y="5257562"/>
            <a:ext cx="4430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SzPct val="80000"/>
              <a:buBlip>
                <a:blip r:embed="rId9"/>
              </a:buBlip>
            </a:pPr>
            <a:r>
              <a:rPr lang="en-US" sz="40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Programmability</a:t>
            </a:r>
          </a:p>
          <a:p>
            <a:pPr lvl="1" indent="-457200">
              <a:buSzPct val="80000"/>
              <a:buBlip>
                <a:blip r:embed="rId9"/>
              </a:buBlip>
            </a:pPr>
            <a:r>
              <a:rPr lang="en-US" sz="40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Portability</a:t>
            </a:r>
          </a:p>
          <a:p>
            <a:endParaRPr lang="en-US" dirty="0">
              <a:latin typeface="Candar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1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ACFF7-717A-4C68-B4FD-AFF32107C105}"/>
              </a:ext>
            </a:extLst>
          </p:cNvPr>
          <p:cNvSpPr txBox="1"/>
          <p:nvPr/>
        </p:nvSpPr>
        <p:spPr>
          <a:xfrm flipH="1">
            <a:off x="0" y="3580986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Time for a richer interface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between hardware and software?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E71E6-0BED-4A64-BBC9-90CBBE9B59AA}"/>
              </a:ext>
            </a:extLst>
          </p:cNvPr>
          <p:cNvSpPr txBox="1"/>
          <p:nvPr/>
        </p:nvSpPr>
        <p:spPr>
          <a:xfrm flipH="1">
            <a:off x="-2" y="1371849"/>
            <a:ext cx="12192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Myriad Pro Cond" panose="020B0506030403020204" pitchFamily="34" charset="0"/>
              </a:rPr>
              <a:t>With growing HW/SW sophistication,</a:t>
            </a:r>
          </a:p>
          <a:p>
            <a:pPr algn="ctr"/>
            <a:r>
              <a:rPr lang="en-US" sz="4800" b="1" dirty="0">
                <a:latin typeface="Myriad Pro Cond" panose="020B0506030403020204" pitchFamily="34" charset="0"/>
              </a:rPr>
              <a:t>traditional interfaces limit optimization effectiveness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2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Collate 26"/>
          <p:cNvSpPr/>
          <p:nvPr/>
        </p:nvSpPr>
        <p:spPr>
          <a:xfrm>
            <a:off x="3159475" y="1916409"/>
            <a:ext cx="5665606" cy="2490532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997992" y="2559109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ISA</a:t>
            </a:r>
          </a:p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Virtual Memory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7EB1382-9D26-43BA-8993-743CA1A9F1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36" y="4801232"/>
            <a:ext cx="690283" cy="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C3A3C2AA-5B94-4D76-AD93-C1546507F5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17" y="52124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E8C863BF-A0F7-430B-B87D-21C45874C3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19" y="5635430"/>
            <a:ext cx="897007" cy="89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142DCA-6773-4CA0-8108-B0B19D19653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3" y="4962017"/>
            <a:ext cx="1168400" cy="1168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16E4A7-82F9-4AA4-99EE-087A061D48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85" y="5491515"/>
            <a:ext cx="1168400" cy="116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F1D38F-6E85-48C3-BA3C-C9DDF20602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00" y="4729863"/>
            <a:ext cx="1406682" cy="14066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303429-4A4C-4877-95BD-D3147EBEE9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0" y="4495479"/>
            <a:ext cx="1685429" cy="240708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9F32505-32D4-4FAA-A29C-619F06E47395}"/>
              </a:ext>
            </a:extLst>
          </p:cNvPr>
          <p:cNvGrpSpPr/>
          <p:nvPr/>
        </p:nvGrpSpPr>
        <p:grpSpPr>
          <a:xfrm>
            <a:off x="2075224" y="537333"/>
            <a:ext cx="8321698" cy="1301116"/>
            <a:chOff x="1695366" y="112684"/>
            <a:chExt cx="8527833" cy="16675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4FE1E6-607D-4D34-84F1-B669F514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/>
            <a:stretch/>
          </p:blipFill>
          <p:spPr>
            <a:xfrm>
              <a:off x="4820791" y="112684"/>
              <a:ext cx="2049930" cy="16234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B8B17E-2C7D-4A0B-8DC8-3034EEF7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900" y="198525"/>
              <a:ext cx="1677521" cy="158166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B1B336-61CE-4284-A382-B8E3C886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366" y="586704"/>
              <a:ext cx="1111108" cy="109710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49E4E3-2A65-4A90-BC99-E8ABAE8F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14" y="347542"/>
              <a:ext cx="1318944" cy="141061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D903E7C-C1C8-4E45-9B38-C6DDFA6E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998" y="389964"/>
              <a:ext cx="1512201" cy="1325765"/>
            </a:xfrm>
            <a:prstGeom prst="rect">
              <a:avLst/>
            </a:prstGeom>
          </p:spPr>
        </p:pic>
      </p:grpSp>
      <p:sp>
        <p:nvSpPr>
          <p:cNvPr id="14" name="Flowchart: Collate 13"/>
          <p:cNvSpPr/>
          <p:nvPr/>
        </p:nvSpPr>
        <p:spPr>
          <a:xfrm>
            <a:off x="3159474" y="1903619"/>
            <a:ext cx="5665606" cy="2503322"/>
          </a:xfrm>
          <a:prstGeom prst="flowChartCol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547" y="2574335"/>
            <a:ext cx="1957892" cy="1296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95313" y="1903619"/>
            <a:ext cx="9552791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6450" y="4406941"/>
            <a:ext cx="960097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491029" y="1903619"/>
            <a:ext cx="858713" cy="2503321"/>
          </a:xfrm>
          <a:prstGeom prst="downArrow">
            <a:avLst>
              <a:gd name="adj1" fmla="val 46545"/>
              <a:gd name="adj2" fmla="val 63818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C43779-B27E-4896-B914-628EE0DF6641}"/>
              </a:ext>
            </a:extLst>
          </p:cNvPr>
          <p:cNvSpPr txBox="1"/>
          <p:nvPr/>
        </p:nvSpPr>
        <p:spPr>
          <a:xfrm flipH="1">
            <a:off x="5903551" y="2305966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Expressive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Memory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“</a:t>
            </a:r>
            <a:r>
              <a:rPr lang="en-US" sz="3600" b="1" dirty="0" err="1">
                <a:solidFill>
                  <a:srgbClr val="C00000"/>
                </a:solidFill>
                <a:latin typeface="Myriad Pro Cond" panose="020B0506030403020204" pitchFamily="34" charset="0"/>
              </a:rPr>
              <a:t>XMem</a:t>
            </a:r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4A59B1-F8C1-4020-92D9-C7B516BE19B6}"/>
              </a:ext>
            </a:extLst>
          </p:cNvPr>
          <p:cNvSpPr txBox="1"/>
          <p:nvPr/>
        </p:nvSpPr>
        <p:spPr>
          <a:xfrm flipH="1">
            <a:off x="4224477" y="2096342"/>
            <a:ext cx="356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Higher-level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Program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Semantics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8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34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972-B5BE-4A0C-8424-0310661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925" cy="1325563"/>
          </a:xfrm>
        </p:spPr>
        <p:txBody>
          <a:bodyPr/>
          <a:lstStyle/>
          <a:p>
            <a:r>
              <a:rPr lang="en-US" dirty="0"/>
              <a:t>A fresh approach to traditional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43B8-5AA1-4C70-BDB7-9D9318F4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Data Placement in DRAM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Data Compression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Approximation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DRAM 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NVM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NUCA/NUMA Optimizations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8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7E118C-7C5F-471A-83E4-56261267EF26}"/>
              </a:ext>
            </a:extLst>
          </p:cNvPr>
          <p:cNvSpPr txBox="1">
            <a:spLocks/>
          </p:cNvSpPr>
          <p:nvPr/>
        </p:nvSpPr>
        <p:spPr>
          <a:xfrm>
            <a:off x="5944285" y="2030251"/>
            <a:ext cx="4390103" cy="237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9900"/>
                </a:solidFill>
              </a:rPr>
              <a:t>Programmability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9900"/>
                </a:solidFill>
              </a:rPr>
              <a:t>Portability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9900"/>
                </a:solidFill>
              </a:rPr>
              <a:t>Resource Efficiency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3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4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5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6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2729"/>
            <a:ext cx="12192000" cy="2312466"/>
          </a:xfrm>
          <a:noFill/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A Case for Richer Cross-layer Abstractions: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Bridging the Semantic Gap with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rgbClr val="C00000"/>
                </a:solidFill>
              </a:rPr>
              <a:t>Expressive Memory</a:t>
            </a:r>
            <a:endParaRPr lang="en-US" sz="3900" dirty="0">
              <a:solidFill>
                <a:srgbClr val="C00000"/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2968645"/>
            <a:ext cx="12191999" cy="173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Nandita Vijaykumar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Abhilasha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Jain,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Diptesh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Majumdar, Kevin Hsieh, Gennady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Pekhimenko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Eiman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Ebrahimi,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Nastaran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Hajinazar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Phillip B. Gibbons,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Onur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Mutlu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5" y="4869262"/>
            <a:ext cx="2577097" cy="1670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41" y="5764591"/>
            <a:ext cx="2735868" cy="10934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421103" y="6067064"/>
            <a:ext cx="2438400" cy="53656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B4423D-0777-4C21-8221-8A731F59B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03" y="4601525"/>
            <a:ext cx="3025635" cy="10934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8033-451B-40AC-A850-37F6E899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51" y="4805949"/>
            <a:ext cx="1608561" cy="8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1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7|2.1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9|0.9|0.7|0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.1|0.6|1.5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8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9900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7572</TotalTime>
  <Words>222</Words>
  <Application>Microsoft Office PowerPoint</Application>
  <PresentationFormat>Widescreen</PresentationFormat>
  <Paragraphs>86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MS PGothic</vt:lpstr>
      <vt:lpstr>Myriad Pro Cond</vt:lpstr>
      <vt:lpstr>Consolas</vt:lpstr>
      <vt:lpstr>Wingdings</vt:lpstr>
      <vt:lpstr>Arial</vt:lpstr>
      <vt:lpstr>Calibri</vt:lpstr>
      <vt:lpstr>Candara</vt:lpstr>
      <vt:lpstr>Courier New</vt:lpstr>
      <vt:lpstr>Office Theme</vt:lpstr>
      <vt:lpstr>1_sesha-theme</vt:lpstr>
      <vt:lpstr>A Case for Richer Cross-layer Abstractions: Bridging the Semantic Gap with  Expressive Memory</vt:lpstr>
      <vt:lpstr>PowerPoint Presentation</vt:lpstr>
      <vt:lpstr>The narrow abstractions lose key information </vt:lpstr>
      <vt:lpstr>Consequence 1: The Hardware Approach We design hardware to infer and predict program behavior to optimize for performance</vt:lpstr>
      <vt:lpstr>Consequence 2: The Software Approach Software is tuned to the specifics of hardware architecture when optimizing for performance</vt:lpstr>
      <vt:lpstr>PowerPoint Presentation</vt:lpstr>
      <vt:lpstr>PowerPoint Presentation</vt:lpstr>
      <vt:lpstr>A fresh approach to traditional optimizations</vt:lpstr>
      <vt:lpstr>A Case for Richer Cross-layer Abstractions: Bridging the Semantic Gap with  Expressive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Nandita Vijaykumar</dc:creator>
  <cp:lastModifiedBy>Nandita Vijaykumar</cp:lastModifiedBy>
  <cp:revision>157</cp:revision>
  <dcterms:created xsi:type="dcterms:W3CDTF">2018-05-12T20:37:55Z</dcterms:created>
  <dcterms:modified xsi:type="dcterms:W3CDTF">2018-06-18T15:35:30Z</dcterms:modified>
</cp:coreProperties>
</file>