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tags/tag26.xml" ContentType="application/vnd.openxmlformats-officedocument.presentationml.tags+xml"/>
  <Override PartName="/ppt/notesSlides/notesSlide29.xml" ContentType="application/vnd.openxmlformats-officedocument.presentationml.notesSlide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tags/tag28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9.xml" ContentType="application/vnd.openxmlformats-officedocument.presentationml.tags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0.xml" ContentType="application/vnd.openxmlformats-officedocument.presentationml.tags+xml"/>
  <Override PartName="/ppt/notesSlides/notesSlide34.xml" ContentType="application/vnd.openxmlformats-officedocument.presentationml.notesSlide+xml"/>
  <Override PartName="/ppt/tags/tag31.xml" ContentType="application/vnd.openxmlformats-officedocument.presentationml.tags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32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7.xml" ContentType="application/vnd.openxmlformats-officedocument.presentationml.notesSlide+xml"/>
  <Override PartName="/ppt/tags/tag33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1"/>
  </p:notesMasterIdLst>
  <p:sldIdLst>
    <p:sldId id="257" r:id="rId2"/>
    <p:sldId id="564" r:id="rId3"/>
    <p:sldId id="627" r:id="rId4"/>
    <p:sldId id="622" r:id="rId5"/>
    <p:sldId id="637" r:id="rId6"/>
    <p:sldId id="623" r:id="rId7"/>
    <p:sldId id="604" r:id="rId8"/>
    <p:sldId id="628" r:id="rId9"/>
    <p:sldId id="629" r:id="rId10"/>
    <p:sldId id="624" r:id="rId11"/>
    <p:sldId id="605" r:id="rId12"/>
    <p:sldId id="630" r:id="rId13"/>
    <p:sldId id="631" r:id="rId14"/>
    <p:sldId id="601" r:id="rId15"/>
    <p:sldId id="607" r:id="rId16"/>
    <p:sldId id="632" r:id="rId17"/>
    <p:sldId id="608" r:id="rId18"/>
    <p:sldId id="268" r:id="rId19"/>
    <p:sldId id="612" r:id="rId20"/>
    <p:sldId id="567" r:id="rId21"/>
    <p:sldId id="560" r:id="rId22"/>
    <p:sldId id="635" r:id="rId23"/>
    <p:sldId id="575" r:id="rId24"/>
    <p:sldId id="613" r:id="rId25"/>
    <p:sldId id="641" r:id="rId26"/>
    <p:sldId id="576" r:id="rId27"/>
    <p:sldId id="260" r:id="rId28"/>
    <p:sldId id="614" r:id="rId29"/>
    <p:sldId id="633" r:id="rId30"/>
    <p:sldId id="640" r:id="rId31"/>
    <p:sldId id="261" r:id="rId32"/>
    <p:sldId id="639" r:id="rId33"/>
    <p:sldId id="582" r:id="rId34"/>
    <p:sldId id="583" r:id="rId35"/>
    <p:sldId id="585" r:id="rId36"/>
    <p:sldId id="262" r:id="rId37"/>
    <p:sldId id="263" r:id="rId38"/>
    <p:sldId id="642" r:id="rId39"/>
    <p:sldId id="258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onsolas" panose="020B0609020204030204" pitchFamily="49" charset="0"/>
      <p:regular r:id="rId46"/>
      <p:bold r:id="rId47"/>
      <p:italic r:id="rId48"/>
      <p:boldItalic r:id="rId49"/>
    </p:embeddedFont>
    <p:embeddedFont>
      <p:font typeface="MS PGothic" panose="020B0600070205080204" pitchFamily="34" charset="-128"/>
      <p:regular r:id="rId50"/>
    </p:embeddedFont>
    <p:embeddedFont>
      <p:font typeface="Myriad Pro Cond" panose="020B0506030403020204" pitchFamily="34" charset="0"/>
      <p:regular r:id="rId51"/>
      <p:bold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8000"/>
    <a:srgbClr val="009999"/>
    <a:srgbClr val="009900"/>
    <a:srgbClr val="FFFF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35" autoAdjust="0"/>
    <p:restoredTop sz="90713" autoAdjust="0"/>
  </p:normalViewPr>
  <p:slideViewPr>
    <p:cSldViewPr snapToGrid="0">
      <p:cViewPr varScale="1">
        <p:scale>
          <a:sx n="54" d="100"/>
          <a:sy n="54" d="100"/>
        </p:scale>
        <p:origin x="17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ilasha\Dropbox\RichInterfaceMemory\Cache_results\Summary_abhilasha_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ilasha\Dropbox\RichInterfaceMemory\Cache_results\Summary_abhilasha_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ilasha\Dropbox\RichInterfaceMemory\Cache_results\Summary_abhilasha_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ilasha\Dropbox\RichInterfaceMemory\Cache_results\Summary_abhilasha_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ilasha\Dropbox\RichInterfaceMemory\Cache_results\Summary_abhilasha_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ilasha\Dropbox\RichInterfaceMemory\Cache_results\Summary_abhilasha_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ilasha\Dropbox\RichInterfaceMemory\Cache_results\Summary_abhilasha_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ilasha\Dropbox\RichInterfaceMemory\Cache_results\Summary_abhilasha_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ilasha\Dropbox\RichInterfaceMemory\Cache_results\Summary_abhilasha_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ilasha\Dropbox\RichInterfaceMemory\Cache_results\Summary_abhilasha_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ilasha\Dropbox\RichInterfaceMemory\Cache_results\Summary_abhilasha_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ilasha\Dropbox\RichInterfaceMemory\Cache_results\Summary_abhilasha_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ilasha\Dropbox\RichInterfaceMemory\Cache_results\Summary_abhilasha_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hilasha\Dropbox\RichInterfaceMemory\Cache_results\Summary_abhilasha_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50526536513069"/>
          <c:y val="0.21715390056143666"/>
          <c:w val="0.73784394612225535"/>
          <c:h val="0.54157927172904763"/>
        </c:manualLayout>
      </c:layout>
      <c:scatterChart>
        <c:scatterStyle val="lineMarker"/>
        <c:varyColors val="0"/>
        <c:ser>
          <c:idx val="0"/>
          <c:order val="0"/>
          <c:tx>
            <c:strRef>
              <c:f>Overall!$H$1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Overall!$C$7:$C$10</c:f>
              <c:numCache>
                <c:formatCode>General</c:formatCode>
                <c:ptCount val="4"/>
                <c:pt idx="0">
                  <c:v>256</c:v>
                </c:pt>
                <c:pt idx="1">
                  <c:v>2048</c:v>
                </c:pt>
                <c:pt idx="2">
                  <c:v>8192</c:v>
                </c:pt>
                <c:pt idx="3">
                  <c:v>16384</c:v>
                </c:pt>
              </c:numCache>
            </c:numRef>
          </c:xVal>
          <c:yVal>
            <c:numRef>
              <c:f>Overall!$H$7:$H$10</c:f>
              <c:numCache>
                <c:formatCode>General</c:formatCode>
                <c:ptCount val="4"/>
                <c:pt idx="0">
                  <c:v>1</c:v>
                </c:pt>
                <c:pt idx="1">
                  <c:v>0.6970960577005153</c:v>
                </c:pt>
                <c:pt idx="2">
                  <c:v>0.71265184324914976</c:v>
                </c:pt>
                <c:pt idx="3">
                  <c:v>1.2117073282648296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07-4295-A296-AF9B00121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7329632"/>
        <c:axId val="-2086707808"/>
      </c:scatterChart>
      <c:valAx>
        <c:axId val="-2087329632"/>
        <c:scaling>
          <c:orientation val="minMax"/>
          <c:max val="180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pPr>
            <a:endParaRPr lang="en-US"/>
          </a:p>
        </c:txPr>
        <c:crossAx val="-2086707808"/>
        <c:crosses val="autoZero"/>
        <c:crossBetween val="midCat"/>
        <c:majorUnit val="6000"/>
        <c:dispUnits>
          <c:builtInUnit val="thousands"/>
        </c:dispUnits>
      </c:valAx>
      <c:valAx>
        <c:axId val="-2086707808"/>
        <c:scaling>
          <c:orientation val="minMax"/>
          <c:max val="1.4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pPr>
            <a:endParaRPr lang="en-US"/>
          </a:p>
        </c:txPr>
        <c:crossAx val="-2087329632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Overall!$A$12</c:f>
          <c:strCache>
            <c:ptCount val="1"/>
            <c:pt idx="0">
              <c:v>correlation</c:v>
            </c:pt>
          </c:strCache>
        </c:strRef>
      </c:tx>
      <c:layout>
        <c:manualLayout>
          <c:xMode val="edge"/>
          <c:yMode val="edge"/>
          <c:x val="0.26970762726917474"/>
          <c:y val="1.4199349434933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62242460254312"/>
          <c:y val="0.22348581095156009"/>
          <c:w val="0.74881024133665153"/>
          <c:h val="0.47429672817505281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Overall!$C$12:$C$15</c:f>
              <c:numCache>
                <c:formatCode>General</c:formatCode>
                <c:ptCount val="4"/>
                <c:pt idx="0">
                  <c:v>256</c:v>
                </c:pt>
                <c:pt idx="1">
                  <c:v>65536</c:v>
                </c:pt>
                <c:pt idx="2">
                  <c:v>131072</c:v>
                </c:pt>
                <c:pt idx="3">
                  <c:v>262144</c:v>
                </c:pt>
              </c:numCache>
            </c:numRef>
          </c:xVal>
          <c:yVal>
            <c:numRef>
              <c:f>Overall!$H$12:$H$15</c:f>
              <c:numCache>
                <c:formatCode>General</c:formatCode>
                <c:ptCount val="4"/>
                <c:pt idx="0">
                  <c:v>1</c:v>
                </c:pt>
                <c:pt idx="1">
                  <c:v>0.84075966739173336</c:v>
                </c:pt>
                <c:pt idx="2">
                  <c:v>0.84648845470447509</c:v>
                </c:pt>
                <c:pt idx="3">
                  <c:v>1.1041739039115483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3B-40BE-B0BC-0175E5C3B1F1}"/>
            </c:ext>
          </c:extLst>
        </c:ser>
        <c:ser>
          <c:idx val="1"/>
          <c:order val="1"/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xVal>
            <c:numRef>
              <c:f>Overall!$C$12:$C$15</c:f>
              <c:numCache>
                <c:formatCode>General</c:formatCode>
                <c:ptCount val="4"/>
                <c:pt idx="0">
                  <c:v>256</c:v>
                </c:pt>
                <c:pt idx="1">
                  <c:v>65536</c:v>
                </c:pt>
                <c:pt idx="2">
                  <c:v>131072</c:v>
                </c:pt>
                <c:pt idx="3">
                  <c:v>262144</c:v>
                </c:pt>
              </c:numCache>
            </c:numRef>
          </c:xVal>
          <c:yVal>
            <c:numRef>
              <c:f>Overall!$J$12:$J$15</c:f>
              <c:numCache>
                <c:formatCode>General</c:formatCode>
                <c:ptCount val="4"/>
                <c:pt idx="0">
                  <c:v>1.0005793841026247</c:v>
                </c:pt>
                <c:pt idx="1">
                  <c:v>0.85473262050747101</c:v>
                </c:pt>
                <c:pt idx="2">
                  <c:v>0.84926800369003996</c:v>
                </c:pt>
                <c:pt idx="3">
                  <c:v>0.87973934797379516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3B-40BE-B0BC-0175E5C3B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0064016"/>
        <c:axId val="-2050061696"/>
      </c:scatterChart>
      <c:valAx>
        <c:axId val="-2050064016"/>
        <c:scaling>
          <c:orientation val="minMax"/>
          <c:max val="27000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0061696"/>
        <c:crosses val="autoZero"/>
        <c:crossBetween val="midCat"/>
        <c:majorUnit val="100000"/>
        <c:dispUnits>
          <c:builtInUnit val="thousands"/>
        </c:dispUnits>
      </c:valAx>
      <c:valAx>
        <c:axId val="-2050061696"/>
        <c:scaling>
          <c:orientation val="minMax"/>
          <c:max val="1.2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0064016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Overall!$A$7</c:f>
          <c:strCache>
            <c:ptCount val="1"/>
            <c:pt idx="0">
              <c:v>gemm</c:v>
            </c:pt>
          </c:strCache>
        </c:strRef>
      </c:tx>
      <c:layout>
        <c:manualLayout>
          <c:xMode val="edge"/>
          <c:yMode val="edge"/>
          <c:x val="0.37453203688501496"/>
          <c:y val="4.50866563788055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50526536513069"/>
          <c:y val="0.21715390056143666"/>
          <c:w val="0.73784394612225535"/>
          <c:h val="0.49224319335080546"/>
        </c:manualLayout>
      </c:layout>
      <c:scatterChart>
        <c:scatterStyle val="lineMarker"/>
        <c:varyColors val="0"/>
        <c:ser>
          <c:idx val="0"/>
          <c:order val="0"/>
          <c:tx>
            <c:strRef>
              <c:f>Overall!$H$1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Overall!$C$7:$C$10</c:f>
              <c:numCache>
                <c:formatCode>General</c:formatCode>
                <c:ptCount val="4"/>
                <c:pt idx="0">
                  <c:v>256</c:v>
                </c:pt>
                <c:pt idx="1">
                  <c:v>2048</c:v>
                </c:pt>
                <c:pt idx="2">
                  <c:v>8192</c:v>
                </c:pt>
                <c:pt idx="3">
                  <c:v>16384</c:v>
                </c:pt>
              </c:numCache>
            </c:numRef>
          </c:xVal>
          <c:yVal>
            <c:numRef>
              <c:f>Overall!$H$7:$H$10</c:f>
              <c:numCache>
                <c:formatCode>General</c:formatCode>
                <c:ptCount val="4"/>
                <c:pt idx="0">
                  <c:v>1</c:v>
                </c:pt>
                <c:pt idx="1">
                  <c:v>0.6970960577005153</c:v>
                </c:pt>
                <c:pt idx="2">
                  <c:v>0.71265184324914976</c:v>
                </c:pt>
                <c:pt idx="3">
                  <c:v>1.2117073282648296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A9-4FC2-B941-E50936327526}"/>
            </c:ext>
          </c:extLst>
        </c:ser>
        <c:ser>
          <c:idx val="1"/>
          <c:order val="1"/>
          <c:tx>
            <c:strRef>
              <c:f>Overall!$J$1</c:f>
              <c:strCache>
                <c:ptCount val="1"/>
                <c:pt idx="0">
                  <c:v>XMem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xVal>
            <c:numRef>
              <c:f>Overall!$C$7:$C$10</c:f>
              <c:numCache>
                <c:formatCode>General</c:formatCode>
                <c:ptCount val="4"/>
                <c:pt idx="0">
                  <c:v>256</c:v>
                </c:pt>
                <c:pt idx="1">
                  <c:v>2048</c:v>
                </c:pt>
                <c:pt idx="2">
                  <c:v>8192</c:v>
                </c:pt>
                <c:pt idx="3">
                  <c:v>16384</c:v>
                </c:pt>
              </c:numCache>
            </c:numRef>
          </c:xVal>
          <c:yVal>
            <c:numRef>
              <c:f>Overall!$J$7:$J$10</c:f>
              <c:numCache>
                <c:formatCode>General</c:formatCode>
                <c:ptCount val="4"/>
                <c:pt idx="0">
                  <c:v>1.0052246518038244</c:v>
                </c:pt>
                <c:pt idx="1">
                  <c:v>0.69644519438271213</c:v>
                </c:pt>
                <c:pt idx="2">
                  <c:v>0.70306306243982597</c:v>
                </c:pt>
                <c:pt idx="3">
                  <c:v>0.81823981041714777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4A9-4FC2-B941-E50936327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7329632"/>
        <c:axId val="-2086707808"/>
      </c:scatterChart>
      <c:valAx>
        <c:axId val="-2087329632"/>
        <c:scaling>
          <c:orientation val="minMax"/>
          <c:max val="180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707808"/>
        <c:crosses val="autoZero"/>
        <c:crossBetween val="midCat"/>
        <c:majorUnit val="9000"/>
        <c:dispUnits>
          <c:builtInUnit val="thousands"/>
        </c:dispUnits>
      </c:valAx>
      <c:valAx>
        <c:axId val="-2086707808"/>
        <c:scaling>
          <c:orientation val="minMax"/>
          <c:max val="1.4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329632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Overall!$A$2</c:f>
          <c:strCache>
            <c:ptCount val="1"/>
            <c:pt idx="0">
              <c:v>jacobi-2D</c:v>
            </c:pt>
          </c:strCache>
        </c:strRef>
      </c:tx>
      <c:layout>
        <c:manualLayout>
          <c:xMode val="edge"/>
          <c:yMode val="edge"/>
          <c:x val="0.30646594775622038"/>
          <c:y val="4.50866563788055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27819928880751"/>
          <c:y val="0.22472631647565802"/>
          <c:w val="0.63733549287611979"/>
          <c:h val="0.5006040247046798"/>
        </c:manualLayout>
      </c:layout>
      <c:scatterChart>
        <c:scatterStyle val="lineMarker"/>
        <c:varyColors val="0"/>
        <c:ser>
          <c:idx val="0"/>
          <c:order val="0"/>
          <c:tx>
            <c:strRef>
              <c:f>Overall!$H$1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Overall!$C$2:$C$5</c:f>
              <c:numCache>
                <c:formatCode>General</c:formatCode>
                <c:ptCount val="4"/>
                <c:pt idx="0">
                  <c:v>8192</c:v>
                </c:pt>
                <c:pt idx="1">
                  <c:v>16384</c:v>
                </c:pt>
                <c:pt idx="2">
                  <c:v>32768</c:v>
                </c:pt>
                <c:pt idx="3">
                  <c:v>65536</c:v>
                </c:pt>
              </c:numCache>
            </c:numRef>
          </c:xVal>
          <c:yVal>
            <c:numRef>
              <c:f>Overall!$H$2:$H$5</c:f>
              <c:numCache>
                <c:formatCode>General</c:formatCode>
                <c:ptCount val="4"/>
                <c:pt idx="0">
                  <c:v>1</c:v>
                </c:pt>
                <c:pt idx="1">
                  <c:v>1.4246120816986851</c:v>
                </c:pt>
                <c:pt idx="2">
                  <c:v>1.5159646214041067</c:v>
                </c:pt>
                <c:pt idx="3">
                  <c:v>1.5311921248612728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01-4FD9-9A25-072F0CF33B7F}"/>
            </c:ext>
          </c:extLst>
        </c:ser>
        <c:ser>
          <c:idx val="1"/>
          <c:order val="1"/>
          <c:tx>
            <c:strRef>
              <c:f>Overall!$J$1</c:f>
              <c:strCache>
                <c:ptCount val="1"/>
                <c:pt idx="0">
                  <c:v>XMem</c:v>
                </c:pt>
              </c:strCache>
            </c:strRef>
          </c:tx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xVal>
            <c:numRef>
              <c:f>Overall!$C$2:$C$5</c:f>
              <c:numCache>
                <c:formatCode>General</c:formatCode>
                <c:ptCount val="4"/>
                <c:pt idx="0">
                  <c:v>8192</c:v>
                </c:pt>
                <c:pt idx="1">
                  <c:v>16384</c:v>
                </c:pt>
                <c:pt idx="2">
                  <c:v>32768</c:v>
                </c:pt>
                <c:pt idx="3">
                  <c:v>65536</c:v>
                </c:pt>
              </c:numCache>
            </c:numRef>
          </c:xVal>
          <c:yVal>
            <c:numRef>
              <c:f>Overall!$J$2:$J$5</c:f>
              <c:numCache>
                <c:formatCode>General</c:formatCode>
                <c:ptCount val="4"/>
                <c:pt idx="0">
                  <c:v>0.9887713494403898</c:v>
                </c:pt>
                <c:pt idx="1">
                  <c:v>1.1219142748426714</c:v>
                </c:pt>
                <c:pt idx="2">
                  <c:v>1.1454596157036425</c:v>
                </c:pt>
                <c:pt idx="3">
                  <c:v>1.2302255112471836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01-4FD9-9A25-072F0CF33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0221280"/>
        <c:axId val="-2050219504"/>
      </c:scatterChart>
      <c:valAx>
        <c:axId val="-2050221280"/>
        <c:scaling>
          <c:orientation val="minMax"/>
          <c:max val="70000"/>
          <c:min val="500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0219504"/>
        <c:crosses val="autoZero"/>
        <c:crossBetween val="midCat"/>
        <c:majorUnit val="30000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-2050219504"/>
        <c:scaling>
          <c:orientation val="minMax"/>
          <c:max val="1.7000000000000002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0221280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Overall!$A$32</c:f>
          <c:strCache>
            <c:ptCount val="1"/>
            <c:pt idx="0">
              <c:v>dynprog</c:v>
            </c:pt>
          </c:strCache>
        </c:strRef>
      </c:tx>
      <c:layout>
        <c:manualLayout>
          <c:xMode val="edge"/>
          <c:yMode val="edge"/>
          <c:x val="0.34179183083445719"/>
          <c:y val="2.145302580411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404963376259354"/>
          <c:y val="0.21160394531499346"/>
          <c:w val="0.68000318786671488"/>
          <c:h val="0.49779336181602479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Overall!$C$32:$C$35</c:f>
              <c:numCache>
                <c:formatCode>General</c:formatCode>
                <c:ptCount val="4"/>
                <c:pt idx="0">
                  <c:v>64</c:v>
                </c:pt>
                <c:pt idx="1">
                  <c:v>512</c:v>
                </c:pt>
                <c:pt idx="2">
                  <c:v>1024</c:v>
                </c:pt>
                <c:pt idx="3">
                  <c:v>4096</c:v>
                </c:pt>
              </c:numCache>
            </c:numRef>
          </c:xVal>
          <c:yVal>
            <c:numRef>
              <c:f>Overall!$H$32:$H$35</c:f>
              <c:numCache>
                <c:formatCode>General</c:formatCode>
                <c:ptCount val="4"/>
                <c:pt idx="0">
                  <c:v>1</c:v>
                </c:pt>
                <c:pt idx="1">
                  <c:v>0.68183880842374489</c:v>
                </c:pt>
                <c:pt idx="2">
                  <c:v>0.88819282169294855</c:v>
                </c:pt>
                <c:pt idx="3">
                  <c:v>1.0205013204829068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0C-4B9A-85AC-96FF781A81B4}"/>
            </c:ext>
          </c:extLst>
        </c:ser>
        <c:ser>
          <c:idx val="1"/>
          <c:order val="1"/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xVal>
            <c:numRef>
              <c:f>Overall!$C$32:$C$35</c:f>
              <c:numCache>
                <c:formatCode>General</c:formatCode>
                <c:ptCount val="4"/>
                <c:pt idx="0">
                  <c:v>64</c:v>
                </c:pt>
                <c:pt idx="1">
                  <c:v>512</c:v>
                </c:pt>
                <c:pt idx="2">
                  <c:v>1024</c:v>
                </c:pt>
                <c:pt idx="3">
                  <c:v>4096</c:v>
                </c:pt>
              </c:numCache>
            </c:numRef>
          </c:xVal>
          <c:yVal>
            <c:numRef>
              <c:f>Overall!$J$32:$J$35</c:f>
              <c:numCache>
                <c:formatCode>General</c:formatCode>
                <c:ptCount val="4"/>
                <c:pt idx="0">
                  <c:v>0.80845890701488743</c:v>
                </c:pt>
                <c:pt idx="1">
                  <c:v>0.5816605248408051</c:v>
                </c:pt>
                <c:pt idx="2">
                  <c:v>0.41872348591633907</c:v>
                </c:pt>
                <c:pt idx="3">
                  <c:v>0.38926156290330632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0C-4B9A-85AC-96FF781A8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9368896"/>
        <c:axId val="-2129399472"/>
      </c:scatterChart>
      <c:valAx>
        <c:axId val="-2129368896"/>
        <c:scaling>
          <c:orientation val="minMax"/>
          <c:max val="500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399472"/>
        <c:crosses val="autoZero"/>
        <c:crossBetween val="midCat"/>
        <c:majorUnit val="2000"/>
        <c:dispUnits>
          <c:builtInUnit val="thousands"/>
        </c:dispUnits>
      </c:valAx>
      <c:valAx>
        <c:axId val="-2129399472"/>
        <c:scaling>
          <c:orientation val="minMax"/>
          <c:max val="1.1000000000000001"/>
          <c:min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368896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Overall!$A$42</c:f>
          <c:strCache>
            <c:ptCount val="1"/>
            <c:pt idx="0">
              <c:v>mvt</c:v>
            </c:pt>
          </c:strCache>
        </c:strRef>
      </c:tx>
      <c:layout>
        <c:manualLayout>
          <c:xMode val="edge"/>
          <c:yMode val="edge"/>
          <c:x val="0.41175595631594258"/>
          <c:y val="2.145302580411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321980414452055"/>
          <c:y val="0.19335404843224366"/>
          <c:w val="0.68415439264528299"/>
          <c:h val="0.51604368513538801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Overall!$C$42:$C$45</c:f>
              <c:numCache>
                <c:formatCode>General</c:formatCode>
                <c:ptCount val="4"/>
                <c:pt idx="0">
                  <c:v>8192</c:v>
                </c:pt>
                <c:pt idx="1">
                  <c:v>16384</c:v>
                </c:pt>
                <c:pt idx="2">
                  <c:v>32768</c:v>
                </c:pt>
                <c:pt idx="3">
                  <c:v>65536</c:v>
                </c:pt>
              </c:numCache>
            </c:numRef>
          </c:xVal>
          <c:yVal>
            <c:numRef>
              <c:f>Overall!$H$42:$H$45</c:f>
              <c:numCache>
                <c:formatCode>General</c:formatCode>
                <c:ptCount val="4"/>
                <c:pt idx="0">
                  <c:v>1</c:v>
                </c:pt>
                <c:pt idx="1">
                  <c:v>0.96080260469403289</c:v>
                </c:pt>
                <c:pt idx="2">
                  <c:v>0.95356743742002925</c:v>
                </c:pt>
                <c:pt idx="3">
                  <c:v>0.97670425475300771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94-44B9-A3C6-054133FB740E}"/>
            </c:ext>
          </c:extLst>
        </c:ser>
        <c:ser>
          <c:idx val="1"/>
          <c:order val="1"/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xVal>
            <c:numRef>
              <c:f>Overall!$C$42:$C$45</c:f>
              <c:numCache>
                <c:formatCode>General</c:formatCode>
                <c:ptCount val="4"/>
                <c:pt idx="0">
                  <c:v>8192</c:v>
                </c:pt>
                <c:pt idx="1">
                  <c:v>16384</c:v>
                </c:pt>
                <c:pt idx="2">
                  <c:v>32768</c:v>
                </c:pt>
                <c:pt idx="3">
                  <c:v>65536</c:v>
                </c:pt>
              </c:numCache>
            </c:numRef>
          </c:xVal>
          <c:yVal>
            <c:numRef>
              <c:f>Overall!$J$42:$J$45</c:f>
              <c:numCache>
                <c:formatCode>General</c:formatCode>
                <c:ptCount val="4"/>
                <c:pt idx="0">
                  <c:v>0.70449704477152708</c:v>
                </c:pt>
                <c:pt idx="1">
                  <c:v>0.7086540554158709</c:v>
                </c:pt>
                <c:pt idx="2">
                  <c:v>0.70858621294513058</c:v>
                </c:pt>
                <c:pt idx="3">
                  <c:v>0.70932365602153669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94-44B9-A3C6-054133FB7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3615952"/>
        <c:axId val="-2083613904"/>
      </c:scatterChart>
      <c:valAx>
        <c:axId val="-2083615952"/>
        <c:scaling>
          <c:orientation val="minMax"/>
          <c:max val="70000"/>
          <c:min val="2000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613904"/>
        <c:crosses val="autoZero"/>
        <c:crossBetween val="midCat"/>
        <c:majorUnit val="30000"/>
        <c:dispUnits>
          <c:builtInUnit val="thousands"/>
        </c:dispUnits>
      </c:valAx>
      <c:valAx>
        <c:axId val="-2083613904"/>
        <c:scaling>
          <c:orientation val="minMax"/>
          <c:max val="1.2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361595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50526536513069"/>
          <c:y val="0.21715390056143666"/>
          <c:w val="0.73784394612225535"/>
          <c:h val="0.5350904356648235"/>
        </c:manualLayout>
      </c:layout>
      <c:scatterChart>
        <c:scatterStyle val="lineMarker"/>
        <c:varyColors val="0"/>
        <c:ser>
          <c:idx val="0"/>
          <c:order val="0"/>
          <c:tx>
            <c:strRef>
              <c:f>Overall!$H$1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Overall!$C$7:$C$10</c:f>
              <c:numCache>
                <c:formatCode>General</c:formatCode>
                <c:ptCount val="4"/>
                <c:pt idx="0">
                  <c:v>256</c:v>
                </c:pt>
                <c:pt idx="1">
                  <c:v>2048</c:v>
                </c:pt>
                <c:pt idx="2">
                  <c:v>8192</c:v>
                </c:pt>
                <c:pt idx="3">
                  <c:v>16384</c:v>
                </c:pt>
              </c:numCache>
            </c:numRef>
          </c:xVal>
          <c:yVal>
            <c:numRef>
              <c:f>Overall!$H$7:$H$10</c:f>
              <c:numCache>
                <c:formatCode>General</c:formatCode>
                <c:ptCount val="4"/>
                <c:pt idx="0">
                  <c:v>1</c:v>
                </c:pt>
                <c:pt idx="1">
                  <c:v>0.6970960577005153</c:v>
                </c:pt>
                <c:pt idx="2">
                  <c:v>0.71265184324914976</c:v>
                </c:pt>
                <c:pt idx="3">
                  <c:v>1.2117073282648296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ED-4209-8A4F-296AD7E85607}"/>
            </c:ext>
          </c:extLst>
        </c:ser>
        <c:ser>
          <c:idx val="1"/>
          <c:order val="1"/>
          <c:tx>
            <c:strRef>
              <c:f>Overall!$J$1</c:f>
              <c:strCache>
                <c:ptCount val="1"/>
                <c:pt idx="0">
                  <c:v>XMem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xVal>
            <c:numRef>
              <c:f>Overall!$C$7:$C$10</c:f>
              <c:numCache>
                <c:formatCode>General</c:formatCode>
                <c:ptCount val="4"/>
                <c:pt idx="0">
                  <c:v>256</c:v>
                </c:pt>
                <c:pt idx="1">
                  <c:v>2048</c:v>
                </c:pt>
                <c:pt idx="2">
                  <c:v>8192</c:v>
                </c:pt>
                <c:pt idx="3">
                  <c:v>16384</c:v>
                </c:pt>
              </c:numCache>
            </c:numRef>
          </c:xVal>
          <c:yVal>
            <c:numRef>
              <c:f>Overall!$J$7:$J$10</c:f>
              <c:numCache>
                <c:formatCode>General</c:formatCode>
                <c:ptCount val="4"/>
                <c:pt idx="0">
                  <c:v>1.0052246518038244</c:v>
                </c:pt>
                <c:pt idx="1">
                  <c:v>0.69644519438271213</c:v>
                </c:pt>
                <c:pt idx="2">
                  <c:v>0.70306306243982597</c:v>
                </c:pt>
                <c:pt idx="3">
                  <c:v>0.81823981041714777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5ED-4209-8A4F-296AD7E85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7329632"/>
        <c:axId val="-2086707808"/>
      </c:scatterChart>
      <c:valAx>
        <c:axId val="-208732963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pPr>
            <a:endParaRPr lang="en-US"/>
          </a:p>
        </c:txPr>
        <c:crossAx val="-2086707808"/>
        <c:crosses val="autoZero"/>
        <c:crossBetween val="midCat"/>
        <c:majorUnit val="6000"/>
        <c:dispUnits>
          <c:builtInUnit val="thousands"/>
        </c:dispUnits>
      </c:valAx>
      <c:valAx>
        <c:axId val="-2086707808"/>
        <c:scaling>
          <c:orientation val="minMax"/>
          <c:max val="1.4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pPr>
            <a:endParaRPr lang="en-US"/>
          </a:p>
        </c:txPr>
        <c:crossAx val="-2087329632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Overall!$A$17</c:f>
          <c:strCache>
            <c:ptCount val="1"/>
            <c:pt idx="0">
              <c:v>trisolv</c:v>
            </c:pt>
          </c:strCache>
        </c:strRef>
      </c:tx>
      <c:layout>
        <c:manualLayout>
          <c:xMode val="edge"/>
          <c:yMode val="edge"/>
          <c:x val="0.37068233721589278"/>
          <c:y val="7.12502122675642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45846207870224"/>
          <c:y val="0.19499843719505128"/>
          <c:w val="0.72517645060583069"/>
          <c:h val="0.51439908315443006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Overall!$C$17:$C$20</c:f>
              <c:numCache>
                <c:formatCode>General</c:formatCode>
                <c:ptCount val="4"/>
                <c:pt idx="0">
                  <c:v>64</c:v>
                </c:pt>
                <c:pt idx="1">
                  <c:v>8192</c:v>
                </c:pt>
                <c:pt idx="2">
                  <c:v>65536</c:v>
                </c:pt>
                <c:pt idx="3">
                  <c:v>131072</c:v>
                </c:pt>
              </c:numCache>
            </c:numRef>
          </c:xVal>
          <c:yVal>
            <c:numRef>
              <c:f>Overall!$H$17:$H$20</c:f>
              <c:numCache>
                <c:formatCode>General</c:formatCode>
                <c:ptCount val="4"/>
                <c:pt idx="0">
                  <c:v>1</c:v>
                </c:pt>
                <c:pt idx="1">
                  <c:v>0.78587192105413095</c:v>
                </c:pt>
                <c:pt idx="2">
                  <c:v>0.82754363589433266</c:v>
                </c:pt>
                <c:pt idx="3">
                  <c:v>1.2065619692535512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86-4695-9A47-16DCA747E2D3}"/>
            </c:ext>
          </c:extLst>
        </c:ser>
        <c:ser>
          <c:idx val="1"/>
          <c:order val="1"/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xVal>
            <c:numRef>
              <c:f>Overall!$C$17:$C$20</c:f>
              <c:numCache>
                <c:formatCode>General</c:formatCode>
                <c:ptCount val="4"/>
                <c:pt idx="0">
                  <c:v>64</c:v>
                </c:pt>
                <c:pt idx="1">
                  <c:v>8192</c:v>
                </c:pt>
                <c:pt idx="2">
                  <c:v>65536</c:v>
                </c:pt>
                <c:pt idx="3">
                  <c:v>131072</c:v>
                </c:pt>
              </c:numCache>
            </c:numRef>
          </c:xVal>
          <c:yVal>
            <c:numRef>
              <c:f>Overall!$J$17:$J$20</c:f>
              <c:numCache>
                <c:formatCode>General</c:formatCode>
                <c:ptCount val="4"/>
                <c:pt idx="0">
                  <c:v>0.84759532914450764</c:v>
                </c:pt>
                <c:pt idx="1">
                  <c:v>0.78304351112930493</c:v>
                </c:pt>
                <c:pt idx="2">
                  <c:v>0.81794442515489907</c:v>
                </c:pt>
                <c:pt idx="3">
                  <c:v>0.86060091478352252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686-4695-9A47-16DCA747E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7337152"/>
        <c:axId val="-2087399792"/>
      </c:scatterChart>
      <c:valAx>
        <c:axId val="-2087337152"/>
        <c:scaling>
          <c:orientation val="minMax"/>
          <c:max val="1500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399792"/>
        <c:crosses val="autoZero"/>
        <c:crossBetween val="midCat"/>
        <c:majorUnit val="50000"/>
        <c:dispUnits>
          <c:builtInUnit val="thousands"/>
        </c:dispUnits>
      </c:valAx>
      <c:valAx>
        <c:axId val="-2087399792"/>
        <c:scaling>
          <c:orientation val="minMax"/>
          <c:max val="1.3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337152"/>
        <c:crosses val="autoZero"/>
        <c:crossBetween val="midCat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Overall!$A$57</c:f>
          <c:strCache>
            <c:ptCount val="1"/>
            <c:pt idx="0">
              <c:v>gramschmidt</c:v>
            </c:pt>
          </c:strCache>
        </c:strRef>
      </c:tx>
      <c:layout>
        <c:manualLayout>
          <c:xMode val="edge"/>
          <c:yMode val="edge"/>
          <c:x val="0.24572465939774293"/>
          <c:y val="2.145302580411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39253363419746"/>
          <c:y val="0.21813203261194949"/>
          <c:w val="0.72198166315560619"/>
          <c:h val="0.4912659141735195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Overall!$C$57:$C$60</c:f>
              <c:numCache>
                <c:formatCode>General</c:formatCode>
                <c:ptCount val="4"/>
                <c:pt idx="0">
                  <c:v>256</c:v>
                </c:pt>
                <c:pt idx="1">
                  <c:v>32768</c:v>
                </c:pt>
                <c:pt idx="2">
                  <c:v>65536</c:v>
                </c:pt>
                <c:pt idx="3">
                  <c:v>131072</c:v>
                </c:pt>
              </c:numCache>
            </c:numRef>
          </c:xVal>
          <c:yVal>
            <c:numRef>
              <c:f>Overall!$H$57:$H$60</c:f>
              <c:numCache>
                <c:formatCode>General</c:formatCode>
                <c:ptCount val="4"/>
                <c:pt idx="0">
                  <c:v>1</c:v>
                </c:pt>
                <c:pt idx="1">
                  <c:v>0.81678330697603163</c:v>
                </c:pt>
                <c:pt idx="2">
                  <c:v>0.84686588840200794</c:v>
                </c:pt>
                <c:pt idx="3">
                  <c:v>1.1092450725279948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B8-4172-99E8-B271F0C0A2CE}"/>
            </c:ext>
          </c:extLst>
        </c:ser>
        <c:ser>
          <c:idx val="1"/>
          <c:order val="1"/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xVal>
            <c:numRef>
              <c:f>Overall!$C$57:$C$60</c:f>
              <c:numCache>
                <c:formatCode>General</c:formatCode>
                <c:ptCount val="4"/>
                <c:pt idx="0">
                  <c:v>256</c:v>
                </c:pt>
                <c:pt idx="1">
                  <c:v>32768</c:v>
                </c:pt>
                <c:pt idx="2">
                  <c:v>65536</c:v>
                </c:pt>
                <c:pt idx="3">
                  <c:v>131072</c:v>
                </c:pt>
              </c:numCache>
            </c:numRef>
          </c:xVal>
          <c:yVal>
            <c:numRef>
              <c:f>Overall!$J$57:$J$60</c:f>
              <c:numCache>
                <c:formatCode>General</c:formatCode>
                <c:ptCount val="4"/>
                <c:pt idx="0">
                  <c:v>0.58184392735202628</c:v>
                </c:pt>
                <c:pt idx="1">
                  <c:v>0.56653348119226732</c:v>
                </c:pt>
                <c:pt idx="2">
                  <c:v>0.56331869225140008</c:v>
                </c:pt>
                <c:pt idx="3">
                  <c:v>0.56919599539961607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5B8-4172-99E8-B271F0C0A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7197472"/>
        <c:axId val="-2087195152"/>
      </c:scatterChart>
      <c:valAx>
        <c:axId val="-2087197472"/>
        <c:scaling>
          <c:orientation val="minMax"/>
          <c:max val="1400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195152"/>
        <c:crosses val="autoZero"/>
        <c:crossBetween val="midCat"/>
        <c:majorUnit val="70000"/>
        <c:dispUnits>
          <c:builtInUnit val="thousands"/>
        </c:dispUnits>
      </c:valAx>
      <c:valAx>
        <c:axId val="-2087195152"/>
        <c:scaling>
          <c:orientation val="minMax"/>
          <c:max val="1.5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197472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Overall!$A$47</c:f>
          <c:strCache>
            <c:ptCount val="1"/>
            <c:pt idx="0">
              <c:v>floyd-warshall</c:v>
            </c:pt>
          </c:strCache>
        </c:strRef>
      </c:tx>
      <c:layout>
        <c:manualLayout>
          <c:xMode val="edge"/>
          <c:yMode val="edge"/>
          <c:x val="0.18975335901255463"/>
          <c:y val="5.93242923778405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05680866629648"/>
          <c:y val="0.22515983899440473"/>
          <c:w val="0.7173173881235072"/>
          <c:h val="0.48423768135507661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Overall!$C$47:$C$50</c:f>
              <c:numCache>
                <c:formatCode>General</c:formatCode>
                <c:ptCount val="4"/>
                <c:pt idx="0">
                  <c:v>1024</c:v>
                </c:pt>
                <c:pt idx="1">
                  <c:v>4096</c:v>
                </c:pt>
                <c:pt idx="2">
                  <c:v>16384</c:v>
                </c:pt>
                <c:pt idx="3">
                  <c:v>65536</c:v>
                </c:pt>
              </c:numCache>
            </c:numRef>
          </c:xVal>
          <c:yVal>
            <c:numRef>
              <c:f>Overall!$H$47:$H$50</c:f>
              <c:numCache>
                <c:formatCode>General</c:formatCode>
                <c:ptCount val="4"/>
                <c:pt idx="0">
                  <c:v>1</c:v>
                </c:pt>
                <c:pt idx="1">
                  <c:v>1.5871247453412476</c:v>
                </c:pt>
                <c:pt idx="2">
                  <c:v>1.6052349168194715</c:v>
                </c:pt>
                <c:pt idx="3">
                  <c:v>1.6596067092462956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33-48D4-B8BF-E0F567D1B7EE}"/>
            </c:ext>
          </c:extLst>
        </c:ser>
        <c:ser>
          <c:idx val="1"/>
          <c:order val="1"/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xVal>
            <c:numRef>
              <c:f>Overall!$C$47:$C$50</c:f>
              <c:numCache>
                <c:formatCode>General</c:formatCode>
                <c:ptCount val="4"/>
                <c:pt idx="0">
                  <c:v>1024</c:v>
                </c:pt>
                <c:pt idx="1">
                  <c:v>4096</c:v>
                </c:pt>
                <c:pt idx="2">
                  <c:v>16384</c:v>
                </c:pt>
                <c:pt idx="3">
                  <c:v>65536</c:v>
                </c:pt>
              </c:numCache>
            </c:numRef>
          </c:xVal>
          <c:yVal>
            <c:numRef>
              <c:f>Overall!$J$47:$J$50</c:f>
              <c:numCache>
                <c:formatCode>General</c:formatCode>
                <c:ptCount val="4"/>
                <c:pt idx="0">
                  <c:v>0.8936577435399311</c:v>
                </c:pt>
                <c:pt idx="1">
                  <c:v>1.1121912227787742</c:v>
                </c:pt>
                <c:pt idx="2">
                  <c:v>1.1475066677253338</c:v>
                </c:pt>
                <c:pt idx="3">
                  <c:v>1.1590504670585604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33-48D4-B8BF-E0F567D1B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5521360"/>
        <c:axId val="-2085519040"/>
      </c:scatterChart>
      <c:valAx>
        <c:axId val="-2085521360"/>
        <c:scaling>
          <c:orientation val="minMax"/>
          <c:max val="600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5519040"/>
        <c:crosses val="autoZero"/>
        <c:crossBetween val="midCat"/>
        <c:majorUnit val="30000"/>
        <c:dispUnits>
          <c:builtInUnit val="thousands"/>
        </c:dispUnits>
      </c:valAx>
      <c:valAx>
        <c:axId val="-2085519040"/>
        <c:scaling>
          <c:orientation val="minMax"/>
          <c:max val="1.7000000000000002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5521360"/>
        <c:crosses val="autoZero"/>
        <c:crossBetween val="midCat"/>
        <c:majorUnit val="0.3000000000000000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Overall!$A$37</c:f>
          <c:strCache>
            <c:ptCount val="1"/>
            <c:pt idx="0">
              <c:v>jacobi-1D</c:v>
            </c:pt>
          </c:strCache>
        </c:strRef>
      </c:tx>
      <c:layout>
        <c:manualLayout>
          <c:xMode val="edge"/>
          <c:yMode val="edge"/>
          <c:x val="0.31380618064186305"/>
          <c:y val="2.145302580411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97427424681022"/>
          <c:y val="0.21731997490709387"/>
          <c:w val="0.65166790067958857"/>
          <c:h val="0.49207775866053771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Overall!$C$37:$C$40</c:f>
              <c:numCache>
                <c:formatCode>General</c:formatCode>
                <c:ptCount val="4"/>
                <c:pt idx="0">
                  <c:v>8</c:v>
                </c:pt>
                <c:pt idx="1">
                  <c:v>64</c:v>
                </c:pt>
                <c:pt idx="2">
                  <c:v>65536</c:v>
                </c:pt>
                <c:pt idx="3">
                  <c:v>131072</c:v>
                </c:pt>
              </c:numCache>
            </c:numRef>
          </c:xVal>
          <c:yVal>
            <c:numRef>
              <c:f>Overall!$H$37:$H$40</c:f>
              <c:numCache>
                <c:formatCode>General</c:formatCode>
                <c:ptCount val="4"/>
                <c:pt idx="0">
                  <c:v>1</c:v>
                </c:pt>
                <c:pt idx="1">
                  <c:v>0.81419309041539945</c:v>
                </c:pt>
                <c:pt idx="2">
                  <c:v>0.88466417480403836</c:v>
                </c:pt>
                <c:pt idx="3">
                  <c:v>1.4674030843019961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3C-4446-B8E9-BD086507D603}"/>
            </c:ext>
          </c:extLst>
        </c:ser>
        <c:ser>
          <c:idx val="1"/>
          <c:order val="1"/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xVal>
            <c:numRef>
              <c:f>Overall!$C$37:$C$40</c:f>
              <c:numCache>
                <c:formatCode>General</c:formatCode>
                <c:ptCount val="4"/>
                <c:pt idx="0">
                  <c:v>8</c:v>
                </c:pt>
                <c:pt idx="1">
                  <c:v>64</c:v>
                </c:pt>
                <c:pt idx="2">
                  <c:v>65536</c:v>
                </c:pt>
                <c:pt idx="3">
                  <c:v>131072</c:v>
                </c:pt>
              </c:numCache>
            </c:numRef>
          </c:xVal>
          <c:yVal>
            <c:numRef>
              <c:f>Overall!$J$37:$J$40</c:f>
              <c:numCache>
                <c:formatCode>General</c:formatCode>
                <c:ptCount val="4"/>
                <c:pt idx="0">
                  <c:v>0.97773873653020593</c:v>
                </c:pt>
                <c:pt idx="1">
                  <c:v>0.79742690471583222</c:v>
                </c:pt>
                <c:pt idx="2">
                  <c:v>0.85045934888046615</c:v>
                </c:pt>
                <c:pt idx="3">
                  <c:v>1.160386403337357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3C-4446-B8E9-BD086507D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8365760"/>
        <c:axId val="-2028363440"/>
      </c:scatterChart>
      <c:valAx>
        <c:axId val="-2028365760"/>
        <c:scaling>
          <c:logBase val="10"/>
          <c:orientation val="minMax"/>
          <c:max val="300000"/>
          <c:min val="5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363440"/>
        <c:crosses val="autoZero"/>
        <c:crossBetween val="midCat"/>
        <c:majorUnit val="100"/>
        <c:dispUnits>
          <c:builtInUnit val="thousands"/>
        </c:dispUnits>
      </c:valAx>
      <c:valAx>
        <c:axId val="-2028363440"/>
        <c:scaling>
          <c:orientation val="minMax"/>
          <c:max val="1.5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365760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Overall!$A$52</c:f>
          <c:strCache>
            <c:ptCount val="1"/>
            <c:pt idx="0">
              <c:v>gesummv</c:v>
            </c:pt>
          </c:strCache>
        </c:strRef>
      </c:tx>
      <c:layout>
        <c:manualLayout>
          <c:xMode val="edge"/>
          <c:yMode val="edge"/>
          <c:x val="0.30636023481503022"/>
          <c:y val="2.145302580411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55552911242151"/>
          <c:y val="0.21369471031267082"/>
          <c:w val="0.68881866767738198"/>
          <c:h val="0.4957030232549608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Overall!$C$52:$C$55</c:f>
              <c:numCache>
                <c:formatCode>General</c:formatCode>
                <c:ptCount val="4"/>
                <c:pt idx="0">
                  <c:v>16384</c:v>
                </c:pt>
                <c:pt idx="1">
                  <c:v>262144</c:v>
                </c:pt>
                <c:pt idx="2">
                  <c:v>524288</c:v>
                </c:pt>
                <c:pt idx="3">
                  <c:v>1048576</c:v>
                </c:pt>
              </c:numCache>
            </c:numRef>
          </c:xVal>
          <c:yVal>
            <c:numRef>
              <c:f>Overall!$H$52:$H$55</c:f>
              <c:numCache>
                <c:formatCode>General</c:formatCode>
                <c:ptCount val="4"/>
                <c:pt idx="0">
                  <c:v>1</c:v>
                </c:pt>
                <c:pt idx="1">
                  <c:v>0.92844686797455644</c:v>
                </c:pt>
                <c:pt idx="2">
                  <c:v>0.97530203259686932</c:v>
                </c:pt>
                <c:pt idx="3">
                  <c:v>0.9960208460113501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D6-49C4-B50B-F4112773D212}"/>
            </c:ext>
          </c:extLst>
        </c:ser>
        <c:ser>
          <c:idx val="1"/>
          <c:order val="1"/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xVal>
            <c:numRef>
              <c:f>Overall!$C$52:$C$55</c:f>
              <c:numCache>
                <c:formatCode>General</c:formatCode>
                <c:ptCount val="4"/>
                <c:pt idx="0">
                  <c:v>16384</c:v>
                </c:pt>
                <c:pt idx="1">
                  <c:v>262144</c:v>
                </c:pt>
                <c:pt idx="2">
                  <c:v>524288</c:v>
                </c:pt>
                <c:pt idx="3">
                  <c:v>1048576</c:v>
                </c:pt>
              </c:numCache>
            </c:numRef>
          </c:xVal>
          <c:yVal>
            <c:numRef>
              <c:f>Overall!$J$52:$J$55</c:f>
              <c:numCache>
                <c:formatCode>General</c:formatCode>
                <c:ptCount val="4"/>
                <c:pt idx="0">
                  <c:v>0.96025353847730954</c:v>
                </c:pt>
                <c:pt idx="1">
                  <c:v>0.80497887304457905</c:v>
                </c:pt>
                <c:pt idx="2">
                  <c:v>0.79472978859133014</c:v>
                </c:pt>
                <c:pt idx="3">
                  <c:v>0.7934562971683885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D6-49C4-B50B-F4112773D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7225952"/>
        <c:axId val="-2087223632"/>
      </c:scatterChart>
      <c:valAx>
        <c:axId val="-2087225952"/>
        <c:scaling>
          <c:orientation val="minMax"/>
          <c:max val="10000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223632"/>
        <c:crosses val="autoZero"/>
        <c:crossBetween val="midCat"/>
        <c:majorUnit val="500000"/>
        <c:dispUnits>
          <c:builtInUnit val="thousands"/>
        </c:dispUnits>
      </c:valAx>
      <c:valAx>
        <c:axId val="-2087223632"/>
        <c:scaling>
          <c:orientation val="minMax"/>
          <c:max val="1.100000000000000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722595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Overall!$A$22</c:f>
          <c:strCache>
            <c:ptCount val="1"/>
            <c:pt idx="0">
              <c:v>lu</c:v>
            </c:pt>
          </c:strCache>
        </c:strRef>
      </c:tx>
      <c:layout>
        <c:manualLayout>
          <c:xMode val="edge"/>
          <c:yMode val="edge"/>
          <c:x val="0.4662966706060323"/>
          <c:y val="4.7470113342844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62242460254312"/>
          <c:y val="0.19611867036946001"/>
          <c:w val="0.73457602844901926"/>
          <c:h val="0.51327906319817163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Overall!$C$22:$C$25</c:f>
              <c:numCache>
                <c:formatCode>General</c:formatCode>
                <c:ptCount val="4"/>
                <c:pt idx="0">
                  <c:v>256</c:v>
                </c:pt>
                <c:pt idx="1">
                  <c:v>16384</c:v>
                </c:pt>
                <c:pt idx="2">
                  <c:v>262144</c:v>
                </c:pt>
                <c:pt idx="3">
                  <c:v>524288</c:v>
                </c:pt>
              </c:numCache>
            </c:numRef>
          </c:xVal>
          <c:yVal>
            <c:numRef>
              <c:f>Overall!$H$22:$H$25</c:f>
              <c:numCache>
                <c:formatCode>General</c:formatCode>
                <c:ptCount val="4"/>
                <c:pt idx="0">
                  <c:v>1</c:v>
                </c:pt>
                <c:pt idx="1">
                  <c:v>0.81797036082819918</c:v>
                </c:pt>
                <c:pt idx="2">
                  <c:v>2.9035814315259079</c:v>
                </c:pt>
                <c:pt idx="3">
                  <c:v>6.1877605621196414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D2A-40C3-808D-4C74E3417C54}"/>
            </c:ext>
          </c:extLst>
        </c:ser>
        <c:ser>
          <c:idx val="1"/>
          <c:order val="1"/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xVal>
            <c:numRef>
              <c:f>Overall!$C$22:$C$25</c:f>
              <c:numCache>
                <c:formatCode>General</c:formatCode>
                <c:ptCount val="4"/>
                <c:pt idx="0">
                  <c:v>256</c:v>
                </c:pt>
                <c:pt idx="1">
                  <c:v>16384</c:v>
                </c:pt>
                <c:pt idx="2">
                  <c:v>262144</c:v>
                </c:pt>
                <c:pt idx="3">
                  <c:v>524288</c:v>
                </c:pt>
              </c:numCache>
            </c:numRef>
          </c:xVal>
          <c:yVal>
            <c:numRef>
              <c:f>Overall!$J$22:$J$25</c:f>
              <c:numCache>
                <c:formatCode>General</c:formatCode>
                <c:ptCount val="4"/>
                <c:pt idx="0">
                  <c:v>0.83115939550667162</c:v>
                </c:pt>
                <c:pt idx="1">
                  <c:v>0.77962381828225125</c:v>
                </c:pt>
                <c:pt idx="2">
                  <c:v>1.7667732437003045</c:v>
                </c:pt>
                <c:pt idx="3">
                  <c:v>3.6193528229208036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D2A-40C3-808D-4C74E3417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5409104"/>
        <c:axId val="-2085407056"/>
      </c:scatterChart>
      <c:valAx>
        <c:axId val="-2085409104"/>
        <c:scaling>
          <c:logBase val="10"/>
          <c:orientation val="minMax"/>
          <c:max val="1000000"/>
          <c:min val="100"/>
        </c:scaling>
        <c:delete val="0"/>
        <c:axPos val="b"/>
        <c:numFmt formatCode="0_ ;\-0\ 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5407056"/>
        <c:crosses val="autoZero"/>
        <c:crossBetween val="midCat"/>
        <c:majorUnit val="100"/>
        <c:dispUnits>
          <c:builtInUnit val="thousands"/>
        </c:dispUnits>
      </c:valAx>
      <c:valAx>
        <c:axId val="-2085407056"/>
        <c:scaling>
          <c:orientation val="minMax"/>
          <c:max val="6.2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5409104"/>
        <c:crosses val="autoZero"/>
        <c:crossBetween val="midCat"/>
        <c:majorUnit val="2"/>
        <c:min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Overall!$A$27</c:f>
          <c:strCache>
            <c:ptCount val="1"/>
            <c:pt idx="0">
              <c:v>trmm</c:v>
            </c:pt>
          </c:strCache>
        </c:strRef>
      </c:tx>
      <c:layout>
        <c:manualLayout>
          <c:xMode val="edge"/>
          <c:yMode val="edge"/>
          <c:x val="0.34510005354312023"/>
          <c:y val="3.355977058978505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798733438617282"/>
          <c:y val="0.19375979045222258"/>
          <c:w val="0.67709218052667508"/>
          <c:h val="0.515637943115409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Overall!$C$27:$C$30</c:f>
              <c:numCache>
                <c:formatCode>General</c:formatCode>
                <c:ptCount val="4"/>
                <c:pt idx="0">
                  <c:v>128</c:v>
                </c:pt>
                <c:pt idx="1">
                  <c:v>8192</c:v>
                </c:pt>
                <c:pt idx="2">
                  <c:v>16384</c:v>
                </c:pt>
                <c:pt idx="3">
                  <c:v>32768</c:v>
                </c:pt>
              </c:numCache>
            </c:numRef>
          </c:xVal>
          <c:yVal>
            <c:numRef>
              <c:f>Overall!$H$27:$H$30</c:f>
              <c:numCache>
                <c:formatCode>General</c:formatCode>
                <c:ptCount val="4"/>
                <c:pt idx="0">
                  <c:v>1</c:v>
                </c:pt>
                <c:pt idx="1">
                  <c:v>0.49850389807498069</c:v>
                </c:pt>
                <c:pt idx="2">
                  <c:v>0.48914827654107979</c:v>
                </c:pt>
                <c:pt idx="3">
                  <c:v>0.72668844944624544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E3-4051-A184-8F43EA02DAEE}"/>
            </c:ext>
          </c:extLst>
        </c:ser>
        <c:ser>
          <c:idx val="1"/>
          <c:order val="1"/>
          <c:spPr>
            <a:ln w="28575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xVal>
            <c:numRef>
              <c:f>Overall!$C$27:$C$30</c:f>
              <c:numCache>
                <c:formatCode>General</c:formatCode>
                <c:ptCount val="4"/>
                <c:pt idx="0">
                  <c:v>128</c:v>
                </c:pt>
                <c:pt idx="1">
                  <c:v>8192</c:v>
                </c:pt>
                <c:pt idx="2">
                  <c:v>16384</c:v>
                </c:pt>
                <c:pt idx="3">
                  <c:v>32768</c:v>
                </c:pt>
              </c:numCache>
            </c:numRef>
          </c:xVal>
          <c:yVal>
            <c:numRef>
              <c:f>Overall!$J$27:$J$30</c:f>
              <c:numCache>
                <c:formatCode>General</c:formatCode>
                <c:ptCount val="4"/>
                <c:pt idx="0">
                  <c:v>0.7642452990645181</c:v>
                </c:pt>
                <c:pt idx="1">
                  <c:v>0.48801903124198859</c:v>
                </c:pt>
                <c:pt idx="2">
                  <c:v>0.48014377919564216</c:v>
                </c:pt>
                <c:pt idx="3">
                  <c:v>0.56707396898078288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E3-4051-A184-8F43EA02D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8926560"/>
        <c:axId val="-2028924784"/>
      </c:scatterChart>
      <c:valAx>
        <c:axId val="-2028926560"/>
        <c:scaling>
          <c:orientation val="minMax"/>
          <c:max val="3500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924784"/>
        <c:crosses val="autoZero"/>
        <c:crossBetween val="midCat"/>
        <c:majorUnit val="10000"/>
        <c:dispUnits>
          <c:builtInUnit val="thousands"/>
        </c:dispUnits>
      </c:valAx>
      <c:valAx>
        <c:axId val="-2028924784"/>
        <c:scaling>
          <c:orientation val="minMax"/>
          <c:max val="1.2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8926560"/>
        <c:crosses val="autoZero"/>
        <c:crossBetween val="midCat"/>
        <c:maj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E9B80-E048-4E41-8424-1A72CAF32093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CBB75-DD18-466B-8853-3B99A31CD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9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985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93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17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90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5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17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6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45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5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9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5B471-735A-4C7B-9CEC-66D6A8ECCC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785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09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3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3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57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99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80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56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48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78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9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5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2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52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450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811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27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00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479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098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B66F2-E617-4D22-9699-A8F2E158CB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37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93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47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BB75-DD18-466B-8853-3B99A31CD7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10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9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7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5B471-735A-4C7B-9CEC-66D6A8ECCC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A181-70C5-49C8-9DBC-446E07A08C7C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0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97F2-72B9-4755-BD88-0009D8B4EEDB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6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8D80-40A9-400B-808D-CD346B860C15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6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861AB-0C2B-4389-AED5-E155EB08AFEB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5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B52A-D2B0-400E-A6FA-700763CE21FA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6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10F9F-411E-4078-BCDB-EC7BA54FDDFF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BF4D0-71D3-48E4-8E13-AB6D8AA6783E}" type="datetime1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6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E443-6DA4-487A-845F-87F15DAC8C5F}" type="datetime1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4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8BE0-9D94-428A-BE7D-78836CA74860}" type="datetime1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5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58AF6-149F-4FD3-B1E8-D475ADCEC384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BBEC-3B78-4AF2-9C20-8BC21EC10035}" type="datetime1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5967D-D956-4A43-B650-375AEBB8F42F}" type="datetime1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42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C00000"/>
                </a:solidFill>
                <a:latin typeface="Myriad Pro Cond" panose="020B0506030403020204" pitchFamily="34" charset="0"/>
              </a:defRPr>
            </a:lvl1pPr>
          </a:lstStyle>
          <a:p>
            <a:fld id="{7218CF63-BCD9-4227-9E1E-D7E00638AE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4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8080"/>
          </a:solidFill>
          <a:latin typeface="Myriad Pro Cond" panose="020B0506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Myriad Pro Cond" panose="020B0506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chart" Target="../charts/chart12.xml"/><Relationship Id="rId3" Type="http://schemas.openxmlformats.org/officeDocument/2006/relationships/notesSlide" Target="../notesSlides/notesSlide36.xml"/><Relationship Id="rId7" Type="http://schemas.openxmlformats.org/officeDocument/2006/relationships/chart" Target="../charts/chart6.xml"/><Relationship Id="rId12" Type="http://schemas.openxmlformats.org/officeDocument/2006/relationships/chart" Target="../charts/chart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chart" Target="../charts/chart5.xml"/><Relationship Id="rId11" Type="http://schemas.openxmlformats.org/officeDocument/2006/relationships/chart" Target="../charts/chart10.xml"/><Relationship Id="rId5" Type="http://schemas.openxmlformats.org/officeDocument/2006/relationships/chart" Target="../charts/chart4.xml"/><Relationship Id="rId15" Type="http://schemas.openxmlformats.org/officeDocument/2006/relationships/chart" Target="../charts/chart14.xml"/><Relationship Id="rId10" Type="http://schemas.openxmlformats.org/officeDocument/2006/relationships/chart" Target="../charts/chart9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chart" Target="../charts/char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10.png"/><Relationship Id="rId11" Type="http://schemas.openxmlformats.org/officeDocument/2006/relationships/image" Target="../media/image7.JPG"/><Relationship Id="rId5" Type="http://schemas.openxmlformats.org/officeDocument/2006/relationships/image" Target="../media/image9.pn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7.JPG"/><Relationship Id="rId5" Type="http://schemas.openxmlformats.org/officeDocument/2006/relationships/image" Target="../media/image9.png"/><Relationship Id="rId10" Type="http://schemas.openxmlformats.org/officeDocument/2006/relationships/image" Target="../media/image6.jpg"/><Relationship Id="rId4" Type="http://schemas.openxmlformats.org/officeDocument/2006/relationships/image" Target="../media/image8.jpeg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94947"/>
            <a:ext cx="12192000" cy="2452315"/>
          </a:xfrm>
          <a:noFill/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A Case for Richer Cross-layer Abstractions:</a:t>
            </a:r>
            <a:br>
              <a:rPr lang="en-US" sz="5400" b="1" dirty="0">
                <a:solidFill>
                  <a:schemeClr val="tx1"/>
                </a:solidFill>
                <a:latin typeface="Myriad Pro Cond" panose="020B0506030403020204" pitchFamily="34" charset="0"/>
              </a:rPr>
            </a:br>
            <a:r>
              <a:rPr lang="en-US" sz="5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Bridging the Semantic Gap with </a:t>
            </a:r>
            <a:br>
              <a:rPr lang="en-US" sz="5400" b="1" dirty="0">
                <a:solidFill>
                  <a:schemeClr val="bg1"/>
                </a:solidFill>
                <a:latin typeface="Myriad Pro Cond" panose="020B0506030403020204" pitchFamily="34" charset="0"/>
              </a:rPr>
            </a:br>
            <a:r>
              <a:rPr lang="en-US" sz="54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Expressive Memory</a:t>
            </a:r>
            <a:endParaRPr lang="en-US" sz="4000" b="1" dirty="0">
              <a:solidFill>
                <a:srgbClr val="C00000"/>
              </a:solidFill>
              <a:latin typeface="Myriad Pro Cond" panose="020B0506030403020204" pitchFamily="34" charset="0"/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1" y="3234529"/>
            <a:ext cx="12191999" cy="1733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Nandita Vijaykumar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Abhilasha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Jain,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Diptesh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Majumdar, Kevin Hsieh, Gennady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Pekhimenko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Eiman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Ebrahimi,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Nastaran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Hajinazar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Phillip B. Gibbons,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Onur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Mutlu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01D79B-C6A9-4E67-9ABA-A5F93A17C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92" y="5007596"/>
            <a:ext cx="2221979" cy="146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2D1A86-E960-4704-AB6A-9111FEFA4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27" y="5783191"/>
            <a:ext cx="2526254" cy="100963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E98B2F2-5902-4A87-A33F-A336F57FBA82}"/>
              </a:ext>
            </a:extLst>
          </p:cNvPr>
          <p:cNvGrpSpPr/>
          <p:nvPr/>
        </p:nvGrpSpPr>
        <p:grpSpPr>
          <a:xfrm>
            <a:off x="4699089" y="6043346"/>
            <a:ext cx="2251577" cy="495111"/>
            <a:chOff x="677492" y="-1417931"/>
            <a:chExt cx="3154606" cy="5827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D3735E-3866-4A19-B8DA-D92757EE93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477D85-E659-45EB-87B3-F8A38914E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B888649-0F72-4983-A2B4-EA965DD12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5B4423D-0777-4C21-8221-8A731F59B9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44" y="4833237"/>
            <a:ext cx="2793820" cy="10096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B58033-451B-40AC-A850-37F6E8992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95" y="5007596"/>
            <a:ext cx="1391150" cy="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2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7A5C0D-ADA3-434E-BC8F-085E8D39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884528" cy="2852737"/>
          </a:xfrm>
        </p:spPr>
        <p:txBody>
          <a:bodyPr/>
          <a:lstStyle/>
          <a:p>
            <a:r>
              <a:rPr lang="en-US" dirty="0"/>
              <a:t>Optimizing for performance in </a:t>
            </a:r>
            <a:r>
              <a:rPr lang="en-US" u="sng" dirty="0"/>
              <a:t>software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4AF7C-7D12-4C0D-8528-97B37B895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7CC7AC-EAF6-4850-9C26-A52B395C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5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7840" cy="132556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we do today:  </a:t>
            </a:r>
            <a:r>
              <a:rPr lang="en-US" sz="3600" dirty="0"/>
              <a:t>Use </a:t>
            </a:r>
            <a:r>
              <a:rPr lang="en-US" sz="3600" u="sng" dirty="0"/>
              <a:t>platform-specific</a:t>
            </a:r>
            <a:r>
              <a:rPr lang="en-US" sz="3600" dirty="0"/>
              <a:t> optimizations to tune SW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0" y="1526236"/>
            <a:ext cx="10717404" cy="4650727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3500" dirty="0"/>
              <a:t>Example: SW-based cache optimizations</a:t>
            </a:r>
            <a:endParaRPr lang="en-US" sz="35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3500" dirty="0"/>
          </a:p>
          <a:p>
            <a:pPr marL="0" indent="0">
              <a:lnSpc>
                <a:spcPct val="7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9C012-0CAA-46F8-A0CE-AC2BBB88D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03" y="2162711"/>
            <a:ext cx="1366315" cy="118692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CB1EC2-BB20-44E7-8402-BF326C067A72}"/>
              </a:ext>
            </a:extLst>
          </p:cNvPr>
          <p:cNvCxnSpPr>
            <a:cxnSpLocks/>
          </p:cNvCxnSpPr>
          <p:nvPr/>
        </p:nvCxnSpPr>
        <p:spPr>
          <a:xfrm>
            <a:off x="2573114" y="3663962"/>
            <a:ext cx="0" cy="113915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BECB89-3B41-4A03-9A39-C92E8F91463C}"/>
              </a:ext>
            </a:extLst>
          </p:cNvPr>
          <p:cNvSpPr txBox="1"/>
          <p:nvPr/>
        </p:nvSpPr>
        <p:spPr>
          <a:xfrm flipH="1">
            <a:off x="370722" y="3346327"/>
            <a:ext cx="2060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Tune working set</a:t>
            </a:r>
          </a:p>
          <a:p>
            <a:endParaRPr lang="en-US" sz="3600" b="1" dirty="0">
              <a:latin typeface="Myriad Pro Cond" panose="020B0506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8C87F8-6BF3-459C-BFF7-51B9BA4137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476" y="4882891"/>
            <a:ext cx="1366315" cy="136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6A859A-51AD-4ACB-8476-B371F6F914A6}"/>
              </a:ext>
            </a:extLst>
          </p:cNvPr>
          <p:cNvSpPr txBox="1"/>
          <p:nvPr/>
        </p:nvSpPr>
        <p:spPr>
          <a:xfrm flipH="1">
            <a:off x="1706410" y="6194393"/>
            <a:ext cx="2191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8MB cache</a:t>
            </a:r>
          </a:p>
          <a:p>
            <a:endParaRPr lang="en-US" sz="3600" b="1" dirty="0">
              <a:latin typeface="Myriad Pro Cond" panose="020B05060304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C3AC3E-5393-447A-9BF7-FFF8E39DEE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79" y="3383527"/>
            <a:ext cx="1558246" cy="155824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F8E5D9-85C6-4738-B64E-88A96931B05F}"/>
              </a:ext>
            </a:extLst>
          </p:cNvPr>
          <p:cNvCxnSpPr>
            <a:cxnSpLocks/>
          </p:cNvCxnSpPr>
          <p:nvPr/>
        </p:nvCxnSpPr>
        <p:spPr>
          <a:xfrm flipH="1">
            <a:off x="3643605" y="3663962"/>
            <a:ext cx="1994441" cy="19020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3A68195-ECFA-462F-A650-03F363ECD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982" y="2234175"/>
            <a:ext cx="1366315" cy="1186928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2518769-2DFE-44F8-8B16-EBD2A865B27B}"/>
              </a:ext>
            </a:extLst>
          </p:cNvPr>
          <p:cNvCxnSpPr>
            <a:cxnSpLocks/>
          </p:cNvCxnSpPr>
          <p:nvPr/>
        </p:nvCxnSpPr>
        <p:spPr>
          <a:xfrm>
            <a:off x="10190801" y="3355160"/>
            <a:ext cx="0" cy="9484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17C1586-29AA-4E7A-9E14-9C8C55E21A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87" y="4736765"/>
            <a:ext cx="1366315" cy="136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0E726F2-E1EB-428F-9AAB-6A9F40E1AD46}"/>
              </a:ext>
            </a:extLst>
          </p:cNvPr>
          <p:cNvSpPr txBox="1"/>
          <p:nvPr/>
        </p:nvSpPr>
        <p:spPr>
          <a:xfrm flipH="1">
            <a:off x="6096000" y="6172974"/>
            <a:ext cx="2191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6MB cache</a:t>
            </a:r>
          </a:p>
          <a:p>
            <a:endParaRPr lang="en-US" sz="3600" b="1" dirty="0">
              <a:latin typeface="Myriad Pro Cond" panose="020B0506030403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4D4901-BEE9-4CC2-9605-5853B7C03AF2}"/>
              </a:ext>
            </a:extLst>
          </p:cNvPr>
          <p:cNvSpPr txBox="1"/>
          <p:nvPr/>
        </p:nvSpPr>
        <p:spPr>
          <a:xfrm flipH="1">
            <a:off x="7997617" y="1585048"/>
            <a:ext cx="3955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SW optimizations make assumptions regarding HW resources </a:t>
            </a:r>
          </a:p>
          <a:p>
            <a:endParaRPr lang="en-US" sz="3600" b="1" dirty="0">
              <a:latin typeface="Myriad Pro Cond" panose="020B0506030403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E39D0E-A853-4304-8474-E98D7A1C6954}"/>
              </a:ext>
            </a:extLst>
          </p:cNvPr>
          <p:cNvCxnSpPr>
            <a:cxnSpLocks/>
          </p:cNvCxnSpPr>
          <p:nvPr/>
        </p:nvCxnSpPr>
        <p:spPr>
          <a:xfrm>
            <a:off x="3643604" y="3205424"/>
            <a:ext cx="2750916" cy="168374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4CB34F2-50C4-4B9A-AEDB-5D79D22DAD30}"/>
              </a:ext>
            </a:extLst>
          </p:cNvPr>
          <p:cNvSpPr txBox="1"/>
          <p:nvPr/>
        </p:nvSpPr>
        <p:spPr>
          <a:xfrm flipH="1">
            <a:off x="8209472" y="4433410"/>
            <a:ext cx="3955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Significant portability and programmability challenges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40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4" grpId="0"/>
      <p:bldP spid="2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671999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With a richer interface: </a:t>
            </a:r>
            <a:r>
              <a:rPr lang="en-US" sz="4000" dirty="0"/>
              <a:t>HW can alleviate burden on SW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9C012-0CAA-46F8-A0CE-AC2BBB88D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88" y="1861263"/>
            <a:ext cx="1366315" cy="118692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3CB1EC2-BB20-44E7-8402-BF326C067A72}"/>
              </a:ext>
            </a:extLst>
          </p:cNvPr>
          <p:cNvCxnSpPr>
            <a:cxnSpLocks/>
          </p:cNvCxnSpPr>
          <p:nvPr/>
        </p:nvCxnSpPr>
        <p:spPr>
          <a:xfrm>
            <a:off x="2506436" y="3243276"/>
            <a:ext cx="1466617" cy="139001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BECB89-3B41-4A03-9A39-C92E8F91463C}"/>
              </a:ext>
            </a:extLst>
          </p:cNvPr>
          <p:cNvSpPr txBox="1"/>
          <p:nvPr/>
        </p:nvSpPr>
        <p:spPr>
          <a:xfrm flipH="1">
            <a:off x="3823559" y="3044878"/>
            <a:ext cx="21839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Working set</a:t>
            </a:r>
          </a:p>
          <a:p>
            <a:r>
              <a:rPr lang="en-US" sz="36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Reuse</a:t>
            </a:r>
          </a:p>
          <a:p>
            <a:endParaRPr lang="en-US" sz="3600" b="1" dirty="0">
              <a:latin typeface="Myriad Pro Cond" panose="020B0506030403020204" pitchFamily="34" charset="0"/>
            </a:endParaRPr>
          </a:p>
          <a:p>
            <a:endParaRPr lang="en-US" sz="3600" b="1" dirty="0">
              <a:latin typeface="Myriad Pro Cond" panose="020B0506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8C87F8-6BF3-459C-BFF7-51B9BA4137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53" y="4501668"/>
            <a:ext cx="1366315" cy="136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A68195-ECFA-462F-A650-03F363ECD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62" y="1774319"/>
            <a:ext cx="1366315" cy="118692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269FAA7-B010-4455-ADA4-6C542A46037F}"/>
              </a:ext>
            </a:extLst>
          </p:cNvPr>
          <p:cNvCxnSpPr>
            <a:cxnSpLocks/>
          </p:cNvCxnSpPr>
          <p:nvPr/>
        </p:nvCxnSpPr>
        <p:spPr>
          <a:xfrm flipH="1">
            <a:off x="5260466" y="3204417"/>
            <a:ext cx="1376758" cy="129725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7A64CC4-75A0-44D9-BB57-63FCCD84986B}"/>
              </a:ext>
            </a:extLst>
          </p:cNvPr>
          <p:cNvSpPr txBox="1"/>
          <p:nvPr/>
        </p:nvSpPr>
        <p:spPr>
          <a:xfrm flipH="1">
            <a:off x="7545216" y="1578391"/>
            <a:ext cx="42235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SW only expresses </a:t>
            </a:r>
            <a:r>
              <a:rPr lang="en-US" sz="3600" b="1" u="sng" dirty="0">
                <a:latin typeface="Myriad Pro Cond" panose="020B0506030403020204" pitchFamily="34" charset="0"/>
              </a:rPr>
              <a:t>program</a:t>
            </a:r>
            <a:r>
              <a:rPr lang="en-US" sz="3600" b="1" dirty="0">
                <a:latin typeface="Myriad Pro Cond" panose="020B0506030403020204" pitchFamily="34" charset="0"/>
              </a:rPr>
              <a:t> information</a:t>
            </a:r>
          </a:p>
          <a:p>
            <a:endParaRPr lang="en-US" sz="3600" b="1" dirty="0">
              <a:latin typeface="Myriad Pro Cond" panose="020B0506030403020204" pitchFamily="34" charset="0"/>
            </a:endParaRPr>
          </a:p>
          <a:p>
            <a:r>
              <a:rPr lang="en-US" sz="3600" b="1" dirty="0">
                <a:latin typeface="Myriad Pro Cond" panose="020B0506030403020204" pitchFamily="34" charset="0"/>
              </a:rPr>
              <a:t>System/HW handles</a:t>
            </a:r>
          </a:p>
          <a:p>
            <a:r>
              <a:rPr lang="en-US" sz="3600" b="1" dirty="0">
                <a:latin typeface="Myriad Pro Cond" panose="020B0506030403020204" pitchFamily="34" charset="0"/>
              </a:rPr>
              <a:t>optimizing for specific system details </a:t>
            </a:r>
          </a:p>
          <a:p>
            <a:r>
              <a:rPr lang="en-US" sz="3600" b="1" dirty="0">
                <a:latin typeface="Myriad Pro Cond" panose="020B0506030403020204" pitchFamily="34" charset="0"/>
              </a:rPr>
              <a:t>e.g. exact cache size, memory organization,</a:t>
            </a:r>
          </a:p>
          <a:p>
            <a:r>
              <a:rPr lang="en-US" sz="3600" b="1" dirty="0">
                <a:latin typeface="Myriad Pro Cond" panose="020B0506030403020204" pitchFamily="34" charset="0"/>
              </a:rPr>
              <a:t>NUMA organization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3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D972-B5BE-4A0C-8424-0310661C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6925" cy="1325563"/>
          </a:xfrm>
        </p:spPr>
        <p:txBody>
          <a:bodyPr/>
          <a:lstStyle/>
          <a:p>
            <a:r>
              <a:rPr lang="en-US" dirty="0"/>
              <a:t>Benefits of a richer abstraction: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43B8-5AA1-4C70-BDB7-9D9318F49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501" y="1478411"/>
            <a:ext cx="7586092" cy="524306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700" i="1" dirty="0">
                <a:solidFill>
                  <a:srgbClr val="FF0000"/>
                </a:solidFill>
              </a:rPr>
              <a:t>Optimizations: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Cache Management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Data Placement in DRAM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Data Compression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Approximation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DRAM Cache Management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NVM Management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NUCA/NUMA Optimizations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….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13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D7E118C-7C5F-471A-83E4-56261267EF26}"/>
              </a:ext>
            </a:extLst>
          </p:cNvPr>
          <p:cNvSpPr txBox="1">
            <a:spLocks/>
          </p:cNvSpPr>
          <p:nvPr/>
        </p:nvSpPr>
        <p:spPr>
          <a:xfrm>
            <a:off x="8440615" y="1478411"/>
            <a:ext cx="4078872" cy="2377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99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8000"/>
                </a:solidFill>
              </a:rPr>
              <a:t>Performance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E10C9B-6030-4C1D-B9ED-A9CCEE9348D3}"/>
              </a:ext>
            </a:extLst>
          </p:cNvPr>
          <p:cNvSpPr txBox="1">
            <a:spLocks/>
          </p:cNvSpPr>
          <p:nvPr/>
        </p:nvSpPr>
        <p:spPr>
          <a:xfrm>
            <a:off x="1002228" y="1478411"/>
            <a:ext cx="4390103" cy="2526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i="1" dirty="0">
                <a:solidFill>
                  <a:srgbClr val="FF0000"/>
                </a:solidFill>
              </a:rPr>
              <a:t>Express: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Data structures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Access semantics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Data types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Working set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Reuse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Access frequency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…..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824A19-B961-4996-AEDE-2937B8A8C0A1}"/>
              </a:ext>
            </a:extLst>
          </p:cNvPr>
          <p:cNvSpPr/>
          <p:nvPr/>
        </p:nvSpPr>
        <p:spPr>
          <a:xfrm>
            <a:off x="8239648" y="2543101"/>
            <a:ext cx="3094893" cy="7954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0DE58-F127-4D02-BB6C-81CC49036CFE}"/>
              </a:ext>
            </a:extLst>
          </p:cNvPr>
          <p:cNvSpPr txBox="1"/>
          <p:nvPr/>
        </p:nvSpPr>
        <p:spPr>
          <a:xfrm>
            <a:off x="8111945" y="1793729"/>
            <a:ext cx="373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HW optimizations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3484B3-5EB1-48B8-AEA5-D2A37E2C975F}"/>
              </a:ext>
            </a:extLst>
          </p:cNvPr>
          <p:cNvSpPr txBox="1">
            <a:spLocks/>
          </p:cNvSpPr>
          <p:nvPr/>
        </p:nvSpPr>
        <p:spPr>
          <a:xfrm>
            <a:off x="8408641" y="4171394"/>
            <a:ext cx="4390103" cy="2377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8000"/>
                </a:solidFill>
              </a:rPr>
              <a:t>Programmability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8000"/>
                </a:solidFill>
              </a:rPr>
              <a:t>Portability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29CBFC-738B-4FF7-BD14-C9A198352D0F}"/>
              </a:ext>
            </a:extLst>
          </p:cNvPr>
          <p:cNvSpPr/>
          <p:nvPr/>
        </p:nvSpPr>
        <p:spPr>
          <a:xfrm>
            <a:off x="8239649" y="4307918"/>
            <a:ext cx="3555475" cy="15908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BA57EA-EE2E-4DBE-93F9-1D29728D013B}"/>
              </a:ext>
            </a:extLst>
          </p:cNvPr>
          <p:cNvSpPr txBox="1"/>
          <p:nvPr/>
        </p:nvSpPr>
        <p:spPr>
          <a:xfrm>
            <a:off x="8111945" y="3653866"/>
            <a:ext cx="373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SW optimizations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9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 information in HW is proven to be useful, but..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7992"/>
            <a:ext cx="11353800" cy="48727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800" dirty="0"/>
              <a:t>Lots of research on hints/directives to hardware and  HW-SW co-designs</a:t>
            </a:r>
          </a:p>
          <a:p>
            <a:pPr marL="0" indent="0">
              <a:buNone/>
            </a:pPr>
            <a:r>
              <a:rPr lang="en-US" sz="3800" dirty="0"/>
              <a:t>	</a:t>
            </a:r>
            <a:r>
              <a:rPr lang="en-US" sz="3800" dirty="0">
                <a:solidFill>
                  <a:schemeClr val="bg2">
                    <a:lumMod val="50000"/>
                  </a:schemeClr>
                </a:solidFill>
              </a:rPr>
              <a:t>Cache hints,  Prefetcher hints, Annotations for data placement, …</a:t>
            </a:r>
          </a:p>
          <a:p>
            <a:pPr marL="0" indent="0">
              <a:buNone/>
            </a:pPr>
            <a:endParaRPr lang="en-US" sz="3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800" dirty="0"/>
              <a:t>Downsides:</a:t>
            </a:r>
          </a:p>
          <a:p>
            <a:pPr marL="0" indent="0">
              <a:buNone/>
            </a:pPr>
            <a:r>
              <a:rPr lang="en-US" sz="3800" dirty="0"/>
              <a:t>	Not scalable – can’t add new instructions for each optimization	</a:t>
            </a:r>
          </a:p>
          <a:p>
            <a:pPr marL="0" indent="0">
              <a:buNone/>
            </a:pPr>
            <a:r>
              <a:rPr lang="en-US" sz="3800" dirty="0"/>
              <a:t>	Not portable – make assumptions about underlying resources</a:t>
            </a:r>
          </a:p>
          <a:p>
            <a:pPr marL="0" indent="0">
              <a:buNone/>
            </a:pPr>
            <a:endParaRPr lang="en-US" sz="3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800" i="1" dirty="0">
                <a:solidFill>
                  <a:srgbClr val="FF0000"/>
                </a:solidFill>
              </a:rPr>
              <a:t>These downsides significantly limit adoption of otherwise useful approaches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3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DACFF7-717A-4C68-B4FD-AFF32107C105}"/>
              </a:ext>
            </a:extLst>
          </p:cNvPr>
          <p:cNvSpPr txBox="1"/>
          <p:nvPr/>
        </p:nvSpPr>
        <p:spPr>
          <a:xfrm flipH="1">
            <a:off x="-2" y="2772604"/>
            <a:ext cx="1219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yriad Pro Cond" panose="020B0506030403020204" pitchFamily="34" charset="0"/>
              </a:rPr>
              <a:t>Design a rich, general, unifying abstraction </a:t>
            </a:r>
          </a:p>
          <a:p>
            <a:pPr algn="ctr"/>
            <a:r>
              <a:rPr lang="en-US" sz="5400" b="1" dirty="0">
                <a:latin typeface="Myriad Pro Cond" panose="020B0506030403020204" pitchFamily="34" charset="0"/>
              </a:rPr>
              <a:t>between HW and SW for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15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BEEBE-7A0E-4B23-B095-2EDA13FB6DE7}"/>
              </a:ext>
            </a:extLst>
          </p:cNvPr>
          <p:cNvSpPr txBox="1"/>
          <p:nvPr/>
        </p:nvSpPr>
        <p:spPr>
          <a:xfrm>
            <a:off x="4563835" y="1787979"/>
            <a:ext cx="2388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080"/>
                </a:solidFill>
                <a:latin typeface="Myriad Pro Cond" panose="020B0506030403020204" pitchFamily="34" charset="0"/>
              </a:rPr>
              <a:t>Our Goal: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0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D9442E-A960-405F-997A-367CA4D294BB}"/>
              </a:ext>
            </a:extLst>
          </p:cNvPr>
          <p:cNvSpPr/>
          <p:nvPr/>
        </p:nvSpPr>
        <p:spPr>
          <a:xfrm>
            <a:off x="766185" y="3241472"/>
            <a:ext cx="10515599" cy="14972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E2DE8D-094B-4DCA-9498-D288A17E4E0F}"/>
              </a:ext>
            </a:extLst>
          </p:cNvPr>
          <p:cNvSpPr/>
          <p:nvPr/>
        </p:nvSpPr>
        <p:spPr>
          <a:xfrm>
            <a:off x="751952" y="1467058"/>
            <a:ext cx="10515599" cy="14972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23F57-5933-4CF1-8E03-57943CE6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C61BE-9E0B-4441-A7EF-FBB498FE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5AF801-2893-4FF7-A39E-2C28C525FCEB}"/>
              </a:ext>
            </a:extLst>
          </p:cNvPr>
          <p:cNvSpPr/>
          <p:nvPr/>
        </p:nvSpPr>
        <p:spPr>
          <a:xfrm>
            <a:off x="924449" y="1577591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Why do we need a richer cross-layer abstraction?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F9B6A-C272-4DC9-AD68-14C8895AF5E7}"/>
              </a:ext>
            </a:extLst>
          </p:cNvPr>
          <p:cNvSpPr/>
          <p:nvPr/>
        </p:nvSpPr>
        <p:spPr>
          <a:xfrm>
            <a:off x="924448" y="3368712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Designing Expressive Memory (</a:t>
            </a:r>
            <a:r>
              <a:rPr lang="en-US" sz="4000" b="1" dirty="0" err="1">
                <a:solidFill>
                  <a:schemeClr val="tx1"/>
                </a:solidFill>
                <a:latin typeface="Myriad Pro Cond" panose="020B0506030403020204" pitchFamily="34" charset="0"/>
              </a:rPr>
              <a:t>XMem</a:t>
            </a:r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300C27-8763-4F6F-9638-AE0DDD2113FC}"/>
              </a:ext>
            </a:extLst>
          </p:cNvPr>
          <p:cNvSpPr/>
          <p:nvPr/>
        </p:nvSpPr>
        <p:spPr>
          <a:xfrm>
            <a:off x="924447" y="5159833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Evaluation (with a focus on one use case)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25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design 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Supplemental and hint-based only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General and extensible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Architecture-agnostic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Low overhead</a:t>
            </a:r>
          </a:p>
          <a:p>
            <a:pPr marL="514350" indent="-514350">
              <a:buAutoNum type="arabicParenR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9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Expressive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B64903-D764-4703-A44B-88EB16000D17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861651" y="2325006"/>
            <a:ext cx="2776" cy="5824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09F0BD-4B06-4693-8778-1F84108020DF}"/>
              </a:ext>
            </a:extLst>
          </p:cNvPr>
          <p:cNvSpPr txBox="1"/>
          <p:nvPr/>
        </p:nvSpPr>
        <p:spPr>
          <a:xfrm>
            <a:off x="6159125" y="2342766"/>
            <a:ext cx="498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Interface to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7870C-609F-473E-A16E-FA99C9C6CEDC}"/>
              </a:ext>
            </a:extLst>
          </p:cNvPr>
          <p:cNvSpPr txBox="1"/>
          <p:nvPr/>
        </p:nvSpPr>
        <p:spPr>
          <a:xfrm>
            <a:off x="6159125" y="4123748"/>
            <a:ext cx="587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Interface to System/Architecture</a:t>
            </a:r>
          </a:p>
        </p:txBody>
      </p:sp>
      <p:sp>
        <p:nvSpPr>
          <p:cNvPr id="17" name="Rectangle: Rounded Corners 2">
            <a:extLst>
              <a:ext uri="{FF2B5EF4-FFF2-40B4-BE49-F238E27FC236}">
                <a16:creationId xmlns:a16="http://schemas.microsoft.com/office/drawing/2014/main" id="{F526C650-2C21-45F3-ACF8-4E9BAA81D8C2}"/>
              </a:ext>
            </a:extLst>
          </p:cNvPr>
          <p:cNvSpPr/>
          <p:nvPr/>
        </p:nvSpPr>
        <p:spPr>
          <a:xfrm>
            <a:off x="7062661" y="5744992"/>
            <a:ext cx="2279263" cy="6202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Myriad Pro Cond" panose="020B0506030403020204" pitchFamily="34" charset="0"/>
              </a:rPr>
              <a:t>DRAM Cache</a:t>
            </a:r>
            <a:endParaRPr lang="en-US" sz="40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43A7E166-5CD0-4526-9F14-8C0C6B64FEA6}"/>
              </a:ext>
            </a:extLst>
          </p:cNvPr>
          <p:cNvSpPr/>
          <p:nvPr/>
        </p:nvSpPr>
        <p:spPr>
          <a:xfrm>
            <a:off x="1333333" y="5156745"/>
            <a:ext cx="1110029" cy="824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Myriad Pro Cond" panose="020B0506030403020204" pitchFamily="34" charset="0"/>
              </a:rPr>
              <a:t>OS</a:t>
            </a:r>
            <a:endParaRPr lang="en-US" sz="48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19" name="Rectangle: Rounded Corners 2">
            <a:extLst>
              <a:ext uri="{FF2B5EF4-FFF2-40B4-BE49-F238E27FC236}">
                <a16:creationId xmlns:a16="http://schemas.microsoft.com/office/drawing/2014/main" id="{846DE685-CD0E-47A1-B9CB-85C613835DC5}"/>
              </a:ext>
            </a:extLst>
          </p:cNvPr>
          <p:cNvSpPr/>
          <p:nvPr/>
        </p:nvSpPr>
        <p:spPr>
          <a:xfrm>
            <a:off x="9571684" y="5306589"/>
            <a:ext cx="753639" cy="5251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 . .</a:t>
            </a:r>
          </a:p>
        </p:txBody>
      </p:sp>
      <p:sp>
        <p:nvSpPr>
          <p:cNvPr id="22" name="Rectangle: Rounded Corners 2">
            <a:extLst>
              <a:ext uri="{FF2B5EF4-FFF2-40B4-BE49-F238E27FC236}">
                <a16:creationId xmlns:a16="http://schemas.microsoft.com/office/drawing/2014/main" id="{D2BB0E45-253D-4419-AFA7-14F72CE59AEC}"/>
              </a:ext>
            </a:extLst>
          </p:cNvPr>
          <p:cNvSpPr/>
          <p:nvPr/>
        </p:nvSpPr>
        <p:spPr>
          <a:xfrm>
            <a:off x="7144228" y="4891304"/>
            <a:ext cx="2086243" cy="67785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chemeClr val="bg1"/>
                </a:solidFill>
                <a:latin typeface="Myriad Pro Cond" panose="020B0506030403020204" pitchFamily="34" charset="0"/>
              </a:rPr>
              <a:t>Prefetcher</a:t>
            </a:r>
            <a:endParaRPr lang="en-US" sz="40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23" name="Rectangle: Rounded Corners 2">
            <a:extLst>
              <a:ext uri="{FF2B5EF4-FFF2-40B4-BE49-F238E27FC236}">
                <a16:creationId xmlns:a16="http://schemas.microsoft.com/office/drawing/2014/main" id="{156F94D0-9A0B-4DE9-816E-4692DD73946F}"/>
              </a:ext>
            </a:extLst>
          </p:cNvPr>
          <p:cNvSpPr/>
          <p:nvPr/>
        </p:nvSpPr>
        <p:spPr>
          <a:xfrm>
            <a:off x="4553638" y="5020682"/>
            <a:ext cx="2279263" cy="11473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Myriad Pro Cond" panose="020B0506030403020204" pitchFamily="34" charset="0"/>
              </a:rPr>
              <a:t>Memory Controller</a:t>
            </a:r>
            <a:endParaRPr lang="en-US" sz="40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24" name="Rectangle: Rounded Corners 2">
            <a:extLst>
              <a:ext uri="{FF2B5EF4-FFF2-40B4-BE49-F238E27FC236}">
                <a16:creationId xmlns:a16="http://schemas.microsoft.com/office/drawing/2014/main" id="{4FE831C8-BEA2-497A-9503-DB104D5EAB94}"/>
              </a:ext>
            </a:extLst>
          </p:cNvPr>
          <p:cNvSpPr/>
          <p:nvPr/>
        </p:nvSpPr>
        <p:spPr>
          <a:xfrm>
            <a:off x="2742309" y="5211541"/>
            <a:ext cx="1596626" cy="824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Myriad Pro Cond" panose="020B0506030403020204" pitchFamily="34" charset="0"/>
              </a:rPr>
              <a:t>Caches</a:t>
            </a:r>
            <a:endParaRPr lang="en-US" sz="44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75444" y="1559379"/>
            <a:ext cx="2972413" cy="765627"/>
          </a:xfrm>
          <a:prstGeom prst="roundRect">
            <a:avLst/>
          </a:prstGeom>
          <a:solidFill>
            <a:srgbClr val="0099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Myriad Pro Cond"/>
              </a:rPr>
              <a:t>Application</a:t>
            </a:r>
            <a:endParaRPr lang="en-US" sz="4800" b="1" dirty="0">
              <a:solidFill>
                <a:schemeClr val="bg1"/>
              </a:solidFill>
              <a:latin typeface="Myriad Pro Cond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B64903-D764-4703-A44B-88EB16000D1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794114" y="4140200"/>
            <a:ext cx="0" cy="7045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A5D27DB-F5AB-424C-B3B8-0CC04823AC7E}"/>
              </a:ext>
            </a:extLst>
          </p:cNvPr>
          <p:cNvSpPr/>
          <p:nvPr/>
        </p:nvSpPr>
        <p:spPr>
          <a:xfrm>
            <a:off x="4182533" y="2947875"/>
            <a:ext cx="3223162" cy="1192325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Expressive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26" name="Rounded Rectangle 37">
            <a:extLst>
              <a:ext uri="{FF2B5EF4-FFF2-40B4-BE49-F238E27FC236}">
                <a16:creationId xmlns:a16="http://schemas.microsoft.com/office/drawing/2014/main" id="{0391EAD9-8942-44C1-9BAC-0CEA893735A2}"/>
              </a:ext>
            </a:extLst>
          </p:cNvPr>
          <p:cNvSpPr/>
          <p:nvPr/>
        </p:nvSpPr>
        <p:spPr>
          <a:xfrm>
            <a:off x="884469" y="4844731"/>
            <a:ext cx="9975669" cy="1760435"/>
          </a:xfrm>
          <a:prstGeom prst="roundRect">
            <a:avLst>
              <a:gd name="adj" fmla="val 31522"/>
            </a:avLst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C307EE-06C7-48B1-85AA-9333BA992406}"/>
              </a:ext>
            </a:extLst>
          </p:cNvPr>
          <p:cNvSpPr txBox="1"/>
          <p:nvPr/>
        </p:nvSpPr>
        <p:spPr>
          <a:xfrm>
            <a:off x="389132" y="2743540"/>
            <a:ext cx="3711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Myriad Pro Cond" panose="020B0506030403020204" pitchFamily="34" charset="0"/>
              </a:rPr>
              <a:t>System to summarize and save program information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FE34108-3160-4B97-A73F-374D41381891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18807" y="3383026"/>
            <a:ext cx="663726" cy="1610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5185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601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Challenge 1:  Generality and architecture-agnosticism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B64903-D764-4703-A44B-88EB16000D17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5861651" y="2325006"/>
            <a:ext cx="2776" cy="5824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709F0BD-4B06-4693-8778-1F84108020DF}"/>
              </a:ext>
            </a:extLst>
          </p:cNvPr>
          <p:cNvSpPr txBox="1"/>
          <p:nvPr/>
        </p:nvSpPr>
        <p:spPr>
          <a:xfrm>
            <a:off x="6159125" y="2342766"/>
            <a:ext cx="4983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Interface to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27870C-609F-473E-A16E-FA99C9C6CEDC}"/>
              </a:ext>
            </a:extLst>
          </p:cNvPr>
          <p:cNvSpPr txBox="1"/>
          <p:nvPr/>
        </p:nvSpPr>
        <p:spPr>
          <a:xfrm>
            <a:off x="6096000" y="4086889"/>
            <a:ext cx="587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Interface to System/Architecture</a:t>
            </a:r>
          </a:p>
        </p:txBody>
      </p:sp>
      <p:sp>
        <p:nvSpPr>
          <p:cNvPr id="17" name="Rectangle: Rounded Corners 2">
            <a:extLst>
              <a:ext uri="{FF2B5EF4-FFF2-40B4-BE49-F238E27FC236}">
                <a16:creationId xmlns:a16="http://schemas.microsoft.com/office/drawing/2014/main" id="{F526C650-2C21-45F3-ACF8-4E9BAA81D8C2}"/>
              </a:ext>
            </a:extLst>
          </p:cNvPr>
          <p:cNvSpPr/>
          <p:nvPr/>
        </p:nvSpPr>
        <p:spPr>
          <a:xfrm>
            <a:off x="7062661" y="5744992"/>
            <a:ext cx="2279263" cy="6202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Myriad Pro Cond" panose="020B0506030403020204" pitchFamily="34" charset="0"/>
              </a:rPr>
              <a:t>DRAM Cache</a:t>
            </a:r>
            <a:endParaRPr lang="en-US" sz="40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43A7E166-5CD0-4526-9F14-8C0C6B64FEA6}"/>
              </a:ext>
            </a:extLst>
          </p:cNvPr>
          <p:cNvSpPr/>
          <p:nvPr/>
        </p:nvSpPr>
        <p:spPr>
          <a:xfrm>
            <a:off x="1333333" y="5156745"/>
            <a:ext cx="1110029" cy="824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Myriad Pro Cond" panose="020B0506030403020204" pitchFamily="34" charset="0"/>
              </a:rPr>
              <a:t>OS</a:t>
            </a:r>
            <a:endParaRPr lang="en-US" sz="48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19" name="Rectangle: Rounded Corners 2">
            <a:extLst>
              <a:ext uri="{FF2B5EF4-FFF2-40B4-BE49-F238E27FC236}">
                <a16:creationId xmlns:a16="http://schemas.microsoft.com/office/drawing/2014/main" id="{846DE685-CD0E-47A1-B9CB-85C613835DC5}"/>
              </a:ext>
            </a:extLst>
          </p:cNvPr>
          <p:cNvSpPr/>
          <p:nvPr/>
        </p:nvSpPr>
        <p:spPr>
          <a:xfrm>
            <a:off x="9571684" y="5306589"/>
            <a:ext cx="753639" cy="5251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 . .</a:t>
            </a:r>
          </a:p>
        </p:txBody>
      </p:sp>
      <p:sp>
        <p:nvSpPr>
          <p:cNvPr id="22" name="Rectangle: Rounded Corners 2">
            <a:extLst>
              <a:ext uri="{FF2B5EF4-FFF2-40B4-BE49-F238E27FC236}">
                <a16:creationId xmlns:a16="http://schemas.microsoft.com/office/drawing/2014/main" id="{D2BB0E45-253D-4419-AFA7-14F72CE59AEC}"/>
              </a:ext>
            </a:extLst>
          </p:cNvPr>
          <p:cNvSpPr/>
          <p:nvPr/>
        </p:nvSpPr>
        <p:spPr>
          <a:xfrm>
            <a:off x="7144228" y="4891304"/>
            <a:ext cx="2086243" cy="67785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chemeClr val="bg1"/>
                </a:solidFill>
                <a:latin typeface="Myriad Pro Cond" panose="020B0506030403020204" pitchFamily="34" charset="0"/>
              </a:rPr>
              <a:t>Prefetcher</a:t>
            </a:r>
            <a:endParaRPr lang="en-US" sz="40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23" name="Rectangle: Rounded Corners 2">
            <a:extLst>
              <a:ext uri="{FF2B5EF4-FFF2-40B4-BE49-F238E27FC236}">
                <a16:creationId xmlns:a16="http://schemas.microsoft.com/office/drawing/2014/main" id="{156F94D0-9A0B-4DE9-816E-4692DD73946F}"/>
              </a:ext>
            </a:extLst>
          </p:cNvPr>
          <p:cNvSpPr/>
          <p:nvPr/>
        </p:nvSpPr>
        <p:spPr>
          <a:xfrm>
            <a:off x="4553638" y="5020682"/>
            <a:ext cx="2279263" cy="11473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Myriad Pro Cond" panose="020B0506030403020204" pitchFamily="34" charset="0"/>
              </a:rPr>
              <a:t>Memory Controller</a:t>
            </a:r>
            <a:endParaRPr lang="en-US" sz="40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24" name="Rectangle: Rounded Corners 2">
            <a:extLst>
              <a:ext uri="{FF2B5EF4-FFF2-40B4-BE49-F238E27FC236}">
                <a16:creationId xmlns:a16="http://schemas.microsoft.com/office/drawing/2014/main" id="{4FE831C8-BEA2-497A-9503-DB104D5EAB94}"/>
              </a:ext>
            </a:extLst>
          </p:cNvPr>
          <p:cNvSpPr/>
          <p:nvPr/>
        </p:nvSpPr>
        <p:spPr>
          <a:xfrm>
            <a:off x="2742309" y="5211541"/>
            <a:ext cx="1596626" cy="824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Myriad Pro Cond" panose="020B0506030403020204" pitchFamily="34" charset="0"/>
              </a:rPr>
              <a:t>Caches</a:t>
            </a:r>
            <a:endParaRPr lang="en-US" sz="44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75444" y="1559379"/>
            <a:ext cx="2972413" cy="765627"/>
          </a:xfrm>
          <a:prstGeom prst="roundRect">
            <a:avLst/>
          </a:prstGeom>
          <a:solidFill>
            <a:srgbClr val="0099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Myriad Pro Cond"/>
              </a:rPr>
              <a:t>Application</a:t>
            </a:r>
            <a:endParaRPr lang="en-US" sz="4800" b="1" dirty="0">
              <a:solidFill>
                <a:schemeClr val="bg1"/>
              </a:solidFill>
              <a:latin typeface="Myriad Pro Cond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B64903-D764-4703-A44B-88EB16000D1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839232" y="4107023"/>
            <a:ext cx="22418" cy="5824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A5D27DB-F5AB-424C-B3B8-0CC04823AC7E}"/>
              </a:ext>
            </a:extLst>
          </p:cNvPr>
          <p:cNvSpPr/>
          <p:nvPr/>
        </p:nvSpPr>
        <p:spPr>
          <a:xfrm>
            <a:off x="4338935" y="2924925"/>
            <a:ext cx="3000594" cy="1182098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Expressive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26" name="Rounded Rectangle 37">
            <a:extLst>
              <a:ext uri="{FF2B5EF4-FFF2-40B4-BE49-F238E27FC236}">
                <a16:creationId xmlns:a16="http://schemas.microsoft.com/office/drawing/2014/main" id="{0391EAD9-8942-44C1-9BAC-0CEA893735A2}"/>
              </a:ext>
            </a:extLst>
          </p:cNvPr>
          <p:cNvSpPr/>
          <p:nvPr/>
        </p:nvSpPr>
        <p:spPr>
          <a:xfrm>
            <a:off x="966612" y="4689511"/>
            <a:ext cx="9975669" cy="1923559"/>
          </a:xfrm>
          <a:prstGeom prst="roundRect">
            <a:avLst>
              <a:gd name="adj" fmla="val 31522"/>
            </a:avLst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C7CD84-993E-4BB1-9DBA-3AE0837730CB}"/>
              </a:ext>
            </a:extLst>
          </p:cNvPr>
          <p:cNvSpPr txBox="1"/>
          <p:nvPr/>
        </p:nvSpPr>
        <p:spPr>
          <a:xfrm>
            <a:off x="752313" y="1991048"/>
            <a:ext cx="4171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Data structures,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data type, access patterns, 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2A352D-24D4-401C-9C78-4206AD92C345}"/>
              </a:ext>
            </a:extLst>
          </p:cNvPr>
          <p:cNvSpPr txBox="1"/>
          <p:nvPr/>
        </p:nvSpPr>
        <p:spPr>
          <a:xfrm>
            <a:off x="803833" y="3671794"/>
            <a:ext cx="4031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What to prefetch?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Myriad Pro Cond" panose="020B0506030403020204" pitchFamily="34" charset="0"/>
              </a:rPr>
              <a:t>Which data to cache?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ED64A2-A744-42DF-AA0F-6D06F32CBB59}"/>
              </a:ext>
            </a:extLst>
          </p:cNvPr>
          <p:cNvSpPr txBox="1"/>
          <p:nvPr/>
        </p:nvSpPr>
        <p:spPr>
          <a:xfrm>
            <a:off x="8850087" y="1231394"/>
            <a:ext cx="3341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9900"/>
                </a:solidFill>
                <a:latin typeface="Myriad Pro Cond" panose="020B0506030403020204" pitchFamily="34" charset="0"/>
              </a:rPr>
              <a:t>General,</a:t>
            </a:r>
          </a:p>
          <a:p>
            <a:r>
              <a:rPr lang="en-US" sz="3200" b="1" i="1" dirty="0">
                <a:solidFill>
                  <a:srgbClr val="009900"/>
                </a:solidFill>
                <a:latin typeface="Myriad Pro Cond" panose="020B0506030403020204" pitchFamily="34" charset="0"/>
              </a:rPr>
              <a:t> High-level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E875B9-D398-4E7B-BAF5-5B87ED727491}"/>
              </a:ext>
            </a:extLst>
          </p:cNvPr>
          <p:cNvSpPr txBox="1"/>
          <p:nvPr/>
        </p:nvSpPr>
        <p:spPr>
          <a:xfrm>
            <a:off x="8718990" y="2991825"/>
            <a:ext cx="3341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9900"/>
                </a:solidFill>
                <a:latin typeface="Myriad Pro Cond" panose="020B0506030403020204" pitchFamily="34" charset="0"/>
              </a:rPr>
              <a:t>Architecture-specific, Low-level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10F9BB-FE4A-45AC-9535-87F4D3542F97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7363879" y="1770003"/>
            <a:ext cx="1486208" cy="396933"/>
          </a:xfrm>
          <a:prstGeom prst="straightConnector1">
            <a:avLst/>
          </a:prstGeom>
          <a:ln w="57150">
            <a:solidFill>
              <a:srgbClr val="0099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214D35-1129-427A-B593-DD668EF175B7}"/>
              </a:ext>
            </a:extLst>
          </p:cNvPr>
          <p:cNvCxnSpPr>
            <a:cxnSpLocks/>
          </p:cNvCxnSpPr>
          <p:nvPr/>
        </p:nvCxnSpPr>
        <p:spPr>
          <a:xfrm flipV="1">
            <a:off x="7062661" y="3605121"/>
            <a:ext cx="1486208" cy="396932"/>
          </a:xfrm>
          <a:prstGeom prst="straightConnector1">
            <a:avLst/>
          </a:prstGeom>
          <a:ln w="57150">
            <a:solidFill>
              <a:srgbClr val="0099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467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BB0FAA8-6AE5-4B4C-8493-8A2CCBAF8D72}"/>
              </a:ext>
            </a:extLst>
          </p:cNvPr>
          <p:cNvGrpSpPr/>
          <p:nvPr/>
        </p:nvGrpSpPr>
        <p:grpSpPr>
          <a:xfrm>
            <a:off x="1697457" y="4451790"/>
            <a:ext cx="9279450" cy="2262543"/>
            <a:chOff x="2125310" y="4458932"/>
            <a:chExt cx="9279450" cy="22625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C1193A-F7BB-4E44-B4CB-C7EEF0D77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47" r="2264" b="9936"/>
            <a:stretch/>
          </p:blipFill>
          <p:spPr>
            <a:xfrm>
              <a:off x="7736047" y="4495479"/>
              <a:ext cx="3668713" cy="21210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4F6F9D-510F-4722-B4A8-84FC7BBA4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622" y="4458932"/>
              <a:ext cx="2251286" cy="22625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5FA4E2-C9B2-407D-8161-4721EDCF1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310" y="4728124"/>
              <a:ext cx="2577318" cy="1907215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BEC5872-0D31-4755-835F-EFC1B6CABB7A}"/>
              </a:ext>
            </a:extLst>
          </p:cNvPr>
          <p:cNvSpPr txBox="1"/>
          <p:nvPr/>
        </p:nvSpPr>
        <p:spPr>
          <a:xfrm flipH="1">
            <a:off x="6733349" y="2778308"/>
            <a:ext cx="553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HW-SW Interfaces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(ISA &amp; Virtual Memory)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Myriad Pro Cond" panose="020B05060304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2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C5872-0D31-4755-835F-EFC1B6CABB7A}"/>
              </a:ext>
            </a:extLst>
          </p:cNvPr>
          <p:cNvSpPr txBox="1"/>
          <p:nvPr/>
        </p:nvSpPr>
        <p:spPr>
          <a:xfrm flipH="1">
            <a:off x="775061" y="1847393"/>
            <a:ext cx="392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 Cond" panose="020B0506030403020204" pitchFamily="34" charset="0"/>
              </a:rPr>
              <a:t>Software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EC5872-0D31-4755-835F-EFC1B6CABB7A}"/>
              </a:ext>
            </a:extLst>
          </p:cNvPr>
          <p:cNvSpPr txBox="1"/>
          <p:nvPr/>
        </p:nvSpPr>
        <p:spPr>
          <a:xfrm flipH="1">
            <a:off x="783770" y="4165828"/>
            <a:ext cx="367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Hardware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B1C2E3-9723-45BC-99BF-39898ECDD995}"/>
              </a:ext>
            </a:extLst>
          </p:cNvPr>
          <p:cNvGrpSpPr/>
          <p:nvPr/>
        </p:nvGrpSpPr>
        <p:grpSpPr>
          <a:xfrm>
            <a:off x="1735589" y="278054"/>
            <a:ext cx="9454925" cy="1721600"/>
            <a:chOff x="1695366" y="112684"/>
            <a:chExt cx="8527833" cy="166750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A00C97D-6A11-4C93-A113-9D1D6AC731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"/>
            <a:stretch/>
          </p:blipFill>
          <p:spPr>
            <a:xfrm>
              <a:off x="4820791" y="112684"/>
              <a:ext cx="2049930" cy="162349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60AECFD-788E-46BC-BFDE-10F8F501B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900" y="198525"/>
              <a:ext cx="1677521" cy="158166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C9DB59-D489-4E6F-B79B-82A2FAEA5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366" y="586704"/>
              <a:ext cx="1111108" cy="109710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0ACF526-D333-4FC9-9CE3-334810136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14" y="347542"/>
              <a:ext cx="1318944" cy="141061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2E1FE11-822E-4FBC-B409-C9D498D5D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998" y="389964"/>
              <a:ext cx="1512201" cy="1325765"/>
            </a:xfrm>
            <a:prstGeom prst="rect">
              <a:avLst/>
            </a:prstGeom>
          </p:spPr>
        </p:pic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A1FCF2-A30B-4E6C-9FA5-5AE829C6FA08}"/>
              </a:ext>
            </a:extLst>
          </p:cNvPr>
          <p:cNvCxnSpPr>
            <a:cxnSpLocks/>
          </p:cNvCxnSpPr>
          <p:nvPr/>
        </p:nvCxnSpPr>
        <p:spPr>
          <a:xfrm flipV="1">
            <a:off x="775061" y="4165828"/>
            <a:ext cx="3927567" cy="114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FF7F49-C533-498E-8C25-130BE671BA4E}"/>
              </a:ext>
            </a:extLst>
          </p:cNvPr>
          <p:cNvCxnSpPr>
            <a:cxnSpLocks/>
          </p:cNvCxnSpPr>
          <p:nvPr/>
        </p:nvCxnSpPr>
        <p:spPr>
          <a:xfrm>
            <a:off x="775061" y="2488215"/>
            <a:ext cx="3927567" cy="55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BB33761-69C8-4C97-BD99-11E531A4D5FB}"/>
              </a:ext>
            </a:extLst>
          </p:cNvPr>
          <p:cNvCxnSpPr>
            <a:cxnSpLocks/>
          </p:cNvCxnSpPr>
          <p:nvPr/>
        </p:nvCxnSpPr>
        <p:spPr>
          <a:xfrm flipV="1">
            <a:off x="4683622" y="3504688"/>
            <a:ext cx="739052" cy="671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A1C757B-3D19-457F-B81D-D6FD13DF4748}"/>
              </a:ext>
            </a:extLst>
          </p:cNvPr>
          <p:cNvCxnSpPr>
            <a:cxnSpLocks/>
          </p:cNvCxnSpPr>
          <p:nvPr/>
        </p:nvCxnSpPr>
        <p:spPr>
          <a:xfrm>
            <a:off x="4683622" y="2488215"/>
            <a:ext cx="739052" cy="7217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A468C29-D242-4C34-B8B0-77B6A7534CF6}"/>
              </a:ext>
            </a:extLst>
          </p:cNvPr>
          <p:cNvCxnSpPr>
            <a:cxnSpLocks/>
          </p:cNvCxnSpPr>
          <p:nvPr/>
        </p:nvCxnSpPr>
        <p:spPr>
          <a:xfrm flipV="1">
            <a:off x="5411449" y="3186734"/>
            <a:ext cx="0" cy="3434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2041CB8-17A7-4DED-9250-C7451FF0F616}"/>
              </a:ext>
            </a:extLst>
          </p:cNvPr>
          <p:cNvCxnSpPr>
            <a:cxnSpLocks/>
          </p:cNvCxnSpPr>
          <p:nvPr/>
        </p:nvCxnSpPr>
        <p:spPr>
          <a:xfrm>
            <a:off x="5586788" y="3513280"/>
            <a:ext cx="613318" cy="6719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31E7738-C87E-49CD-B344-EFCD4D7F63C2}"/>
              </a:ext>
            </a:extLst>
          </p:cNvPr>
          <p:cNvCxnSpPr>
            <a:cxnSpLocks/>
          </p:cNvCxnSpPr>
          <p:nvPr/>
        </p:nvCxnSpPr>
        <p:spPr>
          <a:xfrm flipV="1">
            <a:off x="6170585" y="4146640"/>
            <a:ext cx="4697284" cy="262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DDC7441-B21E-4D8A-96DF-BE0963F95A0B}"/>
              </a:ext>
            </a:extLst>
          </p:cNvPr>
          <p:cNvCxnSpPr>
            <a:cxnSpLocks/>
          </p:cNvCxnSpPr>
          <p:nvPr/>
        </p:nvCxnSpPr>
        <p:spPr>
          <a:xfrm flipV="1">
            <a:off x="5593631" y="3186734"/>
            <a:ext cx="0" cy="3434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6E9AA9C-64E3-4E4C-9855-19771A56433C}"/>
              </a:ext>
            </a:extLst>
          </p:cNvPr>
          <p:cNvCxnSpPr>
            <a:cxnSpLocks/>
          </p:cNvCxnSpPr>
          <p:nvPr/>
        </p:nvCxnSpPr>
        <p:spPr>
          <a:xfrm flipH="1">
            <a:off x="5586789" y="2493133"/>
            <a:ext cx="827541" cy="7168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B334C14-05C6-49BA-9269-A92AD60018BE}"/>
              </a:ext>
            </a:extLst>
          </p:cNvPr>
          <p:cNvCxnSpPr>
            <a:cxnSpLocks/>
          </p:cNvCxnSpPr>
          <p:nvPr/>
        </p:nvCxnSpPr>
        <p:spPr>
          <a:xfrm flipV="1">
            <a:off x="6393305" y="2488215"/>
            <a:ext cx="4474564" cy="98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20A68A8-ABFD-4E26-9667-9FDB23B81ED6}"/>
              </a:ext>
            </a:extLst>
          </p:cNvPr>
          <p:cNvCxnSpPr>
            <a:cxnSpLocks/>
          </p:cNvCxnSpPr>
          <p:nvPr/>
        </p:nvCxnSpPr>
        <p:spPr>
          <a:xfrm>
            <a:off x="5508152" y="2205798"/>
            <a:ext cx="0" cy="1965736"/>
          </a:xfrm>
          <a:prstGeom prst="straightConnector1">
            <a:avLst/>
          </a:prstGeom>
          <a:ln w="76200">
            <a:solidFill>
              <a:srgbClr val="008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5CBA392B-50C7-4F76-87F0-93D21694786B}"/>
              </a:ext>
            </a:extLst>
          </p:cNvPr>
          <p:cNvSpPr/>
          <p:nvPr/>
        </p:nvSpPr>
        <p:spPr>
          <a:xfrm>
            <a:off x="4029715" y="1270128"/>
            <a:ext cx="2975536" cy="93567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Myriad Pro Cond" panose="020B0506030403020204" pitchFamily="34" charset="0"/>
              </a:rPr>
              <a:t>Functionality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826F7F70-F929-45A0-8F72-095FA7E85E12}"/>
              </a:ext>
            </a:extLst>
          </p:cNvPr>
          <p:cNvSpPr/>
          <p:nvPr/>
        </p:nvSpPr>
        <p:spPr>
          <a:xfrm>
            <a:off x="1386056" y="2811963"/>
            <a:ext cx="2975536" cy="9508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Myriad Pro Cond" panose="020B0506030403020204" pitchFamily="34" charset="0"/>
              </a:rPr>
              <a:t>Performance?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0C7438A-D851-495A-96C1-F1B9BB0ADA22}"/>
              </a:ext>
            </a:extLst>
          </p:cNvPr>
          <p:cNvCxnSpPr>
            <a:cxnSpLocks/>
            <a:stCxn id="28" idx="3"/>
          </p:cNvCxnSpPr>
          <p:nvPr/>
        </p:nvCxnSpPr>
        <p:spPr>
          <a:xfrm flipH="1" flipV="1">
            <a:off x="5751493" y="3328813"/>
            <a:ext cx="981856" cy="49660"/>
          </a:xfrm>
          <a:prstGeom prst="straightConnector1">
            <a:avLst/>
          </a:prstGeom>
          <a:ln w="57150">
            <a:solidFill>
              <a:srgbClr val="0099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96">
            <a:extLst>
              <a:ext uri="{FF2B5EF4-FFF2-40B4-BE49-F238E27FC236}">
                <a16:creationId xmlns:a16="http://schemas.microsoft.com/office/drawing/2014/main" id="{2DF3A94C-EAF9-4611-8687-EB0C151E5CC8}"/>
              </a:ext>
            </a:extLst>
          </p:cNvPr>
          <p:cNvSpPr/>
          <p:nvPr/>
        </p:nvSpPr>
        <p:spPr>
          <a:xfrm>
            <a:off x="7544732" y="1019853"/>
            <a:ext cx="3394294" cy="9508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SW Optimization</a:t>
            </a:r>
          </a:p>
        </p:txBody>
      </p:sp>
      <p:sp>
        <p:nvSpPr>
          <p:cNvPr id="38" name="Rectangle: Rounded Corners 96">
            <a:extLst>
              <a:ext uri="{FF2B5EF4-FFF2-40B4-BE49-F238E27FC236}">
                <a16:creationId xmlns:a16="http://schemas.microsoft.com/office/drawing/2014/main" id="{B595F1D1-1AB9-49C2-B507-F7AE823E6415}"/>
              </a:ext>
            </a:extLst>
          </p:cNvPr>
          <p:cNvSpPr/>
          <p:nvPr/>
        </p:nvSpPr>
        <p:spPr>
          <a:xfrm>
            <a:off x="7622908" y="4503643"/>
            <a:ext cx="3394294" cy="9508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HW Optimization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1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92" grpId="0" animBg="1"/>
      <p:bldP spid="97" grpId="0" animBg="1"/>
      <p:bldP spid="37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0074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8080"/>
                </a:solidFill>
              </a:rPr>
              <a:t>Challenge 2: Tracking changing program properties with low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20</a:t>
            </a:fld>
            <a:endParaRPr lang="en-US"/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49A7DE3D-EAA0-4657-A27D-6CCF5429CDF6}"/>
              </a:ext>
            </a:extLst>
          </p:cNvPr>
          <p:cNvSpPr/>
          <p:nvPr/>
        </p:nvSpPr>
        <p:spPr>
          <a:xfrm>
            <a:off x="7181421" y="1780060"/>
            <a:ext cx="3265379" cy="788429"/>
          </a:xfrm>
          <a:prstGeom prst="roundRect">
            <a:avLst/>
          </a:prstGeom>
          <a:solidFill>
            <a:srgbClr val="0099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Myriad Pro Cond"/>
              </a:rPr>
              <a:t>Application</a:t>
            </a:r>
            <a:endParaRPr lang="en-US" sz="4800" b="1" dirty="0">
              <a:solidFill>
                <a:schemeClr val="bg1"/>
              </a:solidFill>
              <a:latin typeface="Myriad Pro Cond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85E71A20-B8AA-4042-97E5-2A540F0E23CF}"/>
              </a:ext>
            </a:extLst>
          </p:cNvPr>
          <p:cNvSpPr/>
          <p:nvPr/>
        </p:nvSpPr>
        <p:spPr>
          <a:xfrm>
            <a:off x="6705600" y="3190404"/>
            <a:ext cx="4106333" cy="788429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Expressive Memory</a:t>
            </a:r>
          </a:p>
        </p:txBody>
      </p:sp>
      <p:sp>
        <p:nvSpPr>
          <p:cNvPr id="33" name="Rectangle: Rounded Corners 2">
            <a:extLst>
              <a:ext uri="{FF2B5EF4-FFF2-40B4-BE49-F238E27FC236}">
                <a16:creationId xmlns:a16="http://schemas.microsoft.com/office/drawing/2014/main" id="{ADDAA6D1-7E12-4810-9BA7-B54A7040B7E8}"/>
              </a:ext>
            </a:extLst>
          </p:cNvPr>
          <p:cNvSpPr/>
          <p:nvPr/>
        </p:nvSpPr>
        <p:spPr>
          <a:xfrm>
            <a:off x="7033425" y="4736568"/>
            <a:ext cx="3561369" cy="86204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System/Architecture</a:t>
            </a:r>
            <a:endParaRPr lang="en-US" sz="40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F35A2F-DCD1-4DBC-BDC7-F0D31DE9D58C}"/>
              </a:ext>
            </a:extLst>
          </p:cNvPr>
          <p:cNvCxnSpPr>
            <a:cxnSpLocks/>
          </p:cNvCxnSpPr>
          <p:nvPr/>
        </p:nvCxnSpPr>
        <p:spPr>
          <a:xfrm flipH="1">
            <a:off x="8806231" y="2568489"/>
            <a:ext cx="7878" cy="5824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6ECAA5C-17CE-4566-A0B0-41E618B37318}"/>
              </a:ext>
            </a:extLst>
          </p:cNvPr>
          <p:cNvCxnSpPr>
            <a:cxnSpLocks/>
          </p:cNvCxnSpPr>
          <p:nvPr/>
        </p:nvCxnSpPr>
        <p:spPr>
          <a:xfrm>
            <a:off x="9050071" y="4018259"/>
            <a:ext cx="0" cy="66018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9D04FA1-556A-4325-9EB7-F338F28AE2C5}"/>
              </a:ext>
            </a:extLst>
          </p:cNvPr>
          <p:cNvCxnSpPr>
            <a:cxnSpLocks/>
          </p:cNvCxnSpPr>
          <p:nvPr/>
        </p:nvCxnSpPr>
        <p:spPr>
          <a:xfrm flipV="1">
            <a:off x="8610599" y="4036957"/>
            <a:ext cx="0" cy="69961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ACF998F-F0CF-41B6-992C-A77EB65CE8DA}"/>
              </a:ext>
            </a:extLst>
          </p:cNvPr>
          <p:cNvSpPr txBox="1"/>
          <p:nvPr/>
        </p:nvSpPr>
        <p:spPr>
          <a:xfrm>
            <a:off x="400241" y="1780060"/>
            <a:ext cx="644746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Program behavior keeps changing: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Data structures are accessed differently in different phases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New data structures are allocated</a:t>
            </a:r>
          </a:p>
          <a:p>
            <a:endParaRPr lang="en-US" sz="2800" b="1" i="1" dirty="0">
              <a:latin typeface="Myriad Pro Cond" panose="020B0506030403020204" pitchFamily="34" charset="0"/>
            </a:endParaRPr>
          </a:p>
          <a:p>
            <a:endParaRPr lang="en-US" sz="3600" b="1" i="1" dirty="0">
              <a:latin typeface="Myriad Pro Cond" panose="020B0506030403020204" pitchFamily="34" charset="0"/>
            </a:endParaRPr>
          </a:p>
          <a:p>
            <a:endParaRPr lang="en-US" sz="3600" b="1" i="1" dirty="0">
              <a:latin typeface="Myriad Pro Cond" panose="020B0506030403020204" pitchFamily="34" charset="0"/>
            </a:endParaRPr>
          </a:p>
          <a:p>
            <a:r>
              <a:rPr lang="en-US" sz="3600" b="1" i="1" dirty="0">
                <a:latin typeface="Myriad Pro Cond" panose="020B0506030403020204" pitchFamily="34" charset="0"/>
              </a:rPr>
              <a:t>We want to convey lots of information!</a:t>
            </a:r>
          </a:p>
          <a:p>
            <a:endParaRPr lang="en-US" sz="3200" b="1" i="1" dirty="0">
              <a:latin typeface="Myriad Pro Cond" panose="020B0506030403020204" pitchFamily="34" charset="0"/>
            </a:endParaRPr>
          </a:p>
          <a:p>
            <a:endParaRPr lang="en-US" sz="3200" b="1" i="1" dirty="0">
              <a:latin typeface="Myriad Pro Cond" panose="020B0506030403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40D72DC-3559-4F8D-9FA4-A71FC19648EF}"/>
              </a:ext>
            </a:extLst>
          </p:cNvPr>
          <p:cNvSpPr/>
          <p:nvPr/>
        </p:nvSpPr>
        <p:spPr>
          <a:xfrm>
            <a:off x="6492240" y="2404873"/>
            <a:ext cx="4617720" cy="2606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Curved Connector 10">
            <a:extLst>
              <a:ext uri="{FF2B5EF4-FFF2-40B4-BE49-F238E27FC236}">
                <a16:creationId xmlns:a16="http://schemas.microsoft.com/office/drawing/2014/main" id="{F610A471-7CAA-439B-B24F-D87B3D8AE1AE}"/>
              </a:ext>
            </a:extLst>
          </p:cNvPr>
          <p:cNvCxnSpPr>
            <a:cxnSpLocks/>
          </p:cNvCxnSpPr>
          <p:nvPr/>
        </p:nvCxnSpPr>
        <p:spPr>
          <a:xfrm rot="5400000">
            <a:off x="5510707" y="3805296"/>
            <a:ext cx="832444" cy="1334049"/>
          </a:xfrm>
          <a:prstGeom prst="curvedConnector2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927EF9F-546E-486F-ADD5-2C9E8180611D}"/>
              </a:ext>
            </a:extLst>
          </p:cNvPr>
          <p:cNvSpPr txBox="1"/>
          <p:nvPr/>
        </p:nvSpPr>
        <p:spPr>
          <a:xfrm flipH="1">
            <a:off x="497035" y="3857915"/>
            <a:ext cx="580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Dynamic  interface that continually tracks program behavior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87AD5D-0963-4E5D-82D5-73F878FB7968}"/>
              </a:ext>
            </a:extLst>
          </p:cNvPr>
          <p:cNvSpPr txBox="1"/>
          <p:nvPr/>
        </p:nvSpPr>
        <p:spPr>
          <a:xfrm flipH="1">
            <a:off x="524746" y="6005837"/>
            <a:ext cx="1114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C00000"/>
                </a:solidFill>
                <a:latin typeface="Myriad Pro Cond" panose="020B0506030403020204" pitchFamily="34" charset="0"/>
              </a:rPr>
              <a:t>Potentially very high storage/communication overhead at run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736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8115" cy="1325563"/>
          </a:xfrm>
        </p:spPr>
        <p:txBody>
          <a:bodyPr/>
          <a:lstStyle/>
          <a:p>
            <a:r>
              <a:rPr lang="en-US" dirty="0"/>
              <a:t>A new HW-SW abstraction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21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89857" y="3722914"/>
            <a:ext cx="11049000" cy="32659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367" y="2509737"/>
            <a:ext cx="1813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Myriad Pro Cond" panose="020B0506030403020204" pitchFamily="34" charset="0"/>
              </a:rPr>
              <a:t>Software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375" y="4462478"/>
            <a:ext cx="1933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Myriad Pro Cond" panose="020B0506030403020204" pitchFamily="34" charset="0"/>
              </a:rPr>
              <a:t>Hardware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359977" y="3303463"/>
            <a:ext cx="1447903" cy="9042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Atom:1</a:t>
            </a:r>
            <a:endParaRPr lang="en-US" b="1" dirty="0">
              <a:latin typeface="Myriad Pro Cond" panose="020B0506030403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84432" y="1489570"/>
            <a:ext cx="2519571" cy="805346"/>
          </a:xfrm>
          <a:prstGeom prst="roundRect">
            <a:avLst/>
          </a:prstGeom>
          <a:solidFill>
            <a:srgbClr val="0099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schemeClr val="bg1"/>
                </a:solidFill>
                <a:latin typeface="Myriad Pro Cond"/>
              </a:rPr>
              <a:t>Application</a:t>
            </a:r>
            <a:endParaRPr lang="en-US" sz="5400" b="1" dirty="0">
              <a:solidFill>
                <a:schemeClr val="bg1"/>
              </a:solidFill>
              <a:latin typeface="Myriad Pro Cond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26351" y="3314348"/>
            <a:ext cx="1373069" cy="9042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Atom: 2</a:t>
            </a:r>
            <a:endParaRPr lang="en-US" b="1" dirty="0">
              <a:latin typeface="Myriad Pro Cond" panose="020B0506030403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90885" y="3303463"/>
            <a:ext cx="1371488" cy="9042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Atom: 3</a:t>
            </a:r>
            <a:endParaRPr lang="en-US" b="1" dirty="0">
              <a:latin typeface="Myriad Pro Cond" panose="020B0506030403020204" pitchFamily="34" charset="0"/>
            </a:endParaRPr>
          </a:p>
        </p:txBody>
      </p:sp>
      <p:sp>
        <p:nvSpPr>
          <p:cNvPr id="17" name="Rectangle: Rounded Corners 2">
            <a:extLst>
              <a:ext uri="{FF2B5EF4-FFF2-40B4-BE49-F238E27FC236}">
                <a16:creationId xmlns:a16="http://schemas.microsoft.com/office/drawing/2014/main" id="{43A7E166-5CD0-4526-9F14-8C0C6B64FEA6}"/>
              </a:ext>
            </a:extLst>
          </p:cNvPr>
          <p:cNvSpPr/>
          <p:nvPr/>
        </p:nvSpPr>
        <p:spPr>
          <a:xfrm>
            <a:off x="4041682" y="4981273"/>
            <a:ext cx="4378250" cy="8484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System/Architecture</a:t>
            </a:r>
            <a:endParaRPr lang="en-US" sz="54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B64903-D764-4703-A44B-88EB16000D17}"/>
              </a:ext>
            </a:extLst>
          </p:cNvPr>
          <p:cNvCxnSpPr>
            <a:cxnSpLocks/>
          </p:cNvCxnSpPr>
          <p:nvPr/>
        </p:nvCxnSpPr>
        <p:spPr>
          <a:xfrm flipH="1">
            <a:off x="2726360" y="3755573"/>
            <a:ext cx="743717" cy="31396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332451" y="3277221"/>
            <a:ext cx="1889238" cy="94134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yriad Pro Cond" panose="020B0506030403020204" pitchFamily="34" charset="0"/>
              </a:rPr>
              <a:t>Memory</a:t>
            </a:r>
          </a:p>
          <a:p>
            <a:pPr algn="ctr"/>
            <a:r>
              <a:rPr lang="en-US" sz="2800" b="1" dirty="0">
                <a:latin typeface="Myriad Pro Cond" panose="020B0506030403020204" pitchFamily="34" charset="0"/>
              </a:rPr>
              <a:t>Region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3B64903-D764-4703-A44B-88EB16000D17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6724028" y="3768581"/>
            <a:ext cx="446464" cy="3090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170492" y="3311029"/>
            <a:ext cx="1315731" cy="91510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yriad Pro Cond" panose="020B0506030403020204" pitchFamily="34" charset="0"/>
              </a:rPr>
              <a:t>Memory</a:t>
            </a:r>
          </a:p>
          <a:p>
            <a:pPr algn="ctr"/>
            <a:r>
              <a:rPr lang="en-US" sz="2800" b="1" dirty="0">
                <a:latin typeface="Myriad Pro Cond" panose="020B0506030403020204" pitchFamily="34" charset="0"/>
              </a:rPr>
              <a:t>Region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3B64903-D764-4703-A44B-88EB16000D17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9977303" y="3779580"/>
            <a:ext cx="465196" cy="2899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442499" y="3303463"/>
            <a:ext cx="1433816" cy="95223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Myriad Pro Cond" panose="020B0506030403020204" pitchFamily="34" charset="0"/>
              </a:rPr>
              <a:t>Memory</a:t>
            </a:r>
          </a:p>
          <a:p>
            <a:pPr algn="ctr"/>
            <a:r>
              <a:rPr lang="en-US" sz="2800" b="1" dirty="0">
                <a:latin typeface="Myriad Pro Cond" panose="020B0506030403020204" pitchFamily="34" charset="0"/>
              </a:rPr>
              <a:t>Region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3B64903-D764-4703-A44B-88EB16000D17}"/>
              </a:ext>
            </a:extLst>
          </p:cNvPr>
          <p:cNvCxnSpPr>
            <a:cxnSpLocks/>
          </p:cNvCxnSpPr>
          <p:nvPr/>
        </p:nvCxnSpPr>
        <p:spPr>
          <a:xfrm>
            <a:off x="6230807" y="2294916"/>
            <a:ext cx="0" cy="769872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B64903-D764-4703-A44B-88EB16000D17}"/>
              </a:ext>
            </a:extLst>
          </p:cNvPr>
          <p:cNvCxnSpPr>
            <a:cxnSpLocks/>
          </p:cNvCxnSpPr>
          <p:nvPr/>
        </p:nvCxnSpPr>
        <p:spPr>
          <a:xfrm flipH="1">
            <a:off x="6230807" y="4266085"/>
            <a:ext cx="1262" cy="682432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129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26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Atom</a:t>
            </a:r>
            <a:r>
              <a:rPr lang="en-US" dirty="0"/>
              <a:t>: A closer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624"/>
            <a:ext cx="10515600" cy="4800339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 hardware-software abstraction to convey program semantics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22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67522" y="2138123"/>
            <a:ext cx="3928181" cy="2891077"/>
            <a:chOff x="3646715" y="2481943"/>
            <a:chExt cx="4019646" cy="3224351"/>
          </a:xfrm>
        </p:grpSpPr>
        <p:sp>
          <p:nvSpPr>
            <p:cNvPr id="5" name="Rounded Rectangle 4"/>
            <p:cNvSpPr/>
            <p:nvPr/>
          </p:nvSpPr>
          <p:spPr>
            <a:xfrm>
              <a:off x="3646715" y="2481943"/>
              <a:ext cx="4019646" cy="322435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84980" y="2490905"/>
              <a:ext cx="16382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Myriad Pro Cond" panose="020B0506030403020204" pitchFamily="34" charset="0"/>
                </a:rPr>
                <a:t>Atom: X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929744" y="3309597"/>
              <a:ext cx="1774371" cy="121375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Program</a:t>
              </a:r>
            </a:p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Attributes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845817" y="3296108"/>
              <a:ext cx="1512020" cy="1213756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Mapping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14037" y="4666636"/>
              <a:ext cx="1409212" cy="79414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State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19782" y="5605543"/>
            <a:ext cx="3181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Valid/invalid at current execution point</a:t>
            </a:r>
          </a:p>
        </p:txBody>
      </p:sp>
      <p:sp>
        <p:nvSpPr>
          <p:cNvPr id="12" name="Oval 11"/>
          <p:cNvSpPr/>
          <p:nvPr/>
        </p:nvSpPr>
        <p:spPr>
          <a:xfrm>
            <a:off x="3121402" y="2073914"/>
            <a:ext cx="457200" cy="7792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01753" y="749298"/>
            <a:ext cx="2861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Unique Atom ID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6AD44BE-F6DD-4BDD-88A6-CB814CFDBCD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394200" y="3412285"/>
            <a:ext cx="1752039" cy="77111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F7CB10-7730-4636-8B3A-FFF2D968F8B2}"/>
              </a:ext>
            </a:extLst>
          </p:cNvPr>
          <p:cNvCxnSpPr>
            <a:cxnSpLocks/>
          </p:cNvCxnSpPr>
          <p:nvPr/>
        </p:nvCxnSpPr>
        <p:spPr>
          <a:xfrm flipH="1">
            <a:off x="2074333" y="4817820"/>
            <a:ext cx="815697" cy="7074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1717C10-12AE-47CF-AA0E-765801320AE8}"/>
              </a:ext>
            </a:extLst>
          </p:cNvPr>
          <p:cNvCxnSpPr>
            <a:cxnSpLocks/>
          </p:cNvCxnSpPr>
          <p:nvPr/>
        </p:nvCxnSpPr>
        <p:spPr>
          <a:xfrm flipV="1">
            <a:off x="3533963" y="1149249"/>
            <a:ext cx="2667790" cy="10645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8A6CC09-258D-4587-9DFA-9014C39F875D}"/>
              </a:ext>
            </a:extLst>
          </p:cNvPr>
          <p:cNvSpPr txBox="1"/>
          <p:nvPr/>
        </p:nvSpPr>
        <p:spPr>
          <a:xfrm>
            <a:off x="5347761" y="5171364"/>
            <a:ext cx="114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Atom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9E5BF3D-6E0C-4D33-A981-140F113D7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04" y="4249883"/>
            <a:ext cx="2285714" cy="228571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1200D005-7559-41DB-9C26-34E825FB8E9E}"/>
              </a:ext>
            </a:extLst>
          </p:cNvPr>
          <p:cNvSpPr/>
          <p:nvPr/>
        </p:nvSpPr>
        <p:spPr>
          <a:xfrm>
            <a:off x="4666126" y="4387074"/>
            <a:ext cx="2285714" cy="228571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692B140-8C49-46B4-9915-5C6ADC2D88FE}"/>
              </a:ext>
            </a:extLst>
          </p:cNvPr>
          <p:cNvSpPr/>
          <p:nvPr/>
        </p:nvSpPr>
        <p:spPr>
          <a:xfrm>
            <a:off x="5257717" y="4154929"/>
            <a:ext cx="1255870" cy="118195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6BAA02D-1509-4EFF-BEA4-766D24EA76A7}"/>
              </a:ext>
            </a:extLst>
          </p:cNvPr>
          <p:cNvCxnSpPr>
            <a:cxnSpLocks/>
            <a:stCxn id="8" idx="3"/>
            <a:endCxn id="30" idx="1"/>
          </p:cNvCxnSpPr>
          <p:nvPr/>
        </p:nvCxnSpPr>
        <p:spPr>
          <a:xfrm>
            <a:off x="4394200" y="3412285"/>
            <a:ext cx="606661" cy="13095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580F16D-E543-423D-920B-401704D3301B}"/>
              </a:ext>
            </a:extLst>
          </p:cNvPr>
          <p:cNvSpPr txBox="1"/>
          <p:nvPr/>
        </p:nvSpPr>
        <p:spPr>
          <a:xfrm flipH="1">
            <a:off x="7081298" y="1971028"/>
            <a:ext cx="51481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800" b="1" dirty="0">
                <a:latin typeface="Myriad Pro Cond" panose="020B0506030403020204" pitchFamily="34" charset="0"/>
              </a:rPr>
              <a:t>Data Value Properties: </a:t>
            </a:r>
          </a:p>
          <a:p>
            <a:pPr lvl="1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	INT, FLOAT, CHAR,…</a:t>
            </a:r>
          </a:p>
          <a:p>
            <a:pPr lvl="1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	COMPRESSIBLE, APPROXIMABLE</a:t>
            </a:r>
            <a:endParaRPr lang="en-US" sz="2800" b="1" dirty="0">
              <a:latin typeface="Myriad Pro Cond" panose="020B0506030403020204" pitchFamily="34" charset="0"/>
            </a:endParaRPr>
          </a:p>
          <a:p>
            <a:pPr marL="514350" indent="-514350">
              <a:buAutoNum type="arabicParenR" startAt="2"/>
            </a:pPr>
            <a:r>
              <a:rPr lang="en-US" sz="2800" b="1" dirty="0">
                <a:latin typeface="Myriad Pro Cond" panose="020B0506030403020204" pitchFamily="34" charset="0"/>
              </a:rPr>
              <a:t>Access Properties:</a:t>
            </a:r>
          </a:p>
          <a:p>
            <a:pPr lvl="1"/>
            <a:r>
              <a:rPr lang="en-US" sz="2800" b="1" dirty="0">
                <a:latin typeface="Myriad Pro Cond" panose="020B0506030403020204" pitchFamily="34" charset="0"/>
              </a:rPr>
              <a:t>	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Read-Write Characteristics</a:t>
            </a:r>
          </a:p>
          <a:p>
            <a:pPr lvl="1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	Access Pattern </a:t>
            </a:r>
          </a:p>
          <a:p>
            <a:pPr lvl="1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	Access Intensity (“Hotness”)</a:t>
            </a:r>
            <a:endParaRPr lang="en-US" sz="2800" b="1" dirty="0">
              <a:latin typeface="Myriad Pro Cond" panose="020B0506030403020204" pitchFamily="34" charset="0"/>
            </a:endParaRPr>
          </a:p>
          <a:p>
            <a:r>
              <a:rPr lang="en-US" sz="2800" b="1" dirty="0">
                <a:latin typeface="Myriad Pro Cond" panose="020B0506030403020204" pitchFamily="34" charset="0"/>
              </a:rPr>
              <a:t>3) Data Locality:</a:t>
            </a:r>
          </a:p>
          <a:p>
            <a:r>
              <a:rPr lang="en-US" sz="2800" b="1" dirty="0">
                <a:latin typeface="Myriad Pro Cond" panose="020B0506030403020204" pitchFamily="34" charset="0"/>
              </a:rPr>
              <a:t>	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Working Set</a:t>
            </a: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Myriad Pro Cond" panose="020B0506030403020204" pitchFamily="34" charset="0"/>
              </a:rPr>
              <a:t>	Reuse</a:t>
            </a:r>
          </a:p>
          <a:p>
            <a:r>
              <a:rPr lang="en-US" sz="2800" b="1" dirty="0">
                <a:latin typeface="Myriad Pro Cond" panose="020B0506030403020204" pitchFamily="34" charset="0"/>
              </a:rPr>
              <a:t>4) ….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56EF635-21A7-4829-B269-1D8E2B896E1A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778107" y="2659323"/>
            <a:ext cx="4303191" cy="765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089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/>
      <p:bldP spid="12" grpId="0" animBg="1"/>
      <p:bldP spid="20" grpId="0"/>
      <p:bldP spid="30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F077-9892-4980-9E42-9E481E4F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Atom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569D2-F9D6-4B6E-95F8-8AA5772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901" y="2068606"/>
            <a:ext cx="4079494" cy="3062602"/>
            <a:chOff x="653144" y="2309331"/>
            <a:chExt cx="4079494" cy="31574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213092-435E-4FB4-92F9-631D3D2D9E2A}"/>
                </a:ext>
              </a:extLst>
            </p:cNvPr>
            <p:cNvSpPr txBox="1"/>
            <p:nvPr/>
          </p:nvSpPr>
          <p:spPr>
            <a:xfrm>
              <a:off x="2380026" y="2333287"/>
              <a:ext cx="11461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Myriad Pro Cond" panose="020B0506030403020204" pitchFamily="34" charset="0"/>
                </a:rPr>
                <a:t>Atom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53144" y="2309331"/>
              <a:ext cx="4079494" cy="315744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latin typeface="Myriad Pro Cond" panose="020B0506030403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20838" y="2309331"/>
              <a:ext cx="11461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Myriad Pro Cond" panose="020B0506030403020204" pitchFamily="34" charset="0"/>
                </a:rPr>
                <a:t>Atom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36173" y="3020396"/>
              <a:ext cx="1774371" cy="121375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Program</a:t>
              </a:r>
            </a:p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Attributes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923932" y="3017217"/>
              <a:ext cx="1569465" cy="1213756"/>
            </a:xfrm>
            <a:prstGeom prst="round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Mapping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25811" y="4365050"/>
              <a:ext cx="1569465" cy="98481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State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B64903-D764-4703-A44B-88EB16000D17}"/>
              </a:ext>
            </a:extLst>
          </p:cNvPr>
          <p:cNvCxnSpPr>
            <a:cxnSpLocks/>
          </p:cNvCxnSpPr>
          <p:nvPr/>
        </p:nvCxnSpPr>
        <p:spPr>
          <a:xfrm>
            <a:off x="2990335" y="2891480"/>
            <a:ext cx="1158595" cy="3459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74198" y="2568314"/>
            <a:ext cx="1705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1) CREATE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B64903-D764-4703-A44B-88EB16000D17}"/>
              </a:ext>
            </a:extLst>
          </p:cNvPr>
          <p:cNvCxnSpPr>
            <a:cxnSpLocks/>
          </p:cNvCxnSpPr>
          <p:nvPr/>
        </p:nvCxnSpPr>
        <p:spPr>
          <a:xfrm flipH="1">
            <a:off x="7748069" y="2778465"/>
            <a:ext cx="1358861" cy="5654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48845" y="2408635"/>
            <a:ext cx="2606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2) MAP/UNMAP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B64903-D764-4703-A44B-88EB16000D17}"/>
              </a:ext>
            </a:extLst>
          </p:cNvPr>
          <p:cNvCxnSpPr>
            <a:cxnSpLocks/>
          </p:cNvCxnSpPr>
          <p:nvPr/>
        </p:nvCxnSpPr>
        <p:spPr>
          <a:xfrm flipH="1" flipV="1">
            <a:off x="6136690" y="5013282"/>
            <a:ext cx="784731" cy="80257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06510" y="5572654"/>
            <a:ext cx="400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3) ACTIVATE/DEACTIVATE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0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230C-D509-4505-B5D7-2567E219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Atoms to express program semantics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0DE55-E77E-4A28-BB1B-953D9838B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6643" y="1580700"/>
            <a:ext cx="6147707" cy="5220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9999"/>
                </a:solidFill>
              </a:rPr>
              <a:t>A</a:t>
            </a:r>
            <a:r>
              <a:rPr lang="en-US" dirty="0"/>
              <a:t> = malloc ( size );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Atom1</a:t>
            </a:r>
            <a:r>
              <a:rPr lang="en-US" dirty="0"/>
              <a:t> = </a:t>
            </a:r>
            <a:r>
              <a:rPr lang="en-US" dirty="0" err="1">
                <a:solidFill>
                  <a:srgbClr val="008000"/>
                </a:solidFill>
              </a:rPr>
              <a:t>CreateAtom</a:t>
            </a:r>
            <a:r>
              <a:rPr lang="en-US" dirty="0"/>
              <a:t>(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dirty="0"/>
              <a:t>”, 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Regular</a:t>
            </a:r>
            <a:r>
              <a:rPr lang="en-US" dirty="0"/>
              <a:t>”, …);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8000"/>
                </a:solidFill>
              </a:rPr>
              <a:t>MapAtom</a:t>
            </a:r>
            <a:r>
              <a:rPr lang="en-US" dirty="0"/>
              <a:t>( </a:t>
            </a:r>
            <a:r>
              <a:rPr lang="en-US" dirty="0">
                <a:solidFill>
                  <a:srgbClr val="C00000"/>
                </a:solidFill>
              </a:rPr>
              <a:t>Atom1</a:t>
            </a:r>
            <a:r>
              <a:rPr lang="en-US" dirty="0"/>
              <a:t>, </a:t>
            </a:r>
            <a:r>
              <a:rPr lang="en-US" dirty="0">
                <a:solidFill>
                  <a:srgbClr val="009999"/>
                </a:solidFill>
              </a:rPr>
              <a:t>A</a:t>
            </a:r>
            <a:r>
              <a:rPr lang="en-US" dirty="0"/>
              <a:t>, size 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8000"/>
                </a:solidFill>
              </a:rPr>
              <a:t>ActivateAtom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Atom1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….</a:t>
            </a:r>
          </a:p>
          <a:p>
            <a:pPr marL="0" indent="0">
              <a:buNone/>
            </a:pPr>
            <a:r>
              <a:rPr lang="en-US" dirty="0"/>
              <a:t>….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Atom2</a:t>
            </a:r>
            <a:r>
              <a:rPr lang="en-US" dirty="0"/>
              <a:t> = </a:t>
            </a:r>
            <a:r>
              <a:rPr lang="en-US" dirty="0" err="1">
                <a:solidFill>
                  <a:srgbClr val="008000"/>
                </a:solidFill>
              </a:rPr>
              <a:t>CreateAtom</a:t>
            </a:r>
            <a:r>
              <a:rPr lang="en-US" dirty="0"/>
              <a:t>(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dirty="0"/>
              <a:t>”, 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Irregular</a:t>
            </a:r>
            <a:r>
              <a:rPr lang="en-US" dirty="0"/>
              <a:t>”, …);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8000"/>
                </a:solidFill>
              </a:rPr>
              <a:t>UnMapAtom</a:t>
            </a:r>
            <a:r>
              <a:rPr lang="en-US" dirty="0"/>
              <a:t>( </a:t>
            </a:r>
            <a:r>
              <a:rPr lang="en-US" dirty="0">
                <a:solidFill>
                  <a:srgbClr val="C00000"/>
                </a:solidFill>
              </a:rPr>
              <a:t>Atom1</a:t>
            </a:r>
            <a:r>
              <a:rPr lang="en-US" dirty="0"/>
              <a:t>, </a:t>
            </a:r>
            <a:r>
              <a:rPr lang="en-US" dirty="0">
                <a:solidFill>
                  <a:srgbClr val="009999"/>
                </a:solidFill>
              </a:rPr>
              <a:t>A</a:t>
            </a:r>
            <a:r>
              <a:rPr lang="en-US" dirty="0"/>
              <a:t>, size);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8000"/>
                </a:solidFill>
              </a:rPr>
              <a:t>MapAtom</a:t>
            </a:r>
            <a:r>
              <a:rPr lang="en-US" dirty="0"/>
              <a:t>( </a:t>
            </a:r>
            <a:r>
              <a:rPr lang="en-US" dirty="0">
                <a:solidFill>
                  <a:srgbClr val="C00000"/>
                </a:solidFill>
              </a:rPr>
              <a:t>Atom2</a:t>
            </a:r>
            <a:r>
              <a:rPr lang="en-US" dirty="0"/>
              <a:t>, </a:t>
            </a:r>
            <a:r>
              <a:rPr lang="en-US" dirty="0">
                <a:solidFill>
                  <a:srgbClr val="009999"/>
                </a:solidFill>
              </a:rPr>
              <a:t>A</a:t>
            </a:r>
            <a:r>
              <a:rPr lang="en-US" dirty="0"/>
              <a:t>, size 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8000"/>
                </a:solidFill>
              </a:rPr>
              <a:t>ActivateAtom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Atom2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C2A50-C061-4E9E-BF04-D4C769B7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24</a:t>
            </a:fld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D64DE65C-743D-4029-B064-2D960F5F7927}"/>
              </a:ext>
            </a:extLst>
          </p:cNvPr>
          <p:cNvSpPr/>
          <p:nvPr/>
        </p:nvSpPr>
        <p:spPr>
          <a:xfrm>
            <a:off x="1164639" y="1893966"/>
            <a:ext cx="3889054" cy="1482021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Memory Region A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(3D Array)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01E4BD-FAAC-4A31-BD29-8F9F90B8A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32" y="3841163"/>
            <a:ext cx="1649823" cy="1816135"/>
          </a:xfrm>
          <a:prstGeom prst="rect">
            <a:avLst/>
          </a:prstGeom>
        </p:spPr>
      </p:pic>
      <p:sp>
        <p:nvSpPr>
          <p:cNvPr id="9" name="Rounded Rectangle 29">
            <a:extLst>
              <a:ext uri="{FF2B5EF4-FFF2-40B4-BE49-F238E27FC236}">
                <a16:creationId xmlns:a16="http://schemas.microsoft.com/office/drawing/2014/main" id="{6420E76C-4ED7-4A8C-9B97-0BBF1718DE67}"/>
              </a:ext>
            </a:extLst>
          </p:cNvPr>
          <p:cNvSpPr/>
          <p:nvPr/>
        </p:nvSpPr>
        <p:spPr>
          <a:xfrm>
            <a:off x="2936170" y="3607069"/>
            <a:ext cx="1649823" cy="94015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Atom: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97BB34-96B7-4F7F-BFDC-A049673C555B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flipH="1" flipV="1">
            <a:off x="3109166" y="3375987"/>
            <a:ext cx="651916" cy="2310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0">
            <a:extLst>
              <a:ext uri="{FF2B5EF4-FFF2-40B4-BE49-F238E27FC236}">
                <a16:creationId xmlns:a16="http://schemas.microsoft.com/office/drawing/2014/main" id="{04CBA093-D4B0-443C-90AF-2E5A79945C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27215" y="2629927"/>
            <a:ext cx="1328457" cy="109401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130117-D7F6-480E-A4F2-55F19A666E4E}"/>
              </a:ext>
            </a:extLst>
          </p:cNvPr>
          <p:cNvSpPr txBox="1"/>
          <p:nvPr/>
        </p:nvSpPr>
        <p:spPr>
          <a:xfrm flipH="1">
            <a:off x="7648624" y="3898389"/>
            <a:ext cx="454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Myriad Pro Cond" panose="020B0506030403020204" pitchFamily="34" charset="0"/>
              </a:rPr>
              <a:t>Attributes cannot be changed</a:t>
            </a: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EB4D3736-C942-4D7B-901B-C1581DC9F05E}"/>
              </a:ext>
            </a:extLst>
          </p:cNvPr>
          <p:cNvSpPr/>
          <p:nvPr/>
        </p:nvSpPr>
        <p:spPr>
          <a:xfrm>
            <a:off x="2936170" y="4988250"/>
            <a:ext cx="1649823" cy="94015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Atom: 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C2680D-F58D-47E1-BA37-CBF50E6A17F6}"/>
              </a:ext>
            </a:extLst>
          </p:cNvPr>
          <p:cNvCxnSpPr>
            <a:cxnSpLocks/>
            <a:stCxn id="19" idx="0"/>
            <a:endCxn id="7" idx="2"/>
          </p:cNvCxnSpPr>
          <p:nvPr/>
        </p:nvCxnSpPr>
        <p:spPr>
          <a:xfrm flipH="1" flipV="1">
            <a:off x="3109166" y="3375987"/>
            <a:ext cx="651916" cy="16122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2584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23F57-5933-4CF1-8E03-57943CE6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the Atom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C61BE-9E0B-4441-A7EF-FBB498FE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5AF801-2893-4FF7-A39E-2C28C525FCEB}"/>
              </a:ext>
            </a:extLst>
          </p:cNvPr>
          <p:cNvSpPr/>
          <p:nvPr/>
        </p:nvSpPr>
        <p:spPr>
          <a:xfrm>
            <a:off x="924449" y="1577591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Compile Time (CREATE)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F9B6A-C272-4DC9-AD68-14C8895AF5E7}"/>
              </a:ext>
            </a:extLst>
          </p:cNvPr>
          <p:cNvSpPr/>
          <p:nvPr/>
        </p:nvSpPr>
        <p:spPr>
          <a:xfrm>
            <a:off x="924448" y="3368712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Load Time (CREATE)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300C27-8763-4F6F-9638-AE0DDD2113FC}"/>
              </a:ext>
            </a:extLst>
          </p:cNvPr>
          <p:cNvSpPr/>
          <p:nvPr/>
        </p:nvSpPr>
        <p:spPr>
          <a:xfrm>
            <a:off x="924447" y="5159833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Run Time (MAP and ACTIVATE)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616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 Time (CREATE)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26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643807" y="1901732"/>
            <a:ext cx="3315062" cy="793362"/>
            <a:chOff x="716692" y="2473199"/>
            <a:chExt cx="3386181" cy="1014141"/>
          </a:xfrm>
        </p:grpSpPr>
        <p:sp>
          <p:nvSpPr>
            <p:cNvPr id="8" name="Rounded Rectangle 11">
              <a:extLst>
                <a:ext uri="{FF2B5EF4-FFF2-40B4-BE49-F238E27FC236}">
                  <a16:creationId xmlns:a16="http://schemas.microsoft.com/office/drawing/2014/main" id="{7BD94B4D-B228-4B60-9DDE-50518FF3B6AF}"/>
                </a:ext>
              </a:extLst>
            </p:cNvPr>
            <p:cNvSpPr/>
            <p:nvPr/>
          </p:nvSpPr>
          <p:spPr>
            <a:xfrm>
              <a:off x="716692" y="2473199"/>
              <a:ext cx="1473615" cy="101414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Myriad Pro Cond" panose="020B0506030403020204" pitchFamily="34" charset="0"/>
                </a:rPr>
                <a:t>Atom: 1</a:t>
              </a:r>
            </a:p>
          </p:txBody>
        </p:sp>
        <p:sp>
          <p:nvSpPr>
            <p:cNvPr id="11" name="Rounded Rectangle 33">
              <a:extLst>
                <a:ext uri="{FF2B5EF4-FFF2-40B4-BE49-F238E27FC236}">
                  <a16:creationId xmlns:a16="http://schemas.microsoft.com/office/drawing/2014/main" id="{9A390670-AE2E-4D97-92CC-D692AF02033A}"/>
                </a:ext>
              </a:extLst>
            </p:cNvPr>
            <p:cNvSpPr/>
            <p:nvPr/>
          </p:nvSpPr>
          <p:spPr>
            <a:xfrm>
              <a:off x="2190307" y="2473200"/>
              <a:ext cx="1912566" cy="101140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Program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Attributes 1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6CE43C-87C5-491C-AE6E-F67D20710E85}"/>
              </a:ext>
            </a:extLst>
          </p:cNvPr>
          <p:cNvCxnSpPr>
            <a:cxnSpLocks/>
          </p:cNvCxnSpPr>
          <p:nvPr/>
        </p:nvCxnSpPr>
        <p:spPr>
          <a:xfrm>
            <a:off x="8385184" y="3976007"/>
            <a:ext cx="19707" cy="100612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F72C8EE-4BC2-492C-B8A5-5D38CAE7DCBF}"/>
              </a:ext>
            </a:extLst>
          </p:cNvPr>
          <p:cNvSpPr txBox="1"/>
          <p:nvPr/>
        </p:nvSpPr>
        <p:spPr>
          <a:xfrm flipH="1">
            <a:off x="8852889" y="5425302"/>
            <a:ext cx="3256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Atom Segment </a:t>
            </a:r>
          </a:p>
          <a:p>
            <a:r>
              <a:rPr lang="en-US" sz="3200" b="1" dirty="0">
                <a:latin typeface="Myriad Pro Cond" panose="020B0506030403020204" pitchFamily="34" charset="0"/>
              </a:rPr>
              <a:t>in Object File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7663852" y="2957785"/>
            <a:ext cx="3315062" cy="793362"/>
            <a:chOff x="716692" y="2473199"/>
            <a:chExt cx="3386181" cy="1014141"/>
          </a:xfrm>
        </p:grpSpPr>
        <p:sp>
          <p:nvSpPr>
            <p:cNvPr id="52" name="Rounded Rectangle 11">
              <a:extLst>
                <a:ext uri="{FF2B5EF4-FFF2-40B4-BE49-F238E27FC236}">
                  <a16:creationId xmlns:a16="http://schemas.microsoft.com/office/drawing/2014/main" id="{7BD94B4D-B228-4B60-9DDE-50518FF3B6AF}"/>
                </a:ext>
              </a:extLst>
            </p:cNvPr>
            <p:cNvSpPr/>
            <p:nvPr/>
          </p:nvSpPr>
          <p:spPr>
            <a:xfrm>
              <a:off x="716692" y="2473199"/>
              <a:ext cx="1473615" cy="101414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Myriad Pro Cond" panose="020B0506030403020204" pitchFamily="34" charset="0"/>
                </a:rPr>
                <a:t>Atom: 2</a:t>
              </a:r>
            </a:p>
          </p:txBody>
        </p:sp>
        <p:sp>
          <p:nvSpPr>
            <p:cNvPr id="53" name="Rounded Rectangle 33">
              <a:extLst>
                <a:ext uri="{FF2B5EF4-FFF2-40B4-BE49-F238E27FC236}">
                  <a16:creationId xmlns:a16="http://schemas.microsoft.com/office/drawing/2014/main" id="{9A390670-AE2E-4D97-92CC-D692AF02033A}"/>
                </a:ext>
              </a:extLst>
            </p:cNvPr>
            <p:cNvSpPr/>
            <p:nvPr/>
          </p:nvSpPr>
          <p:spPr>
            <a:xfrm>
              <a:off x="2190307" y="2473200"/>
              <a:ext cx="1912566" cy="101140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Program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Myriad Pro Cond" panose="020B0506030403020204" pitchFamily="34" charset="0"/>
                </a:rPr>
                <a:t>Attributes 2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19" y="5101254"/>
            <a:ext cx="1565645" cy="153083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F72C8EE-4BC2-492C-B8A5-5D38CAE7DCBF}"/>
              </a:ext>
            </a:extLst>
          </p:cNvPr>
          <p:cNvSpPr txBox="1"/>
          <p:nvPr/>
        </p:nvSpPr>
        <p:spPr>
          <a:xfrm flipH="1">
            <a:off x="8610599" y="4096848"/>
            <a:ext cx="325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Compiler</a:t>
            </a:r>
            <a:endParaRPr lang="en-US" sz="3200" b="1" dirty="0">
              <a:latin typeface="Myriad Pro Cond" panose="020B0506030403020204" pitchFamily="34" charset="0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D0AA12C8-8068-4095-9CA1-D572C8C24DB2}"/>
              </a:ext>
            </a:extLst>
          </p:cNvPr>
          <p:cNvSpPr txBox="1">
            <a:spLocks/>
          </p:cNvSpPr>
          <p:nvPr/>
        </p:nvSpPr>
        <p:spPr>
          <a:xfrm>
            <a:off x="620217" y="1574259"/>
            <a:ext cx="6147707" cy="52201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9999"/>
                </a:solidFill>
              </a:rPr>
              <a:t>A</a:t>
            </a:r>
            <a:r>
              <a:rPr lang="en-US" dirty="0"/>
              <a:t> = malloc ( size 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Atom1</a:t>
            </a:r>
            <a:r>
              <a:rPr lang="en-US" dirty="0"/>
              <a:t> = </a:t>
            </a:r>
            <a:r>
              <a:rPr lang="en-US" dirty="0" err="1">
                <a:solidFill>
                  <a:srgbClr val="008000"/>
                </a:solidFill>
              </a:rPr>
              <a:t>CreateAtom</a:t>
            </a:r>
            <a:r>
              <a:rPr lang="en-US" dirty="0"/>
              <a:t>(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dirty="0"/>
              <a:t>”, 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Regular</a:t>
            </a:r>
            <a:r>
              <a:rPr lang="en-US" dirty="0"/>
              <a:t>”, …);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8000"/>
                </a:solidFill>
              </a:rPr>
              <a:t>MapAtom</a:t>
            </a:r>
            <a:r>
              <a:rPr lang="en-US" dirty="0"/>
              <a:t>( </a:t>
            </a:r>
            <a:r>
              <a:rPr lang="en-US" dirty="0">
                <a:solidFill>
                  <a:srgbClr val="C00000"/>
                </a:solidFill>
              </a:rPr>
              <a:t>Atom1</a:t>
            </a:r>
            <a:r>
              <a:rPr lang="en-US" dirty="0"/>
              <a:t>, </a:t>
            </a:r>
            <a:r>
              <a:rPr lang="en-US" dirty="0">
                <a:solidFill>
                  <a:srgbClr val="009999"/>
                </a:solidFill>
              </a:rPr>
              <a:t>A</a:t>
            </a:r>
            <a:r>
              <a:rPr lang="en-US" dirty="0"/>
              <a:t>, size 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8000"/>
                </a:solidFill>
              </a:rPr>
              <a:t>ActivateAtom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Atom1</a:t>
            </a:r>
            <a:r>
              <a:rPr lang="en-US" dirty="0"/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Atom2</a:t>
            </a:r>
            <a:r>
              <a:rPr lang="en-US" dirty="0"/>
              <a:t> = </a:t>
            </a:r>
            <a:r>
              <a:rPr lang="en-US" dirty="0" err="1">
                <a:solidFill>
                  <a:srgbClr val="008000"/>
                </a:solidFill>
              </a:rPr>
              <a:t>CreateAtom</a:t>
            </a:r>
            <a:r>
              <a:rPr lang="en-US" dirty="0"/>
              <a:t>(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dirty="0"/>
              <a:t>”, 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Irregular</a:t>
            </a:r>
            <a:r>
              <a:rPr lang="en-US" dirty="0"/>
              <a:t>”, …);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8000"/>
                </a:solidFill>
              </a:rPr>
              <a:t>UnMapAtom</a:t>
            </a:r>
            <a:r>
              <a:rPr lang="en-US" dirty="0"/>
              <a:t>( </a:t>
            </a:r>
            <a:r>
              <a:rPr lang="en-US" dirty="0">
                <a:solidFill>
                  <a:srgbClr val="C00000"/>
                </a:solidFill>
              </a:rPr>
              <a:t>Atom1</a:t>
            </a:r>
            <a:r>
              <a:rPr lang="en-US" dirty="0"/>
              <a:t>, </a:t>
            </a:r>
            <a:r>
              <a:rPr lang="en-US" dirty="0">
                <a:solidFill>
                  <a:srgbClr val="009999"/>
                </a:solidFill>
              </a:rPr>
              <a:t>A</a:t>
            </a:r>
            <a:r>
              <a:rPr lang="en-US" dirty="0"/>
              <a:t>, size);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8000"/>
                </a:solidFill>
              </a:rPr>
              <a:t>MapAtom</a:t>
            </a:r>
            <a:r>
              <a:rPr lang="en-US" dirty="0"/>
              <a:t>( </a:t>
            </a:r>
            <a:r>
              <a:rPr lang="en-US" dirty="0">
                <a:solidFill>
                  <a:srgbClr val="C00000"/>
                </a:solidFill>
              </a:rPr>
              <a:t>Atom2</a:t>
            </a:r>
            <a:r>
              <a:rPr lang="en-US" dirty="0"/>
              <a:t>, </a:t>
            </a:r>
            <a:r>
              <a:rPr lang="en-US" dirty="0">
                <a:solidFill>
                  <a:srgbClr val="009999"/>
                </a:solidFill>
              </a:rPr>
              <a:t>A</a:t>
            </a:r>
            <a:r>
              <a:rPr lang="en-US" dirty="0"/>
              <a:t>, size 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8000"/>
                </a:solidFill>
              </a:rPr>
              <a:t>ActivateAtom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Atom2</a:t>
            </a:r>
            <a:r>
              <a:rPr lang="en-US" dirty="0"/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8C026D-CC96-4B4A-9899-1420AE67E26C}"/>
              </a:ext>
            </a:extLst>
          </p:cNvPr>
          <p:cNvCxnSpPr>
            <a:cxnSpLocks/>
          </p:cNvCxnSpPr>
          <p:nvPr/>
        </p:nvCxnSpPr>
        <p:spPr>
          <a:xfrm flipV="1">
            <a:off x="5176157" y="2692956"/>
            <a:ext cx="1918607" cy="97280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70C030D-854E-4877-A8B5-7948C54FDF69}"/>
              </a:ext>
            </a:extLst>
          </p:cNvPr>
          <p:cNvSpPr/>
          <p:nvPr/>
        </p:nvSpPr>
        <p:spPr>
          <a:xfrm>
            <a:off x="1722664" y="2015676"/>
            <a:ext cx="1747157" cy="5633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3A03236-5740-4489-9FD8-1B6FE3F46D69}"/>
              </a:ext>
            </a:extLst>
          </p:cNvPr>
          <p:cNvSpPr/>
          <p:nvPr/>
        </p:nvSpPr>
        <p:spPr>
          <a:xfrm>
            <a:off x="1722664" y="4583235"/>
            <a:ext cx="1747157" cy="5633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A97E83-29AE-416F-B7A7-9E83AC9C21F8}"/>
              </a:ext>
            </a:extLst>
          </p:cNvPr>
          <p:cNvSpPr txBox="1"/>
          <p:nvPr/>
        </p:nvSpPr>
        <p:spPr>
          <a:xfrm flipH="1">
            <a:off x="5577835" y="3428702"/>
            <a:ext cx="325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Compiler</a:t>
            </a:r>
            <a:endParaRPr lang="en-US" sz="3200" b="1" dirty="0">
              <a:latin typeface="Myriad Pro Cond" panose="020B05060304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8A2533-89C5-48FB-8289-B4247488604E}"/>
              </a:ext>
            </a:extLst>
          </p:cNvPr>
          <p:cNvSpPr/>
          <p:nvPr/>
        </p:nvSpPr>
        <p:spPr>
          <a:xfrm>
            <a:off x="-97162" y="2527413"/>
            <a:ext cx="12192000" cy="22531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Myriad Pro Cond" panose="020B0506030403020204" pitchFamily="34" charset="0"/>
              </a:rPr>
              <a:t>High overhead operations are handled at </a:t>
            </a:r>
            <a:r>
              <a:rPr lang="en-US" sz="4000" b="1" i="1" u="sng" dirty="0">
                <a:solidFill>
                  <a:schemeClr val="bg1"/>
                </a:solidFill>
                <a:latin typeface="Myriad Pro Cond" panose="020B0506030403020204" pitchFamily="34" charset="0"/>
              </a:rPr>
              <a:t>compile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921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18" grpId="0"/>
      <p:bldP spid="13" grpId="0" animBg="1"/>
      <p:bldP spid="26" grpId="0" animBg="1"/>
      <p:bldP spid="32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Time (CREATE)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27</a:t>
            </a:fld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72C8EE-4BC2-492C-B8A5-5D38CAE7DCBF}"/>
              </a:ext>
            </a:extLst>
          </p:cNvPr>
          <p:cNvSpPr txBox="1"/>
          <p:nvPr/>
        </p:nvSpPr>
        <p:spPr>
          <a:xfrm flipH="1">
            <a:off x="5143190" y="1761001"/>
            <a:ext cx="2342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Atom Segment </a:t>
            </a:r>
          </a:p>
          <a:p>
            <a:r>
              <a:rPr lang="en-US" sz="3200" b="1" dirty="0">
                <a:latin typeface="Myriad Pro Cond" panose="020B0506030403020204" pitchFamily="34" charset="0"/>
              </a:rPr>
              <a:t>in Object File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55" y="1528402"/>
            <a:ext cx="1309817" cy="1309817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B6CE43C-87C5-491C-AE6E-F67D20710E85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2810148" y="3016389"/>
            <a:ext cx="2165458" cy="113737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124464" y="4123006"/>
            <a:ext cx="3371367" cy="2159012"/>
            <a:chOff x="1124464" y="3945895"/>
            <a:chExt cx="3385751" cy="2336123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F76078FD-8DAE-4F14-99A3-23B80583EBFF}"/>
                </a:ext>
              </a:extLst>
            </p:cNvPr>
            <p:cNvSpPr/>
            <p:nvPr/>
          </p:nvSpPr>
          <p:spPr>
            <a:xfrm>
              <a:off x="1124464" y="3979178"/>
              <a:ext cx="3385751" cy="757246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F612E0-F6F8-49FD-86ED-4F5CF9C2C2FB}"/>
                </a:ext>
              </a:extLst>
            </p:cNvPr>
            <p:cNvSpPr txBox="1"/>
            <p:nvPr/>
          </p:nvSpPr>
          <p:spPr>
            <a:xfrm>
              <a:off x="1242149" y="3945895"/>
              <a:ext cx="9873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Atom ID</a:t>
              </a:r>
            </a:p>
          </p:txBody>
        </p:sp>
        <p:sp>
          <p:nvSpPr>
            <p:cNvPr id="34" name="Rounded Rectangle 17">
              <a:extLst>
                <a:ext uri="{FF2B5EF4-FFF2-40B4-BE49-F238E27FC236}">
                  <a16:creationId xmlns:a16="http://schemas.microsoft.com/office/drawing/2014/main" id="{F76078FD-8DAE-4F14-99A3-23B80583EBFF}"/>
                </a:ext>
              </a:extLst>
            </p:cNvPr>
            <p:cNvSpPr/>
            <p:nvPr/>
          </p:nvSpPr>
          <p:spPr>
            <a:xfrm>
              <a:off x="1124464" y="4736424"/>
              <a:ext cx="3385751" cy="51519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17">
              <a:extLst>
                <a:ext uri="{FF2B5EF4-FFF2-40B4-BE49-F238E27FC236}">
                  <a16:creationId xmlns:a16="http://schemas.microsoft.com/office/drawing/2014/main" id="{F76078FD-8DAE-4F14-99A3-23B80583EBFF}"/>
                </a:ext>
              </a:extLst>
            </p:cNvPr>
            <p:cNvSpPr/>
            <p:nvPr/>
          </p:nvSpPr>
          <p:spPr>
            <a:xfrm>
              <a:off x="1124464" y="5251622"/>
              <a:ext cx="3385751" cy="51519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17">
              <a:extLst>
                <a:ext uri="{FF2B5EF4-FFF2-40B4-BE49-F238E27FC236}">
                  <a16:creationId xmlns:a16="http://schemas.microsoft.com/office/drawing/2014/main" id="{F76078FD-8DAE-4F14-99A3-23B80583EBFF}"/>
                </a:ext>
              </a:extLst>
            </p:cNvPr>
            <p:cNvSpPr/>
            <p:nvPr/>
          </p:nvSpPr>
          <p:spPr>
            <a:xfrm>
              <a:off x="1124464" y="5766820"/>
              <a:ext cx="3385751" cy="51519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2286000" y="3979178"/>
              <a:ext cx="37070" cy="23028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F612E0-F6F8-49FD-86ED-4F5CF9C2C2FB}"/>
                </a:ext>
              </a:extLst>
            </p:cNvPr>
            <p:cNvSpPr txBox="1"/>
            <p:nvPr/>
          </p:nvSpPr>
          <p:spPr>
            <a:xfrm>
              <a:off x="2347222" y="4126968"/>
              <a:ext cx="1989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Attributes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942661D-5647-4A6F-8E7B-BECB7C2D994B}"/>
              </a:ext>
            </a:extLst>
          </p:cNvPr>
          <p:cNvSpPr txBox="1"/>
          <p:nvPr/>
        </p:nvSpPr>
        <p:spPr>
          <a:xfrm>
            <a:off x="3492649" y="3158981"/>
            <a:ext cx="716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 Cond" panose="020B0506030403020204" pitchFamily="34" charset="0"/>
                <a:cs typeface="Consolas" pitchFamily="49" charset="0"/>
              </a:rPr>
              <a:t>OS</a:t>
            </a:r>
          </a:p>
        </p:txBody>
      </p:sp>
      <p:sp>
        <p:nvSpPr>
          <p:cNvPr id="69" name="Rectangle: Rounded Corners 2">
            <a:extLst>
              <a:ext uri="{FF2B5EF4-FFF2-40B4-BE49-F238E27FC236}">
                <a16:creationId xmlns:a16="http://schemas.microsoft.com/office/drawing/2014/main" id="{4FE831C8-BEA2-497A-9503-DB104D5EAB94}"/>
              </a:ext>
            </a:extLst>
          </p:cNvPr>
          <p:cNvSpPr/>
          <p:nvPr/>
        </p:nvSpPr>
        <p:spPr>
          <a:xfrm>
            <a:off x="4910074" y="5221335"/>
            <a:ext cx="1693968" cy="97976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Cache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Controllers</a:t>
            </a:r>
            <a:endParaRPr lang="en-US" sz="32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76" name="Rectangle: Rounded Corners 2">
            <a:extLst>
              <a:ext uri="{FF2B5EF4-FFF2-40B4-BE49-F238E27FC236}">
                <a16:creationId xmlns:a16="http://schemas.microsoft.com/office/drawing/2014/main" id="{4FE831C8-BEA2-497A-9503-DB104D5EAB94}"/>
              </a:ext>
            </a:extLst>
          </p:cNvPr>
          <p:cNvSpPr/>
          <p:nvPr/>
        </p:nvSpPr>
        <p:spPr>
          <a:xfrm>
            <a:off x="5661059" y="3945895"/>
            <a:ext cx="3140722" cy="578919"/>
          </a:xfrm>
          <a:prstGeom prst="roundRect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Myriad Pro Cond" panose="020B0506030403020204" pitchFamily="34" charset="0"/>
              </a:rPr>
              <a:t>Attribute Translator</a:t>
            </a:r>
            <a:endParaRPr lang="en-US" sz="36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B6CE43C-87C5-491C-AE6E-F67D20710E85}"/>
              </a:ext>
            </a:extLst>
          </p:cNvPr>
          <p:cNvCxnSpPr>
            <a:cxnSpLocks/>
          </p:cNvCxnSpPr>
          <p:nvPr/>
        </p:nvCxnSpPr>
        <p:spPr>
          <a:xfrm>
            <a:off x="4975606" y="3016389"/>
            <a:ext cx="2394438" cy="92950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B6CE43C-87C5-491C-AE6E-F67D20710E85}"/>
              </a:ext>
            </a:extLst>
          </p:cNvPr>
          <p:cNvCxnSpPr>
            <a:cxnSpLocks/>
            <a:stCxn id="76" idx="2"/>
            <a:endCxn id="69" idx="0"/>
          </p:cNvCxnSpPr>
          <p:nvPr/>
        </p:nvCxnSpPr>
        <p:spPr>
          <a:xfrm flipH="1">
            <a:off x="5757058" y="4524814"/>
            <a:ext cx="1474362" cy="69652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2">
            <a:extLst>
              <a:ext uri="{FF2B5EF4-FFF2-40B4-BE49-F238E27FC236}">
                <a16:creationId xmlns:a16="http://schemas.microsoft.com/office/drawing/2014/main" id="{4FE831C8-BEA2-497A-9503-DB104D5EAB94}"/>
              </a:ext>
            </a:extLst>
          </p:cNvPr>
          <p:cNvSpPr/>
          <p:nvPr/>
        </p:nvSpPr>
        <p:spPr>
          <a:xfrm>
            <a:off x="6792251" y="5606057"/>
            <a:ext cx="1556933" cy="57891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Myriad Pro Cond" panose="020B0506030403020204" pitchFamily="34" charset="0"/>
              </a:rPr>
              <a:t>Prefetcher</a:t>
            </a:r>
            <a:endParaRPr lang="en-US" sz="3200" b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B6CE43C-87C5-491C-AE6E-F67D20710E85}"/>
              </a:ext>
            </a:extLst>
          </p:cNvPr>
          <p:cNvCxnSpPr>
            <a:cxnSpLocks/>
            <a:stCxn id="76" idx="2"/>
            <a:endCxn id="81" idx="0"/>
          </p:cNvCxnSpPr>
          <p:nvPr/>
        </p:nvCxnSpPr>
        <p:spPr>
          <a:xfrm>
            <a:off x="7231420" y="4524814"/>
            <a:ext cx="339298" cy="108124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: Rounded Corners 2">
            <a:extLst>
              <a:ext uri="{FF2B5EF4-FFF2-40B4-BE49-F238E27FC236}">
                <a16:creationId xmlns:a16="http://schemas.microsoft.com/office/drawing/2014/main" id="{4FE831C8-BEA2-497A-9503-DB104D5EAB94}"/>
              </a:ext>
            </a:extLst>
          </p:cNvPr>
          <p:cNvSpPr/>
          <p:nvPr/>
        </p:nvSpPr>
        <p:spPr>
          <a:xfrm>
            <a:off x="8537393" y="5509221"/>
            <a:ext cx="1701732" cy="10960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Memory Controller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B6CE43C-87C5-491C-AE6E-F67D20710E85}"/>
              </a:ext>
            </a:extLst>
          </p:cNvPr>
          <p:cNvCxnSpPr>
            <a:cxnSpLocks/>
            <a:stCxn id="76" idx="2"/>
            <a:endCxn id="91" idx="0"/>
          </p:cNvCxnSpPr>
          <p:nvPr/>
        </p:nvCxnSpPr>
        <p:spPr>
          <a:xfrm>
            <a:off x="7231420" y="4524814"/>
            <a:ext cx="2156839" cy="984407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: Rounded Corners 2">
            <a:extLst>
              <a:ext uri="{FF2B5EF4-FFF2-40B4-BE49-F238E27FC236}">
                <a16:creationId xmlns:a16="http://schemas.microsoft.com/office/drawing/2014/main" id="{4FE831C8-BEA2-497A-9503-DB104D5EAB94}"/>
              </a:ext>
            </a:extLst>
          </p:cNvPr>
          <p:cNvSpPr/>
          <p:nvPr/>
        </p:nvSpPr>
        <p:spPr>
          <a:xfrm>
            <a:off x="10542357" y="5043165"/>
            <a:ext cx="1098921" cy="6563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…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B6CE43C-87C5-491C-AE6E-F67D20710E85}"/>
              </a:ext>
            </a:extLst>
          </p:cNvPr>
          <p:cNvCxnSpPr>
            <a:cxnSpLocks/>
            <a:stCxn id="76" idx="2"/>
            <a:endCxn id="102" idx="0"/>
          </p:cNvCxnSpPr>
          <p:nvPr/>
        </p:nvCxnSpPr>
        <p:spPr>
          <a:xfrm>
            <a:off x="7231420" y="4524814"/>
            <a:ext cx="3860398" cy="51835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urved Connector 10">
            <a:extLst>
              <a:ext uri="{FF2B5EF4-FFF2-40B4-BE49-F238E27FC236}">
                <a16:creationId xmlns:a16="http://schemas.microsoft.com/office/drawing/2014/main" id="{3BA61005-7C10-41AC-860B-5B321BCCB3CD}"/>
              </a:ext>
            </a:extLst>
          </p:cNvPr>
          <p:cNvCxnSpPr>
            <a:cxnSpLocks/>
            <a:endCxn id="125" idx="0"/>
          </p:cNvCxnSpPr>
          <p:nvPr/>
        </p:nvCxnSpPr>
        <p:spPr>
          <a:xfrm rot="10800000" flipV="1">
            <a:off x="2002154" y="1721448"/>
            <a:ext cx="1948355" cy="478592"/>
          </a:xfrm>
          <a:prstGeom prst="curvedConnector2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262288" y="2200040"/>
            <a:ext cx="3479730" cy="109824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FF0000"/>
                </a:solidFill>
                <a:latin typeface="Myriad Pro Cond" panose="020B0506030403020204" pitchFamily="34" charset="0"/>
              </a:rPr>
              <a:t>Architecture-agnostic,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Myriad Pro Cond" panose="020B0506030403020204" pitchFamily="34" charset="0"/>
              </a:rPr>
              <a:t>general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8318277" y="2348017"/>
            <a:ext cx="3489462" cy="11601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>
                <a:solidFill>
                  <a:srgbClr val="FF0000"/>
                </a:solidFill>
                <a:latin typeface="Myriad Pro Cond" panose="020B0506030403020204" pitchFamily="34" charset="0"/>
              </a:rPr>
              <a:t>Architecture-specific,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Myriad Pro Cond" panose="020B0506030403020204" pitchFamily="34" charset="0"/>
              </a:rPr>
              <a:t>low-level</a:t>
            </a:r>
          </a:p>
        </p:txBody>
      </p:sp>
      <p:cxnSp>
        <p:nvCxnSpPr>
          <p:cNvPr id="38" name="Curved Connector 10">
            <a:extLst>
              <a:ext uri="{FF2B5EF4-FFF2-40B4-BE49-F238E27FC236}">
                <a16:creationId xmlns:a16="http://schemas.microsoft.com/office/drawing/2014/main" id="{430D2918-F616-463B-9AE1-DF171C178F4E}"/>
              </a:ext>
            </a:extLst>
          </p:cNvPr>
          <p:cNvCxnSpPr>
            <a:cxnSpLocks/>
            <a:endCxn id="127" idx="2"/>
          </p:cNvCxnSpPr>
          <p:nvPr/>
        </p:nvCxnSpPr>
        <p:spPr>
          <a:xfrm flipV="1">
            <a:off x="8318277" y="3508151"/>
            <a:ext cx="1744731" cy="1711006"/>
          </a:xfrm>
          <a:prstGeom prst="curvedConnector2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663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5" grpId="0" animBg="1"/>
      <p:bldP spid="69" grpId="0" animBg="1"/>
      <p:bldP spid="76" grpId="0" animBg="1"/>
      <p:bldP spid="81" grpId="0" animBg="1"/>
      <p:bldP spid="91" grpId="0" animBg="1"/>
      <p:bldP spid="102" grpId="0" animBg="1"/>
      <p:bldP spid="125" grpId="0" animBg="1"/>
      <p:bldP spid="1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395DB-C009-453C-8D44-45D3076C5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Time (MAP and ACTIVATE)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DAD83-88C2-4250-92A4-FB160FDF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28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E49FC6EC-4C04-40F1-8555-FBC550A59135}"/>
              </a:ext>
            </a:extLst>
          </p:cNvPr>
          <p:cNvSpPr txBox="1">
            <a:spLocks/>
          </p:cNvSpPr>
          <p:nvPr/>
        </p:nvSpPr>
        <p:spPr>
          <a:xfrm>
            <a:off x="620217" y="1574259"/>
            <a:ext cx="6147707" cy="522015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9999"/>
                </a:solidFill>
              </a:rPr>
              <a:t>A</a:t>
            </a:r>
            <a:r>
              <a:rPr lang="en-US" dirty="0"/>
              <a:t> = malloc ( size 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Atom1</a:t>
            </a:r>
            <a:r>
              <a:rPr lang="en-US" dirty="0"/>
              <a:t> = </a:t>
            </a:r>
            <a:r>
              <a:rPr lang="en-US" dirty="0" err="1">
                <a:solidFill>
                  <a:srgbClr val="008000"/>
                </a:solidFill>
              </a:rPr>
              <a:t>CreateAtom</a:t>
            </a:r>
            <a:r>
              <a:rPr lang="en-US" dirty="0"/>
              <a:t>(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dirty="0"/>
              <a:t>”, 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Regular</a:t>
            </a:r>
            <a:r>
              <a:rPr lang="en-US" dirty="0"/>
              <a:t>”, …);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8000"/>
                </a:solidFill>
              </a:rPr>
              <a:t>MapAtom</a:t>
            </a:r>
            <a:r>
              <a:rPr lang="en-US" dirty="0"/>
              <a:t>( </a:t>
            </a:r>
            <a:r>
              <a:rPr lang="en-US" dirty="0">
                <a:solidFill>
                  <a:srgbClr val="C00000"/>
                </a:solidFill>
              </a:rPr>
              <a:t>Atom1</a:t>
            </a:r>
            <a:r>
              <a:rPr lang="en-US" dirty="0"/>
              <a:t>, </a:t>
            </a:r>
            <a:r>
              <a:rPr lang="en-US" dirty="0">
                <a:solidFill>
                  <a:srgbClr val="009999"/>
                </a:solidFill>
              </a:rPr>
              <a:t>A</a:t>
            </a:r>
            <a:r>
              <a:rPr lang="en-US" dirty="0"/>
              <a:t>, size 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8000"/>
                </a:solidFill>
              </a:rPr>
              <a:t>ActivateAtom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Atom1</a:t>
            </a:r>
            <a:r>
              <a:rPr lang="en-US" dirty="0"/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….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Atom2</a:t>
            </a:r>
            <a:r>
              <a:rPr lang="en-US" dirty="0"/>
              <a:t> = </a:t>
            </a:r>
            <a:r>
              <a:rPr lang="en-US" dirty="0" err="1">
                <a:solidFill>
                  <a:srgbClr val="008000"/>
                </a:solidFill>
              </a:rPr>
              <a:t>CreateAtom</a:t>
            </a:r>
            <a:r>
              <a:rPr lang="en-US" dirty="0"/>
              <a:t>(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INT</a:t>
            </a:r>
            <a:r>
              <a:rPr lang="en-US" dirty="0"/>
              <a:t>”, 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Irregular</a:t>
            </a:r>
            <a:r>
              <a:rPr lang="en-US" dirty="0"/>
              <a:t>”, …);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8000"/>
                </a:solidFill>
              </a:rPr>
              <a:t>UnMapAtom</a:t>
            </a:r>
            <a:r>
              <a:rPr lang="en-US" dirty="0"/>
              <a:t>( </a:t>
            </a:r>
            <a:r>
              <a:rPr lang="en-US" dirty="0">
                <a:solidFill>
                  <a:srgbClr val="C00000"/>
                </a:solidFill>
              </a:rPr>
              <a:t>Atom1</a:t>
            </a:r>
            <a:r>
              <a:rPr lang="en-US" dirty="0"/>
              <a:t>, </a:t>
            </a:r>
            <a:r>
              <a:rPr lang="en-US" dirty="0">
                <a:solidFill>
                  <a:srgbClr val="009999"/>
                </a:solidFill>
              </a:rPr>
              <a:t>A</a:t>
            </a:r>
            <a:r>
              <a:rPr lang="en-US" dirty="0"/>
              <a:t>, size);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8000"/>
                </a:solidFill>
              </a:rPr>
              <a:t>MapAtom</a:t>
            </a:r>
            <a:r>
              <a:rPr lang="en-US" dirty="0"/>
              <a:t>( </a:t>
            </a:r>
            <a:r>
              <a:rPr lang="en-US" dirty="0">
                <a:solidFill>
                  <a:srgbClr val="C00000"/>
                </a:solidFill>
              </a:rPr>
              <a:t>Atom2</a:t>
            </a:r>
            <a:r>
              <a:rPr lang="en-US" dirty="0"/>
              <a:t>, </a:t>
            </a:r>
            <a:r>
              <a:rPr lang="en-US" dirty="0">
                <a:solidFill>
                  <a:srgbClr val="009999"/>
                </a:solidFill>
              </a:rPr>
              <a:t>A</a:t>
            </a:r>
            <a:r>
              <a:rPr lang="en-US" dirty="0"/>
              <a:t>, size 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8000"/>
                </a:solidFill>
              </a:rPr>
              <a:t>ActivateAtom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Atom2</a:t>
            </a:r>
            <a:r>
              <a:rPr lang="en-US" dirty="0"/>
              <a:t>);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E140B24-CC92-462D-8ACA-70795610375F}"/>
              </a:ext>
            </a:extLst>
          </p:cNvPr>
          <p:cNvSpPr/>
          <p:nvPr/>
        </p:nvSpPr>
        <p:spPr>
          <a:xfrm>
            <a:off x="522514" y="2513697"/>
            <a:ext cx="1747157" cy="5633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4594587-35A7-4AE3-89DD-1C3C288B36C6}"/>
              </a:ext>
            </a:extLst>
          </p:cNvPr>
          <p:cNvSpPr/>
          <p:nvPr/>
        </p:nvSpPr>
        <p:spPr>
          <a:xfrm>
            <a:off x="570273" y="3077033"/>
            <a:ext cx="2001477" cy="5633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78EC8EF-3BD0-4465-A4AA-F950A32E0EC5}"/>
              </a:ext>
            </a:extLst>
          </p:cNvPr>
          <p:cNvSpPr/>
          <p:nvPr/>
        </p:nvSpPr>
        <p:spPr>
          <a:xfrm>
            <a:off x="453252" y="5026714"/>
            <a:ext cx="2001477" cy="5633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24569D1-4C71-473D-BC74-66410982A122}"/>
              </a:ext>
            </a:extLst>
          </p:cNvPr>
          <p:cNvSpPr/>
          <p:nvPr/>
        </p:nvSpPr>
        <p:spPr>
          <a:xfrm>
            <a:off x="395353" y="5628895"/>
            <a:ext cx="2001477" cy="5633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DB6A2E1-EA3F-4E75-8620-2701579C0961}"/>
              </a:ext>
            </a:extLst>
          </p:cNvPr>
          <p:cNvSpPr/>
          <p:nvPr/>
        </p:nvSpPr>
        <p:spPr>
          <a:xfrm>
            <a:off x="453252" y="6074682"/>
            <a:ext cx="2168442" cy="5633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48D94A-7772-4852-BF7D-7A03C085B3ED}"/>
              </a:ext>
            </a:extLst>
          </p:cNvPr>
          <p:cNvCxnSpPr>
            <a:cxnSpLocks/>
          </p:cNvCxnSpPr>
          <p:nvPr/>
        </p:nvCxnSpPr>
        <p:spPr>
          <a:xfrm>
            <a:off x="3957742" y="3718720"/>
            <a:ext cx="3380357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8B5C3A6-096F-4176-8E01-952D063BCCBC}"/>
              </a:ext>
            </a:extLst>
          </p:cNvPr>
          <p:cNvSpPr txBox="1"/>
          <p:nvPr/>
        </p:nvSpPr>
        <p:spPr>
          <a:xfrm>
            <a:off x="4033067" y="3019802"/>
            <a:ext cx="32250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Myriad Pro Cond" panose="020B0506030403020204" pitchFamily="34" charset="0"/>
              </a:rPr>
              <a:t>New </a:t>
            </a:r>
            <a:r>
              <a:rPr lang="en-US" sz="4000" b="1" i="1" dirty="0" err="1">
                <a:latin typeface="Myriad Pro Cond" panose="020B0506030403020204" pitchFamily="34" charset="0"/>
              </a:rPr>
              <a:t>insts</a:t>
            </a:r>
            <a:r>
              <a:rPr lang="en-US" sz="4000" b="1" i="1" dirty="0">
                <a:latin typeface="Myriad Pro Cond" panose="020B0506030403020204" pitchFamily="34" charset="0"/>
              </a:rPr>
              <a:t> in ISA</a:t>
            </a:r>
          </a:p>
          <a:p>
            <a:endParaRPr lang="en-US" sz="2800" b="1" dirty="0" err="1">
              <a:solidFill>
                <a:srgbClr val="FF0000"/>
              </a:solidFill>
              <a:latin typeface="Myriad Pro Cond" panose="020B0506030403020204" pitchFamily="34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BB51B3B-66EE-4831-AB38-BE03CB87EDDB}"/>
              </a:ext>
            </a:extLst>
          </p:cNvPr>
          <p:cNvCxnSpPr>
            <a:cxnSpLocks/>
            <a:stCxn id="64" idx="2"/>
          </p:cNvCxnSpPr>
          <p:nvPr/>
        </p:nvCxnSpPr>
        <p:spPr>
          <a:xfrm>
            <a:off x="8517803" y="2302610"/>
            <a:ext cx="2776" cy="5824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2">
            <a:extLst>
              <a:ext uri="{FF2B5EF4-FFF2-40B4-BE49-F238E27FC236}">
                <a16:creationId xmlns:a16="http://schemas.microsoft.com/office/drawing/2014/main" id="{C262C7A9-A84B-435A-8CD1-A9218930510C}"/>
              </a:ext>
            </a:extLst>
          </p:cNvPr>
          <p:cNvSpPr/>
          <p:nvPr/>
        </p:nvSpPr>
        <p:spPr>
          <a:xfrm>
            <a:off x="9022871" y="5838113"/>
            <a:ext cx="2019935" cy="6202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Myriad Pro Cond" panose="020B0506030403020204" pitchFamily="34" charset="0"/>
              </a:rPr>
              <a:t>DRAM Cache</a:t>
            </a:r>
            <a:endParaRPr lang="en-US" sz="36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59" name="Rectangle: Rounded Corners 2">
            <a:extLst>
              <a:ext uri="{FF2B5EF4-FFF2-40B4-BE49-F238E27FC236}">
                <a16:creationId xmlns:a16="http://schemas.microsoft.com/office/drawing/2014/main" id="{81DA9BDE-2533-4AD5-BAE2-5A32FA839035}"/>
              </a:ext>
            </a:extLst>
          </p:cNvPr>
          <p:cNvSpPr/>
          <p:nvPr/>
        </p:nvSpPr>
        <p:spPr>
          <a:xfrm>
            <a:off x="6476999" y="4908601"/>
            <a:ext cx="733399" cy="824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Myriad Pro Cond" panose="020B0506030403020204" pitchFamily="34" charset="0"/>
              </a:rPr>
              <a:t>OS</a:t>
            </a:r>
            <a:endParaRPr lang="en-US" sz="44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60" name="Rectangle: Rounded Corners 2">
            <a:extLst>
              <a:ext uri="{FF2B5EF4-FFF2-40B4-BE49-F238E27FC236}">
                <a16:creationId xmlns:a16="http://schemas.microsoft.com/office/drawing/2014/main" id="{10AA4703-60EB-4668-A6ED-366E1BDF65B6}"/>
              </a:ext>
            </a:extLst>
          </p:cNvPr>
          <p:cNvSpPr/>
          <p:nvPr/>
        </p:nvSpPr>
        <p:spPr>
          <a:xfrm>
            <a:off x="11123064" y="5309520"/>
            <a:ext cx="753639" cy="52514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. . .</a:t>
            </a:r>
          </a:p>
        </p:txBody>
      </p:sp>
      <p:sp>
        <p:nvSpPr>
          <p:cNvPr id="61" name="Rectangle: Rounded Corners 2">
            <a:extLst>
              <a:ext uri="{FF2B5EF4-FFF2-40B4-BE49-F238E27FC236}">
                <a16:creationId xmlns:a16="http://schemas.microsoft.com/office/drawing/2014/main" id="{7C40AD97-0C27-4119-A17F-5DEDF9F4B93A}"/>
              </a:ext>
            </a:extLst>
          </p:cNvPr>
          <p:cNvSpPr/>
          <p:nvPr/>
        </p:nvSpPr>
        <p:spPr>
          <a:xfrm>
            <a:off x="7066325" y="5809334"/>
            <a:ext cx="1771403" cy="67785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bg1"/>
                </a:solidFill>
                <a:latin typeface="Myriad Pro Cond" panose="020B0506030403020204" pitchFamily="34" charset="0"/>
              </a:rPr>
              <a:t>Prefetcher</a:t>
            </a:r>
            <a:endParaRPr lang="en-US" sz="36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62" name="Rectangle: Rounded Corners 2">
            <a:extLst>
              <a:ext uri="{FF2B5EF4-FFF2-40B4-BE49-F238E27FC236}">
                <a16:creationId xmlns:a16="http://schemas.microsoft.com/office/drawing/2014/main" id="{A13CC1CB-601E-4B5F-8957-6055D956BE9F}"/>
              </a:ext>
            </a:extLst>
          </p:cNvPr>
          <p:cNvSpPr/>
          <p:nvPr/>
        </p:nvSpPr>
        <p:spPr>
          <a:xfrm>
            <a:off x="9094423" y="4858746"/>
            <a:ext cx="1819171" cy="8954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Myriad Pro Cond" panose="020B0506030403020204" pitchFamily="34" charset="0"/>
              </a:rPr>
              <a:t>Memory Controller</a:t>
            </a:r>
            <a:endParaRPr lang="en-US" sz="36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63" name="Rectangle: Rounded Corners 2">
            <a:extLst>
              <a:ext uri="{FF2B5EF4-FFF2-40B4-BE49-F238E27FC236}">
                <a16:creationId xmlns:a16="http://schemas.microsoft.com/office/drawing/2014/main" id="{DFF64761-7E3A-4360-ABCD-71CE6CF8D6C8}"/>
              </a:ext>
            </a:extLst>
          </p:cNvPr>
          <p:cNvSpPr/>
          <p:nvPr/>
        </p:nvSpPr>
        <p:spPr>
          <a:xfrm>
            <a:off x="7338099" y="4858746"/>
            <a:ext cx="1596626" cy="8248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Myriad Pro Cond" panose="020B0506030403020204" pitchFamily="34" charset="0"/>
              </a:rPr>
              <a:t>Caches</a:t>
            </a:r>
            <a:endParaRPr lang="en-US" sz="4000" b="1" i="1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64" name="Rounded Rectangle 26">
            <a:extLst>
              <a:ext uri="{FF2B5EF4-FFF2-40B4-BE49-F238E27FC236}">
                <a16:creationId xmlns:a16="http://schemas.microsoft.com/office/drawing/2014/main" id="{5D4BCB75-2488-46E3-AD27-683096ACF144}"/>
              </a:ext>
            </a:extLst>
          </p:cNvPr>
          <p:cNvSpPr/>
          <p:nvPr/>
        </p:nvSpPr>
        <p:spPr>
          <a:xfrm>
            <a:off x="7031596" y="1536983"/>
            <a:ext cx="2972413" cy="765627"/>
          </a:xfrm>
          <a:prstGeom prst="roundRect">
            <a:avLst/>
          </a:prstGeom>
          <a:solidFill>
            <a:srgbClr val="0099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Myriad Pro Cond"/>
              </a:rPr>
              <a:t>Application</a:t>
            </a:r>
            <a:endParaRPr lang="en-US" sz="4800" b="1" dirty="0">
              <a:solidFill>
                <a:schemeClr val="bg1"/>
              </a:solidFill>
              <a:latin typeface="Myriad Pro Cond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5EA69F9-7E3A-4560-AFEB-D0A2C19703BA}"/>
              </a:ext>
            </a:extLst>
          </p:cNvPr>
          <p:cNvCxnSpPr>
            <a:cxnSpLocks/>
            <a:stCxn id="66" idx="2"/>
          </p:cNvCxnSpPr>
          <p:nvPr/>
        </p:nvCxnSpPr>
        <p:spPr>
          <a:xfrm>
            <a:off x="8528456" y="4134320"/>
            <a:ext cx="0" cy="5824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3">
            <a:extLst>
              <a:ext uri="{FF2B5EF4-FFF2-40B4-BE49-F238E27FC236}">
                <a16:creationId xmlns:a16="http://schemas.microsoft.com/office/drawing/2014/main" id="{00163298-B0CE-4409-AFFB-B05251780638}"/>
              </a:ext>
            </a:extLst>
          </p:cNvPr>
          <p:cNvSpPr/>
          <p:nvPr/>
        </p:nvSpPr>
        <p:spPr>
          <a:xfrm>
            <a:off x="7338099" y="2925479"/>
            <a:ext cx="2380714" cy="1208841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Expressive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Memory</a:t>
            </a:r>
          </a:p>
        </p:txBody>
      </p:sp>
      <p:sp>
        <p:nvSpPr>
          <p:cNvPr id="71" name="Rounded Rectangle 37">
            <a:extLst>
              <a:ext uri="{FF2B5EF4-FFF2-40B4-BE49-F238E27FC236}">
                <a16:creationId xmlns:a16="http://schemas.microsoft.com/office/drawing/2014/main" id="{6C4800D0-2DA2-45D6-BA97-3359973FD0EF}"/>
              </a:ext>
            </a:extLst>
          </p:cNvPr>
          <p:cNvSpPr/>
          <p:nvPr/>
        </p:nvSpPr>
        <p:spPr>
          <a:xfrm>
            <a:off x="6290733" y="4716809"/>
            <a:ext cx="5747541" cy="1833414"/>
          </a:xfrm>
          <a:prstGeom prst="roundRect">
            <a:avLst>
              <a:gd name="adj" fmla="val 31522"/>
            </a:avLst>
          </a:prstGeom>
          <a:noFill/>
          <a:ln w="3810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FD73BEE-92CA-473D-9458-B578DEF87116}"/>
              </a:ext>
            </a:extLst>
          </p:cNvPr>
          <p:cNvSpPr/>
          <p:nvPr/>
        </p:nvSpPr>
        <p:spPr>
          <a:xfrm>
            <a:off x="9164503" y="1774619"/>
            <a:ext cx="2869012" cy="1739300"/>
          </a:xfrm>
          <a:prstGeom prst="wedgeRoundRectCallout">
            <a:avLst>
              <a:gd name="adj1" fmla="val -78500"/>
              <a:gd name="adj2" fmla="val 56659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Design challenge: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How to do this with low overhead?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46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 animBg="1"/>
      <p:bldP spid="44" grpId="0" animBg="1"/>
      <p:bldP spid="53" grpId="0" animBg="1"/>
      <p:bldP spid="54" grpId="0" animBg="1"/>
      <p:bldP spid="55" grpId="0" animBg="1"/>
      <p:bldP spid="5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B74BAA1-DECF-4E0C-AE7C-311B9CB4C1AD}"/>
              </a:ext>
            </a:extLst>
          </p:cNvPr>
          <p:cNvSpPr/>
          <p:nvPr/>
        </p:nvSpPr>
        <p:spPr>
          <a:xfrm>
            <a:off x="776233" y="5034171"/>
            <a:ext cx="10515599" cy="14972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D9442E-A960-405F-997A-367CA4D294BB}"/>
              </a:ext>
            </a:extLst>
          </p:cNvPr>
          <p:cNvSpPr/>
          <p:nvPr/>
        </p:nvSpPr>
        <p:spPr>
          <a:xfrm>
            <a:off x="766185" y="3241472"/>
            <a:ext cx="10515599" cy="14972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E2DE8D-094B-4DCA-9498-D288A17E4E0F}"/>
              </a:ext>
            </a:extLst>
          </p:cNvPr>
          <p:cNvSpPr/>
          <p:nvPr/>
        </p:nvSpPr>
        <p:spPr>
          <a:xfrm>
            <a:off x="751952" y="1467058"/>
            <a:ext cx="10515599" cy="14972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23F57-5933-4CF1-8E03-57943CE6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C61BE-9E0B-4441-A7EF-FBB498FE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5AF801-2893-4FF7-A39E-2C28C525FCEB}"/>
              </a:ext>
            </a:extLst>
          </p:cNvPr>
          <p:cNvSpPr/>
          <p:nvPr/>
        </p:nvSpPr>
        <p:spPr>
          <a:xfrm>
            <a:off x="924449" y="1577591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Why do we need a richer cross-layer abstraction?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F9B6A-C272-4DC9-AD68-14C8895AF5E7}"/>
              </a:ext>
            </a:extLst>
          </p:cNvPr>
          <p:cNvSpPr/>
          <p:nvPr/>
        </p:nvSpPr>
        <p:spPr>
          <a:xfrm>
            <a:off x="924448" y="3368712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Designing Expressive Memory (</a:t>
            </a:r>
            <a:r>
              <a:rPr lang="en-US" sz="4000" b="1" dirty="0" err="1">
                <a:solidFill>
                  <a:schemeClr val="tx1"/>
                </a:solidFill>
                <a:latin typeface="Myriad Pro Cond" panose="020B0506030403020204" pitchFamily="34" charset="0"/>
              </a:rPr>
              <a:t>XMem</a:t>
            </a:r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300C27-8763-4F6F-9638-AE0DDD2113FC}"/>
              </a:ext>
            </a:extLst>
          </p:cNvPr>
          <p:cNvSpPr/>
          <p:nvPr/>
        </p:nvSpPr>
        <p:spPr>
          <a:xfrm>
            <a:off x="924447" y="5159833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Evaluation (with a focus on one use case)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950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991B8-7F35-49FA-9981-29BAA9F9D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80" y="2586227"/>
            <a:ext cx="1649823" cy="1649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993BC9-5D4B-4293-97A7-507709EF1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7" y="1273788"/>
            <a:ext cx="1504150" cy="1504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24899-8F44-4975-A66D-9F6D3C193F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24" y="1378988"/>
            <a:ext cx="1429006" cy="1429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87871D-43C4-4453-9CD7-2957E96159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19" y="3518405"/>
            <a:ext cx="1727406" cy="1998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2F924-D4FF-4583-9854-973945A4B695}"/>
              </a:ext>
            </a:extLst>
          </p:cNvPr>
          <p:cNvSpPr txBox="1"/>
          <p:nvPr/>
        </p:nvSpPr>
        <p:spPr>
          <a:xfrm flipH="1">
            <a:off x="1755927" y="2932708"/>
            <a:ext cx="284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Data Structures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646227" y="1112055"/>
            <a:ext cx="2263456" cy="1297189"/>
            <a:chOff x="4615833" y="1082191"/>
            <a:chExt cx="2187561" cy="12097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A1D389-F458-411F-8210-9C9917F60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833" y="1082191"/>
              <a:ext cx="1209710" cy="12097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7A74DEE-A214-44AB-B017-605769035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115" y="1261885"/>
              <a:ext cx="936279" cy="93627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226FB0D-D8E5-4516-A60D-ED91F0259F64}"/>
              </a:ext>
            </a:extLst>
          </p:cNvPr>
          <p:cNvSpPr txBox="1"/>
          <p:nvPr/>
        </p:nvSpPr>
        <p:spPr>
          <a:xfrm flipH="1">
            <a:off x="4359001" y="2197849"/>
            <a:ext cx="334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Code Optimizations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AE6EB5-79BF-4D70-914C-C84B3DCB87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471" y="1007146"/>
            <a:ext cx="2506064" cy="15563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87DFDD-470B-4059-8EEC-86837AF6B966}"/>
              </a:ext>
            </a:extLst>
          </p:cNvPr>
          <p:cNvSpPr txBox="1"/>
          <p:nvPr/>
        </p:nvSpPr>
        <p:spPr>
          <a:xfrm flipH="1">
            <a:off x="8433893" y="2530179"/>
            <a:ext cx="334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Access Patterns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1563F4-CD91-4629-8FDF-B7195EF30523}"/>
              </a:ext>
            </a:extLst>
          </p:cNvPr>
          <p:cNvSpPr/>
          <p:nvPr/>
        </p:nvSpPr>
        <p:spPr>
          <a:xfrm>
            <a:off x="8610599" y="3480252"/>
            <a:ext cx="1768239" cy="54300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2AB60C-8BA2-4B9C-A08D-CD4BEEC88CAC}"/>
              </a:ext>
            </a:extLst>
          </p:cNvPr>
          <p:cNvSpPr/>
          <p:nvPr/>
        </p:nvSpPr>
        <p:spPr>
          <a:xfrm>
            <a:off x="10569761" y="3244708"/>
            <a:ext cx="1382226" cy="6953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7303329-9C49-48CB-A100-26045C765F97}"/>
              </a:ext>
            </a:extLst>
          </p:cNvPr>
          <p:cNvSpPr/>
          <p:nvPr/>
        </p:nvSpPr>
        <p:spPr>
          <a:xfrm>
            <a:off x="10554835" y="4152058"/>
            <a:ext cx="1171668" cy="695366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A2F559-0016-4202-BD6C-AD7935DB6E63}"/>
              </a:ext>
            </a:extLst>
          </p:cNvPr>
          <p:cNvSpPr txBox="1"/>
          <p:nvPr/>
        </p:nvSpPr>
        <p:spPr>
          <a:xfrm flipH="1">
            <a:off x="8845891" y="4207353"/>
            <a:ext cx="334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Data Type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868B00D-AD22-42FF-B56F-C65E98A43594}"/>
              </a:ext>
            </a:extLst>
          </p:cNvPr>
          <p:cNvCxnSpPr>
            <a:cxnSpLocks/>
          </p:cNvCxnSpPr>
          <p:nvPr/>
        </p:nvCxnSpPr>
        <p:spPr>
          <a:xfrm>
            <a:off x="4227590" y="3429000"/>
            <a:ext cx="538048" cy="28251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4ECF18-193F-4E2A-B034-431BF4BD3BFC}"/>
              </a:ext>
            </a:extLst>
          </p:cNvPr>
          <p:cNvCxnSpPr>
            <a:cxnSpLocks/>
          </p:cNvCxnSpPr>
          <p:nvPr/>
        </p:nvCxnSpPr>
        <p:spPr>
          <a:xfrm flipH="1">
            <a:off x="5728917" y="2792177"/>
            <a:ext cx="11091" cy="726228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BDE06F-743A-45D0-A730-C739B94C40B4}"/>
              </a:ext>
            </a:extLst>
          </p:cNvPr>
          <p:cNvCxnSpPr>
            <a:cxnSpLocks/>
          </p:cNvCxnSpPr>
          <p:nvPr/>
        </p:nvCxnSpPr>
        <p:spPr>
          <a:xfrm flipH="1">
            <a:off x="6529893" y="2932708"/>
            <a:ext cx="956129" cy="643196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CE69D4-BACE-43AA-9FF4-42B1FFF81500}"/>
              </a:ext>
            </a:extLst>
          </p:cNvPr>
          <p:cNvCxnSpPr>
            <a:cxnSpLocks/>
          </p:cNvCxnSpPr>
          <p:nvPr/>
        </p:nvCxnSpPr>
        <p:spPr>
          <a:xfrm flipH="1" flipV="1">
            <a:off x="6666625" y="3842137"/>
            <a:ext cx="1161041" cy="309921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DD7E99D-2A52-45D6-9066-4AC1B79D3B4A}"/>
              </a:ext>
            </a:extLst>
          </p:cNvPr>
          <p:cNvSpPr txBox="1"/>
          <p:nvPr/>
        </p:nvSpPr>
        <p:spPr>
          <a:xfrm flipH="1">
            <a:off x="7172836" y="5456165"/>
            <a:ext cx="334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Instructions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Memory Addresses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634700" y="21412"/>
            <a:ext cx="10200413" cy="1325563"/>
          </a:xfrm>
        </p:spPr>
        <p:txBody>
          <a:bodyPr>
            <a:normAutofit/>
          </a:bodyPr>
          <a:lstStyle/>
          <a:p>
            <a:r>
              <a:rPr lang="en-US" sz="4800" dirty="0"/>
              <a:t>Higher-level information is not visible to HW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3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633487" y="5565229"/>
            <a:ext cx="24449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nsolas" panose="020B0609020204030204" pitchFamily="49" charset="0"/>
              </a:rPr>
              <a:t>100011111…</a:t>
            </a:r>
          </a:p>
          <a:p>
            <a:r>
              <a:rPr lang="en-US" sz="3200" b="1" dirty="0">
                <a:latin typeface="Consolas" panose="020B0609020204030204" pitchFamily="49" charset="0"/>
              </a:rPr>
              <a:t>101010011…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71DAEE-2F87-435F-81CD-5D4295A0126F}"/>
              </a:ext>
            </a:extLst>
          </p:cNvPr>
          <p:cNvCxnSpPr>
            <a:cxnSpLocks/>
          </p:cNvCxnSpPr>
          <p:nvPr/>
        </p:nvCxnSpPr>
        <p:spPr>
          <a:xfrm flipV="1">
            <a:off x="354563" y="5101529"/>
            <a:ext cx="11532637" cy="116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A4EB21E-D3D1-4869-97DE-F215B5B33D61}"/>
              </a:ext>
            </a:extLst>
          </p:cNvPr>
          <p:cNvSpPr txBox="1"/>
          <p:nvPr/>
        </p:nvSpPr>
        <p:spPr>
          <a:xfrm flipH="1">
            <a:off x="-127169" y="5197279"/>
            <a:ext cx="334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08000"/>
                </a:solidFill>
                <a:latin typeface="Myriad Pro Cond" panose="020B0506030403020204" pitchFamily="34" charset="0"/>
              </a:rPr>
              <a:t>Hardware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E67385-FE4B-4070-9C61-70B8E17EBA00}"/>
              </a:ext>
            </a:extLst>
          </p:cNvPr>
          <p:cNvSpPr txBox="1"/>
          <p:nvPr/>
        </p:nvSpPr>
        <p:spPr>
          <a:xfrm flipH="1">
            <a:off x="-126085" y="4186422"/>
            <a:ext cx="334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08000"/>
                </a:solidFill>
                <a:latin typeface="Myriad Pro Cond" panose="020B0506030403020204" pitchFamily="34" charset="0"/>
              </a:rPr>
              <a:t>Software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1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0" grpId="0"/>
      <p:bldP spid="21" grpId="0" animBg="1"/>
      <p:bldP spid="22" grpId="0" animBg="1"/>
      <p:bldP spid="23" grpId="0" animBg="1"/>
      <p:bldP spid="24" grpId="0"/>
      <p:bldP spid="36" grpId="0"/>
      <p:bldP spid="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D972-B5BE-4A0C-8424-0310661C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6925" cy="1325563"/>
          </a:xfrm>
        </p:spPr>
        <p:txBody>
          <a:bodyPr/>
          <a:lstStyle/>
          <a:p>
            <a:r>
              <a:rPr lang="en-US" dirty="0"/>
              <a:t>A fresh approach to traditional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43B8-5AA1-4C70-BDB7-9D9318F49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501" y="1478411"/>
            <a:ext cx="7586092" cy="524306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700" i="1" dirty="0">
                <a:solidFill>
                  <a:srgbClr val="FF0000"/>
                </a:solidFill>
              </a:rPr>
              <a:t>Optimizations: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Cache Management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Data Placement in DRAM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Data Compression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Approximation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DRAM Cache Management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NVM Management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NUCA/NUMA Optimizations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….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30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D7E118C-7C5F-471A-83E4-56261267EF26}"/>
              </a:ext>
            </a:extLst>
          </p:cNvPr>
          <p:cNvSpPr txBox="1">
            <a:spLocks/>
          </p:cNvSpPr>
          <p:nvPr/>
        </p:nvSpPr>
        <p:spPr>
          <a:xfrm>
            <a:off x="8440615" y="1478411"/>
            <a:ext cx="4078872" cy="2377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3600" dirty="0">
              <a:solidFill>
                <a:srgbClr val="0099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8000"/>
                </a:solidFill>
              </a:rPr>
              <a:t>Performance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E10C9B-6030-4C1D-B9ED-A9CCEE9348D3}"/>
              </a:ext>
            </a:extLst>
          </p:cNvPr>
          <p:cNvSpPr txBox="1">
            <a:spLocks/>
          </p:cNvSpPr>
          <p:nvPr/>
        </p:nvSpPr>
        <p:spPr>
          <a:xfrm>
            <a:off x="1002228" y="1478411"/>
            <a:ext cx="4390103" cy="2526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i="1" dirty="0">
                <a:solidFill>
                  <a:srgbClr val="FF0000"/>
                </a:solidFill>
              </a:rPr>
              <a:t>Express: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Data structures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Access semantics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Data types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Working set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Reuse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Access frequency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…..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0DE58-F127-4D02-BB6C-81CC49036CFE}"/>
              </a:ext>
            </a:extLst>
          </p:cNvPr>
          <p:cNvSpPr txBox="1"/>
          <p:nvPr/>
        </p:nvSpPr>
        <p:spPr>
          <a:xfrm>
            <a:off x="8111945" y="1793729"/>
            <a:ext cx="373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HW optimizations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3484B3-5EB1-48B8-AEA5-D2A37E2C975F}"/>
              </a:ext>
            </a:extLst>
          </p:cNvPr>
          <p:cNvSpPr txBox="1">
            <a:spLocks/>
          </p:cNvSpPr>
          <p:nvPr/>
        </p:nvSpPr>
        <p:spPr>
          <a:xfrm>
            <a:off x="8408641" y="4171394"/>
            <a:ext cx="4390103" cy="23776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8000"/>
                </a:solidFill>
              </a:rPr>
              <a:t>Programmability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8000"/>
                </a:solidFill>
              </a:rPr>
              <a:t>Portability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29CBFC-738B-4FF7-BD14-C9A198352D0F}"/>
              </a:ext>
            </a:extLst>
          </p:cNvPr>
          <p:cNvSpPr/>
          <p:nvPr/>
        </p:nvSpPr>
        <p:spPr>
          <a:xfrm>
            <a:off x="8408641" y="5213728"/>
            <a:ext cx="2848575" cy="8273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BA57EA-EE2E-4DBE-93F9-1D29728D013B}"/>
              </a:ext>
            </a:extLst>
          </p:cNvPr>
          <p:cNvSpPr txBox="1"/>
          <p:nvPr/>
        </p:nvSpPr>
        <p:spPr>
          <a:xfrm>
            <a:off x="8111945" y="3653866"/>
            <a:ext cx="373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SW optimizations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891F3C-79DE-4B78-AA43-04A46C72D9CA}"/>
              </a:ext>
            </a:extLst>
          </p:cNvPr>
          <p:cNvSpPr/>
          <p:nvPr/>
        </p:nvSpPr>
        <p:spPr>
          <a:xfrm>
            <a:off x="4195094" y="2220686"/>
            <a:ext cx="3293370" cy="489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566AE9-425B-42CD-9A47-DB231BE0D5CB}"/>
              </a:ext>
            </a:extLst>
          </p:cNvPr>
          <p:cNvSpPr/>
          <p:nvPr/>
        </p:nvSpPr>
        <p:spPr>
          <a:xfrm>
            <a:off x="862843" y="3828862"/>
            <a:ext cx="3072343" cy="10533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0FF891-047F-4C8C-AA64-4FE0A303E246}"/>
              </a:ext>
            </a:extLst>
          </p:cNvPr>
          <p:cNvSpPr/>
          <p:nvPr/>
        </p:nvSpPr>
        <p:spPr>
          <a:xfrm>
            <a:off x="786304" y="2147208"/>
            <a:ext cx="3148882" cy="1139258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BF163C-DE25-4E20-9293-FFA7EF762B2F}"/>
              </a:ext>
            </a:extLst>
          </p:cNvPr>
          <p:cNvSpPr/>
          <p:nvPr/>
        </p:nvSpPr>
        <p:spPr>
          <a:xfrm>
            <a:off x="8408641" y="2543101"/>
            <a:ext cx="2848575" cy="781906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E879A9-33ED-416B-BA3B-03A710EDC1FA}"/>
              </a:ext>
            </a:extLst>
          </p:cNvPr>
          <p:cNvSpPr/>
          <p:nvPr/>
        </p:nvSpPr>
        <p:spPr>
          <a:xfrm>
            <a:off x="4195094" y="2761812"/>
            <a:ext cx="3293370" cy="563195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7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Case 1: Improving portability of SW cache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08949"/>
            <a:ext cx="10930157" cy="43680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/>
              <a:t>SW-based cache optimizations try to fit the working set in the cache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12800" dirty="0"/>
              <a:t>Examples: hash-join partitioning, cache tiling, stencil pipelining</a:t>
            </a:r>
            <a:endParaRPr lang="en-US" sz="14400" dirty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sz="8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machine learning, computer vision, numerical analysis,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77652" y="4083061"/>
            <a:ext cx="2211578" cy="2009369"/>
            <a:chOff x="1084518" y="4303196"/>
            <a:chExt cx="2211578" cy="2009369"/>
          </a:xfrm>
        </p:grpSpPr>
        <p:grpSp>
          <p:nvGrpSpPr>
            <p:cNvPr id="15" name="Group 14"/>
            <p:cNvGrpSpPr/>
            <p:nvPr/>
          </p:nvGrpSpPr>
          <p:grpSpPr>
            <a:xfrm>
              <a:off x="1084519" y="4303196"/>
              <a:ext cx="2211577" cy="2009369"/>
              <a:chOff x="1084519" y="4303196"/>
              <a:chExt cx="2211577" cy="200936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84522" y="4303196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084522" y="4705867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084520" y="5909894"/>
                <a:ext cx="2211575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084520" y="5106545"/>
                <a:ext cx="2211575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4519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4521" y="5508220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637414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190307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43200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084518" y="4303196"/>
              <a:ext cx="2211577" cy="20093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8555" y="4083060"/>
            <a:ext cx="2211578" cy="2009369"/>
            <a:chOff x="1084518" y="4303196"/>
            <a:chExt cx="2211578" cy="2009369"/>
          </a:xfrm>
        </p:grpSpPr>
        <p:grpSp>
          <p:nvGrpSpPr>
            <p:cNvPr id="20" name="Group 19"/>
            <p:cNvGrpSpPr/>
            <p:nvPr/>
          </p:nvGrpSpPr>
          <p:grpSpPr>
            <a:xfrm>
              <a:off x="1084519" y="4303196"/>
              <a:ext cx="2211577" cy="2009369"/>
              <a:chOff x="1084519" y="4303196"/>
              <a:chExt cx="2211577" cy="200936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84522" y="4303196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84522" y="4705867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84520" y="5909894"/>
                <a:ext cx="2211575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4520" y="5106545"/>
                <a:ext cx="2211575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084519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084521" y="5508220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637414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190307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743200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084518" y="4303196"/>
              <a:ext cx="2211577" cy="20093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76927" y="4083059"/>
            <a:ext cx="2211578" cy="2009369"/>
            <a:chOff x="1084518" y="4303196"/>
            <a:chExt cx="2211578" cy="2009369"/>
          </a:xfrm>
        </p:grpSpPr>
        <p:grpSp>
          <p:nvGrpSpPr>
            <p:cNvPr id="32" name="Group 31"/>
            <p:cNvGrpSpPr/>
            <p:nvPr/>
          </p:nvGrpSpPr>
          <p:grpSpPr>
            <a:xfrm>
              <a:off x="1084519" y="4303196"/>
              <a:ext cx="2211577" cy="2009369"/>
              <a:chOff x="1084519" y="4303196"/>
              <a:chExt cx="2211577" cy="200936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084522" y="4303196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84522" y="4705867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084520" y="5909894"/>
                <a:ext cx="2211575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084520" y="5106545"/>
                <a:ext cx="2211575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84519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084521" y="5508220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637414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190307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743200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084518" y="4303196"/>
              <a:ext cx="2211577" cy="20093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Multiply 42"/>
          <p:cNvSpPr/>
          <p:nvPr/>
        </p:nvSpPr>
        <p:spPr>
          <a:xfrm>
            <a:off x="3567766" y="4686068"/>
            <a:ext cx="709720" cy="803349"/>
          </a:xfrm>
          <a:prstGeom prst="mathMultiply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qual 43"/>
          <p:cNvSpPr/>
          <p:nvPr/>
        </p:nvSpPr>
        <p:spPr>
          <a:xfrm>
            <a:off x="6958220" y="4849624"/>
            <a:ext cx="531628" cy="476235"/>
          </a:xfrm>
          <a:prstGeom prst="mathEqual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89057" y="6094899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yriad Pro Cond" panose="020B0506030403020204" pitchFamily="34" charset="0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21591" y="6073813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yriad Pro Cond" panose="020B0506030403020204" pitchFamily="34" charset="0"/>
              </a:rPr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687104" y="6089798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yriad Pro Cond" panose="020B0506030403020204" pitchFamily="34" charset="0"/>
              </a:rPr>
              <a:t>C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200385" y="4080592"/>
            <a:ext cx="1105786" cy="8033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4">
            <a:extLst>
              <a:ext uri="{FF2B5EF4-FFF2-40B4-BE49-F238E27FC236}">
                <a16:creationId xmlns:a16="http://schemas.microsoft.com/office/drawing/2014/main" id="{E0515BB3-F3A2-45BC-830A-BA29B257C5A9}"/>
              </a:ext>
            </a:extLst>
          </p:cNvPr>
          <p:cNvSpPr/>
          <p:nvPr/>
        </p:nvSpPr>
        <p:spPr>
          <a:xfrm>
            <a:off x="4495016" y="4080592"/>
            <a:ext cx="1105786" cy="7874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4">
            <a:extLst>
              <a:ext uri="{FF2B5EF4-FFF2-40B4-BE49-F238E27FC236}">
                <a16:creationId xmlns:a16="http://schemas.microsoft.com/office/drawing/2014/main" id="{799B6CBE-1EE0-4B2E-B661-224073AFBA04}"/>
              </a:ext>
            </a:extLst>
          </p:cNvPr>
          <p:cNvSpPr/>
          <p:nvPr/>
        </p:nvSpPr>
        <p:spPr>
          <a:xfrm>
            <a:off x="7779718" y="4080592"/>
            <a:ext cx="1073268" cy="8033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3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/>
      <p:bldP spid="46" grpId="0"/>
      <p:bldP spid="47" grpId="0"/>
      <p:bldP spid="65" grpId="0" animBg="1"/>
      <p:bldP spid="69" grpId="0" animBg="1"/>
      <p:bldP spid="7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4A48-452C-4575-85F6-EBE4A9C2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(Use Case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484E-B731-4134-ABF1-8FA602A9B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650"/>
            <a:ext cx="10714264" cy="5437414"/>
          </a:xfrm>
        </p:spPr>
        <p:txBody>
          <a:bodyPr>
            <a:normAutofit fontScale="25000" lnSpcReduction="20000"/>
          </a:bodyPr>
          <a:lstStyle/>
          <a:p>
            <a:pPr marL="0" indent="0" fontAlgn="auto">
              <a:buNone/>
              <a:defRPr/>
            </a:pPr>
            <a:r>
              <a:rPr lang="en-US" sz="12800" dirty="0">
                <a:solidFill>
                  <a:srgbClr val="C00000"/>
                </a:solidFill>
              </a:rPr>
              <a:t>Evaluation Infrastructure:  </a:t>
            </a:r>
            <a:r>
              <a:rPr lang="en-US" sz="12800" dirty="0" err="1"/>
              <a:t>Zsim</a:t>
            </a:r>
            <a:r>
              <a:rPr lang="en-US" sz="12800" dirty="0"/>
              <a:t>, DRAMSim2</a:t>
            </a:r>
          </a:p>
          <a:p>
            <a:pPr marL="0" indent="0" fontAlgn="auto">
              <a:buNone/>
              <a:defRPr/>
            </a:pPr>
            <a:r>
              <a:rPr lang="en-US" sz="12800" dirty="0">
                <a:solidFill>
                  <a:srgbClr val="C00000"/>
                </a:solidFill>
              </a:rPr>
              <a:t>Workloads: </a:t>
            </a:r>
            <a:r>
              <a:rPr lang="en-US" sz="12800" dirty="0" err="1"/>
              <a:t>Polybench</a:t>
            </a:r>
            <a:r>
              <a:rPr lang="en-US" sz="12800" dirty="0"/>
              <a:t> </a:t>
            </a:r>
            <a:endParaRPr lang="en-US" sz="12800" dirty="0">
              <a:solidFill>
                <a:srgbClr val="000000"/>
              </a:solidFill>
            </a:endParaRPr>
          </a:p>
          <a:p>
            <a:pPr marL="0" indent="0" fontAlgn="auto">
              <a:buNone/>
              <a:defRPr/>
            </a:pPr>
            <a:r>
              <a:rPr lang="en-US" sz="12800" dirty="0">
                <a:solidFill>
                  <a:srgbClr val="C00000"/>
                </a:solidFill>
              </a:rPr>
              <a:t>System Parameters:</a:t>
            </a:r>
          </a:p>
          <a:p>
            <a:pPr marL="0" indent="0" fontAlgn="auto">
              <a:buNone/>
              <a:defRPr/>
            </a:pPr>
            <a:r>
              <a:rPr lang="en-US" sz="12800" dirty="0">
                <a:solidFill>
                  <a:schemeClr val="accent2"/>
                </a:solidFill>
              </a:rPr>
              <a:t>	</a:t>
            </a:r>
            <a:r>
              <a:rPr lang="en-US" sz="12800" dirty="0">
                <a:solidFill>
                  <a:srgbClr val="C00000"/>
                </a:solidFill>
              </a:rPr>
              <a:t>Core: </a:t>
            </a:r>
            <a:r>
              <a:rPr lang="en-US" sz="11200" dirty="0">
                <a:solidFill>
                  <a:srgbClr val="000000"/>
                </a:solidFill>
              </a:rPr>
              <a:t>3.6 GHz, </a:t>
            </a:r>
            <a:r>
              <a:rPr lang="en-US" sz="11200" dirty="0" err="1">
                <a:solidFill>
                  <a:srgbClr val="000000"/>
                </a:solidFill>
              </a:rPr>
              <a:t>Westmere</a:t>
            </a:r>
            <a:r>
              <a:rPr lang="en-US" sz="11200" dirty="0">
                <a:solidFill>
                  <a:srgbClr val="000000"/>
                </a:solidFill>
              </a:rPr>
              <a:t>-like OOO, 4-wide issue, 128-entry ROB</a:t>
            </a:r>
          </a:p>
          <a:p>
            <a:pPr marL="0" indent="0" fontAlgn="auto">
              <a:buNone/>
              <a:defRPr/>
            </a:pPr>
            <a:r>
              <a:rPr lang="en-US" sz="11200" dirty="0">
                <a:solidFill>
                  <a:srgbClr val="000000"/>
                </a:solidFill>
              </a:rPr>
              <a:t>	</a:t>
            </a:r>
            <a:r>
              <a:rPr lang="en-US" sz="11200" dirty="0">
                <a:solidFill>
                  <a:srgbClr val="C00000"/>
                </a:solidFill>
              </a:rPr>
              <a:t>L1 Cache: </a:t>
            </a:r>
            <a:r>
              <a:rPr lang="en-US" sz="11200" dirty="0">
                <a:solidFill>
                  <a:srgbClr val="000000"/>
                </a:solidFill>
              </a:rPr>
              <a:t>32KB Inst and 32KB Data, 8 ways, 4 cycles, LRU</a:t>
            </a:r>
          </a:p>
          <a:p>
            <a:pPr marL="0" indent="0" fontAlgn="auto">
              <a:buNone/>
              <a:defRPr/>
            </a:pPr>
            <a:r>
              <a:rPr lang="en-US" sz="11200" dirty="0">
                <a:solidFill>
                  <a:srgbClr val="000000"/>
                </a:solidFill>
              </a:rPr>
              <a:t>	</a:t>
            </a:r>
            <a:r>
              <a:rPr lang="en-US" sz="11200" dirty="0">
                <a:solidFill>
                  <a:srgbClr val="C00000"/>
                </a:solidFill>
              </a:rPr>
              <a:t>L2 Cache: </a:t>
            </a:r>
            <a:r>
              <a:rPr lang="en-US" sz="11200" dirty="0">
                <a:solidFill>
                  <a:srgbClr val="000000"/>
                </a:solidFill>
              </a:rPr>
              <a:t>128KB private per core, 8 ways, 8 cycles, DRRIP </a:t>
            </a:r>
          </a:p>
          <a:p>
            <a:pPr marL="0" indent="0" fontAlgn="auto">
              <a:buNone/>
              <a:defRPr/>
            </a:pPr>
            <a:r>
              <a:rPr lang="en-US" sz="11200" dirty="0">
                <a:solidFill>
                  <a:srgbClr val="000000"/>
                </a:solidFill>
              </a:rPr>
              <a:t>	</a:t>
            </a:r>
            <a:r>
              <a:rPr lang="en-US" sz="11200" dirty="0">
                <a:solidFill>
                  <a:srgbClr val="C00000"/>
                </a:solidFill>
              </a:rPr>
              <a:t>L3 Cache: </a:t>
            </a:r>
            <a:r>
              <a:rPr lang="en-US" sz="11200" dirty="0">
                <a:solidFill>
                  <a:srgbClr val="000000"/>
                </a:solidFill>
              </a:rPr>
              <a:t>8MB (1MB/core, partitioned), 16 ways, 27 cycles, DRRIP</a:t>
            </a:r>
          </a:p>
          <a:p>
            <a:pPr marL="0" indent="0" fontAlgn="auto">
              <a:buNone/>
              <a:defRPr/>
            </a:pPr>
            <a:r>
              <a:rPr lang="en-US" sz="11200" dirty="0">
                <a:solidFill>
                  <a:srgbClr val="000000"/>
                </a:solidFill>
              </a:rPr>
              <a:t>	</a:t>
            </a:r>
            <a:r>
              <a:rPr lang="en-US" sz="11200" dirty="0">
                <a:solidFill>
                  <a:srgbClr val="C00000"/>
                </a:solidFill>
              </a:rPr>
              <a:t>Prefetcher: </a:t>
            </a:r>
            <a:r>
              <a:rPr lang="en-US" sz="11200" dirty="0">
                <a:solidFill>
                  <a:srgbClr val="000000"/>
                </a:solidFill>
              </a:rPr>
              <a:t>Multi-stride prefetcher  at L3, 16 strides	</a:t>
            </a:r>
          </a:p>
          <a:p>
            <a:pPr marL="0" indent="0" fontAlgn="auto">
              <a:buNone/>
              <a:defRPr/>
            </a:pPr>
            <a:r>
              <a:rPr lang="en-US" sz="11200" dirty="0">
                <a:solidFill>
                  <a:srgbClr val="000000"/>
                </a:solidFill>
              </a:rPr>
              <a:t>	</a:t>
            </a:r>
            <a:r>
              <a:rPr lang="en-US" sz="11200" dirty="0">
                <a:solidFill>
                  <a:srgbClr val="C00000"/>
                </a:solidFill>
              </a:rPr>
              <a:t>Memory: </a:t>
            </a:r>
            <a:r>
              <a:rPr lang="en-US" sz="11200" dirty="0">
                <a:solidFill>
                  <a:srgbClr val="000000"/>
                </a:solidFill>
              </a:rPr>
              <a:t>DRAM DDR3-1066, 2 channels, 1 rank/channel, 8 banks/rank, 17GB/s</a:t>
            </a:r>
          </a:p>
          <a:p>
            <a:pPr marL="0" indent="0" fontAlgn="auto">
              <a:buNone/>
              <a:defRPr/>
            </a:pPr>
            <a:r>
              <a:rPr lang="en-US" sz="11200" dirty="0">
                <a:solidFill>
                  <a:srgbClr val="000000"/>
                </a:solidFill>
              </a:rPr>
              <a:t>		     (2.1GB/s/core), FR-FCFS, open-row policy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49C14-72E1-4AAE-8B6C-176B3E6E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76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Correctly sizing the working set is critical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33</a:t>
            </a:fld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5009781" y="4006896"/>
            <a:ext cx="342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>
                <a:solidFill>
                  <a:srgbClr val="C00000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59BC496-0B32-48E8-B845-5A217CE64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425689"/>
              </p:ext>
            </p:extLst>
          </p:nvPr>
        </p:nvGraphicFramePr>
        <p:xfrm>
          <a:off x="2687149" y="1330779"/>
          <a:ext cx="5194685" cy="360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79312" y="1466407"/>
            <a:ext cx="12250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9999"/>
                </a:solidFill>
                <a:latin typeface="Myriad Pro Cond" panose="020B0506030403020204" pitchFamily="34" charset="0"/>
              </a:rPr>
              <a:t>Gemm</a:t>
            </a:r>
            <a:endParaRPr lang="en-US" sz="3600" b="1" dirty="0">
              <a:solidFill>
                <a:srgbClr val="009999"/>
              </a:solidFill>
              <a:latin typeface="Myriad Pro Cond" panose="020B0506030403020204" pitchFamily="34" charset="0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820824" y="4908183"/>
            <a:ext cx="3769668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29898" y="4617936"/>
            <a:ext cx="205101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Tile Size (kB)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702012" y="1978391"/>
            <a:ext cx="0" cy="210003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48531" y="2449445"/>
            <a:ext cx="1580049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Execution</a:t>
            </a:r>
          </a:p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Time</a:t>
            </a:r>
          </a:p>
        </p:txBody>
      </p:sp>
      <p:sp>
        <p:nvSpPr>
          <p:cNvPr id="21" name="Oval 20"/>
          <p:cNvSpPr/>
          <p:nvPr/>
        </p:nvSpPr>
        <p:spPr>
          <a:xfrm>
            <a:off x="3443591" y="2559068"/>
            <a:ext cx="963039" cy="15193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1955260" y="3317825"/>
            <a:ext cx="1488331" cy="689071"/>
          </a:xfrm>
          <a:prstGeom prst="curvedConnector3">
            <a:avLst/>
          </a:prstGeom>
          <a:ln w="381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4194892"/>
            <a:ext cx="21173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yriad Pro Cond" panose="020B0506030403020204" pitchFamily="34" charset="0"/>
              </a:rPr>
              <a:t>Bigger is better</a:t>
            </a:r>
          </a:p>
          <a:p>
            <a:r>
              <a:rPr lang="en-US" sz="2800" b="1" dirty="0">
                <a:latin typeface="Myriad Pro Cond" panose="020B0506030403020204" pitchFamily="34" charset="0"/>
              </a:rPr>
              <a:t>(more reuse)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V="1">
            <a:off x="7156956" y="2559068"/>
            <a:ext cx="0" cy="118928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56956" y="295257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71%</a:t>
            </a:r>
          </a:p>
        </p:txBody>
      </p:sp>
      <p:cxnSp>
        <p:nvCxnSpPr>
          <p:cNvPr id="32" name="Curved Connector 31"/>
          <p:cNvCxnSpPr/>
          <p:nvPr/>
        </p:nvCxnSpPr>
        <p:spPr>
          <a:xfrm flipV="1">
            <a:off x="7352679" y="2203633"/>
            <a:ext cx="1488331" cy="689071"/>
          </a:xfrm>
          <a:prstGeom prst="curvedConnector3">
            <a:avLst/>
          </a:prstGeom>
          <a:ln w="381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886869" y="1869933"/>
            <a:ext cx="2498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Cache Thrashing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78680" y="5193178"/>
            <a:ext cx="9250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Optimal tile size depends on available cache space:</a:t>
            </a:r>
          </a:p>
          <a:p>
            <a:r>
              <a:rPr lang="en-US" sz="3600" b="1" dirty="0">
                <a:latin typeface="Myriad Pro Cond" panose="020B0506030403020204" pitchFamily="34" charset="0"/>
              </a:rPr>
              <a:t>This causes </a:t>
            </a:r>
            <a:r>
              <a:rPr lang="en-US" sz="3600" b="1" u="sng" dirty="0">
                <a:latin typeface="Myriad Pro Cond" panose="020B0506030403020204" pitchFamily="34" charset="0"/>
              </a:rPr>
              <a:t>portability</a:t>
            </a:r>
            <a:r>
              <a:rPr lang="en-US" sz="3600" b="1" dirty="0">
                <a:latin typeface="Myriad Pro Cond" panose="020B0506030403020204" pitchFamily="34" charset="0"/>
              </a:rPr>
              <a:t> and </a:t>
            </a:r>
            <a:r>
              <a:rPr lang="en-US" sz="3600" b="1" u="sng" dirty="0">
                <a:latin typeface="Myriad Pro Cond" panose="020B0506030403020204" pitchFamily="34" charset="0"/>
              </a:rPr>
              <a:t>programmability</a:t>
            </a:r>
            <a:r>
              <a:rPr lang="en-US" sz="3600" b="1" dirty="0">
                <a:latin typeface="Myriad Pro Cond" panose="020B0506030403020204" pitchFamily="34" charset="0"/>
              </a:rPr>
              <a:t> challenges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7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P spid="14" grpId="0" uiExpand="1" animBg="1"/>
      <p:bldP spid="16" grpId="0" uiExpand="1" animBg="1"/>
      <p:bldP spid="18" grpId="0" uiExpand="1" animBg="1"/>
      <p:bldP spid="21" grpId="0" animBg="1"/>
      <p:bldP spid="25" grpId="0"/>
      <p:bldP spid="31" grpId="0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Expressive Memory for cache tiling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89318" y="2463508"/>
            <a:ext cx="2211578" cy="2009369"/>
            <a:chOff x="1084518" y="4303196"/>
            <a:chExt cx="2211578" cy="2009369"/>
          </a:xfrm>
        </p:grpSpPr>
        <p:grpSp>
          <p:nvGrpSpPr>
            <p:cNvPr id="6" name="Group 5"/>
            <p:cNvGrpSpPr/>
            <p:nvPr/>
          </p:nvGrpSpPr>
          <p:grpSpPr>
            <a:xfrm>
              <a:off x="1084519" y="4303196"/>
              <a:ext cx="2211577" cy="2009369"/>
              <a:chOff x="1084519" y="4303196"/>
              <a:chExt cx="2211577" cy="200936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84522" y="4303196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084522" y="4705867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084520" y="5909894"/>
                <a:ext cx="2211575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084520" y="5106545"/>
                <a:ext cx="2211575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84519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84521" y="5508220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37414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190307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743200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84518" y="4303196"/>
              <a:ext cx="2211577" cy="20093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98223" y="2490033"/>
            <a:ext cx="2211578" cy="2009369"/>
            <a:chOff x="1084518" y="4303196"/>
            <a:chExt cx="2211578" cy="2009369"/>
          </a:xfrm>
        </p:grpSpPr>
        <p:grpSp>
          <p:nvGrpSpPr>
            <p:cNvPr id="18" name="Group 17"/>
            <p:cNvGrpSpPr/>
            <p:nvPr/>
          </p:nvGrpSpPr>
          <p:grpSpPr>
            <a:xfrm>
              <a:off x="1084519" y="4303196"/>
              <a:ext cx="2211577" cy="2009369"/>
              <a:chOff x="1084519" y="4303196"/>
              <a:chExt cx="2211577" cy="200936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84522" y="4303196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084522" y="4705867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084520" y="5909894"/>
                <a:ext cx="2211575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84520" y="5106545"/>
                <a:ext cx="2211575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84519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84521" y="5508220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37414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190307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743200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084518" y="4303196"/>
              <a:ext cx="2211577" cy="20093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88593" y="2463506"/>
            <a:ext cx="2211578" cy="2009369"/>
            <a:chOff x="1084518" y="4303196"/>
            <a:chExt cx="2211578" cy="2009369"/>
          </a:xfrm>
        </p:grpSpPr>
        <p:grpSp>
          <p:nvGrpSpPr>
            <p:cNvPr id="30" name="Group 29"/>
            <p:cNvGrpSpPr/>
            <p:nvPr/>
          </p:nvGrpSpPr>
          <p:grpSpPr>
            <a:xfrm>
              <a:off x="1084519" y="4303196"/>
              <a:ext cx="2211577" cy="2009369"/>
              <a:chOff x="1084519" y="4303196"/>
              <a:chExt cx="2211577" cy="2009369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084522" y="4303196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084522" y="4705867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084520" y="5909894"/>
                <a:ext cx="2211575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84520" y="5106545"/>
                <a:ext cx="2211575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084519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084521" y="5508220"/>
                <a:ext cx="2211574" cy="402671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637414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190307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743200" y="4303196"/>
                <a:ext cx="552895" cy="2009369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084518" y="4303196"/>
              <a:ext cx="2211577" cy="200936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Multiply 40"/>
          <p:cNvSpPr/>
          <p:nvPr/>
        </p:nvSpPr>
        <p:spPr>
          <a:xfrm>
            <a:off x="3722285" y="3027325"/>
            <a:ext cx="709720" cy="803349"/>
          </a:xfrm>
          <a:prstGeom prst="mathMultiply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qual 41"/>
          <p:cNvSpPr/>
          <p:nvPr/>
        </p:nvSpPr>
        <p:spPr>
          <a:xfrm>
            <a:off x="7096877" y="3249386"/>
            <a:ext cx="531628" cy="476235"/>
          </a:xfrm>
          <a:prstGeom prst="mathEqual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0" name="Curved Connector 49"/>
          <p:cNvCxnSpPr/>
          <p:nvPr/>
        </p:nvCxnSpPr>
        <p:spPr>
          <a:xfrm>
            <a:off x="703633" y="2215982"/>
            <a:ext cx="659022" cy="505900"/>
          </a:xfrm>
          <a:prstGeom prst="curvedConnector3">
            <a:avLst/>
          </a:prstGeom>
          <a:ln w="381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1385778" y="2453023"/>
            <a:ext cx="1109328" cy="7963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38577" y="1684102"/>
            <a:ext cx="6953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Myriad Pro Cond" panose="020B0506030403020204" pitchFamily="34" charset="0"/>
              </a:rPr>
              <a:t>Map tile to an atom, specifying </a:t>
            </a:r>
            <a:r>
              <a:rPr lang="en-US" sz="2800" b="1" i="1" u="sng" dirty="0">
                <a:solidFill>
                  <a:srgbClr val="FF0000"/>
                </a:solidFill>
                <a:latin typeface="Myriad Pro Cond" panose="020B0506030403020204" pitchFamily="34" charset="0"/>
              </a:rPr>
              <a:t>high reuse </a:t>
            </a:r>
            <a:r>
              <a:rPr lang="en-US" sz="2800" b="1" i="1" dirty="0">
                <a:solidFill>
                  <a:srgbClr val="FF0000"/>
                </a:solidFill>
                <a:latin typeface="Myriad Pro Cond" panose="020B0506030403020204" pitchFamily="34" charset="0"/>
              </a:rPr>
              <a:t>and </a:t>
            </a:r>
            <a:r>
              <a:rPr lang="en-US" sz="2800" b="1" i="1" u="sng" dirty="0">
                <a:solidFill>
                  <a:srgbClr val="FF0000"/>
                </a:solidFill>
                <a:latin typeface="Myriad Pro Cond" panose="020B0506030403020204" pitchFamily="34" charset="0"/>
              </a:rPr>
              <a:t>tile size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518229" y="2463506"/>
            <a:ext cx="1082665" cy="7858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Curved Connector 63"/>
          <p:cNvCxnSpPr>
            <a:cxnSpLocks/>
            <a:endCxn id="63" idx="1"/>
          </p:cNvCxnSpPr>
          <p:nvPr/>
        </p:nvCxnSpPr>
        <p:spPr>
          <a:xfrm>
            <a:off x="1726771" y="2123619"/>
            <a:ext cx="791458" cy="732828"/>
          </a:xfrm>
          <a:prstGeom prst="curvedConnector3">
            <a:avLst/>
          </a:prstGeom>
          <a:ln w="38100">
            <a:solidFill>
              <a:srgbClr val="FF0000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38200" y="4923215"/>
            <a:ext cx="10952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If tile size &lt; available cache space:  </a:t>
            </a:r>
            <a:r>
              <a:rPr lang="en-US" sz="3200" b="1" dirty="0">
                <a:solidFill>
                  <a:srgbClr val="009999"/>
                </a:solidFill>
                <a:latin typeface="Myriad Pro Cond" panose="020B0506030403020204" pitchFamily="34" charset="0"/>
              </a:rPr>
              <a:t>default policy</a:t>
            </a:r>
          </a:p>
          <a:p>
            <a:r>
              <a:rPr lang="en-US" sz="3200" b="1" dirty="0">
                <a:latin typeface="Myriad Pro Cond" panose="020B0506030403020204" pitchFamily="34" charset="0"/>
              </a:rPr>
              <a:t>If tile size &gt; available cache space: </a:t>
            </a:r>
            <a:r>
              <a:rPr lang="en-US" sz="3200" b="1" u="sng" dirty="0">
                <a:solidFill>
                  <a:srgbClr val="FF0000"/>
                </a:solidFill>
                <a:latin typeface="Myriad Pro Cond" panose="020B0506030403020204" pitchFamily="34" charset="0"/>
              </a:rPr>
              <a:t>pin</a:t>
            </a:r>
            <a:r>
              <a:rPr lang="en-US" sz="32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 a part of the tile, </a:t>
            </a:r>
            <a:r>
              <a:rPr lang="en-US" sz="3200" b="1" u="sng" dirty="0">
                <a:solidFill>
                  <a:srgbClr val="FF0000"/>
                </a:solidFill>
                <a:latin typeface="Myriad Pro Cond" panose="020B0506030403020204" pitchFamily="34" charset="0"/>
              </a:rPr>
              <a:t>prefetch</a:t>
            </a:r>
            <a:r>
              <a:rPr lang="en-US" sz="3200" b="1" dirty="0">
                <a:solidFill>
                  <a:srgbClr val="FF0000"/>
                </a:solidFill>
                <a:latin typeface="Myriad Pro Cond" panose="020B0506030403020204" pitchFamily="34" charset="0"/>
              </a:rPr>
              <a:t> the rest (avoid thrashing)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4B576BD-A7C9-4E53-B984-811841240012}"/>
              </a:ext>
            </a:extLst>
          </p:cNvPr>
          <p:cNvSpPr/>
          <p:nvPr/>
        </p:nvSpPr>
        <p:spPr>
          <a:xfrm>
            <a:off x="187779" y="1518557"/>
            <a:ext cx="7440726" cy="897284"/>
          </a:xfrm>
          <a:prstGeom prst="ellipse">
            <a:avLst/>
          </a:prstGeom>
          <a:noFill/>
          <a:ln w="381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1135867-AD0E-4103-850D-8C25E491B338}"/>
              </a:ext>
            </a:extLst>
          </p:cNvPr>
          <p:cNvSpPr/>
          <p:nvPr/>
        </p:nvSpPr>
        <p:spPr>
          <a:xfrm>
            <a:off x="590641" y="4773185"/>
            <a:ext cx="10952515" cy="2009368"/>
          </a:xfrm>
          <a:prstGeom prst="ellipse">
            <a:avLst/>
          </a:prstGeom>
          <a:noFill/>
          <a:ln w="381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24B016B-B2B7-4395-9B1C-26D40665A89D}"/>
              </a:ext>
            </a:extLst>
          </p:cNvPr>
          <p:cNvCxnSpPr>
            <a:cxnSpLocks/>
            <a:stCxn id="52" idx="3"/>
          </p:cNvCxnSpPr>
          <p:nvPr/>
        </p:nvCxnSpPr>
        <p:spPr>
          <a:xfrm flipH="1">
            <a:off x="7628507" y="1870137"/>
            <a:ext cx="636534" cy="54803"/>
          </a:xfrm>
          <a:prstGeom prst="straightConnector1">
            <a:avLst/>
          </a:prstGeom>
          <a:ln w="7620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7903D8E-3256-41C6-8A6E-7E0DA4D3F2AF}"/>
              </a:ext>
            </a:extLst>
          </p:cNvPr>
          <p:cNvSpPr txBox="1"/>
          <p:nvPr/>
        </p:nvSpPr>
        <p:spPr>
          <a:xfrm flipH="1">
            <a:off x="8265041" y="1393083"/>
            <a:ext cx="3665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Myriad Pro Cond" panose="020B0506030403020204" pitchFamily="34" charset="0"/>
              </a:rPr>
              <a:t>SW expresses program-level semantic information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F6D18D9-22D7-4F93-AF71-ED29A4AFB021}"/>
              </a:ext>
            </a:extLst>
          </p:cNvPr>
          <p:cNvCxnSpPr>
            <a:cxnSpLocks/>
          </p:cNvCxnSpPr>
          <p:nvPr/>
        </p:nvCxnSpPr>
        <p:spPr>
          <a:xfrm flipH="1">
            <a:off x="7887238" y="4298066"/>
            <a:ext cx="771563" cy="508292"/>
          </a:xfrm>
          <a:prstGeom prst="straightConnector1">
            <a:avLst/>
          </a:prstGeom>
          <a:ln w="7620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F7F817D-E308-49DB-89C2-81A9DCA90904}"/>
              </a:ext>
            </a:extLst>
          </p:cNvPr>
          <p:cNvSpPr txBox="1"/>
          <p:nvPr/>
        </p:nvSpPr>
        <p:spPr>
          <a:xfrm flipH="1">
            <a:off x="8440131" y="3740508"/>
            <a:ext cx="37518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Myriad Pro Cond" panose="020B0506030403020204" pitchFamily="34" charset="0"/>
              </a:rPr>
              <a:t>HW manages  cache  space  to optimize for performance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89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6" grpId="0" animBg="1"/>
      <p:bldP spid="56" grpId="1" animBg="1"/>
      <p:bldP spid="62" grpId="0"/>
      <p:bldP spid="63" grpId="0" animBg="1"/>
      <p:bldP spid="68" grpId="0"/>
      <p:bldP spid="47" grpId="0" animBg="1"/>
      <p:bldP spid="54" grpId="0" animBg="1"/>
      <p:bldP spid="52" grpId="0"/>
      <p:bldP spid="6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859BC496-0B32-48E8-B845-5A217CE64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627558"/>
              </p:ext>
            </p:extLst>
          </p:nvPr>
        </p:nvGraphicFramePr>
        <p:xfrm>
          <a:off x="2702011" y="963386"/>
          <a:ext cx="6267818" cy="414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tiling with Expressive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35</a:t>
            </a:fld>
            <a:endParaRPr lang="en-US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5009781" y="4289922"/>
            <a:ext cx="342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>
                <a:solidFill>
                  <a:srgbClr val="C00000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95241" y="1616374"/>
            <a:ext cx="12250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9999"/>
                </a:solidFill>
                <a:latin typeface="Myriad Pro Cond" panose="020B0506030403020204" pitchFamily="34" charset="0"/>
              </a:rPr>
              <a:t>Gemm</a:t>
            </a:r>
            <a:endParaRPr lang="en-US" sz="3600" b="1" dirty="0">
              <a:solidFill>
                <a:srgbClr val="009999"/>
              </a:solidFill>
              <a:latin typeface="Myriad Pro Cond" panose="020B0506030403020204" pitchFamily="34" charset="0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912596" y="4811784"/>
            <a:ext cx="4384134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3420" y="4528246"/>
            <a:ext cx="205101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Tile Size (kB) 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H="1" flipV="1">
            <a:off x="2898321" y="1861457"/>
            <a:ext cx="58335" cy="233498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11986" y="2395450"/>
            <a:ext cx="1580049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Execution</a:t>
            </a:r>
          </a:p>
          <a:p>
            <a:pPr algn="ctr"/>
            <a:r>
              <a:rPr lang="en-US" sz="3200" b="1" dirty="0">
                <a:latin typeface="Myriad Pro Cond" panose="020B0506030403020204" pitchFamily="34" charset="0"/>
              </a:rPr>
              <a:t>Time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6983" y="5066215"/>
            <a:ext cx="11123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Knowledge of locality semantics enables more intelligent cache management </a:t>
            </a:r>
          </a:p>
          <a:p>
            <a:r>
              <a:rPr lang="en-US" sz="3200" b="1" dirty="0">
                <a:latin typeface="Myriad Pro Cond" panose="020B0506030403020204" pitchFamily="34" charset="0"/>
              </a:rPr>
              <a:t>Improves </a:t>
            </a:r>
            <a:r>
              <a:rPr lang="en-US" sz="3200" b="1" u="sng" dirty="0">
                <a:latin typeface="Myriad Pro Cond" panose="020B0506030403020204" pitchFamily="34" charset="0"/>
              </a:rPr>
              <a:t>portability</a:t>
            </a:r>
            <a:r>
              <a:rPr lang="en-US" sz="3200" b="1" dirty="0">
                <a:latin typeface="Myriad Pro Cond" panose="020B0506030403020204" pitchFamily="34" charset="0"/>
              </a:rPr>
              <a:t> and </a:t>
            </a:r>
            <a:r>
              <a:rPr lang="en-US" sz="3200" b="1" u="sng" dirty="0">
                <a:latin typeface="Myriad Pro Cond" panose="020B0506030403020204" pitchFamily="34" charset="0"/>
              </a:rPr>
              <a:t>programmability</a:t>
            </a:r>
            <a:endParaRPr lang="en-US" sz="3200" b="1" dirty="0">
              <a:latin typeface="Myriad Pro Cond" panose="020B0506030403020204" pitchFamily="34" charset="0"/>
            </a:endParaRP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8187267" y="2343394"/>
            <a:ext cx="0" cy="1085606"/>
          </a:xfrm>
          <a:prstGeom prst="straightConnector1">
            <a:avLst/>
          </a:prstGeom>
          <a:ln w="38100">
            <a:solidFill>
              <a:srgbClr val="008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flipH="1">
            <a:off x="8296730" y="2674735"/>
            <a:ext cx="1346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Myriad Pro Cond" panose="020B0506030403020204" pitchFamily="34" charset="0"/>
              </a:rPr>
              <a:t>47%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8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 uiExpand="1">
        <p:bldSub>
          <a:bldChart bld="series"/>
        </p:bldSub>
      </p:bldGraphic>
      <p:bldP spid="14" grpId="0" animBg="1"/>
      <p:bldP spid="16" grpId="0" animBg="1"/>
      <p:bldP spid="18" grpId="0" animBg="1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across more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E9B55B8-1D34-4A18-B86C-2D9E619E3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094990"/>
              </p:ext>
            </p:extLst>
          </p:nvPr>
        </p:nvGraphicFramePr>
        <p:xfrm>
          <a:off x="679036" y="3231810"/>
          <a:ext cx="2060686" cy="180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7AA0F62-34DB-4BA9-B387-F18389D273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425447"/>
              </p:ext>
            </p:extLst>
          </p:nvPr>
        </p:nvGraphicFramePr>
        <p:xfrm>
          <a:off x="6166480" y="3373357"/>
          <a:ext cx="2054877" cy="174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A42DE08-1AB9-4C18-887F-57BC0A982E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274823"/>
              </p:ext>
            </p:extLst>
          </p:nvPr>
        </p:nvGraphicFramePr>
        <p:xfrm>
          <a:off x="8104436" y="3422503"/>
          <a:ext cx="2054877" cy="165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B865191-F219-4092-96BE-485EFE71B0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901619"/>
              </p:ext>
            </p:extLst>
          </p:nvPr>
        </p:nvGraphicFramePr>
        <p:xfrm>
          <a:off x="9997273" y="1598337"/>
          <a:ext cx="2054878" cy="174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B9E12DF-7464-4819-B5F3-C9CB812219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9698"/>
              </p:ext>
            </p:extLst>
          </p:nvPr>
        </p:nvGraphicFramePr>
        <p:xfrm>
          <a:off x="9997274" y="3363499"/>
          <a:ext cx="2054877" cy="174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60C2757-391A-4798-90F5-0C3A37D771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617304"/>
              </p:ext>
            </p:extLst>
          </p:nvPr>
        </p:nvGraphicFramePr>
        <p:xfrm>
          <a:off x="2594814" y="3243841"/>
          <a:ext cx="2054877" cy="177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757A263-133A-4FD5-A525-8B19B13CF9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754736"/>
              </p:ext>
            </p:extLst>
          </p:nvPr>
        </p:nvGraphicFramePr>
        <p:xfrm>
          <a:off x="4404442" y="3304458"/>
          <a:ext cx="2054877" cy="1740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63B7840-0F97-4253-ADD8-B0B8329F5755}"/>
              </a:ext>
            </a:extLst>
          </p:cNvPr>
          <p:cNvSpPr txBox="1"/>
          <p:nvPr/>
        </p:nvSpPr>
        <p:spPr>
          <a:xfrm>
            <a:off x="110323" y="1817277"/>
            <a:ext cx="615553" cy="288534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800" b="1" dirty="0">
                <a:latin typeface="Myriad Pro Cond" panose="020B0506030403020204" pitchFamily="34" charset="0"/>
              </a:rPr>
              <a:t>Normalized Exec.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7814B8-B275-4256-94A5-98546658E6E3}"/>
              </a:ext>
            </a:extLst>
          </p:cNvPr>
          <p:cNvSpPr txBox="1"/>
          <p:nvPr/>
        </p:nvSpPr>
        <p:spPr>
          <a:xfrm>
            <a:off x="4984316" y="5113752"/>
            <a:ext cx="1877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yriad Pro Cond" panose="020B0506030403020204" pitchFamily="34" charset="0"/>
              </a:rPr>
              <a:t>Tile Size in kB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D4DCD1-3B84-45F5-9D03-76D5AFF06A89}"/>
              </a:ext>
            </a:extLst>
          </p:cNvPr>
          <p:cNvCxnSpPr/>
          <p:nvPr/>
        </p:nvCxnSpPr>
        <p:spPr>
          <a:xfrm>
            <a:off x="8700162" y="6047443"/>
            <a:ext cx="431713" cy="0"/>
          </a:xfrm>
          <a:prstGeom prst="line">
            <a:avLst/>
          </a:prstGeom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4088AC2-855A-4799-915A-192EABFE33F6}"/>
              </a:ext>
            </a:extLst>
          </p:cNvPr>
          <p:cNvSpPr txBox="1"/>
          <p:nvPr/>
        </p:nvSpPr>
        <p:spPr>
          <a:xfrm>
            <a:off x="9131875" y="5767428"/>
            <a:ext cx="2576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Myriad Pro Cond" panose="020B0506030403020204" pitchFamily="34" charset="0"/>
              </a:rPr>
              <a:t>Expressive Memory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ACDC9E-7194-4A1C-9655-6DAD5A44E2FD}"/>
              </a:ext>
            </a:extLst>
          </p:cNvPr>
          <p:cNvCxnSpPr/>
          <p:nvPr/>
        </p:nvCxnSpPr>
        <p:spPr>
          <a:xfrm>
            <a:off x="8688543" y="5543444"/>
            <a:ext cx="431713" cy="0"/>
          </a:xfrm>
          <a:prstGeom prst="line">
            <a:avLst/>
          </a:prstGeom>
          <a:ln w="349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EDE45A2-4E31-4F87-A37A-DA215F1211C3}"/>
              </a:ext>
            </a:extLst>
          </p:cNvPr>
          <p:cNvSpPr txBox="1"/>
          <p:nvPr/>
        </p:nvSpPr>
        <p:spPr>
          <a:xfrm>
            <a:off x="9120256" y="5244208"/>
            <a:ext cx="144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yriad Pro Cond" panose="020B0506030403020204" pitchFamily="34" charset="0"/>
              </a:rPr>
              <a:t>Baseline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8497D41-B676-470D-8E35-8ED1DEC624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075432"/>
              </p:ext>
            </p:extLst>
          </p:nvPr>
        </p:nvGraphicFramePr>
        <p:xfrm>
          <a:off x="656422" y="1575285"/>
          <a:ext cx="2054877" cy="1684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D1AE258-BE48-49AA-80A4-4C8C785998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802017"/>
              </p:ext>
            </p:extLst>
          </p:nvPr>
        </p:nvGraphicFramePr>
        <p:xfrm>
          <a:off x="2485554" y="1592016"/>
          <a:ext cx="2054877" cy="174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9E9C256-B94F-4171-BFCA-2AA01B7E9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523296"/>
              </p:ext>
            </p:extLst>
          </p:nvPr>
        </p:nvGraphicFramePr>
        <p:xfrm>
          <a:off x="4354492" y="1592180"/>
          <a:ext cx="2054877" cy="174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212F14A-6BB9-4C2D-974D-CB5A643BA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060690"/>
              </p:ext>
            </p:extLst>
          </p:nvPr>
        </p:nvGraphicFramePr>
        <p:xfrm>
          <a:off x="6223880" y="1592036"/>
          <a:ext cx="2054877" cy="174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594FA8F9-C3AA-40B5-8BF7-1AE8230B25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722571"/>
              </p:ext>
            </p:extLst>
          </p:nvPr>
        </p:nvGraphicFramePr>
        <p:xfrm>
          <a:off x="8092818" y="1575285"/>
          <a:ext cx="2054877" cy="175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1D0D847-8070-417C-846F-76E002A050DE}"/>
              </a:ext>
            </a:extLst>
          </p:cNvPr>
          <p:cNvCxnSpPr>
            <a:cxnSpLocks/>
          </p:cNvCxnSpPr>
          <p:nvPr/>
        </p:nvCxnSpPr>
        <p:spPr>
          <a:xfrm>
            <a:off x="4824349" y="2854100"/>
            <a:ext cx="122175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904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P spid="12" grpId="0"/>
      <p:bldP spid="13" grpId="0"/>
      <p:bldP spid="15" grpId="0"/>
      <p:bldP spid="17" grpId="0"/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  <p:bldGraphic spid="22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 the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22479" cy="4738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Use Case 2: Leveraging data structure semantics to enable more intelligent OS-based page placement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More details on the implementation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Overhead analysis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Other use cases of </a:t>
            </a:r>
            <a:r>
              <a:rPr lang="en-US" sz="3600" dirty="0" err="1"/>
              <a:t>XMem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63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Collate 26"/>
          <p:cNvSpPr/>
          <p:nvPr/>
        </p:nvSpPr>
        <p:spPr>
          <a:xfrm>
            <a:off x="3159475" y="2789942"/>
            <a:ext cx="5665606" cy="2090524"/>
          </a:xfrm>
          <a:prstGeom prst="flowChartCol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EC5872-0D31-4755-835F-EFC1B6CABB7A}"/>
              </a:ext>
            </a:extLst>
          </p:cNvPr>
          <p:cNvSpPr txBox="1"/>
          <p:nvPr/>
        </p:nvSpPr>
        <p:spPr>
          <a:xfrm flipH="1">
            <a:off x="997992" y="3187758"/>
            <a:ext cx="367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Myriad Pro Cond" panose="020B0506030403020204" pitchFamily="34" charset="0"/>
              </a:rPr>
              <a:t>ISA</a:t>
            </a:r>
          </a:p>
          <a:p>
            <a:pPr algn="r"/>
            <a:r>
              <a:rPr lang="en-US" sz="3600" b="1" dirty="0">
                <a:latin typeface="Myriad Pro Cond" panose="020B0506030403020204" pitchFamily="34" charset="0"/>
              </a:rPr>
              <a:t>Virtual Memory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F32505-32D4-4FAA-A29C-619F06E47395}"/>
              </a:ext>
            </a:extLst>
          </p:cNvPr>
          <p:cNvGrpSpPr/>
          <p:nvPr/>
        </p:nvGrpSpPr>
        <p:grpSpPr>
          <a:xfrm>
            <a:off x="2075224" y="1165982"/>
            <a:ext cx="8321698" cy="1301116"/>
            <a:chOff x="1695366" y="112684"/>
            <a:chExt cx="8527833" cy="166750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F4FE1E6-607D-4D34-84F1-B669F5143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"/>
            <a:stretch/>
          </p:blipFill>
          <p:spPr>
            <a:xfrm>
              <a:off x="4820791" y="112684"/>
              <a:ext cx="2049930" cy="162349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BB8B17E-2C7D-4A0B-8DC8-3034EEF74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900" y="198525"/>
              <a:ext cx="1677521" cy="158166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4B1B336-61CE-4284-A382-B8E3C8868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366" y="586704"/>
              <a:ext cx="1111108" cy="109710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449E4E3-2A65-4A90-BC99-E8ABAE8F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14" y="347542"/>
              <a:ext cx="1318944" cy="141061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D903E7C-C1C8-4E45-9B38-C6DDFA6E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998" y="389964"/>
              <a:ext cx="1512201" cy="1325765"/>
            </a:xfrm>
            <a:prstGeom prst="rect">
              <a:avLst/>
            </a:prstGeom>
          </p:spPr>
        </p:pic>
      </p:grpSp>
      <p:sp>
        <p:nvSpPr>
          <p:cNvPr id="14" name="Flowchart: Collate 13"/>
          <p:cNvSpPr/>
          <p:nvPr/>
        </p:nvSpPr>
        <p:spPr>
          <a:xfrm>
            <a:off x="3004458" y="2772796"/>
            <a:ext cx="5861958" cy="2107671"/>
          </a:xfrm>
          <a:prstGeom prst="flowChartCol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1547" y="3202984"/>
            <a:ext cx="1957892" cy="1296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07CF5-86FC-49FB-A093-54D742BE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38</a:t>
            </a:fld>
            <a:endParaRPr lang="en-US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321072" y="2775183"/>
            <a:ext cx="10779486" cy="252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321072" y="4880469"/>
            <a:ext cx="108966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541136" y="2787808"/>
            <a:ext cx="858713" cy="2092658"/>
          </a:xfrm>
          <a:prstGeom prst="downArrow">
            <a:avLst>
              <a:gd name="adj1" fmla="val 46545"/>
              <a:gd name="adj2" fmla="val 63818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C43779-B27E-4896-B914-628EE0DF6641}"/>
              </a:ext>
            </a:extLst>
          </p:cNvPr>
          <p:cNvSpPr txBox="1"/>
          <p:nvPr/>
        </p:nvSpPr>
        <p:spPr>
          <a:xfrm flipH="1">
            <a:off x="6193479" y="2965269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Expressive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Memory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“</a:t>
            </a:r>
            <a:r>
              <a:rPr lang="en-US" sz="3600" b="1" dirty="0" err="1">
                <a:solidFill>
                  <a:srgbClr val="C00000"/>
                </a:solidFill>
                <a:latin typeface="Myriad Pro Cond" panose="020B0506030403020204" pitchFamily="34" charset="0"/>
              </a:rPr>
              <a:t>XMem</a:t>
            </a:r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4A59B1-F8C1-4020-92D9-C7B516BE19B6}"/>
              </a:ext>
            </a:extLst>
          </p:cNvPr>
          <p:cNvSpPr txBox="1"/>
          <p:nvPr/>
        </p:nvSpPr>
        <p:spPr>
          <a:xfrm flipH="1">
            <a:off x="4179623" y="2833939"/>
            <a:ext cx="3564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Higher-level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Program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Semantics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2AA6AF-B124-4EEF-8FE6-D61E7786AA19}"/>
              </a:ext>
            </a:extLst>
          </p:cNvPr>
          <p:cNvSpPr txBox="1"/>
          <p:nvPr/>
        </p:nvSpPr>
        <p:spPr>
          <a:xfrm flipH="1">
            <a:off x="268618" y="1878768"/>
            <a:ext cx="392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 Cond" panose="020B0506030403020204" pitchFamily="34" charset="0"/>
              </a:rPr>
              <a:t>Software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0C2F67-6ADF-4511-B45A-C34478521182}"/>
              </a:ext>
            </a:extLst>
          </p:cNvPr>
          <p:cNvSpPr txBox="1"/>
          <p:nvPr/>
        </p:nvSpPr>
        <p:spPr>
          <a:xfrm flipH="1">
            <a:off x="321072" y="5683093"/>
            <a:ext cx="392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 Cond" panose="020B0506030403020204" pitchFamily="34" charset="0"/>
              </a:rPr>
              <a:t>Hardware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F5E10F1-B495-411B-8E72-0690D68C9D1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7" r="2264" b="9936"/>
          <a:stretch/>
        </p:blipFill>
        <p:spPr>
          <a:xfrm>
            <a:off x="7743896" y="4925752"/>
            <a:ext cx="3668713" cy="192880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CA3B65F-8A73-459E-991D-D273312A15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13" y="4957310"/>
            <a:ext cx="2251286" cy="188199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1E65A7D-39FF-44FA-9C48-558EB14D1F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59" y="5062787"/>
            <a:ext cx="2577318" cy="1701137"/>
          </a:xfrm>
          <a:prstGeom prst="rect">
            <a:avLst/>
          </a:prstGeom>
        </p:spPr>
      </p:pic>
      <p:sp>
        <p:nvSpPr>
          <p:cNvPr id="30" name="Rectangle: Rounded Corners 96">
            <a:extLst>
              <a:ext uri="{FF2B5EF4-FFF2-40B4-BE49-F238E27FC236}">
                <a16:creationId xmlns:a16="http://schemas.microsoft.com/office/drawing/2014/main" id="{3B6BE4D5-4115-425C-A835-2F2485DC6DB4}"/>
              </a:ext>
            </a:extLst>
          </p:cNvPr>
          <p:cNvSpPr/>
          <p:nvPr/>
        </p:nvSpPr>
        <p:spPr>
          <a:xfrm>
            <a:off x="2075224" y="945886"/>
            <a:ext cx="8195447" cy="14406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General and architecture-agnostic interface to SW to express program semantics</a:t>
            </a:r>
          </a:p>
        </p:txBody>
      </p:sp>
      <p:sp>
        <p:nvSpPr>
          <p:cNvPr id="31" name="Rectangle: Rounded Corners 96">
            <a:extLst>
              <a:ext uri="{FF2B5EF4-FFF2-40B4-BE49-F238E27FC236}">
                <a16:creationId xmlns:a16="http://schemas.microsoft.com/office/drawing/2014/main" id="{67C86988-BF92-4C35-90D8-7E240386C454}"/>
              </a:ext>
            </a:extLst>
          </p:cNvPr>
          <p:cNvSpPr/>
          <p:nvPr/>
        </p:nvSpPr>
        <p:spPr>
          <a:xfrm>
            <a:off x="2284855" y="5121483"/>
            <a:ext cx="7604816" cy="14406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Key program information to aid system/HW components in optimization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50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34" grpId="0"/>
      <p:bldP spid="40" grpId="0"/>
      <p:bldP spid="30" grpId="0" animBg="1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" y="280154"/>
            <a:ext cx="12192000" cy="2452315"/>
          </a:xfrm>
          <a:noFill/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A Case for Richer Cross-layer Abstractions:</a:t>
            </a:r>
            <a:br>
              <a:rPr lang="en-US" sz="5400" b="1" dirty="0">
                <a:solidFill>
                  <a:schemeClr val="tx1"/>
                </a:solidFill>
                <a:latin typeface="Myriad Pro Cond" panose="020B0506030403020204" pitchFamily="34" charset="0"/>
              </a:rPr>
            </a:br>
            <a:r>
              <a:rPr lang="en-US" sz="54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Bridging the Semantic Gap with </a:t>
            </a:r>
            <a:br>
              <a:rPr lang="en-US" sz="5400" b="1" dirty="0">
                <a:solidFill>
                  <a:schemeClr val="bg1"/>
                </a:solidFill>
                <a:latin typeface="Myriad Pro Cond" panose="020B0506030403020204" pitchFamily="34" charset="0"/>
              </a:rPr>
            </a:br>
            <a:r>
              <a:rPr lang="en-US" sz="54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Expressive Memory</a:t>
            </a:r>
            <a:endParaRPr lang="en-US" sz="4000" b="1" dirty="0">
              <a:solidFill>
                <a:srgbClr val="C00000"/>
              </a:solidFill>
              <a:latin typeface="Myriad Pro Cond" panose="020B0506030403020204" pitchFamily="34" charset="0"/>
            </a:endParaRPr>
          </a:p>
        </p:txBody>
      </p:sp>
      <p:sp>
        <p:nvSpPr>
          <p:cNvPr id="8" name="Subtitle 5"/>
          <p:cNvSpPr txBox="1">
            <a:spLocks/>
          </p:cNvSpPr>
          <p:nvPr/>
        </p:nvSpPr>
        <p:spPr>
          <a:xfrm>
            <a:off x="0" y="2968645"/>
            <a:ext cx="12191999" cy="1733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Nandita Vijaykumar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Abhilasha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Jain,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Diptesh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Majumdar, Kevin Hsieh, Gennady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Pekhimenko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Eiman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Ebrahimi,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Nastaran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Hajinazar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, Phillip B. Gibbons,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Onur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Myriad Pro Cond"/>
                <a:ea typeface="+mn-ea"/>
                <a:cs typeface="+mn-cs"/>
              </a:rPr>
              <a:t>Mutlu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Myriad Pro Cond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01D79B-C6A9-4E67-9ABA-A5F93A17C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05" y="4869262"/>
            <a:ext cx="2577097" cy="1670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2D1A86-E960-4704-AB6A-9111FEFA4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441" y="5764591"/>
            <a:ext cx="2735868" cy="109340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E98B2F2-5902-4A87-A33F-A336F57FBA82}"/>
              </a:ext>
            </a:extLst>
          </p:cNvPr>
          <p:cNvGrpSpPr/>
          <p:nvPr/>
        </p:nvGrpSpPr>
        <p:grpSpPr>
          <a:xfrm>
            <a:off x="4421103" y="6067064"/>
            <a:ext cx="2438400" cy="536568"/>
            <a:chOff x="677492" y="-1417931"/>
            <a:chExt cx="3154606" cy="5827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D3735E-3866-4A19-B8DA-D92757EE93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61772" y="-980905"/>
              <a:ext cx="70326" cy="68652"/>
            </a:xfrm>
            <a:custGeom>
              <a:avLst/>
              <a:gdLst>
                <a:gd name="T0" fmla="*/ 36 w 87"/>
                <a:gd name="T1" fmla="*/ 37 h 83"/>
                <a:gd name="T2" fmla="*/ 36 w 87"/>
                <a:gd name="T3" fmla="*/ 26 h 83"/>
                <a:gd name="T4" fmla="*/ 43 w 87"/>
                <a:gd name="T5" fmla="*/ 26 h 83"/>
                <a:gd name="T6" fmla="*/ 52 w 87"/>
                <a:gd name="T7" fmla="*/ 31 h 83"/>
                <a:gd name="T8" fmla="*/ 45 w 87"/>
                <a:gd name="T9" fmla="*/ 37 h 83"/>
                <a:gd name="T10" fmla="*/ 36 w 87"/>
                <a:gd name="T11" fmla="*/ 37 h 83"/>
                <a:gd name="T12" fmla="*/ 36 w 87"/>
                <a:gd name="T13" fmla="*/ 45 h 83"/>
                <a:gd name="T14" fmla="*/ 41 w 87"/>
                <a:gd name="T15" fmla="*/ 45 h 83"/>
                <a:gd name="T16" fmla="*/ 52 w 87"/>
                <a:gd name="T17" fmla="*/ 63 h 83"/>
                <a:gd name="T18" fmla="*/ 63 w 87"/>
                <a:gd name="T19" fmla="*/ 63 h 83"/>
                <a:gd name="T20" fmla="*/ 52 w 87"/>
                <a:gd name="T21" fmla="*/ 44 h 83"/>
                <a:gd name="T22" fmla="*/ 63 w 87"/>
                <a:gd name="T23" fmla="*/ 32 h 83"/>
                <a:gd name="T24" fmla="*/ 44 w 87"/>
                <a:gd name="T25" fmla="*/ 19 h 83"/>
                <a:gd name="T26" fmla="*/ 26 w 87"/>
                <a:gd name="T27" fmla="*/ 19 h 83"/>
                <a:gd name="T28" fmla="*/ 26 w 87"/>
                <a:gd name="T29" fmla="*/ 63 h 83"/>
                <a:gd name="T30" fmla="*/ 36 w 87"/>
                <a:gd name="T31" fmla="*/ 63 h 83"/>
                <a:gd name="T32" fmla="*/ 36 w 87"/>
                <a:gd name="T33" fmla="*/ 45 h 83"/>
                <a:gd name="T34" fmla="*/ 87 w 87"/>
                <a:gd name="T35" fmla="*/ 41 h 83"/>
                <a:gd name="T36" fmla="*/ 44 w 87"/>
                <a:gd name="T37" fmla="*/ 0 h 83"/>
                <a:gd name="T38" fmla="*/ 0 w 87"/>
                <a:gd name="T39" fmla="*/ 41 h 83"/>
                <a:gd name="T40" fmla="*/ 44 w 87"/>
                <a:gd name="T41" fmla="*/ 83 h 83"/>
                <a:gd name="T42" fmla="*/ 87 w 87"/>
                <a:gd name="T43" fmla="*/ 41 h 83"/>
                <a:gd name="T44" fmla="*/ 74 w 87"/>
                <a:gd name="T45" fmla="*/ 41 h 83"/>
                <a:gd name="T46" fmla="*/ 44 w 87"/>
                <a:gd name="T47" fmla="*/ 73 h 83"/>
                <a:gd name="T48" fmla="*/ 44 w 87"/>
                <a:gd name="T49" fmla="*/ 73 h 83"/>
                <a:gd name="T50" fmla="*/ 13 w 87"/>
                <a:gd name="T51" fmla="*/ 41 h 83"/>
                <a:gd name="T52" fmla="*/ 44 w 87"/>
                <a:gd name="T53" fmla="*/ 9 h 83"/>
                <a:gd name="T54" fmla="*/ 74 w 87"/>
                <a:gd name="T5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83">
                  <a:moveTo>
                    <a:pt x="36" y="37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6"/>
                    <a:pt x="52" y="27"/>
                    <a:pt x="52" y="31"/>
                  </a:cubicBezTo>
                  <a:cubicBezTo>
                    <a:pt x="52" y="36"/>
                    <a:pt x="50" y="37"/>
                    <a:pt x="45" y="37"/>
                  </a:cubicBezTo>
                  <a:cubicBezTo>
                    <a:pt x="36" y="37"/>
                    <a:pt x="36" y="37"/>
                    <a:pt x="36" y="37"/>
                  </a:cubicBezTo>
                  <a:moveTo>
                    <a:pt x="36" y="45"/>
                  </a:moveTo>
                  <a:cubicBezTo>
                    <a:pt x="41" y="45"/>
                    <a:pt x="41" y="45"/>
                    <a:pt x="41" y="4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8" y="43"/>
                    <a:pt x="63" y="41"/>
                    <a:pt x="63" y="32"/>
                  </a:cubicBezTo>
                  <a:cubicBezTo>
                    <a:pt x="63" y="22"/>
                    <a:pt x="56" y="19"/>
                    <a:pt x="44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36" y="45"/>
                    <a:pt x="36" y="45"/>
                    <a:pt x="36" y="45"/>
                  </a:cubicBezTo>
                  <a:moveTo>
                    <a:pt x="87" y="41"/>
                  </a:moveTo>
                  <a:cubicBezTo>
                    <a:pt x="87" y="15"/>
                    <a:pt x="66" y="0"/>
                    <a:pt x="44" y="0"/>
                  </a:cubicBezTo>
                  <a:cubicBezTo>
                    <a:pt x="21" y="0"/>
                    <a:pt x="0" y="15"/>
                    <a:pt x="0" y="41"/>
                  </a:cubicBezTo>
                  <a:cubicBezTo>
                    <a:pt x="0" y="67"/>
                    <a:pt x="21" y="83"/>
                    <a:pt x="44" y="83"/>
                  </a:cubicBezTo>
                  <a:cubicBezTo>
                    <a:pt x="66" y="83"/>
                    <a:pt x="87" y="67"/>
                    <a:pt x="87" y="41"/>
                  </a:cubicBezTo>
                  <a:moveTo>
                    <a:pt x="74" y="41"/>
                  </a:moveTo>
                  <a:cubicBezTo>
                    <a:pt x="74" y="60"/>
                    <a:pt x="60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26" y="73"/>
                    <a:pt x="13" y="60"/>
                    <a:pt x="13" y="41"/>
                  </a:cubicBezTo>
                  <a:cubicBezTo>
                    <a:pt x="13" y="22"/>
                    <a:pt x="26" y="9"/>
                    <a:pt x="44" y="9"/>
                  </a:cubicBezTo>
                  <a:cubicBezTo>
                    <a:pt x="60" y="9"/>
                    <a:pt x="74" y="22"/>
                    <a:pt x="7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477D85-E659-45EB-87B3-F8A38914E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00563" y="-1309093"/>
              <a:ext cx="2039443" cy="385118"/>
            </a:xfrm>
            <a:custGeom>
              <a:avLst/>
              <a:gdLst>
                <a:gd name="T0" fmla="*/ 1048 w 2520"/>
                <a:gd name="T1" fmla="*/ 0 h 472"/>
                <a:gd name="T2" fmla="*/ 1048 w 2520"/>
                <a:gd name="T3" fmla="*/ 472 h 472"/>
                <a:gd name="T4" fmla="*/ 1181 w 2520"/>
                <a:gd name="T5" fmla="*/ 472 h 472"/>
                <a:gd name="T6" fmla="*/ 1181 w 2520"/>
                <a:gd name="T7" fmla="*/ 0 h 472"/>
                <a:gd name="T8" fmla="*/ 1048 w 2520"/>
                <a:gd name="T9" fmla="*/ 0 h 472"/>
                <a:gd name="T10" fmla="*/ 0 w 2520"/>
                <a:gd name="T11" fmla="*/ 0 h 472"/>
                <a:gd name="T12" fmla="*/ 0 w 2520"/>
                <a:gd name="T13" fmla="*/ 472 h 472"/>
                <a:gd name="T14" fmla="*/ 134 w 2520"/>
                <a:gd name="T15" fmla="*/ 472 h 472"/>
                <a:gd name="T16" fmla="*/ 134 w 2520"/>
                <a:gd name="T17" fmla="*/ 105 h 472"/>
                <a:gd name="T18" fmla="*/ 239 w 2520"/>
                <a:gd name="T19" fmla="*/ 106 h 472"/>
                <a:gd name="T20" fmla="*/ 314 w 2520"/>
                <a:gd name="T21" fmla="*/ 132 h 472"/>
                <a:gd name="T22" fmla="*/ 344 w 2520"/>
                <a:gd name="T23" fmla="*/ 257 h 472"/>
                <a:gd name="T24" fmla="*/ 344 w 2520"/>
                <a:gd name="T25" fmla="*/ 472 h 472"/>
                <a:gd name="T26" fmla="*/ 474 w 2520"/>
                <a:gd name="T27" fmla="*/ 472 h 472"/>
                <a:gd name="T28" fmla="*/ 474 w 2520"/>
                <a:gd name="T29" fmla="*/ 211 h 472"/>
                <a:gd name="T30" fmla="*/ 239 w 2520"/>
                <a:gd name="T31" fmla="*/ 0 h 472"/>
                <a:gd name="T32" fmla="*/ 0 w 2520"/>
                <a:gd name="T33" fmla="*/ 0 h 472"/>
                <a:gd name="T34" fmla="*/ 1262 w 2520"/>
                <a:gd name="T35" fmla="*/ 0 h 472"/>
                <a:gd name="T36" fmla="*/ 1262 w 2520"/>
                <a:gd name="T37" fmla="*/ 472 h 472"/>
                <a:gd name="T38" fmla="*/ 1479 w 2520"/>
                <a:gd name="T39" fmla="*/ 472 h 472"/>
                <a:gd name="T40" fmla="*/ 1672 w 2520"/>
                <a:gd name="T41" fmla="*/ 410 h 472"/>
                <a:gd name="T42" fmla="*/ 1719 w 2520"/>
                <a:gd name="T43" fmla="*/ 242 h 472"/>
                <a:gd name="T44" fmla="*/ 1676 w 2520"/>
                <a:gd name="T45" fmla="*/ 79 h 472"/>
                <a:gd name="T46" fmla="*/ 1449 w 2520"/>
                <a:gd name="T47" fmla="*/ 0 h 472"/>
                <a:gd name="T48" fmla="*/ 1262 w 2520"/>
                <a:gd name="T49" fmla="*/ 0 h 472"/>
                <a:gd name="T50" fmla="*/ 1395 w 2520"/>
                <a:gd name="T51" fmla="*/ 103 h 472"/>
                <a:gd name="T52" fmla="*/ 1452 w 2520"/>
                <a:gd name="T53" fmla="*/ 103 h 472"/>
                <a:gd name="T54" fmla="*/ 1589 w 2520"/>
                <a:gd name="T55" fmla="*/ 237 h 472"/>
                <a:gd name="T56" fmla="*/ 1452 w 2520"/>
                <a:gd name="T57" fmla="*/ 372 h 472"/>
                <a:gd name="T58" fmla="*/ 1395 w 2520"/>
                <a:gd name="T59" fmla="*/ 372 h 472"/>
                <a:gd name="T60" fmla="*/ 1395 w 2520"/>
                <a:gd name="T61" fmla="*/ 103 h 472"/>
                <a:gd name="T62" fmla="*/ 856 w 2520"/>
                <a:gd name="T63" fmla="*/ 0 h 472"/>
                <a:gd name="T64" fmla="*/ 745 w 2520"/>
                <a:gd name="T65" fmla="*/ 374 h 472"/>
                <a:gd name="T66" fmla="*/ 638 w 2520"/>
                <a:gd name="T67" fmla="*/ 0 h 472"/>
                <a:gd name="T68" fmla="*/ 494 w 2520"/>
                <a:gd name="T69" fmla="*/ 0 h 472"/>
                <a:gd name="T70" fmla="*/ 646 w 2520"/>
                <a:gd name="T71" fmla="*/ 472 h 472"/>
                <a:gd name="T72" fmla="*/ 838 w 2520"/>
                <a:gd name="T73" fmla="*/ 472 h 472"/>
                <a:gd name="T74" fmla="*/ 992 w 2520"/>
                <a:gd name="T75" fmla="*/ 0 h 472"/>
                <a:gd name="T76" fmla="*/ 856 w 2520"/>
                <a:gd name="T77" fmla="*/ 0 h 472"/>
                <a:gd name="T78" fmla="*/ 1781 w 2520"/>
                <a:gd name="T79" fmla="*/ 472 h 472"/>
                <a:gd name="T80" fmla="*/ 1915 w 2520"/>
                <a:gd name="T81" fmla="*/ 472 h 472"/>
                <a:gd name="T82" fmla="*/ 1915 w 2520"/>
                <a:gd name="T83" fmla="*/ 0 h 472"/>
                <a:gd name="T84" fmla="*/ 1781 w 2520"/>
                <a:gd name="T85" fmla="*/ 0 h 472"/>
                <a:gd name="T86" fmla="*/ 1781 w 2520"/>
                <a:gd name="T87" fmla="*/ 472 h 472"/>
                <a:gd name="T88" fmla="*/ 2155 w 2520"/>
                <a:gd name="T89" fmla="*/ 1 h 472"/>
                <a:gd name="T90" fmla="*/ 1969 w 2520"/>
                <a:gd name="T91" fmla="*/ 472 h 472"/>
                <a:gd name="T92" fmla="*/ 2100 w 2520"/>
                <a:gd name="T93" fmla="*/ 472 h 472"/>
                <a:gd name="T94" fmla="*/ 2130 w 2520"/>
                <a:gd name="T95" fmla="*/ 389 h 472"/>
                <a:gd name="T96" fmla="*/ 2350 w 2520"/>
                <a:gd name="T97" fmla="*/ 389 h 472"/>
                <a:gd name="T98" fmla="*/ 2378 w 2520"/>
                <a:gd name="T99" fmla="*/ 472 h 472"/>
                <a:gd name="T100" fmla="*/ 2520 w 2520"/>
                <a:gd name="T101" fmla="*/ 472 h 472"/>
                <a:gd name="T102" fmla="*/ 2333 w 2520"/>
                <a:gd name="T103" fmla="*/ 1 h 472"/>
                <a:gd name="T104" fmla="*/ 2155 w 2520"/>
                <a:gd name="T105" fmla="*/ 1 h 472"/>
                <a:gd name="T106" fmla="*/ 2241 w 2520"/>
                <a:gd name="T107" fmla="*/ 87 h 472"/>
                <a:gd name="T108" fmla="*/ 2322 w 2520"/>
                <a:gd name="T109" fmla="*/ 307 h 472"/>
                <a:gd name="T110" fmla="*/ 2158 w 2520"/>
                <a:gd name="T111" fmla="*/ 307 h 472"/>
                <a:gd name="T112" fmla="*/ 2241 w 2520"/>
                <a:gd name="T113" fmla="*/ 87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20" h="472">
                  <a:moveTo>
                    <a:pt x="1048" y="0"/>
                  </a:moveTo>
                  <a:cubicBezTo>
                    <a:pt x="1048" y="472"/>
                    <a:pt x="1048" y="472"/>
                    <a:pt x="1048" y="472"/>
                  </a:cubicBezTo>
                  <a:cubicBezTo>
                    <a:pt x="1181" y="472"/>
                    <a:pt x="1181" y="472"/>
                    <a:pt x="1181" y="472"/>
                  </a:cubicBezTo>
                  <a:cubicBezTo>
                    <a:pt x="1181" y="0"/>
                    <a:pt x="1181" y="0"/>
                    <a:pt x="1181" y="0"/>
                  </a:cubicBezTo>
                  <a:lnTo>
                    <a:pt x="1048" y="0"/>
                  </a:lnTo>
                  <a:close/>
                  <a:moveTo>
                    <a:pt x="0" y="0"/>
                  </a:moveTo>
                  <a:cubicBezTo>
                    <a:pt x="0" y="472"/>
                    <a:pt x="0" y="472"/>
                    <a:pt x="0" y="472"/>
                  </a:cubicBezTo>
                  <a:cubicBezTo>
                    <a:pt x="134" y="472"/>
                    <a:pt x="134" y="472"/>
                    <a:pt x="134" y="472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239" y="106"/>
                    <a:pt x="239" y="106"/>
                    <a:pt x="239" y="106"/>
                  </a:cubicBezTo>
                  <a:cubicBezTo>
                    <a:pt x="273" y="106"/>
                    <a:pt x="297" y="114"/>
                    <a:pt x="314" y="132"/>
                  </a:cubicBezTo>
                  <a:cubicBezTo>
                    <a:pt x="335" y="154"/>
                    <a:pt x="344" y="191"/>
                    <a:pt x="344" y="257"/>
                  </a:cubicBezTo>
                  <a:cubicBezTo>
                    <a:pt x="344" y="472"/>
                    <a:pt x="344" y="472"/>
                    <a:pt x="344" y="472"/>
                  </a:cubicBezTo>
                  <a:cubicBezTo>
                    <a:pt x="474" y="472"/>
                    <a:pt x="474" y="472"/>
                    <a:pt x="474" y="472"/>
                  </a:cubicBezTo>
                  <a:cubicBezTo>
                    <a:pt x="474" y="211"/>
                    <a:pt x="474" y="211"/>
                    <a:pt x="474" y="211"/>
                  </a:cubicBezTo>
                  <a:cubicBezTo>
                    <a:pt x="474" y="25"/>
                    <a:pt x="355" y="0"/>
                    <a:pt x="239" y="0"/>
                  </a:cubicBezTo>
                  <a:lnTo>
                    <a:pt x="0" y="0"/>
                  </a:lnTo>
                  <a:close/>
                  <a:moveTo>
                    <a:pt x="1262" y="0"/>
                  </a:moveTo>
                  <a:cubicBezTo>
                    <a:pt x="1262" y="472"/>
                    <a:pt x="1262" y="472"/>
                    <a:pt x="1262" y="472"/>
                  </a:cubicBezTo>
                  <a:cubicBezTo>
                    <a:pt x="1479" y="472"/>
                    <a:pt x="1479" y="472"/>
                    <a:pt x="1479" y="472"/>
                  </a:cubicBezTo>
                  <a:cubicBezTo>
                    <a:pt x="1594" y="472"/>
                    <a:pt x="1631" y="453"/>
                    <a:pt x="1672" y="410"/>
                  </a:cubicBezTo>
                  <a:cubicBezTo>
                    <a:pt x="1701" y="380"/>
                    <a:pt x="1719" y="314"/>
                    <a:pt x="1719" y="242"/>
                  </a:cubicBezTo>
                  <a:cubicBezTo>
                    <a:pt x="1719" y="175"/>
                    <a:pt x="1704" y="116"/>
                    <a:pt x="1676" y="79"/>
                  </a:cubicBezTo>
                  <a:cubicBezTo>
                    <a:pt x="1627" y="13"/>
                    <a:pt x="1556" y="0"/>
                    <a:pt x="1449" y="0"/>
                  </a:cubicBezTo>
                  <a:lnTo>
                    <a:pt x="1262" y="0"/>
                  </a:lnTo>
                  <a:close/>
                  <a:moveTo>
                    <a:pt x="1395" y="103"/>
                  </a:moveTo>
                  <a:cubicBezTo>
                    <a:pt x="1452" y="103"/>
                    <a:pt x="1452" y="103"/>
                    <a:pt x="1452" y="103"/>
                  </a:cubicBezTo>
                  <a:cubicBezTo>
                    <a:pt x="1535" y="103"/>
                    <a:pt x="1589" y="140"/>
                    <a:pt x="1589" y="237"/>
                  </a:cubicBezTo>
                  <a:cubicBezTo>
                    <a:pt x="1589" y="334"/>
                    <a:pt x="1535" y="372"/>
                    <a:pt x="1452" y="372"/>
                  </a:cubicBezTo>
                  <a:cubicBezTo>
                    <a:pt x="1395" y="372"/>
                    <a:pt x="1395" y="372"/>
                    <a:pt x="1395" y="372"/>
                  </a:cubicBezTo>
                  <a:lnTo>
                    <a:pt x="1395" y="103"/>
                  </a:lnTo>
                  <a:close/>
                  <a:moveTo>
                    <a:pt x="856" y="0"/>
                  </a:moveTo>
                  <a:cubicBezTo>
                    <a:pt x="745" y="374"/>
                    <a:pt x="745" y="374"/>
                    <a:pt x="745" y="374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646" y="472"/>
                    <a:pt x="646" y="472"/>
                    <a:pt x="646" y="472"/>
                  </a:cubicBezTo>
                  <a:cubicBezTo>
                    <a:pt x="838" y="472"/>
                    <a:pt x="838" y="472"/>
                    <a:pt x="838" y="472"/>
                  </a:cubicBezTo>
                  <a:cubicBezTo>
                    <a:pt x="992" y="0"/>
                    <a:pt x="992" y="0"/>
                    <a:pt x="992" y="0"/>
                  </a:cubicBezTo>
                  <a:lnTo>
                    <a:pt x="856" y="0"/>
                  </a:lnTo>
                  <a:close/>
                  <a:moveTo>
                    <a:pt x="1781" y="472"/>
                  </a:moveTo>
                  <a:cubicBezTo>
                    <a:pt x="1915" y="472"/>
                    <a:pt x="1915" y="472"/>
                    <a:pt x="1915" y="472"/>
                  </a:cubicBezTo>
                  <a:cubicBezTo>
                    <a:pt x="1915" y="0"/>
                    <a:pt x="1915" y="0"/>
                    <a:pt x="1915" y="0"/>
                  </a:cubicBezTo>
                  <a:cubicBezTo>
                    <a:pt x="1781" y="0"/>
                    <a:pt x="1781" y="0"/>
                    <a:pt x="1781" y="0"/>
                  </a:cubicBezTo>
                  <a:lnTo>
                    <a:pt x="1781" y="472"/>
                  </a:lnTo>
                  <a:close/>
                  <a:moveTo>
                    <a:pt x="2155" y="1"/>
                  </a:moveTo>
                  <a:cubicBezTo>
                    <a:pt x="1969" y="472"/>
                    <a:pt x="1969" y="472"/>
                    <a:pt x="1969" y="472"/>
                  </a:cubicBezTo>
                  <a:cubicBezTo>
                    <a:pt x="2100" y="472"/>
                    <a:pt x="2100" y="472"/>
                    <a:pt x="2100" y="472"/>
                  </a:cubicBezTo>
                  <a:cubicBezTo>
                    <a:pt x="2130" y="389"/>
                    <a:pt x="2130" y="389"/>
                    <a:pt x="2130" y="389"/>
                  </a:cubicBezTo>
                  <a:cubicBezTo>
                    <a:pt x="2350" y="389"/>
                    <a:pt x="2350" y="389"/>
                    <a:pt x="2350" y="389"/>
                  </a:cubicBezTo>
                  <a:cubicBezTo>
                    <a:pt x="2378" y="472"/>
                    <a:pt x="2378" y="472"/>
                    <a:pt x="2378" y="472"/>
                  </a:cubicBezTo>
                  <a:cubicBezTo>
                    <a:pt x="2520" y="472"/>
                    <a:pt x="2520" y="472"/>
                    <a:pt x="2520" y="472"/>
                  </a:cubicBezTo>
                  <a:cubicBezTo>
                    <a:pt x="2333" y="1"/>
                    <a:pt x="2333" y="1"/>
                    <a:pt x="2333" y="1"/>
                  </a:cubicBezTo>
                  <a:lnTo>
                    <a:pt x="2155" y="1"/>
                  </a:lnTo>
                  <a:close/>
                  <a:moveTo>
                    <a:pt x="2241" y="87"/>
                  </a:moveTo>
                  <a:cubicBezTo>
                    <a:pt x="2322" y="307"/>
                    <a:pt x="2322" y="307"/>
                    <a:pt x="2322" y="307"/>
                  </a:cubicBezTo>
                  <a:cubicBezTo>
                    <a:pt x="2158" y="307"/>
                    <a:pt x="2158" y="307"/>
                    <a:pt x="2158" y="307"/>
                  </a:cubicBezTo>
                  <a:lnTo>
                    <a:pt x="224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B888649-0F72-4983-A2B4-EA965DD12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7492" y="-1417931"/>
              <a:ext cx="877396" cy="582700"/>
            </a:xfrm>
            <a:custGeom>
              <a:avLst/>
              <a:gdLst>
                <a:gd name="T0" fmla="*/ 405 w 1086"/>
                <a:gd name="T1" fmla="*/ 214 h 718"/>
                <a:gd name="T2" fmla="*/ 405 w 1086"/>
                <a:gd name="T3" fmla="*/ 149 h 718"/>
                <a:gd name="T4" fmla="*/ 424 w 1086"/>
                <a:gd name="T5" fmla="*/ 148 h 718"/>
                <a:gd name="T6" fmla="*/ 719 w 1086"/>
                <a:gd name="T7" fmla="*/ 301 h 718"/>
                <a:gd name="T8" fmla="*/ 458 w 1086"/>
                <a:gd name="T9" fmla="*/ 476 h 718"/>
                <a:gd name="T10" fmla="*/ 405 w 1086"/>
                <a:gd name="T11" fmla="*/ 467 h 718"/>
                <a:gd name="T12" fmla="*/ 405 w 1086"/>
                <a:gd name="T13" fmla="*/ 270 h 718"/>
                <a:gd name="T14" fmla="*/ 530 w 1086"/>
                <a:gd name="T15" fmla="*/ 378 h 718"/>
                <a:gd name="T16" fmla="*/ 622 w 1086"/>
                <a:gd name="T17" fmla="*/ 300 h 718"/>
                <a:gd name="T18" fmla="*/ 441 w 1086"/>
                <a:gd name="T19" fmla="*/ 212 h 718"/>
                <a:gd name="T20" fmla="*/ 405 w 1086"/>
                <a:gd name="T21" fmla="*/ 214 h 718"/>
                <a:gd name="T22" fmla="*/ 405 w 1086"/>
                <a:gd name="T23" fmla="*/ 0 h 718"/>
                <a:gd name="T24" fmla="*/ 405 w 1086"/>
                <a:gd name="T25" fmla="*/ 97 h 718"/>
                <a:gd name="T26" fmla="*/ 424 w 1086"/>
                <a:gd name="T27" fmla="*/ 95 h 718"/>
                <a:gd name="T28" fmla="*/ 832 w 1086"/>
                <a:gd name="T29" fmla="*/ 298 h 718"/>
                <a:gd name="T30" fmla="*/ 455 w 1086"/>
                <a:gd name="T31" fmla="*/ 523 h 718"/>
                <a:gd name="T32" fmla="*/ 405 w 1086"/>
                <a:gd name="T33" fmla="*/ 518 h 718"/>
                <a:gd name="T34" fmla="*/ 405 w 1086"/>
                <a:gd name="T35" fmla="*/ 578 h 718"/>
                <a:gd name="T36" fmla="*/ 447 w 1086"/>
                <a:gd name="T37" fmla="*/ 581 h 718"/>
                <a:gd name="T38" fmla="*/ 881 w 1086"/>
                <a:gd name="T39" fmla="*/ 381 h 718"/>
                <a:gd name="T40" fmla="*/ 1004 w 1086"/>
                <a:gd name="T41" fmla="*/ 456 h 718"/>
                <a:gd name="T42" fmla="*/ 449 w 1086"/>
                <a:gd name="T43" fmla="*/ 636 h 718"/>
                <a:gd name="T44" fmla="*/ 405 w 1086"/>
                <a:gd name="T45" fmla="*/ 634 h 718"/>
                <a:gd name="T46" fmla="*/ 405 w 1086"/>
                <a:gd name="T47" fmla="*/ 718 h 718"/>
                <a:gd name="T48" fmla="*/ 1086 w 1086"/>
                <a:gd name="T49" fmla="*/ 718 h 718"/>
                <a:gd name="T50" fmla="*/ 1086 w 1086"/>
                <a:gd name="T51" fmla="*/ 0 h 718"/>
                <a:gd name="T52" fmla="*/ 405 w 1086"/>
                <a:gd name="T53" fmla="*/ 0 h 718"/>
                <a:gd name="T54" fmla="*/ 405 w 1086"/>
                <a:gd name="T55" fmla="*/ 467 h 718"/>
                <a:gd name="T56" fmla="*/ 405 w 1086"/>
                <a:gd name="T57" fmla="*/ 518 h 718"/>
                <a:gd name="T58" fmla="*/ 194 w 1086"/>
                <a:gd name="T59" fmla="*/ 317 h 718"/>
                <a:gd name="T60" fmla="*/ 405 w 1086"/>
                <a:gd name="T61" fmla="*/ 214 h 718"/>
                <a:gd name="T62" fmla="*/ 405 w 1086"/>
                <a:gd name="T63" fmla="*/ 270 h 718"/>
                <a:gd name="T64" fmla="*/ 405 w 1086"/>
                <a:gd name="T65" fmla="*/ 270 h 718"/>
                <a:gd name="T66" fmla="*/ 281 w 1086"/>
                <a:gd name="T67" fmla="*/ 327 h 718"/>
                <a:gd name="T68" fmla="*/ 405 w 1086"/>
                <a:gd name="T69" fmla="*/ 467 h 718"/>
                <a:gd name="T70" fmla="*/ 111 w 1086"/>
                <a:gd name="T71" fmla="*/ 309 h 718"/>
                <a:gd name="T72" fmla="*/ 405 w 1086"/>
                <a:gd name="T73" fmla="*/ 149 h 718"/>
                <a:gd name="T74" fmla="*/ 405 w 1086"/>
                <a:gd name="T75" fmla="*/ 97 h 718"/>
                <a:gd name="T76" fmla="*/ 0 w 1086"/>
                <a:gd name="T77" fmla="*/ 298 h 718"/>
                <a:gd name="T78" fmla="*/ 405 w 1086"/>
                <a:gd name="T79" fmla="*/ 634 h 718"/>
                <a:gd name="T80" fmla="*/ 405 w 1086"/>
                <a:gd name="T81" fmla="*/ 578 h 718"/>
                <a:gd name="T82" fmla="*/ 111 w 1086"/>
                <a:gd name="T83" fmla="*/ 309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6" h="718">
                  <a:moveTo>
                    <a:pt x="405" y="214"/>
                  </a:moveTo>
                  <a:cubicBezTo>
                    <a:pt x="405" y="149"/>
                    <a:pt x="405" y="149"/>
                    <a:pt x="405" y="149"/>
                  </a:cubicBezTo>
                  <a:cubicBezTo>
                    <a:pt x="412" y="149"/>
                    <a:pt x="418" y="148"/>
                    <a:pt x="424" y="148"/>
                  </a:cubicBezTo>
                  <a:cubicBezTo>
                    <a:pt x="602" y="143"/>
                    <a:pt x="719" y="301"/>
                    <a:pt x="719" y="301"/>
                  </a:cubicBezTo>
                  <a:cubicBezTo>
                    <a:pt x="719" y="301"/>
                    <a:pt x="593" y="476"/>
                    <a:pt x="458" y="476"/>
                  </a:cubicBezTo>
                  <a:cubicBezTo>
                    <a:pt x="438" y="476"/>
                    <a:pt x="421" y="472"/>
                    <a:pt x="405" y="467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74" y="279"/>
                    <a:pt x="488" y="309"/>
                    <a:pt x="530" y="378"/>
                  </a:cubicBezTo>
                  <a:cubicBezTo>
                    <a:pt x="622" y="300"/>
                    <a:pt x="622" y="300"/>
                    <a:pt x="622" y="300"/>
                  </a:cubicBezTo>
                  <a:cubicBezTo>
                    <a:pt x="622" y="300"/>
                    <a:pt x="555" y="212"/>
                    <a:pt x="441" y="212"/>
                  </a:cubicBezTo>
                  <a:cubicBezTo>
                    <a:pt x="429" y="212"/>
                    <a:pt x="417" y="213"/>
                    <a:pt x="405" y="214"/>
                  </a:cubicBezTo>
                  <a:moveTo>
                    <a:pt x="405" y="0"/>
                  </a:moveTo>
                  <a:cubicBezTo>
                    <a:pt x="405" y="97"/>
                    <a:pt x="405" y="97"/>
                    <a:pt x="405" y="97"/>
                  </a:cubicBezTo>
                  <a:cubicBezTo>
                    <a:pt x="412" y="96"/>
                    <a:pt x="418" y="96"/>
                    <a:pt x="424" y="95"/>
                  </a:cubicBezTo>
                  <a:cubicBezTo>
                    <a:pt x="671" y="87"/>
                    <a:pt x="832" y="298"/>
                    <a:pt x="832" y="298"/>
                  </a:cubicBezTo>
                  <a:cubicBezTo>
                    <a:pt x="832" y="298"/>
                    <a:pt x="647" y="523"/>
                    <a:pt x="455" y="523"/>
                  </a:cubicBezTo>
                  <a:cubicBezTo>
                    <a:pt x="437" y="523"/>
                    <a:pt x="421" y="521"/>
                    <a:pt x="405" y="518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419" y="580"/>
                    <a:pt x="432" y="581"/>
                    <a:pt x="447" y="581"/>
                  </a:cubicBezTo>
                  <a:cubicBezTo>
                    <a:pt x="626" y="581"/>
                    <a:pt x="755" y="489"/>
                    <a:pt x="881" y="381"/>
                  </a:cubicBezTo>
                  <a:cubicBezTo>
                    <a:pt x="902" y="398"/>
                    <a:pt x="987" y="438"/>
                    <a:pt x="1004" y="456"/>
                  </a:cubicBezTo>
                  <a:cubicBezTo>
                    <a:pt x="885" y="556"/>
                    <a:pt x="607" y="636"/>
                    <a:pt x="449" y="636"/>
                  </a:cubicBezTo>
                  <a:cubicBezTo>
                    <a:pt x="434" y="636"/>
                    <a:pt x="420" y="636"/>
                    <a:pt x="405" y="634"/>
                  </a:cubicBezTo>
                  <a:cubicBezTo>
                    <a:pt x="405" y="718"/>
                    <a:pt x="405" y="718"/>
                    <a:pt x="405" y="718"/>
                  </a:cubicBezTo>
                  <a:cubicBezTo>
                    <a:pt x="1086" y="718"/>
                    <a:pt x="1086" y="718"/>
                    <a:pt x="1086" y="718"/>
                  </a:cubicBezTo>
                  <a:cubicBezTo>
                    <a:pt x="1086" y="0"/>
                    <a:pt x="1086" y="0"/>
                    <a:pt x="1086" y="0"/>
                  </a:cubicBezTo>
                  <a:lnTo>
                    <a:pt x="405" y="0"/>
                  </a:lnTo>
                  <a:close/>
                  <a:moveTo>
                    <a:pt x="405" y="467"/>
                  </a:moveTo>
                  <a:cubicBezTo>
                    <a:pt x="405" y="518"/>
                    <a:pt x="405" y="518"/>
                    <a:pt x="405" y="518"/>
                  </a:cubicBezTo>
                  <a:cubicBezTo>
                    <a:pt x="240" y="489"/>
                    <a:pt x="194" y="317"/>
                    <a:pt x="194" y="317"/>
                  </a:cubicBezTo>
                  <a:cubicBezTo>
                    <a:pt x="194" y="317"/>
                    <a:pt x="273" y="228"/>
                    <a:pt x="405" y="214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405" y="270"/>
                    <a:pt x="405" y="270"/>
                    <a:pt x="405" y="270"/>
                  </a:cubicBezTo>
                  <a:cubicBezTo>
                    <a:pt x="336" y="262"/>
                    <a:pt x="281" y="327"/>
                    <a:pt x="281" y="327"/>
                  </a:cubicBezTo>
                  <a:cubicBezTo>
                    <a:pt x="281" y="327"/>
                    <a:pt x="312" y="436"/>
                    <a:pt x="405" y="467"/>
                  </a:cubicBezTo>
                  <a:moveTo>
                    <a:pt x="111" y="309"/>
                  </a:moveTo>
                  <a:cubicBezTo>
                    <a:pt x="111" y="309"/>
                    <a:pt x="209" y="164"/>
                    <a:pt x="405" y="149"/>
                  </a:cubicBezTo>
                  <a:cubicBezTo>
                    <a:pt x="405" y="97"/>
                    <a:pt x="405" y="97"/>
                    <a:pt x="405" y="97"/>
                  </a:cubicBezTo>
                  <a:cubicBezTo>
                    <a:pt x="188" y="114"/>
                    <a:pt x="0" y="298"/>
                    <a:pt x="0" y="298"/>
                  </a:cubicBezTo>
                  <a:cubicBezTo>
                    <a:pt x="0" y="298"/>
                    <a:pt x="106" y="606"/>
                    <a:pt x="405" y="634"/>
                  </a:cubicBezTo>
                  <a:cubicBezTo>
                    <a:pt x="405" y="578"/>
                    <a:pt x="405" y="578"/>
                    <a:pt x="405" y="578"/>
                  </a:cubicBezTo>
                  <a:cubicBezTo>
                    <a:pt x="186" y="551"/>
                    <a:pt x="111" y="309"/>
                    <a:pt x="111" y="309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5B4423D-0777-4C21-8221-8A731F59B9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03" y="4601525"/>
            <a:ext cx="3025635" cy="10934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B58033-451B-40AC-A850-37F6E8992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51" y="4805949"/>
            <a:ext cx="1608561" cy="8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1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Collate 26"/>
          <p:cNvSpPr/>
          <p:nvPr/>
        </p:nvSpPr>
        <p:spPr>
          <a:xfrm>
            <a:off x="3159475" y="1916409"/>
            <a:ext cx="5665606" cy="2490532"/>
          </a:xfrm>
          <a:prstGeom prst="flowChartCol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EC5872-0D31-4755-835F-EFC1B6CABB7A}"/>
              </a:ext>
            </a:extLst>
          </p:cNvPr>
          <p:cNvSpPr txBox="1"/>
          <p:nvPr/>
        </p:nvSpPr>
        <p:spPr>
          <a:xfrm flipH="1">
            <a:off x="997992" y="2559109"/>
            <a:ext cx="3672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latin typeface="Myriad Pro Cond" panose="020B0506030403020204" pitchFamily="34" charset="0"/>
              </a:rPr>
              <a:t>ISA</a:t>
            </a:r>
          </a:p>
          <a:p>
            <a:pPr algn="r"/>
            <a:r>
              <a:rPr lang="en-US" sz="3600" b="1" dirty="0">
                <a:latin typeface="Myriad Pro Cond" panose="020B0506030403020204" pitchFamily="34" charset="0"/>
              </a:rPr>
              <a:t>Virtual Memory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F32505-32D4-4FAA-A29C-619F06E47395}"/>
              </a:ext>
            </a:extLst>
          </p:cNvPr>
          <p:cNvGrpSpPr/>
          <p:nvPr/>
        </p:nvGrpSpPr>
        <p:grpSpPr>
          <a:xfrm>
            <a:off x="2075224" y="537333"/>
            <a:ext cx="8321698" cy="1301116"/>
            <a:chOff x="1695366" y="112684"/>
            <a:chExt cx="8527833" cy="166750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F4FE1E6-607D-4D34-84F1-B669F5143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"/>
            <a:stretch/>
          </p:blipFill>
          <p:spPr>
            <a:xfrm>
              <a:off x="4820791" y="112684"/>
              <a:ext cx="2049930" cy="162349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BB8B17E-2C7D-4A0B-8DC8-3034EEF74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900" y="198525"/>
              <a:ext cx="1677521" cy="158166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4B1B336-61CE-4284-A382-B8E3C8868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366" y="586704"/>
              <a:ext cx="1111108" cy="109710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449E4E3-2A65-4A90-BC99-E8ABAE8F9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14" y="347542"/>
              <a:ext cx="1318944" cy="141061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D903E7C-C1C8-4E45-9B38-C6DDFA6E5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998" y="389964"/>
              <a:ext cx="1512201" cy="1325765"/>
            </a:xfrm>
            <a:prstGeom prst="rect">
              <a:avLst/>
            </a:prstGeom>
          </p:spPr>
        </p:pic>
      </p:grpSp>
      <p:sp>
        <p:nvSpPr>
          <p:cNvPr id="14" name="Flowchart: Collate 13"/>
          <p:cNvSpPr/>
          <p:nvPr/>
        </p:nvSpPr>
        <p:spPr>
          <a:xfrm>
            <a:off x="3119808" y="1903619"/>
            <a:ext cx="5757491" cy="2503322"/>
          </a:xfrm>
          <a:prstGeom prst="flowChartCol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1547" y="2574335"/>
            <a:ext cx="1957892" cy="1296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4</a:t>
            </a:fld>
            <a:endParaRPr lang="en-US"/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V="1">
            <a:off x="268618" y="1899180"/>
            <a:ext cx="10779486" cy="252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346509" y="4406941"/>
            <a:ext cx="10800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541136" y="1928866"/>
            <a:ext cx="858713" cy="2426085"/>
          </a:xfrm>
          <a:prstGeom prst="downArrow">
            <a:avLst>
              <a:gd name="adj1" fmla="val 46545"/>
              <a:gd name="adj2" fmla="val 63818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C43779-B27E-4896-B914-628EE0DF6641}"/>
              </a:ext>
            </a:extLst>
          </p:cNvPr>
          <p:cNvSpPr txBox="1"/>
          <p:nvPr/>
        </p:nvSpPr>
        <p:spPr>
          <a:xfrm flipH="1">
            <a:off x="5867399" y="2291719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Expressive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Memory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“</a:t>
            </a:r>
            <a:r>
              <a:rPr lang="en-US" sz="3600" b="1" dirty="0" err="1">
                <a:solidFill>
                  <a:srgbClr val="C00000"/>
                </a:solidFill>
                <a:latin typeface="Myriad Pro Cond" panose="020B0506030403020204" pitchFamily="34" charset="0"/>
              </a:rPr>
              <a:t>XMem</a:t>
            </a:r>
            <a:r>
              <a:rPr lang="en-US" sz="3600" b="1" dirty="0">
                <a:solidFill>
                  <a:srgbClr val="C00000"/>
                </a:solidFill>
                <a:latin typeface="Myriad Pro Cond" panose="020B0506030403020204" pitchFamily="34" charset="0"/>
              </a:rPr>
              <a:t>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4A59B1-F8C1-4020-92D9-C7B516BE19B6}"/>
              </a:ext>
            </a:extLst>
          </p:cNvPr>
          <p:cNvSpPr txBox="1"/>
          <p:nvPr/>
        </p:nvSpPr>
        <p:spPr>
          <a:xfrm flipH="1">
            <a:off x="4179623" y="2205290"/>
            <a:ext cx="3564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Higher-level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Program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Myriad Pro Cond" panose="020B0506030403020204" pitchFamily="34" charset="0"/>
              </a:rPr>
              <a:t>Semantics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6EC9B5B-2226-466E-916A-7A95BD4BA249}"/>
              </a:ext>
            </a:extLst>
          </p:cNvPr>
          <p:cNvSpPr/>
          <p:nvPr/>
        </p:nvSpPr>
        <p:spPr>
          <a:xfrm>
            <a:off x="2786308" y="638782"/>
            <a:ext cx="2975536" cy="9508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Myriad Pro Cond" panose="020B0506030403020204" pitchFamily="34" charset="0"/>
              </a:rPr>
              <a:t>Performance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ACC6269-541B-47EF-BFC3-7175FB867D25}"/>
              </a:ext>
            </a:extLst>
          </p:cNvPr>
          <p:cNvSpPr/>
          <p:nvPr/>
        </p:nvSpPr>
        <p:spPr>
          <a:xfrm>
            <a:off x="6182432" y="645857"/>
            <a:ext cx="2975536" cy="950866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Myriad Pro Cond" panose="020B0506030403020204" pitchFamily="34" charset="0"/>
              </a:rPr>
              <a:t>Functionality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2AA6AF-B124-4EEF-8FE6-D61E7786AA19}"/>
              </a:ext>
            </a:extLst>
          </p:cNvPr>
          <p:cNvSpPr txBox="1"/>
          <p:nvPr/>
        </p:nvSpPr>
        <p:spPr>
          <a:xfrm flipH="1">
            <a:off x="268618" y="1250119"/>
            <a:ext cx="392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 Cond" panose="020B0506030403020204" pitchFamily="34" charset="0"/>
              </a:rPr>
              <a:t>Software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0C2F67-6ADF-4511-B45A-C34478521182}"/>
              </a:ext>
            </a:extLst>
          </p:cNvPr>
          <p:cNvSpPr txBox="1"/>
          <p:nvPr/>
        </p:nvSpPr>
        <p:spPr>
          <a:xfrm flipH="1">
            <a:off x="346509" y="4473705"/>
            <a:ext cx="392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Myriad Pro Cond" panose="020B0506030403020204" pitchFamily="34" charset="0"/>
              </a:rPr>
              <a:t>Hardware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 Cond" panose="020B0506030403020204" pitchFamily="34" charset="0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3B1364-3CF8-4C44-9BBC-E9016B944D57}"/>
              </a:ext>
            </a:extLst>
          </p:cNvPr>
          <p:cNvGrpSpPr/>
          <p:nvPr/>
        </p:nvGrpSpPr>
        <p:grpSpPr>
          <a:xfrm>
            <a:off x="2125310" y="4458932"/>
            <a:ext cx="9279450" cy="2262543"/>
            <a:chOff x="2125310" y="4458932"/>
            <a:chExt cx="9279450" cy="2262543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F5E10F1-B495-411B-8E72-0690D68C9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47" r="2264" b="9936"/>
            <a:stretch/>
          </p:blipFill>
          <p:spPr>
            <a:xfrm>
              <a:off x="7736047" y="4495479"/>
              <a:ext cx="3668713" cy="212102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CA3B65F-8A73-459E-991D-D273312A1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622" y="4458932"/>
              <a:ext cx="2251286" cy="226254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1E65A7D-39FF-44FA-9C48-558EB14D1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310" y="4728124"/>
              <a:ext cx="2577318" cy="190721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3238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34" grpId="0"/>
      <p:bldP spid="40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E2DE8D-094B-4DCA-9498-D288A17E4E0F}"/>
              </a:ext>
            </a:extLst>
          </p:cNvPr>
          <p:cNvSpPr/>
          <p:nvPr/>
        </p:nvSpPr>
        <p:spPr>
          <a:xfrm>
            <a:off x="751952" y="1467058"/>
            <a:ext cx="10515599" cy="149720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23F57-5933-4CF1-8E03-57943CE6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C61BE-9E0B-4441-A7EF-FBB498FE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5AF801-2893-4FF7-A39E-2C28C525FCEB}"/>
              </a:ext>
            </a:extLst>
          </p:cNvPr>
          <p:cNvSpPr/>
          <p:nvPr/>
        </p:nvSpPr>
        <p:spPr>
          <a:xfrm>
            <a:off x="924449" y="1577591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Why do we need a richer cross-layer abstraction?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AF9B6A-C272-4DC9-AD68-14C8895AF5E7}"/>
              </a:ext>
            </a:extLst>
          </p:cNvPr>
          <p:cNvSpPr/>
          <p:nvPr/>
        </p:nvSpPr>
        <p:spPr>
          <a:xfrm>
            <a:off x="924448" y="3368712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Designing Expressive Memory (</a:t>
            </a:r>
            <a:r>
              <a:rPr lang="en-US" sz="4000" b="1" dirty="0" err="1">
                <a:solidFill>
                  <a:schemeClr val="tx1"/>
                </a:solidFill>
                <a:latin typeface="Myriad Pro Cond" panose="020B0506030403020204" pitchFamily="34" charset="0"/>
              </a:rPr>
              <a:t>XMem</a:t>
            </a:r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300C27-8763-4F6F-9638-AE0DDD2113FC}"/>
              </a:ext>
            </a:extLst>
          </p:cNvPr>
          <p:cNvSpPr/>
          <p:nvPr/>
        </p:nvSpPr>
        <p:spPr>
          <a:xfrm>
            <a:off x="924447" y="5159833"/>
            <a:ext cx="10219173" cy="12459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Evaluation (with a focus on one use case)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54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7A5C0D-ADA3-434E-BC8F-085E8D39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optimization in </a:t>
            </a:r>
            <a:r>
              <a:rPr lang="en-US" u="sng" dirty="0"/>
              <a:t>hardware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4AF7C-7D12-4C0D-8528-97B37B895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7CC7AC-EAF6-4850-9C26-A52B395C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CF63-BCD9-4227-9E1E-D7E00638AE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ED787E-488F-4EB0-A2F2-F11B221E5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3" y="4263340"/>
            <a:ext cx="2171218" cy="21712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AFE97-D2B3-410B-BD3F-ECF4A359FB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12" y="4489228"/>
            <a:ext cx="1168400" cy="116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23B325-A0D2-4F2A-BFBC-BE007452F4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07" y="5001711"/>
            <a:ext cx="1168400" cy="116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33339D-E21E-40ED-9036-56AEA81E23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56" y="1969465"/>
            <a:ext cx="728676" cy="7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0392A19D-9E6F-4557-B167-44331EF380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536" y="2380720"/>
            <a:ext cx="1005477" cy="100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1C317635-3EC6-4316-A149-EC51BE0433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39" y="2803663"/>
            <a:ext cx="946898" cy="94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C7A288-4FD8-4FAE-AC43-416EB631AF64}"/>
              </a:ext>
            </a:extLst>
          </p:cNvPr>
          <p:cNvSpPr txBox="1"/>
          <p:nvPr/>
        </p:nvSpPr>
        <p:spPr>
          <a:xfrm flipH="1">
            <a:off x="3053164" y="1749978"/>
            <a:ext cx="284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Caches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116359-CF52-4248-A259-7769966417C2}"/>
              </a:ext>
            </a:extLst>
          </p:cNvPr>
          <p:cNvSpPr txBox="1"/>
          <p:nvPr/>
        </p:nvSpPr>
        <p:spPr>
          <a:xfrm flipH="1">
            <a:off x="4672553" y="3595807"/>
            <a:ext cx="284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Memory Controllers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01A786-8295-431F-99B3-B44DA7715F25}"/>
              </a:ext>
            </a:extLst>
          </p:cNvPr>
          <p:cNvSpPr txBox="1"/>
          <p:nvPr/>
        </p:nvSpPr>
        <p:spPr>
          <a:xfrm flipH="1">
            <a:off x="1673615" y="4262360"/>
            <a:ext cx="284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yriad Pro Cond" panose="020B0506030403020204" pitchFamily="34" charset="0"/>
              </a:rPr>
              <a:t>Prefetchers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3483" cy="132556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What we do today: </a:t>
            </a:r>
            <a:r>
              <a:rPr lang="en-US" sz="4000" dirty="0"/>
              <a:t>We design hardware to infer and predict program behavior to optimize for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7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8ACF10-8839-4266-B231-02CC95EEE6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97" y="674418"/>
            <a:ext cx="5554617" cy="5681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64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991B8-7F35-49FA-9981-29BAA9F9D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03" y="1663703"/>
            <a:ext cx="1649823" cy="1649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993BC9-5D4B-4293-97A7-507709EF1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0" y="1665672"/>
            <a:ext cx="1504150" cy="1504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2F924-D4FF-4583-9854-973945A4B695}"/>
              </a:ext>
            </a:extLst>
          </p:cNvPr>
          <p:cNvSpPr txBox="1"/>
          <p:nvPr/>
        </p:nvSpPr>
        <p:spPr>
          <a:xfrm flipH="1">
            <a:off x="1331335" y="3220794"/>
            <a:ext cx="284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Data Structures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1AE6EB5-79BF-4D70-914C-C84B3DCB87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96" y="1780871"/>
            <a:ext cx="2506064" cy="15563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87DFDD-470B-4059-8EEC-86837AF6B966}"/>
              </a:ext>
            </a:extLst>
          </p:cNvPr>
          <p:cNvSpPr txBox="1"/>
          <p:nvPr/>
        </p:nvSpPr>
        <p:spPr>
          <a:xfrm flipH="1">
            <a:off x="5529918" y="3303904"/>
            <a:ext cx="334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Access Patterns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1563F4-CD91-4629-8FDF-B7195EF30523}"/>
              </a:ext>
            </a:extLst>
          </p:cNvPr>
          <p:cNvSpPr/>
          <p:nvPr/>
        </p:nvSpPr>
        <p:spPr>
          <a:xfrm>
            <a:off x="8419681" y="2204116"/>
            <a:ext cx="1768239" cy="54300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2AB60C-8BA2-4B9C-A08D-CD4BEEC88CAC}"/>
              </a:ext>
            </a:extLst>
          </p:cNvPr>
          <p:cNvSpPr/>
          <p:nvPr/>
        </p:nvSpPr>
        <p:spPr>
          <a:xfrm>
            <a:off x="10378843" y="1968572"/>
            <a:ext cx="1382226" cy="6953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7303329-9C49-48CB-A100-26045C765F97}"/>
              </a:ext>
            </a:extLst>
          </p:cNvPr>
          <p:cNvSpPr/>
          <p:nvPr/>
        </p:nvSpPr>
        <p:spPr>
          <a:xfrm>
            <a:off x="10363917" y="2875922"/>
            <a:ext cx="1171668" cy="695366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A2F559-0016-4202-BD6C-AD7935DB6E63}"/>
              </a:ext>
            </a:extLst>
          </p:cNvPr>
          <p:cNvSpPr txBox="1"/>
          <p:nvPr/>
        </p:nvSpPr>
        <p:spPr>
          <a:xfrm flipH="1">
            <a:off x="8373787" y="2720106"/>
            <a:ext cx="2525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Myriad Pro Cond" panose="020B0506030403020204" pitchFamily="34" charset="0"/>
              </a:rPr>
              <a:t>Data Type/Layout</a:t>
            </a:r>
          </a:p>
        </p:txBody>
      </p:sp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With a richer abstraction:  </a:t>
            </a:r>
            <a:r>
              <a:rPr lang="en-US" dirty="0"/>
              <a:t>SW can provide program information can significantly help hardware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8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71DAEE-2F87-435F-81CD-5D4295A0126F}"/>
              </a:ext>
            </a:extLst>
          </p:cNvPr>
          <p:cNvCxnSpPr>
            <a:cxnSpLocks/>
          </p:cNvCxnSpPr>
          <p:nvPr/>
        </p:nvCxnSpPr>
        <p:spPr>
          <a:xfrm flipV="1">
            <a:off x="354563" y="5101529"/>
            <a:ext cx="11532637" cy="116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A4EB21E-D3D1-4869-97DE-F215B5B33D61}"/>
              </a:ext>
            </a:extLst>
          </p:cNvPr>
          <p:cNvSpPr txBox="1"/>
          <p:nvPr/>
        </p:nvSpPr>
        <p:spPr>
          <a:xfrm flipH="1">
            <a:off x="-175717" y="5165746"/>
            <a:ext cx="334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08000"/>
                </a:solidFill>
                <a:latin typeface="Myriad Pro Cond" panose="020B0506030403020204" pitchFamily="34" charset="0"/>
              </a:rPr>
              <a:t>Hardware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E67385-FE4B-4070-9C61-70B8E17EBA00}"/>
              </a:ext>
            </a:extLst>
          </p:cNvPr>
          <p:cNvSpPr txBox="1"/>
          <p:nvPr/>
        </p:nvSpPr>
        <p:spPr>
          <a:xfrm flipH="1">
            <a:off x="-126085" y="4186422"/>
            <a:ext cx="334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08000"/>
                </a:solidFill>
                <a:latin typeface="Myriad Pro Cond" panose="020B0506030403020204" pitchFamily="34" charset="0"/>
              </a:rPr>
              <a:t>Software</a:t>
            </a: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2C99635E-5D71-411C-BAD9-1845C4F15533}"/>
              </a:ext>
            </a:extLst>
          </p:cNvPr>
          <p:cNvSpPr/>
          <p:nvPr/>
        </p:nvSpPr>
        <p:spPr>
          <a:xfrm rot="19472651">
            <a:off x="3850929" y="3862508"/>
            <a:ext cx="1125885" cy="1833010"/>
          </a:xfrm>
          <a:prstGeom prst="downArrow">
            <a:avLst>
              <a:gd name="adj1" fmla="val 33394"/>
              <a:gd name="adj2" fmla="val 5880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3ECF43C9-97D8-4982-868C-0F03361FFE37}"/>
              </a:ext>
            </a:extLst>
          </p:cNvPr>
          <p:cNvSpPr/>
          <p:nvPr/>
        </p:nvSpPr>
        <p:spPr>
          <a:xfrm>
            <a:off x="6224993" y="3962165"/>
            <a:ext cx="1125885" cy="1449548"/>
          </a:xfrm>
          <a:prstGeom prst="downArrow">
            <a:avLst>
              <a:gd name="adj1" fmla="val 33394"/>
              <a:gd name="adj2" fmla="val 5880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B7190F64-A422-42CC-B544-CB47EAE6FC93}"/>
              </a:ext>
            </a:extLst>
          </p:cNvPr>
          <p:cNvSpPr/>
          <p:nvPr/>
        </p:nvSpPr>
        <p:spPr>
          <a:xfrm rot="2564361">
            <a:off x="8765522" y="3833805"/>
            <a:ext cx="1125885" cy="1833010"/>
          </a:xfrm>
          <a:prstGeom prst="downArrow">
            <a:avLst>
              <a:gd name="adj1" fmla="val 33394"/>
              <a:gd name="adj2" fmla="val 5880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E2827BF-1B17-4339-9CD3-BDAE8AD4D3E5}"/>
              </a:ext>
            </a:extLst>
          </p:cNvPr>
          <p:cNvSpPr/>
          <p:nvPr/>
        </p:nvSpPr>
        <p:spPr>
          <a:xfrm>
            <a:off x="5327274" y="5731195"/>
            <a:ext cx="2522407" cy="80771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Prefetcher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781B6E8-05D5-4ACA-8442-AE049D461113}"/>
              </a:ext>
            </a:extLst>
          </p:cNvPr>
          <p:cNvSpPr/>
          <p:nvPr/>
        </p:nvSpPr>
        <p:spPr>
          <a:xfrm>
            <a:off x="430931" y="1690688"/>
            <a:ext cx="7597702" cy="214949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8CC260B-AFFA-4223-A40E-2E8F90AAC016}"/>
              </a:ext>
            </a:extLst>
          </p:cNvPr>
          <p:cNvSpPr/>
          <p:nvPr/>
        </p:nvSpPr>
        <p:spPr>
          <a:xfrm>
            <a:off x="7997458" y="5684614"/>
            <a:ext cx="3538127" cy="9275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Compression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F4B9DF8-AF1F-4C7D-AFD8-7448B9A114C5}"/>
              </a:ext>
            </a:extLst>
          </p:cNvPr>
          <p:cNvSpPr/>
          <p:nvPr/>
        </p:nvSpPr>
        <p:spPr>
          <a:xfrm>
            <a:off x="8150111" y="1708853"/>
            <a:ext cx="3941751" cy="214949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D35D88E-99D6-4529-83EC-E7624E517F56}"/>
              </a:ext>
            </a:extLst>
          </p:cNvPr>
          <p:cNvSpPr/>
          <p:nvPr/>
        </p:nvSpPr>
        <p:spPr>
          <a:xfrm>
            <a:off x="2715778" y="5551336"/>
            <a:ext cx="2334046" cy="12195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Myriad Pro Cond" panose="020B0506030403020204" pitchFamily="34" charset="0"/>
              </a:rPr>
              <a:t>Data Placement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9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 animBg="1"/>
      <p:bldP spid="22" grpId="0" animBg="1"/>
      <p:bldP spid="23" grpId="0" animBg="1"/>
      <p:bldP spid="24" grpId="0"/>
      <p:bldP spid="40" grpId="0" animBg="1"/>
      <p:bldP spid="43" grpId="0" animBg="1"/>
      <p:bldP spid="44" grpId="0" animBg="1"/>
      <p:bldP spid="42" grpId="0" animBg="1"/>
      <p:bldP spid="45" grpId="0" animBg="1"/>
      <p:bldP spid="45" grpId="1" animBg="1"/>
      <p:bldP spid="49" grpId="0" animBg="1"/>
      <p:bldP spid="50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D972-B5BE-4A0C-8424-0310661C5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6925" cy="1325563"/>
          </a:xfrm>
        </p:spPr>
        <p:txBody>
          <a:bodyPr/>
          <a:lstStyle/>
          <a:p>
            <a:r>
              <a:rPr lang="en-US" dirty="0"/>
              <a:t>Benefits of a richer abstraction: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43B8-5AA1-4C70-BDB7-9D9318F49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466" y="1401987"/>
            <a:ext cx="7586092" cy="524306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700" dirty="0">
                <a:solidFill>
                  <a:srgbClr val="FF0000"/>
                </a:solidFill>
              </a:rPr>
              <a:t>Optimizations: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Cache Management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Data Placement in DRAM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Data Compression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Approximation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DRAM Cache Management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NVM Management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NUCA/NUMA Optimizations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000" dirty="0"/>
              <a:t>….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F43C-0A86-4E39-9C12-F39370374F43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E10C9B-6030-4C1D-B9ED-A9CCEE9348D3}"/>
              </a:ext>
            </a:extLst>
          </p:cNvPr>
          <p:cNvSpPr txBox="1">
            <a:spLocks/>
          </p:cNvSpPr>
          <p:nvPr/>
        </p:nvSpPr>
        <p:spPr>
          <a:xfrm>
            <a:off x="1002228" y="1478411"/>
            <a:ext cx="4390103" cy="2526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Myriad Pro Cond" panose="020B0506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FF0000"/>
                </a:solidFill>
              </a:rPr>
              <a:t>Express: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Data structures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Access semantics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Data types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Working set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Reuse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Access frequency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…..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12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8|4.6|7.9|3.8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8|2.9|15.5|1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7.1|9.6|7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2.5|5.6|6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6.4|8.2|3.4|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|4.3|6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4|4.6|1.9|6.8|1.5|4.3|5.4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1.5|1.2|0.6|2|5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0.7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3|1.9|14.1|3.7|7.5|2.7|5.6|9.6|7.4|4.1|4.6|1.5|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2.5|2.1|2.2|2.9|0.8|6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|3.9|3.4|1.8|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6|0.3|0.5|0.3|0.3|10.9|2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4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7|3.2|6.5|4.6|0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8.6|3.7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4|9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6|2.5|2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|0.9|7.2|5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4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8|0.6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5.3|1.3|11.4|5.3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3.6|0.9|0.9|8|3.7|11.4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1|5.3|2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b="1" dirty="0" err="1" smtClean="0">
            <a:latin typeface="Myriad Pro Cond" panose="020B0506030403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13257</TotalTime>
  <Words>1439</Words>
  <Application>Microsoft Office PowerPoint</Application>
  <PresentationFormat>Widescreen</PresentationFormat>
  <Paragraphs>815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MS PGothic</vt:lpstr>
      <vt:lpstr>Consolas</vt:lpstr>
      <vt:lpstr>Wingdings</vt:lpstr>
      <vt:lpstr>Arial</vt:lpstr>
      <vt:lpstr>Calibri</vt:lpstr>
      <vt:lpstr>Myriad Pro Cond</vt:lpstr>
      <vt:lpstr>Courier New</vt:lpstr>
      <vt:lpstr>Office Theme</vt:lpstr>
      <vt:lpstr>A Case for Richer Cross-layer Abstractions: Bridging the Semantic Gap with  Expressive Memory</vt:lpstr>
      <vt:lpstr>PowerPoint Presentation</vt:lpstr>
      <vt:lpstr>Higher-level information is not visible to HW</vt:lpstr>
      <vt:lpstr>PowerPoint Presentation</vt:lpstr>
      <vt:lpstr>Outline</vt:lpstr>
      <vt:lpstr>Performance optimization in hardware</vt:lpstr>
      <vt:lpstr>What we do today: We design hardware to infer and predict program behavior to optimize for performance</vt:lpstr>
      <vt:lpstr>With a richer abstraction:  SW can provide program information can significantly help hardware</vt:lpstr>
      <vt:lpstr>Benefits of a richer abstraction:</vt:lpstr>
      <vt:lpstr>Optimizing for performance in software</vt:lpstr>
      <vt:lpstr>What we do today:  Use platform-specific optimizations to tune SW</vt:lpstr>
      <vt:lpstr>With a richer interface: HW can alleviate burden on SW</vt:lpstr>
      <vt:lpstr>Benefits of a richer abstraction:</vt:lpstr>
      <vt:lpstr>SW information in HW is proven to be useful, but..</vt:lpstr>
      <vt:lpstr>PowerPoint Presentation</vt:lpstr>
      <vt:lpstr>Outline</vt:lpstr>
      <vt:lpstr>Key design goals</vt:lpstr>
      <vt:lpstr>An Overview of Expressive Memory</vt:lpstr>
      <vt:lpstr>Challenge 1:  Generality and architecture-agnosticism</vt:lpstr>
      <vt:lpstr>Challenge 2: Tracking changing program properties with low overhead</vt:lpstr>
      <vt:lpstr>A new HW-SW abstraction</vt:lpstr>
      <vt:lpstr>The Atom: A closer look</vt:lpstr>
      <vt:lpstr>The three Atom operators</vt:lpstr>
      <vt:lpstr>Using Atoms to express program semantics</vt:lpstr>
      <vt:lpstr>Implementing the Atom</vt:lpstr>
      <vt:lpstr>Compile Time (CREATE)</vt:lpstr>
      <vt:lpstr>Load Time (CREATE)</vt:lpstr>
      <vt:lpstr>Run Time (MAP and ACTIVATE)</vt:lpstr>
      <vt:lpstr>Outline</vt:lpstr>
      <vt:lpstr>A fresh approach to traditional optimizations</vt:lpstr>
      <vt:lpstr>Use Case 1: Improving portability of SW cache optimization</vt:lpstr>
      <vt:lpstr>Methodology (Use Case 1)</vt:lpstr>
      <vt:lpstr>Correctly sizing the working set is critical</vt:lpstr>
      <vt:lpstr>Leveraging Expressive Memory for cache tiling</vt:lpstr>
      <vt:lpstr>Cache tiling with Expressive Memory</vt:lpstr>
      <vt:lpstr>Results across more workloads</vt:lpstr>
      <vt:lpstr>More in the paper</vt:lpstr>
      <vt:lpstr>Conclusion</vt:lpstr>
      <vt:lpstr>A Case for Richer Cross-layer Abstractions: Bridging the Semantic Gap with  Expressive Memory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for Richer Cross-layer Abstractions: Bridging the Semantic Gap with  Expressive Memory</dc:title>
  <dc:creator>Nandita Vijaykumar</dc:creator>
  <cp:lastModifiedBy>Nandita Vijaykumar</cp:lastModifiedBy>
  <cp:revision>566</cp:revision>
  <dcterms:created xsi:type="dcterms:W3CDTF">2018-05-20T15:33:32Z</dcterms:created>
  <dcterms:modified xsi:type="dcterms:W3CDTF">2018-06-18T15:33:41Z</dcterms:modified>
</cp:coreProperties>
</file>