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notesSlides/notesSlide24.xml" ContentType="application/vnd.openxmlformats-officedocument.presentationml.notesSl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drawings/drawing1.xml" ContentType="application/vnd.openxmlformats-officedocument.drawingml.chartshapes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drawings/drawing3.xml" ContentType="application/vnd.openxmlformats-officedocument.drawingml.chartshapes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823" r:id="rId2"/>
    <p:sldId id="890" r:id="rId3"/>
    <p:sldId id="948" r:id="rId4"/>
    <p:sldId id="962" r:id="rId5"/>
    <p:sldId id="837" r:id="rId6"/>
    <p:sldId id="891" r:id="rId7"/>
    <p:sldId id="932" r:id="rId8"/>
    <p:sldId id="965" r:id="rId9"/>
    <p:sldId id="929" r:id="rId10"/>
    <p:sldId id="892" r:id="rId11"/>
    <p:sldId id="937" r:id="rId12"/>
    <p:sldId id="970" r:id="rId13"/>
    <p:sldId id="935" r:id="rId14"/>
    <p:sldId id="973" r:id="rId15"/>
    <p:sldId id="974" r:id="rId16"/>
    <p:sldId id="966" r:id="rId17"/>
    <p:sldId id="870" r:id="rId18"/>
    <p:sldId id="873" r:id="rId19"/>
    <p:sldId id="874" r:id="rId20"/>
    <p:sldId id="875" r:id="rId21"/>
    <p:sldId id="876" r:id="rId22"/>
    <p:sldId id="963" r:id="rId23"/>
    <p:sldId id="967" r:id="rId24"/>
    <p:sldId id="897" r:id="rId25"/>
    <p:sldId id="968" r:id="rId26"/>
    <p:sldId id="934" r:id="rId27"/>
    <p:sldId id="959" r:id="rId28"/>
    <p:sldId id="938" r:id="rId29"/>
    <p:sldId id="901" r:id="rId30"/>
    <p:sldId id="909" r:id="rId31"/>
    <p:sldId id="927" r:id="rId32"/>
    <p:sldId id="911" r:id="rId33"/>
    <p:sldId id="969" r:id="rId34"/>
    <p:sldId id="912" r:id="rId35"/>
    <p:sldId id="920" r:id="rId36"/>
    <p:sldId id="926" r:id="rId37"/>
    <p:sldId id="975" r:id="rId38"/>
    <p:sldId id="933" r:id="rId39"/>
    <p:sldId id="984" r:id="rId40"/>
    <p:sldId id="983" r:id="rId41"/>
    <p:sldId id="976" r:id="rId42"/>
    <p:sldId id="977" r:id="rId43"/>
    <p:sldId id="980" r:id="rId44"/>
    <p:sldId id="981" r:id="rId45"/>
    <p:sldId id="982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3300"/>
    <a:srgbClr val="0000FF"/>
    <a:srgbClr val="A50021"/>
    <a:srgbClr val="800000"/>
    <a:srgbClr val="5A97D1"/>
    <a:srgbClr val="0066FF"/>
    <a:srgbClr val="FF0000"/>
    <a:srgbClr val="0000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959" autoAdjust="0"/>
  </p:normalViewPr>
  <p:slideViewPr>
    <p:cSldViewPr showGuides="1">
      <p:cViewPr varScale="1">
        <p:scale>
          <a:sx n="99" d="100"/>
          <a:sy n="99" d="100"/>
        </p:scale>
        <p:origin x="-15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883" y="-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4" Type="http://schemas.microsoft.com/office/2011/relationships/chartColorStyle" Target="colors10.xml"/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4" Type="http://schemas.microsoft.com/office/2011/relationships/chartColorStyle" Target="colors11.xml"/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4" Type="http://schemas.microsoft.com/office/2011/relationships/chartColorStyle" Target="colors12.xml"/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4" Type="http://schemas.microsoft.com/office/2011/relationships/chartColorStyle" Target="colors13.xml"/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4" Type="http://schemas.microsoft.com/office/2011/relationships/chartColorStyle" Target="colors14.xml"/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4" Type="http://schemas.microsoft.com/office/2011/relationships/chartColorStyle" Target="colors15.xml"/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4" Type="http://schemas.microsoft.com/office/2011/relationships/chartColorStyle" Target="colors16.xml"/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4" Type="http://schemas.microsoft.com/office/2011/relationships/chartColorStyle" Target="colors17.xml"/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4" Type="http://schemas.microsoft.com/office/2011/relationships/chartColorStyle" Target="colors18.xml"/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4" Type="http://schemas.microsoft.com/office/2011/relationships/chartColorStyle" Target="colors19.xml"/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4" Type="http://schemas.microsoft.com/office/2011/relationships/chartColorStyle" Target="colors20.xml"/><Relationship Id="rId1" Type="http://schemas.openxmlformats.org/officeDocument/2006/relationships/themeOverride" Target="../theme/themeOverride20.xml"/><Relationship Id="rId2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.xml"/><Relationship Id="rId2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.xml"/><Relationship Id="rId2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9.xml"/><Relationship Id="rId2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0.xml"/><Relationship Id="rId2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1.xml"/><Relationship Id="rId2" Type="http://schemas.openxmlformats.org/officeDocument/2006/relationships/package" Target="../embeddings/Microsoft_Excel_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2.xml"/><Relationship Id="rId2" Type="http://schemas.openxmlformats.org/officeDocument/2006/relationships/package" Target="../embeddings/Microsoft_Excel_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3.xml"/><Relationship Id="rId2" Type="http://schemas.openxmlformats.org/officeDocument/2006/relationships/package" Target="../embeddings/Microsoft_Excel_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4.xml"/><Relationship Id="rId2" Type="http://schemas.openxmlformats.org/officeDocument/2006/relationships/package" Target="../embeddings/Microsoft_Excel_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5.xml"/><Relationship Id="rId2" Type="http://schemas.openxmlformats.org/officeDocument/2006/relationships/package" Target="../embeddings/Microsoft_Excel_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6.xml"/><Relationship Id="rId2" Type="http://schemas.openxmlformats.org/officeDocument/2006/relationships/package" Target="../embeddings/Microsoft_Excel_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7.xml"/><Relationship Id="rId2" Type="http://schemas.openxmlformats.org/officeDocument/2006/relationships/package" Target="../embeddings/Microsoft_Excel_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8.xml"/><Relationship Id="rId2" Type="http://schemas.openxmlformats.org/officeDocument/2006/relationships/package" Target="../embeddings/Microsoft_Excel_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9.xml"/><Relationship Id="rId2" Type="http://schemas.openxmlformats.org/officeDocument/2006/relationships/package" Target="../embeddings/Microsoft_Excel_Sheet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0.xml"/><Relationship Id="rId2" Type="http://schemas.openxmlformats.org/officeDocument/2006/relationships/package" Target="../embeddings/Microsoft_Excel_Sheet40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4" Type="http://schemas.microsoft.com/office/2011/relationships/chartColorStyle" Target="colors21.xml"/><Relationship Id="rId1" Type="http://schemas.openxmlformats.org/officeDocument/2006/relationships/themeOverride" Target="../theme/themeOverride41.xml"/><Relationship Id="rId2" Type="http://schemas.openxmlformats.org/officeDocument/2006/relationships/package" Target="../embeddings/Microsoft_Excel_Sheet41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4" Type="http://schemas.microsoft.com/office/2011/relationships/chartStyle" Target="style22.xml"/><Relationship Id="rId5" Type="http://schemas.microsoft.com/office/2011/relationships/chartColorStyle" Target="colors22.xml"/><Relationship Id="rId1" Type="http://schemas.openxmlformats.org/officeDocument/2006/relationships/themeOverride" Target="../theme/themeOverride42.xml"/><Relationship Id="rId2" Type="http://schemas.openxmlformats.org/officeDocument/2006/relationships/package" Target="../embeddings/Microsoft_Excel_Sheet42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4" Type="http://schemas.microsoft.com/office/2011/relationships/chartStyle" Target="style23.xml"/><Relationship Id="rId5" Type="http://schemas.microsoft.com/office/2011/relationships/chartColorStyle" Target="colors23.xml"/><Relationship Id="rId1" Type="http://schemas.openxmlformats.org/officeDocument/2006/relationships/themeOverride" Target="../theme/themeOverride43.xml"/><Relationship Id="rId2" Type="http://schemas.openxmlformats.org/officeDocument/2006/relationships/package" Target="../embeddings/Microsoft_Excel_Sheet43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4" Type="http://schemas.microsoft.com/office/2011/relationships/chartStyle" Target="style24.xml"/><Relationship Id="rId5" Type="http://schemas.microsoft.com/office/2011/relationships/chartColorStyle" Target="colors24.xml"/><Relationship Id="rId1" Type="http://schemas.openxmlformats.org/officeDocument/2006/relationships/themeOverride" Target="../theme/themeOverride44.xml"/><Relationship Id="rId2" Type="http://schemas.openxmlformats.org/officeDocument/2006/relationships/package" Target="../embeddings/Microsoft_Excel_Sheet44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4" Type="http://schemas.microsoft.com/office/2011/relationships/chartColorStyle" Target="colors25.xml"/><Relationship Id="rId1" Type="http://schemas.openxmlformats.org/officeDocument/2006/relationships/themeOverride" Target="../theme/themeOverride45.xml"/><Relationship Id="rId2" Type="http://schemas.openxmlformats.org/officeDocument/2006/relationships/package" Target="../embeddings/Microsoft_Excel_Sheet45.xlsx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4" Type="http://schemas.microsoft.com/office/2011/relationships/chartColorStyle" Target="colors26.xml"/><Relationship Id="rId1" Type="http://schemas.openxmlformats.org/officeDocument/2006/relationships/themeOverride" Target="../theme/themeOverride46.xml"/><Relationship Id="rId2" Type="http://schemas.openxmlformats.org/officeDocument/2006/relationships/package" Target="../embeddings/Microsoft_Excel_Sheet46.xlsx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4" Type="http://schemas.microsoft.com/office/2011/relationships/chartColorStyle" Target="colors27.xml"/><Relationship Id="rId1" Type="http://schemas.openxmlformats.org/officeDocument/2006/relationships/themeOverride" Target="../theme/themeOverride47.xml"/><Relationship Id="rId2" Type="http://schemas.openxmlformats.org/officeDocument/2006/relationships/package" Target="../embeddings/Microsoft_Excel_Sheet47.xlsx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4" Type="http://schemas.microsoft.com/office/2011/relationships/chartColorStyle" Target="colors28.xml"/><Relationship Id="rId1" Type="http://schemas.openxmlformats.org/officeDocument/2006/relationships/themeOverride" Target="../theme/themeOverride48.xml"/><Relationship Id="rId2" Type="http://schemas.openxmlformats.org/officeDocument/2006/relationships/package" Target="../embeddings/Microsoft_Excel_Sheet48.xlsx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4" Type="http://schemas.microsoft.com/office/2011/relationships/chartColorStyle" Target="colors29.xml"/><Relationship Id="rId1" Type="http://schemas.openxmlformats.org/officeDocument/2006/relationships/themeOverride" Target="../theme/themeOverride49.xml"/><Relationship Id="rId2" Type="http://schemas.openxmlformats.org/officeDocument/2006/relationships/package" Target="../embeddings/Microsoft_Excel_Sheet49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4" Type="http://schemas.microsoft.com/office/2011/relationships/chartColorStyle" Target="colors5.xml"/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4" Type="http://schemas.microsoft.com/office/2011/relationships/chartColorStyle" Target="colors6.xml"/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4" Type="http://schemas.microsoft.com/office/2011/relationships/chartColorStyle" Target="colors7.xml"/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4" Type="http://schemas.microsoft.com/office/2011/relationships/chartColorStyle" Target="colors8.xml"/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4" Type="http://schemas.microsoft.com/office/2011/relationships/chartColorStyle" Target="colors9.xml"/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(2)'!$C$10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(2)'!$D$10:$G$10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30648.0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777576"/>
        <c:axId val="1915774264"/>
      </c:lineChart>
      <c:catAx>
        <c:axId val="191577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774264"/>
        <c:crosses val="autoZero"/>
        <c:auto val="1"/>
        <c:lblAlgn val="ctr"/>
        <c:lblOffset val="100"/>
        <c:noMultiLvlLbl val="0"/>
      </c:catAx>
      <c:valAx>
        <c:axId val="1915774264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77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4799779766144"/>
          <c:y val="0.0392949369232072"/>
          <c:w val="0.877641287644286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(2)'!$C$24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(2)'!$D$24:$J$24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(2)'!$C$25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(2)'!$D$25:$J$25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447608"/>
        <c:axId val="1918453080"/>
      </c:lineChart>
      <c:catAx>
        <c:axId val="191844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453080"/>
        <c:crosses val="autoZero"/>
        <c:auto val="1"/>
        <c:lblAlgn val="ctr"/>
        <c:lblOffset val="100"/>
        <c:noMultiLvlLbl val="0"/>
      </c:catAx>
      <c:valAx>
        <c:axId val="1918453080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44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(2)'!$C$38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(2)'!$D$38:$G$38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31042.0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(2)'!$C$39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(2)'!$D$39:$G$39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32021.0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491592"/>
        <c:axId val="1918497016"/>
      </c:lineChart>
      <c:catAx>
        <c:axId val="191849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497016"/>
        <c:crosses val="autoZero"/>
        <c:auto val="1"/>
        <c:lblAlgn val="ctr"/>
        <c:lblOffset val="100"/>
        <c:noMultiLvlLbl val="0"/>
      </c:catAx>
      <c:valAx>
        <c:axId val="1918497016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49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(2)'!$C$52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(2)'!$D$52:$H$52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(2)'!$C$53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(2)'!$D$53:$H$53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535592"/>
        <c:axId val="1918541016"/>
      </c:lineChart>
      <c:catAx>
        <c:axId val="191853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41016"/>
        <c:crosses val="autoZero"/>
        <c:auto val="1"/>
        <c:lblAlgn val="ctr"/>
        <c:lblOffset val="100"/>
        <c:noMultiLvlLbl val="0"/>
      </c:catAx>
      <c:valAx>
        <c:axId val="1918541016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3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(2)'!$C$10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(2)'!$D$10:$G$10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30648.0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(2)'!$C$11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(2)'!$D$11:$G$11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31752.0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(2)'!$C$13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(2)'!$D$13:$G$13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6.0</c:v>
                </c:pt>
                <c:pt idx="3">
                  <c:v>33703.0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586600"/>
        <c:axId val="1918592184"/>
      </c:lineChart>
      <c:catAx>
        <c:axId val="191858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92184"/>
        <c:crosses val="autoZero"/>
        <c:auto val="1"/>
        <c:lblAlgn val="ctr"/>
        <c:lblOffset val="100"/>
        <c:noMultiLvlLbl val="0"/>
      </c:catAx>
      <c:valAx>
        <c:axId val="1918592184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8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4799779766144"/>
          <c:y val="0.0392949369232072"/>
          <c:w val="0.877641287644286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(2)'!$C$24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(2)'!$D$24:$J$24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(2)'!$C$25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(2)'!$D$25:$J$25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(2)'!$C$27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(2)'!$D$27:$J$27</c:f>
              <c:numCache>
                <c:formatCode>General</c:formatCode>
                <c:ptCount val="7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3.0</c:v>
                </c:pt>
                <c:pt idx="4">
                  <c:v>3.0</c:v>
                </c:pt>
                <c:pt idx="5">
                  <c:v>5.0</c:v>
                </c:pt>
                <c:pt idx="6">
                  <c:v>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635736"/>
        <c:axId val="1918641368"/>
      </c:lineChart>
      <c:catAx>
        <c:axId val="191863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641368"/>
        <c:crosses val="autoZero"/>
        <c:auto val="1"/>
        <c:lblAlgn val="ctr"/>
        <c:lblOffset val="100"/>
        <c:noMultiLvlLbl val="0"/>
      </c:catAx>
      <c:valAx>
        <c:axId val="1918641368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63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(2)'!$C$38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(2)'!$D$38:$G$38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31042.0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(2)'!$C$39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(2)'!$D$39:$G$39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32021.0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'Sheet1 (2)'!$C$40</c:f>
              <c:strCache>
                <c:ptCount val="1"/>
                <c:pt idx="0">
                  <c:v>208ms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(2)'!$D$40:$G$40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33876.0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'Sheet1 (2)'!$C$41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(2)'!$D$41:$G$41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33876.0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690344"/>
        <c:axId val="1918696088"/>
      </c:lineChart>
      <c:catAx>
        <c:axId val="191869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696088"/>
        <c:crosses val="autoZero"/>
        <c:auto val="1"/>
        <c:lblAlgn val="ctr"/>
        <c:lblOffset val="100"/>
        <c:noMultiLvlLbl val="0"/>
      </c:catAx>
      <c:valAx>
        <c:axId val="1918696088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690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(2)'!$C$52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(2)'!$D$52:$H$52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(2)'!$C$53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(2)'!$D$53:$H$53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(2)'!$C$55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(2)'!$D$55:$H$55</c:f>
              <c:numCache>
                <c:formatCode>General</c:formatCode>
                <c:ptCount val="5"/>
                <c:pt idx="0">
                  <c:v>8.0</c:v>
                </c:pt>
                <c:pt idx="1">
                  <c:v>8.0</c:v>
                </c:pt>
                <c:pt idx="2">
                  <c:v>12.0</c:v>
                </c:pt>
                <c:pt idx="3">
                  <c:v>13.0</c:v>
                </c:pt>
                <c:pt idx="4">
                  <c:v>16.0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736264"/>
        <c:axId val="1918741848"/>
      </c:lineChart>
      <c:catAx>
        <c:axId val="191873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741848"/>
        <c:crosses val="autoZero"/>
        <c:auto val="1"/>
        <c:lblAlgn val="ctr"/>
        <c:lblOffset val="100"/>
        <c:noMultiLvlLbl val="0"/>
      </c:catAx>
      <c:valAx>
        <c:axId val="1918741848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73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(2)'!$C$10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(2)'!$D$10:$G$10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30648.0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(2)'!$C$11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(2)'!$D$11:$G$11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31752.0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(2)'!$C$13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rgbClr val="E7E6E6">
                  <a:lumMod val="5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(2)'!$D$13:$G$13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6.0</c:v>
                </c:pt>
                <c:pt idx="3">
                  <c:v>33703.0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'Sheet1 (2)'!$C$14</c:f>
              <c:strCache>
                <c:ptCount val="1"/>
                <c:pt idx="0">
                  <c:v>512ms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(2)'!$D$14:$G$14</c:f>
              <c:numCache>
                <c:formatCode>General</c:formatCode>
                <c:ptCount val="4"/>
                <c:pt idx="0">
                  <c:v>529.0</c:v>
                </c:pt>
                <c:pt idx="1">
                  <c:v>815.0</c:v>
                </c:pt>
                <c:pt idx="2">
                  <c:v>873.0</c:v>
                </c:pt>
                <c:pt idx="3">
                  <c:v>34001.0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851464"/>
        <c:axId val="1917537608"/>
      </c:lineChart>
      <c:catAx>
        <c:axId val="213285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537608"/>
        <c:crosses val="autoZero"/>
        <c:auto val="1"/>
        <c:lblAlgn val="ctr"/>
        <c:lblOffset val="100"/>
        <c:noMultiLvlLbl val="0"/>
      </c:catAx>
      <c:valAx>
        <c:axId val="1917537608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85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4799779766144"/>
          <c:y val="0.0392949369232072"/>
          <c:w val="0.877641287644286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(2)'!$C$24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(2)'!$D$24:$J$24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(2)'!$C$25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(2)'!$D$25:$J$25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(2)'!$C$27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(2)'!$D$27:$J$27</c:f>
              <c:numCache>
                <c:formatCode>General</c:formatCode>
                <c:ptCount val="7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3.0</c:v>
                </c:pt>
                <c:pt idx="4">
                  <c:v>3.0</c:v>
                </c:pt>
                <c:pt idx="5">
                  <c:v>5.0</c:v>
                </c:pt>
                <c:pt idx="6">
                  <c:v>6.0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'Sheet1 (2)'!$C$28</c:f>
              <c:strCache>
                <c:ptCount val="1"/>
                <c:pt idx="0">
                  <c:v>512ms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(2)'!$D$28:$J$28</c:f>
              <c:numCache>
                <c:formatCode>General</c:formatCode>
                <c:ptCount val="7"/>
                <c:pt idx="0">
                  <c:v>730.0</c:v>
                </c:pt>
                <c:pt idx="1">
                  <c:v>831.0</c:v>
                </c:pt>
                <c:pt idx="2">
                  <c:v>914.0</c:v>
                </c:pt>
                <c:pt idx="3">
                  <c:v>1051.0</c:v>
                </c:pt>
                <c:pt idx="4">
                  <c:v>1050.0</c:v>
                </c:pt>
                <c:pt idx="5">
                  <c:v>1077.0</c:v>
                </c:pt>
                <c:pt idx="6">
                  <c:v>1096.0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589000"/>
        <c:axId val="1917594632"/>
      </c:lineChart>
      <c:catAx>
        <c:axId val="191758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594632"/>
        <c:crosses val="autoZero"/>
        <c:auto val="1"/>
        <c:lblAlgn val="ctr"/>
        <c:lblOffset val="100"/>
        <c:noMultiLvlLbl val="0"/>
      </c:catAx>
      <c:valAx>
        <c:axId val="1917594632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58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(2)'!$C$38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(2)'!$D$38:$G$38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31042.0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(2)'!$C$39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(2)'!$D$39:$G$39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32021.0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'Sheet1 (2)'!$C$40</c:f>
              <c:strCache>
                <c:ptCount val="1"/>
                <c:pt idx="0">
                  <c:v>208ms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(2)'!$D$40:$G$40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33876.0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'Sheet1 (2)'!$C$41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(2)'!$D$41:$G$41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33876.0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'Sheet1 (2)'!$C$42</c:f>
              <c:strCache>
                <c:ptCount val="1"/>
                <c:pt idx="0">
                  <c:v>512ms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(2)'!$D$42:$G$42</c:f>
              <c:numCache>
                <c:formatCode>General</c:formatCode>
                <c:ptCount val="4"/>
                <c:pt idx="0">
                  <c:v>504.0</c:v>
                </c:pt>
                <c:pt idx="1">
                  <c:v>744.0</c:v>
                </c:pt>
                <c:pt idx="2">
                  <c:v>765.0</c:v>
                </c:pt>
                <c:pt idx="3">
                  <c:v>34508.0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646616"/>
        <c:axId val="1917652152"/>
      </c:lineChart>
      <c:catAx>
        <c:axId val="191764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652152"/>
        <c:crosses val="autoZero"/>
        <c:auto val="1"/>
        <c:lblAlgn val="ctr"/>
        <c:lblOffset val="100"/>
        <c:noMultiLvlLbl val="0"/>
      </c:catAx>
      <c:valAx>
        <c:axId val="1917652152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64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4799779766144"/>
          <c:y val="0.0392949369232072"/>
          <c:w val="0.877641287644286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(2)'!$C$24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(2)'!$D$24:$J$24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305880"/>
        <c:axId val="1823320088"/>
      </c:lineChart>
      <c:catAx>
        <c:axId val="213330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320088"/>
        <c:crosses val="autoZero"/>
        <c:auto val="1"/>
        <c:lblAlgn val="ctr"/>
        <c:lblOffset val="100"/>
        <c:noMultiLvlLbl val="0"/>
      </c:catAx>
      <c:valAx>
        <c:axId val="1823320088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30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(2)'!$C$52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(2)'!$D$52:$H$52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(2)'!$C$53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(2)'!$D$53:$H$53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(2)'!$C$55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(2)'!$D$55:$H$55</c:f>
              <c:numCache>
                <c:formatCode>General</c:formatCode>
                <c:ptCount val="5"/>
                <c:pt idx="0">
                  <c:v>8.0</c:v>
                </c:pt>
                <c:pt idx="1">
                  <c:v>8.0</c:v>
                </c:pt>
                <c:pt idx="2">
                  <c:v>12.0</c:v>
                </c:pt>
                <c:pt idx="3">
                  <c:v>13.0</c:v>
                </c:pt>
                <c:pt idx="4">
                  <c:v>16.0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'Sheet1 (2)'!$C$56</c:f>
              <c:strCache>
                <c:ptCount val="1"/>
                <c:pt idx="0">
                  <c:v>512ms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(2)'!$D$56:$H$56</c:f>
              <c:numCache>
                <c:formatCode>General</c:formatCode>
                <c:ptCount val="5"/>
                <c:pt idx="0">
                  <c:v>3174.0</c:v>
                </c:pt>
                <c:pt idx="1">
                  <c:v>4957.0</c:v>
                </c:pt>
                <c:pt idx="2">
                  <c:v>6007.0</c:v>
                </c:pt>
                <c:pt idx="3">
                  <c:v>6424.0</c:v>
                </c:pt>
                <c:pt idx="4">
                  <c:v>6822.0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696664"/>
        <c:axId val="1917702296"/>
      </c:lineChart>
      <c:catAx>
        <c:axId val="191769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702296"/>
        <c:crosses val="autoZero"/>
        <c:auto val="1"/>
        <c:lblAlgn val="ctr"/>
        <c:lblOffset val="100"/>
        <c:noMultiLvlLbl val="0"/>
      </c:catAx>
      <c:valAx>
        <c:axId val="1917702296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696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(2)'!$C$38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(2)'!$D$38:$G$38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20361.0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813528"/>
        <c:axId val="1917819064"/>
      </c:lineChart>
      <c:catAx>
        <c:axId val="191781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819064"/>
        <c:crosses val="autoZero"/>
        <c:auto val="1"/>
        <c:lblAlgn val="ctr"/>
        <c:lblOffset val="100"/>
        <c:noMultiLvlLbl val="0"/>
      </c:catAx>
      <c:valAx>
        <c:axId val="1917819064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81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(2)'!$C$10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(2)'!$D$10:$G$10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30648.0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187160"/>
        <c:axId val="1917183928"/>
      </c:lineChart>
      <c:catAx>
        <c:axId val="191718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183928"/>
        <c:crosses val="autoZero"/>
        <c:auto val="1"/>
        <c:lblAlgn val="ctr"/>
        <c:lblOffset val="100"/>
        <c:noMultiLvlLbl val="0"/>
      </c:catAx>
      <c:valAx>
        <c:axId val="1917183928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18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4799779766144"/>
          <c:y val="0.0392949369232072"/>
          <c:w val="0.877641287644286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(2)'!$C$24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(2)'!$D$24:$J$24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147192"/>
        <c:axId val="1917143960"/>
      </c:lineChart>
      <c:catAx>
        <c:axId val="191714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143960"/>
        <c:crosses val="autoZero"/>
        <c:auto val="1"/>
        <c:lblAlgn val="ctr"/>
        <c:lblOffset val="100"/>
        <c:noMultiLvlLbl val="0"/>
      </c:catAx>
      <c:valAx>
        <c:axId val="1917143960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14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(2)'!$C$52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(2)'!$D$52:$H$52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176472"/>
        <c:axId val="1917123992"/>
      </c:lineChart>
      <c:catAx>
        <c:axId val="191717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123992"/>
        <c:crosses val="autoZero"/>
        <c:auto val="1"/>
        <c:lblAlgn val="ctr"/>
        <c:lblOffset val="100"/>
        <c:noMultiLvlLbl val="0"/>
      </c:catAx>
      <c:valAx>
        <c:axId val="1917123992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176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(2)'!$C$10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(2)'!$D$10:$G$10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30648.0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(2)'!$C$11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(2)'!$D$11:$G$11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31752.0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261368"/>
        <c:axId val="1915965880"/>
      </c:lineChart>
      <c:catAx>
        <c:axId val="191826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965880"/>
        <c:crosses val="autoZero"/>
        <c:auto val="1"/>
        <c:lblAlgn val="ctr"/>
        <c:lblOffset val="100"/>
        <c:noMultiLvlLbl val="0"/>
      </c:catAx>
      <c:valAx>
        <c:axId val="1915965880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26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4799779766144"/>
          <c:y val="0.0392949369232072"/>
          <c:w val="0.877641287644286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(2)'!$C$24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(2)'!$D$24:$J$24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(2)'!$C$25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(2)'!$D$25:$J$25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089768"/>
        <c:axId val="1917084296"/>
      </c:lineChart>
      <c:catAx>
        <c:axId val="191708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084296"/>
        <c:crosses val="autoZero"/>
        <c:auto val="1"/>
        <c:lblAlgn val="ctr"/>
        <c:lblOffset val="100"/>
        <c:noMultiLvlLbl val="0"/>
      </c:catAx>
      <c:valAx>
        <c:axId val="1917084296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08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(2)'!$C$38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(2)'!$D$38:$G$38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20361.0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(2)'!$C$39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(2)'!$D$39:$G$39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4.0</c:v>
                </c:pt>
                <c:pt idx="3">
                  <c:v>21261.0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041224"/>
        <c:axId val="1917035800"/>
      </c:lineChart>
      <c:catAx>
        <c:axId val="191704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035800"/>
        <c:crosses val="autoZero"/>
        <c:auto val="1"/>
        <c:lblAlgn val="ctr"/>
        <c:lblOffset val="100"/>
        <c:noMultiLvlLbl val="0"/>
      </c:catAx>
      <c:valAx>
        <c:axId val="1917035800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041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(2)'!$C$52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(2)'!$D$52:$H$52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(2)'!$C$53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(2)'!$D$53:$H$53</c:f>
              <c:numCache>
                <c:formatCode>General</c:formatCode>
                <c:ptCount val="5"/>
                <c:pt idx="0">
                  <c:v>12.0</c:v>
                </c:pt>
                <c:pt idx="1">
                  <c:v>21.0</c:v>
                </c:pt>
                <c:pt idx="2">
                  <c:v>32.0</c:v>
                </c:pt>
                <c:pt idx="3">
                  <c:v>42.0</c:v>
                </c:pt>
                <c:pt idx="4">
                  <c:v>54.0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838744"/>
        <c:axId val="1918821416"/>
      </c:lineChart>
      <c:catAx>
        <c:axId val="191883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821416"/>
        <c:crosses val="autoZero"/>
        <c:auto val="1"/>
        <c:lblAlgn val="ctr"/>
        <c:lblOffset val="100"/>
        <c:noMultiLvlLbl val="0"/>
      </c:catAx>
      <c:valAx>
        <c:axId val="1918821416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83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(2)'!$C$52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(2)'!$D$52:$H$52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(2)'!$C$53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(2)'!$D$53:$H$53</c:f>
              <c:numCache>
                <c:formatCode>General</c:formatCode>
                <c:ptCount val="5"/>
                <c:pt idx="0">
                  <c:v>12.0</c:v>
                </c:pt>
                <c:pt idx="1">
                  <c:v>21.0</c:v>
                </c:pt>
                <c:pt idx="2">
                  <c:v>32.0</c:v>
                </c:pt>
                <c:pt idx="3">
                  <c:v>42.0</c:v>
                </c:pt>
                <c:pt idx="4">
                  <c:v>54.0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(2)'!$C$55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(2)'!$D$55:$H$55</c:f>
              <c:numCache>
                <c:formatCode>General</c:formatCode>
                <c:ptCount val="5"/>
                <c:pt idx="0">
                  <c:v>425.0</c:v>
                </c:pt>
                <c:pt idx="1">
                  <c:v>777.0</c:v>
                </c:pt>
                <c:pt idx="2">
                  <c:v>931.0</c:v>
                </c:pt>
                <c:pt idx="3">
                  <c:v>942.0</c:v>
                </c:pt>
                <c:pt idx="4">
                  <c:v>1030.0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199272"/>
        <c:axId val="1918193896"/>
      </c:lineChart>
      <c:catAx>
        <c:axId val="191819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193896"/>
        <c:crosses val="autoZero"/>
        <c:auto val="1"/>
        <c:lblAlgn val="ctr"/>
        <c:lblOffset val="100"/>
        <c:noMultiLvlLbl val="0"/>
      </c:catAx>
      <c:valAx>
        <c:axId val="1918193896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19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(2)'!$C$38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(2)'!$D$38:$G$38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31042.0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250840"/>
        <c:axId val="1917494456"/>
      </c:lineChart>
      <c:catAx>
        <c:axId val="191725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494456"/>
        <c:crosses val="autoZero"/>
        <c:auto val="1"/>
        <c:lblAlgn val="ctr"/>
        <c:lblOffset val="100"/>
        <c:noMultiLvlLbl val="0"/>
      </c:catAx>
      <c:valAx>
        <c:axId val="1917494456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25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(2)'!$C$10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(2)'!$D$10:$G$10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30648.0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(2)'!$C$11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(2)'!$D$11:$G$11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31752.0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(2)'!$C$13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(2)'!$D$13:$G$13</c:f>
              <c:numCache>
                <c:formatCode>General</c:formatCode>
                <c:ptCount val="4"/>
                <c:pt idx="0">
                  <c:v>15.0</c:v>
                </c:pt>
                <c:pt idx="1">
                  <c:v>22.0</c:v>
                </c:pt>
                <c:pt idx="2">
                  <c:v>24.0</c:v>
                </c:pt>
                <c:pt idx="3">
                  <c:v>33703.0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151080"/>
        <c:axId val="1918145704"/>
      </c:lineChart>
      <c:catAx>
        <c:axId val="191815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145704"/>
        <c:crosses val="autoZero"/>
        <c:auto val="1"/>
        <c:lblAlgn val="ctr"/>
        <c:lblOffset val="100"/>
        <c:noMultiLvlLbl val="0"/>
      </c:catAx>
      <c:valAx>
        <c:axId val="1918145704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15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4799779766144"/>
          <c:y val="0.0392949369232072"/>
          <c:w val="0.877641287644286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(2)'!$C$24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(2)'!$D$24:$J$24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(2)'!$C$25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(2)'!$D$25:$J$25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(2)'!$C$27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(2)'!$D$27:$J$27</c:f>
              <c:numCache>
                <c:formatCode>General</c:formatCode>
                <c:ptCount val="7"/>
                <c:pt idx="0">
                  <c:v>25.0</c:v>
                </c:pt>
                <c:pt idx="1">
                  <c:v>35.0</c:v>
                </c:pt>
                <c:pt idx="2">
                  <c:v>42.0</c:v>
                </c:pt>
                <c:pt idx="3">
                  <c:v>44.0</c:v>
                </c:pt>
                <c:pt idx="4">
                  <c:v>57.0</c:v>
                </c:pt>
                <c:pt idx="5">
                  <c:v>65.0</c:v>
                </c:pt>
                <c:pt idx="6">
                  <c:v>70.0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102504"/>
        <c:axId val="1918097080"/>
      </c:lineChart>
      <c:catAx>
        <c:axId val="191810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097080"/>
        <c:crosses val="autoZero"/>
        <c:auto val="1"/>
        <c:lblAlgn val="ctr"/>
        <c:lblOffset val="100"/>
        <c:noMultiLvlLbl val="0"/>
      </c:catAx>
      <c:valAx>
        <c:axId val="1918097080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10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(2)'!$C$38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(2)'!$D$38:$G$38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20361.0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(2)'!$C$39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(2)'!$D$39:$G$39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4.0</c:v>
                </c:pt>
                <c:pt idx="3">
                  <c:v>21261.0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(2)'!$C$41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(2)'!$D$41:$G$41</c:f>
              <c:numCache>
                <c:formatCode>General</c:formatCode>
                <c:ptCount val="4"/>
                <c:pt idx="0">
                  <c:v>27.0</c:v>
                </c:pt>
                <c:pt idx="1">
                  <c:v>29.0</c:v>
                </c:pt>
                <c:pt idx="2">
                  <c:v>33.0</c:v>
                </c:pt>
                <c:pt idx="3">
                  <c:v>34243.0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053704"/>
        <c:axId val="1918048328"/>
      </c:lineChart>
      <c:catAx>
        <c:axId val="191805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048328"/>
        <c:crosses val="autoZero"/>
        <c:auto val="1"/>
        <c:lblAlgn val="ctr"/>
        <c:lblOffset val="100"/>
        <c:noMultiLvlLbl val="0"/>
      </c:catAx>
      <c:valAx>
        <c:axId val="1918048328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053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(2)'!$C$10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(2)'!$D$10:$G$10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30648.0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(2)'!$C$11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(2)'!$D$11:$G$11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31752.0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(2)'!$C$13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(2)'!$D$13:$G$13</c:f>
              <c:numCache>
                <c:formatCode>General</c:formatCode>
                <c:ptCount val="4"/>
                <c:pt idx="0">
                  <c:v>15.0</c:v>
                </c:pt>
                <c:pt idx="1">
                  <c:v>22.0</c:v>
                </c:pt>
                <c:pt idx="2">
                  <c:v>24.0</c:v>
                </c:pt>
                <c:pt idx="3">
                  <c:v>33703.0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'Sheet1 (2)'!$C$14</c:f>
              <c:strCache>
                <c:ptCount val="1"/>
                <c:pt idx="0">
                  <c:v>512ms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(2)'!$D$14:$G$14</c:f>
              <c:numCache>
                <c:formatCode>General</c:formatCode>
                <c:ptCount val="4"/>
                <c:pt idx="0">
                  <c:v>529.0</c:v>
                </c:pt>
                <c:pt idx="1">
                  <c:v>815.0</c:v>
                </c:pt>
                <c:pt idx="2">
                  <c:v>873.0</c:v>
                </c:pt>
                <c:pt idx="3">
                  <c:v>34001.0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992936"/>
        <c:axId val="1917987320"/>
      </c:lineChart>
      <c:catAx>
        <c:axId val="191799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87320"/>
        <c:crosses val="autoZero"/>
        <c:auto val="1"/>
        <c:lblAlgn val="ctr"/>
        <c:lblOffset val="100"/>
        <c:noMultiLvlLbl val="0"/>
      </c:catAx>
      <c:valAx>
        <c:axId val="1917987320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9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4799779766144"/>
          <c:y val="0.0392949369232072"/>
          <c:w val="0.877641287644286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(2)'!$C$24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(2)'!$D$24:$J$24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(2)'!$C$25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(2)'!$D$25:$J$25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(2)'!$C$27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(2)'!$D$27:$J$27</c:f>
              <c:numCache>
                <c:formatCode>General</c:formatCode>
                <c:ptCount val="7"/>
                <c:pt idx="0">
                  <c:v>25.0</c:v>
                </c:pt>
                <c:pt idx="1">
                  <c:v>35.0</c:v>
                </c:pt>
                <c:pt idx="2">
                  <c:v>42.0</c:v>
                </c:pt>
                <c:pt idx="3">
                  <c:v>44.0</c:v>
                </c:pt>
                <c:pt idx="4">
                  <c:v>57.0</c:v>
                </c:pt>
                <c:pt idx="5">
                  <c:v>65.0</c:v>
                </c:pt>
                <c:pt idx="6">
                  <c:v>70.0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'Sheet1 (2)'!$C$28</c:f>
              <c:strCache>
                <c:ptCount val="1"/>
                <c:pt idx="0">
                  <c:v>512ms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(2)'!$D$28:$J$28</c:f>
              <c:numCache>
                <c:formatCode>General</c:formatCode>
                <c:ptCount val="7"/>
                <c:pt idx="0">
                  <c:v>730.0</c:v>
                </c:pt>
                <c:pt idx="1">
                  <c:v>831.0</c:v>
                </c:pt>
                <c:pt idx="2">
                  <c:v>914.0</c:v>
                </c:pt>
                <c:pt idx="3">
                  <c:v>1051.0</c:v>
                </c:pt>
                <c:pt idx="4">
                  <c:v>1050.0</c:v>
                </c:pt>
                <c:pt idx="5">
                  <c:v>1077.0</c:v>
                </c:pt>
                <c:pt idx="6">
                  <c:v>1096.0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940216"/>
        <c:axId val="1917934552"/>
      </c:lineChart>
      <c:catAx>
        <c:axId val="191794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34552"/>
        <c:crosses val="autoZero"/>
        <c:auto val="1"/>
        <c:lblAlgn val="ctr"/>
        <c:lblOffset val="100"/>
        <c:noMultiLvlLbl val="0"/>
      </c:catAx>
      <c:valAx>
        <c:axId val="1917934552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4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(2)'!$C$38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(2)'!$D$38:$G$38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20361.0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(2)'!$C$39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(2)'!$D$39:$G$39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4.0</c:v>
                </c:pt>
                <c:pt idx="3">
                  <c:v>21261.0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(2)'!$C$41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(2)'!$D$41:$G$41</c:f>
              <c:numCache>
                <c:formatCode>General</c:formatCode>
                <c:ptCount val="4"/>
                <c:pt idx="0">
                  <c:v>27.0</c:v>
                </c:pt>
                <c:pt idx="1">
                  <c:v>29.0</c:v>
                </c:pt>
                <c:pt idx="2">
                  <c:v>33.0</c:v>
                </c:pt>
                <c:pt idx="3">
                  <c:v>34243.0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'Sheet1 (2)'!$C$42</c:f>
              <c:strCache>
                <c:ptCount val="1"/>
                <c:pt idx="0">
                  <c:v>512ms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(2)'!$D$42:$G$42</c:f>
              <c:numCache>
                <c:formatCode>General</c:formatCode>
                <c:ptCount val="4"/>
                <c:pt idx="0">
                  <c:v>504.0</c:v>
                </c:pt>
                <c:pt idx="1">
                  <c:v>744.0</c:v>
                </c:pt>
                <c:pt idx="2">
                  <c:v>765.0</c:v>
                </c:pt>
                <c:pt idx="3">
                  <c:v>34508.0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9759976"/>
        <c:axId val="1824597688"/>
      </c:lineChart>
      <c:catAx>
        <c:axId val="-201975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97688"/>
        <c:crosses val="autoZero"/>
        <c:auto val="1"/>
        <c:lblAlgn val="ctr"/>
        <c:lblOffset val="100"/>
        <c:noMultiLvlLbl val="0"/>
      </c:catAx>
      <c:valAx>
        <c:axId val="1824597688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9759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(2)'!$C$52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(2)'!$D$52:$H$52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(2)'!$C$53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(2)'!$D$53:$H$53</c:f>
              <c:numCache>
                <c:formatCode>General</c:formatCode>
                <c:ptCount val="5"/>
                <c:pt idx="0">
                  <c:v>12.0</c:v>
                </c:pt>
                <c:pt idx="1">
                  <c:v>21.0</c:v>
                </c:pt>
                <c:pt idx="2">
                  <c:v>32.0</c:v>
                </c:pt>
                <c:pt idx="3">
                  <c:v>42.0</c:v>
                </c:pt>
                <c:pt idx="4">
                  <c:v>54.0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'Sheet1 (2)'!$C$55</c:f>
              <c:strCache>
                <c:ptCount val="1"/>
                <c:pt idx="0">
                  <c:v>256ms</c:v>
                </c:pt>
              </c:strCache>
            </c:strRef>
          </c:tx>
          <c:spPr>
            <a:ln w="38100" cap="rnd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75000"/>
                  <a:lumOff val="25000"/>
                </a:sysClr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(2)'!$D$55:$H$55</c:f>
              <c:numCache>
                <c:formatCode>General</c:formatCode>
                <c:ptCount val="5"/>
                <c:pt idx="0">
                  <c:v>425.0</c:v>
                </c:pt>
                <c:pt idx="1">
                  <c:v>777.0</c:v>
                </c:pt>
                <c:pt idx="2">
                  <c:v>931.0</c:v>
                </c:pt>
                <c:pt idx="3">
                  <c:v>942.0</c:v>
                </c:pt>
                <c:pt idx="4">
                  <c:v>1030.0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'Sheet1 (2)'!$C$56</c:f>
              <c:strCache>
                <c:ptCount val="1"/>
                <c:pt idx="0">
                  <c:v>512ms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(2)'!$D$56:$H$56</c:f>
              <c:numCache>
                <c:formatCode>General</c:formatCode>
                <c:ptCount val="5"/>
                <c:pt idx="0">
                  <c:v>3174.0</c:v>
                </c:pt>
                <c:pt idx="1">
                  <c:v>4957.0</c:v>
                </c:pt>
                <c:pt idx="2">
                  <c:v>6007.0</c:v>
                </c:pt>
                <c:pt idx="3">
                  <c:v>6424.0</c:v>
                </c:pt>
                <c:pt idx="4">
                  <c:v>6822.0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920584"/>
        <c:axId val="1917926168"/>
      </c:lineChart>
      <c:catAx>
        <c:axId val="191792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26168"/>
        <c:crosses val="autoZero"/>
        <c:auto val="1"/>
        <c:lblAlgn val="ctr"/>
        <c:lblOffset val="100"/>
        <c:noMultiLvlLbl val="0"/>
      </c:catAx>
      <c:valAx>
        <c:axId val="1917926168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2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(2)'!$C$38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(2)'!$D$38:$G$38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20361.0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851272"/>
        <c:axId val="1917847992"/>
      </c:lineChart>
      <c:catAx>
        <c:axId val="191785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847992"/>
        <c:crosses val="autoZero"/>
        <c:auto val="1"/>
        <c:lblAlgn val="ctr"/>
        <c:lblOffset val="100"/>
        <c:noMultiLvlLbl val="0"/>
      </c:catAx>
      <c:valAx>
        <c:axId val="1917847992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85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(2)'!$C$10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(2)'!$D$10:$G$10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30648.0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9342728"/>
        <c:axId val="1919348440"/>
      </c:lineChart>
      <c:catAx>
        <c:axId val="191934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348440"/>
        <c:crosses val="autoZero"/>
        <c:auto val="1"/>
        <c:lblAlgn val="ctr"/>
        <c:lblOffset val="100"/>
        <c:noMultiLvlLbl val="0"/>
      </c:catAx>
      <c:valAx>
        <c:axId val="1919348440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34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4799779766144"/>
          <c:y val="0.0392949369232072"/>
          <c:w val="0.877641287644286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(2)'!$C$24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(2)'!$D$24:$J$24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9382936"/>
        <c:axId val="1919388680"/>
      </c:lineChart>
      <c:catAx>
        <c:axId val="191938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388680"/>
        <c:crosses val="autoZero"/>
        <c:auto val="1"/>
        <c:lblAlgn val="ctr"/>
        <c:lblOffset val="100"/>
        <c:noMultiLvlLbl val="0"/>
      </c:catAx>
      <c:valAx>
        <c:axId val="1919388680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38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(2)'!$C$52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(2)'!$D$52:$H$52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414936"/>
        <c:axId val="1917395624"/>
      </c:lineChart>
      <c:catAx>
        <c:axId val="191741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395624"/>
        <c:crosses val="autoZero"/>
        <c:auto val="1"/>
        <c:lblAlgn val="ctr"/>
        <c:lblOffset val="100"/>
        <c:noMultiLvlLbl val="0"/>
      </c:catAx>
      <c:valAx>
        <c:axId val="1917395624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414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(2)'!$C$52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(2)'!$D$52:$H$52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9422760"/>
        <c:axId val="1919428472"/>
      </c:lineChart>
      <c:catAx>
        <c:axId val="191942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428472"/>
        <c:crosses val="autoZero"/>
        <c:auto val="1"/>
        <c:lblAlgn val="ctr"/>
        <c:lblOffset val="100"/>
        <c:noMultiLvlLbl val="0"/>
      </c:catAx>
      <c:valAx>
        <c:axId val="1919428472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42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12064484586486"/>
          <c:y val="0.112596751384454"/>
          <c:w val="0.910819695332201"/>
          <c:h val="0.429028489605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6951304"/>
        <c:axId val="1916947656"/>
      </c:barChart>
      <c:catAx>
        <c:axId val="191695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6947656"/>
        <c:crosses val="autoZero"/>
        <c:auto val="1"/>
        <c:lblAlgn val="ctr"/>
        <c:lblOffset val="100"/>
        <c:noMultiLvlLbl val="0"/>
      </c:catAx>
      <c:valAx>
        <c:axId val="19169476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695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12064484586486"/>
          <c:y val="0.112596751384454"/>
          <c:w val="0.910819695332201"/>
          <c:h val="0.429028489605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9632968"/>
        <c:axId val="1919636600"/>
      </c:barChart>
      <c:catAx>
        <c:axId val="191963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9636600"/>
        <c:crosses val="autoZero"/>
        <c:auto val="1"/>
        <c:lblAlgn val="ctr"/>
        <c:lblOffset val="100"/>
        <c:noMultiLvlLbl val="0"/>
      </c:catAx>
      <c:valAx>
        <c:axId val="19196366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963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12064484586486"/>
          <c:y val="0.112596751384454"/>
          <c:w val="0.910819695332201"/>
          <c:h val="0.429028489605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9696456"/>
        <c:axId val="1919700088"/>
      </c:barChart>
      <c:catAx>
        <c:axId val="191969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9700088"/>
        <c:crosses val="autoZero"/>
        <c:auto val="1"/>
        <c:lblAlgn val="ctr"/>
        <c:lblOffset val="100"/>
        <c:noMultiLvlLbl val="0"/>
      </c:catAx>
      <c:valAx>
        <c:axId val="19197000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9696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12064484586486"/>
          <c:y val="0.112596751384454"/>
          <c:w val="0.910819695332201"/>
          <c:h val="0.429028489605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6902248"/>
        <c:axId val="1916898600"/>
      </c:barChart>
      <c:catAx>
        <c:axId val="191690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6898600"/>
        <c:crosses val="autoZero"/>
        <c:auto val="1"/>
        <c:lblAlgn val="ctr"/>
        <c:lblOffset val="100"/>
        <c:noMultiLvlLbl val="0"/>
      </c:catAx>
      <c:valAx>
        <c:axId val="19168986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690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12064484586486"/>
          <c:y val="0.112596751384454"/>
          <c:w val="0.910819695332201"/>
          <c:h val="0.429028489605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9808888"/>
        <c:axId val="1919812520"/>
      </c:barChart>
      <c:catAx>
        <c:axId val="191980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9812520"/>
        <c:crosses val="autoZero"/>
        <c:auto val="1"/>
        <c:lblAlgn val="ctr"/>
        <c:lblOffset val="100"/>
        <c:noMultiLvlLbl val="0"/>
      </c:catAx>
      <c:valAx>
        <c:axId val="19198125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980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12064484586486"/>
          <c:y val="0.112596751384454"/>
          <c:w val="0.910819695332201"/>
          <c:h val="0.429028489605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9857288"/>
        <c:axId val="1919860920"/>
      </c:barChart>
      <c:catAx>
        <c:axId val="191985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9860920"/>
        <c:crosses val="autoZero"/>
        <c:auto val="1"/>
        <c:lblAlgn val="ctr"/>
        <c:lblOffset val="100"/>
        <c:noMultiLvlLbl val="0"/>
      </c:catAx>
      <c:valAx>
        <c:axId val="19198609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9857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12064484586486"/>
          <c:y val="0.112596751384454"/>
          <c:w val="0.910819695332201"/>
          <c:h val="0.429028489605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0.066390041</c:v>
                </c:pt>
                <c:pt idx="1">
                  <c:v>0.104821803</c:v>
                </c:pt>
                <c:pt idx="2">
                  <c:v>0.0945758</c:v>
                </c:pt>
                <c:pt idx="3">
                  <c:v>0.131578947</c:v>
                </c:pt>
                <c:pt idx="4">
                  <c:v>0.138345865</c:v>
                </c:pt>
                <c:pt idx="5">
                  <c:v>0.144</c:v>
                </c:pt>
                <c:pt idx="6">
                  <c:v>0.124633431</c:v>
                </c:pt>
                <c:pt idx="7">
                  <c:v>0.018974285</c:v>
                </c:pt>
                <c:pt idx="8">
                  <c:v>0.184003599</c:v>
                </c:pt>
                <c:pt idx="10">
                  <c:v>0.01386388</c:v>
                </c:pt>
                <c:pt idx="11">
                  <c:v>0.066838352</c:v>
                </c:pt>
                <c:pt idx="12">
                  <c:v>0.05008843795423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0.13499044</c:v>
                </c:pt>
                <c:pt idx="4">
                  <c:v>0.155806334</c:v>
                </c:pt>
                <c:pt idx="5">
                  <c:v>0.157229247</c:v>
                </c:pt>
                <c:pt idx="6">
                  <c:v>0.20029401</c:v>
                </c:pt>
                <c:pt idx="7">
                  <c:v>0.140451633</c:v>
                </c:pt>
                <c:pt idx="8">
                  <c:v>0.185781059</c:v>
                </c:pt>
                <c:pt idx="10">
                  <c:v>0.02922521</c:v>
                </c:pt>
                <c:pt idx="11">
                  <c:v>0.140391837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9769560"/>
        <c:axId val="1919868232"/>
      </c:barChart>
      <c:catAx>
        <c:axId val="191976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9868232"/>
        <c:crosses val="autoZero"/>
        <c:auto val="1"/>
        <c:lblAlgn val="ctr"/>
        <c:lblOffset val="100"/>
        <c:noMultiLvlLbl val="0"/>
      </c:catAx>
      <c:valAx>
        <c:axId val="19198682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1976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73821853349412"/>
          <c:y val="0.0863036069216758"/>
          <c:w val="0.45108131753801"/>
          <c:h val="0.146193322598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7671060348226"/>
          <c:y val="0.131705827739288"/>
          <c:w val="0.878384913424284"/>
          <c:h val="0.742013579893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result_combined!$C$4</c:f>
              <c:strCache>
                <c:ptCount val="1"/>
                <c:pt idx="0">
                  <c:v>35.0ns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result_combined!$B$5:$B$7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result_combined!$C$5:$C$7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result_combined!$D$4</c:f>
              <c:strCache>
                <c:ptCount val="1"/>
                <c:pt idx="0">
                  <c:v>32.5ns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result_combined!$B$5:$B$7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result_combined!$D$5:$D$7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tx>
            <c:strRef>
              <c:f>result_combined!$E$4</c:f>
              <c:strCache>
                <c:ptCount val="1"/>
                <c:pt idx="0">
                  <c:v>30.0ns</c:v>
                </c:pt>
              </c:strCache>
            </c:strRef>
          </c:tx>
          <c:spPr>
            <a:solidFill>
              <a:srgbClr val="00DA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result_combined!$B$5:$B$7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result_combined!$E$5:$E$7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</c:numCache>
            </c:numRef>
          </c:val>
        </c:ser>
        <c:ser>
          <c:idx val="3"/>
          <c:order val="3"/>
          <c:tx>
            <c:strRef>
              <c:f>result_combined!$F$4</c:f>
              <c:strCache>
                <c:ptCount val="1"/>
                <c:pt idx="0">
                  <c:v>27.5ns</c:v>
                </c:pt>
              </c:strCache>
            </c:strRef>
          </c:tx>
          <c:spPr>
            <a:solidFill>
              <a:srgbClr val="ABFFAB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result_combined!$B$5:$B$7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result_combined!$F$5:$F$7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2.0</c:v>
                </c:pt>
              </c:numCache>
            </c:numRef>
          </c:val>
        </c:ser>
        <c:ser>
          <c:idx val="4"/>
          <c:order val="4"/>
          <c:tx>
            <c:strRef>
              <c:f>result_combined!$G$4</c:f>
              <c:strCache>
                <c:ptCount val="1"/>
                <c:pt idx="0">
                  <c:v>25.0ns</c:v>
                </c:pt>
              </c:strCache>
            </c:strRef>
          </c:tx>
          <c:spPr>
            <a:solidFill>
              <a:srgbClr val="FFB3B3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result_combined!$B$5:$B$7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result_combined!$G$5:$G$7</c:f>
              <c:numCache>
                <c:formatCode>General</c:formatCode>
                <c:ptCount val="3"/>
                <c:pt idx="0">
                  <c:v>0.0</c:v>
                </c:pt>
                <c:pt idx="1">
                  <c:v>1.0</c:v>
                </c:pt>
                <c:pt idx="2">
                  <c:v>3.0</c:v>
                </c:pt>
              </c:numCache>
            </c:numRef>
          </c:val>
        </c:ser>
        <c:ser>
          <c:idx val="5"/>
          <c:order val="5"/>
          <c:tx>
            <c:strRef>
              <c:f>result_combined!$H$4</c:f>
              <c:strCache>
                <c:ptCount val="1"/>
                <c:pt idx="0">
                  <c:v>22.5ns</c:v>
                </c:pt>
              </c:strCache>
            </c:strRef>
          </c:tx>
          <c:spPr>
            <a:solidFill>
              <a:srgbClr val="FF717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result_combined!$B$5:$B$7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result_combined!$H$5:$H$7</c:f>
              <c:numCache>
                <c:formatCode>General</c:formatCode>
                <c:ptCount val="3"/>
                <c:pt idx="0">
                  <c:v>0.0</c:v>
                </c:pt>
                <c:pt idx="1">
                  <c:v>2.0</c:v>
                </c:pt>
                <c:pt idx="2">
                  <c:v>7.0</c:v>
                </c:pt>
              </c:numCache>
            </c:numRef>
          </c:val>
        </c:ser>
        <c:ser>
          <c:idx val="6"/>
          <c:order val="6"/>
          <c:tx>
            <c:strRef>
              <c:f>result_combined!$I$4</c:f>
              <c:strCache>
                <c:ptCount val="1"/>
                <c:pt idx="0">
                  <c:v>20.0ns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result_combined!$B$5:$B$7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result_combined!$I$5:$I$7</c:f>
              <c:numCache>
                <c:formatCode>General</c:formatCode>
                <c:ptCount val="3"/>
                <c:pt idx="0">
                  <c:v>1.0</c:v>
                </c:pt>
                <c:pt idx="1">
                  <c:v>2.0</c:v>
                </c:pt>
                <c:pt idx="2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9229208"/>
        <c:axId val="1919225736"/>
      </c:barChart>
      <c:catAx>
        <c:axId val="19192292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225736"/>
        <c:crosses val="autoZero"/>
        <c:auto val="1"/>
        <c:lblAlgn val="ctr"/>
        <c:lblOffset val="100"/>
        <c:noMultiLvlLbl val="0"/>
      </c:catAx>
      <c:valAx>
        <c:axId val="19192257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229208"/>
        <c:crosses val="autoZero"/>
        <c:crossBetween val="between"/>
        <c:majorUnit val="2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348013007503"/>
          <c:y val="0.0280645883063113"/>
          <c:w val="0.792150895409512"/>
          <c:h val="0.106194703270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Sheet4!$H$9</c:f>
              <c:strCache>
                <c:ptCount val="1"/>
                <c:pt idx="0">
                  <c:v>Refresh Interval</c:v>
                </c:pt>
              </c:strCache>
            </c:strRef>
          </c:tx>
          <c:spPr>
            <a:solidFill>
              <a:srgbClr val="000000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Sheet4!$I$8:$L$8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Sheet4!$I$9:$L$9</c:f>
              <c:numCache>
                <c:formatCode>General</c:formatCode>
                <c:ptCount val="4"/>
                <c:pt idx="0">
                  <c:v>640.0</c:v>
                </c:pt>
                <c:pt idx="1">
                  <c:v>448.0</c:v>
                </c:pt>
                <c:pt idx="2">
                  <c:v>288.0</c:v>
                </c:pt>
                <c:pt idx="3">
                  <c:v>192.0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9143944"/>
        <c:axId val="1919140872"/>
      </c:barChart>
      <c:catAx>
        <c:axId val="1919143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9140872"/>
        <c:crosses val="autoZero"/>
        <c:auto val="1"/>
        <c:lblAlgn val="ctr"/>
        <c:lblOffset val="100"/>
        <c:noMultiLvlLbl val="0"/>
      </c:catAx>
      <c:valAx>
        <c:axId val="19191408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000000">
                  <a:lumMod val="85000"/>
                  <a:lumOff val="15000"/>
                </a:srgb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14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(2)'!$C$10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(2)'!$D$10:$G$10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30648.0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351768"/>
        <c:axId val="1918357304"/>
      </c:lineChart>
      <c:catAx>
        <c:axId val="191835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357304"/>
        <c:crosses val="autoZero"/>
        <c:auto val="1"/>
        <c:lblAlgn val="ctr"/>
        <c:lblOffset val="100"/>
        <c:noMultiLvlLbl val="0"/>
      </c:catAx>
      <c:valAx>
        <c:axId val="1918357304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35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4799779766144"/>
          <c:y val="0.0392949369232072"/>
          <c:w val="0.877641287644286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(2)'!$C$24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(2)'!$D$23:$J$23</c:f>
              <c:strCache>
                <c:ptCount val="7"/>
                <c:pt idx="0">
                  <c:v>35.0ns</c:v>
                </c:pt>
                <c:pt idx="1">
                  <c:v>32.5ns</c:v>
                </c:pt>
                <c:pt idx="2">
                  <c:v>30.0ns</c:v>
                </c:pt>
                <c:pt idx="3">
                  <c:v>27.5ns</c:v>
                </c:pt>
                <c:pt idx="4">
                  <c:v>25.0ns</c:v>
                </c:pt>
                <c:pt idx="5">
                  <c:v>22.5ns</c:v>
                </c:pt>
                <c:pt idx="6">
                  <c:v>20.0ns</c:v>
                </c:pt>
              </c:strCache>
            </c:strRef>
          </c:cat>
          <c:val>
            <c:numRef>
              <c:f>'Sheet1 (2)'!$D$24:$J$24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391704"/>
        <c:axId val="1918397288"/>
      </c:lineChart>
      <c:catAx>
        <c:axId val="191839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397288"/>
        <c:crosses val="autoZero"/>
        <c:auto val="1"/>
        <c:lblAlgn val="ctr"/>
        <c:lblOffset val="100"/>
        <c:noMultiLvlLbl val="0"/>
      </c:catAx>
      <c:valAx>
        <c:axId val="1918397288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39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(2)'!$C$38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(2)'!$D$37:$G$37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(2)'!$D$38:$G$38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31042.0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248792"/>
        <c:axId val="1917362360"/>
      </c:lineChart>
      <c:catAx>
        <c:axId val="191724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362360"/>
        <c:crosses val="autoZero"/>
        <c:auto val="1"/>
        <c:lblAlgn val="ctr"/>
        <c:lblOffset val="100"/>
        <c:noMultiLvlLbl val="0"/>
      </c:catAx>
      <c:valAx>
        <c:axId val="1917362360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24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(2)'!$C$52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(2)'!$D$51:$H$51</c:f>
              <c:strCache>
                <c:ptCount val="5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  <c:pt idx="4">
                  <c:v>5.0ns</c:v>
                </c:pt>
              </c:strCache>
            </c:strRef>
          </c:cat>
          <c:val>
            <c:numRef>
              <c:f>'Sheet1 (2)'!$D$52:$H$52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7284536"/>
        <c:axId val="1917290392"/>
      </c:lineChart>
      <c:catAx>
        <c:axId val="191728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290392"/>
        <c:crosses val="autoZero"/>
        <c:auto val="1"/>
        <c:lblAlgn val="ctr"/>
        <c:lblOffset val="100"/>
        <c:noMultiLvlLbl val="0"/>
      </c:catAx>
      <c:valAx>
        <c:axId val="1917290392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284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4116982872822"/>
          <c:y val="0.0392949369232072"/>
          <c:w val="0.803777661660538"/>
          <c:h val="0.76897722462111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(2)'!$C$10</c:f>
              <c:strCache>
                <c:ptCount val="1"/>
                <c:pt idx="0">
                  <c:v>64ms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(2)'!$D$10:$G$10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30648.0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(2)'!$C$11</c:f>
              <c:strCache>
                <c:ptCount val="1"/>
                <c:pt idx="0">
                  <c:v>128ms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'Sheet1 (2)'!$D$9:$G$9</c:f>
              <c:strCache>
                <c:ptCount val="4"/>
                <c:pt idx="0">
                  <c:v>15.0ns</c:v>
                </c:pt>
                <c:pt idx="1">
                  <c:v>12.5ns</c:v>
                </c:pt>
                <c:pt idx="2">
                  <c:v>10.0ns</c:v>
                </c:pt>
                <c:pt idx="3">
                  <c:v>7.5ns</c:v>
                </c:pt>
              </c:strCache>
            </c:strRef>
          </c:cat>
          <c:val>
            <c:numRef>
              <c:f>'Sheet1 (2)'!$D$11:$G$11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31752.0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3251512"/>
        <c:axId val="1917218344"/>
      </c:lineChart>
      <c:catAx>
        <c:axId val="182325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218344"/>
        <c:crosses val="autoZero"/>
        <c:auto val="1"/>
        <c:lblAlgn val="ctr"/>
        <c:lblOffset val="100"/>
        <c:noMultiLvlLbl val="0"/>
      </c:catAx>
      <c:valAx>
        <c:axId val="1917218344"/>
        <c:scaling>
          <c:logBase val="10.0"/>
          <c:orientation val="minMax"/>
          <c:max val="1000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25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0.11994</cdr:y>
    </cdr:from>
    <cdr:to>
      <cdr:x>0.54054</cdr:x>
      <cdr:y>0.18125</cdr:y>
    </cdr:to>
    <cdr:sp macro="" textlink="">
      <cdr:nvSpPr>
        <cdr:cNvPr id="4" name="TextBox 54"/>
        <cdr:cNvSpPr txBox="1"/>
      </cdr:nvSpPr>
      <cdr:spPr>
        <a:xfrm xmlns:a="http://schemas.openxmlformats.org/drawingml/2006/main">
          <a:off x="3048000" y="511804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0.125</cdr:y>
    </cdr:from>
    <cdr:to>
      <cdr:x>0.54054</cdr:x>
      <cdr:y>0.18631</cdr:y>
    </cdr:to>
    <cdr:sp macro="" textlink="">
      <cdr:nvSpPr>
        <cdr:cNvPr id="3" name="TextBox 54"/>
        <cdr:cNvSpPr txBox="1"/>
      </cdr:nvSpPr>
      <cdr:spPr>
        <a:xfrm xmlns:a="http://schemas.openxmlformats.org/drawingml/2006/main">
          <a:off x="3048000" y="533399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0.125</cdr:y>
    </cdr:from>
    <cdr:to>
      <cdr:x>0.54054</cdr:x>
      <cdr:y>0.18631</cdr:y>
    </cdr:to>
    <cdr:sp macro="" textlink="">
      <cdr:nvSpPr>
        <cdr:cNvPr id="3" name="TextBox 54"/>
        <cdr:cNvSpPr txBox="1"/>
      </cdr:nvSpPr>
      <cdr:spPr>
        <a:xfrm xmlns:a="http://schemas.openxmlformats.org/drawingml/2006/main">
          <a:off x="3048000" y="533399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20F2-0222-4F9A-9B4B-23861EA014DD}" type="datetime1">
              <a:rPr lang="en-US" smtClean="0"/>
              <a:t>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36F2-AAAA-4996-B2C9-0909AC549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0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69DEF-4668-4BDD-8B02-8E33D3A0F21C}" type="datetime1">
              <a:rPr lang="en-US" smtClean="0"/>
              <a:t>2/14/15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79D3-8C36-4CB5-B03B-F440DA7B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4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 my name is Donghyuk Lee.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I will talk about “</a:t>
            </a:r>
            <a:r>
              <a:rPr lang="en-US" altLang="ko-KR" dirty="0" smtClean="0"/>
              <a:t>Adaptive-Latency DRAM which optimizes DRAM timings for the common-case”.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is done in collaboration with my co-authors from Carnegie Mellon University.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Ideally, DRAM would have</a:t>
            </a:r>
            <a:r>
              <a:rPr lang="en-US" dirty="0" smtClean="0"/>
              <a:t> uniform cells which have same size, thereby having same access latency. </a:t>
            </a:r>
          </a:p>
          <a:p>
            <a:endParaRPr lang="en-US" dirty="0" smtClean="0"/>
          </a:p>
          <a:p>
            <a:r>
              <a:rPr lang="en-US" dirty="0" smtClean="0"/>
              <a:t>Unfortunately, due to process variation, each cell has different size, thereby having different access latency. </a:t>
            </a:r>
          </a:p>
          <a:p>
            <a:endParaRPr lang="en-US" dirty="0" smtClean="0"/>
          </a:p>
          <a:p>
            <a:r>
              <a:rPr lang="en-US" dirty="0" smtClean="0"/>
              <a:t>Therefore, DRAM shows large variation in both charge amount in its cell and access latency to its cell.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2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Ideally, DRAM would have</a:t>
            </a:r>
            <a:r>
              <a:rPr lang="en-US" dirty="0" smtClean="0"/>
              <a:t> uniform cells which have same size, thereby having same access latency. </a:t>
            </a:r>
          </a:p>
          <a:p>
            <a:endParaRPr lang="en-US" dirty="0" smtClean="0"/>
          </a:p>
          <a:p>
            <a:r>
              <a:rPr lang="en-US" dirty="0" smtClean="0"/>
              <a:t>Unfortunately, due to process variation, each cell has different size, thereby having different access latency. </a:t>
            </a:r>
          </a:p>
          <a:p>
            <a:endParaRPr lang="en-US" dirty="0" smtClean="0"/>
          </a:p>
          <a:p>
            <a:r>
              <a:rPr lang="en-US" dirty="0" smtClean="0"/>
              <a:t>Therefore, DRAM shows large variation in both charge amount in its cell and access latency to its cell.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22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me introduce the second factor temperature dependence.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DRAM leakage increases the variation.</a:t>
            </a:r>
          </a:p>
          <a:p>
            <a:r>
              <a:rPr lang="en-US" baseline="0" dirty="0" smtClean="0"/>
              <a:t>DRAM</a:t>
            </a:r>
            <a:r>
              <a:rPr lang="en-US" dirty="0" smtClean="0"/>
              <a:t> loses their charge over time and loses more charge at higher temperature.</a:t>
            </a:r>
          </a:p>
          <a:p>
            <a:r>
              <a:rPr lang="en-US" baseline="0" dirty="0" smtClean="0"/>
              <a:t>Therefore, DRAM</a:t>
            </a:r>
            <a:r>
              <a:rPr lang="en-US" dirty="0" smtClean="0"/>
              <a:t> cell has smallest charge when operating at hot temperature, for example 85C which is the highest temperature guaranteed by DRAM standard.</a:t>
            </a:r>
          </a:p>
          <a:p>
            <a:r>
              <a:rPr lang="en-US" baseline="0" dirty="0" smtClean="0"/>
              <a:t>This</a:t>
            </a:r>
            <a:r>
              <a:rPr lang="en-US" dirty="0" smtClean="0"/>
              <a:t> temperature dependence increases the variation in DRAM cell charge.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5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outline. I will first briefly explain DRAM operation and two reasons of timing margin in DRAM.</a:t>
            </a:r>
          </a:p>
          <a:p>
            <a:r>
              <a:rPr lang="en-US" baseline="0" dirty="0" smtClean="0"/>
              <a:t>Then, we will talk about our three key mechanisms and propose our mechanism, Adaptive-Latency</a:t>
            </a:r>
            <a:r>
              <a:rPr lang="en-US" dirty="0" smtClean="0"/>
              <a:t> </a:t>
            </a:r>
            <a:r>
              <a:rPr lang="en-US" baseline="0" dirty="0" smtClean="0"/>
              <a:t>DRAM.</a:t>
            </a:r>
          </a:p>
          <a:p>
            <a:r>
              <a:rPr lang="en-US" baseline="0" dirty="0" smtClean="0"/>
              <a:t>Then, we will provide the DRAM latency characterization results and real system performance evaluation results.</a:t>
            </a:r>
          </a:p>
          <a:p>
            <a:endParaRPr lang="en-US" dirty="0"/>
          </a:p>
          <a:p>
            <a:r>
              <a:rPr lang="en-US" baseline="0" dirty="0" smtClean="0"/>
              <a:t>Let me start from DRAM operation.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9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there are three steps in DRAM operation, sensing, restore,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 these steps, the excessive charge enables potential timing parameter reduction.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these three scenarios in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in DRAM operation is sensing.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typical case, there are more charge in DRAM cell compared to the worst case.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excessive charge enables stronger charge drive to sense-amplifier.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sense-amplifier can detect data of DRAM cell fast, thereby complete sensing operation fast.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DRAM latency profiling results of 115 DRAM modules,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observe that 17% potential reduction for the corresponding timing parameters of sensing.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more charge in typical cases lead to fast sensing.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0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in DRAM operation is restore.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larger size and less leakage, typical DRAM cells have more charge than the worst cell.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typical DRAM does not restore the excessive charge during restore operation,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eventually the typical cell has more charge than the worst case cell, guaranteeing reliable operations.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reducing this restore time in DRAM read/write, our DRAM latency characterization shows significant potential to reduce corresponding timing parameters. For example, 37% for read and 54% for write.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more charge in typical cases enables restore time reduction.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32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Previously we explained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simply as going back to original state.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more details about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detect data in DRAM cell, DRAM has sense-amplifier and wire connection to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 preserve their a bit of data in two charge state, empty and fully charged.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sensing and restore,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moves to either of these two states.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finishing the access,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go back to the half of these two state.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this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Unfortunately,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usually long by connecting hundred of cells such that it takes long time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observe the impact of reducing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simple example.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sense-amplifier first accesses an empty cell then not fully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reducing corresponding timing parameter.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DRAM next access a fully charged cell.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bias in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takes longer time to access the fully charged cell.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if the cell has much excessive charge, the strong charge flow overcomes the bias in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leading to reliable access.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DRAM latency evaluation shows that in typical case, we can reduce corresponding timing parameter by 35% without errors.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more charge in typical cases enables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reduction.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system</a:t>
            </a:r>
            <a:r>
              <a:rPr lang="en-US" baseline="0" dirty="0" smtClean="0"/>
              <a:t> consists of a processor and DRAM based-memory system that are connected by memory channel. </a:t>
            </a:r>
          </a:p>
          <a:p>
            <a:r>
              <a:rPr lang="en-US" baseline="0" dirty="0" smtClean="0"/>
              <a:t>DRAM has many timing parameters as minimum number of clock cycles between commands. </a:t>
            </a:r>
          </a:p>
          <a:p>
            <a:r>
              <a:rPr lang="en-US" baseline="0" dirty="0" smtClean="0"/>
              <a:t>Memory controller follows these timing parameters when accessing DRAM.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execute a benchmark with using the standard timing parameters. </a:t>
            </a:r>
          </a:p>
          <a:p>
            <a:r>
              <a:rPr lang="en-US" baseline="0" dirty="0" smtClean="0"/>
              <a:t>Then, we intentionally reduce the timing parameters and execute same benchmark again. </a:t>
            </a:r>
          </a:p>
          <a:p>
            <a:r>
              <a:rPr lang="en-US" baseline="0" dirty="0" smtClean="0"/>
              <a:t>When comparing these two cases, we observe significant performance improvement by reducing timing parameters</a:t>
            </a:r>
            <a:r>
              <a:rPr lang="en-US" dirty="0" smtClean="0"/>
              <a:t>, for example, 10% performance improvement for spec </a:t>
            </a:r>
            <a:r>
              <a:rPr lang="en-US" dirty="0" err="1" smtClean="0"/>
              <a:t>mcf</a:t>
            </a:r>
            <a:r>
              <a:rPr lang="en-US" dirty="0" smtClean="0"/>
              <a:t> benchmark.</a:t>
            </a:r>
          </a:p>
          <a:p>
            <a:endParaRPr lang="en-US" dirty="0" smtClean="0"/>
          </a:p>
          <a:p>
            <a:r>
              <a:rPr lang="en-US" dirty="0" smtClean="0"/>
              <a:t>Without any</a:t>
            </a:r>
            <a:r>
              <a:rPr lang="en-US" baseline="0" dirty="0" smtClean="0"/>
              <a:t> errors.-----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33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there are three steps in DRAM operation, sensing, restore,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 these steps, the excessive charge enables potential timing parameter reduction.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these three scenarios in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outline. I will first briefly explain DRAM operation and two reasons of timing margin in DRAM.</a:t>
            </a:r>
          </a:p>
          <a:p>
            <a:r>
              <a:rPr lang="en-US" baseline="0" dirty="0" smtClean="0"/>
              <a:t>Then, we will talk about our three key mechanisms and propose our mechanism, Adaptive-Latency</a:t>
            </a:r>
            <a:r>
              <a:rPr lang="en-US" dirty="0" smtClean="0"/>
              <a:t> </a:t>
            </a:r>
            <a:r>
              <a:rPr lang="en-US" baseline="0" dirty="0" smtClean="0"/>
              <a:t>DRAM.</a:t>
            </a:r>
          </a:p>
          <a:p>
            <a:r>
              <a:rPr lang="en-US" baseline="0" dirty="0" smtClean="0"/>
              <a:t>Then, we will provide the DRAM latency characterization results and real system performance evaluation results.</a:t>
            </a:r>
          </a:p>
          <a:p>
            <a:endParaRPr lang="en-US" dirty="0"/>
          </a:p>
          <a:p>
            <a:r>
              <a:rPr lang="en-US" baseline="0" dirty="0" smtClean="0"/>
              <a:t>Let me start from DRAM operation.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9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outline. I will first briefly explain DRAM operation and two reasons of timing margin in DRAM.</a:t>
            </a:r>
          </a:p>
          <a:p>
            <a:r>
              <a:rPr lang="en-US" baseline="0" dirty="0" smtClean="0"/>
              <a:t>Then, we will talk about our three key mechanisms and propose our mechanism, Adaptive-Latency</a:t>
            </a:r>
            <a:r>
              <a:rPr lang="en-US" dirty="0" smtClean="0"/>
              <a:t> </a:t>
            </a:r>
            <a:r>
              <a:rPr lang="en-US" baseline="0" dirty="0" smtClean="0"/>
              <a:t>DRAM.</a:t>
            </a:r>
          </a:p>
          <a:p>
            <a:r>
              <a:rPr lang="en-US" baseline="0" dirty="0" smtClean="0"/>
              <a:t>Then, we will provide the DRAM latency characterization results and real system performance evaluation results.</a:t>
            </a:r>
          </a:p>
          <a:p>
            <a:endParaRPr lang="en-US" dirty="0"/>
          </a:p>
          <a:p>
            <a:r>
              <a:rPr lang="en-US" baseline="0" dirty="0" smtClean="0"/>
              <a:t>Let me start from DRAM operation.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9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photo of our infrastructure,</a:t>
            </a:r>
            <a:r>
              <a:rPr lang="en-US" baseline="0" dirty="0" smtClean="0"/>
              <a:t> that we built mostly from scratch.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higher throughput, we employ eight FPGAs, all of which are enclosed in thermally-regulated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outline. I will first briefly explain DRAM operation and two reasons of timing margin in DRAM.</a:t>
            </a:r>
          </a:p>
          <a:p>
            <a:r>
              <a:rPr lang="en-US" baseline="0" dirty="0" smtClean="0"/>
              <a:t>Then, we will talk about our three key mechanisms and propose our mechanism, Adaptive-Latency</a:t>
            </a:r>
            <a:r>
              <a:rPr lang="en-US" dirty="0" smtClean="0"/>
              <a:t> </a:t>
            </a:r>
            <a:r>
              <a:rPr lang="en-US" baseline="0" dirty="0" smtClean="0"/>
              <a:t>DRAM.</a:t>
            </a:r>
          </a:p>
          <a:p>
            <a:r>
              <a:rPr lang="en-US" baseline="0" dirty="0" smtClean="0"/>
              <a:t>Then, we will provide the DRAM latency characterization results and real system performance evaluation results.</a:t>
            </a:r>
          </a:p>
          <a:p>
            <a:endParaRPr lang="en-US" dirty="0"/>
          </a:p>
          <a:p>
            <a:r>
              <a:rPr lang="en-US" baseline="0" dirty="0" smtClean="0"/>
              <a:t>Let me start from DRAM operation.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9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6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conclude</a:t>
            </a:r>
          </a:p>
          <a:p>
            <a:endParaRPr lang="en-US" dirty="0" smtClean="0"/>
          </a:p>
          <a:p>
            <a:r>
              <a:rPr lang="en-US" dirty="0" smtClean="0"/>
              <a:t>DRAM timing parameters are dictated by the worst</a:t>
            </a:r>
            <a:r>
              <a:rPr lang="en-US" baseline="0" dirty="0" smtClean="0"/>
              <a:t> case cell.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propose Adaptive-Latency DRAM that optimizes DRAM timing parameters for common cases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characterization shows the significant potential to lower DRAM timing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real system evaluation shows that our mechanism provides significant performance improvement without introducing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11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</a:t>
            </a:r>
            <a:r>
              <a:rPr lang="en-US" baseline="0" dirty="0" smtClean="0"/>
              <a:t>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</a:t>
            </a:r>
            <a:r>
              <a:rPr lang="en-US" baseline="0" dirty="0" smtClean="0"/>
              <a:t>l mostly talk about reducing DRAM timing parameters. </a:t>
            </a:r>
          </a:p>
          <a:p>
            <a:r>
              <a:rPr lang="en-US" baseline="0" dirty="0" smtClean="0"/>
              <a:t>Before explaining the details of our work, I would provide high level questions and our answers.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question is why reducing DRAM timing parameters works?</a:t>
            </a:r>
          </a:p>
          <a:p>
            <a:r>
              <a:rPr lang="en-US" baseline="0" dirty="0" smtClean="0"/>
              <a:t>Our observation is that DRAM timing parameters are overly conservative and </a:t>
            </a:r>
          </a:p>
          <a:p>
            <a:r>
              <a:rPr lang="en-US" baseline="0" dirty="0" smtClean="0"/>
              <a:t>dictated by the slowest DRAM chip at the highest operating temperature.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 question is how much we can reduce DRAM timing parameters?</a:t>
            </a:r>
          </a:p>
          <a:p>
            <a:r>
              <a:rPr lang="en-US" baseline="0" dirty="0" smtClean="0"/>
              <a:t>Our DRAM latency characterization shows that it depends on the operating temperature and DRAM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Third question is whether this approach is safe?</a:t>
            </a:r>
          </a:p>
          <a:p>
            <a:r>
              <a:rPr lang="en-US" baseline="0" dirty="0" smtClean="0"/>
              <a:t>Our answer is Yes. </a:t>
            </a:r>
          </a:p>
          <a:p>
            <a:r>
              <a:rPr lang="en-US" baseline="0" dirty="0" smtClean="0"/>
              <a:t>We exploit only the extra margin in timing parameters.</a:t>
            </a:r>
          </a:p>
          <a:p>
            <a:r>
              <a:rPr lang="en-US" baseline="0" dirty="0" smtClean="0"/>
              <a:t>We perform 33 day long evaluation with reduced timing parameters and observed no errors.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explain details about our work.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7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conclude</a:t>
            </a:r>
          </a:p>
          <a:p>
            <a:endParaRPr lang="en-US" dirty="0" smtClean="0"/>
          </a:p>
          <a:p>
            <a:r>
              <a:rPr lang="en-US" dirty="0" smtClean="0"/>
              <a:t>DRAM timing parameters are dictated by the worst</a:t>
            </a:r>
            <a:r>
              <a:rPr lang="en-US" baseline="0" dirty="0" smtClean="0"/>
              <a:t> case cell.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propose Adaptive-Latency DRAM that optimizes DRAM timing parameters for common cases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characterization shows the significant potential to lower DRAM timing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real system evaluation shows that our mechanism provides significant performance improvement without introducing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1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outline. I will first briefly explain DRAM operation and two reasons of timing margin in DRAM.</a:t>
            </a:r>
          </a:p>
          <a:p>
            <a:r>
              <a:rPr lang="en-US" baseline="0" dirty="0" smtClean="0"/>
              <a:t>Then, we will talk about our three key mechanisms and propose our mechanism, Adaptive-Latency</a:t>
            </a:r>
            <a:r>
              <a:rPr lang="en-US" dirty="0" smtClean="0"/>
              <a:t> </a:t>
            </a:r>
            <a:r>
              <a:rPr lang="en-US" baseline="0" dirty="0" smtClean="0"/>
              <a:t>DRAM.</a:t>
            </a:r>
          </a:p>
          <a:p>
            <a:r>
              <a:rPr lang="en-US" baseline="0" dirty="0" smtClean="0"/>
              <a:t>Then, we will provide the DRAM latency characterization results and real system performance evaluation results.</a:t>
            </a:r>
          </a:p>
          <a:p>
            <a:endParaRPr lang="en-US" dirty="0"/>
          </a:p>
          <a:p>
            <a:r>
              <a:rPr lang="en-US" baseline="0" dirty="0" smtClean="0"/>
              <a:t>Let me start from DRAM operation.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9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right figure shows DRAM organization which is consists of DRAM cells and sense-amplifiers. </a:t>
            </a:r>
          </a:p>
          <a:p>
            <a:r>
              <a:rPr lang="en-US" baseline="0" dirty="0" smtClean="0"/>
              <a:t>There are three steps for accessing DRAM.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when</a:t>
            </a:r>
            <a:r>
              <a:rPr lang="en-US" dirty="0" smtClean="0"/>
              <a:t> DRAM selects one of rows</a:t>
            </a:r>
            <a:r>
              <a:rPr lang="en-US" baseline="0" dirty="0" smtClean="0"/>
              <a:t> in its </a:t>
            </a:r>
            <a:r>
              <a:rPr lang="en-US" dirty="0" smtClean="0"/>
              <a:t>cell array, the selected cells drive their charge to sense-amplifiers. </a:t>
            </a:r>
          </a:p>
          <a:p>
            <a:r>
              <a:rPr lang="en-US" dirty="0" smtClean="0"/>
              <a:t>Then, sense-amplifiers detect the charge, recognizing data of cells. </a:t>
            </a:r>
          </a:p>
          <a:p>
            <a:r>
              <a:rPr lang="en-US" dirty="0" smtClean="0"/>
              <a:t>We call this operation as sensing.</a:t>
            </a:r>
          </a:p>
          <a:p>
            <a:endParaRPr lang="en-US" dirty="0"/>
          </a:p>
          <a:p>
            <a:r>
              <a:rPr lang="en-US" dirty="0" smtClean="0"/>
              <a:t>Second, after sensing data from DRAM cells, sense-amplifiers drive charge to the cells for reconstructing original</a:t>
            </a:r>
            <a:r>
              <a:rPr lang="en-US" baseline="0" dirty="0" smtClean="0"/>
              <a:t> </a:t>
            </a:r>
            <a:r>
              <a:rPr lang="en-US" dirty="0" smtClean="0"/>
              <a:t>data. </a:t>
            </a:r>
          </a:p>
          <a:p>
            <a:r>
              <a:rPr lang="en-US" dirty="0" smtClean="0"/>
              <a:t>We call this operation as restore.</a:t>
            </a:r>
          </a:p>
          <a:p>
            <a:endParaRPr lang="en-US" dirty="0"/>
          </a:p>
          <a:p>
            <a:r>
              <a:rPr lang="en-US" dirty="0" smtClean="0"/>
              <a:t>Third, after restoring the cell data, DRAM deselects the accessed row and puts the sense-amplifiers to original state for next access. </a:t>
            </a:r>
          </a:p>
          <a:p>
            <a:r>
              <a:rPr lang="en-US" dirty="0" smtClean="0"/>
              <a:t>We call this operation as </a:t>
            </a:r>
            <a:r>
              <a:rPr lang="en-US" dirty="0" err="1" smtClean="0"/>
              <a:t>precharge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As shown in these three steps, DRAM operation is charge movement between cell and sense-amplifier.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7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Timing parameters exist to ensure sufficient movement of charge. </a:t>
            </a:r>
          </a:p>
          <a:p>
            <a:endParaRPr lang="en-US" dirty="0" smtClean="0"/>
          </a:p>
          <a:p>
            <a:r>
              <a:rPr lang="en-US" dirty="0" smtClean="0"/>
              <a:t>The figure shows the time</a:t>
            </a:r>
            <a:r>
              <a:rPr lang="en-US" baseline="0" dirty="0" smtClean="0"/>
              <a:t>line for accessing DRAM in X-axis and Y-axis shows the charge amount in DRAM cell and sense-amplifier. </a:t>
            </a:r>
          </a:p>
          <a:p>
            <a:endParaRPr lang="en-US" dirty="0" smtClean="0"/>
          </a:p>
          <a:p>
            <a:r>
              <a:rPr lang="en-US" dirty="0" smtClean="0"/>
              <a:t>When selecting a row of cells, each cell drives their charge toward to the corresponding sense-amplifier. </a:t>
            </a:r>
          </a:p>
          <a:p>
            <a:r>
              <a:rPr lang="en-US" dirty="0" smtClean="0"/>
              <a:t>If driven charge is more than enough to detect the data, the sense-amplifier starts to restore data by driving charge toward the cell. </a:t>
            </a:r>
          </a:p>
          <a:p>
            <a:r>
              <a:rPr lang="en-US" dirty="0" smtClean="0"/>
              <a:t>This restore operation finishes when the cell is fully charged. </a:t>
            </a:r>
          </a:p>
          <a:p>
            <a:endParaRPr lang="en-US" dirty="0" smtClean="0"/>
          </a:p>
          <a:p>
            <a:r>
              <a:rPr lang="en-US" dirty="0" smtClean="0"/>
              <a:t>Ideally, DRAM</a:t>
            </a:r>
            <a:r>
              <a:rPr lang="en-US" baseline="0" dirty="0" smtClean="0"/>
              <a:t> timing parameters are just enough for the sufficient movement of charge. </a:t>
            </a:r>
          </a:p>
          <a:p>
            <a:r>
              <a:rPr lang="en-US" baseline="0" dirty="0" smtClean="0"/>
              <a:t>However, in practice, there are large margin in DRAM timing parameters.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</a:t>
            </a:r>
            <a:r>
              <a:rPr lang="en-US" baseline="0" dirty="0" smtClean="0"/>
              <a:t> are these margin required?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outline. I will first briefly explain DRAM operation and two reasons of timing margin in DRAM.</a:t>
            </a:r>
          </a:p>
          <a:p>
            <a:r>
              <a:rPr lang="en-US" baseline="0" dirty="0" smtClean="0"/>
              <a:t>Then, we will talk about our three key mechanisms and propose our mechanism, Adaptive-Latency</a:t>
            </a:r>
            <a:r>
              <a:rPr lang="en-US" dirty="0" smtClean="0"/>
              <a:t> </a:t>
            </a:r>
            <a:r>
              <a:rPr lang="en-US" baseline="0" dirty="0" smtClean="0"/>
              <a:t>DRAM.</a:t>
            </a:r>
          </a:p>
          <a:p>
            <a:r>
              <a:rPr lang="en-US" baseline="0" dirty="0" smtClean="0"/>
              <a:t>Then, we will provide the DRAM latency characterization results and real system performance evaluation results.</a:t>
            </a:r>
          </a:p>
          <a:p>
            <a:endParaRPr lang="en-US" dirty="0"/>
          </a:p>
          <a:p>
            <a:r>
              <a:rPr lang="en-US" baseline="0" dirty="0" smtClean="0"/>
              <a:t>Let me start from DRAM operation.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are two reasons for the margin in DRAM timing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is process variation and second is temperature dependence.</a:t>
            </a:r>
          </a:p>
          <a:p>
            <a:r>
              <a:rPr lang="en-US" baseline="0" dirty="0" smtClean="0"/>
              <a:t>Let me introduce the first factor, process variation.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29600" y="635571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408997"/>
            <a:ext cx="1008112" cy="2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  <p:sldLayoutId id="214748367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chart" Target="../charts/chart8.xml"/><Relationship Id="rId20" Type="http://schemas.openxmlformats.org/officeDocument/2006/relationships/chart" Target="../charts/chart19.xml"/><Relationship Id="rId21" Type="http://schemas.openxmlformats.org/officeDocument/2006/relationships/chart" Target="../charts/chart20.xml"/><Relationship Id="rId10" Type="http://schemas.openxmlformats.org/officeDocument/2006/relationships/chart" Target="../charts/chart9.xml"/><Relationship Id="rId11" Type="http://schemas.openxmlformats.org/officeDocument/2006/relationships/chart" Target="../charts/chart10.xml"/><Relationship Id="rId12" Type="http://schemas.openxmlformats.org/officeDocument/2006/relationships/chart" Target="../charts/chart11.xml"/><Relationship Id="rId13" Type="http://schemas.openxmlformats.org/officeDocument/2006/relationships/chart" Target="../charts/chart12.xml"/><Relationship Id="rId14" Type="http://schemas.openxmlformats.org/officeDocument/2006/relationships/chart" Target="../charts/chart13.xml"/><Relationship Id="rId15" Type="http://schemas.openxmlformats.org/officeDocument/2006/relationships/chart" Target="../charts/chart14.xml"/><Relationship Id="rId16" Type="http://schemas.openxmlformats.org/officeDocument/2006/relationships/chart" Target="../charts/chart15.xml"/><Relationship Id="rId17" Type="http://schemas.openxmlformats.org/officeDocument/2006/relationships/chart" Target="../charts/chart16.xml"/><Relationship Id="rId18" Type="http://schemas.openxmlformats.org/officeDocument/2006/relationships/chart" Target="../charts/chart17.xml"/><Relationship Id="rId19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8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chart" Target="../charts/chart28.xml"/><Relationship Id="rId20" Type="http://schemas.openxmlformats.org/officeDocument/2006/relationships/chart" Target="../charts/chart39.xml"/><Relationship Id="rId21" Type="http://schemas.openxmlformats.org/officeDocument/2006/relationships/chart" Target="../charts/chart40.xml"/><Relationship Id="rId10" Type="http://schemas.openxmlformats.org/officeDocument/2006/relationships/chart" Target="../charts/chart29.xml"/><Relationship Id="rId11" Type="http://schemas.openxmlformats.org/officeDocument/2006/relationships/chart" Target="../charts/chart30.xml"/><Relationship Id="rId12" Type="http://schemas.openxmlformats.org/officeDocument/2006/relationships/chart" Target="../charts/chart31.xml"/><Relationship Id="rId13" Type="http://schemas.openxmlformats.org/officeDocument/2006/relationships/chart" Target="../charts/chart32.xml"/><Relationship Id="rId14" Type="http://schemas.openxmlformats.org/officeDocument/2006/relationships/chart" Target="../charts/chart33.xml"/><Relationship Id="rId15" Type="http://schemas.openxmlformats.org/officeDocument/2006/relationships/chart" Target="../charts/chart34.xml"/><Relationship Id="rId16" Type="http://schemas.openxmlformats.org/officeDocument/2006/relationships/chart" Target="../charts/chart35.xml"/><Relationship Id="rId17" Type="http://schemas.openxmlformats.org/officeDocument/2006/relationships/chart" Target="../charts/chart36.xml"/><Relationship Id="rId18" Type="http://schemas.openxmlformats.org/officeDocument/2006/relationships/chart" Target="../charts/chart37.xml"/><Relationship Id="rId19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Relationship Id="rId3" Type="http://schemas.openxmlformats.org/officeDocument/2006/relationships/chart" Target="../charts/chart22.xml"/><Relationship Id="rId4" Type="http://schemas.openxmlformats.org/officeDocument/2006/relationships/chart" Target="../charts/chart23.xml"/><Relationship Id="rId5" Type="http://schemas.openxmlformats.org/officeDocument/2006/relationships/chart" Target="../charts/chart24.xml"/><Relationship Id="rId6" Type="http://schemas.openxmlformats.org/officeDocument/2006/relationships/chart" Target="../charts/chart25.xml"/><Relationship Id="rId7" Type="http://schemas.openxmlformats.org/officeDocument/2006/relationships/chart" Target="../charts/chart26.xml"/><Relationship Id="rId8" Type="http://schemas.openxmlformats.org/officeDocument/2006/relationships/chart" Target="../charts/char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4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4" Type="http://schemas.openxmlformats.org/officeDocument/2006/relationships/chart" Target="../charts/chart45.xml"/><Relationship Id="rId5" Type="http://schemas.openxmlformats.org/officeDocument/2006/relationships/chart" Target="../charts/chart46.xml"/><Relationship Id="rId6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7400"/>
          </a:xfrm>
          <a:noFill/>
        </p:spPr>
        <p:txBody>
          <a:bodyPr anchor="ctr"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Optimizing DRAM Timing</a:t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Common-Case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438400"/>
          </a:xfrm>
        </p:spPr>
        <p:txBody>
          <a:bodyPr anchor="ctr">
            <a:noAutofit/>
          </a:bodyPr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Donghyuk Lee</a:t>
            </a:r>
          </a:p>
          <a:p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Yoongu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Kim, Gennady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Pekhimenko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Samira Khan,</a:t>
            </a:r>
          </a:p>
          <a:p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Vivek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Seshadri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Kevin Chang,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Onur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Mutlu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0" y="2047875"/>
            <a:ext cx="9144000" cy="13811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Adaptive-Latency DRAM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Burgundy_CMU_JPG_Logo.jpg"/>
          <p:cNvPicPr>
            <a:picLocks noChangeAspect="1"/>
          </p:cNvPicPr>
          <p:nvPr/>
        </p:nvPicPr>
        <p:blipFill rotWithShape="1">
          <a:blip r:embed="rId3" cstate="print"/>
          <a:srcRect t="26333" b="26267"/>
          <a:stretch/>
        </p:blipFill>
        <p:spPr>
          <a:xfrm>
            <a:off x="6084168" y="6309610"/>
            <a:ext cx="2987824" cy="511415"/>
          </a:xfrm>
          <a:prstGeom prst="rect">
            <a:avLst/>
          </a:prstGeom>
        </p:spPr>
      </p:pic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309320"/>
            <a:ext cx="1656184" cy="4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DRAM Cells are Not Equal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64347" y="1221640"/>
            <a:ext cx="2822278" cy="2987093"/>
            <a:chOff x="4974507" y="1508707"/>
            <a:chExt cx="2822278" cy="2987093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3" name="Punchline"/>
          <p:cNvSpPr txBox="1"/>
          <p:nvPr/>
        </p:nvSpPr>
        <p:spPr>
          <a:xfrm>
            <a:off x="5022087" y="685800"/>
            <a:ext cx="269900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i="1" dirty="0" smtClean="0">
                <a:latin typeface="+mj-lt"/>
              </a:rPr>
              <a:t>Real</a:t>
            </a:r>
            <a:endParaRPr lang="en-US" sz="3600" b="1" i="1" dirty="0">
              <a:latin typeface="+mj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364871" y="685800"/>
            <a:ext cx="2746247" cy="3522933"/>
            <a:chOff x="1375031" y="972867"/>
            <a:chExt cx="2746247" cy="3522933"/>
          </a:xfrm>
        </p:grpSpPr>
        <p:grpSp>
          <p:nvGrpSpPr>
            <p:cNvPr id="57" name="Group 56"/>
            <p:cNvGrpSpPr/>
            <p:nvPr/>
          </p:nvGrpSpPr>
          <p:grpSpPr>
            <a:xfrm>
              <a:off x="1375031" y="1508707"/>
              <a:ext cx="2746247" cy="2987093"/>
              <a:chOff x="1375031" y="1508707"/>
              <a:chExt cx="2746247" cy="298709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2894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466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2038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661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5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8322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6002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DRAM"/>
              <p:cNvSpPr/>
              <p:nvPr/>
            </p:nvSpPr>
            <p:spPr>
              <a:xfrm>
                <a:off x="13780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20574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DRAM"/>
              <p:cNvSpPr/>
              <p:nvPr/>
            </p:nvSpPr>
            <p:spPr>
              <a:xfrm>
                <a:off x="18352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2514600" y="1508707"/>
                <a:ext cx="9524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DRAM"/>
              <p:cNvSpPr/>
              <p:nvPr/>
            </p:nvSpPr>
            <p:spPr>
              <a:xfrm>
                <a:off x="22955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2975231" y="1508707"/>
                <a:ext cx="6093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DRAM"/>
              <p:cNvSpPr/>
              <p:nvPr/>
            </p:nvSpPr>
            <p:spPr>
              <a:xfrm>
                <a:off x="27527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3432431" y="1508707"/>
                <a:ext cx="3047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DRAM"/>
              <p:cNvSpPr/>
              <p:nvPr/>
            </p:nvSpPr>
            <p:spPr>
              <a:xfrm>
                <a:off x="32068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V="1">
                <a:off x="3889631" y="1508707"/>
                <a:ext cx="0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DRAM"/>
              <p:cNvSpPr/>
              <p:nvPr/>
            </p:nvSpPr>
            <p:spPr>
              <a:xfrm>
                <a:off x="3661031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2924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7496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068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64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378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352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2924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496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2068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664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78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352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2924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7496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068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664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924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496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068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664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78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8352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78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8352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008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7580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2152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672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86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8436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</p:grpSp>
        <p:sp>
          <p:nvSpPr>
            <p:cNvPr id="58" name="Punchline"/>
            <p:cNvSpPr txBox="1"/>
            <p:nvPr/>
          </p:nvSpPr>
          <p:spPr>
            <a:xfrm>
              <a:off x="1386461" y="972867"/>
              <a:ext cx="2731770" cy="6273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600" b="1" i="1" dirty="0" smtClean="0">
                  <a:latin typeface="+mj-lt"/>
                </a:rPr>
                <a:t>Ideal</a:t>
              </a:r>
              <a:endParaRPr lang="en-US" sz="3600" b="1" i="1" dirty="0">
                <a:latin typeface="+mj-lt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219200" y="4191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Size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Wingdings"/>
              </a:rPr>
              <a:t>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19200" y="4572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Charge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Wingdings"/>
              </a:rPr>
              <a:t>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76800" y="4191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Different Size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Wingdings"/>
              </a:rPr>
              <a:t></a:t>
            </a:r>
            <a:endParaRPr lang="en-US" sz="32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76800" y="4572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Different Charge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Wingdings"/>
              </a:rPr>
              <a:t></a:t>
            </a:r>
            <a:endParaRPr lang="en-US" sz="3200" dirty="0" smtClean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47284" y="2568741"/>
            <a:ext cx="2706116" cy="1404936"/>
            <a:chOff x="5447284" y="3064088"/>
            <a:chExt cx="2706116" cy="1404936"/>
          </a:xfrm>
        </p:grpSpPr>
        <p:grpSp>
          <p:nvGrpSpPr>
            <p:cNvPr id="114" name="Group 113"/>
            <p:cNvGrpSpPr/>
            <p:nvPr/>
          </p:nvGrpSpPr>
          <p:grpSpPr>
            <a:xfrm>
              <a:off x="5718553" y="3629124"/>
              <a:ext cx="2434847" cy="839900"/>
              <a:chOff x="5859262" y="4811697"/>
              <a:chExt cx="2434847" cy="839900"/>
            </a:xfrm>
          </p:grpSpPr>
          <p:sp>
            <p:nvSpPr>
              <p:cNvPr id="115" name="67Text"/>
              <p:cNvSpPr txBox="1"/>
              <p:nvPr/>
            </p:nvSpPr>
            <p:spPr>
              <a:xfrm>
                <a:off x="6217248" y="5158885"/>
                <a:ext cx="2076861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i="1" dirty="0" smtClean="0">
                    <a:solidFill>
                      <a:schemeClr val="accent5"/>
                    </a:solidFill>
                    <a:latin typeface="+mj-lt"/>
                  </a:rPr>
                  <a:t>Largest Cell</a:t>
                </a: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859262" y="4811697"/>
                <a:ext cx="532660" cy="612559"/>
              </a:xfrm>
              <a:custGeom>
                <a:avLst/>
                <a:gdLst>
                  <a:gd name="connsiteX0" fmla="*/ 532660 w 532660"/>
                  <a:gd name="connsiteY0" fmla="*/ 612559 h 612559"/>
                  <a:gd name="connsiteX1" fmla="*/ 106532 w 532660"/>
                  <a:gd name="connsiteY1" fmla="*/ 390618 h 612559"/>
                  <a:gd name="connsiteX2" fmla="*/ 0 w 532660"/>
                  <a:gd name="connsiteY2" fmla="*/ 0 h 61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2660" h="612559">
                    <a:moveTo>
                      <a:pt x="532660" y="612559"/>
                    </a:moveTo>
                    <a:cubicBezTo>
                      <a:pt x="363984" y="552635"/>
                      <a:pt x="195309" y="492711"/>
                      <a:pt x="106532" y="390618"/>
                    </a:cubicBezTo>
                    <a:cubicBezTo>
                      <a:pt x="17755" y="288525"/>
                      <a:pt x="8877" y="144262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Oval 116"/>
            <p:cNvSpPr/>
            <p:nvPr/>
          </p:nvSpPr>
          <p:spPr>
            <a:xfrm>
              <a:off x="5447284" y="3064088"/>
              <a:ext cx="548640" cy="548640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99686" y="840379"/>
            <a:ext cx="2524364" cy="1246826"/>
            <a:chOff x="6499686" y="1335726"/>
            <a:chExt cx="2524364" cy="1246826"/>
          </a:xfrm>
        </p:grpSpPr>
        <p:grpSp>
          <p:nvGrpSpPr>
            <p:cNvPr id="111" name="Group 110"/>
            <p:cNvGrpSpPr/>
            <p:nvPr/>
          </p:nvGrpSpPr>
          <p:grpSpPr>
            <a:xfrm>
              <a:off x="6621900" y="1335726"/>
              <a:ext cx="2402150" cy="1004789"/>
              <a:chOff x="6818050" y="841766"/>
              <a:chExt cx="2402150" cy="1004789"/>
            </a:xfrm>
          </p:grpSpPr>
          <p:sp>
            <p:nvSpPr>
              <p:cNvPr id="112" name="67Text"/>
              <p:cNvSpPr txBox="1"/>
              <p:nvPr/>
            </p:nvSpPr>
            <p:spPr>
              <a:xfrm>
                <a:off x="7238901" y="841766"/>
                <a:ext cx="1981299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i="1" dirty="0" smtClean="0">
                    <a:solidFill>
                      <a:srgbClr val="C00000"/>
                    </a:solidFill>
                    <a:latin typeface="+mj-lt"/>
                  </a:rPr>
                  <a:t>Smallest Cell</a:t>
                </a: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6818050" y="1127464"/>
                <a:ext cx="443884" cy="719091"/>
              </a:xfrm>
              <a:custGeom>
                <a:avLst/>
                <a:gdLst>
                  <a:gd name="connsiteX0" fmla="*/ 443884 w 443884"/>
                  <a:gd name="connsiteY0" fmla="*/ 0 h 719091"/>
                  <a:gd name="connsiteX1" fmla="*/ 168676 w 443884"/>
                  <a:gd name="connsiteY1" fmla="*/ 186431 h 719091"/>
                  <a:gd name="connsiteX2" fmla="*/ 0 w 443884"/>
                  <a:gd name="connsiteY2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884" h="719091">
                    <a:moveTo>
                      <a:pt x="443884" y="0"/>
                    </a:moveTo>
                    <a:cubicBezTo>
                      <a:pt x="343270" y="33291"/>
                      <a:pt x="242657" y="66583"/>
                      <a:pt x="168676" y="186431"/>
                    </a:cubicBezTo>
                    <a:cubicBezTo>
                      <a:pt x="94695" y="306279"/>
                      <a:pt x="47347" y="512685"/>
                      <a:pt x="0" y="719091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6499686" y="2331821"/>
              <a:ext cx="256616" cy="25073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219200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Latency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76800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Different Latency</a:t>
            </a:r>
          </a:p>
        </p:txBody>
      </p:sp>
      <p:sp>
        <p:nvSpPr>
          <p:cNvPr id="10" name="Punchline"/>
          <p:cNvSpPr txBox="1"/>
          <p:nvPr/>
        </p:nvSpPr>
        <p:spPr>
          <a:xfrm>
            <a:off x="0" y="4267200"/>
            <a:ext cx="9144000" cy="60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Large variation in cell size </a:t>
            </a:r>
            <a:r>
              <a:rPr lang="en-US" sz="3600" i="1" dirty="0" smtClean="0">
                <a:solidFill>
                  <a:srgbClr val="000000"/>
                </a:solidFill>
                <a:sym typeface="Wingdings"/>
              </a:rPr>
              <a:t></a:t>
            </a:r>
            <a:endParaRPr lang="en-US" sz="36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2" name="Punchline"/>
          <p:cNvSpPr txBox="1"/>
          <p:nvPr/>
        </p:nvSpPr>
        <p:spPr>
          <a:xfrm>
            <a:off x="0" y="4800600"/>
            <a:ext cx="9144000" cy="6096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Large variation in charge </a:t>
            </a:r>
            <a:r>
              <a:rPr lang="en-US" sz="3600" i="1" dirty="0" smtClean="0">
                <a:solidFill>
                  <a:srgbClr val="000000"/>
                </a:solidFill>
                <a:sym typeface="Wingdings"/>
              </a:rPr>
              <a:t></a:t>
            </a:r>
            <a:endParaRPr lang="en-US" sz="36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3" name="Punchline"/>
          <p:cNvSpPr txBox="1"/>
          <p:nvPr/>
        </p:nvSpPr>
        <p:spPr>
          <a:xfrm>
            <a:off x="0" y="53340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Large variation in access latency</a:t>
            </a:r>
            <a:endParaRPr lang="en-US" sz="3600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35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9" grpId="0"/>
      <p:bldP spid="119" grpId="1"/>
      <p:bldP spid="120" grpId="0"/>
      <p:bldP spid="120" grpId="1"/>
      <p:bldP spid="10" grpId="0"/>
      <p:bldP spid="122" grpId="0"/>
      <p:bldP spid="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-304798" y="3733801"/>
            <a:ext cx="2819398" cy="914400"/>
            <a:chOff x="-228598" y="4191001"/>
            <a:chExt cx="2819398" cy="914400"/>
          </a:xfrm>
        </p:grpSpPr>
        <p:sp>
          <p:nvSpPr>
            <p:cNvPr id="127" name="Rounded Rectangle 126"/>
            <p:cNvSpPr/>
            <p:nvPr/>
          </p:nvSpPr>
          <p:spPr>
            <a:xfrm>
              <a:off x="2286000" y="4809745"/>
              <a:ext cx="304800" cy="29565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1295400" y="4191001"/>
              <a:ext cx="304800" cy="914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67Text"/>
            <p:cNvSpPr txBox="1"/>
            <p:nvPr/>
          </p:nvSpPr>
          <p:spPr>
            <a:xfrm>
              <a:off x="-228598" y="4401841"/>
              <a:ext cx="1752600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Contact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Process Variation</a:t>
            </a:r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4419601"/>
            <a:ext cx="3124200" cy="914399"/>
            <a:chOff x="381000" y="4800600"/>
            <a:chExt cx="3124200" cy="914399"/>
          </a:xfrm>
        </p:grpSpPr>
        <p:grpSp>
          <p:nvGrpSpPr>
            <p:cNvPr id="133" name="Group 132"/>
            <p:cNvGrpSpPr/>
            <p:nvPr/>
          </p:nvGrpSpPr>
          <p:grpSpPr>
            <a:xfrm>
              <a:off x="914400" y="4800600"/>
              <a:ext cx="1828800" cy="473964"/>
              <a:chOff x="914400" y="4800600"/>
              <a:chExt cx="1828800" cy="47396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914400" y="5029200"/>
                <a:ext cx="1828800" cy="0"/>
              </a:xfrm>
              <a:prstGeom prst="line">
                <a:avLst/>
              </a:prstGeom>
              <a:ln w="31750" cap="rnd">
                <a:solidFill>
                  <a:srgbClr val="C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ound Same Side Corner Rectangle 127"/>
              <p:cNvSpPr/>
              <p:nvPr/>
            </p:nvSpPr>
            <p:spPr>
              <a:xfrm rot="10800000">
                <a:off x="1143000" y="5029197"/>
                <a:ext cx="457200" cy="228601"/>
              </a:xfrm>
              <a:prstGeom prst="round2Same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ound Same Side Corner Rectangle 128"/>
              <p:cNvSpPr/>
              <p:nvPr/>
            </p:nvSpPr>
            <p:spPr>
              <a:xfrm rot="10800000">
                <a:off x="2133600" y="5045963"/>
                <a:ext cx="457200" cy="228601"/>
              </a:xfrm>
              <a:prstGeom prst="round2Same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1600201" y="4800600"/>
                <a:ext cx="533398" cy="1524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67Text"/>
            <p:cNvSpPr txBox="1"/>
            <p:nvPr/>
          </p:nvSpPr>
          <p:spPr>
            <a:xfrm>
              <a:off x="381000" y="5222287"/>
              <a:ext cx="3124200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 smtClean="0">
                  <a:solidFill>
                    <a:srgbClr val="C00000"/>
                  </a:solidFill>
                  <a:latin typeface="+mj-lt"/>
                </a:rPr>
                <a:t>Access Transistor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133599" y="3575377"/>
            <a:ext cx="1295402" cy="768024"/>
            <a:chOff x="2133599" y="3956376"/>
            <a:chExt cx="1295402" cy="768024"/>
          </a:xfrm>
        </p:grpSpPr>
        <p:sp>
          <p:nvSpPr>
            <p:cNvPr id="126" name="Rounded Rectangle 125"/>
            <p:cNvSpPr/>
            <p:nvPr/>
          </p:nvSpPr>
          <p:spPr>
            <a:xfrm>
              <a:off x="2133600" y="4419600"/>
              <a:ext cx="1295400" cy="3048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67Text"/>
            <p:cNvSpPr txBox="1"/>
            <p:nvPr/>
          </p:nvSpPr>
          <p:spPr>
            <a:xfrm>
              <a:off x="2133599" y="3956376"/>
              <a:ext cx="1295402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 err="1" smtClean="0">
                  <a:solidFill>
                    <a:schemeClr val="accent5"/>
                  </a:solidFill>
                  <a:latin typeface="+mj-lt"/>
                </a:rPr>
                <a:t>Bitline</a:t>
              </a:r>
              <a:endParaRPr lang="en-US" sz="2800" b="1" i="1" dirty="0" smtClean="0">
                <a:solidFill>
                  <a:schemeClr val="accent5"/>
                </a:solidFill>
                <a:latin typeface="+mj-lt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914400" y="1591819"/>
            <a:ext cx="2499364" cy="2141981"/>
            <a:chOff x="914400" y="1600200"/>
            <a:chExt cx="2499364" cy="2514600"/>
          </a:xfrm>
        </p:grpSpPr>
        <p:grpSp>
          <p:nvGrpSpPr>
            <p:cNvPr id="132" name="Group 131"/>
            <p:cNvGrpSpPr/>
            <p:nvPr/>
          </p:nvGrpSpPr>
          <p:grpSpPr>
            <a:xfrm>
              <a:off x="914400" y="1600200"/>
              <a:ext cx="914400" cy="2514600"/>
              <a:chOff x="914400" y="1600200"/>
              <a:chExt cx="914400" cy="25146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914400" y="1600200"/>
                <a:ext cx="152400" cy="2514600"/>
              </a:xfrm>
              <a:prstGeom prst="line">
                <a:avLst/>
              </a:prstGeom>
              <a:ln w="31750" cap="rnd">
                <a:solidFill>
                  <a:schemeClr val="accent5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1676400" y="1600200"/>
                <a:ext cx="152400" cy="2514600"/>
              </a:xfrm>
              <a:prstGeom prst="line">
                <a:avLst/>
              </a:prstGeom>
              <a:ln w="31750" cap="rnd">
                <a:solidFill>
                  <a:schemeClr val="accent5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066800" y="4114800"/>
                <a:ext cx="609600" cy="0"/>
              </a:xfrm>
              <a:prstGeom prst="line">
                <a:avLst/>
              </a:prstGeom>
              <a:ln w="31750" cap="rnd">
                <a:solidFill>
                  <a:schemeClr val="accent5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67Text"/>
            <p:cNvSpPr txBox="1"/>
            <p:nvPr/>
          </p:nvSpPr>
          <p:spPr>
            <a:xfrm>
              <a:off x="1752600" y="2415141"/>
              <a:ext cx="1661164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 smtClean="0">
                  <a:solidFill>
                    <a:schemeClr val="accent5"/>
                  </a:solidFill>
                  <a:latin typeface="+mj-lt"/>
                </a:rPr>
                <a:t>Capacitor</a:t>
              </a:r>
            </a:p>
          </p:txBody>
        </p:sp>
      </p:grpSp>
      <p:sp>
        <p:nvSpPr>
          <p:cNvPr id="192" name="Punchline"/>
          <p:cNvSpPr txBox="1"/>
          <p:nvPr/>
        </p:nvSpPr>
        <p:spPr>
          <a:xfrm>
            <a:off x="4114800" y="3352800"/>
            <a:ext cx="50292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i="1" dirty="0" smtClean="0">
                <a:latin typeface="+mj-lt"/>
              </a:rPr>
              <a:t>Small cell can </a:t>
            </a:r>
            <a:r>
              <a:rPr lang="en-US" sz="3600" b="1" i="1" dirty="0" smtClean="0">
                <a:latin typeface="+mj-lt"/>
                <a:sym typeface="Wingdings" panose="05000000000000000000" pitchFamily="2" charset="2"/>
              </a:rPr>
              <a:t>store</a:t>
            </a:r>
            <a:r>
              <a:rPr lang="en-US" sz="3600" b="1" i="1" dirty="0" smtClean="0">
                <a:latin typeface="+mj-lt"/>
              </a:rPr>
              <a:t> small </a:t>
            </a:r>
            <a:r>
              <a:rPr lang="en-US" sz="3600" b="1" i="1" dirty="0">
                <a:latin typeface="+mj-lt"/>
              </a:rPr>
              <a:t>c</a:t>
            </a:r>
            <a:r>
              <a:rPr lang="en-US" sz="3600" b="1" i="1" dirty="0" smtClean="0">
                <a:latin typeface="+mj-lt"/>
              </a:rPr>
              <a:t>harge</a:t>
            </a:r>
            <a:endParaRPr lang="en-US" sz="3600" b="1" i="1" dirty="0">
              <a:latin typeface="+mj-lt"/>
            </a:endParaRPr>
          </a:p>
        </p:txBody>
      </p:sp>
      <p:sp>
        <p:nvSpPr>
          <p:cNvPr id="194" name="Punchline"/>
          <p:cNvSpPr txBox="1"/>
          <p:nvPr/>
        </p:nvSpPr>
        <p:spPr>
          <a:xfrm>
            <a:off x="4343399" y="4478067"/>
            <a:ext cx="4572001" cy="15417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Small cell capacitance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High contact resistance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Slow access transistor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1221739" y="3742181"/>
            <a:ext cx="1308098" cy="1894690"/>
            <a:chOff x="1615439" y="5274564"/>
            <a:chExt cx="1308098" cy="113461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9" name="Bent Arrow 198"/>
            <p:cNvSpPr/>
            <p:nvPr/>
          </p:nvSpPr>
          <p:spPr>
            <a:xfrm rot="16200000">
              <a:off x="1360551" y="5529452"/>
              <a:ext cx="1134616" cy="624840"/>
            </a:xfrm>
            <a:prstGeom prst="bentArrow">
              <a:avLst>
                <a:gd name="adj1" fmla="val 26829"/>
                <a:gd name="adj2" fmla="val 25000"/>
                <a:gd name="adj3" fmla="val 25000"/>
                <a:gd name="adj4" fmla="val 4375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Bent Arrow 199"/>
            <p:cNvSpPr/>
            <p:nvPr/>
          </p:nvSpPr>
          <p:spPr>
            <a:xfrm rot="16200000" flipV="1">
              <a:off x="2200908" y="5686552"/>
              <a:ext cx="761999" cy="683259"/>
            </a:xfrm>
            <a:prstGeom prst="bentArrow">
              <a:avLst>
                <a:gd name="adj1" fmla="val 24628"/>
                <a:gd name="adj2" fmla="val 25000"/>
                <a:gd name="adj3" fmla="val 25000"/>
                <a:gd name="adj4" fmla="val 4375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81200" y="1371600"/>
            <a:ext cx="7010395" cy="788096"/>
            <a:chOff x="2209802" y="1501315"/>
            <a:chExt cx="7010395" cy="788096"/>
          </a:xfrm>
        </p:grpSpPr>
        <p:sp>
          <p:nvSpPr>
            <p:cNvPr id="202" name="Punchline"/>
            <p:cNvSpPr txBox="1"/>
            <p:nvPr/>
          </p:nvSpPr>
          <p:spPr>
            <a:xfrm>
              <a:off x="4571996" y="1501315"/>
              <a:ext cx="4648201" cy="6273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❶</a:t>
              </a:r>
              <a:r>
                <a:rPr lang="en-US" sz="3200" dirty="0" smtClean="0">
                  <a:solidFill>
                    <a:srgbClr val="000000"/>
                  </a:solidFill>
                  <a:latin typeface="+mj-lt"/>
                </a:rPr>
                <a:t> Cell Capacitance</a:t>
              </a:r>
              <a:endParaRPr lang="en-US" sz="3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2209802" y="1806115"/>
              <a:ext cx="2315899" cy="483296"/>
            </a:xfrm>
            <a:custGeom>
              <a:avLst/>
              <a:gdLst>
                <a:gd name="connsiteX0" fmla="*/ 0 w 1909823"/>
                <a:gd name="connsiteY0" fmla="*/ 350730 h 350730"/>
                <a:gd name="connsiteX1" fmla="*/ 1041722 w 1909823"/>
                <a:gd name="connsiteY1" fmla="*/ 49788 h 350730"/>
                <a:gd name="connsiteX2" fmla="*/ 1909823 w 1909823"/>
                <a:gd name="connsiteY2" fmla="*/ 3489 h 35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9823" h="350730">
                  <a:moveTo>
                    <a:pt x="0" y="350730"/>
                  </a:moveTo>
                  <a:cubicBezTo>
                    <a:pt x="361709" y="229195"/>
                    <a:pt x="723418" y="107661"/>
                    <a:pt x="1041722" y="49788"/>
                  </a:cubicBezTo>
                  <a:cubicBezTo>
                    <a:pt x="1360026" y="-8085"/>
                    <a:pt x="1634924" y="-2298"/>
                    <a:pt x="1909823" y="3489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65000"/>
                  <a:lumOff val="35000"/>
                </a:schemeClr>
              </a:solidFill>
              <a:round/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76398" y="1981200"/>
            <a:ext cx="7315198" cy="2057400"/>
            <a:chOff x="1905000" y="2110915"/>
            <a:chExt cx="7315198" cy="2057400"/>
          </a:xfrm>
        </p:grpSpPr>
        <p:sp>
          <p:nvSpPr>
            <p:cNvPr id="31" name="Punchline"/>
            <p:cNvSpPr txBox="1"/>
            <p:nvPr/>
          </p:nvSpPr>
          <p:spPr>
            <a:xfrm>
              <a:off x="4571998" y="2110915"/>
              <a:ext cx="4648200" cy="6273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❷</a:t>
              </a:r>
              <a:r>
                <a:rPr lang="en-US" sz="3200" dirty="0" smtClean="0">
                  <a:solidFill>
                    <a:srgbClr val="000000"/>
                  </a:solidFill>
                  <a:latin typeface="+mj-lt"/>
                </a:rPr>
                <a:t> Contact Resistance</a:t>
              </a:r>
              <a:endParaRPr lang="en-US" sz="3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905000" y="2496987"/>
              <a:ext cx="2678575" cy="1671328"/>
            </a:xfrm>
            <a:custGeom>
              <a:avLst/>
              <a:gdLst>
                <a:gd name="connsiteX0" fmla="*/ 0 w 2882097"/>
                <a:gd name="connsiteY0" fmla="*/ 1481559 h 1481559"/>
                <a:gd name="connsiteX1" fmla="*/ 1678330 w 2882097"/>
                <a:gd name="connsiteY1" fmla="*/ 254643 h 1481559"/>
                <a:gd name="connsiteX2" fmla="*/ 2882097 w 2882097"/>
                <a:gd name="connsiteY2" fmla="*/ 0 h 14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2097" h="1481559">
                  <a:moveTo>
                    <a:pt x="0" y="1481559"/>
                  </a:moveTo>
                  <a:cubicBezTo>
                    <a:pt x="598990" y="991564"/>
                    <a:pt x="1197981" y="501569"/>
                    <a:pt x="1678330" y="254643"/>
                  </a:cubicBezTo>
                  <a:cubicBezTo>
                    <a:pt x="2158680" y="7716"/>
                    <a:pt x="2520388" y="3858"/>
                    <a:pt x="2882097" y="0"/>
                  </a:cubicBezTo>
                </a:path>
              </a:pathLst>
            </a:cu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7000" y="2590800"/>
            <a:ext cx="6324598" cy="2209800"/>
            <a:chOff x="2895602" y="2720515"/>
            <a:chExt cx="6324598" cy="2209800"/>
          </a:xfrm>
        </p:grpSpPr>
        <p:sp>
          <p:nvSpPr>
            <p:cNvPr id="32" name="Punchline"/>
            <p:cNvSpPr txBox="1"/>
            <p:nvPr/>
          </p:nvSpPr>
          <p:spPr>
            <a:xfrm>
              <a:off x="4571998" y="2720515"/>
              <a:ext cx="4648202" cy="6273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❸</a:t>
              </a:r>
              <a:r>
                <a:rPr lang="en-US" sz="3200" dirty="0" smtClean="0">
                  <a:solidFill>
                    <a:srgbClr val="000000"/>
                  </a:solidFill>
                  <a:latin typeface="+mj-lt"/>
                </a:rPr>
                <a:t> Transistor Performance</a:t>
              </a:r>
              <a:endParaRPr lang="en-US" sz="3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895602" y="3101515"/>
              <a:ext cx="1687973" cy="1828800"/>
            </a:xfrm>
            <a:custGeom>
              <a:avLst/>
              <a:gdLst>
                <a:gd name="connsiteX0" fmla="*/ 0 w 1678329"/>
                <a:gd name="connsiteY0" fmla="*/ 1632030 h 1632030"/>
                <a:gd name="connsiteX1" fmla="*/ 960698 w 1678329"/>
                <a:gd name="connsiteY1" fmla="*/ 1331089 h 1632030"/>
                <a:gd name="connsiteX2" fmla="*/ 1238491 w 1678329"/>
                <a:gd name="connsiteY2" fmla="*/ 312516 h 1632030"/>
                <a:gd name="connsiteX3" fmla="*/ 1678329 w 1678329"/>
                <a:gd name="connsiteY3" fmla="*/ 0 h 163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329" h="1632030">
                  <a:moveTo>
                    <a:pt x="0" y="1632030"/>
                  </a:moveTo>
                  <a:cubicBezTo>
                    <a:pt x="377141" y="1591519"/>
                    <a:pt x="754283" y="1551008"/>
                    <a:pt x="960698" y="1331089"/>
                  </a:cubicBezTo>
                  <a:cubicBezTo>
                    <a:pt x="1167113" y="1111170"/>
                    <a:pt x="1118886" y="534364"/>
                    <a:pt x="1238491" y="312516"/>
                  </a:cubicBezTo>
                  <a:cubicBezTo>
                    <a:pt x="1358096" y="90668"/>
                    <a:pt x="1518212" y="45334"/>
                    <a:pt x="1678329" y="0"/>
                  </a:cubicBezTo>
                </a:path>
              </a:pathLst>
            </a:cu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" name="67Text"/>
          <p:cNvSpPr txBox="1"/>
          <p:nvPr/>
        </p:nvSpPr>
        <p:spPr>
          <a:xfrm>
            <a:off x="338559" y="5636869"/>
            <a:ext cx="3124200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+mj-lt"/>
              </a:rPr>
              <a:t>ACCESS</a:t>
            </a:r>
          </a:p>
        </p:txBody>
      </p:sp>
      <p:sp>
        <p:nvSpPr>
          <p:cNvPr id="42" name="Punchline"/>
          <p:cNvSpPr txBox="1"/>
          <p:nvPr/>
        </p:nvSpPr>
        <p:spPr>
          <a:xfrm>
            <a:off x="838200" y="975283"/>
            <a:ext cx="2819400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DRAM Cell</a:t>
            </a:r>
            <a:endParaRPr lang="en-US" sz="3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Punchline"/>
          <p:cNvSpPr txBox="1"/>
          <p:nvPr/>
        </p:nvSpPr>
        <p:spPr>
          <a:xfrm>
            <a:off x="4114800" y="6019800"/>
            <a:ext cx="501098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i="1" dirty="0" smtClean="0">
                <a:solidFill>
                  <a:srgbClr val="CC0000"/>
                </a:solidFill>
                <a:latin typeface="+mj-lt"/>
                <a:sym typeface="Wingdings"/>
              </a:rPr>
              <a:t> High access latency </a:t>
            </a:r>
            <a:endParaRPr lang="en-US" sz="3600" b="1" i="1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10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38" grpId="0"/>
      <p:bldP spid="38" grpId="1"/>
      <p:bldP spid="38" grpId="2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Reasons for Timing Margin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1219200"/>
            <a:ext cx="8039100" cy="2286000"/>
          </a:xfrm>
          <a:prstGeom prst="roundRect">
            <a:avLst>
              <a:gd name="adj" fmla="val 110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600" i="1" dirty="0" smtClean="0">
              <a:solidFill>
                <a:schemeClr val="tx1"/>
              </a:solidFill>
              <a:latin typeface="Calibri Light"/>
            </a:endParaRPr>
          </a:p>
          <a:p>
            <a:pPr lvl="0">
              <a:spcBef>
                <a:spcPts val="1000"/>
              </a:spcBef>
            </a:pPr>
            <a:r>
              <a:rPr lang="en-US" sz="3600" b="1" i="1" dirty="0" smtClean="0">
                <a:solidFill>
                  <a:srgbClr val="FF0000"/>
                </a:solidFill>
                <a:latin typeface="Calibri Light"/>
              </a:rPr>
              <a:t>1</a:t>
            </a:r>
            <a:r>
              <a:rPr lang="en-US" sz="3600" b="1" i="1" dirty="0">
                <a:solidFill>
                  <a:srgbClr val="FF0000"/>
                </a:solidFill>
                <a:latin typeface="Calibri Light"/>
              </a:rPr>
              <a:t>. Process Variation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>
                <a:solidFill>
                  <a:schemeClr val="tx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>
                <a:solidFill>
                  <a:schemeClr val="tx1"/>
                </a:solidFill>
                <a:latin typeface="Calibri Light"/>
              </a:rPr>
              <a:t>Leads to </a:t>
            </a:r>
            <a:r>
              <a:rPr lang="en-US" sz="2800" b="1" dirty="0">
                <a:solidFill>
                  <a:srgbClr val="FF0000"/>
                </a:solidFill>
                <a:latin typeface="Calibri Light"/>
              </a:rPr>
              <a:t>extra timing margin </a:t>
            </a:r>
            <a:r>
              <a:rPr lang="en-US" sz="2800" b="1" dirty="0">
                <a:solidFill>
                  <a:schemeClr val="tx1"/>
                </a:solidFill>
                <a:latin typeface="Calibri Light"/>
              </a:rPr>
              <a:t>for a cell that can store a large amount of charge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endParaRPr lang="en-US" sz="2800" i="1" dirty="0">
              <a:solidFill>
                <a:schemeClr val="tx1"/>
              </a:solidFill>
              <a:latin typeface="Calibri Light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`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560" y="3810000"/>
            <a:ext cx="7990840" cy="1981200"/>
          </a:xfrm>
          <a:prstGeom prst="roundRect">
            <a:avLst>
              <a:gd name="adj" fmla="val 110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endParaRPr lang="en-US" sz="3600" i="1" dirty="0">
              <a:solidFill>
                <a:srgbClr val="000000"/>
              </a:solidFill>
              <a:latin typeface="Calibri Light"/>
            </a:endParaRPr>
          </a:p>
          <a:p>
            <a:pPr lvl="0">
              <a:spcBef>
                <a:spcPts val="1000"/>
              </a:spcBef>
            </a:pPr>
            <a:r>
              <a:rPr lang="en-US" sz="3600" i="1" dirty="0" smtClean="0">
                <a:solidFill>
                  <a:srgbClr val="FF0000"/>
                </a:solidFill>
                <a:latin typeface="Calibri Light"/>
              </a:rPr>
              <a:t>2. </a:t>
            </a:r>
            <a:r>
              <a:rPr lang="en-US" sz="3600" b="1" i="1" dirty="0" smtClean="0">
                <a:solidFill>
                  <a:srgbClr val="FF0000"/>
                </a:solidFill>
                <a:latin typeface="Calibri Light"/>
              </a:rPr>
              <a:t>Temperature </a:t>
            </a:r>
            <a:r>
              <a:rPr lang="en-US" sz="3600" b="1" i="1" dirty="0">
                <a:solidFill>
                  <a:srgbClr val="FF0000"/>
                </a:solidFill>
                <a:latin typeface="Calibri Light"/>
              </a:rPr>
              <a:t>Dependence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b="1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Leads to extra timing margin for cells that operate at the high temperature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endParaRPr lang="en-US" sz="2800" dirty="0">
              <a:solidFill>
                <a:schemeClr val="bg1"/>
              </a:solidFill>
              <a:latin typeface="Calibri Light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496" y="3813048"/>
            <a:ext cx="7990840" cy="1981200"/>
          </a:xfrm>
          <a:prstGeom prst="roundRect">
            <a:avLst>
              <a:gd name="adj" fmla="val 1100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endParaRPr lang="en-US" sz="3600" i="1" dirty="0">
              <a:solidFill>
                <a:schemeClr val="bg1"/>
              </a:solidFill>
              <a:latin typeface="Calibri Light"/>
            </a:endParaRPr>
          </a:p>
          <a:p>
            <a:pPr lvl="0">
              <a:spcBef>
                <a:spcPts val="1000"/>
              </a:spcBef>
            </a:pPr>
            <a:r>
              <a:rPr lang="en-US" sz="3600" i="1" dirty="0" smtClean="0">
                <a:solidFill>
                  <a:schemeClr val="bg1"/>
                </a:solidFill>
                <a:latin typeface="Calibri Light"/>
              </a:rPr>
              <a:t>2. </a:t>
            </a:r>
            <a:r>
              <a:rPr lang="en-US" sz="3600" b="1" i="1" dirty="0" smtClean="0">
                <a:solidFill>
                  <a:schemeClr val="bg1"/>
                </a:solidFill>
                <a:latin typeface="Calibri Light"/>
              </a:rPr>
              <a:t>Temperature </a:t>
            </a:r>
            <a:r>
              <a:rPr lang="en-US" sz="3600" b="1" i="1" dirty="0">
                <a:solidFill>
                  <a:schemeClr val="bg1"/>
                </a:solidFill>
                <a:latin typeface="Calibri Light"/>
              </a:rPr>
              <a:t>Dependence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b="1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Calibri Light"/>
              </a:rPr>
              <a:t>Leads to extra timing margin for cells that operate at the high temperature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endParaRPr lang="en-US" sz="2800" dirty="0">
              <a:solidFill>
                <a:schemeClr val="bg1"/>
              </a:solidFill>
              <a:latin typeface="Calibri Light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9496" y="3810000"/>
            <a:ext cx="7990840" cy="1981200"/>
          </a:xfrm>
          <a:prstGeom prst="roundRect">
            <a:avLst>
              <a:gd name="adj" fmla="val 1100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endParaRPr lang="en-US" sz="3600" i="1" dirty="0">
              <a:solidFill>
                <a:schemeClr val="bg1"/>
              </a:solidFill>
              <a:latin typeface="Calibri Light"/>
            </a:endParaRPr>
          </a:p>
          <a:p>
            <a:pPr lvl="0">
              <a:spcBef>
                <a:spcPts val="1000"/>
              </a:spcBef>
            </a:pPr>
            <a:r>
              <a:rPr lang="en-US" sz="3600" i="1" dirty="0" smtClean="0">
                <a:solidFill>
                  <a:schemeClr val="bg1"/>
                </a:solidFill>
                <a:latin typeface="Calibri Light"/>
              </a:rPr>
              <a:t>2. </a:t>
            </a:r>
            <a:r>
              <a:rPr lang="en-US" sz="3600" b="1" i="1" dirty="0" smtClean="0">
                <a:solidFill>
                  <a:schemeClr val="bg1"/>
                </a:solidFill>
                <a:latin typeface="Calibri Light"/>
              </a:rPr>
              <a:t>Temperature </a:t>
            </a:r>
            <a:r>
              <a:rPr lang="en-US" sz="3600" b="1" i="1" dirty="0">
                <a:solidFill>
                  <a:schemeClr val="bg1"/>
                </a:solidFill>
                <a:latin typeface="Calibri Light"/>
              </a:rPr>
              <a:t>Dependence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b="1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Leads to extra timing margin for cells that operate at the low temperature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endParaRPr lang="en-US" sz="2800" dirty="0">
              <a:solidFill>
                <a:schemeClr val="bg1"/>
              </a:solidFill>
              <a:latin typeface="Calibri Light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9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990600" y="1066800"/>
            <a:ext cx="3581400" cy="3962400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314450" y="1716987"/>
            <a:ext cx="2822278" cy="2987093"/>
            <a:chOff x="4974507" y="1508707"/>
            <a:chExt cx="2822278" cy="2987093"/>
          </a:xfrm>
        </p:grpSpPr>
        <p:cxnSp>
          <p:nvCxnSpPr>
            <p:cNvPr id="101" name="Straight Connector 100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620511" y="1066800"/>
            <a:ext cx="3581400" cy="3962400"/>
          </a:xfrm>
          <a:prstGeom prst="rect">
            <a:avLst/>
          </a:prstGeom>
          <a:solidFill>
            <a:srgbClr val="C00000">
              <a:alpha val="5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itle 1"/>
              <p:cNvSpPr txBox="1">
                <a:spLocks/>
              </p:cNvSpPr>
              <p:nvPr/>
            </p:nvSpPr>
            <p:spPr>
              <a:xfrm>
                <a:off x="-152400" y="152401"/>
                <a:ext cx="9448800" cy="76199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5600" dirty="0" smtClean="0"/>
                  <a:t>Charge Leakage </a:t>
                </a:r>
                <a14:m>
                  <m:oMath xmlns:m="http://schemas.openxmlformats.org/officeDocument/2006/math" xmlns="">
                    <m:r>
                      <a:rPr lang="en-US" sz="5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5600" dirty="0" smtClean="0"/>
                  <a:t> Temperature</a:t>
                </a:r>
                <a:endParaRPr lang="en-US" sz="5600" dirty="0"/>
              </a:p>
            </p:txBody>
          </p:sp>
        </mc:Choice>
        <mc:Fallback xmlns="">
          <p:sp>
            <p:nvSpPr>
              <p:cNvPr id="1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52401"/>
                <a:ext cx="9448800" cy="761999"/>
              </a:xfrm>
              <a:prstGeom prst="rect">
                <a:avLst/>
              </a:prstGeom>
              <a:blipFill rotWithShape="1">
                <a:blip r:embed="rId3"/>
                <a:stretch>
                  <a:fillRect t="-24800" b="-20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Punchline"/>
          <p:cNvSpPr txBox="1"/>
          <p:nvPr/>
        </p:nvSpPr>
        <p:spPr>
          <a:xfrm>
            <a:off x="1066800" y="1125267"/>
            <a:ext cx="342798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+mj-lt"/>
              </a:rPr>
              <a:t>Room Temp.</a:t>
            </a:r>
            <a:endParaRPr lang="en-US" sz="3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" name="Punchline"/>
          <p:cNvSpPr txBox="1"/>
          <p:nvPr/>
        </p:nvSpPr>
        <p:spPr>
          <a:xfrm>
            <a:off x="4648200" y="1125267"/>
            <a:ext cx="3505199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+mj-lt"/>
              </a:rPr>
              <a:t>Hot Temp. (85°C)</a:t>
            </a:r>
            <a:endParaRPr lang="en-US" sz="3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942089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Small Leakage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494782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Large Leakage</a:t>
            </a:r>
          </a:p>
        </p:txBody>
      </p:sp>
      <p:sp>
        <p:nvSpPr>
          <p:cNvPr id="218" name="Punchline"/>
          <p:cNvSpPr txBox="1"/>
          <p:nvPr/>
        </p:nvSpPr>
        <p:spPr>
          <a:xfrm>
            <a:off x="0" y="4876800"/>
            <a:ext cx="9144000" cy="1676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Cells store small charge at high temperature</a:t>
            </a:r>
            <a:r>
              <a:rPr lang="en-US" sz="3600" i="1" dirty="0">
                <a:solidFill>
                  <a:srgbClr val="000000"/>
                </a:solidFill>
                <a:latin typeface="+mj-lt"/>
              </a:rPr>
              <a:t> </a:t>
            </a:r>
            <a:endParaRPr lang="en-US" sz="3600" i="1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and large charge at low temperature </a:t>
            </a:r>
          </a:p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+mj-lt"/>
                <a:sym typeface="Wingdings"/>
              </a:rPr>
              <a:t> Large variation in access latency</a:t>
            </a:r>
            <a:endParaRPr lang="en-US" sz="3600" i="1" dirty="0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4964347" y="1716987"/>
            <a:ext cx="2822278" cy="2987093"/>
            <a:chOff x="4974507" y="1508707"/>
            <a:chExt cx="2822278" cy="2987093"/>
          </a:xfrm>
        </p:grpSpPr>
        <p:cxnSp>
          <p:nvCxnSpPr>
            <p:cNvPr id="148" name="Straight Connector 147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34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16" grpId="0"/>
      <p:bldP spid="216" grpId="1"/>
      <p:bldP spid="217" grpId="0"/>
      <p:bldP spid="2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DRAM Timing Parameters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382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i="1" dirty="0">
                <a:solidFill>
                  <a:srgbClr val="CC0000"/>
                </a:solidFill>
              </a:rPr>
              <a:t>DRAM timing parameters are dictated by </a:t>
            </a:r>
            <a:r>
              <a:rPr lang="en-US" b="1" i="1" dirty="0">
                <a:solidFill>
                  <a:srgbClr val="CC0000"/>
                </a:solidFill>
              </a:rPr>
              <a:t>the </a:t>
            </a:r>
            <a:r>
              <a:rPr lang="en-US" b="1" i="1" dirty="0" smtClean="0">
                <a:solidFill>
                  <a:srgbClr val="CC0000"/>
                </a:solidFill>
              </a:rPr>
              <a:t>worst-case </a:t>
            </a:r>
            <a:endParaRPr lang="en-US" b="1" i="1" dirty="0">
              <a:solidFill>
                <a:srgbClr val="CC0000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</a:pPr>
            <a:r>
              <a:rPr lang="en-US" dirty="0" smtClean="0"/>
              <a:t>The </a:t>
            </a:r>
            <a:r>
              <a:rPr lang="en-US" dirty="0"/>
              <a:t>smallest cell with the smallest charge </a:t>
            </a:r>
            <a:r>
              <a:rPr lang="en-US" b="1" u="sng" dirty="0"/>
              <a:t>in all DRAM </a:t>
            </a:r>
            <a:r>
              <a:rPr lang="en-US" b="1" u="sng" dirty="0" smtClean="0"/>
              <a:t>products</a:t>
            </a:r>
            <a:endParaRPr lang="en-US" b="1" u="sng" dirty="0" smtClean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</a:pPr>
            <a:r>
              <a:rPr lang="en-US" dirty="0" smtClean="0">
                <a:solidFill>
                  <a:srgbClr val="000000"/>
                </a:solidFill>
              </a:rPr>
              <a:t>Operating </a:t>
            </a:r>
            <a:r>
              <a:rPr lang="en-US" dirty="0">
                <a:solidFill>
                  <a:srgbClr val="000000"/>
                </a:solidFill>
              </a:rPr>
              <a:t>at </a:t>
            </a:r>
            <a:r>
              <a:rPr lang="en-US" b="1" u="sng" dirty="0">
                <a:solidFill>
                  <a:srgbClr val="000000"/>
                </a:solidFill>
              </a:rPr>
              <a:t>the highest </a:t>
            </a:r>
            <a:r>
              <a:rPr lang="en-US" b="1" u="sng" dirty="0" smtClean="0">
                <a:solidFill>
                  <a:srgbClr val="000000"/>
                </a:solidFill>
              </a:rPr>
              <a:t>temperature</a:t>
            </a: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</a:pPr>
            <a:endParaRPr lang="en-US" sz="3600" i="1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100000"/>
              </a:lnSpc>
            </a:pPr>
            <a:r>
              <a:rPr lang="en-US" b="1" i="1" dirty="0" smtClean="0">
                <a:solidFill>
                  <a:srgbClr val="CC0000"/>
                </a:solidFill>
              </a:rPr>
              <a:t>Large </a:t>
            </a:r>
            <a:r>
              <a:rPr lang="en-US" b="1" i="1" dirty="0">
                <a:solidFill>
                  <a:srgbClr val="CC0000"/>
                </a:solidFill>
              </a:rPr>
              <a:t>timing margin for the </a:t>
            </a:r>
            <a:r>
              <a:rPr lang="en-US" b="1" i="1" dirty="0" smtClean="0">
                <a:solidFill>
                  <a:srgbClr val="CC0000"/>
                </a:solidFill>
              </a:rPr>
              <a:t>common-case</a:t>
            </a:r>
            <a:endParaRPr lang="en-US" b="1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Our Approach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382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0000"/>
                </a:solidFill>
              </a:rPr>
              <a:t>We optimize DRAM timing parameters for </a:t>
            </a:r>
            <a:r>
              <a:rPr lang="en-US" b="1" i="1" dirty="0">
                <a:solidFill>
                  <a:srgbClr val="0000FF"/>
                </a:solidFill>
              </a:rPr>
              <a:t>the common-</a:t>
            </a:r>
            <a:r>
              <a:rPr lang="en-US" b="1" i="1" dirty="0" smtClean="0">
                <a:solidFill>
                  <a:srgbClr val="0000FF"/>
                </a:solidFill>
              </a:rPr>
              <a:t>case</a:t>
            </a:r>
            <a:r>
              <a:rPr lang="en-US" b="1" i="1" dirty="0" smtClean="0">
                <a:solidFill>
                  <a:srgbClr val="CC0000"/>
                </a:solidFill>
              </a:rPr>
              <a:t> </a:t>
            </a:r>
            <a:endParaRPr lang="en-US" b="1" i="1" dirty="0">
              <a:solidFill>
                <a:srgbClr val="CC0000"/>
              </a:solidFill>
            </a:endParaRPr>
          </a:p>
          <a:p>
            <a:pPr marL="914400" lvl="1" indent="-457200">
              <a:spcBef>
                <a:spcPts val="1000"/>
              </a:spcBef>
            </a:pPr>
            <a:r>
              <a:rPr lang="en-US" dirty="0" smtClean="0"/>
              <a:t>The </a:t>
            </a:r>
            <a:r>
              <a:rPr lang="en-US" dirty="0"/>
              <a:t>smallest cell with the smallest charge </a:t>
            </a:r>
            <a:r>
              <a:rPr lang="en-US" dirty="0" smtClean="0"/>
              <a:t>    </a:t>
            </a:r>
            <a:r>
              <a:rPr lang="en-US" b="1" u="sng" dirty="0" smtClean="0">
                <a:solidFill>
                  <a:srgbClr val="0000FF"/>
                </a:solidFill>
              </a:rPr>
              <a:t>in </a:t>
            </a:r>
            <a:r>
              <a:rPr lang="en-US" b="1" u="sng" dirty="0">
                <a:solidFill>
                  <a:srgbClr val="0000FF"/>
                </a:solidFill>
              </a:rPr>
              <a:t>a DRAM </a:t>
            </a:r>
            <a:r>
              <a:rPr lang="en-US" b="1" u="sng" dirty="0" smtClean="0">
                <a:solidFill>
                  <a:srgbClr val="0000FF"/>
                </a:solidFill>
              </a:rPr>
              <a:t>module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914400" lvl="1" indent="-457200">
              <a:spcBef>
                <a:spcPts val="1000"/>
              </a:spcBef>
            </a:pPr>
            <a:r>
              <a:rPr lang="en-US" dirty="0" smtClean="0"/>
              <a:t>Operating </a:t>
            </a:r>
            <a:r>
              <a:rPr lang="en-US" b="1" u="sng" dirty="0">
                <a:solidFill>
                  <a:srgbClr val="0000FF"/>
                </a:solidFill>
              </a:rPr>
              <a:t>at the current </a:t>
            </a:r>
            <a:r>
              <a:rPr lang="en-US" b="1" u="sng" dirty="0" smtClean="0">
                <a:solidFill>
                  <a:srgbClr val="0000FF"/>
                </a:solidFill>
              </a:rPr>
              <a:t>temperature</a:t>
            </a:r>
          </a:p>
          <a:p>
            <a:pPr marL="914400" lvl="1" indent="-457200">
              <a:spcBef>
                <a:spcPts val="1000"/>
              </a:spcBef>
            </a:pPr>
            <a:endParaRPr lang="en-US" sz="1600" i="1" dirty="0" smtClean="0">
              <a:solidFill>
                <a:srgbClr val="000000"/>
              </a:solidFill>
            </a:endParaRPr>
          </a:p>
          <a:p>
            <a:pPr marL="457200" lvl="0" indent="-457200"/>
            <a:r>
              <a:rPr lang="en-US" b="1" i="1" dirty="0">
                <a:solidFill>
                  <a:srgbClr val="0000FF"/>
                </a:solidFill>
              </a:rPr>
              <a:t>Common-case cell has </a:t>
            </a:r>
            <a:r>
              <a:rPr lang="en-US" b="1" i="1" u="sng" dirty="0">
                <a:solidFill>
                  <a:srgbClr val="0000FF"/>
                </a:solidFill>
              </a:rPr>
              <a:t>extra charge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than </a:t>
            </a:r>
            <a:r>
              <a:rPr lang="en-US" b="1" i="1" dirty="0">
                <a:solidFill>
                  <a:srgbClr val="0000FF"/>
                </a:solidFill>
              </a:rPr>
              <a:t>the worst-case cell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5181600"/>
            <a:ext cx="8534400" cy="838200"/>
          </a:xfrm>
          <a:prstGeom prst="roundRect">
            <a:avLst>
              <a:gd name="adj" fmla="val 59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lnSpc>
                <a:spcPct val="90000"/>
              </a:lnSpc>
              <a:spcBef>
                <a:spcPts val="1000"/>
              </a:spcBef>
              <a:buFont typeface="Wingdings" charset="0"/>
              <a:buChar char="à"/>
            </a:pPr>
            <a:r>
              <a:rPr lang="en-US" sz="3600" b="1" i="1" dirty="0" smtClean="0">
                <a:solidFill>
                  <a:srgbClr val="0000FF"/>
                </a:solidFill>
                <a:latin typeface="Calibri Light"/>
                <a:sym typeface="Wingdings"/>
              </a:rPr>
              <a:t>Can lower latency for the common-case</a:t>
            </a:r>
          </a:p>
        </p:txBody>
      </p:sp>
    </p:spTree>
    <p:extLst>
      <p:ext uri="{BB962C8B-B14F-4D97-AF65-F5344CB8AC3E}">
        <p14:creationId xmlns:p14="http://schemas.microsoft.com/office/powerpoint/2010/main" val="6435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83820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1. DRAM Operation Basics</a:t>
            </a:r>
            <a:endParaRPr lang="en-US" sz="4000" b="1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068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2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Reasons for Timing Margin in DRAM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33832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4. Adaptive-Latency DRAM</a:t>
            </a:r>
            <a:endParaRPr lang="en-US" sz="40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26720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5. DRAM Characterization</a:t>
            </a:r>
            <a:endParaRPr lang="en-US" sz="40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51358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6. Real System Performance Evaluation</a:t>
            </a:r>
            <a:endParaRPr lang="en-US" sz="40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545080"/>
            <a:ext cx="8382000" cy="73152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3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Key Observations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597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7953" y="66419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Key Observations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68227" y="1066800"/>
            <a:ext cx="88757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1. Sensing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4800" y="27432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2. Restore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4427" y="43434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3. </a:t>
            </a:r>
            <a:r>
              <a:rPr lang="en-US" sz="3600" b="1" dirty="0" err="1" smtClean="0">
                <a:solidFill>
                  <a:srgbClr val="000000"/>
                </a:solidFill>
                <a:latin typeface="+mj-lt"/>
              </a:rPr>
              <a:t>Precharge</a:t>
            </a:r>
            <a:endParaRPr lang="en-US" sz="36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8200" y="1676400"/>
            <a:ext cx="8305800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Sense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cells with extra charge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faster </a:t>
            </a:r>
          </a:p>
          <a:p>
            <a:r>
              <a:rPr lang="en-US" sz="3200" b="1" dirty="0" smtClean="0">
                <a:solidFill>
                  <a:schemeClr val="accent5"/>
                </a:solidFill>
                <a:latin typeface="+mj-lt"/>
                <a:sym typeface="Wingdings"/>
              </a:rPr>
              <a:t>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sym typeface="Wingdings"/>
              </a:rPr>
              <a:t>Lower sensing latency</a:t>
            </a:r>
            <a:endParaRPr lang="en-US" sz="32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8200" y="3200400"/>
            <a:ext cx="8305800" cy="1066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No need to fully restore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cells with extra charge</a:t>
            </a:r>
          </a:p>
          <a:p>
            <a:r>
              <a:rPr lang="en-US" sz="3200" b="1" dirty="0" smtClean="0">
                <a:solidFill>
                  <a:schemeClr val="accent5"/>
                </a:solidFill>
                <a:latin typeface="+mj-lt"/>
                <a:sym typeface="Wingdings"/>
              </a:rPr>
              <a:t>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sym typeface="Wingdings"/>
              </a:rPr>
              <a:t>Lower restore  latency</a:t>
            </a:r>
            <a:endParaRPr lang="en-US" sz="32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8200" y="4876800"/>
            <a:ext cx="8305800" cy="1371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No need to fully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precharge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bitlines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for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cells with extra charge</a:t>
            </a:r>
          </a:p>
          <a:p>
            <a:r>
              <a:rPr lang="en-US" sz="3200" b="1" dirty="0" smtClean="0">
                <a:solidFill>
                  <a:srgbClr val="4472C4"/>
                </a:solidFill>
                <a:latin typeface="+mj-lt"/>
                <a:sym typeface="Wingdings"/>
              </a:rPr>
              <a:t>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sym typeface="Wingdings"/>
              </a:rPr>
              <a:t>Lower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  <a:sym typeface="Wingdings"/>
              </a:rPr>
              <a:t>precharge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sym typeface="Wingdings"/>
              </a:rPr>
              <a:t> latency</a:t>
            </a:r>
            <a:endParaRPr lang="en-US" sz="3200" b="1" dirty="0" smtClean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097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7" name="Punchline"/>
          <p:cNvSpPr txBox="1"/>
          <p:nvPr/>
        </p:nvSpPr>
        <p:spPr>
          <a:xfrm>
            <a:off x="152400" y="838201"/>
            <a:ext cx="37338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i="1" dirty="0" smtClean="0">
                <a:latin typeface="+mj-lt"/>
              </a:rPr>
              <a:t>Typical DIMM at </a:t>
            </a:r>
          </a:p>
          <a:p>
            <a:pPr algn="ctr"/>
            <a:r>
              <a:rPr lang="en-US" sz="3200" b="1" i="1" dirty="0" smtClean="0">
                <a:latin typeface="+mj-lt"/>
              </a:rPr>
              <a:t>Low Temperature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6419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Observation 1. Faster Sensing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5046" y="2969895"/>
            <a:ext cx="2592325" cy="1455581"/>
            <a:chOff x="4648200" y="2969895"/>
            <a:chExt cx="2592325" cy="1455581"/>
          </a:xfrm>
        </p:grpSpPr>
        <p:sp>
          <p:nvSpPr>
            <p:cNvPr id="67" name="Down Arrow 6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0" name="Down Arrow 6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971717" y="2524286"/>
            <a:ext cx="2505284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More Charge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62400" y="3200400"/>
            <a:ext cx="2514600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Strong Charge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Flow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67610" y="4466957"/>
            <a:ext cx="250939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Faster Sensing</a:t>
            </a:r>
          </a:p>
        </p:txBody>
      </p:sp>
      <p:sp>
        <p:nvSpPr>
          <p:cNvPr id="93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latin typeface="+mj-lt"/>
              </a:rPr>
              <a:t>Typical DIMM at Low Temperature</a:t>
            </a:r>
          </a:p>
          <a:p>
            <a:pPr algn="ctr"/>
            <a:r>
              <a:rPr lang="en-US" sz="3600" b="1" i="1" dirty="0" smtClean="0">
                <a:solidFill>
                  <a:srgbClr val="0000FF"/>
                </a:solidFill>
                <a:latin typeface="+mj-lt"/>
                <a:sym typeface="Wingdings"/>
              </a:rPr>
              <a:t> More charge  Faster sensing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838200"/>
            <a:ext cx="3048000" cy="4419600"/>
            <a:chOff x="6096000" y="838200"/>
            <a:chExt cx="3048000" cy="4419600"/>
          </a:xfrm>
        </p:grpSpPr>
        <p:sp>
          <p:nvSpPr>
            <p:cNvPr id="91" name="Rectangle 90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tRCD</a:t>
              </a:r>
              <a:r>
                <a:rPr lang="en-US" sz="36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17% ↓</a:t>
              </a:r>
              <a:endParaRPr lang="en-US" sz="1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 smtClean="0">
                  <a:solidFill>
                    <a:srgbClr val="CC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Punchline"/>
            <p:cNvSpPr txBox="1"/>
            <p:nvPr/>
          </p:nvSpPr>
          <p:spPr>
            <a:xfrm>
              <a:off x="6096000" y="838200"/>
              <a:ext cx="3048000" cy="9906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200" b="1" i="1" dirty="0" smtClean="0">
                  <a:latin typeface="+mj-lt"/>
                </a:rPr>
                <a:t>115 DIMM </a:t>
              </a:r>
            </a:p>
            <a:p>
              <a:pPr algn="ctr">
                <a:lnSpc>
                  <a:spcPct val="70000"/>
                </a:lnSpc>
              </a:pPr>
              <a:r>
                <a:rPr lang="en-US" sz="3200" b="1" i="1" dirty="0" smtClean="0">
                  <a:latin typeface="+mj-lt"/>
                </a:rPr>
                <a:t>Characterization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52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66419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Observation 2. Reducing Restore Time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 rot="10800000">
            <a:off x="765046" y="2971800"/>
            <a:ext cx="2592325" cy="1455581"/>
            <a:chOff x="4648200" y="2969895"/>
            <a:chExt cx="2592325" cy="1455581"/>
          </a:xfrm>
        </p:grpSpPr>
        <p:sp>
          <p:nvSpPr>
            <p:cNvPr id="74" name="Down Arrow 73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6" name="Down Arrow 75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7" name="Down Arrow 76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657600" y="1524000"/>
            <a:ext cx="2667000" cy="13002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Larger Cell </a:t>
            </a:r>
            <a:r>
              <a:rPr lang="en-US" sz="2800" dirty="0" smtClean="0">
                <a:latin typeface="+mj-lt"/>
              </a:rPr>
              <a:t>&amp;</a:t>
            </a: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Less Leakage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  <a:sym typeface="Wingdings"/>
              </a:rPr>
              <a:t> </a:t>
            </a:r>
            <a:endParaRPr lang="en-US" sz="2800" b="1" dirty="0" smtClean="0">
              <a:solidFill>
                <a:srgbClr val="0000FF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+mj-lt"/>
                <a:sym typeface="Wingdings"/>
              </a:rPr>
              <a:t>Extra Charge</a:t>
            </a:r>
            <a:endParaRPr lang="en-US" sz="28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57600" y="2819399"/>
            <a:ext cx="2762223" cy="1447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No Need to Fully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Restore Charge</a:t>
            </a:r>
          </a:p>
        </p:txBody>
      </p:sp>
      <p:sp>
        <p:nvSpPr>
          <p:cNvPr id="89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latin typeface="+mj-lt"/>
              </a:rPr>
              <a:t>Typical DIMM at lower temperature</a:t>
            </a:r>
          </a:p>
          <a:p>
            <a:pPr algn="ctr"/>
            <a:r>
              <a:rPr lang="en-US" sz="3600" b="1" i="1" dirty="0" smtClean="0">
                <a:solidFill>
                  <a:srgbClr val="0000FF"/>
                </a:solidFill>
                <a:latin typeface="+mj-lt"/>
                <a:sym typeface="Wingdings"/>
              </a:rPr>
              <a:t> More charge  Restore time reduction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0" name="Punchline"/>
          <p:cNvSpPr txBox="1"/>
          <p:nvPr/>
        </p:nvSpPr>
        <p:spPr>
          <a:xfrm>
            <a:off x="152400" y="838201"/>
            <a:ext cx="37338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i="1" dirty="0" smtClean="0">
                <a:latin typeface="+mj-lt"/>
              </a:rPr>
              <a:t>Typical DIMM at </a:t>
            </a:r>
          </a:p>
          <a:p>
            <a:pPr algn="ctr"/>
            <a:r>
              <a:rPr lang="en-US" sz="3200" b="1" i="1" dirty="0" smtClean="0">
                <a:latin typeface="+mj-lt"/>
              </a:rPr>
              <a:t>Low Temperature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0" y="838200"/>
            <a:ext cx="3048000" cy="4419600"/>
            <a:chOff x="6096000" y="838200"/>
            <a:chExt cx="3048000" cy="4419600"/>
          </a:xfrm>
        </p:grpSpPr>
        <p:sp>
          <p:nvSpPr>
            <p:cNvPr id="87" name="Rectangle 86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0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+mj-lt"/>
                </a:rPr>
                <a:t> Read </a:t>
              </a:r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tRAS</a:t>
              </a:r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37% ↓</a:t>
              </a:r>
            </a:p>
            <a:p>
              <a:pPr algn="ctr"/>
              <a:endParaRPr lang="en-US" sz="7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+mj-lt"/>
                </a:rPr>
                <a:t> Write </a:t>
              </a:r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tWR</a:t>
              </a:r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54%</a:t>
              </a: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 smtClean="0">
                  <a:solidFill>
                    <a:srgbClr val="CC0000"/>
                  </a:solidFill>
                  <a:latin typeface="+mj-lt"/>
                </a:rPr>
                <a:t>↓</a:t>
              </a:r>
            </a:p>
            <a:p>
              <a:pPr algn="ctr"/>
              <a:endParaRPr lang="en-US" sz="100" b="1" dirty="0" smtClean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000" b="1" dirty="0" smtClean="0">
                  <a:solidFill>
                    <a:srgbClr val="CC0000"/>
                  </a:solidFill>
                  <a:latin typeface="+mj-lt"/>
                </a:rPr>
                <a:t>No Errors</a:t>
              </a:r>
              <a:endParaRPr lang="en-US" sz="4000" b="1" dirty="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71" name="Punchline"/>
            <p:cNvSpPr txBox="1"/>
            <p:nvPr/>
          </p:nvSpPr>
          <p:spPr>
            <a:xfrm>
              <a:off x="6096000" y="838200"/>
              <a:ext cx="3048000" cy="9906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200" b="1" i="1" dirty="0" smtClean="0">
                  <a:latin typeface="+mj-lt"/>
                </a:rPr>
                <a:t>115 DIMM </a:t>
              </a:r>
            </a:p>
            <a:p>
              <a:pPr algn="ctr">
                <a:lnSpc>
                  <a:spcPct val="70000"/>
                </a:lnSpc>
              </a:pPr>
              <a:r>
                <a:rPr lang="en-US" sz="3200" b="1" i="1" dirty="0" smtClean="0">
                  <a:latin typeface="+mj-lt"/>
                </a:rPr>
                <a:t>Characterization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51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8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amsung 4GB DDR3-1600MHz ECC Registered CL11 DIMM Dual Rank Memory Module (M393B5273DH0-CK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40176"/>
            <a:ext cx="7619999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383757" y="2053570"/>
            <a:ext cx="4774179" cy="2454612"/>
            <a:chOff x="4383757" y="2053570"/>
            <a:chExt cx="4774179" cy="2454612"/>
          </a:xfrm>
        </p:grpSpPr>
        <p:grpSp>
          <p:nvGrpSpPr>
            <p:cNvPr id="16" name="Group 15"/>
            <p:cNvGrpSpPr/>
            <p:nvPr/>
          </p:nvGrpSpPr>
          <p:grpSpPr>
            <a:xfrm>
              <a:off x="5396264" y="2053570"/>
              <a:ext cx="3761672" cy="2420144"/>
              <a:chOff x="5396264" y="2990056"/>
              <a:chExt cx="3761672" cy="2420144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410200" y="3581400"/>
                <a:ext cx="3657600" cy="1828800"/>
              </a:xfrm>
              <a:prstGeom prst="roundRect">
                <a:avLst>
                  <a:gd name="adj" fmla="val 9967"/>
                </a:avLst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+mj-lt"/>
                  </a:rPr>
                  <a:t>(11 – 11 – 28)</a:t>
                </a:r>
              </a:p>
              <a:p>
                <a:pPr algn="ctr"/>
                <a:endParaRPr lang="en-US" sz="28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en-US" sz="400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96264" y="2990056"/>
                <a:ext cx="3761672" cy="63817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0000"/>
                    </a:solidFill>
                    <a:latin typeface="+mj-lt"/>
                  </a:rPr>
                  <a:t>Timing Parameters</a:t>
                </a:r>
                <a:endParaRPr lang="en-US" sz="36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27" name="Freeform 26"/>
            <p:cNvSpPr/>
            <p:nvPr/>
          </p:nvSpPr>
          <p:spPr>
            <a:xfrm flipV="1">
              <a:off x="4383757" y="3941764"/>
              <a:ext cx="1040729" cy="566418"/>
            </a:xfrm>
            <a:custGeom>
              <a:avLst/>
              <a:gdLst>
                <a:gd name="connsiteX0" fmla="*/ 0 w 929640"/>
                <a:gd name="connsiteY0" fmla="*/ 0 h 617220"/>
                <a:gd name="connsiteX1" fmla="*/ 220980 w 929640"/>
                <a:gd name="connsiteY1" fmla="*/ 510540 h 617220"/>
                <a:gd name="connsiteX2" fmla="*/ 929640 w 929640"/>
                <a:gd name="connsiteY2" fmla="*/ 617220 h 61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9640" h="617220">
                  <a:moveTo>
                    <a:pt x="0" y="0"/>
                  </a:moveTo>
                  <a:cubicBezTo>
                    <a:pt x="33020" y="203835"/>
                    <a:pt x="66040" y="407670"/>
                    <a:pt x="220980" y="510540"/>
                  </a:cubicBezTo>
                  <a:cubicBezTo>
                    <a:pt x="375920" y="613410"/>
                    <a:pt x="652780" y="615315"/>
                    <a:pt x="929640" y="617220"/>
                  </a:cubicBezTo>
                </a:path>
              </a:pathLst>
            </a:custGeom>
            <a:noFill/>
            <a:ln w="50800">
              <a:solidFill>
                <a:schemeClr val="bg1">
                  <a:lumMod val="50000"/>
                </a:schemeClr>
              </a:solidFill>
              <a:headEnd type="none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407988"/>
            <a:ext cx="2438400" cy="2438400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5400000">
            <a:off x="3419474" y="2914649"/>
            <a:ext cx="1390650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14" y="3419474"/>
            <a:ext cx="3761672" cy="6381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DRAM Module</a:t>
            </a:r>
            <a:endParaRPr lang="en-US" sz="3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09600"/>
            <a:ext cx="3238500" cy="6381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x86 CPU</a:t>
            </a:r>
            <a:endParaRPr lang="en-US" sz="3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0" y="4508182"/>
            <a:ext cx="3048000" cy="509904"/>
          </a:xfrm>
          <a:prstGeom prst="roundRect">
            <a:avLst>
              <a:gd name="adj" fmla="val 99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DDR3 1600MT/s (11-11-28)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914400"/>
            <a:ext cx="21336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SPEC</a:t>
            </a:r>
          </a:p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mcf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81000"/>
            <a:ext cx="3429000" cy="6381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600" dirty="0" smtClean="0">
                <a:latin typeface="+mj-lt"/>
              </a:rPr>
              <a:t>Runtime: 527min 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838200"/>
            <a:ext cx="3429000" cy="6381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600" dirty="0" smtClean="0">
                <a:solidFill>
                  <a:srgbClr val="CC0000"/>
                </a:solidFill>
                <a:latin typeface="+mj-lt"/>
              </a:rPr>
              <a:t>Runtime: 477min </a:t>
            </a:r>
            <a:endParaRPr lang="en-US" sz="36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1295400"/>
            <a:ext cx="34290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600" dirty="0" smtClean="0">
                <a:solidFill>
                  <a:srgbClr val="CC0000"/>
                </a:solidFill>
                <a:latin typeface="+mj-lt"/>
              </a:rPr>
              <a:t>-10.5% (no error)</a:t>
            </a:r>
            <a:endParaRPr lang="en-US" sz="3600" dirty="0">
              <a:solidFill>
                <a:srgbClr val="CC0000"/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424487" y="3367584"/>
            <a:ext cx="3643313" cy="997902"/>
            <a:chOff x="5424487" y="4304070"/>
            <a:chExt cx="3643313" cy="997902"/>
          </a:xfrm>
        </p:grpSpPr>
        <p:sp>
          <p:nvSpPr>
            <p:cNvPr id="23" name="Down Arrow 22"/>
            <p:cNvSpPr/>
            <p:nvPr/>
          </p:nvSpPr>
          <p:spPr>
            <a:xfrm>
              <a:off x="7010400" y="4304070"/>
              <a:ext cx="457200" cy="4572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24487" y="4594086"/>
              <a:ext cx="36433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CC0000"/>
                  </a:solidFill>
                  <a:latin typeface="+mj-lt"/>
                </a:rPr>
                <a:t>(8 – 8 – 19) </a:t>
              </a:r>
              <a:endParaRPr lang="en-US" sz="4000" dirty="0">
                <a:solidFill>
                  <a:srgbClr val="CC0000"/>
                </a:solidFill>
                <a:latin typeface="+mj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1" y="2057400"/>
            <a:ext cx="2071685" cy="998220"/>
            <a:chOff x="3352801" y="2057400"/>
            <a:chExt cx="2071685" cy="998220"/>
          </a:xfrm>
        </p:grpSpPr>
        <p:sp>
          <p:nvSpPr>
            <p:cNvPr id="25" name="Rectangle 24"/>
            <p:cNvSpPr/>
            <p:nvPr/>
          </p:nvSpPr>
          <p:spPr>
            <a:xfrm>
              <a:off x="3352801" y="2057400"/>
              <a:ext cx="1524000" cy="381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MemCtrl</a:t>
              </a:r>
              <a:endParaRPr lang="en-US" sz="28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411979" y="2438400"/>
              <a:ext cx="1012507" cy="617220"/>
            </a:xfrm>
            <a:custGeom>
              <a:avLst/>
              <a:gdLst>
                <a:gd name="connsiteX0" fmla="*/ 0 w 929640"/>
                <a:gd name="connsiteY0" fmla="*/ 0 h 617220"/>
                <a:gd name="connsiteX1" fmla="*/ 220980 w 929640"/>
                <a:gd name="connsiteY1" fmla="*/ 510540 h 617220"/>
                <a:gd name="connsiteX2" fmla="*/ 929640 w 929640"/>
                <a:gd name="connsiteY2" fmla="*/ 617220 h 61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9640" h="617220">
                  <a:moveTo>
                    <a:pt x="0" y="0"/>
                  </a:moveTo>
                  <a:cubicBezTo>
                    <a:pt x="33020" y="203835"/>
                    <a:pt x="66040" y="407670"/>
                    <a:pt x="220980" y="510540"/>
                  </a:cubicBezTo>
                  <a:cubicBezTo>
                    <a:pt x="375920" y="613410"/>
                    <a:pt x="652780" y="615315"/>
                    <a:pt x="929640" y="617220"/>
                  </a:cubicBezTo>
                </a:path>
              </a:pathLst>
            </a:custGeom>
            <a:noFill/>
            <a:ln w="50800">
              <a:solidFill>
                <a:schemeClr val="bg1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48000" y="1066800"/>
            <a:ext cx="21336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Parsec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0" y="990600"/>
            <a:ext cx="21336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GUPS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1066800"/>
            <a:ext cx="27432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Memcached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0" y="914400"/>
            <a:ext cx="21336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Apache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8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xit" presetSubtype="4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2" presetClass="exit" presetSubtype="4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2"/>
      <p:bldP spid="13" grpId="0"/>
      <p:bldP spid="14" grpId="0"/>
      <p:bldP spid="15" grpId="0"/>
      <p:bldP spid="30" grpId="0"/>
      <p:bldP spid="30" grpId="1"/>
      <p:bldP spid="32" grpId="0"/>
      <p:bldP spid="33" grpId="0"/>
      <p:bldP spid="33" grpId="1"/>
      <p:bldP spid="34" grpId="0"/>
      <p:bldP spid="3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3962400" y="915447"/>
            <a:ext cx="4914100" cy="3340699"/>
            <a:chOff x="4303653" y="915447"/>
            <a:chExt cx="4914100" cy="3340699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4303653" y="190709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57743" y="191341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+mj-lt"/>
                </a:rPr>
                <a:t>Full (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+mj-lt"/>
                </a:rPr>
                <a:t>Vdd</a:t>
              </a:r>
              <a:r>
                <a:rPr lang="en-US" sz="2800" b="1" dirty="0" smtClean="0">
                  <a:solidFill>
                    <a:srgbClr val="0000FF"/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91544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2" name="Arc 151"/>
          <p:cNvSpPr/>
          <p:nvPr/>
        </p:nvSpPr>
        <p:spPr>
          <a:xfrm rot="16200000">
            <a:off x="5715985" y="1985766"/>
            <a:ext cx="1143000" cy="1058369"/>
          </a:xfrm>
          <a:prstGeom prst="arc">
            <a:avLst/>
          </a:prstGeom>
          <a:ln w="5715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1" name="Arc 150"/>
          <p:cNvSpPr/>
          <p:nvPr/>
        </p:nvSpPr>
        <p:spPr>
          <a:xfrm>
            <a:off x="6059547" y="1956258"/>
            <a:ext cx="1143000" cy="1058369"/>
          </a:xfrm>
          <a:prstGeom prst="arc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Arc 156"/>
          <p:cNvSpPr/>
          <p:nvPr/>
        </p:nvSpPr>
        <p:spPr>
          <a:xfrm rot="16200000">
            <a:off x="5718528" y="1983892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6" name="Arc 155"/>
          <p:cNvSpPr/>
          <p:nvPr/>
        </p:nvSpPr>
        <p:spPr>
          <a:xfrm>
            <a:off x="6062090" y="1954384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28600" y="66419"/>
            <a:ext cx="9601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Observation 3. Reducing </a:t>
            </a:r>
            <a:r>
              <a:rPr lang="en-US" sz="4400" dirty="0" err="1" smtClean="0"/>
              <a:t>Precharge</a:t>
            </a:r>
            <a:r>
              <a:rPr lang="en-US" sz="4400" dirty="0" smtClean="0"/>
              <a:t> Time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90373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420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93420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3420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1803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764147" y="1676400"/>
            <a:ext cx="3276600" cy="4038600"/>
            <a:chOff x="5105400" y="1676400"/>
            <a:chExt cx="3276600" cy="4038600"/>
          </a:xfrm>
        </p:grpSpPr>
        <p:grpSp>
          <p:nvGrpSpPr>
            <p:cNvPr id="2" name="Group 1"/>
            <p:cNvGrpSpPr/>
            <p:nvPr/>
          </p:nvGrpSpPr>
          <p:grpSpPr>
            <a:xfrm>
              <a:off x="6541549" y="2979580"/>
              <a:ext cx="457200" cy="2054777"/>
              <a:chOff x="3846577" y="3212280"/>
              <a:chExt cx="457200" cy="2054777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4086828" y="3212280"/>
                <a:ext cx="2508" cy="1521378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DRAM"/>
              <p:cNvSpPr/>
              <p:nvPr/>
            </p:nvSpPr>
            <p:spPr>
              <a:xfrm>
                <a:off x="3846577" y="4733657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rot="16200000">
              <a:off x="5863989" y="343343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err="1">
                  <a:latin typeface="+mj-lt"/>
                </a:rPr>
                <a:t>B</a:t>
              </a:r>
              <a:r>
                <a:rPr lang="en-US" sz="2800" dirty="0" err="1" smtClean="0">
                  <a:latin typeface="+mj-lt"/>
                </a:rPr>
                <a:t>itline</a:t>
              </a:r>
              <a:endParaRPr lang="en-US" sz="2800" dirty="0" smtClean="0">
                <a:latin typeface="+mj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05400" y="4879645"/>
              <a:ext cx="3276600" cy="8353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Sense-Amplifier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779293" y="1676400"/>
              <a:ext cx="2507" cy="130318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 flipH="1">
            <a:off x="6440549" y="2462837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284188" y="2439406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126687" y="871294"/>
            <a:ext cx="1934495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Sensing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828861" y="905983"/>
            <a:ext cx="2250946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+mj-lt"/>
              </a:rPr>
              <a:t>Precharge</a:t>
            </a:r>
            <a:endParaRPr lang="en-US" sz="40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5" name="Punchline"/>
          <p:cNvSpPr txBox="1"/>
          <p:nvPr/>
        </p:nvSpPr>
        <p:spPr>
          <a:xfrm>
            <a:off x="304800" y="5334000"/>
            <a:ext cx="23622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i="1" dirty="0" err="1" smtClean="0">
                <a:latin typeface="+mj-lt"/>
              </a:rPr>
              <a:t>Precharge</a:t>
            </a:r>
            <a:r>
              <a:rPr lang="en-US" sz="3600" b="1" i="1" dirty="0" smtClean="0">
                <a:latin typeface="+mj-lt"/>
              </a:rPr>
              <a:t> ?</a:t>
            </a:r>
            <a:endParaRPr lang="en-US" sz="3600" b="1" i="1" dirty="0">
              <a:latin typeface="+mj-lt"/>
            </a:endParaRPr>
          </a:p>
        </p:txBody>
      </p:sp>
      <p:sp>
        <p:nvSpPr>
          <p:cNvPr id="166" name="Punchline"/>
          <p:cNvSpPr txBox="1"/>
          <p:nvPr/>
        </p:nvSpPr>
        <p:spPr>
          <a:xfrm>
            <a:off x="2667000" y="5334002"/>
            <a:ext cx="6477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i="1" dirty="0" smtClean="0">
                <a:latin typeface="+mj-lt"/>
              </a:rPr>
              <a:t>– Setting </a:t>
            </a:r>
            <a:r>
              <a:rPr lang="en-US" sz="3600" i="1" dirty="0" err="1" smtClean="0">
                <a:latin typeface="+mj-lt"/>
              </a:rPr>
              <a:t>bitline</a:t>
            </a:r>
            <a:r>
              <a:rPr lang="en-US" sz="3600" i="1" dirty="0" smtClean="0">
                <a:latin typeface="+mj-lt"/>
              </a:rPr>
              <a:t> to </a:t>
            </a:r>
            <a:r>
              <a:rPr lang="en-US" sz="3600" b="1" i="1" dirty="0" smtClean="0">
                <a:latin typeface="+mj-lt"/>
              </a:rPr>
              <a:t>half-full charge</a:t>
            </a:r>
            <a:r>
              <a:rPr lang="en-US" sz="3600" i="1" dirty="0" smtClean="0">
                <a:latin typeface="+mj-lt"/>
              </a:rPr>
              <a:t> </a:t>
            </a:r>
            <a:endParaRPr lang="en-US" sz="3600" i="1" dirty="0">
              <a:latin typeface="+mj-lt"/>
            </a:endParaRPr>
          </a:p>
        </p:txBody>
      </p:sp>
      <p:sp>
        <p:nvSpPr>
          <p:cNvPr id="87" name="Punchline"/>
          <p:cNvSpPr txBox="1"/>
          <p:nvPr/>
        </p:nvSpPr>
        <p:spPr>
          <a:xfrm>
            <a:off x="152400" y="838201"/>
            <a:ext cx="37338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i="1" dirty="0" smtClean="0">
                <a:latin typeface="+mj-lt"/>
              </a:rPr>
              <a:t>Typical DIMM at Lower Temperature</a:t>
            </a:r>
          </a:p>
        </p:txBody>
      </p:sp>
    </p:spTree>
    <p:extLst>
      <p:ext uri="{BB962C8B-B14F-4D97-AF65-F5344CB8AC3E}">
        <p14:creationId xmlns:p14="http://schemas.microsoft.com/office/powerpoint/2010/main" val="356865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2" grpId="1" animBg="1"/>
      <p:bldP spid="151" grpId="0" animBg="1"/>
      <p:bldP spid="151" grpId="1" animBg="1"/>
      <p:bldP spid="157" grpId="0" animBg="1"/>
      <p:bldP spid="156" grpId="0" animBg="1"/>
      <p:bldP spid="163" grpId="0"/>
      <p:bldP spid="163" grpId="1"/>
      <p:bldP spid="164" grpId="0"/>
      <p:bldP spid="165" grpId="0"/>
      <p:bldP spid="1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98831" y="2022933"/>
            <a:ext cx="5463769" cy="3234867"/>
            <a:chOff x="3957682" y="1021279"/>
            <a:chExt cx="5463769" cy="3234867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957682" y="1949172"/>
              <a:ext cx="15513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061441" y="2040735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+mj-lt"/>
                </a:rPr>
                <a:t>Full (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+mj-lt"/>
                </a:rPr>
                <a:t>Vdd</a:t>
              </a:r>
              <a:r>
                <a:rPr lang="en-US" sz="2400" b="1" dirty="0" smtClean="0">
                  <a:solidFill>
                    <a:srgbClr val="0000FF"/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1021279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7" name="Arc 156"/>
          <p:cNvSpPr/>
          <p:nvPr/>
        </p:nvSpPr>
        <p:spPr>
          <a:xfrm rot="16200000">
            <a:off x="2130880" y="3245310"/>
            <a:ext cx="953288" cy="728553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43247" y="4120102"/>
            <a:ext cx="1360010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bitline</a:t>
            </a:r>
            <a:endParaRPr lang="en-US" sz="2800" dirty="0" smtClean="0">
              <a:latin typeface="+mj-lt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2438400" y="2667000"/>
            <a:ext cx="492169" cy="13116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930571" y="3461951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74210" y="3438520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76200" y="1752600"/>
            <a:ext cx="2250946" cy="10637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Not Fully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</a:rPr>
              <a:t>Precharged</a:t>
            </a:r>
            <a:endParaRPr lang="en-US" sz="28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7" name="Arc 86"/>
          <p:cNvSpPr/>
          <p:nvPr/>
        </p:nvSpPr>
        <p:spPr>
          <a:xfrm rot="21322428">
            <a:off x="1600726" y="2892298"/>
            <a:ext cx="2153737" cy="1464141"/>
          </a:xfrm>
          <a:prstGeom prst="arc">
            <a:avLst/>
          </a:prstGeom>
          <a:ln w="1174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05200" y="1696503"/>
            <a:ext cx="2743200" cy="11009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More Charge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j-lt"/>
                <a:sym typeface="Wingdings"/>
              </a:rPr>
              <a:t> Strong Sensing</a:t>
            </a:r>
            <a:endParaRPr lang="en-US" sz="28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228600" y="914400"/>
            <a:ext cx="3571188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Access Empty Cell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429000" y="762000"/>
            <a:ext cx="2895600" cy="11538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Access Full Cell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096000" y="914400"/>
            <a:ext cx="3048000" cy="4419600"/>
            <a:chOff x="6096000" y="838200"/>
            <a:chExt cx="3048000" cy="4419600"/>
          </a:xfrm>
        </p:grpSpPr>
        <p:sp>
          <p:nvSpPr>
            <p:cNvPr id="24" name="Rectangle 23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tRP</a:t>
              </a:r>
              <a:r>
                <a:rPr lang="en-US" sz="36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35% ↓</a:t>
              </a:r>
              <a:endParaRPr lang="en-US" sz="100" b="1" dirty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 smtClean="0">
                  <a:solidFill>
                    <a:srgbClr val="CC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Punchline"/>
            <p:cNvSpPr txBox="1"/>
            <p:nvPr/>
          </p:nvSpPr>
          <p:spPr>
            <a:xfrm>
              <a:off x="6096000" y="838200"/>
              <a:ext cx="3048000" cy="9906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200" b="1" i="1" dirty="0" smtClean="0">
                  <a:latin typeface="+mj-lt"/>
                </a:rPr>
                <a:t>115 DIMM </a:t>
              </a:r>
            </a:p>
            <a:p>
              <a:pPr algn="ctr">
                <a:lnSpc>
                  <a:spcPct val="70000"/>
                </a:lnSpc>
              </a:pPr>
              <a:r>
                <a:rPr lang="en-US" sz="3200" b="1" i="1" dirty="0" smtClean="0">
                  <a:latin typeface="+mj-lt"/>
                </a:rPr>
                <a:t>Characterization</a:t>
              </a:r>
            </a:p>
          </p:txBody>
        </p:sp>
      </p:grpSp>
      <p:sp>
        <p:nvSpPr>
          <p:cNvPr id="26" name="Punchline"/>
          <p:cNvSpPr txBox="1"/>
          <p:nvPr/>
        </p:nvSpPr>
        <p:spPr>
          <a:xfrm>
            <a:off x="0" y="52578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Typical DIMM at Lower Temperature</a:t>
            </a:r>
          </a:p>
          <a:p>
            <a:pPr algn="ctr"/>
            <a:r>
              <a:rPr lang="en-US" sz="3600" b="1" i="1" dirty="0" smtClean="0">
                <a:solidFill>
                  <a:srgbClr val="0000FF"/>
                </a:solidFill>
                <a:latin typeface="+mj-lt"/>
                <a:sym typeface="Wingdings"/>
              </a:rPr>
              <a:t> More charge  </a:t>
            </a:r>
            <a:r>
              <a:rPr lang="en-US" sz="3600" b="1" i="1" dirty="0" err="1" smtClean="0">
                <a:solidFill>
                  <a:srgbClr val="0000FF"/>
                </a:solidFill>
                <a:latin typeface="+mj-lt"/>
                <a:sym typeface="Wingdings"/>
              </a:rPr>
              <a:t>Precharge</a:t>
            </a:r>
            <a:r>
              <a:rPr lang="en-US" sz="3600" b="1" i="1" dirty="0" smtClean="0">
                <a:solidFill>
                  <a:srgbClr val="0000FF"/>
                </a:solidFill>
                <a:latin typeface="+mj-lt"/>
                <a:sym typeface="Wingdings"/>
              </a:rPr>
              <a:t> time reduction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228600" y="66419"/>
            <a:ext cx="9601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Observation 3. Reducing </a:t>
            </a:r>
            <a:r>
              <a:rPr lang="en-US" sz="4400" dirty="0" err="1" smtClean="0"/>
              <a:t>Precharge</a:t>
            </a:r>
            <a:r>
              <a:rPr lang="en-US" sz="4400" dirty="0" smtClean="0"/>
              <a:t> Time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1022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4" grpId="0"/>
      <p:bldP spid="87" grpId="0" animBg="1"/>
      <p:bldP spid="88" grpId="0"/>
      <p:bldP spid="93" grpId="0"/>
      <p:bldP spid="9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7953" y="66419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Key Observations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68227" y="1066800"/>
            <a:ext cx="88757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1. Sensing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4800" y="27432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2. Restore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4427" y="43434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3. </a:t>
            </a:r>
            <a:r>
              <a:rPr lang="en-US" sz="3600" b="1" dirty="0" err="1" smtClean="0">
                <a:solidFill>
                  <a:srgbClr val="000000"/>
                </a:solidFill>
                <a:latin typeface="+mj-lt"/>
              </a:rPr>
              <a:t>Precharge</a:t>
            </a:r>
            <a:endParaRPr lang="en-US" sz="36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8200" y="1676400"/>
            <a:ext cx="8305800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Sense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cells with extra charge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faster 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+mj-lt"/>
                <a:sym typeface="Wingdings"/>
              </a:rPr>
              <a:t> Lower sensing latency</a:t>
            </a:r>
            <a:endParaRPr lang="en-US" sz="32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8200" y="3200400"/>
            <a:ext cx="8305800" cy="1066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No need to fully restore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cells with extra charge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+mj-lt"/>
                <a:sym typeface="Wingdings"/>
              </a:rPr>
              <a:t> Lower restore  latency</a:t>
            </a:r>
            <a:endParaRPr lang="en-US" sz="32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8200" y="4876800"/>
            <a:ext cx="8305800" cy="1371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No need to fully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precharge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bitlines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for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cells with extra charge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+mj-lt"/>
                <a:sym typeface="Wingdings"/>
              </a:rPr>
              <a:t> Lower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  <a:sym typeface="Wingdings"/>
              </a:rPr>
              <a:t>precharge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sym typeface="Wingdings"/>
              </a:rPr>
              <a:t> latency</a:t>
            </a:r>
            <a:endParaRPr lang="en-US" sz="3200" b="1" dirty="0" smtClean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292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83820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1. DRAM Operation Basics</a:t>
            </a:r>
            <a:endParaRPr lang="en-US" sz="4000" b="1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068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2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Reasons for Timing Margin in DRAM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3383280"/>
            <a:ext cx="8382000" cy="73152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4. Adaptive-Latency DRAM</a:t>
            </a:r>
            <a:endParaRPr lang="en-US" sz="40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26720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5. DRAM Characterization</a:t>
            </a:r>
            <a:endParaRPr lang="en-US" sz="40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51358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6. Real System Performance Evaluation</a:t>
            </a:r>
            <a:endParaRPr lang="en-US" sz="40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5450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3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Key Observations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853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600" b="0" dirty="0"/>
              <a:t>Adaptive-Latency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6482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Key idea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Optimize </a:t>
            </a:r>
            <a:r>
              <a:rPr lang="en-US" b="1" dirty="0">
                <a:solidFill>
                  <a:srgbClr val="000000"/>
                </a:solidFill>
              </a:rPr>
              <a:t>DRAM timing parameters </a:t>
            </a:r>
            <a:r>
              <a:rPr lang="en-US" b="1" dirty="0" smtClean="0">
                <a:solidFill>
                  <a:srgbClr val="000000"/>
                </a:solidFill>
              </a:rPr>
              <a:t>online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Two components</a:t>
            </a:r>
            <a:endParaRPr lang="en-US" sz="3200" i="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DRAM manufacturer profiles multiple sets of reliable DRAM timing parameters at different temperatures for each DIMM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System monitors </a:t>
            </a:r>
            <a:r>
              <a:rPr lang="en-US" dirty="0">
                <a:solidFill>
                  <a:srgbClr val="000000"/>
                </a:solidFill>
              </a:rPr>
              <a:t>DRAM temperature </a:t>
            </a:r>
            <a:r>
              <a:rPr lang="en-US" dirty="0" smtClean="0">
                <a:solidFill>
                  <a:srgbClr val="000000"/>
                </a:solidFill>
              </a:rPr>
              <a:t>&amp; uses appropriate </a:t>
            </a:r>
            <a:r>
              <a:rPr lang="en-US" dirty="0">
                <a:solidFill>
                  <a:srgbClr val="000000"/>
                </a:solidFill>
              </a:rPr>
              <a:t>DRAM timing </a:t>
            </a:r>
            <a:r>
              <a:rPr lang="en-US" dirty="0" smtClean="0">
                <a:solidFill>
                  <a:srgbClr val="000000"/>
                </a:solidFill>
              </a:rPr>
              <a:t>parameters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3657600"/>
            <a:ext cx="5638800" cy="548640"/>
          </a:xfrm>
          <a:prstGeom prst="rect">
            <a:avLst/>
          </a:prstGeom>
          <a:solidFill>
            <a:srgbClr val="0000FF"/>
          </a:solidFill>
          <a:effectLst>
            <a:softEdge rad="50800"/>
          </a:effectLst>
        </p:spPr>
        <p:txBody>
          <a:bodyPr vert="horz" wrap="none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reliable DRAM timing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81400" y="4648200"/>
            <a:ext cx="3352800" cy="548640"/>
          </a:xfrm>
          <a:prstGeom prst="rect">
            <a:avLst/>
          </a:prstGeom>
          <a:solidFill>
            <a:srgbClr val="0000FF"/>
          </a:solidFill>
          <a:effectLst>
            <a:softEdge rad="50800"/>
          </a:effectLst>
        </p:spPr>
        <p:txBody>
          <a:bodyPr vert="horz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DRAM temperature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9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83820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1. DRAM Operation Basics</a:t>
            </a:r>
            <a:endParaRPr lang="en-US" sz="4000" b="1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068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2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Reasons for Timing Margin in DRAM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33832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4. Adaptive-Latency DRAM</a:t>
            </a:r>
            <a:endParaRPr lang="en-US" sz="40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267200"/>
            <a:ext cx="8382000" cy="73152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5. DRAM Characterization</a:t>
            </a:r>
            <a:endParaRPr lang="en-US" sz="40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51358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6. Real System Performance Evaluation</a:t>
            </a:r>
            <a:endParaRPr lang="en-US" sz="40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5450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3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Key Observations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405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600" b="0" dirty="0"/>
              <a:t>DRAM Temperature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066800"/>
            <a:ext cx="8915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DRAM temperature measurement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Server cluster: Operates at under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34°C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Desktop: Operates at under </a:t>
            </a:r>
            <a:r>
              <a:rPr lang="en-US" sz="2800" b="1" dirty="0" smtClean="0">
                <a:solidFill>
                  <a:srgbClr val="1F4E79"/>
                </a:solidFill>
                <a:latin typeface="+mj-lt"/>
              </a:rPr>
              <a:t>50°C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CC3300"/>
                </a:solidFill>
                <a:latin typeface="+mj-lt"/>
              </a:rPr>
              <a:t>DRAM standard optimized for 85</a:t>
            </a:r>
            <a:r>
              <a:rPr lang="en-US" altLang="ko-KR" sz="2800" b="1" i="1" dirty="0">
                <a:solidFill>
                  <a:srgbClr val="CC3300"/>
                </a:solidFill>
                <a:latin typeface="+mj-lt"/>
              </a:rPr>
              <a:t>°</a:t>
            </a:r>
            <a:r>
              <a:rPr lang="en-US" altLang="ko-KR" sz="2800" i="1" dirty="0" smtClean="0">
                <a:solidFill>
                  <a:srgbClr val="CC3300"/>
                </a:solidFill>
                <a:latin typeface="+mj-lt"/>
              </a:rPr>
              <a:t>C</a:t>
            </a:r>
            <a:endParaRPr lang="en-US" sz="2800" i="1" dirty="0" smtClean="0">
              <a:solidFill>
                <a:srgbClr val="CC3300"/>
              </a:solidFill>
              <a:latin typeface="+mj-lt"/>
            </a:endParaRP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i="1" dirty="0" smtClean="0">
              <a:solidFill>
                <a:schemeClr val="tx2"/>
              </a:solidFill>
              <a:latin typeface="+mj-lt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2800" i="1" dirty="0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19400"/>
            <a:ext cx="8915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Previous works – DRAM temperature is low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El-Sayed+ SIGMETRICS 2012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Liu+ ISCA 2007</a:t>
            </a:r>
            <a:endParaRPr lang="en-US" sz="2800" dirty="0">
              <a:latin typeface="+mj-lt"/>
            </a:endParaRP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i="1" dirty="0" smtClean="0">
              <a:solidFill>
                <a:schemeClr val="tx2"/>
              </a:solidFill>
              <a:latin typeface="+mj-lt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2800" i="1" dirty="0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343400"/>
            <a:ext cx="8915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Previous works – Maintain DRAM temperature low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David+ ICAC 2011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Liu+ ISCA 2007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Zhu+ ITHERM 2008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i="1" dirty="0" smtClean="0">
              <a:solidFill>
                <a:schemeClr val="tx2"/>
              </a:solidFill>
              <a:latin typeface="+mj-lt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2800" i="1" dirty="0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667000"/>
            <a:ext cx="8686800" cy="18288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+mj-lt"/>
              </a:rPr>
              <a:t>DRAM operates at low temperatures   in the common-case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64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382000" cy="761999"/>
          </a:xfrm>
        </p:spPr>
        <p:txBody>
          <a:bodyPr/>
          <a:lstStyle/>
          <a:p>
            <a:pPr algn="ctr"/>
            <a:r>
              <a:rPr lang="en-US" sz="5600" dirty="0" smtClean="0">
                <a:solidFill>
                  <a:srgbClr val="FFFF00"/>
                </a:solidFill>
              </a:rPr>
              <a:t>DRAM Testing Infrastructure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6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Test Pattern</a:t>
            </a:r>
            <a:endParaRPr lang="en-US" sz="56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39552" y="2206136"/>
            <a:ext cx="8153400" cy="127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691952" y="1903876"/>
            <a:ext cx="984448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Write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67Text"/>
          <p:cNvSpPr txBox="1"/>
          <p:nvPr/>
        </p:nvSpPr>
        <p:spPr>
          <a:xfrm>
            <a:off x="7772400" y="1521606"/>
            <a:ext cx="1295400" cy="6845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200" i="1" dirty="0" smtClean="0">
                <a:latin typeface="+mj-lt"/>
              </a:rPr>
              <a:t>time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133600" y="1905000"/>
            <a:ext cx="996752" cy="6070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Access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708848" y="1905000"/>
            <a:ext cx="996752" cy="60706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Verify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2581012" y="2734962"/>
            <a:ext cx="3667388" cy="8238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67Text"/>
          <p:cNvSpPr txBox="1"/>
          <p:nvPr/>
        </p:nvSpPr>
        <p:spPr>
          <a:xfrm>
            <a:off x="2133600" y="2751438"/>
            <a:ext cx="4572000" cy="614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Refresh Interval: 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ea typeface="Cambria Math" panose="02040503050406030204" pitchFamily="18" charset="0"/>
              </a:rPr>
              <a:t>64–512ms</a:t>
            </a:r>
            <a:endParaRPr lang="en-US" sz="3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953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 smtClean="0"/>
              <a:t>Single cache line test (Read/Write)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362505" y="3657600"/>
            <a:ext cx="8382000" cy="1092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rgbClr val="000000"/>
                </a:solidFill>
              </a:rPr>
              <a:t>Overlapping multiple single cache line tests to simulate </a:t>
            </a:r>
            <a:r>
              <a:rPr lang="en-US" i="1" dirty="0" smtClean="0">
                <a:solidFill>
                  <a:srgbClr val="C00000"/>
                </a:solidFill>
              </a:rPr>
              <a:t>power noise </a:t>
            </a:r>
            <a:r>
              <a:rPr lang="en-US" i="1" dirty="0" smtClean="0">
                <a:solidFill>
                  <a:srgbClr val="000000"/>
                </a:solidFill>
              </a:rPr>
              <a:t>and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coupling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040" y="4722006"/>
            <a:ext cx="8994608" cy="1911839"/>
            <a:chOff x="67040" y="4722006"/>
            <a:chExt cx="8994608" cy="1911839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4722006"/>
              <a:ext cx="8528248" cy="1911839"/>
              <a:chOff x="533400" y="4442663"/>
              <a:chExt cx="8528248" cy="1911839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533400" y="5127193"/>
                <a:ext cx="8153400" cy="1270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ounded Rectangle 60"/>
              <p:cNvSpPr/>
              <p:nvPr/>
            </p:nvSpPr>
            <p:spPr>
              <a:xfrm>
                <a:off x="685800" y="4824933"/>
                <a:ext cx="990600" cy="60706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+mj-lt"/>
                  </a:rPr>
                  <a:t>Write</a:t>
                </a:r>
                <a:endParaRPr lang="en-US" sz="24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2133600" y="4823663"/>
                <a:ext cx="996752" cy="60706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+mj-lt"/>
                  </a:rPr>
                  <a:t>Access</a:t>
                </a:r>
                <a:endParaRPr 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5708848" y="4823663"/>
                <a:ext cx="996752" cy="60706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+mj-lt"/>
                  </a:rPr>
                  <a:t>Verify</a:t>
                </a:r>
                <a:endParaRPr 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1" name="67Text"/>
              <p:cNvSpPr txBox="1"/>
              <p:nvPr/>
            </p:nvSpPr>
            <p:spPr>
              <a:xfrm>
                <a:off x="7766248" y="4442663"/>
                <a:ext cx="1295400" cy="68453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3200" i="1" dirty="0" smtClean="0">
                    <a:latin typeface="+mj-lt"/>
                  </a:rPr>
                  <a:t>time</a:t>
                </a: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H="1" flipV="1">
                <a:off x="2581012" y="5732219"/>
                <a:ext cx="3667388" cy="8238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67Text"/>
              <p:cNvSpPr txBox="1"/>
              <p:nvPr/>
            </p:nvSpPr>
            <p:spPr>
              <a:xfrm>
                <a:off x="2133600" y="5740457"/>
                <a:ext cx="4572000" cy="61404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3200" b="1" dirty="0" smtClean="0">
                    <a:latin typeface="+mj-lt"/>
                  </a:rPr>
                  <a:t>Refresh Interval: </a:t>
                </a:r>
                <a:r>
                  <a:rPr lang="en-US" sz="3000" dirty="0" smtClean="0">
                    <a:latin typeface="+mj-lt"/>
                    <a:ea typeface="Cambria Math" panose="02040503050406030204" pitchFamily="18" charset="0"/>
                  </a:rPr>
                  <a:t>64–512ms</a:t>
                </a:r>
                <a:endParaRPr lang="en-US" sz="3000" dirty="0" smtClean="0">
                  <a:latin typeface="+mj-lt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124200" y="4826057"/>
                <a:ext cx="996752" cy="60706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+mj-lt"/>
                  </a:rPr>
                  <a:t>Access</a:t>
                </a:r>
                <a:endParaRPr 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4114800" y="4826057"/>
                <a:ext cx="996752" cy="60706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+mj-lt"/>
                  </a:rPr>
                  <a:t>Access</a:t>
                </a:r>
                <a:endParaRPr 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6705600" y="4826057"/>
                <a:ext cx="996752" cy="60706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+mj-lt"/>
                  </a:rPr>
                  <a:t>Verify</a:t>
                </a:r>
                <a:endParaRPr 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5114380" y="4906465"/>
              <a:ext cx="1082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anose="020F0502020204030204" pitchFamily="34" charset="0"/>
                </a:rPr>
                <a:t>. . .</a:t>
              </a:r>
              <a:endParaRPr 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80888" y="4906465"/>
              <a:ext cx="1082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anose="020F0502020204030204" pitchFamily="34" charset="0"/>
                </a:rPr>
                <a:t>. . .</a:t>
              </a:r>
              <a:endParaRPr 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040" y="4895526"/>
              <a:ext cx="1082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anose="020F0502020204030204" pitchFamily="34" charset="0"/>
                </a:rPr>
                <a:t>. . .</a:t>
              </a:r>
              <a:endParaRPr lang="en-US" sz="2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4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/>
      <p:bldP spid="79" grpId="0" animBg="1"/>
      <p:bldP spid="80" grpId="0" animBg="1"/>
      <p:bldP spid="82" grpId="0"/>
      <p:bldP spid="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Control Factors</a:t>
            </a:r>
            <a:endParaRPr lang="en-US" sz="5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6868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Timing parameters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Sensing: </a:t>
            </a:r>
            <a:r>
              <a:rPr lang="en-US" dirty="0" err="1" smtClean="0">
                <a:solidFill>
                  <a:srgbClr val="000000"/>
                </a:solidFill>
              </a:rPr>
              <a:t>tRCD</a:t>
            </a:r>
            <a:endParaRPr lang="en-US" dirty="0" smtClean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Restore: </a:t>
            </a:r>
            <a:r>
              <a:rPr lang="en-US" dirty="0" err="1" smtClean="0">
                <a:solidFill>
                  <a:srgbClr val="000000"/>
                </a:solidFill>
              </a:rPr>
              <a:t>tRAS</a:t>
            </a:r>
            <a:r>
              <a:rPr lang="en-US" dirty="0" smtClean="0">
                <a:solidFill>
                  <a:srgbClr val="000000"/>
                </a:solidFill>
              </a:rPr>
              <a:t> (read), </a:t>
            </a:r>
            <a:r>
              <a:rPr lang="en-US" dirty="0" err="1" smtClean="0">
                <a:solidFill>
                  <a:srgbClr val="000000"/>
                </a:solidFill>
              </a:rPr>
              <a:t>tWR</a:t>
            </a:r>
            <a:r>
              <a:rPr lang="en-US" dirty="0" smtClean="0">
                <a:solidFill>
                  <a:srgbClr val="000000"/>
                </a:solidFill>
              </a:rPr>
              <a:t>(write)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Precharge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tRP</a:t>
            </a:r>
            <a:endParaRPr lang="en-US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1800" i="1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Temperature: 55 – 85°C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i="1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Refresh interval: 64 – 512ms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Longer refresh interval leads to smaller charge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Standard refresh interval: 64ms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600" b="0" dirty="0" smtClean="0">
                <a:solidFill>
                  <a:schemeClr val="bg1"/>
                </a:solidFill>
              </a:rPr>
              <a:t>Reducing DRAM Timing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5344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0000FF"/>
                </a:solidFill>
              </a:rPr>
              <a:t>Why can we </a:t>
            </a:r>
            <a:r>
              <a:rPr lang="en-US" b="1" i="1" dirty="0" smtClean="0">
                <a:solidFill>
                  <a:srgbClr val="0000FF"/>
                </a:solidFill>
              </a:rPr>
              <a:t>reduce DRAM timing parameters without any errors</a:t>
            </a:r>
            <a:r>
              <a:rPr lang="en-US" i="1" dirty="0" smtClean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1310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7273" y="1444752"/>
            <a:ext cx="8149952" cy="3821792"/>
            <a:chOff x="817273" y="1052736"/>
            <a:chExt cx="8149952" cy="4661647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/>
            </p:nvPr>
          </p:nvGraphicFramePr>
          <p:xfrm>
            <a:off x="817273" y="1052736"/>
            <a:ext cx="1880624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Chart 10"/>
            <p:cNvGraphicFramePr>
              <a:graphicFrameLocks/>
            </p:cNvGraphicFramePr>
            <p:nvPr>
              <p:extLst/>
            </p:nvPr>
          </p:nvGraphicFramePr>
          <p:xfrm>
            <a:off x="2545465" y="1052736"/>
            <a:ext cx="3012141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3804636"/>
                </p:ext>
              </p:extLst>
            </p:nvPr>
          </p:nvGraphicFramePr>
          <p:xfrm>
            <a:off x="7086600" y="1052736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5773400"/>
                </p:ext>
              </p:extLst>
            </p:nvPr>
          </p:nvGraphicFramePr>
          <p:xfrm>
            <a:off x="5349240" y="1052736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162360" y="1457744"/>
            <a:ext cx="829816" cy="3289051"/>
            <a:chOff x="162360" y="1061504"/>
            <a:chExt cx="829816" cy="4011834"/>
          </a:xfrm>
        </p:grpSpPr>
        <p:grpSp>
          <p:nvGrpSpPr>
            <p:cNvPr id="39" name="Group 38"/>
            <p:cNvGrpSpPr/>
            <p:nvPr/>
          </p:nvGrpSpPr>
          <p:grpSpPr>
            <a:xfrm>
              <a:off x="393192" y="1061504"/>
              <a:ext cx="598984" cy="4011834"/>
              <a:chOff x="393192" y="1061504"/>
              <a:chExt cx="598984" cy="401183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93192" y="3933056"/>
                <a:ext cx="598984" cy="41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10</a:t>
                </a:r>
                <a:endParaRPr lang="en-US" sz="1600" b="1" i="1" dirty="0">
                  <a:latin typeface="+mj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93192" y="3205728"/>
                <a:ext cx="598984" cy="41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10</a:t>
                </a:r>
                <a:r>
                  <a:rPr lang="en-US" sz="1600" b="1" i="1" baseline="30000" dirty="0" smtClean="0">
                    <a:latin typeface="+mj-lt"/>
                  </a:rPr>
                  <a:t>2</a:t>
                </a:r>
                <a:endParaRPr lang="en-US" sz="1600" b="1" i="1" baseline="30000" dirty="0">
                  <a:latin typeface="+mj-lt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93192" y="2512248"/>
                <a:ext cx="598984" cy="41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10</a:t>
                </a:r>
                <a:r>
                  <a:rPr lang="en-US" sz="1600" b="1" i="1" baseline="30000" dirty="0" smtClean="0">
                    <a:latin typeface="+mj-lt"/>
                  </a:rPr>
                  <a:t>3</a:t>
                </a:r>
                <a:endParaRPr lang="en-US" sz="1600" b="1" i="1" baseline="30000" dirty="0">
                  <a:latin typeface="+mj-lt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192" y="1786595"/>
                <a:ext cx="598984" cy="41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10</a:t>
                </a:r>
                <a:r>
                  <a:rPr lang="en-US" sz="1600" b="1" i="1" baseline="30000" dirty="0" smtClean="0">
                    <a:latin typeface="+mj-lt"/>
                  </a:rPr>
                  <a:t>4</a:t>
                </a:r>
                <a:endParaRPr lang="en-US" sz="1600" b="1" i="1" baseline="30000" dirty="0">
                  <a:latin typeface="+mj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3192" y="1061504"/>
                <a:ext cx="598984" cy="41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10</a:t>
                </a:r>
                <a:r>
                  <a:rPr lang="en-US" sz="1600" b="1" i="1" baseline="30000" dirty="0" smtClean="0">
                    <a:latin typeface="+mj-lt"/>
                  </a:rPr>
                  <a:t>5</a:t>
                </a:r>
                <a:endParaRPr lang="en-US" sz="1600" b="1" i="1" baseline="30000" dirty="0">
                  <a:latin typeface="+mj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192" y="4660385"/>
                <a:ext cx="598984" cy="41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0</a:t>
                </a:r>
                <a:endParaRPr lang="en-US" sz="1600" b="1" i="1" dirty="0">
                  <a:latin typeface="+mj-lt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6200000">
              <a:off x="-362891" y="2802123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+mj-lt"/>
                </a:rPr>
                <a:t>Errors</a:t>
              </a:r>
              <a:endParaRPr lang="en-US" sz="2400" b="1" i="1" dirty="0">
                <a:latin typeface="+mj-lt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40520" y="990600"/>
            <a:ext cx="842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Temperature: 85°C/Refresh Interval: </a:t>
            </a:r>
            <a:r>
              <a:rPr lang="en-US" sz="2800" b="1" i="1" dirty="0" smtClean="0">
                <a:solidFill>
                  <a:srgbClr val="1A5712"/>
                </a:solidFill>
                <a:latin typeface="+mj-lt"/>
              </a:rPr>
              <a:t>64</a:t>
            </a:r>
            <a:r>
              <a:rPr lang="en-US" sz="2800" b="1" i="1" dirty="0" smtClean="0">
                <a:latin typeface="+mj-lt"/>
              </a:rPr>
              <a:t>,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128</a:t>
            </a:r>
            <a:r>
              <a:rPr lang="en-US" sz="2800" b="1" i="1" dirty="0" smtClean="0">
                <a:latin typeface="+mj-lt"/>
              </a:rPr>
              <a:t>, 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256</a:t>
            </a:r>
            <a:r>
              <a:rPr lang="en-US" sz="2800" b="1" i="1" dirty="0" smtClean="0">
                <a:latin typeface="+mj-lt"/>
              </a:rPr>
              <a:t>, </a:t>
            </a:r>
            <a:r>
              <a:rPr lang="en-US" sz="2800" b="1" i="1" dirty="0" smtClean="0">
                <a:solidFill>
                  <a:srgbClr val="0000FF"/>
                </a:solidFill>
                <a:latin typeface="+mj-lt"/>
              </a:rPr>
              <a:t>512</a:t>
            </a:r>
            <a:r>
              <a:rPr lang="en-US" sz="2800" i="1" dirty="0" smtClean="0">
                <a:latin typeface="+mj-lt"/>
              </a:rPr>
              <a:t>ms</a:t>
            </a:r>
            <a:endParaRPr lang="en-US" sz="2800" i="1" dirty="0">
              <a:latin typeface="+mj-lt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1. Timings ↔ Charge</a:t>
            </a:r>
            <a:endParaRPr lang="en-US" sz="5600" dirty="0"/>
          </a:p>
        </p:txBody>
      </p:sp>
      <p:sp>
        <p:nvSpPr>
          <p:cNvPr id="67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latin typeface="+mj-lt"/>
              </a:rPr>
              <a:t>More charge enables </a:t>
            </a:r>
          </a:p>
          <a:p>
            <a:pPr algn="ctr"/>
            <a:r>
              <a:rPr lang="en-US" sz="3600" b="1" i="1" dirty="0" smtClean="0">
                <a:solidFill>
                  <a:schemeClr val="accent5"/>
                </a:solidFill>
                <a:latin typeface="+mj-lt"/>
              </a:rPr>
              <a:t>more timing parameter reduction</a:t>
            </a:r>
            <a:endParaRPr lang="en-US" sz="3600" b="1" i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2" name="TextBox 44"/>
          <p:cNvSpPr txBox="1"/>
          <p:nvPr/>
        </p:nvSpPr>
        <p:spPr>
          <a:xfrm>
            <a:off x="1007416" y="1593476"/>
            <a:ext cx="1484324" cy="2322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smtClean="0">
                <a:latin typeface="+mj-lt"/>
              </a:rPr>
              <a:t>Sensing</a:t>
            </a:r>
          </a:p>
        </p:txBody>
      </p:sp>
      <p:sp>
        <p:nvSpPr>
          <p:cNvPr id="53" name="TextBox 44"/>
          <p:cNvSpPr txBox="1"/>
          <p:nvPr/>
        </p:nvSpPr>
        <p:spPr>
          <a:xfrm>
            <a:off x="2667000" y="1593475"/>
            <a:ext cx="2743200" cy="2322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smtClean="0">
                <a:latin typeface="+mj-lt"/>
              </a:rPr>
              <a:t>Restore </a:t>
            </a:r>
          </a:p>
        </p:txBody>
      </p:sp>
      <p:sp>
        <p:nvSpPr>
          <p:cNvPr id="54" name="TextBox 44"/>
          <p:cNvSpPr txBox="1"/>
          <p:nvPr/>
        </p:nvSpPr>
        <p:spPr>
          <a:xfrm>
            <a:off x="2667000" y="1825754"/>
            <a:ext cx="2743200" cy="3332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latin typeface="+mj-lt"/>
              </a:rPr>
              <a:t>(Read)</a:t>
            </a:r>
          </a:p>
        </p:txBody>
      </p:sp>
      <p:sp>
        <p:nvSpPr>
          <p:cNvPr id="57" name="TextBox 44"/>
          <p:cNvSpPr txBox="1"/>
          <p:nvPr/>
        </p:nvSpPr>
        <p:spPr>
          <a:xfrm>
            <a:off x="7315200" y="1596524"/>
            <a:ext cx="1501140" cy="2322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 smtClean="0">
                <a:latin typeface="+mj-lt"/>
              </a:rPr>
              <a:t>Precharge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58" name="TextBox 44"/>
          <p:cNvSpPr txBox="1"/>
          <p:nvPr/>
        </p:nvSpPr>
        <p:spPr>
          <a:xfrm>
            <a:off x="5522924" y="1596523"/>
            <a:ext cx="1577340" cy="2322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smtClean="0">
                <a:latin typeface="+mj-lt"/>
              </a:rPr>
              <a:t>Restore </a:t>
            </a:r>
          </a:p>
        </p:txBody>
      </p:sp>
      <p:sp>
        <p:nvSpPr>
          <p:cNvPr id="59" name="TextBox 44"/>
          <p:cNvSpPr txBox="1"/>
          <p:nvPr/>
        </p:nvSpPr>
        <p:spPr>
          <a:xfrm>
            <a:off x="5522924" y="1828802"/>
            <a:ext cx="1577340" cy="3332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latin typeface="+mj-lt"/>
              </a:rPr>
              <a:t>(Write)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0" y="1524000"/>
            <a:ext cx="62484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04800" y="1524000"/>
            <a:ext cx="22098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13816" y="1447800"/>
            <a:ext cx="8153409" cy="3821792"/>
            <a:chOff x="-35758727" y="1052736"/>
            <a:chExt cx="8153409" cy="4661647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567849"/>
                </p:ext>
              </p:extLst>
            </p:nvPr>
          </p:nvGraphicFramePr>
          <p:xfrm>
            <a:off x="-35758727" y="1052736"/>
            <a:ext cx="1880624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229488"/>
                </p:ext>
              </p:extLst>
            </p:nvPr>
          </p:nvGraphicFramePr>
          <p:xfrm>
            <a:off x="-34030511" y="1052736"/>
            <a:ext cx="3012141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49942250"/>
                </p:ext>
              </p:extLst>
            </p:nvPr>
          </p:nvGraphicFramePr>
          <p:xfrm>
            <a:off x="-29485943" y="1052736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27675596"/>
                </p:ext>
              </p:extLst>
            </p:nvPr>
          </p:nvGraphicFramePr>
          <p:xfrm>
            <a:off x="-31223303" y="1052736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813816" y="1447800"/>
            <a:ext cx="8153409" cy="3821792"/>
            <a:chOff x="-26614727" y="1052736"/>
            <a:chExt cx="8153409" cy="4661647"/>
          </a:xfrm>
        </p:grpSpPr>
        <p:graphicFrame>
          <p:nvGraphicFramePr>
            <p:cNvPr id="29" name="Chart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7181067"/>
                </p:ext>
              </p:extLst>
            </p:nvPr>
          </p:nvGraphicFramePr>
          <p:xfrm>
            <a:off x="-26614727" y="1052736"/>
            <a:ext cx="1880624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30" name="Char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0442092"/>
                </p:ext>
              </p:extLst>
            </p:nvPr>
          </p:nvGraphicFramePr>
          <p:xfrm>
            <a:off x="-24886511" y="1052736"/>
            <a:ext cx="3012141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31" name="Chart 3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37087599"/>
                </p:ext>
              </p:extLst>
            </p:nvPr>
          </p:nvGraphicFramePr>
          <p:xfrm>
            <a:off x="-20341943" y="1052736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32" name="Chart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6562638"/>
                </p:ext>
              </p:extLst>
            </p:nvPr>
          </p:nvGraphicFramePr>
          <p:xfrm>
            <a:off x="-22079303" y="1052736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813816" y="1447800"/>
            <a:ext cx="8153409" cy="3821792"/>
            <a:chOff x="-17470727" y="1052736"/>
            <a:chExt cx="8153409" cy="4661647"/>
          </a:xfrm>
        </p:grpSpPr>
        <p:graphicFrame>
          <p:nvGraphicFramePr>
            <p:cNvPr id="34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58862776"/>
                </p:ext>
              </p:extLst>
            </p:nvPr>
          </p:nvGraphicFramePr>
          <p:xfrm>
            <a:off x="-17470727" y="1052736"/>
            <a:ext cx="1880624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35" name="Chart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24495167"/>
                </p:ext>
              </p:extLst>
            </p:nvPr>
          </p:nvGraphicFramePr>
          <p:xfrm>
            <a:off x="-15742511" y="1052736"/>
            <a:ext cx="3012141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36" name="Chart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0123452"/>
                </p:ext>
              </p:extLst>
            </p:nvPr>
          </p:nvGraphicFramePr>
          <p:xfrm>
            <a:off x="-11197943" y="1052736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37" name="Chart 3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2968985"/>
                </p:ext>
              </p:extLst>
            </p:nvPr>
          </p:nvGraphicFramePr>
          <p:xfrm>
            <a:off x="-12935303" y="1052736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813816" y="1447800"/>
            <a:ext cx="8153409" cy="3821792"/>
            <a:chOff x="-8326727" y="1052736"/>
            <a:chExt cx="8153409" cy="4661647"/>
          </a:xfrm>
        </p:grpSpPr>
        <p:graphicFrame>
          <p:nvGraphicFramePr>
            <p:cNvPr id="44" name="Chart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7209469"/>
                </p:ext>
              </p:extLst>
            </p:nvPr>
          </p:nvGraphicFramePr>
          <p:xfrm>
            <a:off x="-8326727" y="1052736"/>
            <a:ext cx="1880624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45" name="Chart 4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0860603"/>
                </p:ext>
              </p:extLst>
            </p:nvPr>
          </p:nvGraphicFramePr>
          <p:xfrm>
            <a:off x="-6598511" y="1052736"/>
            <a:ext cx="3012141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graphicFrame>
          <p:nvGraphicFramePr>
            <p:cNvPr id="46" name="Chart 4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14703893"/>
                </p:ext>
              </p:extLst>
            </p:nvPr>
          </p:nvGraphicFramePr>
          <p:xfrm>
            <a:off x="-2053943" y="1052736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47" name="Chart 4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7286611"/>
                </p:ext>
              </p:extLst>
            </p:nvPr>
          </p:nvGraphicFramePr>
          <p:xfrm>
            <a:off x="-3791303" y="1052736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192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" grpId="0" animBg="1"/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13600" y="1442520"/>
            <a:ext cx="8153625" cy="3825679"/>
            <a:chOff x="813816" y="1051560"/>
            <a:chExt cx="8153625" cy="4664368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91317273"/>
                </p:ext>
              </p:extLst>
            </p:nvPr>
          </p:nvGraphicFramePr>
          <p:xfrm>
            <a:off x="7086816" y="1054281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Chart 9"/>
            <p:cNvGraphicFramePr>
              <a:graphicFrameLocks/>
            </p:cNvGraphicFramePr>
            <p:nvPr>
              <p:extLst/>
            </p:nvPr>
          </p:nvGraphicFramePr>
          <p:xfrm>
            <a:off x="813816" y="1051560"/>
            <a:ext cx="1880624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/>
            <p:cNvGraphicFramePr>
              <a:graphicFrameLocks/>
            </p:cNvGraphicFramePr>
            <p:nvPr>
              <p:extLst/>
            </p:nvPr>
          </p:nvGraphicFramePr>
          <p:xfrm>
            <a:off x="2542008" y="1051560"/>
            <a:ext cx="3012141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30909033"/>
                </p:ext>
              </p:extLst>
            </p:nvPr>
          </p:nvGraphicFramePr>
          <p:xfrm>
            <a:off x="5349456" y="1051560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813816" y="1442520"/>
            <a:ext cx="8153409" cy="3823447"/>
            <a:chOff x="-35762184" y="1051560"/>
            <a:chExt cx="8153409" cy="4661647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1837976"/>
                </p:ext>
              </p:extLst>
            </p:nvPr>
          </p:nvGraphicFramePr>
          <p:xfrm>
            <a:off x="-35762184" y="1051560"/>
            <a:ext cx="1880624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76601943"/>
                </p:ext>
              </p:extLst>
            </p:nvPr>
          </p:nvGraphicFramePr>
          <p:xfrm>
            <a:off x="-34033968" y="1051560"/>
            <a:ext cx="3012141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4649962"/>
                </p:ext>
              </p:extLst>
            </p:nvPr>
          </p:nvGraphicFramePr>
          <p:xfrm>
            <a:off x="-29489400" y="1051560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0994136"/>
                </p:ext>
              </p:extLst>
            </p:nvPr>
          </p:nvGraphicFramePr>
          <p:xfrm>
            <a:off x="-31226760" y="1051560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813816" y="1442520"/>
            <a:ext cx="8153409" cy="3823447"/>
            <a:chOff x="-26618184" y="1051560"/>
            <a:chExt cx="8153409" cy="4661647"/>
          </a:xfrm>
        </p:grpSpPr>
        <p:graphicFrame>
          <p:nvGraphicFramePr>
            <p:cNvPr id="23" name="Char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1464755"/>
                </p:ext>
              </p:extLst>
            </p:nvPr>
          </p:nvGraphicFramePr>
          <p:xfrm>
            <a:off x="-22082760" y="1051560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5600752"/>
                </p:ext>
              </p:extLst>
            </p:nvPr>
          </p:nvGraphicFramePr>
          <p:xfrm>
            <a:off x="-26618184" y="1051560"/>
            <a:ext cx="1880624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87615088"/>
                </p:ext>
              </p:extLst>
            </p:nvPr>
          </p:nvGraphicFramePr>
          <p:xfrm>
            <a:off x="-24889968" y="1051560"/>
            <a:ext cx="3012141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2206041"/>
                </p:ext>
              </p:extLst>
            </p:nvPr>
          </p:nvGraphicFramePr>
          <p:xfrm>
            <a:off x="-20345400" y="1051560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sp>
        <p:nvSpPr>
          <p:cNvPr id="50" name="TextBox 49"/>
          <p:cNvSpPr txBox="1"/>
          <p:nvPr/>
        </p:nvSpPr>
        <p:spPr>
          <a:xfrm>
            <a:off x="640080" y="990600"/>
            <a:ext cx="850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T</a:t>
            </a:r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emperature</a:t>
            </a:r>
            <a:r>
              <a:rPr lang="en-US" sz="2800" i="1" dirty="0" smtClean="0">
                <a:latin typeface="+mj-lt"/>
              </a:rPr>
              <a:t>: </a:t>
            </a:r>
            <a:r>
              <a:rPr lang="en-US" sz="2800" b="1" i="1" dirty="0" smtClean="0">
                <a:solidFill>
                  <a:srgbClr val="1A5712"/>
                </a:solidFill>
                <a:latin typeface="+mj-lt"/>
              </a:rPr>
              <a:t>55</a:t>
            </a:r>
            <a:r>
              <a:rPr lang="en-US" sz="2800" b="1" i="1" dirty="0" smtClean="0">
                <a:latin typeface="+mj-lt"/>
              </a:rPr>
              <a:t>,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65</a:t>
            </a:r>
            <a:r>
              <a:rPr lang="en-US" sz="2800" b="1" i="1" dirty="0" smtClean="0">
                <a:latin typeface="+mj-lt"/>
              </a:rPr>
              <a:t>, </a:t>
            </a:r>
            <a:r>
              <a:rPr lang="en-US" sz="2800" b="1" i="1" dirty="0" smtClean="0">
                <a:solidFill>
                  <a:srgbClr val="404040"/>
                </a:solidFill>
                <a:latin typeface="+mj-lt"/>
              </a:rPr>
              <a:t>75</a:t>
            </a:r>
            <a:r>
              <a:rPr lang="en-US" sz="2800" b="1" i="1" dirty="0" smtClean="0">
                <a:latin typeface="+mj-lt"/>
              </a:rPr>
              <a:t>, </a:t>
            </a:r>
            <a:r>
              <a:rPr lang="en-US" sz="2800" b="1" i="1" dirty="0" smtClean="0">
                <a:solidFill>
                  <a:srgbClr val="0000FF"/>
                </a:solidFill>
                <a:latin typeface="+mj-lt"/>
              </a:rPr>
              <a:t>85</a:t>
            </a:r>
            <a:r>
              <a:rPr lang="en-US" sz="2800" b="1" i="1" dirty="0" smtClean="0">
                <a:latin typeface="+mj-lt"/>
              </a:rPr>
              <a:t>°C</a:t>
            </a:r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/Refresh Interval: </a:t>
            </a:r>
            <a:r>
              <a:rPr lang="en-US" sz="2800" b="1" i="1" dirty="0" smtClean="0">
                <a:solidFill>
                  <a:srgbClr val="000000"/>
                </a:solidFill>
                <a:latin typeface="+mj-lt"/>
              </a:rPr>
              <a:t>512ms</a:t>
            </a:r>
            <a:endParaRPr lang="en-US" sz="2800" b="1" i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13816" y="1442520"/>
            <a:ext cx="8153409" cy="3823447"/>
            <a:chOff x="-17474184" y="1051560"/>
            <a:chExt cx="8153409" cy="4661647"/>
          </a:xfrm>
        </p:grpSpPr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7483350"/>
                </p:ext>
              </p:extLst>
            </p:nvPr>
          </p:nvGraphicFramePr>
          <p:xfrm>
            <a:off x="-17474184" y="1051560"/>
            <a:ext cx="1880624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6" name="Chart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89120248"/>
                </p:ext>
              </p:extLst>
            </p:nvPr>
          </p:nvGraphicFramePr>
          <p:xfrm>
            <a:off x="-15745968" y="1051560"/>
            <a:ext cx="3012141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7" name="Chart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8302799"/>
                </p:ext>
              </p:extLst>
            </p:nvPr>
          </p:nvGraphicFramePr>
          <p:xfrm>
            <a:off x="-11201400" y="1051560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28" name="Chart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40008"/>
                </p:ext>
              </p:extLst>
            </p:nvPr>
          </p:nvGraphicFramePr>
          <p:xfrm>
            <a:off x="-12938760" y="1051560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162360" y="1452824"/>
            <a:ext cx="829816" cy="3290328"/>
            <a:chOff x="162360" y="1061504"/>
            <a:chExt cx="829816" cy="4011654"/>
          </a:xfrm>
        </p:grpSpPr>
        <p:grpSp>
          <p:nvGrpSpPr>
            <p:cNvPr id="3" name="Group 2"/>
            <p:cNvGrpSpPr/>
            <p:nvPr/>
          </p:nvGrpSpPr>
          <p:grpSpPr>
            <a:xfrm>
              <a:off x="393192" y="1061504"/>
              <a:ext cx="598984" cy="4011654"/>
              <a:chOff x="393192" y="1061504"/>
              <a:chExt cx="598984" cy="401165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93192" y="3933056"/>
                <a:ext cx="598984" cy="412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10</a:t>
                </a:r>
                <a:endParaRPr lang="en-US" sz="1600" b="1" i="1" dirty="0">
                  <a:latin typeface="+mj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93192" y="3205728"/>
                <a:ext cx="598984" cy="412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10</a:t>
                </a:r>
                <a:r>
                  <a:rPr lang="en-US" sz="1600" b="1" i="1" baseline="30000" dirty="0" smtClean="0">
                    <a:latin typeface="+mj-lt"/>
                  </a:rPr>
                  <a:t>2</a:t>
                </a:r>
                <a:endParaRPr lang="en-US" sz="1600" b="1" i="1" baseline="30000" dirty="0">
                  <a:latin typeface="+mj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3192" y="2512249"/>
                <a:ext cx="598984" cy="412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10</a:t>
                </a:r>
                <a:r>
                  <a:rPr lang="en-US" sz="1600" b="1" i="1" baseline="30000" dirty="0" smtClean="0">
                    <a:latin typeface="+mj-lt"/>
                  </a:rPr>
                  <a:t>3</a:t>
                </a:r>
                <a:endParaRPr lang="en-US" sz="1600" b="1" i="1" baseline="30000" dirty="0">
                  <a:latin typeface="+mj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93192" y="1786595"/>
                <a:ext cx="598984" cy="412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10</a:t>
                </a:r>
                <a:r>
                  <a:rPr lang="en-US" sz="1600" b="1" i="1" baseline="30000" dirty="0" smtClean="0">
                    <a:latin typeface="+mj-lt"/>
                  </a:rPr>
                  <a:t>4</a:t>
                </a:r>
                <a:endParaRPr lang="en-US" sz="1600" b="1" i="1" baseline="30000" dirty="0">
                  <a:latin typeface="+mj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3192" y="1061504"/>
                <a:ext cx="598984" cy="412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10</a:t>
                </a:r>
                <a:r>
                  <a:rPr lang="en-US" sz="1600" b="1" i="1" baseline="30000" dirty="0" smtClean="0">
                    <a:latin typeface="+mj-lt"/>
                  </a:rPr>
                  <a:t>5</a:t>
                </a:r>
                <a:endParaRPr lang="en-US" sz="1600" b="1" i="1" baseline="30000" dirty="0">
                  <a:latin typeface="+mj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93192" y="4660384"/>
                <a:ext cx="598984" cy="412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dirty="0" smtClean="0">
                    <a:latin typeface="+mj-lt"/>
                  </a:rPr>
                  <a:t>0</a:t>
                </a:r>
                <a:endParaRPr lang="en-US" sz="1600" b="1" i="1" dirty="0">
                  <a:latin typeface="+mj-lt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6200000">
              <a:off x="-362891" y="2802124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+mj-lt"/>
                </a:rPr>
                <a:t>Errors</a:t>
              </a:r>
              <a:endParaRPr lang="en-US" sz="2400" b="1" i="1" dirty="0">
                <a:latin typeface="+mj-lt"/>
              </a:endParaRPr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2. Timings ↔ Temperature</a:t>
            </a:r>
            <a:endParaRPr lang="en-US" sz="5600" dirty="0"/>
          </a:p>
        </p:txBody>
      </p:sp>
      <p:sp>
        <p:nvSpPr>
          <p:cNvPr id="60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Lower temperature enables</a:t>
            </a:r>
          </a:p>
          <a:p>
            <a:pPr algn="ctr"/>
            <a:r>
              <a:rPr lang="en-US" sz="3600" b="1" i="1" dirty="0" smtClean="0">
                <a:solidFill>
                  <a:schemeClr val="accent5"/>
                </a:solidFill>
                <a:latin typeface="+mj-lt"/>
              </a:rPr>
              <a:t>more timing parameter reduction</a:t>
            </a:r>
            <a:endParaRPr lang="en-US" sz="3600" b="1" i="1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13816" y="1442880"/>
            <a:ext cx="8153409" cy="3823447"/>
            <a:chOff x="-8330184" y="1051560"/>
            <a:chExt cx="8153409" cy="4661647"/>
          </a:xfrm>
        </p:grpSpPr>
        <p:graphicFrame>
          <p:nvGraphicFramePr>
            <p:cNvPr id="47" name="Chart 4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8929056"/>
                </p:ext>
              </p:extLst>
            </p:nvPr>
          </p:nvGraphicFramePr>
          <p:xfrm>
            <a:off x="-2057400" y="1051560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48" name="Chart 4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9096355"/>
                </p:ext>
              </p:extLst>
            </p:nvPr>
          </p:nvGraphicFramePr>
          <p:xfrm>
            <a:off x="-8330184" y="1051560"/>
            <a:ext cx="1880624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graphicFrame>
          <p:nvGraphicFramePr>
            <p:cNvPr id="49" name="Chart 4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8860806"/>
                </p:ext>
              </p:extLst>
            </p:nvPr>
          </p:nvGraphicFramePr>
          <p:xfrm>
            <a:off x="-6601968" y="1051560"/>
            <a:ext cx="3012141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51" name="Chart 5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26668851"/>
                </p:ext>
              </p:extLst>
            </p:nvPr>
          </p:nvGraphicFramePr>
          <p:xfrm>
            <a:off x="-3794760" y="1051560"/>
            <a:ext cx="1880625" cy="4661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</p:grpSp>
      <p:sp>
        <p:nvSpPr>
          <p:cNvPr id="55" name="TextBox 44"/>
          <p:cNvSpPr txBox="1"/>
          <p:nvPr/>
        </p:nvSpPr>
        <p:spPr>
          <a:xfrm>
            <a:off x="1007416" y="1593476"/>
            <a:ext cx="1484324" cy="2322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smtClean="0">
                <a:latin typeface="+mj-lt"/>
              </a:rPr>
              <a:t>Sensing</a:t>
            </a:r>
          </a:p>
        </p:txBody>
      </p:sp>
      <p:sp>
        <p:nvSpPr>
          <p:cNvPr id="56" name="TextBox 44"/>
          <p:cNvSpPr txBox="1"/>
          <p:nvPr/>
        </p:nvSpPr>
        <p:spPr>
          <a:xfrm>
            <a:off x="2667000" y="1593475"/>
            <a:ext cx="2743200" cy="2322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smtClean="0">
                <a:latin typeface="+mj-lt"/>
              </a:rPr>
              <a:t>Restore </a:t>
            </a:r>
          </a:p>
        </p:txBody>
      </p:sp>
      <p:sp>
        <p:nvSpPr>
          <p:cNvPr id="57" name="TextBox 44"/>
          <p:cNvSpPr txBox="1"/>
          <p:nvPr/>
        </p:nvSpPr>
        <p:spPr>
          <a:xfrm>
            <a:off x="2667000" y="1825754"/>
            <a:ext cx="2743200" cy="3332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latin typeface="+mj-lt"/>
              </a:rPr>
              <a:t>(Read)</a:t>
            </a:r>
          </a:p>
        </p:txBody>
      </p:sp>
      <p:sp>
        <p:nvSpPr>
          <p:cNvPr id="58" name="TextBox 44"/>
          <p:cNvSpPr txBox="1"/>
          <p:nvPr/>
        </p:nvSpPr>
        <p:spPr>
          <a:xfrm>
            <a:off x="7315200" y="1596524"/>
            <a:ext cx="1501140" cy="2322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 smtClean="0">
                <a:latin typeface="+mj-lt"/>
              </a:rPr>
              <a:t>Precharge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61" name="TextBox 44"/>
          <p:cNvSpPr txBox="1"/>
          <p:nvPr/>
        </p:nvSpPr>
        <p:spPr>
          <a:xfrm>
            <a:off x="5522924" y="1596523"/>
            <a:ext cx="1577340" cy="2322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smtClean="0">
                <a:latin typeface="+mj-lt"/>
              </a:rPr>
              <a:t>Restore </a:t>
            </a:r>
          </a:p>
        </p:txBody>
      </p:sp>
      <p:sp>
        <p:nvSpPr>
          <p:cNvPr id="68" name="TextBox 44"/>
          <p:cNvSpPr txBox="1"/>
          <p:nvPr/>
        </p:nvSpPr>
        <p:spPr>
          <a:xfrm>
            <a:off x="5522924" y="1828802"/>
            <a:ext cx="1577340" cy="3332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latin typeface="+mj-lt"/>
              </a:rPr>
              <a:t>(Write)</a:t>
            </a:r>
          </a:p>
        </p:txBody>
      </p:sp>
    </p:spTree>
    <p:extLst>
      <p:ext uri="{BB962C8B-B14F-4D97-AF65-F5344CB8AC3E}">
        <p14:creationId xmlns:p14="http://schemas.microsoft.com/office/powerpoint/2010/main" val="3610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3. Summary of 115 DIMMs</a:t>
            </a:r>
            <a:endParaRPr lang="en-US" sz="5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066800"/>
            <a:ext cx="8382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Latency </a:t>
            </a:r>
            <a:r>
              <a:rPr lang="en-US" i="1" dirty="0">
                <a:solidFill>
                  <a:srgbClr val="000000"/>
                </a:solidFill>
              </a:rPr>
              <a:t>reduction for read &amp; write (55°C)</a:t>
            </a:r>
          </a:p>
          <a:p>
            <a:pPr lvl="1">
              <a:lnSpc>
                <a:spcPct val="100000"/>
              </a:lnSpc>
            </a:pPr>
            <a:r>
              <a:rPr lang="en-US" i="1" dirty="0" smtClean="0">
                <a:solidFill>
                  <a:srgbClr val="000000"/>
                </a:solidFill>
              </a:rPr>
              <a:t>Read Latency: </a:t>
            </a:r>
            <a:r>
              <a:rPr lang="en-US" b="1" i="1" dirty="0" smtClean="0">
                <a:solidFill>
                  <a:srgbClr val="0000FF"/>
                </a:solidFill>
              </a:rPr>
              <a:t>32.7%</a:t>
            </a:r>
          </a:p>
          <a:p>
            <a:pPr lvl="1">
              <a:lnSpc>
                <a:spcPct val="100000"/>
              </a:lnSpc>
            </a:pPr>
            <a:r>
              <a:rPr lang="en-US" i="1" dirty="0" smtClean="0">
                <a:solidFill>
                  <a:srgbClr val="000000"/>
                </a:solidFill>
              </a:rPr>
              <a:t>Write Latency: </a:t>
            </a:r>
            <a:r>
              <a:rPr lang="en-US" b="1" i="1" dirty="0" smtClean="0">
                <a:solidFill>
                  <a:srgbClr val="0000FF"/>
                </a:solidFill>
              </a:rPr>
              <a:t>55.1%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Latency reduction for each timing parameter (55°C) </a:t>
            </a:r>
          </a:p>
          <a:p>
            <a:pPr lvl="1"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ensing</a:t>
            </a:r>
            <a:r>
              <a:rPr lang="en-US" i="1" dirty="0">
                <a:solidFill>
                  <a:srgbClr val="000000"/>
                </a:solidFill>
              </a:rPr>
              <a:t>: </a:t>
            </a:r>
            <a:r>
              <a:rPr lang="en-US" b="1" i="1" dirty="0">
                <a:solidFill>
                  <a:srgbClr val="0000FF"/>
                </a:solidFill>
              </a:rPr>
              <a:t>17.3%</a:t>
            </a:r>
          </a:p>
          <a:p>
            <a:pPr lvl="1">
              <a:lnSpc>
                <a:spcPct val="100000"/>
              </a:lnSpc>
            </a:pPr>
            <a:r>
              <a:rPr lang="en-US" i="1" dirty="0" smtClean="0">
                <a:solidFill>
                  <a:srgbClr val="000000"/>
                </a:solidFill>
              </a:rPr>
              <a:t>Restore: </a:t>
            </a:r>
            <a:r>
              <a:rPr lang="en-US" b="1" i="1" dirty="0">
                <a:solidFill>
                  <a:srgbClr val="0000FF"/>
                </a:solidFill>
              </a:rPr>
              <a:t>37.3%</a:t>
            </a:r>
            <a:r>
              <a:rPr lang="en-US" i="1" dirty="0">
                <a:solidFill>
                  <a:srgbClr val="000000"/>
                </a:solidFill>
              </a:rPr>
              <a:t> (read), </a:t>
            </a:r>
            <a:r>
              <a:rPr lang="en-US" b="1" i="1" dirty="0">
                <a:solidFill>
                  <a:srgbClr val="0000FF"/>
                </a:solidFill>
              </a:rPr>
              <a:t>54.8%</a:t>
            </a:r>
            <a:r>
              <a:rPr lang="en-US" i="1" dirty="0">
                <a:solidFill>
                  <a:srgbClr val="000000"/>
                </a:solidFill>
              </a:rPr>
              <a:t> (write)</a:t>
            </a:r>
          </a:p>
          <a:p>
            <a:pPr lvl="1">
              <a:lnSpc>
                <a:spcPct val="100000"/>
              </a:lnSpc>
            </a:pPr>
            <a:r>
              <a:rPr lang="en-US" i="1" dirty="0" err="1" smtClean="0">
                <a:solidFill>
                  <a:srgbClr val="000000"/>
                </a:solidFill>
              </a:rPr>
              <a:t>Precharge</a:t>
            </a:r>
            <a:r>
              <a:rPr lang="en-US" i="1" dirty="0" smtClean="0">
                <a:solidFill>
                  <a:srgbClr val="000000"/>
                </a:solidFill>
              </a:rPr>
              <a:t>: </a:t>
            </a:r>
            <a:r>
              <a:rPr lang="en-US" b="1" i="1" dirty="0">
                <a:solidFill>
                  <a:srgbClr val="0000FF"/>
                </a:solidFill>
              </a:rPr>
              <a:t>35.2%</a:t>
            </a:r>
            <a:r>
              <a:rPr lang="en-US" i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1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83820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1. DRAM Operation Basics</a:t>
            </a:r>
            <a:endParaRPr lang="en-US" sz="4000" b="1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068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2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Reasons for Timing Margin in DRAM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33832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4. Adaptive-Latency DRAM</a:t>
            </a:r>
            <a:endParaRPr lang="en-US" sz="40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26720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5. DRAM Characterization</a:t>
            </a:r>
            <a:endParaRPr lang="en-US" sz="40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5135880"/>
            <a:ext cx="8382000" cy="73152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6. Real System Performance Evaluation</a:t>
            </a:r>
            <a:endParaRPr lang="en-US" sz="40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5450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3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Key Observations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540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>
                <a:solidFill>
                  <a:srgbClr val="000000"/>
                </a:solidFill>
              </a:rPr>
              <a:t>Real System Evaluation Method</a:t>
            </a: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066800"/>
            <a:ext cx="8382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0"/>
              </a:spcBef>
            </a:pPr>
            <a:r>
              <a:rPr lang="en-US" i="1" dirty="0" smtClean="0"/>
              <a:t>System</a:t>
            </a:r>
            <a:endParaRPr lang="en-US" i="1" dirty="0"/>
          </a:p>
          <a:p>
            <a:pPr lvl="1">
              <a:lnSpc>
                <a:spcPct val="100000"/>
              </a:lnSpc>
            </a:pPr>
            <a:r>
              <a:rPr lang="en-US" i="1" dirty="0" smtClean="0"/>
              <a:t>CPU: AMD 4386 ( 8 Cores, 3.1GHz, 8MB LLC)</a:t>
            </a:r>
            <a:endParaRPr lang="en-US" b="1" i="1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DRAM: 4GByte DDR3-1600 (800Mhz Clock)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OS: Linux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Storage: 128GByte SSD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</a:pPr>
            <a:r>
              <a:rPr lang="en-US" i="1" dirty="0" smtClean="0"/>
              <a:t>Workload</a:t>
            </a:r>
            <a:endParaRPr lang="en-US" i="1" dirty="0"/>
          </a:p>
          <a:p>
            <a:pPr lvl="1">
              <a:lnSpc>
                <a:spcPct val="100000"/>
              </a:lnSpc>
            </a:pPr>
            <a:r>
              <a:rPr lang="en-US" i="1" dirty="0" smtClean="0"/>
              <a:t>35 applications from SPEC, STREAM, Parsec, </a:t>
            </a:r>
            <a:r>
              <a:rPr lang="en-US" i="1" dirty="0" err="1" smtClean="0"/>
              <a:t>Memcached</a:t>
            </a:r>
            <a:r>
              <a:rPr lang="en-US" i="1" dirty="0" smtClean="0"/>
              <a:t>, Apache, GUPS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374" y="2743200"/>
            <a:ext cx="4048626" cy="2057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31736" y="4151376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0"/>
            <a:ext cx="8943975" cy="441007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57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346752"/>
              </p:ext>
            </p:extLst>
          </p:nvPr>
        </p:nvGraphicFramePr>
        <p:xfrm>
          <a:off x="461666" y="990601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23820632"/>
                </p:ext>
              </p:extLst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TextBox 54"/>
            <p:cNvSpPr txBox="1"/>
            <p:nvPr/>
          </p:nvSpPr>
          <p:spPr>
            <a:xfrm>
              <a:off x="6977768" y="3010335"/>
              <a:ext cx="990624" cy="43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i="1" dirty="0" smtClean="0">
                  <a:solidFill>
                    <a:schemeClr val="accent5"/>
                  </a:solidFill>
                  <a:latin typeface="+mj-lt"/>
                </a:rPr>
                <a:t>1.4%</a:t>
              </a:r>
              <a:endParaRPr lang="en-US" sz="2200" b="1" i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7606889" y="2624282"/>
              <a:ext cx="990624" cy="43085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i="1" dirty="0" smtClean="0">
                  <a:ln>
                    <a:noFill/>
                  </a:ln>
                  <a:solidFill>
                    <a:schemeClr val="accent5"/>
                  </a:solidFill>
                  <a:latin typeface="+mj-lt"/>
                </a:rPr>
                <a:t>6.7%</a:t>
              </a:r>
              <a:endParaRPr lang="en-US" sz="2200" b="1" i="1" dirty="0">
                <a:ln>
                  <a:noFill/>
                </a:ln>
                <a:solidFill>
                  <a:schemeClr val="accent5"/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0236745"/>
                </p:ext>
              </p:extLst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54"/>
            <p:cNvSpPr txBox="1"/>
            <p:nvPr/>
          </p:nvSpPr>
          <p:spPr>
            <a:xfrm>
              <a:off x="7924800" y="2723778"/>
              <a:ext cx="914416" cy="43090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 smtClean="0">
                  <a:solidFill>
                    <a:schemeClr val="accent5"/>
                  </a:solidFill>
                  <a:latin typeface="+mj-lt"/>
                </a:rPr>
                <a:t>5.0%</a:t>
              </a:r>
              <a:endParaRPr lang="en-US" sz="2200" b="1" i="1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>
                <a:solidFill>
                  <a:srgbClr val="000000"/>
                </a:solidFill>
              </a:rPr>
              <a:t>Single-Core Evaluation</a:t>
            </a: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4" name="TextBox 54"/>
          <p:cNvSpPr txBox="1"/>
          <p:nvPr/>
        </p:nvSpPr>
        <p:spPr>
          <a:xfrm>
            <a:off x="3585866" y="1567190"/>
            <a:ext cx="15240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>
              <a:ln>
                <a:noFill/>
              </a:ln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Box 54"/>
          <p:cNvSpPr txBox="1"/>
          <p:nvPr/>
        </p:nvSpPr>
        <p:spPr>
          <a:xfrm>
            <a:off x="3357266" y="1524000"/>
            <a:ext cx="20574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>
              <a:ln>
                <a:noFill/>
              </a:ln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Punchline"/>
          <p:cNvSpPr txBox="1"/>
          <p:nvPr/>
        </p:nvSpPr>
        <p:spPr>
          <a:xfrm>
            <a:off x="-152400" y="5334000"/>
            <a:ext cx="9448800" cy="6705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  <a:latin typeface="+mj-lt"/>
              </a:rPr>
              <a:t>AL-DRAM </a:t>
            </a:r>
            <a:r>
              <a:rPr lang="en-US" sz="3600" b="1" i="1" dirty="0" smtClean="0">
                <a:solidFill>
                  <a:srgbClr val="0000FF"/>
                </a:solidFill>
                <a:latin typeface="+mj-lt"/>
              </a:rPr>
              <a:t>improves performance </a:t>
            </a:r>
            <a:r>
              <a:rPr lang="en-US" sz="3600" i="1" dirty="0" smtClean="0">
                <a:solidFill>
                  <a:srgbClr val="0000FF"/>
                </a:solidFill>
                <a:latin typeface="+mj-lt"/>
              </a:rPr>
              <a:t>on a real system</a:t>
            </a:r>
            <a:endParaRPr lang="en-US" sz="36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59868" y="2626666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+mj-lt"/>
              </a:rPr>
              <a:t>Performance Improvement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0" y="838200"/>
            <a:ext cx="0" cy="43434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9144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Average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Improvement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622234" y="4188768"/>
            <a:ext cx="21335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+mj-lt"/>
              </a:rPr>
              <a:t>all-35-workload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25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223457"/>
              </p:ext>
            </p:extLst>
          </p:nvPr>
        </p:nvGraphicFramePr>
        <p:xfrm>
          <a:off x="461666" y="990600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54"/>
          <p:cNvSpPr txBox="1"/>
          <p:nvPr/>
        </p:nvSpPr>
        <p:spPr>
          <a:xfrm>
            <a:off x="3357266" y="1567190"/>
            <a:ext cx="17526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>
              <a:ln>
                <a:noFill/>
              </a:ln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620404"/>
              </p:ext>
            </p:extLst>
          </p:nvPr>
        </p:nvGraphicFramePr>
        <p:xfrm>
          <a:off x="461666" y="990601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3466208"/>
                </p:ext>
              </p:extLst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TextBox 54"/>
            <p:cNvSpPr txBox="1"/>
            <p:nvPr/>
          </p:nvSpPr>
          <p:spPr>
            <a:xfrm>
              <a:off x="7548251" y="2020897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 smtClean="0">
                  <a:solidFill>
                    <a:schemeClr val="accent5"/>
                  </a:solidFill>
                  <a:latin typeface="+mj-lt"/>
                </a:rPr>
                <a:t>14.0%</a:t>
              </a:r>
              <a:endParaRPr lang="en-US" sz="2200" b="1" i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21" name="TextBox 54"/>
            <p:cNvSpPr txBox="1"/>
            <p:nvPr/>
          </p:nvSpPr>
          <p:spPr>
            <a:xfrm>
              <a:off x="6858000" y="2884992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 smtClean="0">
                  <a:solidFill>
                    <a:schemeClr val="accent5"/>
                  </a:solidFill>
                  <a:latin typeface="+mj-lt"/>
                </a:rPr>
                <a:t>2.9%</a:t>
              </a:r>
              <a:endParaRPr lang="en-US" sz="2200" b="1" i="1" dirty="0">
                <a:solidFill>
                  <a:schemeClr val="accent5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1666" y="990600"/>
            <a:ext cx="8610617" cy="4267199"/>
            <a:chOff x="461666" y="1143000"/>
            <a:chExt cx="8610617" cy="4267199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568599"/>
                </p:ext>
              </p:extLst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54"/>
            <p:cNvSpPr txBox="1"/>
            <p:nvPr/>
          </p:nvSpPr>
          <p:spPr>
            <a:xfrm>
              <a:off x="8157867" y="2312299"/>
              <a:ext cx="914416" cy="43090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 smtClean="0">
                  <a:solidFill>
                    <a:schemeClr val="accent5"/>
                  </a:solidFill>
                  <a:latin typeface="+mj-lt"/>
                </a:rPr>
                <a:t>10.4%</a:t>
              </a:r>
              <a:endParaRPr lang="en-US" sz="2200" b="1" i="1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>
                <a:solidFill>
                  <a:srgbClr val="000000"/>
                </a:solidFill>
              </a:rPr>
              <a:t>Multi-Core Evaluation</a:t>
            </a: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16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  <a:latin typeface="+mj-lt"/>
              </a:rPr>
              <a:t>AL-DRAM provides higher performance for</a:t>
            </a:r>
          </a:p>
          <a:p>
            <a:pPr algn="ctr"/>
            <a:r>
              <a:rPr lang="en-US" sz="3600" b="1" i="1" dirty="0" smtClean="0">
                <a:solidFill>
                  <a:srgbClr val="0000FF"/>
                </a:solidFill>
                <a:latin typeface="+mj-lt"/>
              </a:rPr>
              <a:t>multi-programmed &amp; multi-threaded workloads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59868" y="2626666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+mj-lt"/>
              </a:rPr>
              <a:t>Performance Improvement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0" y="838200"/>
            <a:ext cx="0" cy="43434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9144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Average    </a:t>
            </a:r>
          </a:p>
          <a:p>
            <a:pPr algn="ctr"/>
            <a:r>
              <a:rPr lang="en-US" sz="2800" dirty="0" smtClean="0">
                <a:latin typeface="+mj-lt"/>
              </a:rPr>
              <a:t>Improvement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431733" y="4379268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+mj-lt"/>
              </a:rPr>
              <a:t>all-35-workload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9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Conclusion</a:t>
            </a:r>
            <a:endParaRPr lang="en-US" sz="5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8382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</a:pPr>
            <a:r>
              <a:rPr lang="en-US" sz="2900" b="1" i="1" dirty="0" smtClean="0"/>
              <a:t>Observations</a:t>
            </a:r>
          </a:p>
          <a:p>
            <a:pPr marL="914400" lvl="1" indent="-457200">
              <a:spcBef>
                <a:spcPts val="600"/>
              </a:spcBef>
            </a:pPr>
            <a:r>
              <a:rPr lang="en-US" sz="2500" b="1" i="1" dirty="0" smtClean="0">
                <a:solidFill>
                  <a:srgbClr val="000000"/>
                </a:solidFill>
              </a:rPr>
              <a:t>DRAM timing parameters </a:t>
            </a:r>
            <a:r>
              <a:rPr lang="en-US" sz="2500" i="1" dirty="0" smtClean="0">
                <a:solidFill>
                  <a:srgbClr val="000000"/>
                </a:solidFill>
              </a:rPr>
              <a:t>are dictated by </a:t>
            </a:r>
            <a:r>
              <a:rPr lang="en-US" sz="2500" b="1" i="1" dirty="0" smtClean="0">
                <a:solidFill>
                  <a:srgbClr val="C00000"/>
                </a:solidFill>
              </a:rPr>
              <a:t>the worst-case cell  (smallest cell across all products at highest temperature)</a:t>
            </a:r>
            <a:endParaRPr lang="en-US" sz="2500" b="1" i="1" dirty="0">
              <a:solidFill>
                <a:srgbClr val="C00000"/>
              </a:solidFill>
            </a:endParaRPr>
          </a:p>
          <a:p>
            <a:pPr marL="914400" lvl="1" indent="-457200">
              <a:spcBef>
                <a:spcPts val="600"/>
              </a:spcBef>
            </a:pPr>
            <a:r>
              <a:rPr lang="en-US" sz="2500" b="1" i="1" dirty="0" smtClean="0">
                <a:solidFill>
                  <a:srgbClr val="0000FF"/>
                </a:solidFill>
              </a:rPr>
              <a:t>DRAM operates at lower temperature than the worst case</a:t>
            </a:r>
          </a:p>
          <a:p>
            <a:pPr marL="914400" lvl="1" indent="-457200">
              <a:spcBef>
                <a:spcPts val="600"/>
              </a:spcBef>
            </a:pPr>
            <a:endParaRPr lang="en-US" sz="100" b="1" i="1" dirty="0" smtClean="0">
              <a:solidFill>
                <a:srgbClr val="0000FF"/>
              </a:solidFill>
            </a:endParaRPr>
          </a:p>
          <a:p>
            <a:pPr marL="457200" indent="-457200">
              <a:spcBef>
                <a:spcPts val="600"/>
              </a:spcBef>
            </a:pPr>
            <a:r>
              <a:rPr lang="en-US" sz="2900" b="1" i="1" dirty="0" smtClean="0"/>
              <a:t>Idea: Adaptive-Latency DRAM </a:t>
            </a:r>
            <a:endParaRPr lang="en-US" sz="2900" i="1" dirty="0" smtClean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600"/>
              </a:spcBef>
            </a:pPr>
            <a:r>
              <a:rPr lang="en-US" sz="2500" i="1" dirty="0" smtClean="0">
                <a:solidFill>
                  <a:srgbClr val="000000"/>
                </a:solidFill>
              </a:rPr>
              <a:t>Optimizes DRAM timing parameters for </a:t>
            </a:r>
            <a:r>
              <a:rPr lang="en-US" sz="2500" b="1" i="1" dirty="0" smtClean="0">
                <a:solidFill>
                  <a:srgbClr val="0000FF"/>
                </a:solidFill>
              </a:rPr>
              <a:t>the common case (typical DIMM operating at low temperatures)</a:t>
            </a:r>
          </a:p>
          <a:p>
            <a:pPr marL="914400" lvl="1" indent="-457200">
              <a:spcBef>
                <a:spcPts val="600"/>
              </a:spcBef>
            </a:pPr>
            <a:endParaRPr lang="en-US" sz="100" b="1" i="1" dirty="0" smtClean="0">
              <a:solidFill>
                <a:srgbClr val="0000FF"/>
              </a:solidFill>
            </a:endParaRPr>
          </a:p>
          <a:p>
            <a:pPr marL="457200" indent="-457200">
              <a:spcBef>
                <a:spcPts val="600"/>
              </a:spcBef>
            </a:pPr>
            <a:r>
              <a:rPr lang="en-US" sz="2900" b="1" i="1" dirty="0" smtClean="0">
                <a:solidFill>
                  <a:srgbClr val="000000"/>
                </a:solidFill>
              </a:rPr>
              <a:t>Analysis: Characterization of 115 DIMMs</a:t>
            </a:r>
          </a:p>
          <a:p>
            <a:pPr marL="914400" lvl="1" indent="-457200">
              <a:spcBef>
                <a:spcPts val="600"/>
              </a:spcBef>
            </a:pPr>
            <a:r>
              <a:rPr lang="en-US" sz="2500" i="1" dirty="0" smtClean="0">
                <a:solidFill>
                  <a:srgbClr val="000000"/>
                </a:solidFill>
              </a:rPr>
              <a:t>Great potential to </a:t>
            </a:r>
            <a:r>
              <a:rPr lang="en-US" sz="2500" b="1" i="1" dirty="0" smtClean="0">
                <a:solidFill>
                  <a:srgbClr val="0000FF"/>
                </a:solidFill>
              </a:rPr>
              <a:t>lower DRAM timing parameters</a:t>
            </a:r>
            <a:r>
              <a:rPr lang="en-US" sz="2500" b="1" i="1" dirty="0" smtClean="0">
                <a:solidFill>
                  <a:schemeClr val="tx2"/>
                </a:solidFill>
              </a:rPr>
              <a:t> </a:t>
            </a:r>
            <a:r>
              <a:rPr lang="en-US" sz="2500" i="1" dirty="0" smtClean="0">
                <a:solidFill>
                  <a:schemeClr val="tx2"/>
                </a:solidFill>
              </a:rPr>
              <a:t>(</a:t>
            </a:r>
            <a:r>
              <a:rPr lang="en-US" sz="2500" b="1" i="1" dirty="0" smtClean="0">
                <a:solidFill>
                  <a:srgbClr val="0000FF"/>
                </a:solidFill>
              </a:rPr>
              <a:t>17 – 54%</a:t>
            </a:r>
            <a:r>
              <a:rPr lang="en-US" sz="2500" i="1" dirty="0" smtClean="0">
                <a:solidFill>
                  <a:schemeClr val="tx2"/>
                </a:solidFill>
              </a:rPr>
              <a:t>) </a:t>
            </a:r>
            <a:r>
              <a:rPr lang="en-US" sz="2500" i="1" dirty="0" smtClean="0"/>
              <a:t>without any errors</a:t>
            </a:r>
          </a:p>
          <a:p>
            <a:pPr marL="914400" lvl="1" indent="-457200">
              <a:spcBef>
                <a:spcPts val="600"/>
              </a:spcBef>
            </a:pPr>
            <a:endParaRPr lang="en-US" sz="100" i="1" dirty="0" smtClean="0"/>
          </a:p>
          <a:p>
            <a:pPr marL="457200" indent="-457200">
              <a:spcBef>
                <a:spcPts val="600"/>
              </a:spcBef>
            </a:pPr>
            <a:r>
              <a:rPr lang="en-US" sz="2900" b="1" i="1" dirty="0" smtClean="0"/>
              <a:t>Real System Performance Evaluation </a:t>
            </a:r>
          </a:p>
          <a:p>
            <a:pPr marL="914400" lvl="1" indent="-457200">
              <a:spcBef>
                <a:spcPts val="600"/>
              </a:spcBef>
            </a:pPr>
            <a:r>
              <a:rPr lang="en-US" sz="2500" i="1" dirty="0" smtClean="0">
                <a:solidFill>
                  <a:srgbClr val="000000"/>
                </a:solidFill>
              </a:rPr>
              <a:t>Significant </a:t>
            </a:r>
            <a:r>
              <a:rPr lang="en-US" sz="2500" b="1" i="1" dirty="0" smtClean="0">
                <a:solidFill>
                  <a:srgbClr val="0000FF"/>
                </a:solidFill>
              </a:rPr>
              <a:t>performance improvement </a:t>
            </a:r>
            <a:r>
              <a:rPr lang="en-US" sz="2500" i="1" dirty="0" smtClean="0">
                <a:solidFill>
                  <a:schemeClr val="tx2"/>
                </a:solidFill>
              </a:rPr>
              <a:t>(</a:t>
            </a:r>
            <a:r>
              <a:rPr lang="en-US" sz="2500" b="1" i="1" dirty="0" smtClean="0">
                <a:solidFill>
                  <a:srgbClr val="0000FF"/>
                </a:solidFill>
              </a:rPr>
              <a:t>14%</a:t>
            </a:r>
            <a:r>
              <a:rPr lang="en-US" sz="25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</a:rPr>
              <a:t>for memory-intensive workloads) without errors (</a:t>
            </a:r>
            <a:r>
              <a:rPr lang="en-US" sz="2500" b="1" i="1" dirty="0" smtClean="0">
                <a:solidFill>
                  <a:srgbClr val="0000FF"/>
                </a:solidFill>
              </a:rPr>
              <a:t>33</a:t>
            </a:r>
            <a:r>
              <a:rPr lang="en-US" sz="2500" i="1" dirty="0" smtClean="0">
                <a:solidFill>
                  <a:schemeClr val="tx2"/>
                </a:solidFill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</a:rPr>
              <a:t>days)</a:t>
            </a:r>
          </a:p>
        </p:txBody>
      </p:sp>
    </p:spTree>
    <p:extLst>
      <p:ext uri="{BB962C8B-B14F-4D97-AF65-F5344CB8AC3E}">
        <p14:creationId xmlns:p14="http://schemas.microsoft.com/office/powerpoint/2010/main" val="1675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7400"/>
          </a:xfrm>
          <a:noFill/>
        </p:spPr>
        <p:txBody>
          <a:bodyPr anchor="ctr"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Optimizing DRAM Timing</a:t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Common-Case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438400"/>
          </a:xfrm>
        </p:spPr>
        <p:txBody>
          <a:bodyPr anchor="ctr">
            <a:noAutofit/>
          </a:bodyPr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Donghyuk Lee</a:t>
            </a:r>
          </a:p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Yoongu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Kim, Gennady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Pekhimenko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Samira Khan,</a:t>
            </a:r>
          </a:p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Vivek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Seshadri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Kevin Chang,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Onur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Mutlu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0" y="2047875"/>
            <a:ext cx="9144000" cy="13811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Adaptive-Latency DRAM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Burgundy_CMU_JPG_Logo.jpg"/>
          <p:cNvPicPr>
            <a:picLocks noChangeAspect="1"/>
          </p:cNvPicPr>
          <p:nvPr/>
        </p:nvPicPr>
        <p:blipFill rotWithShape="1">
          <a:blip r:embed="rId3" cstate="print"/>
          <a:srcRect t="26333" b="26267"/>
          <a:stretch/>
        </p:blipFill>
        <p:spPr>
          <a:xfrm>
            <a:off x="6084168" y="6309610"/>
            <a:ext cx="2987824" cy="511415"/>
          </a:xfrm>
          <a:prstGeom prst="rect">
            <a:avLst/>
          </a:prstGeom>
        </p:spPr>
      </p:pic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309320"/>
            <a:ext cx="1656184" cy="4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6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Backup Slides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7028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Executive Summary</a:t>
            </a:r>
            <a:endParaRPr lang="en-US" sz="5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8382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</a:pPr>
            <a:r>
              <a:rPr lang="en-US" sz="2900" b="1" i="1" dirty="0" smtClean="0"/>
              <a:t>Observations</a:t>
            </a:r>
          </a:p>
          <a:p>
            <a:pPr marL="914400" lvl="1" indent="-457200">
              <a:spcBef>
                <a:spcPts val="600"/>
              </a:spcBef>
            </a:pPr>
            <a:r>
              <a:rPr lang="en-US" sz="2500" b="1" i="1" dirty="0" smtClean="0">
                <a:solidFill>
                  <a:srgbClr val="000000"/>
                </a:solidFill>
              </a:rPr>
              <a:t>DRAM timing parameters </a:t>
            </a:r>
            <a:r>
              <a:rPr lang="en-US" sz="2500" i="1" dirty="0" smtClean="0">
                <a:solidFill>
                  <a:srgbClr val="000000"/>
                </a:solidFill>
              </a:rPr>
              <a:t>are dictated by </a:t>
            </a:r>
            <a:r>
              <a:rPr lang="en-US" sz="2500" b="1" i="1" dirty="0" smtClean="0">
                <a:solidFill>
                  <a:srgbClr val="C00000"/>
                </a:solidFill>
              </a:rPr>
              <a:t>the worst-case cell  (smallest cell across all products at highest temperature)</a:t>
            </a:r>
            <a:endParaRPr lang="en-US" sz="2500" b="1" i="1" dirty="0">
              <a:solidFill>
                <a:srgbClr val="C00000"/>
              </a:solidFill>
            </a:endParaRPr>
          </a:p>
          <a:p>
            <a:pPr marL="914400" lvl="1" indent="-457200">
              <a:spcBef>
                <a:spcPts val="600"/>
              </a:spcBef>
            </a:pPr>
            <a:r>
              <a:rPr lang="en-US" sz="2500" b="1" i="1" dirty="0" smtClean="0">
                <a:solidFill>
                  <a:srgbClr val="0000FF"/>
                </a:solidFill>
              </a:rPr>
              <a:t>DRAM operates at lower temperature than the worst case</a:t>
            </a:r>
          </a:p>
          <a:p>
            <a:pPr marL="914400" lvl="1" indent="-457200">
              <a:spcBef>
                <a:spcPts val="600"/>
              </a:spcBef>
            </a:pPr>
            <a:endParaRPr lang="en-US" sz="100" b="1" i="1" dirty="0" smtClean="0">
              <a:solidFill>
                <a:srgbClr val="0000FF"/>
              </a:solidFill>
            </a:endParaRPr>
          </a:p>
          <a:p>
            <a:pPr marL="457200" indent="-457200">
              <a:spcBef>
                <a:spcPts val="600"/>
              </a:spcBef>
            </a:pPr>
            <a:r>
              <a:rPr lang="en-US" sz="2900" b="1" i="1" dirty="0" smtClean="0"/>
              <a:t>Idea: Adaptive-Latency DRAM </a:t>
            </a:r>
            <a:endParaRPr lang="en-US" sz="2900" i="1" dirty="0" smtClean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600"/>
              </a:spcBef>
            </a:pPr>
            <a:r>
              <a:rPr lang="en-US" sz="2500" i="1" dirty="0" smtClean="0">
                <a:solidFill>
                  <a:srgbClr val="000000"/>
                </a:solidFill>
              </a:rPr>
              <a:t>Optimizes DRAM timing parameters for </a:t>
            </a:r>
            <a:r>
              <a:rPr lang="en-US" sz="2500" b="1" i="1" dirty="0" smtClean="0">
                <a:solidFill>
                  <a:srgbClr val="0000FF"/>
                </a:solidFill>
              </a:rPr>
              <a:t>the common case (typical DIMM operating at low temperatures)</a:t>
            </a:r>
          </a:p>
          <a:p>
            <a:pPr marL="914400" lvl="1" indent="-457200">
              <a:spcBef>
                <a:spcPts val="600"/>
              </a:spcBef>
            </a:pPr>
            <a:endParaRPr lang="en-US" sz="100" b="1" i="1" dirty="0" smtClean="0">
              <a:solidFill>
                <a:srgbClr val="0000FF"/>
              </a:solidFill>
            </a:endParaRPr>
          </a:p>
          <a:p>
            <a:pPr marL="457200" indent="-457200">
              <a:spcBef>
                <a:spcPts val="600"/>
              </a:spcBef>
            </a:pPr>
            <a:r>
              <a:rPr lang="en-US" sz="2900" b="1" i="1" dirty="0" smtClean="0">
                <a:solidFill>
                  <a:srgbClr val="000000"/>
                </a:solidFill>
              </a:rPr>
              <a:t>Analysis: Characterization of 115 DIMMs</a:t>
            </a:r>
          </a:p>
          <a:p>
            <a:pPr marL="914400" lvl="1" indent="-457200">
              <a:spcBef>
                <a:spcPts val="600"/>
              </a:spcBef>
            </a:pPr>
            <a:r>
              <a:rPr lang="en-US" sz="2500" i="1" dirty="0" smtClean="0">
                <a:solidFill>
                  <a:srgbClr val="000000"/>
                </a:solidFill>
              </a:rPr>
              <a:t>Great potential to </a:t>
            </a:r>
            <a:r>
              <a:rPr lang="en-US" sz="2500" b="1" i="1" dirty="0" smtClean="0">
                <a:solidFill>
                  <a:srgbClr val="0000FF"/>
                </a:solidFill>
              </a:rPr>
              <a:t>lower DRAM timing parameters</a:t>
            </a:r>
            <a:r>
              <a:rPr lang="en-US" sz="2500" b="1" i="1" dirty="0" smtClean="0">
                <a:solidFill>
                  <a:schemeClr val="tx2"/>
                </a:solidFill>
              </a:rPr>
              <a:t> </a:t>
            </a:r>
            <a:r>
              <a:rPr lang="en-US" sz="2500" i="1" dirty="0" smtClean="0">
                <a:solidFill>
                  <a:schemeClr val="tx2"/>
                </a:solidFill>
              </a:rPr>
              <a:t>(</a:t>
            </a:r>
            <a:r>
              <a:rPr lang="en-US" sz="2500" b="1" i="1" dirty="0" smtClean="0">
                <a:solidFill>
                  <a:srgbClr val="0000FF"/>
                </a:solidFill>
              </a:rPr>
              <a:t>17 – 54%</a:t>
            </a:r>
            <a:r>
              <a:rPr lang="en-US" sz="2500" i="1" dirty="0" smtClean="0">
                <a:solidFill>
                  <a:schemeClr val="tx2"/>
                </a:solidFill>
              </a:rPr>
              <a:t>) </a:t>
            </a:r>
            <a:r>
              <a:rPr lang="en-US" sz="2500" i="1" dirty="0" smtClean="0"/>
              <a:t>without any errors</a:t>
            </a:r>
          </a:p>
          <a:p>
            <a:pPr marL="914400" lvl="1" indent="-457200">
              <a:spcBef>
                <a:spcPts val="600"/>
              </a:spcBef>
            </a:pPr>
            <a:endParaRPr lang="en-US" sz="100" i="1" dirty="0" smtClean="0"/>
          </a:p>
          <a:p>
            <a:pPr marL="457200" indent="-457200">
              <a:spcBef>
                <a:spcPts val="600"/>
              </a:spcBef>
            </a:pPr>
            <a:r>
              <a:rPr lang="en-US" sz="2900" b="1" i="1" dirty="0" smtClean="0"/>
              <a:t>Real System Performance Evaluation </a:t>
            </a:r>
          </a:p>
          <a:p>
            <a:pPr marL="914400" lvl="1" indent="-457200">
              <a:spcBef>
                <a:spcPts val="600"/>
              </a:spcBef>
            </a:pPr>
            <a:r>
              <a:rPr lang="en-US" sz="2500" i="1" dirty="0" smtClean="0">
                <a:solidFill>
                  <a:srgbClr val="000000"/>
                </a:solidFill>
              </a:rPr>
              <a:t>Significant </a:t>
            </a:r>
            <a:r>
              <a:rPr lang="en-US" sz="2500" b="1" i="1" dirty="0" smtClean="0">
                <a:solidFill>
                  <a:srgbClr val="0000FF"/>
                </a:solidFill>
              </a:rPr>
              <a:t>performance improvement </a:t>
            </a:r>
            <a:r>
              <a:rPr lang="en-US" sz="2500" i="1" dirty="0" smtClean="0">
                <a:solidFill>
                  <a:schemeClr val="tx2"/>
                </a:solidFill>
              </a:rPr>
              <a:t>(</a:t>
            </a:r>
            <a:r>
              <a:rPr lang="en-US" sz="2500" b="1" i="1" dirty="0" smtClean="0">
                <a:solidFill>
                  <a:srgbClr val="0000FF"/>
                </a:solidFill>
              </a:rPr>
              <a:t>14%</a:t>
            </a:r>
            <a:r>
              <a:rPr lang="en-US" sz="25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</a:rPr>
              <a:t>for memory-intensive workloads) without errors (</a:t>
            </a:r>
            <a:r>
              <a:rPr lang="en-US" sz="2500" b="1" i="1" dirty="0" smtClean="0">
                <a:solidFill>
                  <a:srgbClr val="0000FF"/>
                </a:solidFill>
              </a:rPr>
              <a:t>33</a:t>
            </a:r>
            <a:r>
              <a:rPr lang="en-US" sz="2500" i="1" dirty="0" smtClean="0">
                <a:solidFill>
                  <a:schemeClr val="tx2"/>
                </a:solidFill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</a:rPr>
              <a:t>days)</a:t>
            </a:r>
          </a:p>
        </p:txBody>
      </p:sp>
    </p:spTree>
    <p:extLst>
      <p:ext uri="{BB962C8B-B14F-4D97-AF65-F5344CB8AC3E}">
        <p14:creationId xmlns:p14="http://schemas.microsoft.com/office/powerpoint/2010/main" val="453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Overhead</a:t>
            </a:r>
            <a:endParaRPr lang="en-US" sz="5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066800"/>
            <a:ext cx="8382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0"/>
              </a:spcBef>
            </a:pPr>
            <a:r>
              <a:rPr lang="en-US" sz="3200" b="1" i="1" dirty="0" smtClean="0">
                <a:solidFill>
                  <a:srgbClr val="000000"/>
                </a:solidFill>
              </a:rPr>
              <a:t>DRAM Manufacturer</a:t>
            </a:r>
            <a:endParaRPr lang="en-US" sz="3200" b="1" i="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i="1" dirty="0" smtClean="0">
                <a:solidFill>
                  <a:srgbClr val="000000"/>
                </a:solidFill>
              </a:rPr>
              <a:t>Additional test</a:t>
            </a:r>
            <a:r>
              <a:rPr lang="en-US" sz="2800" i="1" dirty="0" smtClean="0"/>
              <a:t>s: can be integrated into existing test process (i.e., TCSR test)</a:t>
            </a:r>
          </a:p>
          <a:p>
            <a:pPr>
              <a:lnSpc>
                <a:spcPct val="100000"/>
              </a:lnSpc>
            </a:pPr>
            <a:r>
              <a:rPr lang="en-US" sz="3200" b="1" i="1" dirty="0" smtClean="0">
                <a:solidFill>
                  <a:srgbClr val="000000"/>
                </a:solidFill>
              </a:rPr>
              <a:t>DRAM (DIMM)</a:t>
            </a:r>
          </a:p>
          <a:p>
            <a:pPr lvl="1">
              <a:lnSpc>
                <a:spcPct val="100000"/>
              </a:lnSpc>
            </a:pPr>
            <a:r>
              <a:rPr lang="en-US" sz="2800" i="1" dirty="0" smtClean="0">
                <a:solidFill>
                  <a:srgbClr val="000000"/>
                </a:solidFill>
              </a:rPr>
              <a:t>Already have in-DRAM temperature sensor (i.e., Low Power DDR)</a:t>
            </a:r>
            <a:endParaRPr lang="en-US" sz="2800" i="1" dirty="0">
              <a:solidFill>
                <a:srgbClr val="0000FF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i="1" dirty="0" smtClean="0">
                <a:solidFill>
                  <a:srgbClr val="000000"/>
                </a:solidFill>
              </a:rPr>
              <a:t>Multiple sets of timing parameters can be stored in SPD (Serial Presence Detect)</a:t>
            </a:r>
            <a:endParaRPr lang="en-US" sz="2800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b="1" i="1" dirty="0" smtClean="0">
                <a:solidFill>
                  <a:srgbClr val="000000"/>
                </a:solidFill>
              </a:rPr>
              <a:t>System Support for AL-DRAM</a:t>
            </a:r>
          </a:p>
          <a:p>
            <a:pPr lvl="1">
              <a:lnSpc>
                <a:spcPct val="100000"/>
              </a:lnSpc>
            </a:pPr>
            <a:r>
              <a:rPr lang="en-US" sz="2800" i="1" dirty="0" smtClean="0">
                <a:solidFill>
                  <a:srgbClr val="000000"/>
                </a:solidFill>
              </a:rPr>
              <a:t>Already have ability to change DRAM timing online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hart 58"/>
          <p:cNvGraphicFramePr>
            <a:graphicFrameLocks/>
          </p:cNvGraphicFramePr>
          <p:nvPr>
            <p:extLst/>
          </p:nvPr>
        </p:nvGraphicFramePr>
        <p:xfrm>
          <a:off x="467544" y="1052736"/>
          <a:ext cx="8219256" cy="376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TextBox 59"/>
          <p:cNvSpPr txBox="1"/>
          <p:nvPr/>
        </p:nvSpPr>
        <p:spPr>
          <a:xfrm rot="16200000">
            <a:off x="-777782" y="2730116"/>
            <a:ext cx="280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Errors</a:t>
            </a:r>
            <a:endParaRPr lang="en-US" sz="2400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59632" y="116533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+mj-lt"/>
              </a:rPr>
              <a:t>tRAS</a:t>
            </a:r>
            <a:r>
              <a:rPr lang="en-US" sz="2000" b="1" dirty="0" smtClean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678568" y="1556792"/>
            <a:ext cx="0" cy="273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084168" y="1556792"/>
            <a:ext cx="0" cy="273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8490912" y="1556792"/>
            <a:ext cx="0" cy="273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72616" y="4437112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latin typeface="+mj-lt"/>
              </a:rPr>
              <a:t>tRCD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2616" y="4715852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latin typeface="+mj-lt"/>
              </a:rPr>
              <a:t>tRP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4016" y="5003884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+mj-lt"/>
              </a:rPr>
              <a:t>Ref. Interval:</a:t>
            </a:r>
            <a:endParaRPr lang="en-US" sz="2400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91680" y="4437112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+mj-lt"/>
              </a:rPr>
              <a:t>10.0ns</a:t>
            </a:r>
            <a:endParaRPr lang="en-US" sz="24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91680" y="4715852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A5712"/>
                </a:solidFill>
                <a:latin typeface="+mj-lt"/>
              </a:rPr>
              <a:t>12.5ns</a:t>
            </a:r>
            <a:endParaRPr lang="en-US" sz="2400" dirty="0">
              <a:solidFill>
                <a:srgbClr val="1A5712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91680" y="5003884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200ms</a:t>
            </a:r>
            <a:endParaRPr lang="en-US" sz="2400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7032" y="4437112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A5712"/>
                </a:solidFill>
                <a:latin typeface="+mj-lt"/>
              </a:rPr>
              <a:t>12.5ns</a:t>
            </a:r>
            <a:endParaRPr lang="en-US" sz="2400" dirty="0">
              <a:solidFill>
                <a:srgbClr val="1A5712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7032" y="4715852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+mj-lt"/>
              </a:rPr>
              <a:t>10.0ns</a:t>
            </a:r>
            <a:endParaRPr lang="en-US" sz="24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17032" y="5003884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200ms</a:t>
            </a:r>
            <a:endParaRPr lang="en-US" sz="2400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16216" y="4437112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10.0ns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16216" y="4715852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10.0ns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16216" y="5003884"/>
            <a:ext cx="153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200ms</a:t>
            </a:r>
            <a:endParaRPr lang="en-US" sz="2400" dirty="0"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5410200"/>
            <a:ext cx="914400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Reducing a timing parameter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Reduces </a:t>
            </a:r>
            <a:r>
              <a:rPr lang="en-US" altLang="ko-KR" sz="3200" b="1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potential reduction </a:t>
            </a:r>
            <a:r>
              <a:rPr lang="en-US" altLang="ko-KR" sz="3200" b="1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of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other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parameters</a:t>
            </a:r>
            <a:endParaRPr lang="en-US" sz="3200" b="1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algn="ctr"/>
            <a:endParaRPr lang="en-US" sz="300" b="1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Multiple Timing Parameters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516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994182" y="4750883"/>
            <a:ext cx="316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Temperature (°C)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827585" y="1052736"/>
          <a:ext cx="7056783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1133181" y="2303873"/>
            <a:ext cx="3168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Maximum error-free refresh interval (</a:t>
            </a:r>
            <a:r>
              <a:rPr lang="en-US" sz="2800" dirty="0" err="1" smtClean="0">
                <a:latin typeface="+mj-lt"/>
              </a:rPr>
              <a:t>ms</a:t>
            </a:r>
            <a:r>
              <a:rPr lang="en-US" sz="2800" dirty="0" smtClean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2" y="436510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55°C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436510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6</a:t>
            </a:r>
            <a:r>
              <a:rPr lang="en-US" sz="2800" dirty="0" smtClean="0">
                <a:latin typeface="+mj-lt"/>
              </a:rPr>
              <a:t>5°C</a:t>
            </a:r>
            <a:endParaRPr lang="en-US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436510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75°C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43651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85°C</a:t>
            </a:r>
            <a:endParaRPr lang="en-US" sz="2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63689" y="4112502"/>
            <a:ext cx="5976663" cy="75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36389" y="3910934"/>
            <a:ext cx="1444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64ms SPEC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75657" y="4365100"/>
            <a:ext cx="6553872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74512" y="1196750"/>
            <a:ext cx="1145" cy="316835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p-Down Arrow 21"/>
          <p:cNvSpPr/>
          <p:nvPr/>
        </p:nvSpPr>
        <p:spPr>
          <a:xfrm>
            <a:off x="7308304" y="3565751"/>
            <a:ext cx="288032" cy="508564"/>
          </a:xfrm>
          <a:prstGeom prst="up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2611234" y="3498247"/>
            <a:ext cx="304581" cy="576068"/>
          </a:xfrm>
          <a:prstGeom prst="up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2611234" y="1556793"/>
            <a:ext cx="304581" cy="1869448"/>
          </a:xfrm>
          <a:prstGeom prst="upDownArrow">
            <a:avLst/>
          </a:prstGeom>
          <a:solidFill>
            <a:srgbClr val="1A571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452320" y="2027285"/>
            <a:ext cx="0" cy="1470962"/>
          </a:xfrm>
          <a:prstGeom prst="line">
            <a:avLst/>
          </a:prstGeom>
          <a:ln w="31750">
            <a:solidFill>
              <a:srgbClr val="2A55D6"/>
            </a:solidFill>
            <a:prstDash val="dash"/>
            <a:headEnd type="arrow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048001" y="992918"/>
            <a:ext cx="6096000" cy="1826481"/>
          </a:xfrm>
          <a:prstGeom prst="roundRect">
            <a:avLst>
              <a:gd name="adj" fmla="val 7982"/>
            </a:avLst>
          </a:prstGeom>
          <a:ln>
            <a:solidFill>
              <a:srgbClr val="2A55D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2A55D6"/>
                </a:solidFill>
                <a:latin typeface="+mj-lt"/>
              </a:rPr>
              <a:t>More </a:t>
            </a:r>
            <a:r>
              <a:rPr lang="en-US" sz="2800" b="1" dirty="0" smtClean="0">
                <a:solidFill>
                  <a:srgbClr val="2A55D6"/>
                </a:solidFill>
                <a:latin typeface="+mj-lt"/>
              </a:rPr>
              <a:t>charge </a:t>
            </a:r>
            <a:r>
              <a:rPr lang="en-US" sz="2800" dirty="0">
                <a:solidFill>
                  <a:srgbClr val="2A55D6"/>
                </a:solidFill>
                <a:latin typeface="+mj-lt"/>
              </a:rPr>
              <a:t>than </a:t>
            </a:r>
            <a:r>
              <a:rPr lang="en-US" sz="2800" dirty="0" smtClean="0">
                <a:solidFill>
                  <a:srgbClr val="2A55D6"/>
                </a:solidFill>
                <a:latin typeface="+mj-lt"/>
              </a:rPr>
              <a:t>required</a:t>
            </a:r>
            <a:endParaRPr lang="en-US" sz="2800" dirty="0">
              <a:solidFill>
                <a:srgbClr val="2A55D6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800" dirty="0" smtClean="0">
                <a:solidFill>
                  <a:srgbClr val="2A55D6"/>
                </a:solidFill>
                <a:latin typeface="+mj-lt"/>
              </a:rPr>
              <a:t>Need for reliable operation </a:t>
            </a:r>
            <a:r>
              <a:rPr lang="en-US" sz="2800" dirty="0">
                <a:solidFill>
                  <a:srgbClr val="2A55D6"/>
                </a:solidFill>
                <a:latin typeface="+mj-lt"/>
              </a:rPr>
              <a:t>from other fail mechanisms (i.e., VRT</a:t>
            </a:r>
            <a:r>
              <a:rPr lang="en-US" sz="2800" dirty="0" smtClean="0">
                <a:solidFill>
                  <a:srgbClr val="2A55D6"/>
                </a:solidFill>
                <a:latin typeface="+mj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800" b="1" dirty="0" smtClean="0">
                <a:solidFill>
                  <a:srgbClr val="2A55D6"/>
                </a:solidFill>
                <a:latin typeface="+mj-lt"/>
                <a:sym typeface="Wingdings" panose="05000000000000000000" pitchFamily="2" charset="2"/>
              </a:rPr>
              <a:t>Safety-margin  Safe refresh interval</a:t>
            </a:r>
            <a:endParaRPr lang="en-US" sz="2800" b="1" dirty="0">
              <a:solidFill>
                <a:srgbClr val="2A55D6"/>
              </a:solidFill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920008" y="2764145"/>
            <a:ext cx="493471" cy="2249031"/>
          </a:xfrm>
          <a:prstGeom prst="line">
            <a:avLst/>
          </a:prstGeom>
          <a:ln w="31750">
            <a:solidFill>
              <a:srgbClr val="1A5712"/>
            </a:solidFill>
            <a:prstDash val="dash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28600" y="4835082"/>
            <a:ext cx="8610600" cy="893168"/>
          </a:xfrm>
          <a:prstGeom prst="roundRect">
            <a:avLst/>
          </a:prstGeom>
          <a:ln>
            <a:solidFill>
              <a:srgbClr val="1A571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1A5712"/>
                </a:solidFill>
                <a:latin typeface="+mj-lt"/>
              </a:rPr>
              <a:t>Extra charge </a:t>
            </a:r>
            <a:r>
              <a:rPr lang="en-US" sz="3200" dirty="0" smtClean="0">
                <a:solidFill>
                  <a:srgbClr val="1A5712"/>
                </a:solidFill>
                <a:latin typeface="+mj-lt"/>
              </a:rPr>
              <a:t>that can be used for latency reduction</a:t>
            </a:r>
            <a:endParaRPr lang="en-US" sz="3200" b="1" dirty="0">
              <a:solidFill>
                <a:srgbClr val="1A5712"/>
              </a:solidFill>
              <a:latin typeface="+mj-lt"/>
            </a:endParaRPr>
          </a:p>
          <a:p>
            <a:endParaRPr lang="en-US" sz="500" b="1" dirty="0" smtClean="0">
              <a:solidFill>
                <a:srgbClr val="1A5712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Temperature ↔ Refresh Interval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45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42" grpId="0" animBg="1"/>
      <p:bldP spid="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7088" y="2354992"/>
            <a:ext cx="2090092" cy="2244139"/>
            <a:chOff x="1187088" y="2354992"/>
            <a:chExt cx="2090092" cy="2244139"/>
          </a:xfrm>
        </p:grpSpPr>
        <p:sp>
          <p:nvSpPr>
            <p:cNvPr id="57" name="TextBox 56"/>
            <p:cNvSpPr txBox="1"/>
            <p:nvPr/>
          </p:nvSpPr>
          <p:spPr>
            <a:xfrm>
              <a:off x="1187088" y="3645024"/>
              <a:ext cx="2090092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panose="020F0502020204030204" pitchFamily="34" charset="0"/>
                </a:rPr>
                <a:t>Cell capacitor</a:t>
              </a:r>
              <a:endParaRPr 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765269" y="2354992"/>
              <a:ext cx="933730" cy="12970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1763688" y="2363994"/>
              <a:ext cx="0" cy="129003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699792" y="2363994"/>
              <a:ext cx="0" cy="129003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763688" y="3654026"/>
              <a:ext cx="936104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1761314" y="2360210"/>
              <a:ext cx="936104" cy="3784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1761314" y="3000675"/>
              <a:ext cx="936104" cy="3784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572000" y="2069850"/>
            <a:ext cx="3096344" cy="2529281"/>
            <a:chOff x="4572000" y="2069850"/>
            <a:chExt cx="3096344" cy="2529281"/>
          </a:xfrm>
        </p:grpSpPr>
        <p:sp>
          <p:nvSpPr>
            <p:cNvPr id="59" name="TextBox 58"/>
            <p:cNvSpPr txBox="1"/>
            <p:nvPr/>
          </p:nvSpPr>
          <p:spPr>
            <a:xfrm>
              <a:off x="5292080" y="3645024"/>
              <a:ext cx="2376264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Calibri" panose="020F0502020204030204" pitchFamily="34" charset="0"/>
                </a:rPr>
                <a:t>Bitline</a:t>
              </a:r>
              <a:r>
                <a:rPr lang="en-US" sz="2800" dirty="0" smtClean="0">
                  <a:latin typeface="Calibri" panose="020F0502020204030204" pitchFamily="34" charset="0"/>
                </a:rPr>
                <a:t> capacitor</a:t>
              </a:r>
              <a:endParaRPr 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510478" y="3004728"/>
              <a:ext cx="1869834" cy="6472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5508104" y="2357882"/>
              <a:ext cx="0" cy="129614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7380312" y="2357882"/>
              <a:ext cx="0" cy="129614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5508104" y="3654026"/>
              <a:ext cx="187220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4572000" y="2069850"/>
              <a:ext cx="187220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6443022" y="2069850"/>
              <a:ext cx="3559" cy="29298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5505731" y="2356906"/>
              <a:ext cx="1872208" cy="1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505731" y="3005954"/>
              <a:ext cx="1872208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419872" y="4590130"/>
            <a:ext cx="2376264" cy="1881209"/>
            <a:chOff x="3419872" y="4590130"/>
            <a:chExt cx="2376264" cy="1881209"/>
          </a:xfrm>
        </p:grpSpPr>
        <p:sp>
          <p:nvSpPr>
            <p:cNvPr id="83" name="Rectangle 82"/>
            <p:cNvSpPr/>
            <p:nvPr/>
          </p:nvSpPr>
          <p:spPr>
            <a:xfrm>
              <a:off x="3498447" y="4590130"/>
              <a:ext cx="2153673" cy="93610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19872" y="5517232"/>
              <a:ext cx="23762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panose="020F0502020204030204" pitchFamily="34" charset="0"/>
                </a:rPr>
                <a:t>Sense-amplifier</a:t>
              </a:r>
              <a:endParaRPr 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18848" y="1410387"/>
            <a:ext cx="3079915" cy="955611"/>
            <a:chOff x="1918848" y="1410387"/>
            <a:chExt cx="3079915" cy="955611"/>
          </a:xfrm>
        </p:grpSpPr>
        <p:sp>
          <p:nvSpPr>
            <p:cNvPr id="60" name="TextBox 59"/>
            <p:cNvSpPr txBox="1"/>
            <p:nvPr/>
          </p:nvSpPr>
          <p:spPr>
            <a:xfrm>
              <a:off x="1918848" y="1858048"/>
              <a:ext cx="3079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anose="020F0502020204030204" pitchFamily="34" charset="0"/>
                </a:rPr>
                <a:t>Access transistor</a:t>
              </a:r>
              <a:endParaRPr lang="en-US" sz="2400" dirty="0">
                <a:latin typeface="Calibri" panose="020F0502020204030204" pitchFamily="34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229366" y="1779178"/>
              <a:ext cx="1" cy="58682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3131840" y="1410387"/>
              <a:ext cx="610047" cy="368791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2229366" y="1779178"/>
              <a:ext cx="902474" cy="2640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851920" y="1781818"/>
              <a:ext cx="720080" cy="0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064169" y="1565794"/>
            <a:ext cx="523220" cy="3024336"/>
            <a:chOff x="4064169" y="1565794"/>
            <a:chExt cx="523220" cy="3024336"/>
          </a:xfrm>
        </p:grpSpPr>
        <p:cxnSp>
          <p:nvCxnSpPr>
            <p:cNvPr id="49" name="Straight Connector 48"/>
            <p:cNvCxnSpPr>
              <a:stCxn id="83" idx="0"/>
            </p:cNvCxnSpPr>
            <p:nvPr/>
          </p:nvCxnSpPr>
          <p:spPr>
            <a:xfrm flipH="1" flipV="1">
              <a:off x="4572002" y="1565794"/>
              <a:ext cx="3282" cy="3024336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 rot="16200000">
              <a:off x="3684686" y="2742321"/>
              <a:ext cx="12821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Calibri" panose="020F0502020204030204" pitchFamily="34" charset="0"/>
                </a:rPr>
                <a:t>Bitline</a:t>
              </a:r>
              <a:endParaRPr lang="en-US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Cell Organization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312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5512574" y="2358584"/>
            <a:ext cx="1869834" cy="2934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57882" y="2357845"/>
            <a:ext cx="936104" cy="2901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55478" y="1856437"/>
            <a:ext cx="312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Access transistor</a:t>
            </a:r>
            <a:endParaRPr lang="en-US" sz="2800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92080" y="3645024"/>
            <a:ext cx="23762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Bitline</a:t>
            </a:r>
            <a:r>
              <a:rPr lang="en-US" sz="2800" dirty="0" smtClean="0">
                <a:latin typeface="+mj-lt"/>
              </a:rPr>
              <a:t> capacitor</a:t>
            </a:r>
            <a:endParaRPr lang="en-US" sz="28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87088" y="3645024"/>
            <a:ext cx="209009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Cell capacitor</a:t>
            </a:r>
            <a:endParaRPr lang="en-US" sz="2800" dirty="0">
              <a:latin typeface="+mj-lt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1763262" y="2360728"/>
            <a:ext cx="933730" cy="1411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761314" y="2639523"/>
            <a:ext cx="936104" cy="2300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508105" y="2643453"/>
            <a:ext cx="1869834" cy="2211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168" name="Right Arrow 167"/>
          <p:cNvSpPr/>
          <p:nvPr/>
        </p:nvSpPr>
        <p:spPr>
          <a:xfrm rot="16200000">
            <a:off x="3527885" y="3034022"/>
            <a:ext cx="2088232" cy="10081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19474" name="Right Arrow 19473"/>
          <p:cNvSpPr/>
          <p:nvPr/>
        </p:nvSpPr>
        <p:spPr>
          <a:xfrm>
            <a:off x="2411760" y="1565793"/>
            <a:ext cx="2088232" cy="42677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grpSp>
        <p:nvGrpSpPr>
          <p:cNvPr id="19471" name="Group 19470"/>
          <p:cNvGrpSpPr/>
          <p:nvPr/>
        </p:nvGrpSpPr>
        <p:grpSpPr>
          <a:xfrm>
            <a:off x="3134410" y="1560290"/>
            <a:ext cx="718105" cy="437552"/>
            <a:chOff x="3134410" y="1335264"/>
            <a:chExt cx="718105" cy="437552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3134410" y="1556792"/>
              <a:ext cx="141446" cy="2272"/>
            </a:xfrm>
            <a:prstGeom prst="line">
              <a:avLst/>
            </a:prstGeom>
            <a:ln w="28575" cap="rnd">
              <a:solidFill>
                <a:srgbClr val="2A55D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3714471" y="1556792"/>
              <a:ext cx="138044" cy="1946"/>
            </a:xfrm>
            <a:prstGeom prst="line">
              <a:avLst/>
            </a:prstGeom>
            <a:ln w="28575" cap="rnd">
              <a:solidFill>
                <a:srgbClr val="2A55D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275856" y="1340768"/>
              <a:ext cx="66375" cy="216024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3346047" y="1335264"/>
              <a:ext cx="1817" cy="434912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486046" y="1340768"/>
              <a:ext cx="14218" cy="42940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634575" y="1340768"/>
              <a:ext cx="0" cy="42940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3637801" y="1556792"/>
              <a:ext cx="68724" cy="216024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3347864" y="1340768"/>
              <a:ext cx="150583" cy="43204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3491880" y="1340768"/>
              <a:ext cx="140790" cy="43204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/>
          <p:cNvSpPr/>
          <p:nvPr/>
        </p:nvSpPr>
        <p:spPr>
          <a:xfrm>
            <a:off x="5508105" y="2861932"/>
            <a:ext cx="1869834" cy="1440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510478" y="3004728"/>
            <a:ext cx="1869834" cy="6472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763688" y="2493960"/>
            <a:ext cx="933730" cy="3679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765269" y="2856662"/>
            <a:ext cx="933730" cy="79535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cxnSp>
        <p:nvCxnSpPr>
          <p:cNvPr id="49" name="Straight Connector 48"/>
          <p:cNvCxnSpPr>
            <a:stCxn id="83" idx="0"/>
          </p:cNvCxnSpPr>
          <p:nvPr/>
        </p:nvCxnSpPr>
        <p:spPr>
          <a:xfrm flipH="1" flipV="1">
            <a:off x="4572002" y="1565794"/>
            <a:ext cx="3282" cy="3024336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763688" y="2363994"/>
            <a:ext cx="0" cy="1290032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699792" y="2363994"/>
            <a:ext cx="0" cy="1290032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763688" y="3654026"/>
            <a:ext cx="936104" cy="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508104" y="2357882"/>
            <a:ext cx="0" cy="1296144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7380312" y="2357882"/>
            <a:ext cx="0" cy="1296144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508104" y="3654026"/>
            <a:ext cx="1872208" cy="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91" idx="0"/>
          </p:cNvCxnSpPr>
          <p:nvPr/>
        </p:nvCxnSpPr>
        <p:spPr>
          <a:xfrm flipH="1" flipV="1">
            <a:off x="2229367" y="1779179"/>
            <a:ext cx="760" cy="581549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572000" y="2069850"/>
            <a:ext cx="1872208" cy="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6444208" y="2069851"/>
            <a:ext cx="2373" cy="294143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498447" y="4590130"/>
            <a:ext cx="2153673" cy="936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 flipV="1">
            <a:off x="1761314" y="2360210"/>
            <a:ext cx="936104" cy="3784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1761314" y="3000675"/>
            <a:ext cx="936104" cy="3784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5505731" y="2356906"/>
            <a:ext cx="1872208" cy="1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5505731" y="3005954"/>
            <a:ext cx="1872208" cy="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3131840" y="1410387"/>
            <a:ext cx="610047" cy="368791"/>
          </a:xfrm>
          <a:prstGeom prst="line">
            <a:avLst/>
          </a:prstGeom>
          <a:ln w="28575" cap="rnd">
            <a:solidFill>
              <a:srgbClr val="2A5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3131840" y="1779178"/>
            <a:ext cx="720080" cy="0"/>
          </a:xfrm>
          <a:prstGeom prst="line">
            <a:avLst/>
          </a:prstGeom>
          <a:ln w="28575" cap="rnd">
            <a:solidFill>
              <a:srgbClr val="2A5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1" name="Arc 19480"/>
          <p:cNvSpPr/>
          <p:nvPr/>
        </p:nvSpPr>
        <p:spPr>
          <a:xfrm rot="1884236">
            <a:off x="3210873" y="1405824"/>
            <a:ext cx="485902" cy="455703"/>
          </a:xfrm>
          <a:prstGeom prst="arc">
            <a:avLst/>
          </a:prstGeom>
          <a:ln w="22225">
            <a:solidFill>
              <a:srgbClr val="2A55D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2200959" y="3726032"/>
            <a:ext cx="4240081" cy="461935"/>
          </a:xfrm>
          <a:custGeom>
            <a:avLst/>
            <a:gdLst>
              <a:gd name="connsiteX0" fmla="*/ 0 w 1866900"/>
              <a:gd name="connsiteY0" fmla="*/ 0 h 937260"/>
              <a:gd name="connsiteX1" fmla="*/ 937260 w 1866900"/>
              <a:gd name="connsiteY1" fmla="*/ 937260 h 937260"/>
              <a:gd name="connsiteX2" fmla="*/ 1866900 w 1866900"/>
              <a:gd name="connsiteY2" fmla="*/ 0 h 93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937260">
                <a:moveTo>
                  <a:pt x="0" y="0"/>
                </a:moveTo>
                <a:cubicBezTo>
                  <a:pt x="313055" y="468630"/>
                  <a:pt x="626110" y="937260"/>
                  <a:pt x="937260" y="937260"/>
                </a:cubicBezTo>
                <a:cubicBezTo>
                  <a:pt x="1248410" y="937260"/>
                  <a:pt x="1557655" y="468630"/>
                  <a:pt x="1866900" y="0"/>
                </a:cubicBez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176157" y="4080954"/>
            <a:ext cx="26339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Charge-sharing</a:t>
            </a:r>
            <a:endParaRPr lang="en-US" sz="2800" b="1" dirty="0">
              <a:latin typeface="+mj-lt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7375566" y="2625568"/>
            <a:ext cx="1593174" cy="598360"/>
            <a:chOff x="7375566" y="2400542"/>
            <a:chExt cx="1593174" cy="598360"/>
          </a:xfrm>
        </p:grpSpPr>
        <p:sp>
          <p:nvSpPr>
            <p:cNvPr id="171" name="TextBox 170"/>
            <p:cNvSpPr txBox="1"/>
            <p:nvPr/>
          </p:nvSpPr>
          <p:spPr>
            <a:xfrm>
              <a:off x="7632354" y="2441786"/>
              <a:ext cx="133638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Sense</a:t>
              </a:r>
              <a:endParaRPr lang="en-US" sz="2800" b="1" dirty="0">
                <a:latin typeface="+mj-lt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H="1">
              <a:off x="7385058" y="2779149"/>
              <a:ext cx="424929" cy="3056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7375566" y="2633312"/>
              <a:ext cx="424929" cy="3056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7670968" y="2400542"/>
              <a:ext cx="0" cy="231094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7668344" y="2782205"/>
              <a:ext cx="0" cy="216697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TextBox 184"/>
          <p:cNvSpPr txBox="1"/>
          <p:nvPr/>
        </p:nvSpPr>
        <p:spPr>
          <a:xfrm>
            <a:off x="3526697" y="4766204"/>
            <a:ext cx="209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Amplify</a:t>
            </a:r>
            <a:endParaRPr lang="en-US" sz="2800" b="1" dirty="0">
              <a:latin typeface="+mj-lt"/>
            </a:endParaRPr>
          </a:p>
        </p:txBody>
      </p:sp>
      <p:sp>
        <p:nvSpPr>
          <p:cNvPr id="186" name="Right Arrow 185"/>
          <p:cNvSpPr/>
          <p:nvPr/>
        </p:nvSpPr>
        <p:spPr>
          <a:xfrm rot="16200000" flipH="1">
            <a:off x="3544960" y="3043626"/>
            <a:ext cx="2063571" cy="10081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524324" y="4817767"/>
            <a:ext cx="20929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</a:rPr>
              <a:t>Precharge</a:t>
            </a:r>
            <a:endParaRPr lang="en-US" sz="2800" b="1" dirty="0">
              <a:latin typeface="+mj-lt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53509" y="2240286"/>
            <a:ext cx="1754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Leakage</a:t>
            </a:r>
            <a:endParaRPr lang="en-US" sz="2800" b="1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76157" y="5517232"/>
            <a:ext cx="283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Sense-amplifier</a:t>
            </a:r>
            <a:endParaRPr lang="en-US" sz="2800" dirty="0">
              <a:latin typeface="+mj-lt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229366" y="1779178"/>
            <a:ext cx="902474" cy="2640"/>
          </a:xfrm>
          <a:prstGeom prst="line">
            <a:avLst/>
          </a:prstGeom>
          <a:ln w="28575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51920" y="1781818"/>
            <a:ext cx="720080" cy="0"/>
          </a:xfrm>
          <a:prstGeom prst="line">
            <a:avLst/>
          </a:prstGeom>
          <a:ln w="28575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6200000">
            <a:off x="3674209" y="2738841"/>
            <a:ext cx="130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Bitline</a:t>
            </a:r>
            <a:endParaRPr lang="en-US" sz="28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3688" y="925018"/>
            <a:ext cx="4242540" cy="523220"/>
            <a:chOff x="4505923" y="1102339"/>
            <a:chExt cx="4242540" cy="523220"/>
          </a:xfrm>
        </p:grpSpPr>
        <p:sp>
          <p:nvSpPr>
            <p:cNvPr id="61" name="TextBox 60"/>
            <p:cNvSpPr txBox="1"/>
            <p:nvPr/>
          </p:nvSpPr>
          <p:spPr>
            <a:xfrm>
              <a:off x="4543248" y="1102339"/>
              <a:ext cx="4205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Turn-on access transistor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4505923" y="1180746"/>
              <a:ext cx="354759" cy="3635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+mj-lt"/>
                </a:rPr>
                <a:t>1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761453" y="4808765"/>
            <a:ext cx="3419059" cy="523220"/>
            <a:chOff x="4505923" y="1094608"/>
            <a:chExt cx="3419059" cy="523220"/>
          </a:xfrm>
        </p:grpSpPr>
        <p:sp>
          <p:nvSpPr>
            <p:cNvPr id="65" name="TextBox 64"/>
            <p:cNvSpPr txBox="1"/>
            <p:nvPr/>
          </p:nvSpPr>
          <p:spPr>
            <a:xfrm>
              <a:off x="4750698" y="1094608"/>
              <a:ext cx="3174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Ready to access data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505923" y="1180746"/>
              <a:ext cx="354759" cy="3635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+mj-lt"/>
                </a:rPr>
                <a:t>2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99627" y="4495800"/>
            <a:ext cx="2586419" cy="523220"/>
            <a:chOff x="4505923" y="1094608"/>
            <a:chExt cx="2586419" cy="523220"/>
          </a:xfrm>
        </p:grpSpPr>
        <p:sp>
          <p:nvSpPr>
            <p:cNvPr id="68" name="TextBox 67"/>
            <p:cNvSpPr txBox="1"/>
            <p:nvPr/>
          </p:nvSpPr>
          <p:spPr>
            <a:xfrm>
              <a:off x="4577931" y="1094608"/>
              <a:ext cx="2514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Fully charged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505923" y="1180746"/>
              <a:ext cx="354759" cy="3635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+mj-lt"/>
                </a:rPr>
                <a:t>3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476233" y="1522479"/>
            <a:ext cx="3419059" cy="523220"/>
            <a:chOff x="4505923" y="1094608"/>
            <a:chExt cx="3419059" cy="523220"/>
          </a:xfrm>
        </p:grpSpPr>
        <p:sp>
          <p:nvSpPr>
            <p:cNvPr id="71" name="TextBox 70"/>
            <p:cNvSpPr txBox="1"/>
            <p:nvPr/>
          </p:nvSpPr>
          <p:spPr>
            <a:xfrm>
              <a:off x="4753820" y="1094608"/>
              <a:ext cx="3171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+mj-lt"/>
                </a:rPr>
                <a:t>Precharged</a:t>
              </a:r>
              <a:r>
                <a:rPr lang="en-US" sz="2800" b="1" dirty="0" smtClean="0">
                  <a:latin typeface="+mj-lt"/>
                </a:rPr>
                <a:t> to </a:t>
              </a:r>
              <a:r>
                <a:rPr lang="en-US" sz="2800" b="1" dirty="0" err="1" smtClean="0">
                  <a:latin typeface="+mj-lt"/>
                </a:rPr>
                <a:t>Vdd</a:t>
              </a:r>
              <a:r>
                <a:rPr lang="en-US" sz="2800" b="1" dirty="0" smtClean="0">
                  <a:latin typeface="+mj-lt"/>
                </a:rPr>
                <a:t>/2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505923" y="1180746"/>
              <a:ext cx="354759" cy="3635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+mj-lt"/>
                </a:rPr>
                <a:t>4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7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Cell Operation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025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1" fill="hold" grpId="1" nodeType="withEffect">
                                  <p:stCondLst>
                                    <p:cond delay="48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grpId="1" nodeType="withEffect">
                                  <p:stCondLst>
                                    <p:cond delay="96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60"/>
                            </p:stCondLst>
                            <p:childTnLst>
                              <p:par>
                                <p:cTn id="11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6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1" grpId="0" animBg="1"/>
      <p:bldP spid="191" grpId="0" animBg="1"/>
      <p:bldP spid="170" grpId="0" animBg="1"/>
      <p:bldP spid="169" grpId="0" animBg="1"/>
      <p:bldP spid="169" grpId="1" animBg="1"/>
      <p:bldP spid="168" grpId="0" animBg="1"/>
      <p:bldP spid="168" grpId="1" animBg="1"/>
      <p:bldP spid="19474" grpId="0" animBg="1"/>
      <p:bldP spid="19474" grpId="1" animBg="1"/>
      <p:bldP spid="101" grpId="0" animBg="1"/>
      <p:bldP spid="101" grpId="1" animBg="1"/>
      <p:bldP spid="99" grpId="0" animBg="1"/>
      <p:bldP spid="19481" grpId="0" animBg="1"/>
      <p:bldP spid="19481" grpId="1" animBg="1"/>
      <p:bldP spid="128" grpId="0" animBg="1"/>
      <p:bldP spid="128" grpId="1" animBg="1"/>
      <p:bldP spid="129" grpId="0" animBg="1"/>
      <p:bldP spid="129" grpId="1" animBg="1"/>
      <p:bldP spid="185" grpId="0"/>
      <p:bldP spid="185" grpId="1"/>
      <p:bldP spid="186" grpId="0" animBg="1"/>
      <p:bldP spid="186" grpId="1" animBg="1"/>
      <p:bldP spid="187" grpId="0" animBg="1"/>
      <p:bldP spid="192" grpId="0"/>
      <p:bldP spid="19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/>
          <p:cNvGrpSpPr/>
          <p:nvPr/>
        </p:nvGrpSpPr>
        <p:grpSpPr>
          <a:xfrm>
            <a:off x="1743349" y="3878463"/>
            <a:ext cx="3211935" cy="2286841"/>
            <a:chOff x="4816449" y="1574208"/>
            <a:chExt cx="3211935" cy="228684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1" name="Rounded Rectangle 200"/>
            <p:cNvSpPr/>
            <p:nvPr/>
          </p:nvSpPr>
          <p:spPr>
            <a:xfrm>
              <a:off x="4816449" y="1574208"/>
              <a:ext cx="3211935" cy="2286841"/>
            </a:xfrm>
            <a:prstGeom prst="roundRect">
              <a:avLst>
                <a:gd name="adj" fmla="val 4314"/>
              </a:avLst>
            </a:prstGeom>
            <a:solidFill>
              <a:srgbClr val="1A571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180078" y="2449115"/>
              <a:ext cx="1776297" cy="954107"/>
            </a:xfrm>
            <a:prstGeom prst="rect">
              <a:avLst/>
            </a:prstGeom>
            <a:solidFill>
              <a:srgbClr val="1A57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Largest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charge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3" name="Rectangle 182"/>
          <p:cNvSpPr/>
          <p:nvPr/>
        </p:nvSpPr>
        <p:spPr>
          <a:xfrm>
            <a:off x="2121028" y="4589762"/>
            <a:ext cx="979790" cy="673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2121572" y="4591013"/>
            <a:ext cx="979790" cy="134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124525" y="4591013"/>
            <a:ext cx="979790" cy="134131"/>
          </a:xfrm>
          <a:prstGeom prst="rect">
            <a:avLst/>
          </a:prstGeom>
          <a:solidFill>
            <a:srgbClr val="1A5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16878" y="4348739"/>
            <a:ext cx="1965960" cy="1599156"/>
            <a:chOff x="2195736" y="4205514"/>
            <a:chExt cx="1965960" cy="1599156"/>
          </a:xfrm>
        </p:grpSpPr>
        <p:cxnSp>
          <p:nvCxnSpPr>
            <p:cNvPr id="127" name="Straight Connector 126"/>
            <p:cNvCxnSpPr/>
            <p:nvPr/>
          </p:nvCxnSpPr>
          <p:spPr>
            <a:xfrm flipH="1" flipV="1">
              <a:off x="2688123" y="4205514"/>
              <a:ext cx="516187" cy="2770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3960718" y="4210445"/>
              <a:ext cx="200978" cy="1090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2688122" y="4205514"/>
              <a:ext cx="1" cy="24107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/>
            <p:nvPr/>
          </p:nvGrpSpPr>
          <p:grpSpPr>
            <a:xfrm>
              <a:off x="2195736" y="4446586"/>
              <a:ext cx="984772" cy="1358084"/>
              <a:chOff x="1913714" y="2287584"/>
              <a:chExt cx="938478" cy="1293816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1917669" y="2926683"/>
                <a:ext cx="933730" cy="6527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 flipV="1">
                <a:off x="1916088" y="2291368"/>
                <a:ext cx="0" cy="129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2852192" y="2291368"/>
                <a:ext cx="0" cy="129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1916088" y="3581400"/>
                <a:ext cx="936104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 flipV="1">
                <a:off x="1913714" y="2287584"/>
                <a:ext cx="936104" cy="378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 flipV="1">
                <a:off x="1913714" y="2928049"/>
                <a:ext cx="936104" cy="378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4983709" y="1574208"/>
            <a:ext cx="3211935" cy="2286841"/>
            <a:chOff x="4816449" y="1574208"/>
            <a:chExt cx="3211935" cy="2286841"/>
          </a:xfrm>
        </p:grpSpPr>
        <p:sp>
          <p:nvSpPr>
            <p:cNvPr id="196" name="Rounded Rectangle 195"/>
            <p:cNvSpPr/>
            <p:nvPr/>
          </p:nvSpPr>
          <p:spPr>
            <a:xfrm>
              <a:off x="4816449" y="1574208"/>
              <a:ext cx="3211935" cy="2286841"/>
            </a:xfrm>
            <a:prstGeom prst="roundRect">
              <a:avLst>
                <a:gd name="adj" fmla="val 4314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180079" y="2449115"/>
              <a:ext cx="16535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Smallest 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harge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5434359" y="2348880"/>
            <a:ext cx="646976" cy="568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437159" y="2346047"/>
            <a:ext cx="639892" cy="24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440081" y="2346046"/>
            <a:ext cx="639892" cy="2487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5430075" y="4696495"/>
            <a:ext cx="646976" cy="568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5433419" y="4692927"/>
            <a:ext cx="639892" cy="134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2125312" y="2242147"/>
            <a:ext cx="979790" cy="673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2125312" y="2244133"/>
            <a:ext cx="979790" cy="24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187" name="Straight Connector 186"/>
          <p:cNvCxnSpPr/>
          <p:nvPr/>
        </p:nvCxnSpPr>
        <p:spPr>
          <a:xfrm flipH="1">
            <a:off x="3132467" y="3982717"/>
            <a:ext cx="610047" cy="368791"/>
          </a:xfrm>
          <a:prstGeom prst="line">
            <a:avLst/>
          </a:prstGeom>
          <a:ln w="28575" cap="rnd">
            <a:solidFill>
              <a:srgbClr val="2A5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6296816" y="1636109"/>
            <a:ext cx="610047" cy="368791"/>
          </a:xfrm>
          <a:prstGeom prst="line">
            <a:avLst/>
          </a:prstGeom>
          <a:ln w="28575" cap="rnd">
            <a:solidFill>
              <a:srgbClr val="2A5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6296816" y="3982866"/>
            <a:ext cx="610047" cy="368791"/>
          </a:xfrm>
          <a:prstGeom prst="line">
            <a:avLst/>
          </a:prstGeom>
          <a:ln w="28575" cap="rnd">
            <a:solidFill>
              <a:srgbClr val="2A5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3132467" y="1634590"/>
            <a:ext cx="610047" cy="368791"/>
          </a:xfrm>
          <a:prstGeom prst="line">
            <a:avLst/>
          </a:prstGeom>
          <a:ln w="28575" cap="rnd">
            <a:solidFill>
              <a:srgbClr val="2A5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124327" y="1889023"/>
            <a:ext cx="753528" cy="229643"/>
            <a:chOff x="3134410" y="1335264"/>
            <a:chExt cx="718105" cy="437552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3134410" y="1556792"/>
              <a:ext cx="141446" cy="2272"/>
            </a:xfrm>
            <a:prstGeom prst="line">
              <a:avLst/>
            </a:prstGeom>
            <a:ln w="28575" cap="rnd">
              <a:solidFill>
                <a:srgbClr val="2A55D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3714471" y="1556792"/>
              <a:ext cx="138044" cy="1946"/>
            </a:xfrm>
            <a:prstGeom prst="line">
              <a:avLst/>
            </a:prstGeom>
            <a:ln w="28575" cap="rnd">
              <a:solidFill>
                <a:srgbClr val="2A55D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275856" y="1340768"/>
              <a:ext cx="66375" cy="216024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346047" y="1335264"/>
              <a:ext cx="1817" cy="434912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486046" y="1340768"/>
              <a:ext cx="14218" cy="42940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632670" y="1340768"/>
              <a:ext cx="0" cy="42940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635896" y="1556792"/>
              <a:ext cx="68724" cy="216024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347864" y="1340768"/>
              <a:ext cx="150583" cy="43204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3491880" y="1340768"/>
              <a:ext cx="140790" cy="43204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116878" y="2001075"/>
            <a:ext cx="1965960" cy="1599156"/>
            <a:chOff x="2195736" y="2001075"/>
            <a:chExt cx="1965960" cy="1599156"/>
          </a:xfrm>
        </p:grpSpPr>
        <p:cxnSp>
          <p:nvCxnSpPr>
            <p:cNvPr id="62" name="Straight Connector 61"/>
            <p:cNvCxnSpPr/>
            <p:nvPr/>
          </p:nvCxnSpPr>
          <p:spPr>
            <a:xfrm flipH="1" flipV="1">
              <a:off x="2688123" y="2001075"/>
              <a:ext cx="516187" cy="2770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3960718" y="2006006"/>
              <a:ext cx="200978" cy="1090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688122" y="2001075"/>
              <a:ext cx="1" cy="24107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195736" y="2242147"/>
              <a:ext cx="984772" cy="1358084"/>
              <a:chOff x="1913714" y="2287584"/>
              <a:chExt cx="938478" cy="1293816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917669" y="2926838"/>
                <a:ext cx="933730" cy="6525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flipV="1">
                <a:off x="1916088" y="2291368"/>
                <a:ext cx="0" cy="129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2852192" y="2291368"/>
                <a:ext cx="0" cy="129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1916088" y="3581400"/>
                <a:ext cx="936104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1913714" y="2287584"/>
                <a:ext cx="936104" cy="378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 flipV="1">
                <a:off x="1913714" y="2928049"/>
                <a:ext cx="936104" cy="378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6296816" y="1772816"/>
            <a:ext cx="753528" cy="459287"/>
            <a:chOff x="3134410" y="1335264"/>
            <a:chExt cx="718105" cy="437552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3134410" y="1556792"/>
              <a:ext cx="141446" cy="2272"/>
            </a:xfrm>
            <a:prstGeom prst="line">
              <a:avLst/>
            </a:prstGeom>
            <a:ln w="28575" cap="rnd">
              <a:solidFill>
                <a:srgbClr val="2A55D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3714471" y="1556792"/>
              <a:ext cx="138044" cy="1946"/>
            </a:xfrm>
            <a:prstGeom prst="line">
              <a:avLst/>
            </a:prstGeom>
            <a:ln w="28575" cap="rnd">
              <a:solidFill>
                <a:srgbClr val="2A55D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275856" y="1340768"/>
              <a:ext cx="66375" cy="216024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346047" y="1335264"/>
              <a:ext cx="1817" cy="434912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486046" y="1340768"/>
              <a:ext cx="14218" cy="42940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3632670" y="1340768"/>
              <a:ext cx="0" cy="42940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3635896" y="1556792"/>
              <a:ext cx="68724" cy="216024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3347864" y="1340768"/>
              <a:ext cx="150583" cy="43204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3491880" y="1340768"/>
              <a:ext cx="140790" cy="43204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432720" y="2003845"/>
            <a:ext cx="1821482" cy="1597771"/>
            <a:chOff x="5007522" y="2003845"/>
            <a:chExt cx="1821482" cy="1597771"/>
          </a:xfrm>
        </p:grpSpPr>
        <p:cxnSp>
          <p:nvCxnSpPr>
            <p:cNvPr id="107" name="Straight Connector 106"/>
            <p:cNvCxnSpPr/>
            <p:nvPr/>
          </p:nvCxnSpPr>
          <p:spPr>
            <a:xfrm flipH="1">
              <a:off x="5335984" y="2005230"/>
              <a:ext cx="535636" cy="2503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6628026" y="2007391"/>
              <a:ext cx="200978" cy="1090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5332598" y="2003845"/>
              <a:ext cx="1" cy="24107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5007522" y="2243532"/>
              <a:ext cx="648072" cy="1358084"/>
              <a:chOff x="1913714" y="2287584"/>
              <a:chExt cx="938478" cy="1293816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917669" y="2925519"/>
                <a:ext cx="933730" cy="653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flipV="1">
                <a:off x="1916088" y="2291368"/>
                <a:ext cx="0" cy="129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2852192" y="2291368"/>
                <a:ext cx="0" cy="129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1916088" y="3581400"/>
                <a:ext cx="936104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 flipV="1">
                <a:off x="1913714" y="2287584"/>
                <a:ext cx="936104" cy="378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 flipV="1">
                <a:off x="1913714" y="2928049"/>
                <a:ext cx="936104" cy="378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oup 125"/>
          <p:cNvGrpSpPr/>
          <p:nvPr/>
        </p:nvGrpSpPr>
        <p:grpSpPr>
          <a:xfrm>
            <a:off x="3124327" y="4236687"/>
            <a:ext cx="753528" cy="229643"/>
            <a:chOff x="3134410" y="1335264"/>
            <a:chExt cx="718105" cy="437552"/>
          </a:xfrm>
        </p:grpSpPr>
        <p:cxnSp>
          <p:nvCxnSpPr>
            <p:cNvPr id="141" name="Straight Connector 140"/>
            <p:cNvCxnSpPr/>
            <p:nvPr/>
          </p:nvCxnSpPr>
          <p:spPr>
            <a:xfrm flipV="1">
              <a:off x="3134410" y="1556792"/>
              <a:ext cx="141446" cy="2272"/>
            </a:xfrm>
            <a:prstGeom prst="line">
              <a:avLst/>
            </a:prstGeom>
            <a:ln w="28575" cap="rnd">
              <a:solidFill>
                <a:srgbClr val="2A55D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 flipV="1">
              <a:off x="3714471" y="1556792"/>
              <a:ext cx="138044" cy="1946"/>
            </a:xfrm>
            <a:prstGeom prst="line">
              <a:avLst/>
            </a:prstGeom>
            <a:ln w="28575" cap="rnd">
              <a:solidFill>
                <a:srgbClr val="2A55D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3275856" y="1340768"/>
              <a:ext cx="66375" cy="216024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3346047" y="1335264"/>
              <a:ext cx="1817" cy="434912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3486046" y="1340768"/>
              <a:ext cx="14218" cy="42940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3632670" y="1340768"/>
              <a:ext cx="0" cy="42940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3635896" y="1556792"/>
              <a:ext cx="68724" cy="216024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3347864" y="1340768"/>
              <a:ext cx="150583" cy="43204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3491880" y="1340768"/>
              <a:ext cx="140790" cy="43204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296816" y="4120480"/>
            <a:ext cx="753528" cy="459287"/>
            <a:chOff x="3134410" y="1335264"/>
            <a:chExt cx="718105" cy="437552"/>
          </a:xfrm>
        </p:grpSpPr>
        <p:cxnSp>
          <p:nvCxnSpPr>
            <p:cNvPr id="163" name="Straight Connector 162"/>
            <p:cNvCxnSpPr/>
            <p:nvPr/>
          </p:nvCxnSpPr>
          <p:spPr>
            <a:xfrm flipV="1">
              <a:off x="3134410" y="1556792"/>
              <a:ext cx="141446" cy="2272"/>
            </a:xfrm>
            <a:prstGeom prst="line">
              <a:avLst/>
            </a:prstGeom>
            <a:ln w="28575" cap="rnd">
              <a:solidFill>
                <a:srgbClr val="2A55D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 flipV="1">
              <a:off x="3714471" y="1556792"/>
              <a:ext cx="138044" cy="1946"/>
            </a:xfrm>
            <a:prstGeom prst="line">
              <a:avLst/>
            </a:prstGeom>
            <a:ln w="28575" cap="rnd">
              <a:solidFill>
                <a:srgbClr val="2A55D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3275856" y="1340768"/>
              <a:ext cx="66375" cy="216024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3346047" y="1335264"/>
              <a:ext cx="1817" cy="434912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3486046" y="1340768"/>
              <a:ext cx="14218" cy="42940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3632670" y="1340768"/>
              <a:ext cx="0" cy="42940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3635896" y="1556792"/>
              <a:ext cx="68724" cy="216024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3347864" y="1340768"/>
              <a:ext cx="150583" cy="43204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3491880" y="1340768"/>
              <a:ext cx="140790" cy="432048"/>
            </a:xfrm>
            <a:prstGeom prst="line">
              <a:avLst/>
            </a:prstGeom>
            <a:ln w="28575" cap="rnd">
              <a:solidFill>
                <a:srgbClr val="2A55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32720" y="4351509"/>
            <a:ext cx="1821482" cy="1597771"/>
            <a:chOff x="5007522" y="4208284"/>
            <a:chExt cx="1821482" cy="1597771"/>
          </a:xfrm>
        </p:grpSpPr>
        <p:cxnSp>
          <p:nvCxnSpPr>
            <p:cNvPr id="152" name="Straight Connector 151"/>
            <p:cNvCxnSpPr/>
            <p:nvPr/>
          </p:nvCxnSpPr>
          <p:spPr>
            <a:xfrm flipH="1">
              <a:off x="5335984" y="4209669"/>
              <a:ext cx="535636" cy="2503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628026" y="4211830"/>
              <a:ext cx="200978" cy="1090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5332598" y="4208284"/>
              <a:ext cx="1" cy="24107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/>
            <p:nvPr/>
          </p:nvGrpSpPr>
          <p:grpSpPr>
            <a:xfrm>
              <a:off x="5007522" y="4447971"/>
              <a:ext cx="648072" cy="1358084"/>
              <a:chOff x="1913714" y="2287584"/>
              <a:chExt cx="938478" cy="1293816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1917669" y="2925363"/>
                <a:ext cx="933730" cy="6540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 flipV="1">
                <a:off x="1916088" y="2291368"/>
                <a:ext cx="0" cy="129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2852192" y="2291368"/>
                <a:ext cx="0" cy="1290032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1916088" y="3581400"/>
                <a:ext cx="936104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1913714" y="2287584"/>
                <a:ext cx="936104" cy="378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1913714" y="2928049"/>
                <a:ext cx="936104" cy="378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7" name="TextBox 176"/>
          <p:cNvSpPr txBox="1"/>
          <p:nvPr/>
        </p:nvSpPr>
        <p:spPr>
          <a:xfrm>
            <a:off x="1684830" y="105273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A5712"/>
                </a:solidFill>
                <a:latin typeface="Calibri" panose="020F0502020204030204" pitchFamily="34" charset="0"/>
              </a:rPr>
              <a:t>Typical cell</a:t>
            </a:r>
            <a:endParaRPr lang="en-US" sz="2800" dirty="0">
              <a:solidFill>
                <a:srgbClr val="1A5712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997198" y="105273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Worst cell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 rot="16200000">
            <a:off x="-22851" y="2483314"/>
            <a:ext cx="2376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Worst temp.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 rot="16200000">
            <a:off x="-30092" y="4790734"/>
            <a:ext cx="238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A5712"/>
                </a:solidFill>
                <a:latin typeface="Calibri" panose="020F0502020204030204" pitchFamily="34" charset="0"/>
              </a:rPr>
              <a:t>Typical temp.</a:t>
            </a:r>
            <a:endParaRPr lang="en-US" sz="2800" dirty="0">
              <a:solidFill>
                <a:srgbClr val="1A5712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53137" y="2231572"/>
            <a:ext cx="1490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A5712"/>
                </a:solidFill>
                <a:latin typeface="Calibri" panose="020F0502020204030204" pitchFamily="34" charset="0"/>
              </a:rPr>
              <a:t>Fast restore</a:t>
            </a:r>
            <a:endParaRPr lang="en-US" sz="2800" dirty="0">
              <a:solidFill>
                <a:srgbClr val="1A5712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394278" y="2241444"/>
            <a:ext cx="1490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Slow restore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686608" y="4751925"/>
            <a:ext cx="1490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A5712"/>
                </a:solidFill>
                <a:latin typeface="Calibri" panose="020F0502020204030204" pitchFamily="34" charset="0"/>
              </a:rPr>
              <a:t>Slowly</a:t>
            </a:r>
          </a:p>
          <a:p>
            <a:pPr algn="ctr"/>
            <a:r>
              <a:rPr lang="en-US" sz="2800" dirty="0">
                <a:solidFill>
                  <a:srgbClr val="1A5712"/>
                </a:solidFill>
                <a:latin typeface="Calibri" panose="020F0502020204030204" pitchFamily="34" charset="0"/>
              </a:rPr>
              <a:t>l</a:t>
            </a:r>
            <a:r>
              <a:rPr lang="en-US" sz="2800" dirty="0" smtClean="0">
                <a:solidFill>
                  <a:srgbClr val="1A5712"/>
                </a:solidFill>
                <a:latin typeface="Calibri" panose="020F0502020204030204" pitchFamily="34" charset="0"/>
              </a:rPr>
              <a:t>eak</a:t>
            </a:r>
            <a:endParaRPr lang="en-US" sz="2800" dirty="0">
              <a:solidFill>
                <a:srgbClr val="1A5712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57395" y="2454322"/>
            <a:ext cx="139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Fast leak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Cell Charge Variations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8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93" grpId="0" animBg="1"/>
      <p:bldP spid="203" grpId="0" animBg="1"/>
      <p:bldP spid="181" grpId="0" animBg="1"/>
      <p:bldP spid="195" grpId="0" animBg="1"/>
      <p:bldP spid="198" grpId="0" animBg="1"/>
      <p:bldP spid="182" grpId="0" animBg="1"/>
      <p:bldP spid="194" grpId="0" animBg="1"/>
      <p:bldP spid="180" grpId="0" animBg="1"/>
      <p:bldP spid="190" grpId="0" animBg="1"/>
      <p:bldP spid="184" grpId="0"/>
      <p:bldP spid="185" grpId="0"/>
      <p:bldP spid="112" grpId="0"/>
      <p:bldP spid="112" grpId="1"/>
      <p:bldP spid="113" grpId="0"/>
      <p:bldP spid="113" grpId="1"/>
      <p:bldP spid="114" grpId="0"/>
      <p:bldP spid="114" grpId="1"/>
      <p:bldP spid="116" grpId="0"/>
      <p:bldP spid="1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838200"/>
            <a:ext cx="8382000" cy="73152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1. DRAM Operation Basics</a:t>
            </a:r>
            <a:endParaRPr lang="en-US" sz="4000" b="1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068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2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Reasons for Timing Margin in DRAM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33832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4. Adaptive-Latency DRAM</a:t>
            </a:r>
            <a:endParaRPr lang="en-US" sz="40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26720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5. DRAM Characterization</a:t>
            </a:r>
            <a:endParaRPr lang="en-US" sz="40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51358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6. Real System Performance Evaluation</a:t>
            </a:r>
            <a:endParaRPr lang="en-US" sz="40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5450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3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Key Observations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105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13314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-152400" y="66419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DRAM Stores Data as Charge</a:t>
            </a:r>
            <a:endParaRPr lang="en-US" dirty="0"/>
          </a:p>
        </p:txBody>
      </p:sp>
      <p:pic>
        <p:nvPicPr>
          <p:cNvPr id="14" name="Picture 2" descr="Samsung 4GB DDR3-1600MHz ECC Registered CL11 DIMM Dual Rank Memory Module (M393B5273DH0-CK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2842"/>
            <a:ext cx="2930361" cy="7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3484311" y="1557923"/>
            <a:ext cx="1655850" cy="275957"/>
          </a:xfrm>
          <a:prstGeom prst="line">
            <a:avLst/>
          </a:prstGeom>
          <a:ln w="2540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4311" y="1915082"/>
            <a:ext cx="1655850" cy="3075115"/>
          </a:xfrm>
          <a:prstGeom prst="line">
            <a:avLst/>
          </a:prstGeom>
          <a:ln w="2540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216361" y="1524000"/>
            <a:ext cx="2740153" cy="3476357"/>
            <a:chOff x="4572000" y="1524000"/>
            <a:chExt cx="2740153" cy="34763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8" name="Straight Connector 17"/>
            <p:cNvCxnSpPr/>
            <p:nvPr/>
          </p:nvCxnSpPr>
          <p:spPr>
            <a:xfrm flipV="1">
              <a:off x="48006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578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7180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1752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6294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083553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16361" y="1609886"/>
            <a:ext cx="2743200" cy="916305"/>
            <a:chOff x="4572000" y="1609886"/>
            <a:chExt cx="2743200" cy="916305"/>
          </a:xfrm>
          <a:solidFill>
            <a:schemeClr val="accent6">
              <a:lumMod val="75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54864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864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008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4008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58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9436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58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0292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292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16361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744" y="2526381"/>
            <a:ext cx="2724912" cy="440817"/>
            <a:chOff x="4583430" y="2539526"/>
            <a:chExt cx="2724912" cy="440817"/>
          </a:xfrm>
        </p:grpSpPr>
        <p:sp>
          <p:nvSpPr>
            <p:cNvPr id="63" name="Oval 62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92561" y="2969895"/>
            <a:ext cx="2592325" cy="1455581"/>
            <a:chOff x="4648200" y="2969895"/>
            <a:chExt cx="2592325" cy="1455581"/>
          </a:xfrm>
        </p:grpSpPr>
        <p:sp>
          <p:nvSpPr>
            <p:cNvPr id="70" name="Down Arrow 69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10800000">
            <a:off x="5292561" y="2971800"/>
            <a:ext cx="2592325" cy="1455581"/>
            <a:chOff x="4648200" y="2969895"/>
            <a:chExt cx="2592325" cy="1455581"/>
          </a:xfrm>
        </p:grpSpPr>
        <p:sp>
          <p:nvSpPr>
            <p:cNvPr id="77" name="Down Arrow 7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2" name="Down Arrow 8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225301" y="41148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1. Sensing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19200" y="46482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2. Restore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24066" y="51816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3.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</a:rPr>
              <a:t>Precharge</a:t>
            </a:r>
            <a:endParaRPr lang="en-US" sz="36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429000" y="1828800"/>
            <a:ext cx="762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818050" y="841766"/>
            <a:ext cx="2130966" cy="1004789"/>
            <a:chOff x="6818050" y="841766"/>
            <a:chExt cx="2130966" cy="1004789"/>
          </a:xfrm>
        </p:grpSpPr>
        <p:sp>
          <p:nvSpPr>
            <p:cNvPr id="86" name="67Text"/>
            <p:cNvSpPr txBox="1"/>
            <p:nvPr/>
          </p:nvSpPr>
          <p:spPr>
            <a:xfrm>
              <a:off x="7238901" y="841766"/>
              <a:ext cx="1710115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+mj-lt"/>
                </a:rPr>
                <a:t>DRAM Cell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6818050" y="1127464"/>
              <a:ext cx="443884" cy="719091"/>
            </a:xfrm>
            <a:custGeom>
              <a:avLst/>
              <a:gdLst>
                <a:gd name="connsiteX0" fmla="*/ 443884 w 443884"/>
                <a:gd name="connsiteY0" fmla="*/ 0 h 719091"/>
                <a:gd name="connsiteX1" fmla="*/ 168676 w 443884"/>
                <a:gd name="connsiteY1" fmla="*/ 186431 h 719091"/>
                <a:gd name="connsiteX2" fmla="*/ 0 w 443884"/>
                <a:gd name="connsiteY2" fmla="*/ 719091 h 7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884" h="719091">
                  <a:moveTo>
                    <a:pt x="443884" y="0"/>
                  </a:moveTo>
                  <a:cubicBezTo>
                    <a:pt x="343270" y="33291"/>
                    <a:pt x="242657" y="66583"/>
                    <a:pt x="168676" y="186431"/>
                  </a:cubicBezTo>
                  <a:cubicBezTo>
                    <a:pt x="94695" y="306279"/>
                    <a:pt x="47347" y="512685"/>
                    <a:pt x="0" y="71909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262" y="4811697"/>
            <a:ext cx="3089755" cy="839900"/>
            <a:chOff x="5859262" y="4811697"/>
            <a:chExt cx="3089755" cy="839900"/>
          </a:xfrm>
        </p:grpSpPr>
        <p:sp>
          <p:nvSpPr>
            <p:cNvPr id="88" name="67Text"/>
            <p:cNvSpPr txBox="1"/>
            <p:nvPr/>
          </p:nvSpPr>
          <p:spPr>
            <a:xfrm>
              <a:off x="6217248" y="5158885"/>
              <a:ext cx="2731769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+mj-lt"/>
                </a:rPr>
                <a:t>Sense-Amplifier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859262" y="4811697"/>
              <a:ext cx="532660" cy="612559"/>
            </a:xfrm>
            <a:custGeom>
              <a:avLst/>
              <a:gdLst>
                <a:gd name="connsiteX0" fmla="*/ 532660 w 532660"/>
                <a:gd name="connsiteY0" fmla="*/ 612559 h 612559"/>
                <a:gd name="connsiteX1" fmla="*/ 106532 w 532660"/>
                <a:gd name="connsiteY1" fmla="*/ 390618 h 612559"/>
                <a:gd name="connsiteX2" fmla="*/ 0 w 532660"/>
                <a:gd name="connsiteY2" fmla="*/ 0 h 6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660" h="612559">
                  <a:moveTo>
                    <a:pt x="532660" y="612559"/>
                  </a:moveTo>
                  <a:cubicBezTo>
                    <a:pt x="363984" y="552635"/>
                    <a:pt x="195309" y="492711"/>
                    <a:pt x="106532" y="390618"/>
                  </a:cubicBezTo>
                  <a:cubicBezTo>
                    <a:pt x="17755" y="288525"/>
                    <a:pt x="8877" y="144262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38200" y="2590800"/>
            <a:ext cx="3935834" cy="13933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latin typeface="+mj-lt"/>
              </a:rPr>
              <a:t>Three steps of charge movement</a:t>
            </a:r>
          </a:p>
        </p:txBody>
      </p:sp>
    </p:spTree>
    <p:extLst>
      <p:ext uri="{BB962C8B-B14F-4D97-AF65-F5344CB8AC3E}">
        <p14:creationId xmlns:p14="http://schemas.microsoft.com/office/powerpoint/2010/main" val="179822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RAM"/>
          <p:cNvSpPr/>
          <p:nvPr/>
        </p:nvSpPr>
        <p:spPr>
          <a:xfrm>
            <a:off x="927299" y="2790455"/>
            <a:ext cx="438912" cy="13823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9" name="DRAM"/>
          <p:cNvSpPr/>
          <p:nvPr/>
        </p:nvSpPr>
        <p:spPr>
          <a:xfrm>
            <a:off x="927299" y="2667000"/>
            <a:ext cx="438912" cy="138230"/>
          </a:xfrm>
          <a:prstGeom prst="roundRect">
            <a:avLst>
              <a:gd name="adj" fmla="val 20672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DRAM"/>
          <p:cNvSpPr/>
          <p:nvPr/>
        </p:nvSpPr>
        <p:spPr>
          <a:xfrm>
            <a:off x="927299" y="2924737"/>
            <a:ext cx="438912" cy="265503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849" y="3193534"/>
            <a:ext cx="6243104" cy="921266"/>
            <a:chOff x="2743849" y="3427979"/>
            <a:chExt cx="6243104" cy="921266"/>
          </a:xfrm>
        </p:grpSpPr>
        <p:sp>
          <p:nvSpPr>
            <p:cNvPr id="35" name="Rectangle 34"/>
            <p:cNvSpPr/>
            <p:nvPr/>
          </p:nvSpPr>
          <p:spPr>
            <a:xfrm>
              <a:off x="2743849" y="3427979"/>
              <a:ext cx="6189223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67Text"/>
            <p:cNvSpPr txBox="1"/>
            <p:nvPr/>
          </p:nvSpPr>
          <p:spPr>
            <a:xfrm>
              <a:off x="7634774" y="3434845"/>
              <a:ext cx="1352179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i="1" dirty="0" smtClean="0">
                  <a:solidFill>
                    <a:srgbClr val="000000"/>
                  </a:solidFill>
                  <a:latin typeface="+mj-lt"/>
                </a:rPr>
                <a:t>Data 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51424" y="1365753"/>
            <a:ext cx="6235662" cy="920247"/>
            <a:chOff x="2751424" y="1600198"/>
            <a:chExt cx="6235662" cy="920247"/>
          </a:xfrm>
        </p:grpSpPr>
        <p:sp>
          <p:nvSpPr>
            <p:cNvPr id="4" name="Rectangle 3"/>
            <p:cNvSpPr/>
            <p:nvPr/>
          </p:nvSpPr>
          <p:spPr>
            <a:xfrm>
              <a:off x="2751424" y="1600198"/>
              <a:ext cx="6181648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67Text"/>
            <p:cNvSpPr txBox="1"/>
            <p:nvPr/>
          </p:nvSpPr>
          <p:spPr>
            <a:xfrm>
              <a:off x="7620000" y="1606045"/>
              <a:ext cx="1367086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i="1" dirty="0" smtClean="0">
                  <a:solidFill>
                    <a:srgbClr val="000000"/>
                  </a:solidFill>
                  <a:latin typeface="+mj-lt"/>
                </a:rPr>
                <a:t>Data 1</a:t>
              </a:r>
            </a:p>
          </p:txBody>
        </p:sp>
      </p:grpSp>
      <p:sp>
        <p:nvSpPr>
          <p:cNvPr id="121" name="TextBox 44"/>
          <p:cNvSpPr txBox="1"/>
          <p:nvPr/>
        </p:nvSpPr>
        <p:spPr>
          <a:xfrm>
            <a:off x="2861803" y="954861"/>
            <a:ext cx="769663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Cell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751424" y="4107936"/>
            <a:ext cx="6181649" cy="2287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7Text"/>
          <p:cNvSpPr txBox="1"/>
          <p:nvPr/>
        </p:nvSpPr>
        <p:spPr>
          <a:xfrm>
            <a:off x="7637673" y="4114800"/>
            <a:ext cx="12954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i="1" dirty="0" smtClean="0">
                <a:solidFill>
                  <a:srgbClr val="000000"/>
                </a:solidFill>
                <a:latin typeface="+mj-lt"/>
              </a:rPr>
              <a:t>time</a:t>
            </a:r>
          </a:p>
        </p:txBody>
      </p:sp>
      <p:sp>
        <p:nvSpPr>
          <p:cNvPr id="94" name="67Text"/>
          <p:cNvSpPr txBox="1"/>
          <p:nvPr/>
        </p:nvSpPr>
        <p:spPr>
          <a:xfrm rot="16200000">
            <a:off x="1100750" y="2511143"/>
            <a:ext cx="2742182" cy="4514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 smtClean="0">
                <a:solidFill>
                  <a:srgbClr val="000000"/>
                </a:solidFill>
                <a:latin typeface="+mj-lt"/>
              </a:rPr>
              <a:t>charge</a:t>
            </a:r>
            <a:endParaRPr lang="en-US" sz="3200" b="1" i="1" dirty="0" smtClean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H="1" flipV="1">
            <a:off x="2751424" y="1060955"/>
            <a:ext cx="1" cy="304698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4"/>
          <p:cNvSpPr txBox="1"/>
          <p:nvPr/>
        </p:nvSpPr>
        <p:spPr>
          <a:xfrm>
            <a:off x="2713657" y="2723196"/>
            <a:ext cx="2758999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Sense-Amplifier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953" y="66419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DRAM Charge over Time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697655" y="1390576"/>
            <a:ext cx="910703" cy="1345757"/>
            <a:chOff x="3645104" y="1677670"/>
            <a:chExt cx="910703" cy="1345757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3645104" y="1677670"/>
              <a:ext cx="910703" cy="960615"/>
            </a:xfrm>
            <a:prstGeom prst="straightConnector1">
              <a:avLst/>
            </a:prstGeom>
            <a:ln w="38100" cap="rnd">
              <a:solidFill>
                <a:srgbClr val="0000FF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3648800" y="2797947"/>
              <a:ext cx="907007" cy="225480"/>
            </a:xfrm>
            <a:prstGeom prst="straightConnector1">
              <a:avLst/>
            </a:prstGeom>
            <a:ln w="38100" cap="rnd">
              <a:solidFill>
                <a:srgbClr val="0000FF"/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771477" y="1386250"/>
            <a:ext cx="925633" cy="1346202"/>
            <a:chOff x="2733751" y="1245868"/>
            <a:chExt cx="925633" cy="1346202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744984" y="1245868"/>
              <a:ext cx="914400" cy="0"/>
            </a:xfrm>
            <a:prstGeom prst="straightConnector1">
              <a:avLst/>
            </a:prstGeom>
            <a:ln w="38100" cap="rnd">
              <a:solidFill>
                <a:srgbClr val="0000FF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733751" y="2592070"/>
              <a:ext cx="911353" cy="0"/>
            </a:xfrm>
            <a:prstGeom prst="straightConnector1">
              <a:avLst/>
            </a:prstGeom>
            <a:ln w="38100" cap="rnd">
              <a:solidFill>
                <a:srgbClr val="0000FF"/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618518" y="1383963"/>
            <a:ext cx="1867094" cy="1116969"/>
            <a:chOff x="4565094" y="1579885"/>
            <a:chExt cx="1867094" cy="1116969"/>
          </a:xfrm>
        </p:grpSpPr>
        <p:cxnSp>
          <p:nvCxnSpPr>
            <p:cNvPr id="139" name="Straight Arrow Connector 138"/>
            <p:cNvCxnSpPr/>
            <p:nvPr/>
          </p:nvCxnSpPr>
          <p:spPr>
            <a:xfrm flipV="1">
              <a:off x="4565094" y="1579885"/>
              <a:ext cx="1867094" cy="1116969"/>
            </a:xfrm>
            <a:prstGeom prst="straightConnector1">
              <a:avLst/>
            </a:prstGeom>
            <a:ln w="38100" cap="rnd">
              <a:solidFill>
                <a:srgbClr val="0000FF"/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4565095" y="1582172"/>
              <a:ext cx="1856932" cy="971424"/>
            </a:xfrm>
            <a:prstGeom prst="straightConnector1">
              <a:avLst/>
            </a:prstGeom>
            <a:ln w="38100" cap="rnd">
              <a:solidFill>
                <a:srgbClr val="0000FF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own Arrow 50"/>
          <p:cNvSpPr/>
          <p:nvPr/>
        </p:nvSpPr>
        <p:spPr>
          <a:xfrm>
            <a:off x="3360437" y="1739218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4330716" y="1946768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1" name="67Text"/>
          <p:cNvSpPr txBox="1"/>
          <p:nvPr/>
        </p:nvSpPr>
        <p:spPr>
          <a:xfrm>
            <a:off x="2965172" y="4117064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Sensing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4638165" y="4034330"/>
            <a:ext cx="3407" cy="148438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67Text"/>
          <p:cNvSpPr txBox="1"/>
          <p:nvPr/>
        </p:nvSpPr>
        <p:spPr>
          <a:xfrm>
            <a:off x="4884572" y="4104789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Restore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6470373" y="4034838"/>
            <a:ext cx="5078" cy="156314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unchline"/>
          <p:cNvSpPr txBox="1"/>
          <p:nvPr/>
        </p:nvSpPr>
        <p:spPr>
          <a:xfrm>
            <a:off x="0" y="5486400"/>
            <a:ext cx="9144000" cy="762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Why does DRAM need the extra timing margin?</a:t>
            </a:r>
            <a:endParaRPr lang="en-US" sz="36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8" name="67Text"/>
          <p:cNvSpPr txBox="1"/>
          <p:nvPr/>
        </p:nvSpPr>
        <p:spPr>
          <a:xfrm>
            <a:off x="-76200" y="4111946"/>
            <a:ext cx="2938003" cy="3815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i="1" dirty="0" smtClean="0">
                <a:solidFill>
                  <a:srgbClr val="000000"/>
                </a:solidFill>
                <a:latin typeface="+mj-lt"/>
              </a:rPr>
              <a:t>Timing Parameters</a:t>
            </a:r>
          </a:p>
        </p:txBody>
      </p:sp>
      <p:sp>
        <p:nvSpPr>
          <p:cNvPr id="53" name="67Text"/>
          <p:cNvSpPr txBox="1"/>
          <p:nvPr/>
        </p:nvSpPr>
        <p:spPr>
          <a:xfrm>
            <a:off x="914400" y="4500330"/>
            <a:ext cx="1829449" cy="452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In theory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34056" y="1143000"/>
            <a:ext cx="3744292" cy="3657291"/>
            <a:chOff x="2743849" y="1143000"/>
            <a:chExt cx="3744292" cy="3657291"/>
          </a:xfrm>
        </p:grpSpPr>
        <p:cxnSp>
          <p:nvCxnSpPr>
            <p:cNvPr id="46" name="Straight Arrow Connector 45"/>
            <p:cNvCxnSpPr>
              <a:stCxn id="53" idx="3"/>
            </p:cNvCxnSpPr>
            <p:nvPr/>
          </p:nvCxnSpPr>
          <p:spPr>
            <a:xfrm flipV="1">
              <a:off x="2743849" y="4716368"/>
              <a:ext cx="3726523" cy="10297"/>
            </a:xfrm>
            <a:prstGeom prst="straightConnector1">
              <a:avLst/>
            </a:prstGeom>
            <a:ln w="38100" cap="rnd" cmpd="sng">
              <a:solidFill>
                <a:srgbClr val="0000FF"/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2743973" y="4651853"/>
              <a:ext cx="3407" cy="148438"/>
            </a:xfrm>
            <a:prstGeom prst="straightConnector1">
              <a:avLst/>
            </a:prstGeom>
            <a:ln w="38100" cap="rnd" cmpd="sng">
              <a:solidFill>
                <a:srgbClr val="0000FF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488141" y="1143000"/>
              <a:ext cx="0" cy="3650734"/>
            </a:xfrm>
            <a:prstGeom prst="straightConnector1">
              <a:avLst/>
            </a:prstGeom>
            <a:ln w="38100" cap="rnd" cmpd="sng">
              <a:solidFill>
                <a:srgbClr val="0000FF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85"/>
          <p:cNvSpPr/>
          <p:nvPr/>
        </p:nvSpPr>
        <p:spPr>
          <a:xfrm>
            <a:off x="911833" y="1137459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01" name="Straight Connector 100"/>
          <p:cNvCxnSpPr>
            <a:stCxn id="169" idx="0"/>
            <a:endCxn id="86" idx="4"/>
          </p:cNvCxnSpPr>
          <p:nvPr/>
        </p:nvCxnSpPr>
        <p:spPr>
          <a:xfrm flipH="1" flipV="1">
            <a:off x="1140433" y="1594659"/>
            <a:ext cx="6322" cy="107234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DRAM"/>
          <p:cNvSpPr/>
          <p:nvPr/>
        </p:nvSpPr>
        <p:spPr>
          <a:xfrm>
            <a:off x="916848" y="2667000"/>
            <a:ext cx="457200" cy="533400"/>
          </a:xfrm>
          <a:prstGeom prst="roundRect">
            <a:avLst>
              <a:gd name="adj" fmla="val 11319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3263" y="1148889"/>
            <a:ext cx="438912" cy="438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Down Arrow 156"/>
          <p:cNvSpPr/>
          <p:nvPr/>
        </p:nvSpPr>
        <p:spPr>
          <a:xfrm>
            <a:off x="991842" y="1613200"/>
            <a:ext cx="301752" cy="1046941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9" name="Down Arrow 158"/>
          <p:cNvSpPr/>
          <p:nvPr/>
        </p:nvSpPr>
        <p:spPr>
          <a:xfrm rot="10800000">
            <a:off x="993747" y="1613199"/>
            <a:ext cx="301752" cy="1053736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67" name="Straight Connector 166"/>
          <p:cNvCxnSpPr>
            <a:endCxn id="86" idx="0"/>
          </p:cNvCxnSpPr>
          <p:nvPr/>
        </p:nvCxnSpPr>
        <p:spPr>
          <a:xfrm>
            <a:off x="1140433" y="1059576"/>
            <a:ext cx="0" cy="7788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4400" y="1143000"/>
            <a:ext cx="6935873" cy="4267200"/>
            <a:chOff x="914400" y="1143000"/>
            <a:chExt cx="6935873" cy="4267200"/>
          </a:xfrm>
        </p:grpSpPr>
        <p:cxnSp>
          <p:nvCxnSpPr>
            <p:cNvPr id="49" name="Straight Arrow Connector 48"/>
            <p:cNvCxnSpPr>
              <a:stCxn id="54" idx="3"/>
            </p:cNvCxnSpPr>
            <p:nvPr/>
          </p:nvCxnSpPr>
          <p:spPr>
            <a:xfrm>
              <a:off x="2743849" y="5180467"/>
              <a:ext cx="5104751" cy="252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67Text"/>
            <p:cNvSpPr txBox="1"/>
            <p:nvPr/>
          </p:nvSpPr>
          <p:spPr>
            <a:xfrm>
              <a:off x="914400" y="4950734"/>
              <a:ext cx="1829449" cy="45946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i="1" dirty="0" smtClean="0">
                  <a:solidFill>
                    <a:srgbClr val="C00000"/>
                  </a:solidFill>
                  <a:latin typeface="+mj-lt"/>
                </a:rPr>
                <a:t>In practice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2743200" y="5109362"/>
              <a:ext cx="3407" cy="148438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850273" y="1143000"/>
              <a:ext cx="0" cy="4114800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473686" y="1371601"/>
            <a:ext cx="1378228" cy="3886200"/>
            <a:chOff x="6473686" y="4724657"/>
            <a:chExt cx="1378228" cy="533143"/>
          </a:xfrm>
        </p:grpSpPr>
        <p:sp>
          <p:nvSpPr>
            <p:cNvPr id="31" name="Rectangle 30"/>
            <p:cNvSpPr/>
            <p:nvPr/>
          </p:nvSpPr>
          <p:spPr>
            <a:xfrm>
              <a:off x="6477000" y="4724657"/>
              <a:ext cx="1371600" cy="533143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67Text"/>
            <p:cNvSpPr txBox="1"/>
            <p:nvPr/>
          </p:nvSpPr>
          <p:spPr>
            <a:xfrm>
              <a:off x="6473686" y="5163716"/>
              <a:ext cx="1378228" cy="9408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i="1" dirty="0" smtClean="0">
                  <a:solidFill>
                    <a:schemeClr val="bg1"/>
                  </a:solidFill>
                  <a:latin typeface="+mj-lt"/>
                </a:rPr>
                <a:t>margin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7848600" y="1143000"/>
            <a:ext cx="0" cy="4114800"/>
          </a:xfrm>
          <a:prstGeom prst="straightConnector1">
            <a:avLst/>
          </a:prstGeom>
          <a:ln w="127000" cap="rnd">
            <a:solidFill>
              <a:srgbClr val="FF0000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67Text"/>
          <p:cNvSpPr txBox="1"/>
          <p:nvPr/>
        </p:nvSpPr>
        <p:spPr>
          <a:xfrm>
            <a:off x="1318691" y="1104088"/>
            <a:ext cx="9749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Cell</a:t>
            </a:r>
          </a:p>
        </p:txBody>
      </p:sp>
      <p:sp>
        <p:nvSpPr>
          <p:cNvPr id="58" name="67Text"/>
          <p:cNvSpPr txBox="1"/>
          <p:nvPr/>
        </p:nvSpPr>
        <p:spPr>
          <a:xfrm>
            <a:off x="-201667" y="3215729"/>
            <a:ext cx="27317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Sense-Amplifier</a:t>
            </a:r>
          </a:p>
        </p:txBody>
      </p:sp>
    </p:spTree>
    <p:extLst>
      <p:ext uri="{BB962C8B-B14F-4D97-AF65-F5344CB8AC3E}">
        <p14:creationId xmlns:p14="http://schemas.microsoft.com/office/powerpoint/2010/main" val="138087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9" grpId="0" animBg="1"/>
      <p:bldP spid="121" grpId="0"/>
      <p:bldP spid="43" grpId="0"/>
      <p:bldP spid="51" grpId="0" animBg="1"/>
      <p:bldP spid="52" grpId="0" animBg="1"/>
      <p:bldP spid="71" grpId="0"/>
      <p:bldP spid="76" grpId="0"/>
      <p:bldP spid="60" grpId="0"/>
      <p:bldP spid="48" grpId="0"/>
      <p:bldP spid="53" grpId="0"/>
      <p:bldP spid="148" grpId="0" animBg="1"/>
      <p:bldP spid="148" grpId="1" animBg="1"/>
      <p:bldP spid="157" grpId="0" animBg="1"/>
      <p:bldP spid="157" grpId="1" animBg="1"/>
      <p:bldP spid="159" grpId="0" animBg="1"/>
      <p:bldP spid="15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83820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1. DRAM Operation Basics</a:t>
            </a:r>
            <a:endParaRPr lang="en-US" sz="4000" b="1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06880"/>
            <a:ext cx="8382000" cy="73152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2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Reasons for Timing Margin in DRAM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33832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4. Adaptive-Latency DRAM</a:t>
            </a:r>
            <a:endParaRPr lang="en-US" sz="40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26720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5. DRAM Characterization</a:t>
            </a:r>
            <a:endParaRPr lang="en-US" sz="40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51358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6. Real System Performance Evaluation</a:t>
            </a:r>
            <a:endParaRPr lang="en-US" sz="40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545080"/>
            <a:ext cx="8382000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+mj-lt"/>
              </a:rPr>
              <a:t> 3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smtClean="0"/>
              <a:t>Key Observations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450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5300" y="1219200"/>
            <a:ext cx="8039100" cy="2286000"/>
          </a:xfrm>
          <a:prstGeom prst="roundRect">
            <a:avLst>
              <a:gd name="adj" fmla="val 110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600" i="1" dirty="0" smtClean="0">
              <a:solidFill>
                <a:srgbClr val="000000"/>
              </a:solidFill>
              <a:latin typeface="Calibri Light"/>
            </a:endParaRPr>
          </a:p>
          <a:p>
            <a:pPr lvl="0">
              <a:spcBef>
                <a:spcPts val="1000"/>
              </a:spcBef>
            </a:pPr>
            <a:r>
              <a:rPr lang="en-US" sz="3600" i="1" dirty="0" smtClean="0">
                <a:solidFill>
                  <a:srgbClr val="CC0000"/>
                </a:solidFill>
                <a:latin typeface="Calibri Light"/>
              </a:rPr>
              <a:t>1. Process </a:t>
            </a:r>
            <a:r>
              <a:rPr lang="en-US" sz="3600" i="1" dirty="0">
                <a:solidFill>
                  <a:srgbClr val="CC0000"/>
                </a:solidFill>
                <a:latin typeface="Calibri Light"/>
              </a:rPr>
              <a:t>Variation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Leads to extra timing margin for cell that can store small amount of charge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endParaRPr lang="en-US" sz="2800" i="1" dirty="0">
              <a:solidFill>
                <a:srgbClr val="000000"/>
              </a:solidFill>
              <a:latin typeface="Calibri Light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`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43560" y="3810000"/>
            <a:ext cx="7990840" cy="1981200"/>
          </a:xfrm>
          <a:prstGeom prst="roundRect">
            <a:avLst>
              <a:gd name="adj" fmla="val 110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endParaRPr lang="en-US" sz="3600" i="1" dirty="0">
              <a:solidFill>
                <a:srgbClr val="000000"/>
              </a:solidFill>
              <a:latin typeface="Calibri Light"/>
            </a:endParaRPr>
          </a:p>
          <a:p>
            <a:pPr lvl="0">
              <a:spcBef>
                <a:spcPts val="1000"/>
              </a:spcBef>
            </a:pPr>
            <a:r>
              <a:rPr lang="en-US" sz="3600" i="1" dirty="0" smtClean="0">
                <a:solidFill>
                  <a:srgbClr val="CC0000"/>
                </a:solidFill>
                <a:latin typeface="Calibri Light"/>
              </a:rPr>
              <a:t>2. Temperature Dependence</a:t>
            </a:r>
            <a:r>
              <a:rPr lang="en-US" sz="3600" i="1" dirty="0" smtClean="0">
                <a:solidFill>
                  <a:srgbClr val="000000"/>
                </a:solidFill>
                <a:latin typeface="Calibri Light"/>
              </a:rPr>
              <a:t> </a:t>
            </a:r>
            <a:endParaRPr lang="en-US" sz="3600" i="1" dirty="0">
              <a:solidFill>
                <a:srgbClr val="000000"/>
              </a:solidFill>
              <a:latin typeface="Calibri Light"/>
            </a:endParaRP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b="1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endParaRPr lang="en-US" sz="2800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Reasons for Timing Margin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295400"/>
            <a:ext cx="8039100" cy="2133600"/>
          </a:xfrm>
          <a:prstGeom prst="roundRect">
            <a:avLst>
              <a:gd name="adj" fmla="val 11007"/>
            </a:avLst>
          </a:prstGeom>
          <a:solidFill>
            <a:srgbClr val="0000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600" b="1" i="1" dirty="0" smtClean="0">
              <a:solidFill>
                <a:schemeClr val="bg1"/>
              </a:solidFill>
              <a:latin typeface="Calibri Light"/>
            </a:endParaRPr>
          </a:p>
          <a:p>
            <a:pPr lvl="0">
              <a:spcBef>
                <a:spcPts val="1000"/>
              </a:spcBef>
            </a:pPr>
            <a:r>
              <a:rPr lang="en-US" sz="3600" b="1" i="1" dirty="0" smtClean="0">
                <a:solidFill>
                  <a:schemeClr val="bg1"/>
                </a:solidFill>
                <a:latin typeface="Calibri Light"/>
              </a:rPr>
              <a:t>1. Process </a:t>
            </a:r>
            <a:r>
              <a:rPr lang="en-US" sz="3600" b="1" i="1" dirty="0">
                <a:solidFill>
                  <a:schemeClr val="bg1"/>
                </a:solidFill>
                <a:latin typeface="Calibri Light"/>
              </a:rPr>
              <a:t>Variation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b="1" dirty="0">
                <a:solidFill>
                  <a:schemeClr val="bg1"/>
                </a:solidFill>
                <a:latin typeface="Calibri Light"/>
              </a:rPr>
              <a:t>cells are not </a:t>
            </a: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equal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rgbClr val="0000FF"/>
                </a:solidFill>
                <a:latin typeface="Calibri Light"/>
              </a:rPr>
              <a:t>Leads to extra timing margin for a cell that can store a large amount of charge</a:t>
            </a:r>
          </a:p>
          <a:p>
            <a:pPr marL="1657350" lvl="3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endParaRPr lang="en-US" sz="2800" b="1" i="1" dirty="0">
              <a:solidFill>
                <a:schemeClr val="bg1"/>
              </a:solidFill>
              <a:latin typeface="Calibri Light"/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3776" y="1298448"/>
            <a:ext cx="8039100" cy="2133600"/>
          </a:xfrm>
          <a:prstGeom prst="roundRect">
            <a:avLst>
              <a:gd name="adj" fmla="val 11007"/>
            </a:avLst>
          </a:prstGeom>
          <a:solidFill>
            <a:srgbClr val="0000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600" b="1" i="1" dirty="0" smtClean="0">
              <a:solidFill>
                <a:schemeClr val="bg1"/>
              </a:solidFill>
              <a:latin typeface="Calibri Light"/>
            </a:endParaRPr>
          </a:p>
          <a:p>
            <a:pPr lvl="0">
              <a:spcBef>
                <a:spcPts val="1000"/>
              </a:spcBef>
            </a:pPr>
            <a:r>
              <a:rPr lang="en-US" sz="3600" b="1" i="1" dirty="0" smtClean="0">
                <a:solidFill>
                  <a:schemeClr val="bg1"/>
                </a:solidFill>
                <a:latin typeface="Calibri Light"/>
              </a:rPr>
              <a:t>1. Process </a:t>
            </a:r>
            <a:r>
              <a:rPr lang="en-US" sz="3600" b="1" i="1" dirty="0">
                <a:solidFill>
                  <a:schemeClr val="bg1"/>
                </a:solidFill>
                <a:latin typeface="Calibri Light"/>
              </a:rPr>
              <a:t>Variation 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b="1" dirty="0">
                <a:solidFill>
                  <a:schemeClr val="bg1"/>
                </a:solidFill>
                <a:latin typeface="Calibri Light"/>
              </a:rPr>
              <a:t>cells are not </a:t>
            </a: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equal</a:t>
            </a:r>
          </a:p>
          <a:p>
            <a:pPr marL="742950" lvl="1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Leads to extra timing margin for a cell that can store a large amount of charge</a:t>
            </a:r>
          </a:p>
          <a:p>
            <a:pPr marL="1657350" lvl="3" indent="-285750">
              <a:spcBef>
                <a:spcPts val="500"/>
              </a:spcBef>
              <a:buFont typeface="Calibri Light" panose="020F0302020204030204" pitchFamily="34" charset="0"/>
              <a:buChar char="–"/>
            </a:pPr>
            <a:endParaRPr lang="en-US" sz="2800" b="1" i="1" dirty="0">
              <a:solidFill>
                <a:schemeClr val="bg1"/>
              </a:solidFill>
              <a:latin typeface="Calibri Light"/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7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3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17885</TotalTime>
  <Words>3917</Words>
  <Application>Microsoft Macintosh PowerPoint</Application>
  <PresentationFormat>On-screen Show (4:3)</PresentationFormat>
  <Paragraphs>702</Paragraphs>
  <Slides>45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Optimizing DRAM Timing for the Common-Case</vt:lpstr>
      <vt:lpstr>PowerPoint Presentation</vt:lpstr>
      <vt:lpstr>Reducing DRAM Timing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Adaptive-Latency DRAM</vt:lpstr>
      <vt:lpstr>PowerPoint Presentation</vt:lpstr>
      <vt:lpstr>DRAM Temperature</vt:lpstr>
      <vt:lpstr>DRAM Testing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Optimizing DRAM Timing for the Common-Case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yoongu</dc:creator>
  <cp:lastModifiedBy>Onur Mutlu</cp:lastModifiedBy>
  <cp:revision>1757</cp:revision>
  <cp:lastPrinted>2014-06-12T23:10:00Z</cp:lastPrinted>
  <dcterms:created xsi:type="dcterms:W3CDTF">2014-06-05T00:32:34Z</dcterms:created>
  <dcterms:modified xsi:type="dcterms:W3CDTF">2015-02-15T03:59:40Z</dcterms:modified>
</cp:coreProperties>
</file>