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  <p:sldId id="268" r:id="rId5"/>
    <p:sldId id="264" r:id="rId6"/>
    <p:sldId id="269" r:id="rId7"/>
    <p:sldId id="265" r:id="rId8"/>
    <p:sldId id="270" r:id="rId9"/>
    <p:sldId id="271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04BB-EB14-4975-9DFB-5FFDEA4D9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07397-697C-4675-ABFA-A6C989E9D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A42B3-023B-4BE8-ABE8-DA2B9F124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9B5AC-AF2A-4C0A-881D-D79F502A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842A7-127A-4074-B98A-3F06125A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5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6E11-CE58-4D72-BFDB-C6B618A3E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9A71F-388E-45E0-A624-2CC5AA76A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9C425-3815-4E66-8A7C-E0D93DAAA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9F92-7C15-4A31-A343-D5DE6306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2019F-40AF-4B78-AC81-5CFD9F57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6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412203-CBB1-4947-AE89-1A6FC162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2FE2A0-5A90-4E1D-BD07-165106D11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8729D-DDF4-4F05-ADE6-F1D8D78A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E71-BA7E-4D4B-9A1B-62E117E4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992F9-B3F9-47A7-985B-BCCCD54A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6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D6EE-C3CE-4E3D-9580-4B995EDD1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BEB0-BE4A-4302-AAC4-E22120F66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DBEFD-CFB2-479D-BF9B-B0EBE4E43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4098-8D5D-428D-97A0-DF178418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1447D-5FBA-4B69-A392-88BE4C53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AF2BB-6CB3-4354-A02A-C8EB50AA1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33DE3-29AE-43B2-A9D4-B47C4DA2C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A90DB-7C35-4CCB-8E58-CCC8AEA9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4D993-B872-45E8-B8C0-C2EE9503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CAFBA-5BA2-4B86-BC29-1E8C23982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0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E4D56-E9B6-487D-928D-54EA980F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CEE88-8663-4F06-88FA-42F5EB688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C38D4-5294-498B-8F7F-DBBDA0E36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47375-2B78-46A6-A826-79D403A9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9C128-2587-4C67-A1E6-7D32106E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F0BEE-3BF6-494E-BF81-229CA26E2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1D19-6AB1-4C33-9BE5-1894E63B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8F565-9154-4C79-ABCD-3E1356207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5FAC1-AB2A-4A4E-8141-55A0B58E1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CD3E2-C985-4ED8-8B89-BC9547442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285AF-CF97-4C7A-B7E7-3DF2CC703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990170-C77A-446C-A84F-583CE0CE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8CD2C-4EC7-4C71-8CB1-C51DA7F8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635D2-4AAC-42B7-A8A1-F0BF117E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ABA5-F2B6-4052-9B84-287B3A7F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378436-81A3-4B98-899E-6683BE17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14414-B40F-4290-B21F-3D07CB41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A25EE-1ADB-42AC-9103-FC326DD2D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9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2A546-0842-49C1-A242-95E88F97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C13EA-1BD4-4712-B81D-4E40939D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47C3B-B5B4-4466-B3BC-3BA3A343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5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3DF23-AE8E-494D-8058-6EF6A882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9B5BF-36F4-418D-B6DB-871A5838F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7C9AC-7D3F-4A1B-914F-73CC41EA4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A0256-1338-4732-B661-1DA41FF0A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B8C93-623D-4A4F-841B-D6038A0C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27B3B-0E1D-425A-B782-A6337E96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5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3452A-4E95-4CFB-954B-6FFEA25E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3658BF-BFC9-4A31-8086-F6FC5A7CF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87CB9-5B2D-4D69-952C-6D7225732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04FD9-3BED-4688-908E-109D8E4F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3B409-D26D-4B50-8E70-7F6733BB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D6ECD-B3D4-46D0-8A1E-475E39E8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4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9919E-4EF4-4451-9379-B9935AC9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60B2F-3AE3-4B7F-A452-CACB9E81B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8BC7-DA1C-4315-966F-DE4EEFE15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F6BA6-2C0F-498E-9A9C-36BEDAA62CBA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4D924-5849-47E6-9B81-83C75B769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D5744-108F-4E5E-BC34-9F48BEC02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EA2D-0A22-4354-8A98-8A2B1F47C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7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DRAM module">
            <a:extLst>
              <a:ext uri="{FF2B5EF4-FFF2-40B4-BE49-F238E27FC236}">
                <a16:creationId xmlns:a16="http://schemas.microsoft.com/office/drawing/2014/main" id="{D3BF79FD-9BCB-412F-82CA-4C7089EFE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39">
            <a:off x="608591" y="-329999"/>
            <a:ext cx="4865056" cy="28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A64305-DED9-4117-817C-3D013BA0821D}"/>
              </a:ext>
            </a:extLst>
          </p:cNvPr>
          <p:cNvSpPr txBox="1"/>
          <p:nvPr/>
        </p:nvSpPr>
        <p:spPr>
          <a:xfrm>
            <a:off x="5855233" y="607039"/>
            <a:ext cx="595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Today, DRAM is just a storage device</a:t>
            </a:r>
          </a:p>
        </p:txBody>
      </p:sp>
    </p:spTree>
    <p:extLst>
      <p:ext uri="{BB962C8B-B14F-4D97-AF65-F5344CB8AC3E}">
        <p14:creationId xmlns:p14="http://schemas.microsoft.com/office/powerpoint/2010/main" val="143268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3B474DE9-D2FA-4E41-A0FE-172DEECE4FF6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12192000" cy="2449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dirty="0">
                <a:solidFill>
                  <a:srgbClr val="C00000"/>
                </a:solidFill>
              </a:rPr>
              <a:t>Ambit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In-Memory Accelerator for Bulk Bitwise Operations </a:t>
            </a:r>
            <a:b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Commodity DRAM Technology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5">
            <a:extLst>
              <a:ext uri="{FF2B5EF4-FFF2-40B4-BE49-F238E27FC236}">
                <a16:creationId xmlns:a16="http://schemas.microsoft.com/office/drawing/2014/main" id="{E2F702AE-AFA6-4C17-BB4F-9E4748ECC81C}"/>
              </a:ext>
            </a:extLst>
          </p:cNvPr>
          <p:cNvSpPr txBox="1">
            <a:spLocks/>
          </p:cNvSpPr>
          <p:nvPr/>
        </p:nvSpPr>
        <p:spPr>
          <a:xfrm>
            <a:off x="0" y="3119480"/>
            <a:ext cx="12192000" cy="1153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Vivek Seshadri,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Donghyuk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Lee, Thomas Mullins, Hasan Hassan,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Amirali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Boroumand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Jeremie Kim, Michael A.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Kozuch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Onur Mutlu, Phillip B. Gibbons, Todd C. Mowry</a:t>
            </a:r>
          </a:p>
        </p:txBody>
      </p:sp>
      <p:pic>
        <p:nvPicPr>
          <p:cNvPr id="7" name="Picture 6" descr="Intel-logo.jpg">
            <a:extLst>
              <a:ext uri="{FF2B5EF4-FFF2-40B4-BE49-F238E27FC236}">
                <a16:creationId xmlns:a16="http://schemas.microsoft.com/office/drawing/2014/main" id="{55C0096C-1507-4D12-A7FB-4D288B4B2C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5615066" y="5787796"/>
            <a:ext cx="983368" cy="694142"/>
          </a:xfrm>
          <a:prstGeom prst="rect">
            <a:avLst/>
          </a:prstGeom>
        </p:spPr>
      </p:pic>
      <p:pic>
        <p:nvPicPr>
          <p:cNvPr id="8" name="Picture 7" descr="cmu.jpg">
            <a:extLst>
              <a:ext uri="{FF2B5EF4-FFF2-40B4-BE49-F238E27FC236}">
                <a16:creationId xmlns:a16="http://schemas.microsoft.com/office/drawing/2014/main" id="{86285B21-CEA1-4738-B9BA-9E71F3D9A2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2406345" y="5839130"/>
            <a:ext cx="2858051" cy="591475"/>
          </a:xfrm>
          <a:prstGeom prst="rect">
            <a:avLst/>
          </a:prstGeom>
        </p:spPr>
      </p:pic>
      <p:pic>
        <p:nvPicPr>
          <p:cNvPr id="9" name="Picture 8" descr="safari.png">
            <a:extLst>
              <a:ext uri="{FF2B5EF4-FFF2-40B4-BE49-F238E27FC236}">
                <a16:creationId xmlns:a16="http://schemas.microsoft.com/office/drawing/2014/main" id="{7FC018A5-6896-40FA-BF78-A21B8C94194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285" y="5913176"/>
            <a:ext cx="1532390" cy="44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8FCFB4-B8C8-49DF-A49F-FDB68361072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4" t="22732" r="5795" b="23986"/>
          <a:stretch/>
        </p:blipFill>
        <p:spPr>
          <a:xfrm>
            <a:off x="6949104" y="5860864"/>
            <a:ext cx="2451337" cy="548006"/>
          </a:xfrm>
          <a:prstGeom prst="rect">
            <a:avLst/>
          </a:prstGeom>
        </p:spPr>
      </p:pic>
      <p:pic>
        <p:nvPicPr>
          <p:cNvPr id="11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B2DEF42C-4FDA-46B9-9220-EBF310492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9751112" y="5878013"/>
            <a:ext cx="2025934" cy="51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0D667A-1EBC-4CB7-94C5-51906F7116DC}"/>
              </a:ext>
            </a:extLst>
          </p:cNvPr>
          <p:cNvSpPr txBox="1"/>
          <p:nvPr/>
        </p:nvSpPr>
        <p:spPr>
          <a:xfrm>
            <a:off x="2992435" y="4547677"/>
            <a:ext cx="6207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solidFill>
                  <a:srgbClr val="0070C0"/>
                </a:solidFill>
              </a:rPr>
              <a:t>Session 3A – Tuesday, 11 AM</a:t>
            </a:r>
          </a:p>
        </p:txBody>
      </p:sp>
    </p:spTree>
    <p:extLst>
      <p:ext uri="{BB962C8B-B14F-4D97-AF65-F5344CB8AC3E}">
        <p14:creationId xmlns:p14="http://schemas.microsoft.com/office/powerpoint/2010/main" val="209512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DRAM module">
            <a:extLst>
              <a:ext uri="{FF2B5EF4-FFF2-40B4-BE49-F238E27FC236}">
                <a16:creationId xmlns:a16="http://schemas.microsoft.com/office/drawing/2014/main" id="{D3BF79FD-9BCB-412F-82CA-4C7089EFE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39">
            <a:off x="608591" y="-329999"/>
            <a:ext cx="4865056" cy="28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A64305-DED9-4117-817C-3D013BA0821D}"/>
              </a:ext>
            </a:extLst>
          </p:cNvPr>
          <p:cNvSpPr txBox="1"/>
          <p:nvPr/>
        </p:nvSpPr>
        <p:spPr>
          <a:xfrm>
            <a:off x="5855233" y="607039"/>
            <a:ext cx="595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Today, DRAM is just a storage device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50C01C-56C0-4B95-8833-17D938DB4772}"/>
              </a:ext>
            </a:extLst>
          </p:cNvPr>
          <p:cNvGrpSpPr/>
          <p:nvPr/>
        </p:nvGrpSpPr>
        <p:grpSpPr>
          <a:xfrm>
            <a:off x="1471610" y="2206825"/>
            <a:ext cx="10609799" cy="1200329"/>
            <a:chOff x="1471610" y="2303929"/>
            <a:chExt cx="10609799" cy="1200329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D4A04D9-2015-4D5E-B21D-FE95E057E590}"/>
                </a:ext>
              </a:extLst>
            </p:cNvPr>
            <p:cNvCxnSpPr>
              <a:cxnSpLocks/>
              <a:stCxn id="11" idx="3"/>
              <a:endCxn id="8" idx="1"/>
            </p:cNvCxnSpPr>
            <p:nvPr/>
          </p:nvCxnSpPr>
          <p:spPr>
            <a:xfrm>
              <a:off x="4125390" y="2904094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3C1ACC-AC24-491C-B64E-CC087B9FBE77}"/>
                </a:ext>
              </a:extLst>
            </p:cNvPr>
            <p:cNvSpPr txBox="1"/>
            <p:nvPr/>
          </p:nvSpPr>
          <p:spPr>
            <a:xfrm>
              <a:off x="5855233" y="2303929"/>
              <a:ext cx="6226176" cy="120032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3600" dirty="0" err="1">
                  <a:solidFill>
                    <a:srgbClr val="0070C0"/>
                  </a:solidFill>
                </a:rPr>
                <a:t>RowClone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Bulk Data Copy and Initialization Using DRAM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CBFC84C-9765-4CBB-9344-CEC0A776BAB5}"/>
                </a:ext>
              </a:extLst>
            </p:cNvPr>
            <p:cNvSpPr txBox="1"/>
            <p:nvPr/>
          </p:nvSpPr>
          <p:spPr>
            <a:xfrm>
              <a:off x="1956848" y="2580928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2013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805422B-18AC-4A4D-BDC8-5E35526870D6}"/>
                </a:ext>
              </a:extLst>
            </p:cNvPr>
            <p:cNvSpPr/>
            <p:nvPr/>
          </p:nvSpPr>
          <p:spPr>
            <a:xfrm>
              <a:off x="1471610" y="2858447"/>
              <a:ext cx="91294" cy="91294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131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DRAM module">
            <a:extLst>
              <a:ext uri="{FF2B5EF4-FFF2-40B4-BE49-F238E27FC236}">
                <a16:creationId xmlns:a16="http://schemas.microsoft.com/office/drawing/2014/main" id="{D3BF79FD-9BCB-412F-82CA-4C7089EFE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39">
            <a:off x="608591" y="-329999"/>
            <a:ext cx="4865056" cy="28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A64305-DED9-4117-817C-3D013BA0821D}"/>
              </a:ext>
            </a:extLst>
          </p:cNvPr>
          <p:cNvSpPr txBox="1"/>
          <p:nvPr/>
        </p:nvSpPr>
        <p:spPr>
          <a:xfrm>
            <a:off x="5855233" y="607039"/>
            <a:ext cx="595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Today, DRAM is just a storage device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50C01C-56C0-4B95-8833-17D938DB4772}"/>
              </a:ext>
            </a:extLst>
          </p:cNvPr>
          <p:cNvGrpSpPr/>
          <p:nvPr/>
        </p:nvGrpSpPr>
        <p:grpSpPr>
          <a:xfrm>
            <a:off x="1471610" y="2206825"/>
            <a:ext cx="10609799" cy="1200329"/>
            <a:chOff x="1471610" y="2303929"/>
            <a:chExt cx="10609799" cy="1200329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D4A04D9-2015-4D5E-B21D-FE95E057E590}"/>
                </a:ext>
              </a:extLst>
            </p:cNvPr>
            <p:cNvCxnSpPr>
              <a:cxnSpLocks/>
              <a:stCxn id="11" idx="3"/>
              <a:endCxn id="8" idx="1"/>
            </p:cNvCxnSpPr>
            <p:nvPr/>
          </p:nvCxnSpPr>
          <p:spPr>
            <a:xfrm>
              <a:off x="4125390" y="2904094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3C1ACC-AC24-491C-B64E-CC087B9FBE77}"/>
                </a:ext>
              </a:extLst>
            </p:cNvPr>
            <p:cNvSpPr txBox="1"/>
            <p:nvPr/>
          </p:nvSpPr>
          <p:spPr>
            <a:xfrm>
              <a:off x="5855233" y="2303929"/>
              <a:ext cx="6226176" cy="120032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3600" dirty="0" err="1">
                  <a:solidFill>
                    <a:srgbClr val="0070C0"/>
                  </a:solidFill>
                </a:rPr>
                <a:t>RowClone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Bulk Data Copy and Initialization Using DRAM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CBFC84C-9765-4CBB-9344-CEC0A776BAB5}"/>
                </a:ext>
              </a:extLst>
            </p:cNvPr>
            <p:cNvSpPr txBox="1"/>
            <p:nvPr/>
          </p:nvSpPr>
          <p:spPr>
            <a:xfrm>
              <a:off x="1956848" y="2580928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2013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805422B-18AC-4A4D-BDC8-5E35526870D6}"/>
                </a:ext>
              </a:extLst>
            </p:cNvPr>
            <p:cNvSpPr/>
            <p:nvPr/>
          </p:nvSpPr>
          <p:spPr>
            <a:xfrm>
              <a:off x="1471610" y="2858447"/>
              <a:ext cx="91294" cy="91294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E10232B-4BD4-4D2C-812F-3F66D104C02B}"/>
              </a:ext>
            </a:extLst>
          </p:cNvPr>
          <p:cNvGrpSpPr/>
          <p:nvPr/>
        </p:nvGrpSpPr>
        <p:grpSpPr>
          <a:xfrm>
            <a:off x="1471607" y="2745065"/>
            <a:ext cx="10609802" cy="2213587"/>
            <a:chOff x="1471607" y="2852637"/>
            <a:chExt cx="10609802" cy="22135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33300E-E86C-424E-8423-73AB64539540}"/>
                </a:ext>
              </a:extLst>
            </p:cNvPr>
            <p:cNvSpPr txBox="1"/>
            <p:nvPr/>
          </p:nvSpPr>
          <p:spPr>
            <a:xfrm>
              <a:off x="5855233" y="3865895"/>
              <a:ext cx="6226176" cy="120032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3600" dirty="0">
                  <a:solidFill>
                    <a:srgbClr val="0070C0"/>
                  </a:solidFill>
                </a:rPr>
                <a:t>Gather-Scatter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3600" dirty="0">
                  <a:solidFill>
                    <a:srgbClr val="0070C0"/>
                  </a:solidFill>
                </a:rPr>
                <a:t>DRAM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Accelerating </a:t>
              </a:r>
              <a:r>
                <a:rPr lang="en-US" sz="36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Strided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Accesses Using DRAM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632AD7B-9CD5-4C58-8169-DD660EA75547}"/>
                </a:ext>
              </a:extLst>
            </p:cNvPr>
            <p:cNvSpPr txBox="1"/>
            <p:nvPr/>
          </p:nvSpPr>
          <p:spPr>
            <a:xfrm>
              <a:off x="1956848" y="4142894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2015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CFE6D63-5124-40B5-A5C3-B8FE7F1FD18F}"/>
                </a:ext>
              </a:extLst>
            </p:cNvPr>
            <p:cNvCxnSpPr>
              <a:cxnSpLocks/>
              <a:stCxn id="12" idx="3"/>
              <a:endCxn id="9" idx="1"/>
            </p:cNvCxnSpPr>
            <p:nvPr/>
          </p:nvCxnSpPr>
          <p:spPr>
            <a:xfrm>
              <a:off x="4125390" y="4466060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DEC9BEE-B25C-409D-B75B-FD9C5AA89F07}"/>
                </a:ext>
              </a:extLst>
            </p:cNvPr>
            <p:cNvSpPr/>
            <p:nvPr/>
          </p:nvSpPr>
          <p:spPr>
            <a:xfrm>
              <a:off x="1471607" y="4420411"/>
              <a:ext cx="91298" cy="912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B363CA9A-CD94-4D64-884B-693DC9B66B8E}"/>
                </a:ext>
              </a:extLst>
            </p:cNvPr>
            <p:cNvCxnSpPr>
              <a:cxnSpLocks/>
              <a:stCxn id="28" idx="4"/>
              <a:endCxn id="29" idx="0"/>
            </p:cNvCxnSpPr>
            <p:nvPr/>
          </p:nvCxnSpPr>
          <p:spPr>
            <a:xfrm flipH="1">
              <a:off x="1517256" y="2852637"/>
              <a:ext cx="1" cy="1567774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632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DRAM module">
            <a:extLst>
              <a:ext uri="{FF2B5EF4-FFF2-40B4-BE49-F238E27FC236}">
                <a16:creationId xmlns:a16="http://schemas.microsoft.com/office/drawing/2014/main" id="{D3BF79FD-9BCB-412F-82CA-4C7089EFE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739">
            <a:off x="608591" y="-329999"/>
            <a:ext cx="4865056" cy="28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A64305-DED9-4117-817C-3D013BA0821D}"/>
              </a:ext>
            </a:extLst>
          </p:cNvPr>
          <p:cNvSpPr txBox="1"/>
          <p:nvPr/>
        </p:nvSpPr>
        <p:spPr>
          <a:xfrm>
            <a:off x="5855233" y="607039"/>
            <a:ext cx="595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Today, DRAM is just a storage device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50C01C-56C0-4B95-8833-17D938DB4772}"/>
              </a:ext>
            </a:extLst>
          </p:cNvPr>
          <p:cNvGrpSpPr/>
          <p:nvPr/>
        </p:nvGrpSpPr>
        <p:grpSpPr>
          <a:xfrm>
            <a:off x="1471610" y="2206825"/>
            <a:ext cx="10609799" cy="1200329"/>
            <a:chOff x="1471610" y="2303929"/>
            <a:chExt cx="10609799" cy="1200329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D4A04D9-2015-4D5E-B21D-FE95E057E590}"/>
                </a:ext>
              </a:extLst>
            </p:cNvPr>
            <p:cNvCxnSpPr>
              <a:cxnSpLocks/>
              <a:stCxn id="11" idx="3"/>
              <a:endCxn id="8" idx="1"/>
            </p:cNvCxnSpPr>
            <p:nvPr/>
          </p:nvCxnSpPr>
          <p:spPr>
            <a:xfrm>
              <a:off x="4125390" y="2904094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3C1ACC-AC24-491C-B64E-CC087B9FBE77}"/>
                </a:ext>
              </a:extLst>
            </p:cNvPr>
            <p:cNvSpPr txBox="1"/>
            <p:nvPr/>
          </p:nvSpPr>
          <p:spPr>
            <a:xfrm>
              <a:off x="5855233" y="2303929"/>
              <a:ext cx="6226176" cy="120032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3600" dirty="0" err="1">
                  <a:solidFill>
                    <a:srgbClr val="0070C0"/>
                  </a:solidFill>
                </a:rPr>
                <a:t>RowClone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Bulk Data Copy and Initialization Using DRAM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CBFC84C-9765-4CBB-9344-CEC0A776BAB5}"/>
                </a:ext>
              </a:extLst>
            </p:cNvPr>
            <p:cNvSpPr txBox="1"/>
            <p:nvPr/>
          </p:nvSpPr>
          <p:spPr>
            <a:xfrm>
              <a:off x="1956848" y="2580928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2013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805422B-18AC-4A4D-BDC8-5E35526870D6}"/>
                </a:ext>
              </a:extLst>
            </p:cNvPr>
            <p:cNvSpPr/>
            <p:nvPr/>
          </p:nvSpPr>
          <p:spPr>
            <a:xfrm>
              <a:off x="1471610" y="2858447"/>
              <a:ext cx="91294" cy="91294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E10232B-4BD4-4D2C-812F-3F66D104C02B}"/>
              </a:ext>
            </a:extLst>
          </p:cNvPr>
          <p:cNvGrpSpPr/>
          <p:nvPr/>
        </p:nvGrpSpPr>
        <p:grpSpPr>
          <a:xfrm>
            <a:off x="1471607" y="2745065"/>
            <a:ext cx="10609802" cy="2213587"/>
            <a:chOff x="1471607" y="2852637"/>
            <a:chExt cx="10609802" cy="22135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33300E-E86C-424E-8423-73AB64539540}"/>
                </a:ext>
              </a:extLst>
            </p:cNvPr>
            <p:cNvSpPr txBox="1"/>
            <p:nvPr/>
          </p:nvSpPr>
          <p:spPr>
            <a:xfrm>
              <a:off x="5855233" y="3865895"/>
              <a:ext cx="6226176" cy="120032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3600" dirty="0">
                  <a:solidFill>
                    <a:srgbClr val="0070C0"/>
                  </a:solidFill>
                </a:rPr>
                <a:t>Gather-Scatter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3600" dirty="0">
                  <a:solidFill>
                    <a:srgbClr val="0070C0"/>
                  </a:solidFill>
                </a:rPr>
                <a:t>DRAM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Accelerating </a:t>
              </a:r>
              <a:r>
                <a:rPr lang="en-US" sz="36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Strided</a:t>
              </a:r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Accesses Using DRAM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632AD7B-9CD5-4C58-8169-DD660EA75547}"/>
                </a:ext>
              </a:extLst>
            </p:cNvPr>
            <p:cNvSpPr txBox="1"/>
            <p:nvPr/>
          </p:nvSpPr>
          <p:spPr>
            <a:xfrm>
              <a:off x="1956848" y="4142894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2015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CFE6D63-5124-40B5-A5C3-B8FE7F1FD18F}"/>
                </a:ext>
              </a:extLst>
            </p:cNvPr>
            <p:cNvCxnSpPr>
              <a:cxnSpLocks/>
              <a:stCxn id="12" idx="3"/>
              <a:endCxn id="9" idx="1"/>
            </p:cNvCxnSpPr>
            <p:nvPr/>
          </p:nvCxnSpPr>
          <p:spPr>
            <a:xfrm>
              <a:off x="4125390" y="4466060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DEC9BEE-B25C-409D-B75B-FD9C5AA89F07}"/>
                </a:ext>
              </a:extLst>
            </p:cNvPr>
            <p:cNvSpPr/>
            <p:nvPr/>
          </p:nvSpPr>
          <p:spPr>
            <a:xfrm>
              <a:off x="1471607" y="4420411"/>
              <a:ext cx="91298" cy="912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B363CA9A-CD94-4D64-884B-693DC9B66B8E}"/>
                </a:ext>
              </a:extLst>
            </p:cNvPr>
            <p:cNvCxnSpPr>
              <a:cxnSpLocks/>
              <a:stCxn id="28" idx="4"/>
              <a:endCxn id="29" idx="0"/>
            </p:cNvCxnSpPr>
            <p:nvPr/>
          </p:nvCxnSpPr>
          <p:spPr>
            <a:xfrm flipH="1">
              <a:off x="1517256" y="2852637"/>
              <a:ext cx="1" cy="1567774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A0AA0E6-6B43-4629-A059-240E4B8B603E}"/>
              </a:ext>
            </a:extLst>
          </p:cNvPr>
          <p:cNvGrpSpPr/>
          <p:nvPr/>
        </p:nvGrpSpPr>
        <p:grpSpPr>
          <a:xfrm>
            <a:off x="1471605" y="4404137"/>
            <a:ext cx="10609804" cy="2169830"/>
            <a:chOff x="1471605" y="4501241"/>
            <a:chExt cx="10609804" cy="21698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F648D98-7331-46F4-805B-B629B0D071D3}"/>
                </a:ext>
              </a:extLst>
            </p:cNvPr>
            <p:cNvSpPr txBox="1"/>
            <p:nvPr/>
          </p:nvSpPr>
          <p:spPr>
            <a:xfrm>
              <a:off x="5855233" y="5347632"/>
              <a:ext cx="6226176" cy="1323439"/>
            </a:xfrm>
            <a:prstGeom prst="rect">
              <a:avLst/>
            </a:prstGeom>
            <a:noFill/>
          </p:spPr>
          <p:txBody>
            <a:bodyPr wrap="square" lIns="182880" rtlCol="0">
              <a:spAutoFit/>
            </a:bodyPr>
            <a:lstStyle/>
            <a:p>
              <a:r>
                <a:rPr lang="en-US" sz="4000" dirty="0">
                  <a:solidFill>
                    <a:srgbClr val="0070C0"/>
                  </a:solidFill>
                </a:rPr>
                <a:t>Ambit:</a:t>
              </a:r>
              <a:r>
                <a:rPr lang="en-US" sz="4000" dirty="0">
                  <a:solidFill>
                    <a:srgbClr val="C00000"/>
                  </a:solidFill>
                </a:rPr>
                <a:t> </a:t>
              </a:r>
              <a:r>
                <a:rPr lang="en-US" sz="4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Accelerating Bulk Bitwise Operations Using DRAM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5F5967-CA34-4C2D-B1CB-8FC52FAE365A}"/>
                </a:ext>
              </a:extLst>
            </p:cNvPr>
            <p:cNvSpPr txBox="1"/>
            <p:nvPr/>
          </p:nvSpPr>
          <p:spPr>
            <a:xfrm>
              <a:off x="1956848" y="5686186"/>
              <a:ext cx="2168542" cy="646331"/>
            </a:xfrm>
            <a:prstGeom prst="rect">
              <a:avLst/>
            </a:prstGeom>
            <a:noFill/>
          </p:spPr>
          <p:txBody>
            <a:bodyPr wrap="none" rIns="182880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</a:rPr>
                <a:t>MICRO 2017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E586C72-01C9-449E-B478-C8701FA35AD1}"/>
                </a:ext>
              </a:extLst>
            </p:cNvPr>
            <p:cNvCxnSpPr>
              <a:cxnSpLocks/>
              <a:stCxn id="13" idx="3"/>
              <a:endCxn id="10" idx="1"/>
            </p:cNvCxnSpPr>
            <p:nvPr/>
          </p:nvCxnSpPr>
          <p:spPr>
            <a:xfrm>
              <a:off x="4125390" y="6009352"/>
              <a:ext cx="1729843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F6410CB-7D98-4370-A1DC-D689DBB2B1BD}"/>
                </a:ext>
              </a:extLst>
            </p:cNvPr>
            <p:cNvSpPr/>
            <p:nvPr/>
          </p:nvSpPr>
          <p:spPr>
            <a:xfrm>
              <a:off x="1471605" y="5963702"/>
              <a:ext cx="91300" cy="913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5244BEB-EAEB-414C-AB7E-D65F9325E45A}"/>
                </a:ext>
              </a:extLst>
            </p:cNvPr>
            <p:cNvCxnSpPr>
              <a:cxnSpLocks/>
              <a:stCxn id="29" idx="4"/>
              <a:endCxn id="30" idx="0"/>
            </p:cNvCxnSpPr>
            <p:nvPr/>
          </p:nvCxnSpPr>
          <p:spPr>
            <a:xfrm flipH="1">
              <a:off x="1517255" y="4501241"/>
              <a:ext cx="1" cy="1462461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0429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2BCE0323-731A-4520-BDE6-44612DBDB8CD}"/>
              </a:ext>
            </a:extLst>
          </p:cNvPr>
          <p:cNvGrpSpPr/>
          <p:nvPr/>
        </p:nvGrpSpPr>
        <p:grpSpPr>
          <a:xfrm>
            <a:off x="0" y="-23444"/>
            <a:ext cx="12192000" cy="3146970"/>
            <a:chOff x="0" y="-23444"/>
            <a:chExt cx="12192000" cy="314697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D446A7F-7671-4396-9BF1-C6BB48A57134}"/>
                </a:ext>
              </a:extLst>
            </p:cNvPr>
            <p:cNvSpPr/>
            <p:nvPr/>
          </p:nvSpPr>
          <p:spPr>
            <a:xfrm>
              <a:off x="0" y="-23444"/>
              <a:ext cx="12192000" cy="31469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BBA77111-1AFA-4D5C-8AA7-DBC73204759E}"/>
                </a:ext>
              </a:extLst>
            </p:cNvPr>
            <p:cNvSpPr/>
            <p:nvPr/>
          </p:nvSpPr>
          <p:spPr>
            <a:xfrm>
              <a:off x="4482352" y="899030"/>
              <a:ext cx="3227295" cy="1290917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Bulk Bitwise Operations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9E014C1-A289-438A-8528-ED446023C107}"/>
                </a:ext>
              </a:extLst>
            </p:cNvPr>
            <p:cNvSpPr txBox="1"/>
            <p:nvPr/>
          </p:nvSpPr>
          <p:spPr>
            <a:xfrm>
              <a:off x="1213227" y="375810"/>
              <a:ext cx="2284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Database indices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AD394A-1B9C-4EC1-BA42-8EAA0D541F4B}"/>
                </a:ext>
              </a:extLst>
            </p:cNvPr>
            <p:cNvSpPr txBox="1"/>
            <p:nvPr/>
          </p:nvSpPr>
          <p:spPr>
            <a:xfrm>
              <a:off x="8819346" y="383494"/>
              <a:ext cx="18213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Search filters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CA1F23-35D2-434F-AE21-52EBB66684BF}"/>
                </a:ext>
              </a:extLst>
            </p:cNvPr>
            <p:cNvSpPr txBox="1"/>
            <p:nvPr/>
          </p:nvSpPr>
          <p:spPr>
            <a:xfrm>
              <a:off x="1001232" y="1242529"/>
              <a:ext cx="20826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Database scans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338E990-D208-483A-966F-E1B9C16FD937}"/>
                </a:ext>
              </a:extLst>
            </p:cNvPr>
            <p:cNvSpPr txBox="1"/>
            <p:nvPr/>
          </p:nvSpPr>
          <p:spPr>
            <a:xfrm>
              <a:off x="8913429" y="1265581"/>
              <a:ext cx="18854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Cryptography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AF5D9D6-9AD0-4D99-89A3-6CAD8A915005}"/>
                </a:ext>
              </a:extLst>
            </p:cNvPr>
            <p:cNvSpPr txBox="1"/>
            <p:nvPr/>
          </p:nvSpPr>
          <p:spPr>
            <a:xfrm>
              <a:off x="1345750" y="2109248"/>
              <a:ext cx="22829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Genome analysis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9FCF777-938A-4E6A-B153-A892C58F9677}"/>
                </a:ext>
              </a:extLst>
            </p:cNvPr>
            <p:cNvSpPr txBox="1"/>
            <p:nvPr/>
          </p:nvSpPr>
          <p:spPr>
            <a:xfrm>
              <a:off x="8764922" y="2064515"/>
              <a:ext cx="434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...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E924407-301E-47F3-8685-413941642B4C}"/>
                </a:ext>
              </a:extLst>
            </p:cNvPr>
            <p:cNvSpPr/>
            <p:nvPr/>
          </p:nvSpPr>
          <p:spPr>
            <a:xfrm>
              <a:off x="7568774" y="790453"/>
              <a:ext cx="1260182" cy="492781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B1FFA5C-3DA6-4862-AE54-A1F584591430}"/>
                </a:ext>
              </a:extLst>
            </p:cNvPr>
            <p:cNvSpPr/>
            <p:nvPr/>
          </p:nvSpPr>
          <p:spPr>
            <a:xfrm>
              <a:off x="7707061" y="1548716"/>
              <a:ext cx="120636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1424B25-C457-4515-9AFB-727FC9B9D4B2}"/>
                </a:ext>
              </a:extLst>
            </p:cNvPr>
            <p:cNvSpPr/>
            <p:nvPr/>
          </p:nvSpPr>
          <p:spPr>
            <a:xfrm flipV="1">
              <a:off x="7499618" y="1859916"/>
              <a:ext cx="1142360" cy="438608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FA9267B-A6EC-4545-90D4-141D1CACB9CC}"/>
                </a:ext>
              </a:extLst>
            </p:cNvPr>
            <p:cNvSpPr/>
            <p:nvPr/>
          </p:nvSpPr>
          <p:spPr>
            <a:xfrm flipH="1">
              <a:off x="3427077" y="790453"/>
              <a:ext cx="1183342" cy="53516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5E01312-A4AF-475A-AB40-E8E4C7056061}"/>
                </a:ext>
              </a:extLst>
            </p:cNvPr>
            <p:cNvSpPr/>
            <p:nvPr/>
          </p:nvSpPr>
          <p:spPr>
            <a:xfrm flipH="1">
              <a:off x="3083853" y="1522825"/>
              <a:ext cx="140612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0F1155D-7C6F-45A9-AD89-7457CF07C05D}"/>
                </a:ext>
              </a:extLst>
            </p:cNvPr>
            <p:cNvSpPr/>
            <p:nvPr/>
          </p:nvSpPr>
          <p:spPr>
            <a:xfrm flipH="1" flipV="1">
              <a:off x="3550022" y="1765748"/>
              <a:ext cx="1183342" cy="42419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516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AD28B38-C435-4F79-8447-9327553042D1}"/>
              </a:ext>
            </a:extLst>
          </p:cNvPr>
          <p:cNvGrpSpPr/>
          <p:nvPr/>
        </p:nvGrpSpPr>
        <p:grpSpPr>
          <a:xfrm>
            <a:off x="0" y="3843648"/>
            <a:ext cx="12192000" cy="2751985"/>
            <a:chOff x="0" y="3843648"/>
            <a:chExt cx="12192000" cy="275198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A48A597-3A8E-4424-93EA-D77E75AFA04B}"/>
                </a:ext>
              </a:extLst>
            </p:cNvPr>
            <p:cNvSpPr txBox="1"/>
            <p:nvPr/>
          </p:nvSpPr>
          <p:spPr>
            <a:xfrm>
              <a:off x="0" y="5272194"/>
              <a:ext cx="12192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Throughput of bulk bitwise operations limited </a:t>
              </a:r>
            </a:p>
            <a:p>
              <a:pPr algn="ctr"/>
              <a:r>
                <a:rPr lang="en-US" sz="4000" dirty="0"/>
                <a:t>by available memory bandwidth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52D74EB-3619-49DE-8299-B091588C2981}"/>
                </a:ext>
              </a:extLst>
            </p:cNvPr>
            <p:cNvGrpSpPr/>
            <p:nvPr/>
          </p:nvGrpSpPr>
          <p:grpSpPr>
            <a:xfrm>
              <a:off x="2458630" y="3843648"/>
              <a:ext cx="7274740" cy="1084345"/>
              <a:chOff x="2273862" y="3843648"/>
              <a:chExt cx="7274740" cy="1084345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0164E7B2-0E5C-48AE-933C-6FA52BB8152E}"/>
                  </a:ext>
                </a:extLst>
              </p:cNvPr>
              <p:cNvSpPr/>
              <p:nvPr/>
            </p:nvSpPr>
            <p:spPr>
              <a:xfrm>
                <a:off x="2273862" y="3851004"/>
                <a:ext cx="2216119" cy="1076989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solidFill>
                      <a:schemeClr val="tx1"/>
                    </a:solidFill>
                  </a:rPr>
                  <a:t>Processor</a:t>
                </a: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C406967D-6786-4058-8010-FF03FA0653E3}"/>
                  </a:ext>
                </a:extLst>
              </p:cNvPr>
              <p:cNvSpPr/>
              <p:nvPr/>
            </p:nvSpPr>
            <p:spPr>
              <a:xfrm>
                <a:off x="7366472" y="3843648"/>
                <a:ext cx="2182130" cy="1076989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solidFill>
                      <a:schemeClr val="bg1"/>
                    </a:solidFill>
                  </a:rPr>
                  <a:t>Memory</a:t>
                </a:r>
              </a:p>
            </p:txBody>
          </p:sp>
          <p:sp>
            <p:nvSpPr>
              <p:cNvPr id="22" name="Arrow: Left-Right 21">
                <a:extLst>
                  <a:ext uri="{FF2B5EF4-FFF2-40B4-BE49-F238E27FC236}">
                    <a16:creationId xmlns:a16="http://schemas.microsoft.com/office/drawing/2014/main" id="{32530989-D046-4AE5-AA84-3AD367AA3D89}"/>
                  </a:ext>
                </a:extLst>
              </p:cNvPr>
              <p:cNvSpPr/>
              <p:nvPr/>
            </p:nvSpPr>
            <p:spPr>
              <a:xfrm>
                <a:off x="4610419" y="3990244"/>
                <a:ext cx="2656229" cy="783798"/>
              </a:xfrm>
              <a:prstGeom prst="leftRightArrow">
                <a:avLst>
                  <a:gd name="adj1" fmla="val 50000"/>
                  <a:gd name="adj2" fmla="val 35647"/>
                </a:avLst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Channel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CE0323-731A-4520-BDE6-44612DBDB8CD}"/>
              </a:ext>
            </a:extLst>
          </p:cNvPr>
          <p:cNvGrpSpPr/>
          <p:nvPr/>
        </p:nvGrpSpPr>
        <p:grpSpPr>
          <a:xfrm>
            <a:off x="0" y="-23444"/>
            <a:ext cx="12192000" cy="3146970"/>
            <a:chOff x="0" y="-23444"/>
            <a:chExt cx="12192000" cy="314697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D446A7F-7671-4396-9BF1-C6BB48A57134}"/>
                </a:ext>
              </a:extLst>
            </p:cNvPr>
            <p:cNvSpPr/>
            <p:nvPr/>
          </p:nvSpPr>
          <p:spPr>
            <a:xfrm>
              <a:off x="0" y="-23444"/>
              <a:ext cx="12192000" cy="31469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BBA77111-1AFA-4D5C-8AA7-DBC73204759E}"/>
                </a:ext>
              </a:extLst>
            </p:cNvPr>
            <p:cNvSpPr/>
            <p:nvPr/>
          </p:nvSpPr>
          <p:spPr>
            <a:xfrm>
              <a:off x="4482352" y="899030"/>
              <a:ext cx="3227295" cy="1290917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Bulk Bitwise Operations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9E014C1-A289-438A-8528-ED446023C107}"/>
                </a:ext>
              </a:extLst>
            </p:cNvPr>
            <p:cNvSpPr txBox="1"/>
            <p:nvPr/>
          </p:nvSpPr>
          <p:spPr>
            <a:xfrm>
              <a:off x="1213227" y="375810"/>
              <a:ext cx="2284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Database indices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AD394A-1B9C-4EC1-BA42-8EAA0D541F4B}"/>
                </a:ext>
              </a:extLst>
            </p:cNvPr>
            <p:cNvSpPr txBox="1"/>
            <p:nvPr/>
          </p:nvSpPr>
          <p:spPr>
            <a:xfrm>
              <a:off x="8819346" y="383494"/>
              <a:ext cx="18213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Search filters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CA1F23-35D2-434F-AE21-52EBB66684BF}"/>
                </a:ext>
              </a:extLst>
            </p:cNvPr>
            <p:cNvSpPr txBox="1"/>
            <p:nvPr/>
          </p:nvSpPr>
          <p:spPr>
            <a:xfrm>
              <a:off x="1001232" y="1242529"/>
              <a:ext cx="20826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Database scans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338E990-D208-483A-966F-E1B9C16FD937}"/>
                </a:ext>
              </a:extLst>
            </p:cNvPr>
            <p:cNvSpPr txBox="1"/>
            <p:nvPr/>
          </p:nvSpPr>
          <p:spPr>
            <a:xfrm>
              <a:off x="8913429" y="1265581"/>
              <a:ext cx="18854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Cryptography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AF5D9D6-9AD0-4D99-89A3-6CAD8A915005}"/>
                </a:ext>
              </a:extLst>
            </p:cNvPr>
            <p:cNvSpPr txBox="1"/>
            <p:nvPr/>
          </p:nvSpPr>
          <p:spPr>
            <a:xfrm>
              <a:off x="1345750" y="2109248"/>
              <a:ext cx="22829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Genome analysis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9FCF777-938A-4E6A-B153-A892C58F9677}"/>
                </a:ext>
              </a:extLst>
            </p:cNvPr>
            <p:cNvSpPr txBox="1"/>
            <p:nvPr/>
          </p:nvSpPr>
          <p:spPr>
            <a:xfrm>
              <a:off x="8764922" y="2064515"/>
              <a:ext cx="434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...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E924407-301E-47F3-8685-413941642B4C}"/>
                </a:ext>
              </a:extLst>
            </p:cNvPr>
            <p:cNvSpPr/>
            <p:nvPr/>
          </p:nvSpPr>
          <p:spPr>
            <a:xfrm>
              <a:off x="7568774" y="790453"/>
              <a:ext cx="1260182" cy="492781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B1FFA5C-3DA6-4862-AE54-A1F584591430}"/>
                </a:ext>
              </a:extLst>
            </p:cNvPr>
            <p:cNvSpPr/>
            <p:nvPr/>
          </p:nvSpPr>
          <p:spPr>
            <a:xfrm>
              <a:off x="7707061" y="1548716"/>
              <a:ext cx="120636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1424B25-C457-4515-9AFB-727FC9B9D4B2}"/>
                </a:ext>
              </a:extLst>
            </p:cNvPr>
            <p:cNvSpPr/>
            <p:nvPr/>
          </p:nvSpPr>
          <p:spPr>
            <a:xfrm flipV="1">
              <a:off x="7499618" y="1859916"/>
              <a:ext cx="1142360" cy="438608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FA9267B-A6EC-4545-90D4-141D1CACB9CC}"/>
                </a:ext>
              </a:extLst>
            </p:cNvPr>
            <p:cNvSpPr/>
            <p:nvPr/>
          </p:nvSpPr>
          <p:spPr>
            <a:xfrm flipH="1">
              <a:off x="3427077" y="790453"/>
              <a:ext cx="1183342" cy="53516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5E01312-A4AF-475A-AB40-E8E4C7056061}"/>
                </a:ext>
              </a:extLst>
            </p:cNvPr>
            <p:cNvSpPr/>
            <p:nvPr/>
          </p:nvSpPr>
          <p:spPr>
            <a:xfrm flipH="1">
              <a:off x="3083853" y="1522825"/>
              <a:ext cx="140612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0F1155D-7C6F-45A9-AD89-7457CF07C05D}"/>
                </a:ext>
              </a:extLst>
            </p:cNvPr>
            <p:cNvSpPr/>
            <p:nvPr/>
          </p:nvSpPr>
          <p:spPr>
            <a:xfrm flipH="1" flipV="1">
              <a:off x="3550022" y="1765748"/>
              <a:ext cx="1183342" cy="42419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533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88F1E4EF-030A-4CD0-8670-C086E1545CB1}"/>
              </a:ext>
            </a:extLst>
          </p:cNvPr>
          <p:cNvGrpSpPr/>
          <p:nvPr/>
        </p:nvGrpSpPr>
        <p:grpSpPr>
          <a:xfrm>
            <a:off x="364431" y="269399"/>
            <a:ext cx="11590508" cy="1648610"/>
            <a:chOff x="364431" y="269399"/>
            <a:chExt cx="11590508" cy="16486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B44213B-63F2-43FB-9E68-52EFD8B02557}"/>
                </a:ext>
              </a:extLst>
            </p:cNvPr>
            <p:cNvSpPr/>
            <p:nvPr/>
          </p:nvSpPr>
          <p:spPr>
            <a:xfrm>
              <a:off x="364431" y="269399"/>
              <a:ext cx="2792752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600" dirty="0">
                  <a:solidFill>
                    <a:srgbClr val="C00000"/>
                  </a:solidFill>
                </a:rPr>
                <a:t>Ambit</a:t>
              </a:r>
              <a:endParaRPr lang="en-US" sz="96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7C0A5C4-E5FC-4878-BEB6-D3ECE5E98199}"/>
                </a:ext>
              </a:extLst>
            </p:cNvPr>
            <p:cNvSpPr txBox="1"/>
            <p:nvPr/>
          </p:nvSpPr>
          <p:spPr>
            <a:xfrm>
              <a:off x="3583737" y="269399"/>
              <a:ext cx="835998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Perform bitwise operations </a:t>
              </a:r>
              <a:r>
                <a:rPr lang="en-US" sz="3200" dirty="0">
                  <a:solidFill>
                    <a:srgbClr val="0070C0"/>
                  </a:solidFill>
                </a:rPr>
                <a:t>completely inside DRAM chips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520AF0A-D66B-44C4-8110-4C4CFE73B37C}"/>
                </a:ext>
              </a:extLst>
            </p:cNvPr>
            <p:cNvSpPr txBox="1"/>
            <p:nvPr/>
          </p:nvSpPr>
          <p:spPr>
            <a:xfrm>
              <a:off x="3583737" y="801317"/>
              <a:ext cx="80153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AND/OR</a:t>
              </a:r>
              <a:r>
                <a:rPr lang="en-US" sz="3200" dirty="0"/>
                <a:t>: Simultaneous activation of three rows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2FEDF3B-7CCF-423B-87A6-B2B85678ED72}"/>
                </a:ext>
              </a:extLst>
            </p:cNvPr>
            <p:cNvSpPr txBox="1"/>
            <p:nvPr/>
          </p:nvSpPr>
          <p:spPr>
            <a:xfrm>
              <a:off x="3583737" y="1333234"/>
              <a:ext cx="83712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NOT</a:t>
              </a:r>
              <a:r>
                <a:rPr lang="en-US" sz="3200" dirty="0"/>
                <a:t>: Inverters already present in sense amplifiers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764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88F1E4EF-030A-4CD0-8670-C086E1545CB1}"/>
              </a:ext>
            </a:extLst>
          </p:cNvPr>
          <p:cNvGrpSpPr/>
          <p:nvPr/>
        </p:nvGrpSpPr>
        <p:grpSpPr>
          <a:xfrm>
            <a:off x="364431" y="269399"/>
            <a:ext cx="11590508" cy="1648610"/>
            <a:chOff x="364431" y="269399"/>
            <a:chExt cx="11590508" cy="16486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B44213B-63F2-43FB-9E68-52EFD8B02557}"/>
                </a:ext>
              </a:extLst>
            </p:cNvPr>
            <p:cNvSpPr/>
            <p:nvPr/>
          </p:nvSpPr>
          <p:spPr>
            <a:xfrm>
              <a:off x="364431" y="269399"/>
              <a:ext cx="2792752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600" dirty="0">
                  <a:solidFill>
                    <a:srgbClr val="C00000"/>
                  </a:solidFill>
                </a:rPr>
                <a:t>Ambit</a:t>
              </a:r>
              <a:endParaRPr lang="en-US" sz="96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7C0A5C4-E5FC-4878-BEB6-D3ECE5E98199}"/>
                </a:ext>
              </a:extLst>
            </p:cNvPr>
            <p:cNvSpPr txBox="1"/>
            <p:nvPr/>
          </p:nvSpPr>
          <p:spPr>
            <a:xfrm>
              <a:off x="3583737" y="269399"/>
              <a:ext cx="835998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Perform bitwise operations </a:t>
              </a:r>
              <a:r>
                <a:rPr lang="en-US" sz="3200" dirty="0">
                  <a:solidFill>
                    <a:srgbClr val="0070C0"/>
                  </a:solidFill>
                </a:rPr>
                <a:t>completely inside DRAM chips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520AF0A-D66B-44C4-8110-4C4CFE73B37C}"/>
                </a:ext>
              </a:extLst>
            </p:cNvPr>
            <p:cNvSpPr txBox="1"/>
            <p:nvPr/>
          </p:nvSpPr>
          <p:spPr>
            <a:xfrm>
              <a:off x="3583737" y="801317"/>
              <a:ext cx="80153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AND/OR</a:t>
              </a:r>
              <a:r>
                <a:rPr lang="en-US" sz="3200" dirty="0"/>
                <a:t>: Simultaneous activation of three rows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2FEDF3B-7CCF-423B-87A6-B2B85678ED72}"/>
                </a:ext>
              </a:extLst>
            </p:cNvPr>
            <p:cNvSpPr txBox="1"/>
            <p:nvPr/>
          </p:nvSpPr>
          <p:spPr>
            <a:xfrm>
              <a:off x="3583737" y="1333234"/>
              <a:ext cx="83712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NOT</a:t>
              </a:r>
              <a:r>
                <a:rPr lang="en-US" sz="3200" dirty="0"/>
                <a:t>: Inverters already present in sense amplifiers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6950823-85E2-4CC6-AFBC-6271CB04F032}"/>
              </a:ext>
            </a:extLst>
          </p:cNvPr>
          <p:cNvGrpSpPr/>
          <p:nvPr/>
        </p:nvGrpSpPr>
        <p:grpSpPr>
          <a:xfrm>
            <a:off x="0" y="2362453"/>
            <a:ext cx="12192000" cy="2650732"/>
            <a:chOff x="0" y="2362453"/>
            <a:chExt cx="12192000" cy="26507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000B4BC-B7AA-49B3-A5FE-57005D00476D}"/>
                </a:ext>
              </a:extLst>
            </p:cNvPr>
            <p:cNvSpPr/>
            <p:nvPr/>
          </p:nvSpPr>
          <p:spPr>
            <a:xfrm>
              <a:off x="0" y="2362453"/>
              <a:ext cx="12192000" cy="265073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41CCAB9-2354-467A-A1D6-D8DFA92CB08D}"/>
                </a:ext>
              </a:extLst>
            </p:cNvPr>
            <p:cNvSpPr txBox="1"/>
            <p:nvPr/>
          </p:nvSpPr>
          <p:spPr>
            <a:xfrm>
              <a:off x="2000883" y="3903314"/>
              <a:ext cx="775885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C00000"/>
                  </a:solidFill>
                </a:rPr>
                <a:t>1% </a:t>
              </a:r>
              <a:r>
                <a:rPr lang="en-US" sz="4400" dirty="0"/>
                <a:t>area cost over existing DRAM chips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6C12032-9095-4D0A-9471-0B2A3E273CC8}"/>
                </a:ext>
              </a:extLst>
            </p:cNvPr>
            <p:cNvGrpSpPr/>
            <p:nvPr/>
          </p:nvGrpSpPr>
          <p:grpSpPr>
            <a:xfrm>
              <a:off x="394353" y="2567247"/>
              <a:ext cx="5346128" cy="1446550"/>
              <a:chOff x="394353" y="3077043"/>
              <a:chExt cx="5346128" cy="144655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2A54BA-8F0A-4F2D-AEC2-439821318D2F}"/>
                  </a:ext>
                </a:extLst>
              </p:cNvPr>
              <p:cNvSpPr txBox="1"/>
              <p:nvPr/>
            </p:nvSpPr>
            <p:spPr>
              <a:xfrm>
                <a:off x="2280880" y="3077043"/>
                <a:ext cx="3459601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improvement in</a:t>
                </a:r>
              </a:p>
              <a:p>
                <a:r>
                  <a:rPr lang="en-US" sz="4400" dirty="0"/>
                  <a:t>raw throughput</a:t>
                </a: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3B6E23D-A23D-4C5D-A1E1-3E81CBE27380}"/>
                  </a:ext>
                </a:extLst>
              </p:cNvPr>
              <p:cNvSpPr/>
              <p:nvPr/>
            </p:nvSpPr>
            <p:spPr>
              <a:xfrm>
                <a:off x="394353" y="3077043"/>
                <a:ext cx="1606530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800" dirty="0">
                    <a:solidFill>
                      <a:srgbClr val="0070C0"/>
                    </a:solidFill>
                  </a:rPr>
                  <a:t>32X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E0A19FF-54F1-4D75-859F-3D034D438674}"/>
                </a:ext>
              </a:extLst>
            </p:cNvPr>
            <p:cNvGrpSpPr/>
            <p:nvPr/>
          </p:nvGrpSpPr>
          <p:grpSpPr>
            <a:xfrm>
              <a:off x="6252945" y="2567247"/>
              <a:ext cx="5520855" cy="1446550"/>
              <a:chOff x="6252945" y="3077043"/>
              <a:chExt cx="5520855" cy="1446550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A66BEA7-A868-4ACA-A173-0160800A79AC}"/>
                  </a:ext>
                </a:extLst>
              </p:cNvPr>
              <p:cNvSpPr txBox="1"/>
              <p:nvPr/>
            </p:nvSpPr>
            <p:spPr>
              <a:xfrm>
                <a:off x="8139472" y="3077043"/>
                <a:ext cx="3634328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reduction in </a:t>
                </a:r>
              </a:p>
              <a:p>
                <a:r>
                  <a:rPr lang="en-US" sz="4400" dirty="0"/>
                  <a:t>energy consumed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9D4AC8-1131-4F7F-A734-5570C10B33E0}"/>
                  </a:ext>
                </a:extLst>
              </p:cNvPr>
              <p:cNvSpPr/>
              <p:nvPr/>
            </p:nvSpPr>
            <p:spPr>
              <a:xfrm>
                <a:off x="6252945" y="3077043"/>
                <a:ext cx="1606530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800" dirty="0">
                    <a:solidFill>
                      <a:srgbClr val="0070C0"/>
                    </a:solidFill>
                  </a:rPr>
                  <a:t>35X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852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88F1E4EF-030A-4CD0-8670-C086E1545CB1}"/>
              </a:ext>
            </a:extLst>
          </p:cNvPr>
          <p:cNvGrpSpPr/>
          <p:nvPr/>
        </p:nvGrpSpPr>
        <p:grpSpPr>
          <a:xfrm>
            <a:off x="364431" y="269399"/>
            <a:ext cx="11590508" cy="1648610"/>
            <a:chOff x="364431" y="269399"/>
            <a:chExt cx="11590508" cy="16486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B44213B-63F2-43FB-9E68-52EFD8B02557}"/>
                </a:ext>
              </a:extLst>
            </p:cNvPr>
            <p:cNvSpPr/>
            <p:nvPr/>
          </p:nvSpPr>
          <p:spPr>
            <a:xfrm>
              <a:off x="364431" y="269399"/>
              <a:ext cx="2792752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600" dirty="0">
                  <a:solidFill>
                    <a:srgbClr val="C00000"/>
                  </a:solidFill>
                </a:rPr>
                <a:t>Ambit</a:t>
              </a:r>
              <a:endParaRPr lang="en-US" sz="96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7C0A5C4-E5FC-4878-BEB6-D3ECE5E98199}"/>
                </a:ext>
              </a:extLst>
            </p:cNvPr>
            <p:cNvSpPr txBox="1"/>
            <p:nvPr/>
          </p:nvSpPr>
          <p:spPr>
            <a:xfrm>
              <a:off x="3583737" y="269399"/>
              <a:ext cx="835998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Perform bitwise operations </a:t>
              </a:r>
              <a:r>
                <a:rPr lang="en-US" sz="3200" dirty="0">
                  <a:solidFill>
                    <a:srgbClr val="0070C0"/>
                  </a:solidFill>
                </a:rPr>
                <a:t>completely inside DRAM chips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520AF0A-D66B-44C4-8110-4C4CFE73B37C}"/>
                </a:ext>
              </a:extLst>
            </p:cNvPr>
            <p:cNvSpPr txBox="1"/>
            <p:nvPr/>
          </p:nvSpPr>
          <p:spPr>
            <a:xfrm>
              <a:off x="3583737" y="801317"/>
              <a:ext cx="80153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AND/OR</a:t>
              </a:r>
              <a:r>
                <a:rPr lang="en-US" sz="3200" dirty="0"/>
                <a:t>: Simultaneous activation of three rows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2FEDF3B-7CCF-423B-87A6-B2B85678ED72}"/>
                </a:ext>
              </a:extLst>
            </p:cNvPr>
            <p:cNvSpPr txBox="1"/>
            <p:nvPr/>
          </p:nvSpPr>
          <p:spPr>
            <a:xfrm>
              <a:off x="3583737" y="1333234"/>
              <a:ext cx="83712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0070C0"/>
                  </a:solidFill>
                </a:rPr>
                <a:t>Bitwise NOT</a:t>
              </a:r>
              <a:r>
                <a:rPr lang="en-US" sz="3200" dirty="0"/>
                <a:t>: Inverters already present in sense amplifiers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6950823-85E2-4CC6-AFBC-6271CB04F032}"/>
              </a:ext>
            </a:extLst>
          </p:cNvPr>
          <p:cNvGrpSpPr/>
          <p:nvPr/>
        </p:nvGrpSpPr>
        <p:grpSpPr>
          <a:xfrm>
            <a:off x="0" y="2362453"/>
            <a:ext cx="12192000" cy="2650732"/>
            <a:chOff x="0" y="2362453"/>
            <a:chExt cx="12192000" cy="26507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000B4BC-B7AA-49B3-A5FE-57005D00476D}"/>
                </a:ext>
              </a:extLst>
            </p:cNvPr>
            <p:cNvSpPr/>
            <p:nvPr/>
          </p:nvSpPr>
          <p:spPr>
            <a:xfrm>
              <a:off x="0" y="2362453"/>
              <a:ext cx="12192000" cy="265073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41CCAB9-2354-467A-A1D6-D8DFA92CB08D}"/>
                </a:ext>
              </a:extLst>
            </p:cNvPr>
            <p:cNvSpPr txBox="1"/>
            <p:nvPr/>
          </p:nvSpPr>
          <p:spPr>
            <a:xfrm>
              <a:off x="2000883" y="3903314"/>
              <a:ext cx="775885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C00000"/>
                  </a:solidFill>
                </a:rPr>
                <a:t>1% </a:t>
              </a:r>
              <a:r>
                <a:rPr lang="en-US" sz="4400" dirty="0"/>
                <a:t>area cost over existing DRAM chips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6C12032-9095-4D0A-9471-0B2A3E273CC8}"/>
                </a:ext>
              </a:extLst>
            </p:cNvPr>
            <p:cNvGrpSpPr/>
            <p:nvPr/>
          </p:nvGrpSpPr>
          <p:grpSpPr>
            <a:xfrm>
              <a:off x="394353" y="2567247"/>
              <a:ext cx="5346128" cy="1446550"/>
              <a:chOff x="394353" y="3077043"/>
              <a:chExt cx="5346128" cy="144655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2A54BA-8F0A-4F2D-AEC2-439821318D2F}"/>
                  </a:ext>
                </a:extLst>
              </p:cNvPr>
              <p:cNvSpPr txBox="1"/>
              <p:nvPr/>
            </p:nvSpPr>
            <p:spPr>
              <a:xfrm>
                <a:off x="2280880" y="3077043"/>
                <a:ext cx="3459601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improvement in</a:t>
                </a:r>
              </a:p>
              <a:p>
                <a:r>
                  <a:rPr lang="en-US" sz="4400" dirty="0"/>
                  <a:t>raw throughput</a:t>
                </a: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3B6E23D-A23D-4C5D-A1E1-3E81CBE27380}"/>
                  </a:ext>
                </a:extLst>
              </p:cNvPr>
              <p:cNvSpPr/>
              <p:nvPr/>
            </p:nvSpPr>
            <p:spPr>
              <a:xfrm>
                <a:off x="394353" y="3077043"/>
                <a:ext cx="1606530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800" dirty="0">
                    <a:solidFill>
                      <a:srgbClr val="0070C0"/>
                    </a:solidFill>
                  </a:rPr>
                  <a:t>32X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E0A19FF-54F1-4D75-859F-3D034D438674}"/>
                </a:ext>
              </a:extLst>
            </p:cNvPr>
            <p:cNvGrpSpPr/>
            <p:nvPr/>
          </p:nvGrpSpPr>
          <p:grpSpPr>
            <a:xfrm>
              <a:off x="6252945" y="2567247"/>
              <a:ext cx="5520855" cy="1446550"/>
              <a:chOff x="6252945" y="3077043"/>
              <a:chExt cx="5520855" cy="1446550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A66BEA7-A868-4ACA-A173-0160800A79AC}"/>
                  </a:ext>
                </a:extLst>
              </p:cNvPr>
              <p:cNvSpPr txBox="1"/>
              <p:nvPr/>
            </p:nvSpPr>
            <p:spPr>
              <a:xfrm>
                <a:off x="8139472" y="3077043"/>
                <a:ext cx="3634328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reduction in </a:t>
                </a:r>
              </a:p>
              <a:p>
                <a:r>
                  <a:rPr lang="en-US" sz="4400" dirty="0"/>
                  <a:t>energy consumed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9D4AC8-1131-4F7F-A734-5570C10B33E0}"/>
                  </a:ext>
                </a:extLst>
              </p:cNvPr>
              <p:cNvSpPr/>
              <p:nvPr/>
            </p:nvSpPr>
            <p:spPr>
              <a:xfrm>
                <a:off x="6252945" y="3077043"/>
                <a:ext cx="1606530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800" dirty="0">
                    <a:solidFill>
                      <a:srgbClr val="0070C0"/>
                    </a:solidFill>
                  </a:rPr>
                  <a:t>35X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D4CCA2D-086C-46A0-B076-42F21DDB09A1}"/>
              </a:ext>
            </a:extLst>
          </p:cNvPr>
          <p:cNvGrpSpPr/>
          <p:nvPr/>
        </p:nvGrpSpPr>
        <p:grpSpPr>
          <a:xfrm>
            <a:off x="2776370" y="5384795"/>
            <a:ext cx="9415630" cy="1323439"/>
            <a:chOff x="2776370" y="5465715"/>
            <a:chExt cx="9415630" cy="132343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0753830-435C-446A-B1DD-91A56382854A}"/>
                </a:ext>
              </a:extLst>
            </p:cNvPr>
            <p:cNvSpPr txBox="1"/>
            <p:nvPr/>
          </p:nvSpPr>
          <p:spPr>
            <a:xfrm>
              <a:off x="5106074" y="5465715"/>
              <a:ext cx="708592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performance improvement </a:t>
              </a:r>
            </a:p>
            <a:p>
              <a:r>
                <a:rPr lang="en-US" sz="4000" dirty="0"/>
                <a:t>in real-world applications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CCDD22F-285B-4B03-ACC4-38F244179818}"/>
                </a:ext>
              </a:extLst>
            </p:cNvPr>
            <p:cNvSpPr/>
            <p:nvPr/>
          </p:nvSpPr>
          <p:spPr>
            <a:xfrm>
              <a:off x="2776370" y="5465715"/>
              <a:ext cx="215956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0" dirty="0">
                  <a:solidFill>
                    <a:srgbClr val="0070C0"/>
                  </a:solidFill>
                </a:rPr>
                <a:t>3X-7X</a:t>
              </a:r>
              <a:endParaRPr lang="en-US" sz="8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938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yriad Pro Cond"/>
        <a:ea typeface=""/>
        <a:cs typeface=""/>
      </a:majorFont>
      <a:minorFont>
        <a:latin typeface="Myriad Pro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301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Myriad Pro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Vivek Seshadri</cp:lastModifiedBy>
  <cp:revision>6</cp:revision>
  <dcterms:created xsi:type="dcterms:W3CDTF">2017-10-13T09:41:46Z</dcterms:created>
  <dcterms:modified xsi:type="dcterms:W3CDTF">2017-10-13T18:16:45Z</dcterms:modified>
</cp:coreProperties>
</file>