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0" r:id="rId1"/>
  </p:sldMasterIdLst>
  <p:notesMasterIdLst>
    <p:notesMasterId r:id="rId43"/>
  </p:notesMasterIdLst>
  <p:sldIdLst>
    <p:sldId id="389" r:id="rId2"/>
    <p:sldId id="527" r:id="rId3"/>
    <p:sldId id="530" r:id="rId4"/>
    <p:sldId id="538" r:id="rId5"/>
    <p:sldId id="539" r:id="rId6"/>
    <p:sldId id="521" r:id="rId7"/>
    <p:sldId id="456" r:id="rId8"/>
    <p:sldId id="457" r:id="rId9"/>
    <p:sldId id="458" r:id="rId10"/>
    <p:sldId id="522" r:id="rId11"/>
    <p:sldId id="460" r:id="rId12"/>
    <p:sldId id="543" r:id="rId13"/>
    <p:sldId id="544" r:id="rId14"/>
    <p:sldId id="514" r:id="rId15"/>
    <p:sldId id="513" r:id="rId16"/>
    <p:sldId id="540" r:id="rId17"/>
    <p:sldId id="523" r:id="rId18"/>
    <p:sldId id="462" r:id="rId19"/>
    <p:sldId id="549" r:id="rId20"/>
    <p:sldId id="463" r:id="rId21"/>
    <p:sldId id="545" r:id="rId22"/>
    <p:sldId id="524" r:id="rId23"/>
    <p:sldId id="515" r:id="rId24"/>
    <p:sldId id="516" r:id="rId25"/>
    <p:sldId id="520" r:id="rId26"/>
    <p:sldId id="525" r:id="rId27"/>
    <p:sldId id="529" r:id="rId28"/>
    <p:sldId id="517" r:id="rId29"/>
    <p:sldId id="528" r:id="rId30"/>
    <p:sldId id="518" r:id="rId31"/>
    <p:sldId id="542" r:id="rId32"/>
    <p:sldId id="541" r:id="rId33"/>
    <p:sldId id="531" r:id="rId34"/>
    <p:sldId id="532" r:id="rId35"/>
    <p:sldId id="534" r:id="rId36"/>
    <p:sldId id="548" r:id="rId37"/>
    <p:sldId id="535" r:id="rId38"/>
    <p:sldId id="546" r:id="rId39"/>
    <p:sldId id="550" r:id="rId40"/>
    <p:sldId id="551" r:id="rId41"/>
    <p:sldId id="547" r:id="rId42"/>
  </p:sldIdLst>
  <p:sldSz cx="9144000" cy="6858000" type="screen4x3"/>
  <p:notesSz cx="6858000" cy="9144000"/>
  <p:embeddedFontLst>
    <p:embeddedFont>
      <p:font typeface="Myriad Pro Cond" panose="020B0706030403020204" pitchFamily="34" charset="0"/>
      <p:bold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Consolas" panose="020B0609020204030204" pitchFamily="49" charset="0"/>
      <p:regular r:id="rId49"/>
      <p:bold r:id="rId50"/>
      <p:italic r:id="rId51"/>
      <p:boldItalic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C00000"/>
    <a:srgbClr val="F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9" autoAdjust="0"/>
    <p:restoredTop sz="86283" autoAdjust="0"/>
  </p:normalViewPr>
  <p:slideViewPr>
    <p:cSldViewPr>
      <p:cViewPr varScale="1">
        <p:scale>
          <a:sx n="53" d="100"/>
          <a:sy n="53" d="100"/>
        </p:scale>
        <p:origin x="1038" y="-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icrosoft-my.sharepoint.com/personal/visesha_microsoft_com/Documents/PPTs/Conferences/MICRO%202017/cgma-throughput-lo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icrosoft-my.sharepoint.com/personal/visesha_microsoft_com/Documents/PPTs/Conferences/MICRO%202017/bitmap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microsoft-my.sharepoint.com/personal/visesha_microsoft_com/Documents/PPTs/Conferences/MICRO%202017/bitweavin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sesha\Work\svn\ambit\camera-micro17\plots\cgma-throughput-log.csv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Performance Improvement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not</c:v>
                </c:pt>
                <c:pt idx="1">
                  <c:v>and/or</c:v>
                </c:pt>
                <c:pt idx="2">
                  <c:v>nand/nor</c:v>
                </c:pt>
                <c:pt idx="3">
                  <c:v>xor/xnor</c:v>
                </c:pt>
                <c:pt idx="4">
                  <c:v>mean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51.625072590216071</c:v>
                </c:pt>
                <c:pt idx="1">
                  <c:v>38.319318547805693</c:v>
                </c:pt>
                <c:pt idx="2">
                  <c:v>30.696451818408452</c:v>
                </c:pt>
                <c:pt idx="3">
                  <c:v>21.856644108070327</c:v>
                </c:pt>
                <c:pt idx="4" formatCode="General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E6-4FB8-B3DF-268ECDE22F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Energy Reduction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not</c:v>
                </c:pt>
                <c:pt idx="1">
                  <c:v>and/or</c:v>
                </c:pt>
                <c:pt idx="2">
                  <c:v>nand/nor</c:v>
                </c:pt>
                <c:pt idx="3">
                  <c:v>xor/xnor</c:v>
                </c:pt>
                <c:pt idx="4">
                  <c:v>mean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59.5</c:v>
                </c:pt>
                <c:pt idx="1">
                  <c:v>43.9</c:v>
                </c:pt>
                <c:pt idx="2">
                  <c:v>35.1</c:v>
                </c:pt>
                <c:pt idx="3">
                  <c:v>25.1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E6-4FB8-B3DF-268ECDE22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439093032"/>
        <c:axId val="439090408"/>
      </c:barChart>
      <c:catAx>
        <c:axId val="439093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090408"/>
        <c:crosses val="autoZero"/>
        <c:auto val="1"/>
        <c:lblAlgn val="ctr"/>
        <c:lblOffset val="100"/>
        <c:noMultiLvlLbl val="0"/>
      </c:catAx>
      <c:valAx>
        <c:axId val="439090408"/>
        <c:scaling>
          <c:orientation val="minMax"/>
          <c:max val="7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09303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12383679312814"/>
          <c:y val="3.7004017228975623E-2"/>
          <c:w val="0.8101185874492961"/>
          <c:h val="0.728256210918781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'[bitmap.xlsx]rlite-small'!$C$1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'[bitmap.xlsx]rlite-small'!$A$2:$B$7</c:f>
              <c:multiLvlStrCache>
                <c:ptCount val="6"/>
                <c:lvl>
                  <c:pt idx="0">
                    <c:v>w = 2</c:v>
                  </c:pt>
                  <c:pt idx="1">
                    <c:v>w = 3</c:v>
                  </c:pt>
                  <c:pt idx="2">
                    <c:v>w = 4</c:v>
                  </c:pt>
                  <c:pt idx="3">
                    <c:v>w = 2</c:v>
                  </c:pt>
                  <c:pt idx="4">
                    <c:v>w = 3</c:v>
                  </c:pt>
                  <c:pt idx="5">
                    <c:v>w = 4</c:v>
                  </c:pt>
                </c:lvl>
                <c:lvl>
                  <c:pt idx="0">
                    <c:v>n = 8m</c:v>
                  </c:pt>
                  <c:pt idx="3">
                    <c:v>n = 16m</c:v>
                  </c:pt>
                </c:lvl>
              </c:multiLvlStrCache>
            </c:multiLvlStrRef>
          </c:cat>
          <c:val>
            <c:numRef>
              <c:f>'[bitmap.xlsx]rlite-small'!$C$2:$C$7</c:f>
              <c:numCache>
                <c:formatCode>General</c:formatCode>
                <c:ptCount val="6"/>
                <c:pt idx="0">
                  <c:v>27.92</c:v>
                </c:pt>
                <c:pt idx="1">
                  <c:v>41.72</c:v>
                </c:pt>
                <c:pt idx="2">
                  <c:v>54.84</c:v>
                </c:pt>
                <c:pt idx="3">
                  <c:v>58</c:v>
                </c:pt>
                <c:pt idx="4">
                  <c:v>85.44</c:v>
                </c:pt>
                <c:pt idx="5">
                  <c:v>112.92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96-4C42-AE1B-43BF2FD8E6A7}"/>
            </c:ext>
          </c:extLst>
        </c:ser>
        <c:ser>
          <c:idx val="1"/>
          <c:order val="1"/>
          <c:tx>
            <c:strRef>
              <c:f>'[bitmap.xlsx]rlite-small'!$D$1</c:f>
              <c:strCache>
                <c:ptCount val="1"/>
                <c:pt idx="0">
                  <c:v>Ambit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'[bitmap.xlsx]rlite-small'!$A$2:$B$7</c:f>
              <c:multiLvlStrCache>
                <c:ptCount val="6"/>
                <c:lvl>
                  <c:pt idx="0">
                    <c:v>w = 2</c:v>
                  </c:pt>
                  <c:pt idx="1">
                    <c:v>w = 3</c:v>
                  </c:pt>
                  <c:pt idx="2">
                    <c:v>w = 4</c:v>
                  </c:pt>
                  <c:pt idx="3">
                    <c:v>w = 2</c:v>
                  </c:pt>
                  <c:pt idx="4">
                    <c:v>w = 3</c:v>
                  </c:pt>
                  <c:pt idx="5">
                    <c:v>w = 4</c:v>
                  </c:pt>
                </c:lvl>
                <c:lvl>
                  <c:pt idx="0">
                    <c:v>n = 8m</c:v>
                  </c:pt>
                  <c:pt idx="3">
                    <c:v>n = 16m</c:v>
                  </c:pt>
                </c:lvl>
              </c:multiLvlStrCache>
            </c:multiLvlStrRef>
          </c:cat>
          <c:val>
            <c:numRef>
              <c:f>'[bitmap.xlsx]rlite-small'!$D$2:$D$7</c:f>
              <c:numCache>
                <c:formatCode>General</c:formatCode>
                <c:ptCount val="6"/>
                <c:pt idx="0">
                  <c:v>5.16</c:v>
                </c:pt>
                <c:pt idx="1">
                  <c:v>6.88</c:v>
                </c:pt>
                <c:pt idx="2">
                  <c:v>8.64</c:v>
                </c:pt>
                <c:pt idx="3">
                  <c:v>10.199999999999999</c:v>
                </c:pt>
                <c:pt idx="4">
                  <c:v>13.68</c:v>
                </c:pt>
                <c:pt idx="5">
                  <c:v>17.16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96-4C42-AE1B-43BF2FD8E6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434582856"/>
        <c:axId val="434585152"/>
      </c:barChart>
      <c:catAx>
        <c:axId val="434582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585152"/>
        <c:crosses val="autoZero"/>
        <c:auto val="1"/>
        <c:lblAlgn val="ctr"/>
        <c:lblOffset val="100"/>
        <c:noMultiLvlLbl val="0"/>
      </c:catAx>
      <c:valAx>
        <c:axId val="43458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cap="none" baseline="0" dirty="0"/>
                  <a:t>Execution Time of Query</a:t>
                </a:r>
              </a:p>
            </c:rich>
          </c:tx>
          <c:layout>
            <c:manualLayout>
              <c:xMode val="edge"/>
              <c:yMode val="edge"/>
              <c:x val="9.2689095681221662E-3"/>
              <c:y val="9.264591225562124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582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2863159150560727"/>
          <c:y val="4.3361650626805817E-2"/>
          <c:w val="0.37000942495824385"/>
          <c:h val="0.10078119257192229"/>
        </c:manualLayout>
      </c:layout>
      <c:overlay val="0"/>
      <c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60992375953006"/>
          <c:y val="0.18296846696979779"/>
          <c:w val="0.82992975878015252"/>
          <c:h val="0.62041957783446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[bitweaving.xlsx]bitweaving!$B$1</c:f>
              <c:strCache>
                <c:ptCount val="1"/>
                <c:pt idx="0">
                  <c:v>1m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numRef>
              <c:f>[bitweaving.xlsx]bitweaving!$A$2:$A$9</c:f>
              <c:numCache>
                <c:formatCode>General</c:formatCode>
                <c:ptCount val="8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24</c:v>
                </c:pt>
                <c:pt idx="6">
                  <c:v>28</c:v>
                </c:pt>
                <c:pt idx="7">
                  <c:v>32</c:v>
                </c:pt>
              </c:numCache>
            </c:numRef>
          </c:cat>
          <c:val>
            <c:numRef>
              <c:f>[bitweaving.xlsx]bitweaving!$B$2:$B$9</c:f>
              <c:numCache>
                <c:formatCode>General</c:formatCode>
                <c:ptCount val="8"/>
                <c:pt idx="0">
                  <c:v>1.8</c:v>
                </c:pt>
                <c:pt idx="1">
                  <c:v>2.7</c:v>
                </c:pt>
                <c:pt idx="2">
                  <c:v>3.5</c:v>
                </c:pt>
                <c:pt idx="3">
                  <c:v>4.0999999999999996</c:v>
                </c:pt>
                <c:pt idx="4">
                  <c:v>9.6</c:v>
                </c:pt>
                <c:pt idx="5">
                  <c:v>10.6</c:v>
                </c:pt>
                <c:pt idx="6">
                  <c:v>11</c:v>
                </c:pt>
                <c:pt idx="7">
                  <c:v>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11-415E-8B4A-0787890D990C}"/>
            </c:ext>
          </c:extLst>
        </c:ser>
        <c:ser>
          <c:idx val="1"/>
          <c:order val="1"/>
          <c:tx>
            <c:strRef>
              <c:f>[bitweaving.xlsx]bitweaving!$C$1</c:f>
              <c:strCache>
                <c:ptCount val="1"/>
                <c:pt idx="0">
                  <c:v>2m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numRef>
              <c:f>[bitweaving.xlsx]bitweaving!$A$2:$A$9</c:f>
              <c:numCache>
                <c:formatCode>General</c:formatCode>
                <c:ptCount val="8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24</c:v>
                </c:pt>
                <c:pt idx="6">
                  <c:v>28</c:v>
                </c:pt>
                <c:pt idx="7">
                  <c:v>32</c:v>
                </c:pt>
              </c:numCache>
            </c:numRef>
          </c:cat>
          <c:val>
            <c:numRef>
              <c:f>[bitweaving.xlsx]bitweaving!$C$2:$C$9</c:f>
              <c:numCache>
                <c:formatCode>General</c:formatCode>
                <c:ptCount val="8"/>
                <c:pt idx="0">
                  <c:v>1.8</c:v>
                </c:pt>
                <c:pt idx="1">
                  <c:v>2.8</c:v>
                </c:pt>
                <c:pt idx="2">
                  <c:v>7.6</c:v>
                </c:pt>
                <c:pt idx="3">
                  <c:v>9</c:v>
                </c:pt>
                <c:pt idx="4">
                  <c:v>9.8000000000000007</c:v>
                </c:pt>
                <c:pt idx="5">
                  <c:v>10.8</c:v>
                </c:pt>
                <c:pt idx="6">
                  <c:v>11.2</c:v>
                </c:pt>
                <c:pt idx="7">
                  <c:v>11.7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11-415E-8B4A-0787890D990C}"/>
            </c:ext>
          </c:extLst>
        </c:ser>
        <c:ser>
          <c:idx val="2"/>
          <c:order val="2"/>
          <c:tx>
            <c:strRef>
              <c:f>[bitweaving.xlsx]bitweaving!$D$1</c:f>
              <c:strCache>
                <c:ptCount val="1"/>
                <c:pt idx="0">
                  <c:v>4m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numRef>
              <c:f>[bitweaving.xlsx]bitweaving!$A$2:$A$9</c:f>
              <c:numCache>
                <c:formatCode>General</c:formatCode>
                <c:ptCount val="8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24</c:v>
                </c:pt>
                <c:pt idx="6">
                  <c:v>28</c:v>
                </c:pt>
                <c:pt idx="7">
                  <c:v>32</c:v>
                </c:pt>
              </c:numCache>
            </c:numRef>
          </c:cat>
          <c:val>
            <c:numRef>
              <c:f>[bitweaving.xlsx]bitweaving!$D$2:$D$9</c:f>
              <c:numCache>
                <c:formatCode>General</c:formatCode>
                <c:ptCount val="8"/>
                <c:pt idx="0">
                  <c:v>1.8</c:v>
                </c:pt>
                <c:pt idx="1">
                  <c:v>6</c:v>
                </c:pt>
                <c:pt idx="2">
                  <c:v>7.8</c:v>
                </c:pt>
                <c:pt idx="3">
                  <c:v>9.1999999999999993</c:v>
                </c:pt>
                <c:pt idx="4">
                  <c:v>9.9</c:v>
                </c:pt>
                <c:pt idx="5">
                  <c:v>10.9</c:v>
                </c:pt>
                <c:pt idx="6">
                  <c:v>11.3</c:v>
                </c:pt>
                <c:pt idx="7">
                  <c:v>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11-415E-8B4A-0787890D990C}"/>
            </c:ext>
          </c:extLst>
        </c:ser>
        <c:ser>
          <c:idx val="3"/>
          <c:order val="3"/>
          <c:tx>
            <c:strRef>
              <c:f>[bitweaving.xlsx]bitweaving!$E$1</c:f>
              <c:strCache>
                <c:ptCount val="1"/>
                <c:pt idx="0">
                  <c:v>8m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numRef>
              <c:f>[bitweaving.xlsx]bitweaving!$A$2:$A$9</c:f>
              <c:numCache>
                <c:formatCode>General</c:formatCode>
                <c:ptCount val="8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24</c:v>
                </c:pt>
                <c:pt idx="6">
                  <c:v>28</c:v>
                </c:pt>
                <c:pt idx="7">
                  <c:v>32</c:v>
                </c:pt>
              </c:numCache>
            </c:numRef>
          </c:cat>
          <c:val>
            <c:numRef>
              <c:f>[bitweaving.xlsx]bitweaving!$E$2:$E$9</c:f>
              <c:numCache>
                <c:formatCode>General</c:formatCode>
                <c:ptCount val="8"/>
                <c:pt idx="0">
                  <c:v>3.9</c:v>
                </c:pt>
                <c:pt idx="1">
                  <c:v>6.1</c:v>
                </c:pt>
                <c:pt idx="2">
                  <c:v>7.9</c:v>
                </c:pt>
                <c:pt idx="3">
                  <c:v>9.1999999999999993</c:v>
                </c:pt>
                <c:pt idx="4">
                  <c:v>10</c:v>
                </c:pt>
                <c:pt idx="5">
                  <c:v>11</c:v>
                </c:pt>
                <c:pt idx="6">
                  <c:v>11.4</c:v>
                </c:pt>
                <c:pt idx="7">
                  <c:v>11.9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11-415E-8B4A-0787890D990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410897968"/>
        <c:axId val="410899608"/>
      </c:barChart>
      <c:catAx>
        <c:axId val="4108979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cap="none" baseline="0" dirty="0"/>
                  <a:t>Number of bits for each column value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cap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899608"/>
        <c:crosses val="autoZero"/>
        <c:auto val="1"/>
        <c:lblAlgn val="ctr"/>
        <c:lblOffset val="100"/>
        <c:noMultiLvlLbl val="0"/>
      </c:catAx>
      <c:valAx>
        <c:axId val="410899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cap="non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cap="none" baseline="0" dirty="0"/>
                  <a:t>Speedup offered by Ambit</a:t>
                </a:r>
              </a:p>
            </c:rich>
          </c:tx>
          <c:layout>
            <c:manualLayout>
              <c:xMode val="edge"/>
              <c:yMode val="edge"/>
              <c:x val="1.4543165212456549E-2"/>
              <c:y val="0.208043569553805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cap="non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897968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5961279840019998"/>
          <c:y val="8.257439651029537E-2"/>
          <c:w val="0.79029808773903276"/>
          <c:h val="0.107954692138892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57846785140849"/>
          <c:y val="0.18606410100875026"/>
          <c:w val="0.78028315183254349"/>
          <c:h val="0.673614537766796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'cgma-throughput-log'!$H$1</c:f>
              <c:strCache>
                <c:ptCount val="1"/>
                <c:pt idx="0">
                  <c:v>Skylake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cat>
            <c:strRef>
              <c:f>'cgma-throughput-log'!$G$2:$G$6</c:f>
              <c:strCache>
                <c:ptCount val="5"/>
                <c:pt idx="0">
                  <c:v>not</c:v>
                </c:pt>
                <c:pt idx="1">
                  <c:v>and/or</c:v>
                </c:pt>
                <c:pt idx="2">
                  <c:v>nand/nor</c:v>
                </c:pt>
                <c:pt idx="3">
                  <c:v>xor/xnor</c:v>
                </c:pt>
                <c:pt idx="4">
                  <c:v>mean</c:v>
                </c:pt>
              </c:strCache>
            </c:strRef>
          </c:cat>
          <c:val>
            <c:numRef>
              <c:f>'cgma-throughput-log'!$H$2:$H$6</c:f>
              <c:numCache>
                <c:formatCode>General</c:formatCode>
                <c:ptCount val="5"/>
                <c:pt idx="0">
                  <c:v>8.5741877002903433</c:v>
                </c:pt>
                <c:pt idx="1">
                  <c:v>5.775716782089984</c:v>
                </c:pt>
                <c:pt idx="2">
                  <c:v>5.775716782089984</c:v>
                </c:pt>
                <c:pt idx="3">
                  <c:v>5.775716782089984</c:v>
                </c:pt>
                <c:pt idx="4">
                  <c:v>6.1050368358422356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44-4C8B-A91C-1C83959B5CB5}"/>
            </c:ext>
          </c:extLst>
        </c:ser>
        <c:ser>
          <c:idx val="1"/>
          <c:order val="1"/>
          <c:tx>
            <c:strRef>
              <c:f>'cgma-throughput-log'!$I$1</c:f>
              <c:strCache>
                <c:ptCount val="1"/>
                <c:pt idx="0">
                  <c:v>GTX 745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'cgma-throughput-log'!$G$2:$G$6</c:f>
              <c:strCache>
                <c:ptCount val="5"/>
                <c:pt idx="0">
                  <c:v>not</c:v>
                </c:pt>
                <c:pt idx="1">
                  <c:v>and/or</c:v>
                </c:pt>
                <c:pt idx="2">
                  <c:v>nand/nor</c:v>
                </c:pt>
                <c:pt idx="3">
                  <c:v>xor/xnor</c:v>
                </c:pt>
                <c:pt idx="4">
                  <c:v>mean</c:v>
                </c:pt>
              </c:strCache>
            </c:strRef>
          </c:cat>
          <c:val>
            <c:numRef>
              <c:f>'cgma-throughput-log'!$I$2:$I$6</c:f>
              <c:numCache>
                <c:formatCode>General</c:formatCode>
                <c:ptCount val="5"/>
                <c:pt idx="0">
                  <c:v>12.041973979288533</c:v>
                </c:pt>
                <c:pt idx="1">
                  <c:v>8.1116758383202328</c:v>
                </c:pt>
                <c:pt idx="2">
                  <c:v>8.1116758383202328</c:v>
                </c:pt>
                <c:pt idx="3">
                  <c:v>8.1116758383202328</c:v>
                </c:pt>
                <c:pt idx="4">
                  <c:v>8.5741877002903433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44-4C8B-A91C-1C83959B5CB5}"/>
            </c:ext>
          </c:extLst>
        </c:ser>
        <c:ser>
          <c:idx val="2"/>
          <c:order val="2"/>
          <c:tx>
            <c:strRef>
              <c:f>'cgma-throughput-log'!$J$1</c:f>
              <c:strCache>
                <c:ptCount val="1"/>
                <c:pt idx="0">
                  <c:v>HMC 2.0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cat>
            <c:strRef>
              <c:f>'cgma-throughput-log'!$G$2:$G$6</c:f>
              <c:strCache>
                <c:ptCount val="5"/>
                <c:pt idx="0">
                  <c:v>not</c:v>
                </c:pt>
                <c:pt idx="1">
                  <c:v>and/or</c:v>
                </c:pt>
                <c:pt idx="2">
                  <c:v>nand/nor</c:v>
                </c:pt>
                <c:pt idx="3">
                  <c:v>xor/xnor</c:v>
                </c:pt>
                <c:pt idx="4">
                  <c:v>mean</c:v>
                </c:pt>
              </c:strCache>
            </c:strRef>
          </c:cat>
          <c:val>
            <c:numRef>
              <c:f>'cgma-throughput-log'!$J$2:$J$6</c:f>
              <c:numCache>
                <c:formatCode>General</c:formatCode>
                <c:ptCount val="5"/>
                <c:pt idx="0">
                  <c:v>159.78631025940638</c:v>
                </c:pt>
                <c:pt idx="1">
                  <c:v>106.89125368683126</c:v>
                </c:pt>
                <c:pt idx="2">
                  <c:v>106.89125368683126</c:v>
                </c:pt>
                <c:pt idx="3">
                  <c:v>106.89125368683126</c:v>
                </c:pt>
                <c:pt idx="4">
                  <c:v>112.98598352520385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44-4C8B-A91C-1C83959B5CB5}"/>
            </c:ext>
          </c:extLst>
        </c:ser>
        <c:ser>
          <c:idx val="3"/>
          <c:order val="3"/>
          <c:tx>
            <c:strRef>
              <c:f>'cgma-throughput-log'!$K$1</c:f>
              <c:strCache>
                <c:ptCount val="1"/>
                <c:pt idx="0">
                  <c:v>Ambit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cat>
            <c:strRef>
              <c:f>'cgma-throughput-log'!$G$2:$G$6</c:f>
              <c:strCache>
                <c:ptCount val="5"/>
                <c:pt idx="0">
                  <c:v>not</c:v>
                </c:pt>
                <c:pt idx="1">
                  <c:v>and/or</c:v>
                </c:pt>
                <c:pt idx="2">
                  <c:v>nand/nor</c:v>
                </c:pt>
                <c:pt idx="3">
                  <c:v>xor/xnor</c:v>
                </c:pt>
                <c:pt idx="4">
                  <c:v>mean</c:v>
                </c:pt>
              </c:strCache>
            </c:strRef>
          </c:cat>
          <c:val>
            <c:numRef>
              <c:f>'cgma-throughput-log'!$K$2:$K$6</c:f>
              <c:numCache>
                <c:formatCode>General</c:formatCode>
                <c:ptCount val="5"/>
                <c:pt idx="0">
                  <c:v>621.66778081026359</c:v>
                </c:pt>
                <c:pt idx="1">
                  <c:v>310.8338904051318</c:v>
                </c:pt>
                <c:pt idx="2">
                  <c:v>248.99966653754501</c:v>
                </c:pt>
                <c:pt idx="3">
                  <c:v>177.29401191819835</c:v>
                </c:pt>
                <c:pt idx="4">
                  <c:v>274.37400640929098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44-4C8B-A91C-1C83959B5CB5}"/>
            </c:ext>
          </c:extLst>
        </c:ser>
        <c:ser>
          <c:idx val="4"/>
          <c:order val="4"/>
          <c:tx>
            <c:strRef>
              <c:f>'cgma-throughput-log'!$L$1</c:f>
              <c:strCache>
                <c:ptCount val="1"/>
                <c:pt idx="0">
                  <c:v>Ambit-3D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'cgma-throughput-log'!$G$2:$G$6</c:f>
              <c:strCache>
                <c:ptCount val="5"/>
                <c:pt idx="0">
                  <c:v>not</c:v>
                </c:pt>
                <c:pt idx="1">
                  <c:v>and/or</c:v>
                </c:pt>
                <c:pt idx="2">
                  <c:v>nand/nor</c:v>
                </c:pt>
                <c:pt idx="3">
                  <c:v>xor/xnor</c:v>
                </c:pt>
                <c:pt idx="4">
                  <c:v>mean</c:v>
                </c:pt>
              </c:strCache>
            </c:strRef>
          </c:cat>
          <c:val>
            <c:numRef>
              <c:f>'cgma-throughput-log'!$L$2:$L$6</c:f>
              <c:numCache>
                <c:formatCode>General</c:formatCode>
                <c:ptCount val="5"/>
                <c:pt idx="0">
                  <c:v>2486.6711232410548</c:v>
                </c:pt>
                <c:pt idx="1">
                  <c:v>1243.3355616205274</c:v>
                </c:pt>
                <c:pt idx="2">
                  <c:v>995.99866615018107</c:v>
                </c:pt>
                <c:pt idx="3">
                  <c:v>709.17604767279352</c:v>
                </c:pt>
                <c:pt idx="4">
                  <c:v>1097.4960256371633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44-4C8B-A91C-1C83959B5C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593105248"/>
        <c:axId val="593100984"/>
      </c:barChart>
      <c:catAx>
        <c:axId val="59310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100984"/>
        <c:crosses val="autoZero"/>
        <c:auto val="1"/>
        <c:lblAlgn val="ctr"/>
        <c:lblOffset val="100"/>
        <c:noMultiLvlLbl val="0"/>
      </c:catAx>
      <c:valAx>
        <c:axId val="593100984"/>
        <c:scaling>
          <c:logBase val="2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Throughput (GOps/sec)</a:t>
                </a:r>
              </a:p>
            </c:rich>
          </c:tx>
          <c:layout>
            <c:manualLayout>
              <c:xMode val="edge"/>
              <c:yMode val="edge"/>
              <c:x val="1.9835200888350495E-2"/>
              <c:y val="0.234058242719660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105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B0202-0840-4C01-B8CE-44CF26C9F665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B66F2-E617-4D22-9699-A8F2E158CB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48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B66F2-E617-4D22-9699-A8F2E158CBC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41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*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B66F2-E617-4D22-9699-A8F2E158CBC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68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* each copy operation takes only 80ns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B66F2-E617-4D22-9699-A8F2E158CBC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81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Replace copies with </a:t>
            </a:r>
            <a:r>
              <a:rPr lang="en-US" dirty="0" err="1"/>
              <a:t>rowclone</a:t>
            </a:r>
            <a:r>
              <a:rPr lang="en-US" dirty="0"/>
              <a:t> once it is mentioned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Tie back to the concerns.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Reiterate speedup numbers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strike copy and make it </a:t>
            </a:r>
            <a:r>
              <a:rPr lang="en-US" dirty="0" err="1"/>
              <a:t>rowclone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B66F2-E617-4D22-9699-A8F2E158CBC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53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Mark the enable signal to the sense amplifier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Before introducing the dual contact cell, state the key idea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B66F2-E617-4D22-9699-A8F2E158CBC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72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Mark the enable signal to the sense amplifier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Before introducing the dual contact cell, state the key idea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B66F2-E617-4D22-9699-A8F2E158CBC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53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Provide the result for NOT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 all the results after this slide?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B66F2-E617-4D22-9699-A8F2E158CBC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174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Make it clear that this is a subarray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Activate -&gt; activation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B66F2-E617-4D22-9699-A8F2E158CBC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037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Command sequence to perform bitwise AND operation?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B66F2-E617-4D22-9699-A8F2E158CBC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026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Make it simpler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Two approaches.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B66F2-E617-4D22-9699-A8F2E158CBC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559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color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Fix workloads – add set operation workload as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B66F2-E617-4D22-9699-A8F2E158CBC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42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Talk about energy more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Explicitly state the performance improvement numbers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Range for throughput and energy?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Color more? Bulk AND/OR or NOT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Mechanism for NOT – fix the description. (use inverters already in sense amplifiers}?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Cost not coming out – mention the area cost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B66F2-E617-4D22-9699-A8F2E158CBC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938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color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Remove “week” and “users”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B66F2-E617-4D22-9699-A8F2E158CBC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605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Reference </a:t>
            </a:r>
            <a:r>
              <a:rPr lang="en-US" dirty="0" err="1"/>
              <a:t>bitweaving</a:t>
            </a:r>
            <a:r>
              <a:rPr lang="en-US" dirty="0"/>
              <a:t> again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color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Fix the tag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B66F2-E617-4D22-9699-A8F2E158CBC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535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reference to the </a:t>
            </a:r>
            <a:r>
              <a:rPr lang="en-US" dirty="0" err="1"/>
              <a:t>bitfunnel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Other details in the paper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Compared to 3D stacking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B66F2-E617-4D22-9699-A8F2E158CBC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797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B66F2-E617-4D22-9699-A8F2E158CBC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10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B66F2-E617-4D22-9699-A8F2E158CBC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678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MICRO 2013 to the title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Mark source and destination on the slide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Mention the speedup of </a:t>
            </a:r>
            <a:r>
              <a:rPr lang="en-US" dirty="0" err="1"/>
              <a:t>RowClone</a:t>
            </a:r>
            <a:r>
              <a:rPr lang="en-US" dirty="0"/>
              <a:t> mechanism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B66F2-E617-4D22-9699-A8F2E158CBC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528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B66F2-E617-4D22-9699-A8F2E158CBC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020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Command sequence to perform bitwise AND operation?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B66F2-E617-4D22-9699-A8F2E158CBC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7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… (signify more applications)</a:t>
            </a:r>
          </a:p>
          <a:p>
            <a:r>
              <a:rPr lang="en-US" dirty="0"/>
              <a:t>Add references to some works (</a:t>
            </a:r>
            <a:r>
              <a:rPr lang="en-US" dirty="0" err="1"/>
              <a:t>bitweaving</a:t>
            </a:r>
            <a:r>
              <a:rPr lang="en-US" dirty="0"/>
              <a:t>, </a:t>
            </a:r>
            <a:r>
              <a:rPr lang="en-US" dirty="0" err="1"/>
              <a:t>bitfunnel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B66F2-E617-4D22-9699-A8F2E158CBC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23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B66F2-E617-4D22-9699-A8F2E158CBC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62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B66F2-E617-4D22-9699-A8F2E158CBC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47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B66F2-E617-4D22-9699-A8F2E158CBC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97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B66F2-E617-4D22-9699-A8F2E158CBC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30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B66F2-E617-4D22-9699-A8F2E158CBC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28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B66F2-E617-4D22-9699-A8F2E158CBC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93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9144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0D214A-2AFC-4BE3-89FE-6518807E148F}" type="datetime1">
              <a:rPr lang="en-US" smtClean="0">
                <a:solidFill>
                  <a:prstClr val="black"/>
                </a:solidFill>
              </a:rPr>
              <a:pPr/>
              <a:t>10/17/2017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90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6B5BB5-C062-4C16-8C4E-0D7EE65EA5A7}" type="datetime1">
              <a:rPr lang="en-US" smtClean="0">
                <a:solidFill>
                  <a:prstClr val="black"/>
                </a:solidFill>
              </a:rPr>
              <a:pPr/>
              <a:t>10/17/2017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46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CCC17E-136C-4D5B-9C83-1E9F6F691804}" type="datetime1">
              <a:rPr lang="en-US" smtClean="0">
                <a:solidFill>
                  <a:prstClr val="black"/>
                </a:solidFill>
              </a:rPr>
              <a:pPr/>
              <a:t>10/17/2017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52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021861-6BD7-4EE9-A68B-37E75913A333}" type="datetime1">
              <a:rPr lang="en-US" smtClean="0">
                <a:solidFill>
                  <a:prstClr val="black"/>
                </a:solidFill>
              </a:rPr>
              <a:pPr/>
              <a:t>10/17/2017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80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294271-EC2C-4AA4-B1D8-6325DBCD6885}" type="datetime1">
              <a:rPr lang="en-US" smtClean="0">
                <a:solidFill>
                  <a:prstClr val="black"/>
                </a:solidFill>
              </a:rPr>
              <a:pPr/>
              <a:t>10/17/2017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6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6C81D6-5C0A-4888-8AA2-94A703B72A86}" type="datetime1">
              <a:rPr lang="en-US" smtClean="0">
                <a:solidFill>
                  <a:prstClr val="black"/>
                </a:solidFill>
              </a:rPr>
              <a:pPr/>
              <a:t>10/17/2017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65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6A7242-E7F0-452E-9AAD-6A266A1C3304}" type="datetime1">
              <a:rPr lang="en-US" smtClean="0">
                <a:solidFill>
                  <a:prstClr val="black"/>
                </a:solidFill>
              </a:rPr>
              <a:pPr/>
              <a:t>10/17/2017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87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A2E865-F686-4BA8-A1F8-7363E1251590}" type="datetime1">
              <a:rPr lang="en-US" smtClean="0">
                <a:solidFill>
                  <a:prstClr val="black"/>
                </a:solidFill>
              </a:rPr>
              <a:pPr/>
              <a:t>10/17/2017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90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858B6D-F0A8-4A5A-A21C-F2DDFAEE91CA}" type="datetime1">
              <a:rPr lang="en-US" smtClean="0">
                <a:solidFill>
                  <a:prstClr val="black"/>
                </a:solidFill>
              </a:rPr>
              <a:pPr/>
              <a:t>10/17/2017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05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E59F63-4AED-4D19-AEDC-2344A5DC207C}" type="datetime1">
              <a:rPr lang="en-US" smtClean="0">
                <a:solidFill>
                  <a:prstClr val="black"/>
                </a:solidFill>
              </a:rPr>
              <a:pPr/>
              <a:t>10/17/2017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46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2DF23D-22DE-41A0-9045-8939205C2A67}" type="datetime1">
              <a:rPr lang="en-US" smtClean="0">
                <a:solidFill>
                  <a:prstClr val="black"/>
                </a:solidFill>
              </a:rPr>
              <a:pPr/>
              <a:t>10/17/2017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vert="horz" lIns="36576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143000"/>
            <a:ext cx="88392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6492875"/>
            <a:ext cx="18288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0070C0"/>
                </a:solidFill>
              </a:defRPr>
            </a:lvl1pPr>
          </a:lstStyle>
          <a:p>
            <a:fld id="{BA2D8F13-174C-467F-9D40-7DDEF70CAB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6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2449896"/>
          </a:xfrm>
        </p:spPr>
        <p:txBody>
          <a:bodyPr/>
          <a:lstStyle/>
          <a:p>
            <a:r>
              <a:rPr lang="en-US" sz="7200" dirty="0">
                <a:solidFill>
                  <a:schemeClr val="accent2"/>
                </a:solidFill>
              </a:rPr>
              <a:t>Ambit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In-Memory Accelerator for Bulk Bitwise Operations </a:t>
            </a:r>
            <a:b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Using Commodity DRAM Technology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Subtitle 5"/>
          <p:cNvSpPr txBox="1">
            <a:spLocks/>
          </p:cNvSpPr>
          <p:nvPr/>
        </p:nvSpPr>
        <p:spPr>
          <a:xfrm>
            <a:off x="0" y="3200400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C00000"/>
                </a:solidFill>
              </a:rPr>
              <a:t>Vivek Seshadri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Donghyuk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Lee, Thomas Mullins, Hasan Hassan,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Amirali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Boroumand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Jeremie Kim, Michael A.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Kozuch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Onur Mutlu, Phillip B. Gibbons, Todd C. Mowry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38D4D3-936A-4801-A581-390379B37473}"/>
              </a:ext>
            </a:extLst>
          </p:cNvPr>
          <p:cNvGrpSpPr/>
          <p:nvPr/>
        </p:nvGrpSpPr>
        <p:grpSpPr>
          <a:xfrm>
            <a:off x="1524000" y="5090852"/>
            <a:ext cx="6096000" cy="1400696"/>
            <a:chOff x="715096" y="4617720"/>
            <a:chExt cx="7628804" cy="1752892"/>
          </a:xfrm>
        </p:grpSpPr>
        <p:pic>
          <p:nvPicPr>
            <p:cNvPr id="7" name="Picture 6" descr="Intel-logo.jpg">
              <a:extLst>
                <a:ext uri="{FF2B5EF4-FFF2-40B4-BE49-F238E27FC236}">
                  <a16:creationId xmlns:a16="http://schemas.microsoft.com/office/drawing/2014/main" id="{E6882D8D-E1FC-415D-81C8-776844998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t="8000" b="16000"/>
            <a:stretch>
              <a:fillRect/>
            </a:stretch>
          </p:blipFill>
          <p:spPr>
            <a:xfrm>
              <a:off x="7113270" y="4617720"/>
              <a:ext cx="1230630" cy="868680"/>
            </a:xfrm>
            <a:prstGeom prst="rect">
              <a:avLst/>
            </a:prstGeom>
          </p:spPr>
        </p:pic>
        <p:pic>
          <p:nvPicPr>
            <p:cNvPr id="9" name="Picture 8" descr="cmu.jpg">
              <a:extLst>
                <a:ext uri="{FF2B5EF4-FFF2-40B4-BE49-F238E27FC236}">
                  <a16:creationId xmlns:a16="http://schemas.microsoft.com/office/drawing/2014/main" id="{C3C6BE5C-0E68-449D-8D6A-1660ECEE7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 t="21333" b="21333"/>
            <a:stretch>
              <a:fillRect/>
            </a:stretch>
          </p:blipFill>
          <p:spPr>
            <a:xfrm>
              <a:off x="2971800" y="4739420"/>
              <a:ext cx="3576692" cy="740197"/>
            </a:xfrm>
            <a:prstGeom prst="rect">
              <a:avLst/>
            </a:prstGeom>
          </p:spPr>
        </p:pic>
        <p:pic>
          <p:nvPicPr>
            <p:cNvPr id="10" name="Picture 9" descr="safari.png">
              <a:extLst>
                <a:ext uri="{FF2B5EF4-FFF2-40B4-BE49-F238E27FC236}">
                  <a16:creationId xmlns:a16="http://schemas.microsoft.com/office/drawing/2014/main" id="{716B8FB7-584F-4FE7-965B-D4A3C34F8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5096" y="4774626"/>
              <a:ext cx="1917700" cy="554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D58884E-99AD-439D-AB87-B75B129E3D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4" t="22732" r="5795" b="23986"/>
            <a:stretch/>
          </p:blipFill>
          <p:spPr>
            <a:xfrm>
              <a:off x="1437944" y="5684813"/>
              <a:ext cx="3067711" cy="685799"/>
            </a:xfrm>
            <a:prstGeom prst="rect">
              <a:avLst/>
            </a:prstGeom>
          </p:spPr>
        </p:pic>
        <p:pic>
          <p:nvPicPr>
            <p:cNvPr id="1028" name="Picture 4" descr="Image result for eth zurich (swiss federal institute of technology) logo">
              <a:extLst>
                <a:ext uri="{FF2B5EF4-FFF2-40B4-BE49-F238E27FC236}">
                  <a16:creationId xmlns:a16="http://schemas.microsoft.com/office/drawing/2014/main" id="{FCD9374D-9E27-4813-A37A-3CD05D17D4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77" b="18277"/>
            <a:stretch/>
          </p:blipFill>
          <p:spPr bwMode="auto">
            <a:xfrm>
              <a:off x="5008457" y="5704378"/>
              <a:ext cx="2535343" cy="642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246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the talk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t>10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81000" y="1143000"/>
            <a:ext cx="8229600" cy="914400"/>
          </a:xfrm>
          <a:prstGeom prst="roundRect">
            <a:avLst>
              <a:gd name="adj" fmla="val 36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lnSpc>
                <a:spcPct val="120000"/>
              </a:lnSpc>
              <a:tabLst>
                <a:tab pos="461963" algn="l"/>
              </a:tabLst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	DRAM Background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1000" y="3276600"/>
            <a:ext cx="8229600" cy="914400"/>
          </a:xfrm>
          <a:prstGeom prst="roundRect">
            <a:avLst>
              <a:gd name="adj" fmla="val 36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lnSpc>
                <a:spcPct val="120000"/>
              </a:lnSpc>
              <a:tabLst>
                <a:tab pos="461963" algn="l"/>
              </a:tabLst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	Bitwise NOT in DRAM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81000" y="2209800"/>
            <a:ext cx="8229600" cy="914400"/>
          </a:xfrm>
          <a:prstGeom prst="roundRect">
            <a:avLst>
              <a:gd name="adj" fmla="val 36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lnSpc>
                <a:spcPct val="120000"/>
              </a:lnSpc>
              <a:tabLst>
                <a:tab pos="461963" algn="l"/>
              </a:tabLst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	Bitwise AND/OR in DRAM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000" y="4343400"/>
            <a:ext cx="8229600" cy="914400"/>
          </a:xfrm>
          <a:prstGeom prst="roundRect">
            <a:avLst>
              <a:gd name="adj" fmla="val 36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lnSpc>
                <a:spcPct val="120000"/>
              </a:lnSpc>
              <a:tabLst>
                <a:tab pos="461963" algn="l"/>
              </a:tabLst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	Ambit Implementation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81000" y="5410200"/>
            <a:ext cx="8229600" cy="914400"/>
          </a:xfrm>
          <a:prstGeom prst="roundRect">
            <a:avLst>
              <a:gd name="adj" fmla="val 36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lnSpc>
                <a:spcPct val="120000"/>
              </a:lnSpc>
              <a:tabLst>
                <a:tab pos="461963" algn="l"/>
              </a:tabLst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	Applications and Evaluation</a:t>
            </a:r>
          </a:p>
        </p:txBody>
      </p:sp>
    </p:spTree>
    <p:extLst>
      <p:ext uri="{BB962C8B-B14F-4D97-AF65-F5344CB8AC3E}">
        <p14:creationId xmlns:p14="http://schemas.microsoft.com/office/powerpoint/2010/main" val="77654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/>
          <p:cNvSpPr/>
          <p:nvPr/>
        </p:nvSpPr>
        <p:spPr>
          <a:xfrm>
            <a:off x="4114800" y="1676400"/>
            <a:ext cx="4572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36025" y="1143000"/>
            <a:ext cx="1341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½ V</a:t>
            </a:r>
            <a:r>
              <a:rPr lang="en-US" sz="2800" b="1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DD </a:t>
            </a:r>
            <a:r>
              <a:rPr lang="en-US" sz="2800" b="1" dirty="0">
                <a:solidFill>
                  <a:srgbClr val="C00000"/>
                </a:solidFill>
              </a:rPr>
              <a:t>+ </a:t>
            </a:r>
            <a:r>
              <a:rPr lang="el-GR" sz="2800" b="1" dirty="0">
                <a:solidFill>
                  <a:srgbClr val="C00000"/>
                </a:solidFill>
              </a:rPr>
              <a:t>δ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Triple-Row Activation: Majority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16515" y="1981200"/>
            <a:ext cx="4572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510090" y="1676400"/>
            <a:ext cx="1295400" cy="914400"/>
            <a:chOff x="1295400" y="2438400"/>
            <a:chExt cx="1295400" cy="914400"/>
          </a:xfrm>
        </p:grpSpPr>
        <p:grpSp>
          <p:nvGrpSpPr>
            <p:cNvPr id="19" name="Group 18"/>
            <p:cNvGrpSpPr/>
            <p:nvPr/>
          </p:nvGrpSpPr>
          <p:grpSpPr>
            <a:xfrm>
              <a:off x="1295400" y="2438400"/>
              <a:ext cx="1063625" cy="914400"/>
              <a:chOff x="2060575" y="2438400"/>
              <a:chExt cx="1063625" cy="91440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667000" y="2438400"/>
                <a:ext cx="457200" cy="914400"/>
                <a:chOff x="2667000" y="2438400"/>
                <a:chExt cx="457200" cy="914400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flipV="1">
                  <a:off x="31242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flipV="1">
                  <a:off x="26670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2667000" y="3352800"/>
                  <a:ext cx="4572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Elbow Connector 16"/>
              <p:cNvCxnSpPr/>
              <p:nvPr/>
            </p:nvCxnSpPr>
            <p:spPr>
              <a:xfrm rot="10800000" flipV="1">
                <a:off x="2060575" y="2895600"/>
                <a:ext cx="606425" cy="457200"/>
              </a:xfrm>
              <a:prstGeom prst="bentConnector2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/>
            <p:cNvCxnSpPr/>
            <p:nvPr/>
          </p:nvCxnSpPr>
          <p:spPr>
            <a:xfrm flipH="1">
              <a:off x="2362203" y="2895600"/>
              <a:ext cx="228597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148390" y="1600200"/>
            <a:ext cx="914400" cy="533400"/>
            <a:chOff x="2933700" y="2362200"/>
            <a:chExt cx="914400" cy="533400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31242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6576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3124200" y="24384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124200" y="23622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6576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9337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/>
          <p:cNvCxnSpPr/>
          <p:nvPr/>
        </p:nvCxnSpPr>
        <p:spPr>
          <a:xfrm>
            <a:off x="4805490" y="2133600"/>
            <a:ext cx="3429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5" idx="0"/>
          </p:cNvCxnSpPr>
          <p:nvPr/>
        </p:nvCxnSpPr>
        <p:spPr>
          <a:xfrm flipV="1">
            <a:off x="6672390" y="1699230"/>
            <a:ext cx="0" cy="355857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062790" y="2133600"/>
            <a:ext cx="6096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205290" y="1437620"/>
            <a:ext cx="29718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605590" y="1427440"/>
            <a:ext cx="0" cy="17276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" idx="1"/>
          </p:cNvCxnSpPr>
          <p:nvPr/>
        </p:nvCxnSpPr>
        <p:spPr>
          <a:xfrm flipH="1">
            <a:off x="3205290" y="5829300"/>
            <a:ext cx="28956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748090" y="117601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46902" y="1143000"/>
            <a:ext cx="873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½ V</a:t>
            </a:r>
            <a:r>
              <a:rPr lang="en-US" sz="2800" b="1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48090" y="557278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748090" y="556260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748090" y="114300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05690" y="1143000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V</a:t>
            </a:r>
            <a:r>
              <a:rPr lang="en-US" sz="2800" b="1" baseline="-25000" dirty="0">
                <a:solidFill>
                  <a:srgbClr val="C00000"/>
                </a:solidFill>
              </a:rPr>
              <a:t>DD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3205290" y="1437620"/>
            <a:ext cx="29718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805490" y="2133600"/>
            <a:ext cx="3429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062790" y="2133600"/>
            <a:ext cx="6096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3205290" y="5829300"/>
            <a:ext cx="28956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249440" y="5867400"/>
            <a:ext cx="154665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800" b="1" dirty="0">
                <a:solidFill>
                  <a:srgbClr val="C00000"/>
                </a:solidFill>
              </a:rPr>
              <a:t>enable sense amp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100890" y="5257800"/>
            <a:ext cx="1143000" cy="1143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Sense Amp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57200" y="2180649"/>
            <a:ext cx="1704975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3600" b="1" dirty="0">
                <a:solidFill>
                  <a:srgbClr val="C00000"/>
                </a:solidFill>
              </a:rPr>
              <a:t>activate</a:t>
            </a:r>
          </a:p>
          <a:p>
            <a:pPr algn="r">
              <a:lnSpc>
                <a:spcPct val="90000"/>
              </a:lnSpc>
            </a:pPr>
            <a:r>
              <a:rPr lang="en-US" sz="3600" b="1" dirty="0">
                <a:solidFill>
                  <a:srgbClr val="C00000"/>
                </a:solidFill>
              </a:rPr>
              <a:t>all three rows</a:t>
            </a:r>
          </a:p>
        </p:txBody>
      </p:sp>
      <p:sp>
        <p:nvSpPr>
          <p:cNvPr id="84" name="Rectangle 83"/>
          <p:cNvSpPr/>
          <p:nvPr/>
        </p:nvSpPr>
        <p:spPr>
          <a:xfrm>
            <a:off x="4114800" y="3048000"/>
            <a:ext cx="4572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111625" y="3352800"/>
            <a:ext cx="4572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3505200" y="3048000"/>
            <a:ext cx="1295400" cy="914400"/>
            <a:chOff x="1295400" y="2438400"/>
            <a:chExt cx="1295400" cy="914400"/>
          </a:xfrm>
        </p:grpSpPr>
        <p:grpSp>
          <p:nvGrpSpPr>
            <p:cNvPr id="87" name="Group 86"/>
            <p:cNvGrpSpPr/>
            <p:nvPr/>
          </p:nvGrpSpPr>
          <p:grpSpPr>
            <a:xfrm>
              <a:off x="1295400" y="2438400"/>
              <a:ext cx="1063625" cy="914400"/>
              <a:chOff x="2060575" y="2438400"/>
              <a:chExt cx="1063625" cy="914400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2667000" y="2438400"/>
                <a:ext cx="457200" cy="914400"/>
                <a:chOff x="2667000" y="2438400"/>
                <a:chExt cx="457200" cy="914400"/>
              </a:xfrm>
            </p:grpSpPr>
            <p:cxnSp>
              <p:nvCxnSpPr>
                <p:cNvPr id="91" name="Straight Connector 90"/>
                <p:cNvCxnSpPr/>
                <p:nvPr/>
              </p:nvCxnSpPr>
              <p:spPr>
                <a:xfrm flipV="1">
                  <a:off x="31242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flipV="1">
                  <a:off x="26670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667000" y="3352800"/>
                  <a:ext cx="4572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0" name="Elbow Connector 89"/>
              <p:cNvCxnSpPr/>
              <p:nvPr/>
            </p:nvCxnSpPr>
            <p:spPr>
              <a:xfrm rot="10800000" flipV="1">
                <a:off x="2060575" y="2895600"/>
                <a:ext cx="606425" cy="457200"/>
              </a:xfrm>
              <a:prstGeom prst="bentConnector2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8" name="Straight Connector 87"/>
            <p:cNvCxnSpPr/>
            <p:nvPr/>
          </p:nvCxnSpPr>
          <p:spPr>
            <a:xfrm flipH="1">
              <a:off x="2362203" y="2895600"/>
              <a:ext cx="228597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5143500" y="2971800"/>
            <a:ext cx="914400" cy="533400"/>
            <a:chOff x="2933700" y="2362200"/>
            <a:chExt cx="914400" cy="533400"/>
          </a:xfrm>
        </p:grpSpPr>
        <p:cxnSp>
          <p:nvCxnSpPr>
            <p:cNvPr id="95" name="Straight Connector 94"/>
            <p:cNvCxnSpPr/>
            <p:nvPr/>
          </p:nvCxnSpPr>
          <p:spPr>
            <a:xfrm flipV="1">
              <a:off x="31242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36576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>
              <a:off x="3124200" y="24384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H="1">
              <a:off x="3124200" y="23622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6576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29337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1" name="Straight Connector 100"/>
          <p:cNvCxnSpPr/>
          <p:nvPr/>
        </p:nvCxnSpPr>
        <p:spPr>
          <a:xfrm>
            <a:off x="4800600" y="3505200"/>
            <a:ext cx="3429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057900" y="3505200"/>
            <a:ext cx="6096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3200400" y="2809220"/>
            <a:ext cx="29718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5600700" y="2799040"/>
            <a:ext cx="0" cy="17276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3200400" y="2809220"/>
            <a:ext cx="29718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800600" y="3505200"/>
            <a:ext cx="3429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6057900" y="3505200"/>
            <a:ext cx="6096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4114800" y="4516160"/>
            <a:ext cx="4572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4111625" y="4820960"/>
            <a:ext cx="4572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3505200" y="4516160"/>
            <a:ext cx="1295400" cy="914400"/>
            <a:chOff x="1295400" y="2438400"/>
            <a:chExt cx="1295400" cy="914400"/>
          </a:xfrm>
        </p:grpSpPr>
        <p:grpSp>
          <p:nvGrpSpPr>
            <p:cNvPr id="111" name="Group 110"/>
            <p:cNvGrpSpPr/>
            <p:nvPr/>
          </p:nvGrpSpPr>
          <p:grpSpPr>
            <a:xfrm>
              <a:off x="1295400" y="2438400"/>
              <a:ext cx="1063625" cy="914400"/>
              <a:chOff x="2060575" y="2438400"/>
              <a:chExt cx="1063625" cy="914400"/>
            </a:xfrm>
          </p:grpSpPr>
          <p:grpSp>
            <p:nvGrpSpPr>
              <p:cNvPr id="113" name="Group 112"/>
              <p:cNvGrpSpPr/>
              <p:nvPr/>
            </p:nvGrpSpPr>
            <p:grpSpPr>
              <a:xfrm>
                <a:off x="2667000" y="2438400"/>
                <a:ext cx="457200" cy="914400"/>
                <a:chOff x="2667000" y="2438400"/>
                <a:chExt cx="457200" cy="914400"/>
              </a:xfrm>
            </p:grpSpPr>
            <p:cxnSp>
              <p:nvCxnSpPr>
                <p:cNvPr id="115" name="Straight Connector 114"/>
                <p:cNvCxnSpPr/>
                <p:nvPr/>
              </p:nvCxnSpPr>
              <p:spPr>
                <a:xfrm flipV="1">
                  <a:off x="31242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flipV="1">
                  <a:off x="26670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2667000" y="3352800"/>
                  <a:ext cx="4572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4" name="Elbow Connector 113"/>
              <p:cNvCxnSpPr/>
              <p:nvPr/>
            </p:nvCxnSpPr>
            <p:spPr>
              <a:xfrm rot="10800000" flipV="1">
                <a:off x="2060575" y="2895600"/>
                <a:ext cx="606425" cy="457200"/>
              </a:xfrm>
              <a:prstGeom prst="bentConnector2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flipH="1">
              <a:off x="2362203" y="2895600"/>
              <a:ext cx="228597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5143500" y="4439960"/>
            <a:ext cx="914400" cy="533400"/>
            <a:chOff x="2933700" y="2362200"/>
            <a:chExt cx="914400" cy="533400"/>
          </a:xfrm>
        </p:grpSpPr>
        <p:cxnSp>
          <p:nvCxnSpPr>
            <p:cNvPr id="119" name="Straight Connector 118"/>
            <p:cNvCxnSpPr/>
            <p:nvPr/>
          </p:nvCxnSpPr>
          <p:spPr>
            <a:xfrm flipV="1">
              <a:off x="31242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V="1">
              <a:off x="36576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H="1">
              <a:off x="3124200" y="24384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>
              <a:off x="3124200" y="23622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36576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29337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5" name="Straight Connector 124"/>
          <p:cNvCxnSpPr/>
          <p:nvPr/>
        </p:nvCxnSpPr>
        <p:spPr>
          <a:xfrm>
            <a:off x="4800600" y="4973360"/>
            <a:ext cx="3429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057900" y="4973360"/>
            <a:ext cx="6096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3200400" y="4277380"/>
            <a:ext cx="29718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5600700" y="4267200"/>
            <a:ext cx="0" cy="17276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200400" y="4277380"/>
            <a:ext cx="29718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4800600" y="4973360"/>
            <a:ext cx="3429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6057900" y="4973360"/>
            <a:ext cx="6096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2743200" y="254761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743200" y="251460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2743200" y="404878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43200" y="401577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993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43" grpId="0"/>
      <p:bldP spid="43" grpId="1"/>
      <p:bldP spid="6" grpId="0" animBg="1"/>
      <p:bldP spid="3" grpId="0"/>
      <p:bldP spid="36" grpId="0"/>
      <p:bldP spid="37" grpId="0"/>
      <p:bldP spid="38" grpId="0"/>
      <p:bldP spid="39" grpId="0"/>
      <p:bldP spid="41" grpId="0"/>
      <p:bldP spid="56" grpId="0"/>
      <p:bldP spid="82" grpId="0"/>
      <p:bldP spid="84" grpId="0" animBg="1"/>
      <p:bldP spid="84" grpId="1" animBg="1"/>
      <p:bldP spid="108" grpId="0" animBg="1"/>
      <p:bldP spid="108" grpId="1" animBg="1"/>
      <p:bldP spid="132" grpId="0"/>
      <p:bldP spid="133" grpId="0"/>
      <p:bldP spid="134" grpId="0"/>
      <p:bldP spid="1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Bitwise AND/OR Using Triple-Row Activation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0CF1CDC-024F-4772-AA6B-7604FD89C926}"/>
              </a:ext>
            </a:extLst>
          </p:cNvPr>
          <p:cNvGrpSpPr/>
          <p:nvPr/>
        </p:nvGrpSpPr>
        <p:grpSpPr>
          <a:xfrm>
            <a:off x="2743200" y="1143000"/>
            <a:ext cx="4500690" cy="5257800"/>
            <a:chOff x="2743200" y="1143000"/>
            <a:chExt cx="4500690" cy="5257800"/>
          </a:xfrm>
        </p:grpSpPr>
        <p:sp>
          <p:nvSpPr>
            <p:cNvPr id="38" name="TextBox 37"/>
            <p:cNvSpPr txBox="1"/>
            <p:nvPr/>
          </p:nvSpPr>
          <p:spPr>
            <a:xfrm>
              <a:off x="2748090" y="5562600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748090" y="1143000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743200" y="2514600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743200" y="4015770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4114800" y="1676400"/>
              <a:ext cx="4572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116515" y="1981200"/>
              <a:ext cx="457200" cy="609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510090" y="1676400"/>
              <a:ext cx="1295400" cy="914400"/>
              <a:chOff x="1295400" y="2438400"/>
              <a:chExt cx="1295400" cy="914400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295400" y="2438400"/>
                <a:ext cx="1063625" cy="914400"/>
                <a:chOff x="2060575" y="2438400"/>
                <a:chExt cx="1063625" cy="914400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2667000" y="2438400"/>
                  <a:ext cx="457200" cy="914400"/>
                  <a:chOff x="2667000" y="2438400"/>
                  <a:chExt cx="457200" cy="914400"/>
                </a:xfrm>
              </p:grpSpPr>
              <p:cxnSp>
                <p:nvCxnSpPr>
                  <p:cNvPr id="8" name="Straight Connector 7"/>
                  <p:cNvCxnSpPr/>
                  <p:nvPr/>
                </p:nvCxnSpPr>
                <p:spPr>
                  <a:xfrm flipV="1">
                    <a:off x="31242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Straight Connector 8"/>
                  <p:cNvCxnSpPr/>
                  <p:nvPr/>
                </p:nvCxnSpPr>
                <p:spPr>
                  <a:xfrm flipV="1">
                    <a:off x="26670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Straight Connector 9"/>
                  <p:cNvCxnSpPr/>
                  <p:nvPr/>
                </p:nvCxnSpPr>
                <p:spPr>
                  <a:xfrm>
                    <a:off x="2667000" y="3352800"/>
                    <a:ext cx="457200" cy="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" name="Elbow Connector 16"/>
                <p:cNvCxnSpPr/>
                <p:nvPr/>
              </p:nvCxnSpPr>
              <p:spPr>
                <a:xfrm rot="10800000" flipV="1">
                  <a:off x="2060575" y="2895600"/>
                  <a:ext cx="606425" cy="457200"/>
                </a:xfrm>
                <a:prstGeom prst="bentConnector2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" name="Straight Connector 27"/>
              <p:cNvCxnSpPr/>
              <p:nvPr/>
            </p:nvCxnSpPr>
            <p:spPr>
              <a:xfrm flipH="1">
                <a:off x="2362203" y="2895600"/>
                <a:ext cx="228597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>
              <a:off x="5148390" y="1600200"/>
              <a:ext cx="914400" cy="533400"/>
              <a:chOff x="2933700" y="2362200"/>
              <a:chExt cx="914400" cy="533400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V="1">
                <a:off x="31242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36576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3124200" y="24384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3124200" y="23622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6576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9337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>
              <a:off x="4805490" y="2133600"/>
              <a:ext cx="3429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5" idx="0"/>
            </p:cNvCxnSpPr>
            <p:nvPr/>
          </p:nvCxnSpPr>
          <p:spPr>
            <a:xfrm flipV="1">
              <a:off x="6672390" y="1699230"/>
              <a:ext cx="0" cy="355857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062790" y="2133600"/>
              <a:ext cx="6096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205290" y="1437620"/>
              <a:ext cx="29718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605590" y="1427440"/>
              <a:ext cx="0" cy="17276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" idx="1"/>
            </p:cNvCxnSpPr>
            <p:nvPr/>
          </p:nvCxnSpPr>
          <p:spPr>
            <a:xfrm flipH="1">
              <a:off x="3205290" y="5829300"/>
              <a:ext cx="28956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405690" y="1143000"/>
              <a:ext cx="5806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V</a:t>
              </a:r>
              <a:r>
                <a:rPr lang="en-US" sz="2800" b="1" baseline="-25000" dirty="0">
                  <a:solidFill>
                    <a:srgbClr val="C00000"/>
                  </a:solidFill>
                </a:rPr>
                <a:t>DD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3205290" y="1437620"/>
              <a:ext cx="29718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805490" y="2133600"/>
              <a:ext cx="3429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062790" y="2133600"/>
              <a:ext cx="6096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3205290" y="5829300"/>
              <a:ext cx="28956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4"/>
            <p:cNvSpPr/>
            <p:nvPr/>
          </p:nvSpPr>
          <p:spPr>
            <a:xfrm>
              <a:off x="6100890" y="5257800"/>
              <a:ext cx="1143000" cy="1143000"/>
            </a:xfrm>
            <a:prstGeom prst="roundRect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Sense Amp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114800" y="3048000"/>
              <a:ext cx="4572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111625" y="3352800"/>
              <a:ext cx="457200" cy="609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3505200" y="3048000"/>
              <a:ext cx="1295400" cy="914400"/>
              <a:chOff x="1295400" y="2438400"/>
              <a:chExt cx="1295400" cy="914400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1295400" y="2438400"/>
                <a:ext cx="1063625" cy="914400"/>
                <a:chOff x="2060575" y="2438400"/>
                <a:chExt cx="1063625" cy="914400"/>
              </a:xfrm>
            </p:grpSpPr>
            <p:grpSp>
              <p:nvGrpSpPr>
                <p:cNvPr id="89" name="Group 88"/>
                <p:cNvGrpSpPr/>
                <p:nvPr/>
              </p:nvGrpSpPr>
              <p:grpSpPr>
                <a:xfrm>
                  <a:off x="2667000" y="2438400"/>
                  <a:ext cx="457200" cy="914400"/>
                  <a:chOff x="2667000" y="2438400"/>
                  <a:chExt cx="457200" cy="914400"/>
                </a:xfrm>
              </p:grpSpPr>
              <p:cxnSp>
                <p:nvCxnSpPr>
                  <p:cNvPr id="91" name="Straight Connector 90"/>
                  <p:cNvCxnSpPr/>
                  <p:nvPr/>
                </p:nvCxnSpPr>
                <p:spPr>
                  <a:xfrm flipV="1">
                    <a:off x="31242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flipV="1">
                    <a:off x="26670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>
                    <a:off x="2667000" y="3352800"/>
                    <a:ext cx="457200" cy="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0" name="Elbow Connector 89"/>
                <p:cNvCxnSpPr/>
                <p:nvPr/>
              </p:nvCxnSpPr>
              <p:spPr>
                <a:xfrm rot="10800000" flipV="1">
                  <a:off x="2060575" y="2895600"/>
                  <a:ext cx="606425" cy="457200"/>
                </a:xfrm>
                <a:prstGeom prst="bentConnector2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8" name="Straight Connector 87"/>
              <p:cNvCxnSpPr/>
              <p:nvPr/>
            </p:nvCxnSpPr>
            <p:spPr>
              <a:xfrm flipH="1">
                <a:off x="2362203" y="2895600"/>
                <a:ext cx="228597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/>
            <p:cNvGrpSpPr/>
            <p:nvPr/>
          </p:nvGrpSpPr>
          <p:grpSpPr>
            <a:xfrm>
              <a:off x="5143500" y="2971800"/>
              <a:ext cx="914400" cy="533400"/>
              <a:chOff x="2933700" y="2362200"/>
              <a:chExt cx="914400" cy="533400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flipV="1">
                <a:off x="31242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V="1">
                <a:off x="36576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H="1">
                <a:off x="3124200" y="24384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H="1">
                <a:off x="3124200" y="23622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36576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29337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1" name="Straight Connector 100"/>
            <p:cNvCxnSpPr/>
            <p:nvPr/>
          </p:nvCxnSpPr>
          <p:spPr>
            <a:xfrm>
              <a:off x="4800600" y="3505200"/>
              <a:ext cx="3429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6057900" y="3505200"/>
              <a:ext cx="6096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3200400" y="2809220"/>
              <a:ext cx="29718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5600700" y="2799040"/>
              <a:ext cx="0" cy="17276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3200400" y="2809220"/>
              <a:ext cx="29718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4800600" y="3505200"/>
              <a:ext cx="3429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6057900" y="3505200"/>
              <a:ext cx="6096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107"/>
            <p:cNvSpPr/>
            <p:nvPr/>
          </p:nvSpPr>
          <p:spPr>
            <a:xfrm>
              <a:off x="4114800" y="4516160"/>
              <a:ext cx="4572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111625" y="4820960"/>
              <a:ext cx="457200" cy="609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3505200" y="4516160"/>
              <a:ext cx="1295400" cy="914400"/>
              <a:chOff x="1295400" y="2438400"/>
              <a:chExt cx="1295400" cy="914400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1295400" y="2438400"/>
                <a:ext cx="1063625" cy="914400"/>
                <a:chOff x="2060575" y="2438400"/>
                <a:chExt cx="1063625" cy="914400"/>
              </a:xfrm>
            </p:grpSpPr>
            <p:grpSp>
              <p:nvGrpSpPr>
                <p:cNvPr id="113" name="Group 112"/>
                <p:cNvGrpSpPr/>
                <p:nvPr/>
              </p:nvGrpSpPr>
              <p:grpSpPr>
                <a:xfrm>
                  <a:off x="2667000" y="2438400"/>
                  <a:ext cx="457200" cy="914400"/>
                  <a:chOff x="2667000" y="2438400"/>
                  <a:chExt cx="457200" cy="914400"/>
                </a:xfrm>
              </p:grpSpPr>
              <p:cxnSp>
                <p:nvCxnSpPr>
                  <p:cNvPr id="115" name="Straight Connector 114"/>
                  <p:cNvCxnSpPr/>
                  <p:nvPr/>
                </p:nvCxnSpPr>
                <p:spPr>
                  <a:xfrm flipV="1">
                    <a:off x="31242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Straight Connector 115"/>
                  <p:cNvCxnSpPr/>
                  <p:nvPr/>
                </p:nvCxnSpPr>
                <p:spPr>
                  <a:xfrm flipV="1">
                    <a:off x="26670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Straight Connector 116"/>
                  <p:cNvCxnSpPr/>
                  <p:nvPr/>
                </p:nvCxnSpPr>
                <p:spPr>
                  <a:xfrm>
                    <a:off x="2667000" y="3352800"/>
                    <a:ext cx="457200" cy="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4" name="Elbow Connector 113"/>
                <p:cNvCxnSpPr/>
                <p:nvPr/>
              </p:nvCxnSpPr>
              <p:spPr>
                <a:xfrm rot="10800000" flipV="1">
                  <a:off x="2060575" y="2895600"/>
                  <a:ext cx="606425" cy="457200"/>
                </a:xfrm>
                <a:prstGeom prst="bentConnector2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Straight Connector 111"/>
              <p:cNvCxnSpPr/>
              <p:nvPr/>
            </p:nvCxnSpPr>
            <p:spPr>
              <a:xfrm flipH="1">
                <a:off x="2362203" y="2895600"/>
                <a:ext cx="228597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Group 117"/>
            <p:cNvGrpSpPr/>
            <p:nvPr/>
          </p:nvGrpSpPr>
          <p:grpSpPr>
            <a:xfrm>
              <a:off x="5143500" y="4439960"/>
              <a:ext cx="914400" cy="533400"/>
              <a:chOff x="2933700" y="2362200"/>
              <a:chExt cx="914400" cy="533400"/>
            </a:xfrm>
          </p:grpSpPr>
          <p:cxnSp>
            <p:nvCxnSpPr>
              <p:cNvPr id="119" name="Straight Connector 118"/>
              <p:cNvCxnSpPr/>
              <p:nvPr/>
            </p:nvCxnSpPr>
            <p:spPr>
              <a:xfrm flipV="1">
                <a:off x="31242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flipV="1">
                <a:off x="36576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flipH="1">
                <a:off x="3124200" y="24384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flipH="1">
                <a:off x="3124200" y="23622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36576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29337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Straight Connector 124"/>
            <p:cNvCxnSpPr/>
            <p:nvPr/>
          </p:nvCxnSpPr>
          <p:spPr>
            <a:xfrm>
              <a:off x="4800600" y="4973360"/>
              <a:ext cx="3429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6057900" y="4973360"/>
              <a:ext cx="6096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3200400" y="4277380"/>
              <a:ext cx="29718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5600700" y="4267200"/>
              <a:ext cx="0" cy="17276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3200400" y="4277380"/>
              <a:ext cx="29718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4800600" y="4973360"/>
              <a:ext cx="3429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6057900" y="4973360"/>
              <a:ext cx="6096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E82587-4577-4395-9DB0-081E9EA9B5B0}"/>
              </a:ext>
            </a:extLst>
          </p:cNvPr>
          <p:cNvGrpSpPr/>
          <p:nvPr/>
        </p:nvGrpSpPr>
        <p:grpSpPr>
          <a:xfrm>
            <a:off x="607162" y="1701225"/>
            <a:ext cx="383438" cy="3500735"/>
            <a:chOff x="451590" y="1701225"/>
            <a:chExt cx="383438" cy="350073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0CCA90-382B-482D-A5FD-B717A6D0BE10}"/>
                </a:ext>
              </a:extLst>
            </p:cNvPr>
            <p:cNvSpPr txBox="1"/>
            <p:nvPr/>
          </p:nvSpPr>
          <p:spPr>
            <a:xfrm>
              <a:off x="457200" y="1701225"/>
              <a:ext cx="3722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E1084683-C5C5-4DE9-9F6B-8607A8456892}"/>
                </a:ext>
              </a:extLst>
            </p:cNvPr>
            <p:cNvSpPr txBox="1"/>
            <p:nvPr/>
          </p:nvSpPr>
          <p:spPr>
            <a:xfrm>
              <a:off x="451590" y="321281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3003ED9C-C087-4B0C-BB21-F63783B2E600}"/>
                </a:ext>
              </a:extLst>
            </p:cNvPr>
            <p:cNvSpPr txBox="1"/>
            <p:nvPr/>
          </p:nvSpPr>
          <p:spPr>
            <a:xfrm>
              <a:off x="479025" y="4617185"/>
              <a:ext cx="3465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374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/>
              <a:t>Bitwise AND/OR Using Triple-Row Activation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0CF1CDC-024F-4772-AA6B-7604FD89C926}"/>
              </a:ext>
            </a:extLst>
          </p:cNvPr>
          <p:cNvGrpSpPr/>
          <p:nvPr/>
        </p:nvGrpSpPr>
        <p:grpSpPr>
          <a:xfrm>
            <a:off x="457200" y="1143000"/>
            <a:ext cx="4500690" cy="5257800"/>
            <a:chOff x="2743200" y="1143000"/>
            <a:chExt cx="4500690" cy="5257800"/>
          </a:xfrm>
        </p:grpSpPr>
        <p:sp>
          <p:nvSpPr>
            <p:cNvPr id="38" name="TextBox 37"/>
            <p:cNvSpPr txBox="1"/>
            <p:nvPr/>
          </p:nvSpPr>
          <p:spPr>
            <a:xfrm>
              <a:off x="2748090" y="5562600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748090" y="1143000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743200" y="2514600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743200" y="4015770"/>
              <a:ext cx="3369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4114800" y="1676400"/>
              <a:ext cx="4572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116515" y="1981200"/>
              <a:ext cx="457200" cy="609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510090" y="1676400"/>
              <a:ext cx="1295400" cy="914400"/>
              <a:chOff x="1295400" y="2438400"/>
              <a:chExt cx="1295400" cy="914400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295400" y="2438400"/>
                <a:ext cx="1063625" cy="914400"/>
                <a:chOff x="2060575" y="2438400"/>
                <a:chExt cx="1063625" cy="914400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2667000" y="2438400"/>
                  <a:ext cx="457200" cy="914400"/>
                  <a:chOff x="2667000" y="2438400"/>
                  <a:chExt cx="457200" cy="914400"/>
                </a:xfrm>
              </p:grpSpPr>
              <p:cxnSp>
                <p:nvCxnSpPr>
                  <p:cNvPr id="8" name="Straight Connector 7"/>
                  <p:cNvCxnSpPr/>
                  <p:nvPr/>
                </p:nvCxnSpPr>
                <p:spPr>
                  <a:xfrm flipV="1">
                    <a:off x="31242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Straight Connector 8"/>
                  <p:cNvCxnSpPr/>
                  <p:nvPr/>
                </p:nvCxnSpPr>
                <p:spPr>
                  <a:xfrm flipV="1">
                    <a:off x="26670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Straight Connector 9"/>
                  <p:cNvCxnSpPr/>
                  <p:nvPr/>
                </p:nvCxnSpPr>
                <p:spPr>
                  <a:xfrm>
                    <a:off x="2667000" y="3352800"/>
                    <a:ext cx="457200" cy="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" name="Elbow Connector 16"/>
                <p:cNvCxnSpPr/>
                <p:nvPr/>
              </p:nvCxnSpPr>
              <p:spPr>
                <a:xfrm rot="10800000" flipV="1">
                  <a:off x="2060575" y="2895600"/>
                  <a:ext cx="606425" cy="457200"/>
                </a:xfrm>
                <a:prstGeom prst="bentConnector2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" name="Straight Connector 27"/>
              <p:cNvCxnSpPr/>
              <p:nvPr/>
            </p:nvCxnSpPr>
            <p:spPr>
              <a:xfrm flipH="1">
                <a:off x="2362203" y="2895600"/>
                <a:ext cx="228597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>
              <a:off x="5148390" y="1600200"/>
              <a:ext cx="914400" cy="533400"/>
              <a:chOff x="2933700" y="2362200"/>
              <a:chExt cx="914400" cy="533400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V="1">
                <a:off x="31242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36576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3124200" y="24384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3124200" y="23622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6576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9337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>
              <a:off x="4805490" y="2133600"/>
              <a:ext cx="3429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5" idx="0"/>
            </p:cNvCxnSpPr>
            <p:nvPr/>
          </p:nvCxnSpPr>
          <p:spPr>
            <a:xfrm flipV="1">
              <a:off x="6672390" y="1699230"/>
              <a:ext cx="0" cy="355857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062790" y="2133600"/>
              <a:ext cx="6096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205290" y="1437620"/>
              <a:ext cx="29718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605590" y="1427440"/>
              <a:ext cx="0" cy="17276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" idx="1"/>
            </p:cNvCxnSpPr>
            <p:nvPr/>
          </p:nvCxnSpPr>
          <p:spPr>
            <a:xfrm flipH="1">
              <a:off x="3205290" y="5829300"/>
              <a:ext cx="28956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405690" y="1143000"/>
              <a:ext cx="5806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V</a:t>
              </a:r>
              <a:r>
                <a:rPr lang="en-US" sz="2800" b="1" baseline="-25000" dirty="0">
                  <a:solidFill>
                    <a:srgbClr val="C00000"/>
                  </a:solidFill>
                </a:rPr>
                <a:t>DD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3205290" y="1437620"/>
              <a:ext cx="29718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805490" y="2133600"/>
              <a:ext cx="3429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062790" y="2133600"/>
              <a:ext cx="6096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3205290" y="5829300"/>
              <a:ext cx="28956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4"/>
            <p:cNvSpPr/>
            <p:nvPr/>
          </p:nvSpPr>
          <p:spPr>
            <a:xfrm>
              <a:off x="6100890" y="5257800"/>
              <a:ext cx="1143000" cy="1143000"/>
            </a:xfrm>
            <a:prstGeom prst="roundRect">
              <a:avLst/>
            </a:prstGeom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Sense Amp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114800" y="3048000"/>
              <a:ext cx="4572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111625" y="3352800"/>
              <a:ext cx="457200" cy="609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3505200" y="3048000"/>
              <a:ext cx="1295400" cy="914400"/>
              <a:chOff x="1295400" y="2438400"/>
              <a:chExt cx="1295400" cy="914400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1295400" y="2438400"/>
                <a:ext cx="1063625" cy="914400"/>
                <a:chOff x="2060575" y="2438400"/>
                <a:chExt cx="1063625" cy="914400"/>
              </a:xfrm>
            </p:grpSpPr>
            <p:grpSp>
              <p:nvGrpSpPr>
                <p:cNvPr id="89" name="Group 88"/>
                <p:cNvGrpSpPr/>
                <p:nvPr/>
              </p:nvGrpSpPr>
              <p:grpSpPr>
                <a:xfrm>
                  <a:off x="2667000" y="2438400"/>
                  <a:ext cx="457200" cy="914400"/>
                  <a:chOff x="2667000" y="2438400"/>
                  <a:chExt cx="457200" cy="914400"/>
                </a:xfrm>
              </p:grpSpPr>
              <p:cxnSp>
                <p:nvCxnSpPr>
                  <p:cNvPr id="91" name="Straight Connector 90"/>
                  <p:cNvCxnSpPr/>
                  <p:nvPr/>
                </p:nvCxnSpPr>
                <p:spPr>
                  <a:xfrm flipV="1">
                    <a:off x="31242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flipV="1">
                    <a:off x="26670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>
                    <a:off x="2667000" y="3352800"/>
                    <a:ext cx="457200" cy="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0" name="Elbow Connector 89"/>
                <p:cNvCxnSpPr/>
                <p:nvPr/>
              </p:nvCxnSpPr>
              <p:spPr>
                <a:xfrm rot="10800000" flipV="1">
                  <a:off x="2060575" y="2895600"/>
                  <a:ext cx="606425" cy="457200"/>
                </a:xfrm>
                <a:prstGeom prst="bentConnector2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8" name="Straight Connector 87"/>
              <p:cNvCxnSpPr/>
              <p:nvPr/>
            </p:nvCxnSpPr>
            <p:spPr>
              <a:xfrm flipH="1">
                <a:off x="2362203" y="2895600"/>
                <a:ext cx="228597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/>
            <p:cNvGrpSpPr/>
            <p:nvPr/>
          </p:nvGrpSpPr>
          <p:grpSpPr>
            <a:xfrm>
              <a:off x="5143500" y="2971800"/>
              <a:ext cx="914400" cy="533400"/>
              <a:chOff x="2933700" y="2362200"/>
              <a:chExt cx="914400" cy="533400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flipV="1">
                <a:off x="31242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V="1">
                <a:off x="36576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H="1">
                <a:off x="3124200" y="24384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H="1">
                <a:off x="3124200" y="23622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36576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29337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1" name="Straight Connector 100"/>
            <p:cNvCxnSpPr/>
            <p:nvPr/>
          </p:nvCxnSpPr>
          <p:spPr>
            <a:xfrm>
              <a:off x="4800600" y="3505200"/>
              <a:ext cx="3429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6057900" y="3505200"/>
              <a:ext cx="6096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3200400" y="2809220"/>
              <a:ext cx="29718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5600700" y="2799040"/>
              <a:ext cx="0" cy="17276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3200400" y="2809220"/>
              <a:ext cx="29718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4800600" y="3505200"/>
              <a:ext cx="3429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6057900" y="3505200"/>
              <a:ext cx="6096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107"/>
            <p:cNvSpPr/>
            <p:nvPr/>
          </p:nvSpPr>
          <p:spPr>
            <a:xfrm>
              <a:off x="4114800" y="4516160"/>
              <a:ext cx="4572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111625" y="4820960"/>
              <a:ext cx="457200" cy="609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3505200" y="4516160"/>
              <a:ext cx="1295400" cy="914400"/>
              <a:chOff x="1295400" y="2438400"/>
              <a:chExt cx="1295400" cy="914400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1295400" y="2438400"/>
                <a:ext cx="1063625" cy="914400"/>
                <a:chOff x="2060575" y="2438400"/>
                <a:chExt cx="1063625" cy="914400"/>
              </a:xfrm>
            </p:grpSpPr>
            <p:grpSp>
              <p:nvGrpSpPr>
                <p:cNvPr id="113" name="Group 112"/>
                <p:cNvGrpSpPr/>
                <p:nvPr/>
              </p:nvGrpSpPr>
              <p:grpSpPr>
                <a:xfrm>
                  <a:off x="2667000" y="2438400"/>
                  <a:ext cx="457200" cy="914400"/>
                  <a:chOff x="2667000" y="2438400"/>
                  <a:chExt cx="457200" cy="914400"/>
                </a:xfrm>
              </p:grpSpPr>
              <p:cxnSp>
                <p:nvCxnSpPr>
                  <p:cNvPr id="115" name="Straight Connector 114"/>
                  <p:cNvCxnSpPr/>
                  <p:nvPr/>
                </p:nvCxnSpPr>
                <p:spPr>
                  <a:xfrm flipV="1">
                    <a:off x="31242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Straight Connector 115"/>
                  <p:cNvCxnSpPr/>
                  <p:nvPr/>
                </p:nvCxnSpPr>
                <p:spPr>
                  <a:xfrm flipV="1">
                    <a:off x="26670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Straight Connector 116"/>
                  <p:cNvCxnSpPr/>
                  <p:nvPr/>
                </p:nvCxnSpPr>
                <p:spPr>
                  <a:xfrm>
                    <a:off x="2667000" y="3352800"/>
                    <a:ext cx="457200" cy="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4" name="Elbow Connector 113"/>
                <p:cNvCxnSpPr/>
                <p:nvPr/>
              </p:nvCxnSpPr>
              <p:spPr>
                <a:xfrm rot="10800000" flipV="1">
                  <a:off x="2060575" y="2895600"/>
                  <a:ext cx="606425" cy="457200"/>
                </a:xfrm>
                <a:prstGeom prst="bentConnector2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Straight Connector 111"/>
              <p:cNvCxnSpPr/>
              <p:nvPr/>
            </p:nvCxnSpPr>
            <p:spPr>
              <a:xfrm flipH="1">
                <a:off x="2362203" y="2895600"/>
                <a:ext cx="228597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Group 117"/>
            <p:cNvGrpSpPr/>
            <p:nvPr/>
          </p:nvGrpSpPr>
          <p:grpSpPr>
            <a:xfrm>
              <a:off x="5143500" y="4439960"/>
              <a:ext cx="914400" cy="533400"/>
              <a:chOff x="2933700" y="2362200"/>
              <a:chExt cx="914400" cy="533400"/>
            </a:xfrm>
          </p:grpSpPr>
          <p:cxnSp>
            <p:nvCxnSpPr>
              <p:cNvPr id="119" name="Straight Connector 118"/>
              <p:cNvCxnSpPr/>
              <p:nvPr/>
            </p:nvCxnSpPr>
            <p:spPr>
              <a:xfrm flipV="1">
                <a:off x="31242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flipV="1">
                <a:off x="36576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flipH="1">
                <a:off x="3124200" y="24384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flipH="1">
                <a:off x="3124200" y="23622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36576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29337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Straight Connector 124"/>
            <p:cNvCxnSpPr/>
            <p:nvPr/>
          </p:nvCxnSpPr>
          <p:spPr>
            <a:xfrm>
              <a:off x="4800600" y="4973360"/>
              <a:ext cx="3429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6057900" y="4973360"/>
              <a:ext cx="6096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3200400" y="4277380"/>
              <a:ext cx="29718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5600700" y="4267200"/>
              <a:ext cx="0" cy="17276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3200400" y="4277380"/>
              <a:ext cx="29718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4800600" y="4973360"/>
              <a:ext cx="3429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6057900" y="4973360"/>
              <a:ext cx="609600" cy="0"/>
            </a:xfrm>
            <a:prstGeom prst="line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E82587-4577-4395-9DB0-081E9EA9B5B0}"/>
              </a:ext>
            </a:extLst>
          </p:cNvPr>
          <p:cNvGrpSpPr/>
          <p:nvPr/>
        </p:nvGrpSpPr>
        <p:grpSpPr>
          <a:xfrm>
            <a:off x="607162" y="1701225"/>
            <a:ext cx="383438" cy="3500735"/>
            <a:chOff x="451590" y="1701225"/>
            <a:chExt cx="383438" cy="350073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0CCA90-382B-482D-A5FD-B717A6D0BE10}"/>
                </a:ext>
              </a:extLst>
            </p:cNvPr>
            <p:cNvSpPr txBox="1"/>
            <p:nvPr/>
          </p:nvSpPr>
          <p:spPr>
            <a:xfrm>
              <a:off x="457200" y="1701225"/>
              <a:ext cx="3722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E1084683-C5C5-4DE9-9F6B-8607A8456892}"/>
                </a:ext>
              </a:extLst>
            </p:cNvPr>
            <p:cNvSpPr txBox="1"/>
            <p:nvPr/>
          </p:nvSpPr>
          <p:spPr>
            <a:xfrm>
              <a:off x="451590" y="321281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3003ED9C-C087-4B0C-BB21-F63783B2E600}"/>
                </a:ext>
              </a:extLst>
            </p:cNvPr>
            <p:cNvSpPr txBox="1"/>
            <p:nvPr/>
          </p:nvSpPr>
          <p:spPr>
            <a:xfrm>
              <a:off x="479025" y="4617185"/>
              <a:ext cx="3465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4D42F8D-3BFA-47B4-A6B4-7F4B6774E538}"/>
              </a:ext>
            </a:extLst>
          </p:cNvPr>
          <p:cNvSpPr txBox="1"/>
          <p:nvPr/>
        </p:nvSpPr>
        <p:spPr>
          <a:xfrm>
            <a:off x="4710805" y="1676400"/>
            <a:ext cx="3897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Output = AB  + BC + CA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2815D97-D091-4B2F-956A-63CC93E9844D}"/>
              </a:ext>
            </a:extLst>
          </p:cNvPr>
          <p:cNvSpPr txBox="1"/>
          <p:nvPr/>
        </p:nvSpPr>
        <p:spPr>
          <a:xfrm>
            <a:off x="5915281" y="2262425"/>
            <a:ext cx="26247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569913" algn="l"/>
              </a:tabLst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	C (A </a:t>
            </a:r>
            <a:r>
              <a:rPr lang="en-US" sz="3600" b="1" dirty="0">
                <a:solidFill>
                  <a:srgbClr val="C00000"/>
                </a:solidFill>
              </a:rPr>
              <a:t>OR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B) +</a:t>
            </a:r>
          </a:p>
          <a:p>
            <a:pPr>
              <a:tabLst>
                <a:tab pos="227013" algn="l"/>
              </a:tabLst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 ~C (A </a:t>
            </a:r>
            <a:r>
              <a:rPr lang="en-US" sz="3600" b="1" dirty="0">
                <a:solidFill>
                  <a:srgbClr val="C00000"/>
                </a:solidFill>
              </a:rPr>
              <a:t>AND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BF20C5B-A3C9-4E5B-A0EB-09D4FDF7754A}"/>
              </a:ext>
            </a:extLst>
          </p:cNvPr>
          <p:cNvGrpSpPr/>
          <p:nvPr/>
        </p:nvGrpSpPr>
        <p:grpSpPr>
          <a:xfrm>
            <a:off x="5349939" y="3462754"/>
            <a:ext cx="3755442" cy="1974411"/>
            <a:chOff x="5349939" y="3926744"/>
            <a:chExt cx="3755442" cy="197441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157B4D-709C-46D5-A7DD-0E2D04623AB4}"/>
                </a:ext>
              </a:extLst>
            </p:cNvPr>
            <p:cNvSpPr txBox="1"/>
            <p:nvPr/>
          </p:nvSpPr>
          <p:spPr>
            <a:xfrm>
              <a:off x="5349939" y="4516160"/>
              <a:ext cx="375544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Control the value of C to perform bitwise OR </a:t>
              </a:r>
              <a:r>
                <a:rPr lang="en-US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or</a:t>
              </a:r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bitwise AND of A and B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18BAC39-A25A-4623-88B3-F1A94995C4E4}"/>
                </a:ext>
              </a:extLst>
            </p:cNvPr>
            <p:cNvSpPr/>
            <p:nvPr/>
          </p:nvSpPr>
          <p:spPr>
            <a:xfrm flipH="1">
              <a:off x="6640238" y="3926744"/>
              <a:ext cx="266702" cy="612246"/>
            </a:xfrm>
            <a:custGeom>
              <a:avLst/>
              <a:gdLst>
                <a:gd name="connsiteX0" fmla="*/ 0 w 153909"/>
                <a:gd name="connsiteY0" fmla="*/ 516048 h 516048"/>
                <a:gd name="connsiteX1" fmla="*/ 153909 w 153909"/>
                <a:gd name="connsiteY1" fmla="*/ 0 h 516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3909" h="516048">
                  <a:moveTo>
                    <a:pt x="0" y="516048"/>
                  </a:moveTo>
                  <a:cubicBezTo>
                    <a:pt x="39231" y="358366"/>
                    <a:pt x="78463" y="200685"/>
                    <a:pt x="153909" y="0"/>
                  </a:cubicBez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9F38249-1FB3-49CA-8C99-D8B677CA423F}"/>
              </a:ext>
            </a:extLst>
          </p:cNvPr>
          <p:cNvSpPr/>
          <p:nvPr/>
        </p:nvSpPr>
        <p:spPr>
          <a:xfrm>
            <a:off x="981166" y="4724400"/>
            <a:ext cx="7477034" cy="16560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38X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improvement in raw throughput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44X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reduction in energy consumption</a:t>
            </a:r>
          </a:p>
          <a:p>
            <a:pPr algn="ct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 bulk bitwise AND/OR operations</a:t>
            </a:r>
          </a:p>
        </p:txBody>
      </p:sp>
    </p:spTree>
    <p:extLst>
      <p:ext uri="{BB962C8B-B14F-4D97-AF65-F5344CB8AC3E}">
        <p14:creationId xmlns:p14="http://schemas.microsoft.com/office/powerpoint/2010/main" val="173492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2" grpId="0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Concerns with Triple-Row Activation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With three cells, </a:t>
            </a:r>
            <a:r>
              <a:rPr lang="en-US" dirty="0" err="1"/>
              <a:t>bitline</a:t>
            </a:r>
            <a:r>
              <a:rPr lang="en-US" dirty="0"/>
              <a:t> deviation may not be enough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Process variation: all cells are not equal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Cells leak charge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Memory controller may have to send three addresses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Source data gets destroyed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67249" y="2362200"/>
            <a:ext cx="66095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Spice simulations put these concerns to rest.</a:t>
            </a:r>
          </a:p>
          <a:p>
            <a:pPr algn="r"/>
            <a:r>
              <a:rPr lang="en-US" sz="3200" b="1" dirty="0">
                <a:solidFill>
                  <a:schemeClr val="bg1">
                    <a:lumMod val="65000"/>
                  </a:schemeClr>
                </a:solidFill>
              </a:rPr>
              <a:t>(Section 6 in paper)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7183" y="5334000"/>
            <a:ext cx="73386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Address these challenges through implementation </a:t>
            </a:r>
          </a:p>
          <a:p>
            <a:pPr algn="r"/>
            <a:r>
              <a:rPr lang="en-US" sz="3200" b="1" dirty="0">
                <a:solidFill>
                  <a:schemeClr val="bg1">
                    <a:lumMod val="65000"/>
                  </a:schemeClr>
                </a:solidFill>
              </a:rPr>
              <a:t>(next slide)</a:t>
            </a:r>
          </a:p>
        </p:txBody>
      </p:sp>
    </p:spTree>
    <p:extLst>
      <p:ext uri="{BB962C8B-B14F-4D97-AF65-F5344CB8AC3E}">
        <p14:creationId xmlns:p14="http://schemas.microsoft.com/office/powerpoint/2010/main" val="136377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2286000"/>
            <a:ext cx="88392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 Copy data of row A to row t1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 Copy data of row B to row t2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 Initialize data of row t3 to 0/1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 Activate rows t1/t2/t3 simultaneously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 Copy data of row t1/t2/t3 to Result row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0"/>
            <a:ext cx="8839200" cy="2667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Copy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data of row </a:t>
            </a:r>
            <a:r>
              <a:rPr lang="en-US" sz="2800" dirty="0">
                <a:solidFill>
                  <a:srgbClr val="C00000"/>
                </a:solidFill>
              </a:rPr>
              <a:t>A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to row </a:t>
            </a:r>
            <a:r>
              <a:rPr lang="en-US" sz="2800" dirty="0">
                <a:solidFill>
                  <a:srgbClr val="C00000"/>
                </a:solidFill>
              </a:rPr>
              <a:t>t1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Copy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data of row </a:t>
            </a:r>
            <a:r>
              <a:rPr lang="en-US" sz="2800" dirty="0">
                <a:solidFill>
                  <a:srgbClr val="C00000"/>
                </a:solidFill>
              </a:rPr>
              <a:t>B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to row </a:t>
            </a:r>
            <a:r>
              <a:rPr lang="en-US" sz="2800" dirty="0">
                <a:solidFill>
                  <a:srgbClr val="C00000"/>
                </a:solidFill>
              </a:rPr>
              <a:t>t2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Initialize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data of row </a:t>
            </a:r>
            <a:r>
              <a:rPr lang="en-US" sz="2800" dirty="0">
                <a:solidFill>
                  <a:srgbClr val="C00000"/>
                </a:solidFill>
              </a:rPr>
              <a:t>t3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en-US" sz="2800" dirty="0">
                <a:solidFill>
                  <a:srgbClr val="C00000"/>
                </a:solidFill>
              </a:rPr>
              <a:t>0/1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Activate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rows </a:t>
            </a:r>
            <a:r>
              <a:rPr lang="en-US" sz="2800" dirty="0">
                <a:solidFill>
                  <a:srgbClr val="C00000"/>
                </a:solidFill>
              </a:rPr>
              <a:t>t1/t2/t3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simultaneously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Copy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data of row </a:t>
            </a:r>
            <a:r>
              <a:rPr lang="en-US" sz="2800" dirty="0">
                <a:solidFill>
                  <a:srgbClr val="C00000"/>
                </a:solidFill>
              </a:rPr>
              <a:t>t1/t2/t3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en-US" sz="2800" dirty="0">
                <a:solidFill>
                  <a:srgbClr val="C00000"/>
                </a:solidFill>
              </a:rPr>
              <a:t>Result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row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Bulk Bitwise AND/OR in DRAM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1781395"/>
            <a:ext cx="3924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Result = row A  </a:t>
            </a:r>
            <a:r>
              <a:rPr lang="en-US" sz="2800" b="1" dirty="0">
                <a:solidFill>
                  <a:srgbClr val="C00000"/>
                </a:solidFill>
              </a:rPr>
              <a:t>AND/OR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row 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FC0A0E-8C97-4125-AD43-4BE366DD36C0}"/>
              </a:ext>
            </a:extLst>
          </p:cNvPr>
          <p:cNvSpPr txBox="1"/>
          <p:nvPr/>
        </p:nvSpPr>
        <p:spPr>
          <a:xfrm>
            <a:off x="152400" y="1026988"/>
            <a:ext cx="7806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Statically reserve three designated rows </a:t>
            </a:r>
            <a:r>
              <a:rPr lang="en-US" sz="3200" b="1" dirty="0">
                <a:solidFill>
                  <a:srgbClr val="C00000"/>
                </a:solidFill>
              </a:rPr>
              <a:t>t1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3200" b="1" dirty="0">
                <a:solidFill>
                  <a:srgbClr val="C00000"/>
                </a:solidFill>
              </a:rPr>
              <a:t>t2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and </a:t>
            </a:r>
            <a:r>
              <a:rPr lang="en-US" sz="3200" b="1" dirty="0">
                <a:solidFill>
                  <a:srgbClr val="C00000"/>
                </a:solidFill>
              </a:rPr>
              <a:t>t3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96838DE-6464-4EDF-AF02-8AE9DAB9AF40}"/>
              </a:ext>
            </a:extLst>
          </p:cNvPr>
          <p:cNvGrpSpPr/>
          <p:nvPr/>
        </p:nvGrpSpPr>
        <p:grpSpPr>
          <a:xfrm>
            <a:off x="762000" y="3223229"/>
            <a:ext cx="7294758" cy="3269645"/>
            <a:chOff x="1595310" y="3043042"/>
            <a:chExt cx="6634290" cy="297361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091278-7E1E-45B3-B2FE-F34CFAD623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499" t="14264" r="14947" b="25102"/>
            <a:stretch/>
          </p:blipFill>
          <p:spPr>
            <a:xfrm>
              <a:off x="1595310" y="3043042"/>
              <a:ext cx="6634290" cy="2973611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896E88-92C9-4333-A550-D446BB7C369F}"/>
                </a:ext>
              </a:extLst>
            </p:cNvPr>
            <p:cNvSpPr txBox="1"/>
            <p:nvPr/>
          </p:nvSpPr>
          <p:spPr>
            <a:xfrm>
              <a:off x="6553200" y="3081010"/>
              <a:ext cx="16530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MICRO 2013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201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0"/>
            <a:ext cx="8839200" cy="2667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strike="sngStrike" dirty="0">
                <a:solidFill>
                  <a:srgbClr val="C00000"/>
                </a:solidFill>
              </a:rPr>
              <a:t>Copy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RowClone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data of row </a:t>
            </a:r>
            <a:r>
              <a:rPr lang="en-US" sz="2800" dirty="0">
                <a:solidFill>
                  <a:srgbClr val="C00000"/>
                </a:solidFill>
              </a:rPr>
              <a:t>A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to row </a:t>
            </a:r>
            <a:r>
              <a:rPr lang="en-US" sz="2800" dirty="0">
                <a:solidFill>
                  <a:srgbClr val="C00000"/>
                </a:solidFill>
              </a:rPr>
              <a:t>t1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strike="sngStrike" dirty="0">
                <a:solidFill>
                  <a:srgbClr val="C00000"/>
                </a:solidFill>
              </a:rPr>
              <a:t>Copy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RowClone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data of row </a:t>
            </a:r>
            <a:r>
              <a:rPr lang="en-US" sz="2800" dirty="0">
                <a:solidFill>
                  <a:srgbClr val="C00000"/>
                </a:solidFill>
              </a:rPr>
              <a:t>B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to row </a:t>
            </a:r>
            <a:r>
              <a:rPr lang="en-US" sz="2800" dirty="0">
                <a:solidFill>
                  <a:srgbClr val="C00000"/>
                </a:solidFill>
              </a:rPr>
              <a:t>t2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strike="sngStrike" dirty="0">
                <a:solidFill>
                  <a:srgbClr val="C00000"/>
                </a:solidFill>
              </a:rPr>
              <a:t>Initialize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RowClone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data of row </a:t>
            </a:r>
            <a:r>
              <a:rPr lang="en-US" sz="2800" dirty="0">
                <a:solidFill>
                  <a:srgbClr val="C00000"/>
                </a:solidFill>
              </a:rPr>
              <a:t>t3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en-US" sz="2800" dirty="0">
                <a:solidFill>
                  <a:srgbClr val="C00000"/>
                </a:solidFill>
              </a:rPr>
              <a:t>0/1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Activate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rows </a:t>
            </a:r>
            <a:r>
              <a:rPr lang="en-US" sz="2800" dirty="0">
                <a:solidFill>
                  <a:srgbClr val="C00000"/>
                </a:solidFill>
              </a:rPr>
              <a:t>t1/t2/t3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simultaneously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strike="sngStrike" dirty="0">
                <a:solidFill>
                  <a:srgbClr val="C00000"/>
                </a:solidFill>
              </a:rPr>
              <a:t>Copy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RowClone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data of row </a:t>
            </a:r>
            <a:r>
              <a:rPr lang="en-US" sz="2800" dirty="0">
                <a:solidFill>
                  <a:srgbClr val="C00000"/>
                </a:solidFill>
              </a:rPr>
              <a:t>t1/t2/t3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en-US" sz="2800" dirty="0">
                <a:solidFill>
                  <a:srgbClr val="C00000"/>
                </a:solidFill>
              </a:rPr>
              <a:t>Result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row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Bulk Bitwise AND/OR in DRAM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1781395"/>
            <a:ext cx="3924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Result = row A  </a:t>
            </a:r>
            <a:r>
              <a:rPr lang="en-US" sz="2800" b="1" dirty="0">
                <a:solidFill>
                  <a:srgbClr val="C00000"/>
                </a:solidFill>
              </a:rPr>
              <a:t>AND/OR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row B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7200" y="5105400"/>
            <a:ext cx="7924800" cy="1295400"/>
          </a:xfrm>
          <a:prstGeom prst="roundRect">
            <a:avLst>
              <a:gd name="adj" fmla="val 953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</a:t>
            </a:r>
            <a:r>
              <a:rPr lang="en-US" sz="3200" b="1" dirty="0">
                <a:solidFill>
                  <a:srgbClr val="C00000"/>
                </a:solidFill>
              </a:rPr>
              <a:t>RowClone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 perform </a:t>
            </a:r>
            <a:r>
              <a:rPr lang="en-US" sz="3200" b="1" dirty="0">
                <a:solidFill>
                  <a:srgbClr val="C00000"/>
                </a:solidFill>
              </a:rPr>
              <a:t>copy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US" sz="3200" b="1" dirty="0">
                <a:solidFill>
                  <a:srgbClr val="C00000"/>
                </a:solidFill>
              </a:rPr>
              <a:t>initialization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operations completely in DRAM!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FC0A0E-8C97-4125-AD43-4BE366DD36C0}"/>
              </a:ext>
            </a:extLst>
          </p:cNvPr>
          <p:cNvSpPr txBox="1"/>
          <p:nvPr/>
        </p:nvSpPr>
        <p:spPr>
          <a:xfrm>
            <a:off x="152400" y="1026988"/>
            <a:ext cx="7806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Statically reserve three designated rows </a:t>
            </a:r>
            <a:r>
              <a:rPr lang="en-US" sz="3200" b="1" dirty="0">
                <a:solidFill>
                  <a:srgbClr val="C00000"/>
                </a:solidFill>
              </a:rPr>
              <a:t>t1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3200" b="1" dirty="0">
                <a:solidFill>
                  <a:srgbClr val="C00000"/>
                </a:solidFill>
              </a:rPr>
              <a:t>t2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and </a:t>
            </a:r>
            <a:r>
              <a:rPr lang="en-US" sz="3200" b="1" dirty="0">
                <a:solidFill>
                  <a:srgbClr val="C00000"/>
                </a:solidFill>
              </a:rPr>
              <a:t>t3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C05CFC-36FD-4473-ABB5-DECFCE63498F}"/>
              </a:ext>
            </a:extLst>
          </p:cNvPr>
          <p:cNvSpPr txBox="1">
            <a:spLocks/>
          </p:cNvSpPr>
          <p:nvPr/>
        </p:nvSpPr>
        <p:spPr>
          <a:xfrm>
            <a:off x="164471" y="2295308"/>
            <a:ext cx="88392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Copy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data of row </a:t>
            </a:r>
            <a:r>
              <a:rPr lang="en-US" sz="2800" dirty="0">
                <a:solidFill>
                  <a:srgbClr val="C00000"/>
                </a:solidFill>
              </a:rPr>
              <a:t>A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to row </a:t>
            </a:r>
            <a:r>
              <a:rPr lang="en-US" sz="2800" dirty="0">
                <a:solidFill>
                  <a:srgbClr val="C00000"/>
                </a:solidFill>
              </a:rPr>
              <a:t>t1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Copy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data of row </a:t>
            </a:r>
            <a:r>
              <a:rPr lang="en-US" sz="2800" dirty="0">
                <a:solidFill>
                  <a:srgbClr val="C00000"/>
                </a:solidFill>
              </a:rPr>
              <a:t>B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to row </a:t>
            </a:r>
            <a:r>
              <a:rPr lang="en-US" sz="2800" dirty="0">
                <a:solidFill>
                  <a:srgbClr val="C00000"/>
                </a:solidFill>
              </a:rPr>
              <a:t>t2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Initialize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data of row </a:t>
            </a:r>
            <a:r>
              <a:rPr lang="en-US" sz="2800" dirty="0">
                <a:solidFill>
                  <a:srgbClr val="C00000"/>
                </a:solidFill>
              </a:rPr>
              <a:t>t3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en-US" sz="2800" dirty="0">
                <a:solidFill>
                  <a:srgbClr val="C00000"/>
                </a:solidFill>
              </a:rPr>
              <a:t>0/1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Activate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rows </a:t>
            </a:r>
            <a:r>
              <a:rPr lang="en-US" sz="2800" dirty="0">
                <a:solidFill>
                  <a:srgbClr val="C00000"/>
                </a:solidFill>
              </a:rPr>
              <a:t>t1/t2/t3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simultaneously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Copy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data of row </a:t>
            </a:r>
            <a:r>
              <a:rPr lang="en-US" sz="2800" dirty="0">
                <a:solidFill>
                  <a:srgbClr val="C00000"/>
                </a:solidFill>
              </a:rPr>
              <a:t>t1/t2/t3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en-US" sz="2800" dirty="0">
                <a:solidFill>
                  <a:srgbClr val="C00000"/>
                </a:solidFill>
              </a:rPr>
              <a:t>Result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row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5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the talk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t>17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81000" y="1143000"/>
            <a:ext cx="8229600" cy="914400"/>
          </a:xfrm>
          <a:prstGeom prst="roundRect">
            <a:avLst>
              <a:gd name="adj" fmla="val 36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lnSpc>
                <a:spcPct val="120000"/>
              </a:lnSpc>
              <a:tabLst>
                <a:tab pos="461963" algn="l"/>
              </a:tabLst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	DRAM Background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1000" y="3276600"/>
            <a:ext cx="8229600" cy="914400"/>
          </a:xfrm>
          <a:prstGeom prst="roundRect">
            <a:avLst>
              <a:gd name="adj" fmla="val 36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lnSpc>
                <a:spcPct val="120000"/>
              </a:lnSpc>
              <a:tabLst>
                <a:tab pos="461963" algn="l"/>
              </a:tabLst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	Bitwise NOT in DRAM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81000" y="2209800"/>
            <a:ext cx="8229600" cy="914400"/>
          </a:xfrm>
          <a:prstGeom prst="roundRect">
            <a:avLst>
              <a:gd name="adj" fmla="val 36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lnSpc>
                <a:spcPct val="120000"/>
              </a:lnSpc>
              <a:tabLst>
                <a:tab pos="461963" algn="l"/>
              </a:tabLst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	Bitwise AND/OR in DRAM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000" y="4343400"/>
            <a:ext cx="8229600" cy="914400"/>
          </a:xfrm>
          <a:prstGeom prst="roundRect">
            <a:avLst>
              <a:gd name="adj" fmla="val 36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lnSpc>
                <a:spcPct val="120000"/>
              </a:lnSpc>
              <a:tabLst>
                <a:tab pos="461963" algn="l"/>
              </a:tabLst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	Ambit Implementation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81000" y="5410200"/>
            <a:ext cx="8229600" cy="914400"/>
          </a:xfrm>
          <a:prstGeom prst="roundRect">
            <a:avLst>
              <a:gd name="adj" fmla="val 36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lnSpc>
                <a:spcPct val="120000"/>
              </a:lnSpc>
              <a:tabLst>
                <a:tab pos="461963" algn="l"/>
              </a:tabLst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	Applications and Evaluation</a:t>
            </a:r>
          </a:p>
        </p:txBody>
      </p:sp>
    </p:spTree>
    <p:extLst>
      <p:ext uri="{BB962C8B-B14F-4D97-AF65-F5344CB8AC3E}">
        <p14:creationId xmlns:p14="http://schemas.microsoft.com/office/powerpoint/2010/main" val="363854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 Using the Sense Amplifier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18</a:t>
            </a:fld>
            <a:endParaRPr lang="en-US"/>
          </a:p>
        </p:txBody>
      </p:sp>
      <p:cxnSp>
        <p:nvCxnSpPr>
          <p:cNvPr id="37" name="Straight Connector 36"/>
          <p:cNvCxnSpPr>
            <a:stCxn id="43" idx="0"/>
          </p:cNvCxnSpPr>
          <p:nvPr/>
        </p:nvCxnSpPr>
        <p:spPr>
          <a:xfrm rot="5400000" flipH="1" flipV="1">
            <a:off x="5231115" y="2960385"/>
            <a:ext cx="317757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43" idx="1"/>
          </p:cNvCxnSpPr>
          <p:nvPr/>
        </p:nvCxnSpPr>
        <p:spPr>
          <a:xfrm rot="10800000">
            <a:off x="3352800" y="5120670"/>
            <a:ext cx="28956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248400" y="4549170"/>
            <a:ext cx="1143000" cy="1143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Sense Amp</a:t>
            </a:r>
          </a:p>
        </p:txBody>
      </p:sp>
      <p:cxnSp>
        <p:nvCxnSpPr>
          <p:cNvPr id="105" name="Straight Connector 104"/>
          <p:cNvCxnSpPr>
            <a:stCxn id="43" idx="2"/>
          </p:cNvCxnSpPr>
          <p:nvPr/>
        </p:nvCxnSpPr>
        <p:spPr>
          <a:xfrm rot="5400000">
            <a:off x="6427485" y="6084585"/>
            <a:ext cx="78483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F3656AC2-841C-4D30-AE11-F34DE71874CD}"/>
              </a:ext>
            </a:extLst>
          </p:cNvPr>
          <p:cNvSpPr txBox="1"/>
          <p:nvPr/>
        </p:nvSpPr>
        <p:spPr>
          <a:xfrm>
            <a:off x="6927682" y="3799582"/>
            <a:ext cx="1013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bitline</a:t>
            </a:r>
            <a:endParaRPr lang="en-US" sz="28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3877441-90A8-4A62-8BC3-A066EF1AFB67}"/>
              </a:ext>
            </a:extLst>
          </p:cNvPr>
          <p:cNvGrpSpPr/>
          <p:nvPr/>
        </p:nvGrpSpPr>
        <p:grpSpPr>
          <a:xfrm>
            <a:off x="6937643" y="5953780"/>
            <a:ext cx="1013418" cy="523220"/>
            <a:chOff x="6937643" y="5738010"/>
            <a:chExt cx="1013418" cy="52322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056BA1E-C99A-4D44-8785-7E32608D812F}"/>
                </a:ext>
              </a:extLst>
            </p:cNvPr>
            <p:cNvSpPr txBox="1"/>
            <p:nvPr/>
          </p:nvSpPr>
          <p:spPr>
            <a:xfrm>
              <a:off x="6937643" y="5738010"/>
              <a:ext cx="1013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i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bitline</a:t>
              </a:r>
              <a:endPara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431E725-1CF0-48F3-8452-F5873D7D163A}"/>
                </a:ext>
              </a:extLst>
            </p:cNvPr>
            <p:cNvCxnSpPr/>
            <p:nvPr/>
          </p:nvCxnSpPr>
          <p:spPr>
            <a:xfrm>
              <a:off x="7010400" y="5800135"/>
              <a:ext cx="9144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26458EC2-8B8A-46D9-8B2A-F10710905B8D}"/>
              </a:ext>
            </a:extLst>
          </p:cNvPr>
          <p:cNvSpPr txBox="1"/>
          <p:nvPr/>
        </p:nvSpPr>
        <p:spPr>
          <a:xfrm>
            <a:off x="2156524" y="480060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enable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F30A2A-ABD5-4180-A87F-4BF53788CAEC}"/>
              </a:ext>
            </a:extLst>
          </p:cNvPr>
          <p:cNvGrpSpPr/>
          <p:nvPr/>
        </p:nvGrpSpPr>
        <p:grpSpPr>
          <a:xfrm>
            <a:off x="1219200" y="2360220"/>
            <a:ext cx="5152513" cy="1200329"/>
            <a:chOff x="1219200" y="2360220"/>
            <a:chExt cx="5152513" cy="12003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503987D-433B-49F5-A522-AD559DF64B08}"/>
                </a:ext>
              </a:extLst>
            </p:cNvPr>
            <p:cNvSpPr txBox="1"/>
            <p:nvPr/>
          </p:nvSpPr>
          <p:spPr>
            <a:xfrm>
              <a:off x="1219200" y="2360220"/>
              <a:ext cx="51525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C00000"/>
                  </a:solidFill>
                </a:rPr>
                <a:t>Can we copy the negated value from </a:t>
              </a:r>
              <a:r>
                <a:rPr lang="en-US" sz="3600" b="1" dirty="0" err="1">
                  <a:solidFill>
                    <a:srgbClr val="C00000"/>
                  </a:solidFill>
                </a:rPr>
                <a:t>bitline</a:t>
              </a:r>
              <a:r>
                <a:rPr lang="en-US" sz="3600" b="1" dirty="0">
                  <a:solidFill>
                    <a:srgbClr val="C00000"/>
                  </a:solidFill>
                </a:rPr>
                <a:t> to a DRAM cell?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885CF3C-CE93-46B4-B725-8C2E47C16AE9}"/>
                </a:ext>
              </a:extLst>
            </p:cNvPr>
            <p:cNvCxnSpPr>
              <a:cxnSpLocks/>
            </p:cNvCxnSpPr>
            <p:nvPr/>
          </p:nvCxnSpPr>
          <p:spPr>
            <a:xfrm>
              <a:off x="2447453" y="3008012"/>
              <a:ext cx="1057747" cy="0"/>
            </a:xfrm>
            <a:prstGeom prst="line">
              <a:avLst/>
            </a:prstGeom>
            <a:ln w="254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9CA0FEE-D190-4288-95FD-DFD88D6F1991}"/>
              </a:ext>
            </a:extLst>
          </p:cNvPr>
          <p:cNvSpPr/>
          <p:nvPr/>
        </p:nvSpPr>
        <p:spPr>
          <a:xfrm>
            <a:off x="5048219" y="4146487"/>
            <a:ext cx="1733581" cy="1937442"/>
          </a:xfrm>
          <a:custGeom>
            <a:avLst/>
            <a:gdLst>
              <a:gd name="connsiteX0" fmla="*/ 1733581 w 1733581"/>
              <a:gd name="connsiteY0" fmla="*/ 1937442 h 1937442"/>
              <a:gd name="connsiteX1" fmla="*/ 113011 w 1733581"/>
              <a:gd name="connsiteY1" fmla="*/ 1557196 h 1937442"/>
              <a:gd name="connsiteX2" fmla="*/ 266919 w 1733581"/>
              <a:gd name="connsiteY2" fmla="*/ 0 h 1937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3581" h="1937442">
                <a:moveTo>
                  <a:pt x="1733581" y="1937442"/>
                </a:moveTo>
                <a:cubicBezTo>
                  <a:pt x="1045518" y="1908772"/>
                  <a:pt x="357455" y="1880103"/>
                  <a:pt x="113011" y="1557196"/>
                </a:cubicBezTo>
                <a:cubicBezTo>
                  <a:pt x="-131433" y="1234289"/>
                  <a:pt x="67743" y="617144"/>
                  <a:pt x="266919" y="0"/>
                </a:cubicBez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8C391CD-A3D9-4D41-844F-2827F74561C5}"/>
              </a:ext>
            </a:extLst>
          </p:cNvPr>
          <p:cNvSpPr/>
          <p:nvPr/>
        </p:nvSpPr>
        <p:spPr>
          <a:xfrm>
            <a:off x="6781800" y="5692170"/>
            <a:ext cx="1371600" cy="937230"/>
          </a:xfrm>
          <a:prstGeom prst="ellipse">
            <a:avLst/>
          </a:prstGeom>
          <a:noFill/>
          <a:ln w="5715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2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 Using the Sense Amplifier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19</a:t>
            </a:fld>
            <a:endParaRPr lang="en-US"/>
          </a:p>
        </p:txBody>
      </p:sp>
      <p:cxnSp>
        <p:nvCxnSpPr>
          <p:cNvPr id="37" name="Straight Connector 36"/>
          <p:cNvCxnSpPr>
            <a:stCxn id="43" idx="0"/>
          </p:cNvCxnSpPr>
          <p:nvPr/>
        </p:nvCxnSpPr>
        <p:spPr>
          <a:xfrm rot="5400000" flipH="1" flipV="1">
            <a:off x="5231115" y="2960385"/>
            <a:ext cx="317757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43" idx="1"/>
          </p:cNvCxnSpPr>
          <p:nvPr/>
        </p:nvCxnSpPr>
        <p:spPr>
          <a:xfrm rot="10800000">
            <a:off x="3352800" y="5120670"/>
            <a:ext cx="28956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248400" y="4549170"/>
            <a:ext cx="1143000" cy="1143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Sense Amp</a:t>
            </a:r>
          </a:p>
        </p:txBody>
      </p:sp>
      <p:cxnSp>
        <p:nvCxnSpPr>
          <p:cNvPr id="105" name="Straight Connector 104"/>
          <p:cNvCxnSpPr>
            <a:stCxn id="43" idx="2"/>
          </p:cNvCxnSpPr>
          <p:nvPr/>
        </p:nvCxnSpPr>
        <p:spPr>
          <a:xfrm rot="5400000">
            <a:off x="6427485" y="6084585"/>
            <a:ext cx="78483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8" name="Group 167"/>
          <p:cNvGrpSpPr/>
          <p:nvPr/>
        </p:nvGrpSpPr>
        <p:grpSpPr>
          <a:xfrm>
            <a:off x="3333750" y="2687360"/>
            <a:ext cx="3500436" cy="3294338"/>
            <a:chOff x="3333750" y="2687360"/>
            <a:chExt cx="3500436" cy="3294338"/>
          </a:xfrm>
        </p:grpSpPr>
        <p:sp>
          <p:nvSpPr>
            <p:cNvPr id="68" name="Rectangle 67"/>
            <p:cNvSpPr/>
            <p:nvPr/>
          </p:nvSpPr>
          <p:spPr>
            <a:xfrm>
              <a:off x="4262310" y="2936320"/>
              <a:ext cx="4572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3652710" y="2936320"/>
              <a:ext cx="1295400" cy="914400"/>
              <a:chOff x="1295400" y="2438400"/>
              <a:chExt cx="1295400" cy="914400"/>
            </a:xfrm>
          </p:grpSpPr>
          <p:grpSp>
            <p:nvGrpSpPr>
              <p:cNvPr id="71" name="Group 110"/>
              <p:cNvGrpSpPr/>
              <p:nvPr/>
            </p:nvGrpSpPr>
            <p:grpSpPr>
              <a:xfrm>
                <a:off x="1295400" y="2438400"/>
                <a:ext cx="1063625" cy="914400"/>
                <a:chOff x="2060575" y="2438400"/>
                <a:chExt cx="1063625" cy="914400"/>
              </a:xfrm>
            </p:grpSpPr>
            <p:grpSp>
              <p:nvGrpSpPr>
                <p:cNvPr id="73" name="Group 112"/>
                <p:cNvGrpSpPr/>
                <p:nvPr/>
              </p:nvGrpSpPr>
              <p:grpSpPr>
                <a:xfrm>
                  <a:off x="2667000" y="2438400"/>
                  <a:ext cx="457200" cy="914400"/>
                  <a:chOff x="2667000" y="2438400"/>
                  <a:chExt cx="457200" cy="914400"/>
                </a:xfrm>
              </p:grpSpPr>
              <p:cxnSp>
                <p:nvCxnSpPr>
                  <p:cNvPr id="75" name="Straight Connector 74"/>
                  <p:cNvCxnSpPr/>
                  <p:nvPr/>
                </p:nvCxnSpPr>
                <p:spPr>
                  <a:xfrm flipV="1">
                    <a:off x="31242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flipV="1">
                    <a:off x="2667000" y="2438400"/>
                    <a:ext cx="0" cy="91440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/>
                  <p:nvPr/>
                </p:nvCxnSpPr>
                <p:spPr>
                  <a:xfrm>
                    <a:off x="2667000" y="3352800"/>
                    <a:ext cx="457200" cy="0"/>
                  </a:xfrm>
                  <a:prstGeom prst="line">
                    <a:avLst/>
                  </a:prstGeom>
                  <a:ln w="28575">
                    <a:solidFill>
                      <a:schemeClr val="accent2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4" name="Elbow Connector 113"/>
                <p:cNvCxnSpPr/>
                <p:nvPr/>
              </p:nvCxnSpPr>
              <p:spPr>
                <a:xfrm rot="10800000" flipV="1">
                  <a:off x="2060575" y="2895600"/>
                  <a:ext cx="606425" cy="457200"/>
                </a:xfrm>
                <a:prstGeom prst="bentConnector2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2" name="Straight Connector 71"/>
              <p:cNvCxnSpPr/>
              <p:nvPr/>
            </p:nvCxnSpPr>
            <p:spPr>
              <a:xfrm flipH="1">
                <a:off x="2362203" y="2895600"/>
                <a:ext cx="228597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/>
            <p:cNvGrpSpPr/>
            <p:nvPr/>
          </p:nvGrpSpPr>
          <p:grpSpPr>
            <a:xfrm>
              <a:off x="5291010" y="2860120"/>
              <a:ext cx="914400" cy="533400"/>
              <a:chOff x="2933700" y="2362200"/>
              <a:chExt cx="914400" cy="533400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 flipV="1">
                <a:off x="31242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V="1">
                <a:off x="36576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>
                <a:off x="3124200" y="24384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H="1">
                <a:off x="3124200" y="23622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36576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29337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6" name="Straight Connector 85"/>
            <p:cNvCxnSpPr/>
            <p:nvPr/>
          </p:nvCxnSpPr>
          <p:spPr>
            <a:xfrm>
              <a:off x="6205410" y="3393520"/>
              <a:ext cx="6096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3347910" y="2697540"/>
              <a:ext cx="29718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5748210" y="2687360"/>
              <a:ext cx="0" cy="17276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Group 118"/>
            <p:cNvGrpSpPr/>
            <p:nvPr/>
          </p:nvGrpSpPr>
          <p:grpSpPr>
            <a:xfrm>
              <a:off x="4324350" y="4056337"/>
              <a:ext cx="914400" cy="706160"/>
              <a:chOff x="4419600" y="4094440"/>
              <a:chExt cx="914400" cy="706160"/>
            </a:xfrm>
          </p:grpSpPr>
          <p:grpSp>
            <p:nvGrpSpPr>
              <p:cNvPr id="107" name="Group 106"/>
              <p:cNvGrpSpPr/>
              <p:nvPr/>
            </p:nvGrpSpPr>
            <p:grpSpPr>
              <a:xfrm>
                <a:off x="4419600" y="4267200"/>
                <a:ext cx="914400" cy="533400"/>
                <a:chOff x="2933700" y="2362200"/>
                <a:chExt cx="914400" cy="533400"/>
              </a:xfrm>
            </p:grpSpPr>
            <p:cxnSp>
              <p:nvCxnSpPr>
                <p:cNvPr id="108" name="Straight Connector 107"/>
                <p:cNvCxnSpPr/>
                <p:nvPr/>
              </p:nvCxnSpPr>
              <p:spPr>
                <a:xfrm flipV="1">
                  <a:off x="3124200" y="2438400"/>
                  <a:ext cx="0" cy="4572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flipV="1">
                  <a:off x="3657600" y="2438400"/>
                  <a:ext cx="0" cy="4572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flipH="1">
                  <a:off x="3124200" y="2438400"/>
                  <a:ext cx="5334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flipH="1">
                  <a:off x="3124200" y="2362200"/>
                  <a:ext cx="5334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3657600" y="2895600"/>
                  <a:ext cx="1905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2933700" y="2895600"/>
                  <a:ext cx="1905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4" name="Straight Connector 113"/>
              <p:cNvCxnSpPr/>
              <p:nvPr/>
            </p:nvCxnSpPr>
            <p:spPr>
              <a:xfrm>
                <a:off x="4876800" y="4094440"/>
                <a:ext cx="0" cy="17276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0" name="Straight Connector 119"/>
            <p:cNvCxnSpPr/>
            <p:nvPr/>
          </p:nvCxnSpPr>
          <p:spPr>
            <a:xfrm>
              <a:off x="3333750" y="4043687"/>
              <a:ext cx="16764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9" name="Group 158"/>
            <p:cNvGrpSpPr/>
            <p:nvPr/>
          </p:nvGrpSpPr>
          <p:grpSpPr>
            <a:xfrm>
              <a:off x="4319586" y="3390897"/>
              <a:ext cx="2514600" cy="2590801"/>
              <a:chOff x="4319586" y="3390897"/>
              <a:chExt cx="2514600" cy="2590801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>
                <a:off x="4948110" y="3393520"/>
                <a:ext cx="342900" cy="0"/>
              </a:xfrm>
              <a:prstGeom prst="line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>
                <a:off x="4552950" y="4076697"/>
                <a:ext cx="1371600" cy="0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5400000">
                <a:off x="3714750" y="5372097"/>
                <a:ext cx="1219200" cy="0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4319586" y="5981698"/>
                <a:ext cx="2514600" cy="0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5" name="TextBox 164"/>
          <p:cNvSpPr txBox="1"/>
          <p:nvPr/>
        </p:nvSpPr>
        <p:spPr>
          <a:xfrm>
            <a:off x="3200400" y="1676400"/>
            <a:ext cx="2887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Dual Contact Cell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710699" y="2362200"/>
            <a:ext cx="2333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Regular </a:t>
            </a:r>
            <a:r>
              <a:rPr lang="en-US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wordline</a:t>
            </a:r>
            <a:endParaRPr lang="en-US" sz="28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714797" y="3743980"/>
            <a:ext cx="2523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Negation </a:t>
            </a:r>
            <a:r>
              <a:rPr lang="en-US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wordline</a:t>
            </a:r>
            <a:endParaRPr lang="en-US" sz="28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3656AC2-841C-4D30-AE11-F34DE71874CD}"/>
              </a:ext>
            </a:extLst>
          </p:cNvPr>
          <p:cNvSpPr txBox="1"/>
          <p:nvPr/>
        </p:nvSpPr>
        <p:spPr>
          <a:xfrm>
            <a:off x="6927682" y="3799582"/>
            <a:ext cx="1013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bitline</a:t>
            </a:r>
            <a:endParaRPr lang="en-US" sz="28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3877441-90A8-4A62-8BC3-A066EF1AFB67}"/>
              </a:ext>
            </a:extLst>
          </p:cNvPr>
          <p:cNvGrpSpPr/>
          <p:nvPr/>
        </p:nvGrpSpPr>
        <p:grpSpPr>
          <a:xfrm>
            <a:off x="6937643" y="5953780"/>
            <a:ext cx="1013418" cy="523220"/>
            <a:chOff x="6937643" y="5738010"/>
            <a:chExt cx="1013418" cy="52322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056BA1E-C99A-4D44-8785-7E32608D812F}"/>
                </a:ext>
              </a:extLst>
            </p:cNvPr>
            <p:cNvSpPr txBox="1"/>
            <p:nvPr/>
          </p:nvSpPr>
          <p:spPr>
            <a:xfrm>
              <a:off x="6937643" y="5738010"/>
              <a:ext cx="1013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i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bitline</a:t>
              </a:r>
              <a:endPara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431E725-1CF0-48F3-8452-F5873D7D163A}"/>
                </a:ext>
              </a:extLst>
            </p:cNvPr>
            <p:cNvCxnSpPr/>
            <p:nvPr/>
          </p:nvCxnSpPr>
          <p:spPr>
            <a:xfrm>
              <a:off x="7010400" y="5800135"/>
              <a:ext cx="9144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26458EC2-8B8A-46D9-8B2A-F10710905B8D}"/>
              </a:ext>
            </a:extLst>
          </p:cNvPr>
          <p:cNvSpPr txBox="1"/>
          <p:nvPr/>
        </p:nvSpPr>
        <p:spPr>
          <a:xfrm>
            <a:off x="2156524" y="4800600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enable</a:t>
            </a:r>
          </a:p>
        </p:txBody>
      </p:sp>
    </p:spTree>
    <p:extLst>
      <p:ext uri="{BB962C8B-B14F-4D97-AF65-F5344CB8AC3E}">
        <p14:creationId xmlns:p14="http://schemas.microsoft.com/office/powerpoint/2010/main" val="4108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66" grpId="0"/>
      <p:bldP spid="1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2DC3B-77A9-4C57-B670-FD291E20C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896C2-DE61-4508-B8DE-5872E0E72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Problem: Bulk bitwise operations</a:t>
            </a:r>
          </a:p>
          <a:p>
            <a:pPr lvl="1"/>
            <a:r>
              <a:rPr lang="en-US" dirty="0"/>
              <a:t>present in many applications, e.g., databases, search filters</a:t>
            </a:r>
          </a:p>
          <a:p>
            <a:pPr lvl="1"/>
            <a:r>
              <a:rPr lang="en-US" dirty="0"/>
              <a:t>existing systems are memory bandwidth limited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Our Proposal: Ambit</a:t>
            </a:r>
          </a:p>
          <a:p>
            <a:pPr lvl="1"/>
            <a:r>
              <a:rPr lang="en-US" dirty="0"/>
              <a:t>perform bulk bitwise operations </a:t>
            </a:r>
            <a:r>
              <a:rPr lang="en-US" dirty="0">
                <a:solidFill>
                  <a:srgbClr val="00B050"/>
                </a:solidFill>
              </a:rPr>
              <a:t>completely inside DRAM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bulk bitwise AND/OR</a:t>
            </a:r>
            <a:r>
              <a:rPr lang="en-US" dirty="0"/>
              <a:t>: simultaneous activation of three rows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bulk bitwise NOT</a:t>
            </a:r>
            <a:r>
              <a:rPr lang="en-US" dirty="0"/>
              <a:t>: inverters already in sense amplifiers</a:t>
            </a:r>
          </a:p>
          <a:p>
            <a:pPr lvl="1"/>
            <a:r>
              <a:rPr lang="en-US" dirty="0"/>
              <a:t>less than 1% area overhead over existing DRAM chips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Results compared to state-of-the-art baseline</a:t>
            </a:r>
          </a:p>
          <a:p>
            <a:pPr lvl="1"/>
            <a:r>
              <a:rPr lang="en-US" dirty="0"/>
              <a:t>average across seven bulk bitwise operations </a:t>
            </a:r>
          </a:p>
          <a:p>
            <a:pPr lvl="2"/>
            <a:r>
              <a:rPr lang="en-US" dirty="0"/>
              <a:t>32X performance improvement, 35X energy reduction</a:t>
            </a:r>
          </a:p>
          <a:p>
            <a:pPr lvl="1"/>
            <a:r>
              <a:rPr lang="en-US" dirty="0"/>
              <a:t>3X-7X performance for real-world data-intensive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8954E-4805-4A34-900D-FA28410D8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9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 Using the Sense Amplifier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20</a:t>
            </a:fld>
            <a:endParaRPr lang="en-US"/>
          </a:p>
        </p:txBody>
      </p:sp>
      <p:cxnSp>
        <p:nvCxnSpPr>
          <p:cNvPr id="37" name="Straight Connector 36"/>
          <p:cNvCxnSpPr>
            <a:stCxn id="43" idx="0"/>
          </p:cNvCxnSpPr>
          <p:nvPr/>
        </p:nvCxnSpPr>
        <p:spPr>
          <a:xfrm rot="5400000" flipH="1" flipV="1">
            <a:off x="5231115" y="2960385"/>
            <a:ext cx="317757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43" idx="1"/>
          </p:cNvCxnSpPr>
          <p:nvPr/>
        </p:nvCxnSpPr>
        <p:spPr>
          <a:xfrm rot="10800000">
            <a:off x="3352800" y="5120670"/>
            <a:ext cx="28956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352800" y="5120670"/>
            <a:ext cx="28956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752600" y="4724400"/>
            <a:ext cx="154665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800" b="1" dirty="0">
                <a:solidFill>
                  <a:srgbClr val="C00000"/>
                </a:solidFill>
              </a:rPr>
              <a:t>enable sense amp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248400" y="4549170"/>
            <a:ext cx="1143000" cy="1143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Sense Amp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262310" y="1468160"/>
            <a:ext cx="4572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259135" y="1772960"/>
            <a:ext cx="4572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45"/>
          <p:cNvGrpSpPr/>
          <p:nvPr/>
        </p:nvGrpSpPr>
        <p:grpSpPr>
          <a:xfrm>
            <a:off x="3652710" y="1468160"/>
            <a:ext cx="1295400" cy="914400"/>
            <a:chOff x="1295400" y="2438400"/>
            <a:chExt cx="1295400" cy="914400"/>
          </a:xfrm>
        </p:grpSpPr>
        <p:grpSp>
          <p:nvGrpSpPr>
            <p:cNvPr id="5" name="Group 86"/>
            <p:cNvGrpSpPr/>
            <p:nvPr/>
          </p:nvGrpSpPr>
          <p:grpSpPr>
            <a:xfrm>
              <a:off x="1295400" y="2438400"/>
              <a:ext cx="1063625" cy="914400"/>
              <a:chOff x="2060575" y="2438400"/>
              <a:chExt cx="1063625" cy="914400"/>
            </a:xfrm>
          </p:grpSpPr>
          <p:grpSp>
            <p:nvGrpSpPr>
              <p:cNvPr id="6" name="Group 88"/>
              <p:cNvGrpSpPr/>
              <p:nvPr/>
            </p:nvGrpSpPr>
            <p:grpSpPr>
              <a:xfrm>
                <a:off x="2667000" y="2438400"/>
                <a:ext cx="457200" cy="914400"/>
                <a:chOff x="2667000" y="2438400"/>
                <a:chExt cx="457200" cy="914400"/>
              </a:xfrm>
            </p:grpSpPr>
            <p:cxnSp>
              <p:nvCxnSpPr>
                <p:cNvPr id="51" name="Straight Connector 50"/>
                <p:cNvCxnSpPr/>
                <p:nvPr/>
              </p:nvCxnSpPr>
              <p:spPr>
                <a:xfrm flipV="1">
                  <a:off x="31242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flipV="1">
                  <a:off x="26670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2667000" y="3352800"/>
                  <a:ext cx="4572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Elbow Connector 89"/>
              <p:cNvCxnSpPr/>
              <p:nvPr/>
            </p:nvCxnSpPr>
            <p:spPr>
              <a:xfrm rot="10800000" flipV="1">
                <a:off x="2060575" y="2895600"/>
                <a:ext cx="606425" cy="457200"/>
              </a:xfrm>
              <a:prstGeom prst="bentConnector2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Straight Connector 47"/>
            <p:cNvCxnSpPr/>
            <p:nvPr/>
          </p:nvCxnSpPr>
          <p:spPr>
            <a:xfrm flipH="1">
              <a:off x="2362203" y="2895600"/>
              <a:ext cx="228597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53"/>
          <p:cNvGrpSpPr/>
          <p:nvPr/>
        </p:nvGrpSpPr>
        <p:grpSpPr>
          <a:xfrm>
            <a:off x="5291010" y="1391960"/>
            <a:ext cx="914400" cy="533400"/>
            <a:chOff x="2933700" y="2362200"/>
            <a:chExt cx="914400" cy="533400"/>
          </a:xfrm>
        </p:grpSpPr>
        <p:cxnSp>
          <p:nvCxnSpPr>
            <p:cNvPr id="55" name="Straight Connector 54"/>
            <p:cNvCxnSpPr/>
            <p:nvPr/>
          </p:nvCxnSpPr>
          <p:spPr>
            <a:xfrm flipV="1">
              <a:off x="31242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36576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3124200" y="24384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3124200" y="23622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6576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9337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Straight Connector 60"/>
          <p:cNvCxnSpPr/>
          <p:nvPr/>
        </p:nvCxnSpPr>
        <p:spPr>
          <a:xfrm>
            <a:off x="4948110" y="1925360"/>
            <a:ext cx="3429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205410" y="1925360"/>
            <a:ext cx="6096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347910" y="1229380"/>
            <a:ext cx="29718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748210" y="1219200"/>
            <a:ext cx="0" cy="17276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347910" y="1229380"/>
            <a:ext cx="29718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948110" y="1925360"/>
            <a:ext cx="3429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205410" y="1925360"/>
            <a:ext cx="6096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4262310" y="2936320"/>
            <a:ext cx="4572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69"/>
          <p:cNvGrpSpPr/>
          <p:nvPr/>
        </p:nvGrpSpPr>
        <p:grpSpPr>
          <a:xfrm>
            <a:off x="3652710" y="2936320"/>
            <a:ext cx="1295400" cy="914400"/>
            <a:chOff x="1295400" y="2438400"/>
            <a:chExt cx="1295400" cy="914400"/>
          </a:xfrm>
        </p:grpSpPr>
        <p:grpSp>
          <p:nvGrpSpPr>
            <p:cNvPr id="9" name="Group 110"/>
            <p:cNvGrpSpPr/>
            <p:nvPr/>
          </p:nvGrpSpPr>
          <p:grpSpPr>
            <a:xfrm>
              <a:off x="1295400" y="2438400"/>
              <a:ext cx="1063625" cy="914400"/>
              <a:chOff x="2060575" y="2438400"/>
              <a:chExt cx="1063625" cy="914400"/>
            </a:xfrm>
          </p:grpSpPr>
          <p:grpSp>
            <p:nvGrpSpPr>
              <p:cNvPr id="10" name="Group 112"/>
              <p:cNvGrpSpPr/>
              <p:nvPr/>
            </p:nvGrpSpPr>
            <p:grpSpPr>
              <a:xfrm>
                <a:off x="2667000" y="2438400"/>
                <a:ext cx="457200" cy="914400"/>
                <a:chOff x="2667000" y="2438400"/>
                <a:chExt cx="457200" cy="914400"/>
              </a:xfrm>
            </p:grpSpPr>
            <p:cxnSp>
              <p:nvCxnSpPr>
                <p:cNvPr id="75" name="Straight Connector 74"/>
                <p:cNvCxnSpPr/>
                <p:nvPr/>
              </p:nvCxnSpPr>
              <p:spPr>
                <a:xfrm flipV="1">
                  <a:off x="31242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flipV="1">
                  <a:off x="26670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2667000" y="3352800"/>
                  <a:ext cx="4572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4" name="Elbow Connector 113"/>
              <p:cNvCxnSpPr/>
              <p:nvPr/>
            </p:nvCxnSpPr>
            <p:spPr>
              <a:xfrm rot="10800000" flipV="1">
                <a:off x="2060575" y="2895600"/>
                <a:ext cx="606425" cy="457200"/>
              </a:xfrm>
              <a:prstGeom prst="bentConnector2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Straight Connector 71"/>
            <p:cNvCxnSpPr/>
            <p:nvPr/>
          </p:nvCxnSpPr>
          <p:spPr>
            <a:xfrm flipH="1">
              <a:off x="2362203" y="2895600"/>
              <a:ext cx="228597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77"/>
          <p:cNvGrpSpPr/>
          <p:nvPr/>
        </p:nvGrpSpPr>
        <p:grpSpPr>
          <a:xfrm>
            <a:off x="5291010" y="2860120"/>
            <a:ext cx="914400" cy="533400"/>
            <a:chOff x="2933700" y="2362200"/>
            <a:chExt cx="914400" cy="533400"/>
          </a:xfrm>
        </p:grpSpPr>
        <p:cxnSp>
          <p:nvCxnSpPr>
            <p:cNvPr id="79" name="Straight Connector 78"/>
            <p:cNvCxnSpPr/>
            <p:nvPr/>
          </p:nvCxnSpPr>
          <p:spPr>
            <a:xfrm flipV="1">
              <a:off x="31242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36576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3124200" y="24384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3124200" y="23622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36576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9337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6" name="Straight Connector 85"/>
          <p:cNvCxnSpPr/>
          <p:nvPr/>
        </p:nvCxnSpPr>
        <p:spPr>
          <a:xfrm>
            <a:off x="6205410" y="3393520"/>
            <a:ext cx="6096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3347910" y="2697540"/>
            <a:ext cx="29718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5748210" y="2687360"/>
            <a:ext cx="0" cy="17276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43" idx="2"/>
          </p:cNvCxnSpPr>
          <p:nvPr/>
        </p:nvCxnSpPr>
        <p:spPr>
          <a:xfrm rot="5400000">
            <a:off x="6427485" y="6084585"/>
            <a:ext cx="78483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8"/>
          <p:cNvGrpSpPr/>
          <p:nvPr/>
        </p:nvGrpSpPr>
        <p:grpSpPr>
          <a:xfrm>
            <a:off x="4324350" y="4056337"/>
            <a:ext cx="914400" cy="706160"/>
            <a:chOff x="4419600" y="4094440"/>
            <a:chExt cx="914400" cy="706160"/>
          </a:xfrm>
        </p:grpSpPr>
        <p:grpSp>
          <p:nvGrpSpPr>
            <p:cNvPr id="13" name="Group 106"/>
            <p:cNvGrpSpPr/>
            <p:nvPr/>
          </p:nvGrpSpPr>
          <p:grpSpPr>
            <a:xfrm>
              <a:off x="4419600" y="4267200"/>
              <a:ext cx="914400" cy="533400"/>
              <a:chOff x="2933700" y="2362200"/>
              <a:chExt cx="914400" cy="533400"/>
            </a:xfrm>
          </p:grpSpPr>
          <p:cxnSp>
            <p:nvCxnSpPr>
              <p:cNvPr id="108" name="Straight Connector 107"/>
              <p:cNvCxnSpPr/>
              <p:nvPr/>
            </p:nvCxnSpPr>
            <p:spPr>
              <a:xfrm flipV="1">
                <a:off x="31242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flipV="1">
                <a:off x="3657600" y="2438400"/>
                <a:ext cx="0" cy="45720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flipH="1">
                <a:off x="3124200" y="24384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flipH="1">
                <a:off x="3124200" y="2362200"/>
                <a:ext cx="5334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36576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2933700" y="2895600"/>
                <a:ext cx="1905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4" name="Straight Connector 113"/>
            <p:cNvCxnSpPr/>
            <p:nvPr/>
          </p:nvCxnSpPr>
          <p:spPr>
            <a:xfrm>
              <a:off x="4876800" y="4094440"/>
              <a:ext cx="0" cy="17276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0" name="Straight Connector 119"/>
          <p:cNvCxnSpPr/>
          <p:nvPr/>
        </p:nvCxnSpPr>
        <p:spPr>
          <a:xfrm>
            <a:off x="3333750" y="4043687"/>
            <a:ext cx="16764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3333750" y="4043687"/>
            <a:ext cx="16764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58"/>
          <p:cNvGrpSpPr/>
          <p:nvPr/>
        </p:nvGrpSpPr>
        <p:grpSpPr>
          <a:xfrm>
            <a:off x="4319586" y="3390897"/>
            <a:ext cx="2514600" cy="2590801"/>
            <a:chOff x="4319586" y="3390897"/>
            <a:chExt cx="2514600" cy="2590801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4948110" y="3393520"/>
              <a:ext cx="342900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5400000">
              <a:off x="4552950" y="4076697"/>
              <a:ext cx="13716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>
              <a:off x="3714750" y="5372097"/>
              <a:ext cx="12192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4319586" y="5981698"/>
              <a:ext cx="25146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/>
          <p:cNvSpPr txBox="1"/>
          <p:nvPr/>
        </p:nvSpPr>
        <p:spPr>
          <a:xfrm>
            <a:off x="6659735" y="838200"/>
            <a:ext cx="1341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½ V</a:t>
            </a:r>
            <a:r>
              <a:rPr lang="en-US" sz="2800" b="1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DD </a:t>
            </a:r>
            <a:r>
              <a:rPr lang="en-US" sz="2800" b="1" dirty="0">
                <a:solidFill>
                  <a:srgbClr val="C00000"/>
                </a:solidFill>
              </a:rPr>
              <a:t>+ </a:t>
            </a:r>
            <a:r>
              <a:rPr lang="el-GR" sz="2800" b="1" dirty="0">
                <a:solidFill>
                  <a:srgbClr val="C00000"/>
                </a:solidFill>
              </a:rPr>
              <a:t>δ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6670612" y="838200"/>
            <a:ext cx="873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½ V</a:t>
            </a:r>
            <a:r>
              <a:rPr lang="en-US" sz="2800" b="1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DD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6629400" y="838200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V</a:t>
            </a:r>
            <a:r>
              <a:rPr lang="en-US" sz="2800" b="1" baseline="-25000" dirty="0">
                <a:solidFill>
                  <a:srgbClr val="C00000"/>
                </a:solidFill>
              </a:rPr>
              <a:t>DD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6899212" y="6019800"/>
            <a:ext cx="873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½ V</a:t>
            </a:r>
            <a:r>
              <a:rPr lang="en-US" sz="2800" b="1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DD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6979828" y="6019800"/>
            <a:ext cx="336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0</a:t>
            </a:r>
            <a:endParaRPr lang="en-US" sz="2800" b="1" baseline="-25000" dirty="0">
              <a:solidFill>
                <a:srgbClr val="C00000"/>
              </a:solidFill>
            </a:endParaRPr>
          </a:p>
        </p:txBody>
      </p:sp>
      <p:grpSp>
        <p:nvGrpSpPr>
          <p:cNvPr id="15" name="Group 159"/>
          <p:cNvGrpSpPr/>
          <p:nvPr/>
        </p:nvGrpSpPr>
        <p:grpSpPr>
          <a:xfrm>
            <a:off x="4317611" y="3393374"/>
            <a:ext cx="2514600" cy="2602676"/>
            <a:chOff x="4319586" y="3379022"/>
            <a:chExt cx="2514600" cy="2602676"/>
          </a:xfrm>
        </p:grpSpPr>
        <p:cxnSp>
          <p:nvCxnSpPr>
            <p:cNvPr id="161" name="Straight Connector 160"/>
            <p:cNvCxnSpPr/>
            <p:nvPr/>
          </p:nvCxnSpPr>
          <p:spPr>
            <a:xfrm>
              <a:off x="4948110" y="3393520"/>
              <a:ext cx="342900" cy="0"/>
            </a:xfrm>
            <a:prstGeom prst="line">
              <a:avLst/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5400000">
              <a:off x="4552950" y="4064822"/>
              <a:ext cx="1371600" cy="0"/>
            </a:xfrm>
            <a:prstGeom prst="line">
              <a:avLst/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5400000">
              <a:off x="3714750" y="5372097"/>
              <a:ext cx="1219200" cy="0"/>
            </a:xfrm>
            <a:prstGeom prst="line">
              <a:avLst/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4319586" y="5981698"/>
              <a:ext cx="2514600" cy="0"/>
            </a:xfrm>
            <a:prstGeom prst="line">
              <a:avLst/>
            </a:prstGeom>
            <a:ln w="3810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88"/>
          <p:cNvSpPr txBox="1"/>
          <p:nvPr/>
        </p:nvSpPr>
        <p:spPr>
          <a:xfrm>
            <a:off x="1066800" y="967669"/>
            <a:ext cx="21336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800" b="1" dirty="0">
                <a:solidFill>
                  <a:srgbClr val="C00000"/>
                </a:solidFill>
              </a:rPr>
              <a:t>activate source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57200" y="3551670"/>
            <a:ext cx="25908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800" b="1" dirty="0">
                <a:solidFill>
                  <a:srgbClr val="C00000"/>
                </a:solidFill>
              </a:rPr>
              <a:t>activate</a:t>
            </a:r>
          </a:p>
          <a:p>
            <a:pPr algn="r">
              <a:lnSpc>
                <a:spcPct val="90000"/>
              </a:lnSpc>
            </a:pPr>
            <a:r>
              <a:rPr lang="en-US" sz="2800" b="1" dirty="0">
                <a:solidFill>
                  <a:srgbClr val="C00000"/>
                </a:solidFill>
              </a:rPr>
              <a:t>negation </a:t>
            </a:r>
            <a:r>
              <a:rPr lang="en-US" sz="2800" b="1" dirty="0" err="1">
                <a:solidFill>
                  <a:srgbClr val="C00000"/>
                </a:solidFill>
              </a:rPr>
              <a:t>wordline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926AEE9-3C8D-4D18-BDB6-E0832A281B0A}"/>
              </a:ext>
            </a:extLst>
          </p:cNvPr>
          <p:cNvSpPr txBox="1"/>
          <p:nvPr/>
        </p:nvSpPr>
        <p:spPr>
          <a:xfrm>
            <a:off x="6868279" y="3824303"/>
            <a:ext cx="1013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bitline</a:t>
            </a:r>
            <a:endParaRPr lang="en-US" sz="28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CE3404E-716B-48C1-A5D8-2C514930FD96}"/>
              </a:ext>
            </a:extLst>
          </p:cNvPr>
          <p:cNvGrpSpPr/>
          <p:nvPr/>
        </p:nvGrpSpPr>
        <p:grpSpPr>
          <a:xfrm>
            <a:off x="5698701" y="6163836"/>
            <a:ext cx="1013418" cy="523220"/>
            <a:chOff x="6937643" y="5738010"/>
            <a:chExt cx="1013418" cy="523220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9BB351EB-8C98-49B1-8C97-C9F38CE836F0}"/>
                </a:ext>
              </a:extLst>
            </p:cNvPr>
            <p:cNvSpPr txBox="1"/>
            <p:nvPr/>
          </p:nvSpPr>
          <p:spPr>
            <a:xfrm>
              <a:off x="6937643" y="5738010"/>
              <a:ext cx="1013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i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bitline</a:t>
              </a:r>
              <a:endPara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5A2D103-3662-41E8-A962-4411F875DD53}"/>
                </a:ext>
              </a:extLst>
            </p:cNvPr>
            <p:cNvCxnSpPr/>
            <p:nvPr/>
          </p:nvCxnSpPr>
          <p:spPr>
            <a:xfrm>
              <a:off x="7010400" y="5800135"/>
              <a:ext cx="9144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157519FB-81B6-4EF9-A568-C21B1FA6FBC7}"/>
              </a:ext>
            </a:extLst>
          </p:cNvPr>
          <p:cNvSpPr txBox="1"/>
          <p:nvPr/>
        </p:nvSpPr>
        <p:spPr>
          <a:xfrm>
            <a:off x="2590423" y="1752600"/>
            <a:ext cx="99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88346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 animBg="1"/>
      <p:bldP spid="44" grpId="1" animBg="1"/>
      <p:bldP spid="68" grpId="0" animBg="1"/>
      <p:bldP spid="154" grpId="0"/>
      <p:bldP spid="154" grpId="1"/>
      <p:bldP spid="155" grpId="0"/>
      <p:bldP spid="156" grpId="0"/>
      <p:bldP spid="157" grpId="0"/>
      <p:bldP spid="158" grpId="0"/>
      <p:bldP spid="89" grpId="0"/>
      <p:bldP spid="89" grpId="1"/>
      <p:bldP spid="9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494EC-CC29-4C1B-BC30-B25CBF015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Ambit vs. DDR3: Performance and Energy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39D3B-A3F5-4658-A5BE-B00BFFC8A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AB549DD-5A03-443B-A7E3-97EF7C548D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4934760"/>
              </p:ext>
            </p:extLst>
          </p:nvPr>
        </p:nvGraphicFramePr>
        <p:xfrm>
          <a:off x="609600" y="1143000"/>
          <a:ext cx="80772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1F13FD58-5AF1-4A70-AAF4-BA2FD69585F4}"/>
              </a:ext>
            </a:extLst>
          </p:cNvPr>
          <p:cNvGrpSpPr/>
          <p:nvPr/>
        </p:nvGrpSpPr>
        <p:grpSpPr>
          <a:xfrm>
            <a:off x="5628222" y="2477869"/>
            <a:ext cx="1849940" cy="1451335"/>
            <a:chOff x="5628222" y="2477869"/>
            <a:chExt cx="1849940" cy="145133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3014AC-E750-4E89-95E0-6E377B3192BA}"/>
                </a:ext>
              </a:extLst>
            </p:cNvPr>
            <p:cNvSpPr txBox="1"/>
            <p:nvPr/>
          </p:nvSpPr>
          <p:spPr>
            <a:xfrm>
              <a:off x="5628222" y="2477869"/>
              <a:ext cx="7665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32X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19E9FFE-5207-445D-921D-CAE4675041B8}"/>
                </a:ext>
              </a:extLst>
            </p:cNvPr>
            <p:cNvSpPr/>
            <p:nvPr/>
          </p:nvSpPr>
          <p:spPr>
            <a:xfrm>
              <a:off x="6102036" y="3041964"/>
              <a:ext cx="1376126" cy="887240"/>
            </a:xfrm>
            <a:custGeom>
              <a:avLst/>
              <a:gdLst>
                <a:gd name="connsiteX0" fmla="*/ 0 w 1376126"/>
                <a:gd name="connsiteY0" fmla="*/ 0 h 887240"/>
                <a:gd name="connsiteX1" fmla="*/ 1376126 w 1376126"/>
                <a:gd name="connsiteY1" fmla="*/ 887240 h 88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76126" h="887240">
                  <a:moveTo>
                    <a:pt x="0" y="0"/>
                  </a:moveTo>
                  <a:lnTo>
                    <a:pt x="1376126" y="887240"/>
                  </a:ln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7EBAEE8-0E06-4849-B21E-503146852B82}"/>
              </a:ext>
            </a:extLst>
          </p:cNvPr>
          <p:cNvGrpSpPr/>
          <p:nvPr/>
        </p:nvGrpSpPr>
        <p:grpSpPr>
          <a:xfrm>
            <a:off x="6811244" y="2477869"/>
            <a:ext cx="1083378" cy="1270266"/>
            <a:chOff x="6811244" y="2477869"/>
            <a:chExt cx="1083378" cy="127026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3341D2-3336-47D4-9CDA-B09DF0130A4F}"/>
                </a:ext>
              </a:extLst>
            </p:cNvPr>
            <p:cNvSpPr txBox="1"/>
            <p:nvPr/>
          </p:nvSpPr>
          <p:spPr>
            <a:xfrm>
              <a:off x="6811244" y="2477869"/>
              <a:ext cx="7665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70C0"/>
                  </a:solidFill>
                </a:rPr>
                <a:t>35X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DAC4FD1-AA02-4523-83C6-B4526A5134E2}"/>
                </a:ext>
              </a:extLst>
            </p:cNvPr>
            <p:cNvSpPr/>
            <p:nvPr/>
          </p:nvSpPr>
          <p:spPr>
            <a:xfrm>
              <a:off x="7206558" y="3014804"/>
              <a:ext cx="688064" cy="733331"/>
            </a:xfrm>
            <a:custGeom>
              <a:avLst/>
              <a:gdLst>
                <a:gd name="connsiteX0" fmla="*/ 0 w 688064"/>
                <a:gd name="connsiteY0" fmla="*/ 0 h 733331"/>
                <a:gd name="connsiteX1" fmla="*/ 688064 w 688064"/>
                <a:gd name="connsiteY1" fmla="*/ 733331 h 73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8064" h="733331">
                  <a:moveTo>
                    <a:pt x="0" y="0"/>
                  </a:moveTo>
                  <a:lnTo>
                    <a:pt x="688064" y="733331"/>
                  </a:ln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329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the talk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t>22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81000" y="1143000"/>
            <a:ext cx="8229600" cy="914400"/>
          </a:xfrm>
          <a:prstGeom prst="roundRect">
            <a:avLst>
              <a:gd name="adj" fmla="val 36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lnSpc>
                <a:spcPct val="120000"/>
              </a:lnSpc>
              <a:tabLst>
                <a:tab pos="461963" algn="l"/>
              </a:tabLst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	DRAM Background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1000" y="3276600"/>
            <a:ext cx="8229600" cy="914400"/>
          </a:xfrm>
          <a:prstGeom prst="roundRect">
            <a:avLst>
              <a:gd name="adj" fmla="val 36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lnSpc>
                <a:spcPct val="120000"/>
              </a:lnSpc>
              <a:tabLst>
                <a:tab pos="461963" algn="l"/>
              </a:tabLst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	Bitwise NOT in DRAM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81000" y="2209800"/>
            <a:ext cx="8229600" cy="914400"/>
          </a:xfrm>
          <a:prstGeom prst="roundRect">
            <a:avLst>
              <a:gd name="adj" fmla="val 36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lnSpc>
                <a:spcPct val="120000"/>
              </a:lnSpc>
              <a:tabLst>
                <a:tab pos="461963" algn="l"/>
              </a:tabLst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	Bitwise AND/OR in DRAM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000" y="4343400"/>
            <a:ext cx="8229600" cy="914400"/>
          </a:xfrm>
          <a:prstGeom prst="roundRect">
            <a:avLst>
              <a:gd name="adj" fmla="val 36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lnSpc>
                <a:spcPct val="120000"/>
              </a:lnSpc>
              <a:tabLst>
                <a:tab pos="461963" algn="l"/>
              </a:tabLst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	Ambit Implementation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81000" y="5410200"/>
            <a:ext cx="8229600" cy="914400"/>
          </a:xfrm>
          <a:prstGeom prst="roundRect">
            <a:avLst>
              <a:gd name="adj" fmla="val 36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lnSpc>
                <a:spcPct val="120000"/>
              </a:lnSpc>
              <a:tabLst>
                <a:tab pos="461963" algn="l"/>
              </a:tabLst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	Applications and Evaluation</a:t>
            </a:r>
          </a:p>
        </p:txBody>
      </p:sp>
    </p:spTree>
    <p:extLst>
      <p:ext uri="{BB962C8B-B14F-4D97-AF65-F5344CB8AC3E}">
        <p14:creationId xmlns:p14="http://schemas.microsoft.com/office/powerpoint/2010/main" val="406720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Ambit – Implementation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058179" y="5410200"/>
            <a:ext cx="4800600" cy="914400"/>
            <a:chOff x="2362200" y="4495800"/>
            <a:chExt cx="4800600" cy="533400"/>
          </a:xfrm>
        </p:grpSpPr>
        <p:sp>
          <p:nvSpPr>
            <p:cNvPr id="5" name="Rounded Rectangle 4"/>
            <p:cNvSpPr/>
            <p:nvPr/>
          </p:nvSpPr>
          <p:spPr>
            <a:xfrm>
              <a:off x="2362200" y="4495800"/>
              <a:ext cx="533400" cy="533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971800" y="4495800"/>
              <a:ext cx="533400" cy="533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581400" y="4495800"/>
              <a:ext cx="533400" cy="533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191000" y="4495800"/>
              <a:ext cx="533400" cy="533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800600" y="4495800"/>
              <a:ext cx="533400" cy="533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410200" y="4495800"/>
              <a:ext cx="533400" cy="533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019800" y="4495800"/>
              <a:ext cx="533400" cy="533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629400" y="4495800"/>
              <a:ext cx="533400" cy="533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58179" y="4800600"/>
            <a:ext cx="4800600" cy="533400"/>
            <a:chOff x="2362200" y="4495800"/>
            <a:chExt cx="4800600" cy="5334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5" name="Rounded Rectangle 14"/>
            <p:cNvSpPr/>
            <p:nvPr/>
          </p:nvSpPr>
          <p:spPr>
            <a:xfrm>
              <a:off x="2362200" y="4495800"/>
              <a:ext cx="533400" cy="533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971800" y="4495800"/>
              <a:ext cx="533400" cy="533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581400" y="4495800"/>
              <a:ext cx="533400" cy="533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191000" y="4495800"/>
              <a:ext cx="533400" cy="533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800600" y="4495800"/>
              <a:ext cx="533400" cy="533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410200" y="4495800"/>
              <a:ext cx="533400" cy="533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019800" y="4495800"/>
              <a:ext cx="533400" cy="533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629400" y="4495800"/>
              <a:ext cx="533400" cy="533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3058179" y="3657600"/>
            <a:ext cx="4800600" cy="1066800"/>
            <a:chOff x="3058179" y="3657600"/>
            <a:chExt cx="4800600" cy="1066800"/>
          </a:xfrm>
        </p:grpSpPr>
        <p:grpSp>
          <p:nvGrpSpPr>
            <p:cNvPr id="23" name="Group 22"/>
            <p:cNvGrpSpPr/>
            <p:nvPr/>
          </p:nvGrpSpPr>
          <p:grpSpPr>
            <a:xfrm>
              <a:off x="3058179" y="4419600"/>
              <a:ext cx="4800600" cy="304800"/>
              <a:chOff x="2362200" y="4495800"/>
              <a:chExt cx="4800600" cy="5334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24" name="Rounded Rectangle 23"/>
              <p:cNvSpPr/>
              <p:nvPr/>
            </p:nvSpPr>
            <p:spPr>
              <a:xfrm>
                <a:off x="2362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2971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3581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41910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48006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5410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6019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6629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3058179" y="4038600"/>
              <a:ext cx="4800600" cy="304800"/>
              <a:chOff x="2362200" y="4495800"/>
              <a:chExt cx="4800600" cy="5334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51" name="Rounded Rectangle 50"/>
              <p:cNvSpPr/>
              <p:nvPr/>
            </p:nvSpPr>
            <p:spPr>
              <a:xfrm>
                <a:off x="2362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2971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3581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41910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48006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5410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6019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6629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3058179" y="3657600"/>
              <a:ext cx="4800600" cy="304800"/>
              <a:chOff x="2362200" y="4495800"/>
              <a:chExt cx="4800600" cy="5334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60" name="Rounded Rectangle 59"/>
              <p:cNvSpPr/>
              <p:nvPr/>
            </p:nvSpPr>
            <p:spPr>
              <a:xfrm>
                <a:off x="2362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2971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3581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41910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48006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5410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6019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" name="Rounded Rectangle 66"/>
              <p:cNvSpPr/>
              <p:nvPr/>
            </p:nvSpPr>
            <p:spPr>
              <a:xfrm>
                <a:off x="6629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41" name="Group 140"/>
          <p:cNvGrpSpPr/>
          <p:nvPr/>
        </p:nvGrpSpPr>
        <p:grpSpPr>
          <a:xfrm>
            <a:off x="3058179" y="2895600"/>
            <a:ext cx="4800600" cy="685800"/>
            <a:chOff x="3058179" y="2895600"/>
            <a:chExt cx="4800600" cy="685800"/>
          </a:xfrm>
        </p:grpSpPr>
        <p:grpSp>
          <p:nvGrpSpPr>
            <p:cNvPr id="68" name="Group 67"/>
            <p:cNvGrpSpPr/>
            <p:nvPr/>
          </p:nvGrpSpPr>
          <p:grpSpPr>
            <a:xfrm>
              <a:off x="3058179" y="3276600"/>
              <a:ext cx="4800600" cy="304800"/>
              <a:chOff x="2362200" y="4495800"/>
              <a:chExt cx="4800600" cy="53340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69" name="Rounded Rectangle 68"/>
              <p:cNvSpPr/>
              <p:nvPr/>
            </p:nvSpPr>
            <p:spPr>
              <a:xfrm>
                <a:off x="2362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2971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</a:p>
            </p:txBody>
          </p:sp>
          <p:sp>
            <p:nvSpPr>
              <p:cNvPr id="71" name="Rounded Rectangle 70"/>
              <p:cNvSpPr/>
              <p:nvPr/>
            </p:nvSpPr>
            <p:spPr>
              <a:xfrm>
                <a:off x="3581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>
                <a:off x="41910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48006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5410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</a:p>
            </p:txBody>
          </p:sp>
          <p:sp>
            <p:nvSpPr>
              <p:cNvPr id="75" name="Rounded Rectangle 74"/>
              <p:cNvSpPr/>
              <p:nvPr/>
            </p:nvSpPr>
            <p:spPr>
              <a:xfrm>
                <a:off x="6019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6629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3058179" y="2895600"/>
              <a:ext cx="4800600" cy="304800"/>
              <a:chOff x="2362200" y="4495800"/>
              <a:chExt cx="4800600" cy="53340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78" name="Rounded Rectangle 77"/>
              <p:cNvSpPr/>
              <p:nvPr/>
            </p:nvSpPr>
            <p:spPr>
              <a:xfrm>
                <a:off x="2362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79" name="Rounded Rectangle 78"/>
              <p:cNvSpPr/>
              <p:nvPr/>
            </p:nvSpPr>
            <p:spPr>
              <a:xfrm>
                <a:off x="2971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80" name="Rounded Rectangle 79"/>
              <p:cNvSpPr/>
              <p:nvPr/>
            </p:nvSpPr>
            <p:spPr>
              <a:xfrm>
                <a:off x="3581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81" name="Rounded Rectangle 80"/>
              <p:cNvSpPr/>
              <p:nvPr/>
            </p:nvSpPr>
            <p:spPr>
              <a:xfrm>
                <a:off x="41910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82" name="Rounded Rectangle 81"/>
              <p:cNvSpPr/>
              <p:nvPr/>
            </p:nvSpPr>
            <p:spPr>
              <a:xfrm>
                <a:off x="48006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83" name="Rounded Rectangle 82"/>
              <p:cNvSpPr/>
              <p:nvPr/>
            </p:nvSpPr>
            <p:spPr>
              <a:xfrm>
                <a:off x="5410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84" name="Rounded Rectangle 83"/>
              <p:cNvSpPr/>
              <p:nvPr/>
            </p:nvSpPr>
            <p:spPr>
              <a:xfrm>
                <a:off x="6019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85" name="Rounded Rectangle 84"/>
              <p:cNvSpPr/>
              <p:nvPr/>
            </p:nvSpPr>
            <p:spPr>
              <a:xfrm>
                <a:off x="6629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</a:p>
            </p:txBody>
          </p:sp>
        </p:grpSp>
      </p:grpSp>
      <p:grpSp>
        <p:nvGrpSpPr>
          <p:cNvPr id="140" name="Group 139"/>
          <p:cNvGrpSpPr/>
          <p:nvPr/>
        </p:nvGrpSpPr>
        <p:grpSpPr>
          <a:xfrm>
            <a:off x="3058179" y="990600"/>
            <a:ext cx="4866621" cy="1828800"/>
            <a:chOff x="3058179" y="990600"/>
            <a:chExt cx="4866621" cy="1828800"/>
          </a:xfrm>
        </p:grpSpPr>
        <p:grpSp>
          <p:nvGrpSpPr>
            <p:cNvPr id="86" name="Group 85"/>
            <p:cNvGrpSpPr/>
            <p:nvPr/>
          </p:nvGrpSpPr>
          <p:grpSpPr>
            <a:xfrm>
              <a:off x="3058179" y="2514600"/>
              <a:ext cx="4800600" cy="304800"/>
              <a:chOff x="2362200" y="4495800"/>
              <a:chExt cx="4800600" cy="533400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87" name="Rounded Rectangle 86"/>
              <p:cNvSpPr/>
              <p:nvPr/>
            </p:nvSpPr>
            <p:spPr>
              <a:xfrm>
                <a:off x="2362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8" name="Rounded Rectangle 87"/>
              <p:cNvSpPr/>
              <p:nvPr/>
            </p:nvSpPr>
            <p:spPr>
              <a:xfrm>
                <a:off x="2971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9" name="Rounded Rectangle 88"/>
              <p:cNvSpPr/>
              <p:nvPr/>
            </p:nvSpPr>
            <p:spPr>
              <a:xfrm>
                <a:off x="3581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0" name="Rounded Rectangle 89"/>
              <p:cNvSpPr/>
              <p:nvPr/>
            </p:nvSpPr>
            <p:spPr>
              <a:xfrm>
                <a:off x="41910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1" name="Rounded Rectangle 90"/>
              <p:cNvSpPr/>
              <p:nvPr/>
            </p:nvSpPr>
            <p:spPr>
              <a:xfrm>
                <a:off x="48006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" name="Rounded Rectangle 91"/>
              <p:cNvSpPr/>
              <p:nvPr/>
            </p:nvSpPr>
            <p:spPr>
              <a:xfrm>
                <a:off x="5410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" name="Rounded Rectangle 92"/>
              <p:cNvSpPr/>
              <p:nvPr/>
            </p:nvSpPr>
            <p:spPr>
              <a:xfrm>
                <a:off x="6019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6629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3058179" y="2133600"/>
              <a:ext cx="4800600" cy="304800"/>
              <a:chOff x="2362200" y="4495800"/>
              <a:chExt cx="4800600" cy="533400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96" name="Rounded Rectangle 95"/>
              <p:cNvSpPr/>
              <p:nvPr/>
            </p:nvSpPr>
            <p:spPr>
              <a:xfrm>
                <a:off x="2362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7" name="Rounded Rectangle 96"/>
              <p:cNvSpPr/>
              <p:nvPr/>
            </p:nvSpPr>
            <p:spPr>
              <a:xfrm>
                <a:off x="2971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8" name="Rounded Rectangle 97"/>
              <p:cNvSpPr/>
              <p:nvPr/>
            </p:nvSpPr>
            <p:spPr>
              <a:xfrm>
                <a:off x="3581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9" name="Rounded Rectangle 98"/>
              <p:cNvSpPr/>
              <p:nvPr/>
            </p:nvSpPr>
            <p:spPr>
              <a:xfrm>
                <a:off x="41910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0" name="Rounded Rectangle 99"/>
              <p:cNvSpPr/>
              <p:nvPr/>
            </p:nvSpPr>
            <p:spPr>
              <a:xfrm>
                <a:off x="48006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1" name="Rounded Rectangle 100"/>
              <p:cNvSpPr/>
              <p:nvPr/>
            </p:nvSpPr>
            <p:spPr>
              <a:xfrm>
                <a:off x="5410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2" name="Rounded Rectangle 101"/>
              <p:cNvSpPr/>
              <p:nvPr/>
            </p:nvSpPr>
            <p:spPr>
              <a:xfrm>
                <a:off x="6019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3" name="Rounded Rectangle 102"/>
              <p:cNvSpPr/>
              <p:nvPr/>
            </p:nvSpPr>
            <p:spPr>
              <a:xfrm>
                <a:off x="6629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3058179" y="1752600"/>
              <a:ext cx="4800600" cy="304800"/>
              <a:chOff x="2362200" y="4495800"/>
              <a:chExt cx="4800600" cy="533400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105" name="Rounded Rectangle 104"/>
              <p:cNvSpPr/>
              <p:nvPr/>
            </p:nvSpPr>
            <p:spPr>
              <a:xfrm>
                <a:off x="2362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6" name="Rounded Rectangle 105"/>
              <p:cNvSpPr/>
              <p:nvPr/>
            </p:nvSpPr>
            <p:spPr>
              <a:xfrm>
                <a:off x="2971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7" name="Rounded Rectangle 106"/>
              <p:cNvSpPr/>
              <p:nvPr/>
            </p:nvSpPr>
            <p:spPr>
              <a:xfrm>
                <a:off x="3581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8" name="Rounded Rectangle 107"/>
              <p:cNvSpPr/>
              <p:nvPr/>
            </p:nvSpPr>
            <p:spPr>
              <a:xfrm>
                <a:off x="41910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9" name="Rounded Rectangle 108"/>
              <p:cNvSpPr/>
              <p:nvPr/>
            </p:nvSpPr>
            <p:spPr>
              <a:xfrm>
                <a:off x="48006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0" name="Rounded Rectangle 109"/>
              <p:cNvSpPr/>
              <p:nvPr/>
            </p:nvSpPr>
            <p:spPr>
              <a:xfrm>
                <a:off x="5410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1" name="Rounded Rectangle 110"/>
              <p:cNvSpPr/>
              <p:nvPr/>
            </p:nvSpPr>
            <p:spPr>
              <a:xfrm>
                <a:off x="6019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2" name="Rounded Rectangle 111"/>
              <p:cNvSpPr/>
              <p:nvPr/>
            </p:nvSpPr>
            <p:spPr>
              <a:xfrm>
                <a:off x="6629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3058179" y="990600"/>
              <a:ext cx="4800600" cy="304800"/>
              <a:chOff x="2362200" y="4495800"/>
              <a:chExt cx="4800600" cy="533400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123" name="Rounded Rectangle 122"/>
              <p:cNvSpPr/>
              <p:nvPr/>
            </p:nvSpPr>
            <p:spPr>
              <a:xfrm>
                <a:off x="2362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4" name="Rounded Rectangle 123"/>
              <p:cNvSpPr/>
              <p:nvPr/>
            </p:nvSpPr>
            <p:spPr>
              <a:xfrm>
                <a:off x="2971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5" name="Rounded Rectangle 124"/>
              <p:cNvSpPr/>
              <p:nvPr/>
            </p:nvSpPr>
            <p:spPr>
              <a:xfrm>
                <a:off x="3581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6" name="Rounded Rectangle 125"/>
              <p:cNvSpPr/>
              <p:nvPr/>
            </p:nvSpPr>
            <p:spPr>
              <a:xfrm>
                <a:off x="41910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7" name="Rounded Rectangle 126"/>
              <p:cNvSpPr/>
              <p:nvPr/>
            </p:nvSpPr>
            <p:spPr>
              <a:xfrm>
                <a:off x="48006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8" name="Rounded Rectangle 127"/>
              <p:cNvSpPr/>
              <p:nvPr/>
            </p:nvSpPr>
            <p:spPr>
              <a:xfrm>
                <a:off x="5410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9" name="Rounded Rectangle 128"/>
              <p:cNvSpPr/>
              <p:nvPr/>
            </p:nvSpPr>
            <p:spPr>
              <a:xfrm>
                <a:off x="6019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0" name="Rounded Rectangle 129"/>
              <p:cNvSpPr/>
              <p:nvPr/>
            </p:nvSpPr>
            <p:spPr>
              <a:xfrm>
                <a:off x="6629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31" name="TextBox 130"/>
            <p:cNvSpPr txBox="1"/>
            <p:nvPr/>
          </p:nvSpPr>
          <p:spPr>
            <a:xfrm rot="5400000">
              <a:off x="7391320" y="125321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…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 rot="5400000">
              <a:off x="3174874" y="127157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…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 rot="5400000">
              <a:off x="5267899" y="127696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…</a:t>
              </a: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1425326" y="5334000"/>
            <a:ext cx="14702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Sense</a:t>
            </a:r>
          </a:p>
          <a:p>
            <a:pPr algn="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Amplifiers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543579" y="4795650"/>
            <a:ext cx="2401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Dual Contact Cells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273585" y="3657600"/>
            <a:ext cx="26613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Designated Rows</a:t>
            </a:r>
          </a:p>
          <a:p>
            <a:pPr algn="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Triple Activation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1431530" y="1447800"/>
            <a:ext cx="1490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Regular</a:t>
            </a:r>
          </a:p>
          <a:p>
            <a:pPr algn="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Rows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228600" y="2905780"/>
            <a:ext cx="2679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Pre-initialized Rows</a:t>
            </a:r>
          </a:p>
        </p:txBody>
      </p:sp>
    </p:spTree>
    <p:extLst>
      <p:ext uri="{BB962C8B-B14F-4D97-AF65-F5344CB8AC3E}">
        <p14:creationId xmlns:p14="http://schemas.microsoft.com/office/powerpoint/2010/main" val="345118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37" grpId="0"/>
      <p:bldP spid="138" grpId="0"/>
      <p:bldP spid="1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Ambit – Implementation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058179" y="5410200"/>
            <a:ext cx="4800600" cy="914400"/>
            <a:chOff x="2362200" y="4495800"/>
            <a:chExt cx="4800600" cy="533400"/>
          </a:xfrm>
        </p:grpSpPr>
        <p:sp>
          <p:nvSpPr>
            <p:cNvPr id="5" name="Rounded Rectangle 4"/>
            <p:cNvSpPr/>
            <p:nvPr/>
          </p:nvSpPr>
          <p:spPr>
            <a:xfrm>
              <a:off x="2362200" y="4495800"/>
              <a:ext cx="533400" cy="533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971800" y="4495800"/>
              <a:ext cx="533400" cy="533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581400" y="4495800"/>
              <a:ext cx="533400" cy="533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191000" y="4495800"/>
              <a:ext cx="533400" cy="533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800600" y="4495800"/>
              <a:ext cx="533400" cy="533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410200" y="4495800"/>
              <a:ext cx="533400" cy="533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019800" y="4495800"/>
              <a:ext cx="533400" cy="533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629400" y="4495800"/>
              <a:ext cx="533400" cy="533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58179" y="4800600"/>
            <a:ext cx="4800600" cy="533400"/>
            <a:chOff x="2362200" y="4495800"/>
            <a:chExt cx="4800600" cy="5334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5" name="Rounded Rectangle 14"/>
            <p:cNvSpPr/>
            <p:nvPr/>
          </p:nvSpPr>
          <p:spPr>
            <a:xfrm>
              <a:off x="2362200" y="4495800"/>
              <a:ext cx="533400" cy="533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971800" y="4495800"/>
              <a:ext cx="533400" cy="533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581400" y="4495800"/>
              <a:ext cx="533400" cy="533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191000" y="4495800"/>
              <a:ext cx="533400" cy="533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800600" y="4495800"/>
              <a:ext cx="533400" cy="533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410200" y="4495800"/>
              <a:ext cx="533400" cy="533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019800" y="4495800"/>
              <a:ext cx="533400" cy="533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629400" y="4495800"/>
              <a:ext cx="533400" cy="533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3058179" y="3657600"/>
            <a:ext cx="4800600" cy="1066800"/>
            <a:chOff x="3058179" y="3657600"/>
            <a:chExt cx="4800600" cy="1066800"/>
          </a:xfrm>
        </p:grpSpPr>
        <p:grpSp>
          <p:nvGrpSpPr>
            <p:cNvPr id="23" name="Group 22"/>
            <p:cNvGrpSpPr/>
            <p:nvPr/>
          </p:nvGrpSpPr>
          <p:grpSpPr>
            <a:xfrm>
              <a:off x="3058179" y="4419600"/>
              <a:ext cx="4800600" cy="304800"/>
              <a:chOff x="2362200" y="4495800"/>
              <a:chExt cx="4800600" cy="5334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24" name="Rounded Rectangle 23"/>
              <p:cNvSpPr/>
              <p:nvPr/>
            </p:nvSpPr>
            <p:spPr>
              <a:xfrm>
                <a:off x="2362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2971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3581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41910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48006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5410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6019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6629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3058179" y="4038600"/>
              <a:ext cx="4800600" cy="304800"/>
              <a:chOff x="2362200" y="4495800"/>
              <a:chExt cx="4800600" cy="5334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51" name="Rounded Rectangle 50"/>
              <p:cNvSpPr/>
              <p:nvPr/>
            </p:nvSpPr>
            <p:spPr>
              <a:xfrm>
                <a:off x="2362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2971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3581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41910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48006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5410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6019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6629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3058179" y="3657600"/>
              <a:ext cx="4800600" cy="304800"/>
              <a:chOff x="2362200" y="4495800"/>
              <a:chExt cx="4800600" cy="5334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60" name="Rounded Rectangle 59"/>
              <p:cNvSpPr/>
              <p:nvPr/>
            </p:nvSpPr>
            <p:spPr>
              <a:xfrm>
                <a:off x="2362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2971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3581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41910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48006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5410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6019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" name="Rounded Rectangle 66"/>
              <p:cNvSpPr/>
              <p:nvPr/>
            </p:nvSpPr>
            <p:spPr>
              <a:xfrm>
                <a:off x="6629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41" name="Group 140"/>
          <p:cNvGrpSpPr/>
          <p:nvPr/>
        </p:nvGrpSpPr>
        <p:grpSpPr>
          <a:xfrm>
            <a:off x="3058179" y="2895600"/>
            <a:ext cx="4800600" cy="685800"/>
            <a:chOff x="3058179" y="2895600"/>
            <a:chExt cx="4800600" cy="685800"/>
          </a:xfrm>
        </p:grpSpPr>
        <p:grpSp>
          <p:nvGrpSpPr>
            <p:cNvPr id="68" name="Group 67"/>
            <p:cNvGrpSpPr/>
            <p:nvPr/>
          </p:nvGrpSpPr>
          <p:grpSpPr>
            <a:xfrm>
              <a:off x="3058179" y="3276600"/>
              <a:ext cx="4800600" cy="304800"/>
              <a:chOff x="2362200" y="4495800"/>
              <a:chExt cx="4800600" cy="53340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69" name="Rounded Rectangle 68"/>
              <p:cNvSpPr/>
              <p:nvPr/>
            </p:nvSpPr>
            <p:spPr>
              <a:xfrm>
                <a:off x="2362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2971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</a:p>
            </p:txBody>
          </p:sp>
          <p:sp>
            <p:nvSpPr>
              <p:cNvPr id="71" name="Rounded Rectangle 70"/>
              <p:cNvSpPr/>
              <p:nvPr/>
            </p:nvSpPr>
            <p:spPr>
              <a:xfrm>
                <a:off x="3581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>
                <a:off x="41910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48006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5410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</a:p>
            </p:txBody>
          </p:sp>
          <p:sp>
            <p:nvSpPr>
              <p:cNvPr id="75" name="Rounded Rectangle 74"/>
              <p:cNvSpPr/>
              <p:nvPr/>
            </p:nvSpPr>
            <p:spPr>
              <a:xfrm>
                <a:off x="6019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6629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3058179" y="2895600"/>
              <a:ext cx="4800600" cy="304800"/>
              <a:chOff x="2362200" y="4495800"/>
              <a:chExt cx="4800600" cy="53340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78" name="Rounded Rectangle 77"/>
              <p:cNvSpPr/>
              <p:nvPr/>
            </p:nvSpPr>
            <p:spPr>
              <a:xfrm>
                <a:off x="2362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79" name="Rounded Rectangle 78"/>
              <p:cNvSpPr/>
              <p:nvPr/>
            </p:nvSpPr>
            <p:spPr>
              <a:xfrm>
                <a:off x="2971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80" name="Rounded Rectangle 79"/>
              <p:cNvSpPr/>
              <p:nvPr/>
            </p:nvSpPr>
            <p:spPr>
              <a:xfrm>
                <a:off x="3581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81" name="Rounded Rectangle 80"/>
              <p:cNvSpPr/>
              <p:nvPr/>
            </p:nvSpPr>
            <p:spPr>
              <a:xfrm>
                <a:off x="41910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82" name="Rounded Rectangle 81"/>
              <p:cNvSpPr/>
              <p:nvPr/>
            </p:nvSpPr>
            <p:spPr>
              <a:xfrm>
                <a:off x="48006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83" name="Rounded Rectangle 82"/>
              <p:cNvSpPr/>
              <p:nvPr/>
            </p:nvSpPr>
            <p:spPr>
              <a:xfrm>
                <a:off x="5410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84" name="Rounded Rectangle 83"/>
              <p:cNvSpPr/>
              <p:nvPr/>
            </p:nvSpPr>
            <p:spPr>
              <a:xfrm>
                <a:off x="6019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85" name="Rounded Rectangle 84"/>
              <p:cNvSpPr/>
              <p:nvPr/>
            </p:nvSpPr>
            <p:spPr>
              <a:xfrm>
                <a:off x="6629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</a:p>
            </p:txBody>
          </p:sp>
        </p:grpSp>
      </p:grpSp>
      <p:grpSp>
        <p:nvGrpSpPr>
          <p:cNvPr id="140" name="Group 139"/>
          <p:cNvGrpSpPr/>
          <p:nvPr/>
        </p:nvGrpSpPr>
        <p:grpSpPr>
          <a:xfrm>
            <a:off x="3058179" y="990600"/>
            <a:ext cx="4866621" cy="1828800"/>
            <a:chOff x="3058179" y="990600"/>
            <a:chExt cx="4866621" cy="1828800"/>
          </a:xfrm>
        </p:grpSpPr>
        <p:grpSp>
          <p:nvGrpSpPr>
            <p:cNvPr id="86" name="Group 85"/>
            <p:cNvGrpSpPr/>
            <p:nvPr/>
          </p:nvGrpSpPr>
          <p:grpSpPr>
            <a:xfrm>
              <a:off x="3058179" y="2514600"/>
              <a:ext cx="4800600" cy="304800"/>
              <a:chOff x="2362200" y="4495800"/>
              <a:chExt cx="4800600" cy="533400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87" name="Rounded Rectangle 86"/>
              <p:cNvSpPr/>
              <p:nvPr/>
            </p:nvSpPr>
            <p:spPr>
              <a:xfrm>
                <a:off x="2362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8" name="Rounded Rectangle 87"/>
              <p:cNvSpPr/>
              <p:nvPr/>
            </p:nvSpPr>
            <p:spPr>
              <a:xfrm>
                <a:off x="2971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9" name="Rounded Rectangle 88"/>
              <p:cNvSpPr/>
              <p:nvPr/>
            </p:nvSpPr>
            <p:spPr>
              <a:xfrm>
                <a:off x="3581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0" name="Rounded Rectangle 89"/>
              <p:cNvSpPr/>
              <p:nvPr/>
            </p:nvSpPr>
            <p:spPr>
              <a:xfrm>
                <a:off x="41910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1" name="Rounded Rectangle 90"/>
              <p:cNvSpPr/>
              <p:nvPr/>
            </p:nvSpPr>
            <p:spPr>
              <a:xfrm>
                <a:off x="48006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" name="Rounded Rectangle 91"/>
              <p:cNvSpPr/>
              <p:nvPr/>
            </p:nvSpPr>
            <p:spPr>
              <a:xfrm>
                <a:off x="5410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" name="Rounded Rectangle 92"/>
              <p:cNvSpPr/>
              <p:nvPr/>
            </p:nvSpPr>
            <p:spPr>
              <a:xfrm>
                <a:off x="6019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6629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3058179" y="2133600"/>
              <a:ext cx="4800600" cy="304800"/>
              <a:chOff x="2362200" y="4495800"/>
              <a:chExt cx="4800600" cy="533400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96" name="Rounded Rectangle 95"/>
              <p:cNvSpPr/>
              <p:nvPr/>
            </p:nvSpPr>
            <p:spPr>
              <a:xfrm>
                <a:off x="2362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7" name="Rounded Rectangle 96"/>
              <p:cNvSpPr/>
              <p:nvPr/>
            </p:nvSpPr>
            <p:spPr>
              <a:xfrm>
                <a:off x="2971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8" name="Rounded Rectangle 97"/>
              <p:cNvSpPr/>
              <p:nvPr/>
            </p:nvSpPr>
            <p:spPr>
              <a:xfrm>
                <a:off x="3581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9" name="Rounded Rectangle 98"/>
              <p:cNvSpPr/>
              <p:nvPr/>
            </p:nvSpPr>
            <p:spPr>
              <a:xfrm>
                <a:off x="41910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0" name="Rounded Rectangle 99"/>
              <p:cNvSpPr/>
              <p:nvPr/>
            </p:nvSpPr>
            <p:spPr>
              <a:xfrm>
                <a:off x="48006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1" name="Rounded Rectangle 100"/>
              <p:cNvSpPr/>
              <p:nvPr/>
            </p:nvSpPr>
            <p:spPr>
              <a:xfrm>
                <a:off x="5410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2" name="Rounded Rectangle 101"/>
              <p:cNvSpPr/>
              <p:nvPr/>
            </p:nvSpPr>
            <p:spPr>
              <a:xfrm>
                <a:off x="6019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3" name="Rounded Rectangle 102"/>
              <p:cNvSpPr/>
              <p:nvPr/>
            </p:nvSpPr>
            <p:spPr>
              <a:xfrm>
                <a:off x="6629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3058179" y="1752600"/>
              <a:ext cx="4800600" cy="304800"/>
              <a:chOff x="2362200" y="4495800"/>
              <a:chExt cx="4800600" cy="533400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105" name="Rounded Rectangle 104"/>
              <p:cNvSpPr/>
              <p:nvPr/>
            </p:nvSpPr>
            <p:spPr>
              <a:xfrm>
                <a:off x="2362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6" name="Rounded Rectangle 105"/>
              <p:cNvSpPr/>
              <p:nvPr/>
            </p:nvSpPr>
            <p:spPr>
              <a:xfrm>
                <a:off x="2971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7" name="Rounded Rectangle 106"/>
              <p:cNvSpPr/>
              <p:nvPr/>
            </p:nvSpPr>
            <p:spPr>
              <a:xfrm>
                <a:off x="3581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8" name="Rounded Rectangle 107"/>
              <p:cNvSpPr/>
              <p:nvPr/>
            </p:nvSpPr>
            <p:spPr>
              <a:xfrm>
                <a:off x="41910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9" name="Rounded Rectangle 108"/>
              <p:cNvSpPr/>
              <p:nvPr/>
            </p:nvSpPr>
            <p:spPr>
              <a:xfrm>
                <a:off x="48006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0" name="Rounded Rectangle 109"/>
              <p:cNvSpPr/>
              <p:nvPr/>
            </p:nvSpPr>
            <p:spPr>
              <a:xfrm>
                <a:off x="5410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1" name="Rounded Rectangle 110"/>
              <p:cNvSpPr/>
              <p:nvPr/>
            </p:nvSpPr>
            <p:spPr>
              <a:xfrm>
                <a:off x="6019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2" name="Rounded Rectangle 111"/>
              <p:cNvSpPr/>
              <p:nvPr/>
            </p:nvSpPr>
            <p:spPr>
              <a:xfrm>
                <a:off x="6629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3058179" y="990600"/>
              <a:ext cx="4800600" cy="304800"/>
              <a:chOff x="2362200" y="4495800"/>
              <a:chExt cx="4800600" cy="533400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123" name="Rounded Rectangle 122"/>
              <p:cNvSpPr/>
              <p:nvPr/>
            </p:nvSpPr>
            <p:spPr>
              <a:xfrm>
                <a:off x="2362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4" name="Rounded Rectangle 123"/>
              <p:cNvSpPr/>
              <p:nvPr/>
            </p:nvSpPr>
            <p:spPr>
              <a:xfrm>
                <a:off x="2971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5" name="Rounded Rectangle 124"/>
              <p:cNvSpPr/>
              <p:nvPr/>
            </p:nvSpPr>
            <p:spPr>
              <a:xfrm>
                <a:off x="3581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6" name="Rounded Rectangle 125"/>
              <p:cNvSpPr/>
              <p:nvPr/>
            </p:nvSpPr>
            <p:spPr>
              <a:xfrm>
                <a:off x="41910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7" name="Rounded Rectangle 126"/>
              <p:cNvSpPr/>
              <p:nvPr/>
            </p:nvSpPr>
            <p:spPr>
              <a:xfrm>
                <a:off x="48006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8" name="Rounded Rectangle 127"/>
              <p:cNvSpPr/>
              <p:nvPr/>
            </p:nvSpPr>
            <p:spPr>
              <a:xfrm>
                <a:off x="5410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9" name="Rounded Rectangle 128"/>
              <p:cNvSpPr/>
              <p:nvPr/>
            </p:nvSpPr>
            <p:spPr>
              <a:xfrm>
                <a:off x="6019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0" name="Rounded Rectangle 129"/>
              <p:cNvSpPr/>
              <p:nvPr/>
            </p:nvSpPr>
            <p:spPr>
              <a:xfrm>
                <a:off x="6629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31" name="TextBox 130"/>
            <p:cNvSpPr txBox="1"/>
            <p:nvPr/>
          </p:nvSpPr>
          <p:spPr>
            <a:xfrm rot="5400000">
              <a:off x="7391320" y="125321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…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 rot="5400000">
              <a:off x="3174874" y="127157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…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 rot="5400000">
              <a:off x="5267899" y="127696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…</a:t>
              </a: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1425326" y="5334000"/>
            <a:ext cx="14702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Sense</a:t>
            </a:r>
          </a:p>
          <a:p>
            <a:pPr algn="r"/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Amplifiers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543579" y="4795650"/>
            <a:ext cx="2401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Dual Contact Cells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46032" y="3657600"/>
            <a:ext cx="23888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Temporary Rows</a:t>
            </a:r>
          </a:p>
          <a:p>
            <a:pPr algn="r"/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for Triple Activate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1431530" y="1447800"/>
            <a:ext cx="1490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Regular</a:t>
            </a:r>
          </a:p>
          <a:p>
            <a:pPr algn="r"/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Data Rows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228600" y="2905780"/>
            <a:ext cx="2679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Pre-initialized Rows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286000" y="3657600"/>
            <a:ext cx="772179" cy="1676400"/>
            <a:chOff x="2286000" y="3657600"/>
            <a:chExt cx="772179" cy="1676400"/>
          </a:xfrm>
        </p:grpSpPr>
        <p:sp>
          <p:nvSpPr>
            <p:cNvPr id="3" name="Rounded Rectangle 2"/>
            <p:cNvSpPr/>
            <p:nvPr/>
          </p:nvSpPr>
          <p:spPr>
            <a:xfrm>
              <a:off x="2286000" y="3657600"/>
              <a:ext cx="457200" cy="167640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/>
                <a:t>Bitwise Decoder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2743200" y="3810000"/>
              <a:ext cx="314979" cy="762000"/>
              <a:chOff x="2743200" y="3810000"/>
              <a:chExt cx="314979" cy="762000"/>
            </a:xfrm>
          </p:grpSpPr>
          <p:cxnSp>
            <p:nvCxnSpPr>
              <p:cNvPr id="33" name="Straight Connector 32"/>
              <p:cNvCxnSpPr>
                <a:stCxn id="60" idx="1"/>
              </p:cNvCxnSpPr>
              <p:nvPr/>
            </p:nvCxnSpPr>
            <p:spPr>
              <a:xfrm flipH="1">
                <a:off x="2743200" y="3810000"/>
                <a:ext cx="314979" cy="0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51" idx="1"/>
              </p:cNvCxnSpPr>
              <p:nvPr/>
            </p:nvCxnSpPr>
            <p:spPr>
              <a:xfrm flipH="1">
                <a:off x="2743200" y="4191000"/>
                <a:ext cx="314979" cy="0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flipH="1">
                <a:off x="2743200" y="4572000"/>
                <a:ext cx="314979" cy="0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3" name="Straight Connector 142"/>
            <p:cNvCxnSpPr/>
            <p:nvPr/>
          </p:nvCxnSpPr>
          <p:spPr>
            <a:xfrm flipH="1">
              <a:off x="2743200" y="4953000"/>
              <a:ext cx="314979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H="1">
              <a:off x="2743200" y="5181600"/>
              <a:ext cx="314979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2290688" y="990600"/>
            <a:ext cx="767491" cy="2579077"/>
            <a:chOff x="2290688" y="990600"/>
            <a:chExt cx="767491" cy="2579077"/>
          </a:xfrm>
        </p:grpSpPr>
        <p:sp>
          <p:nvSpPr>
            <p:cNvPr id="115" name="Rounded Rectangle 114"/>
            <p:cNvSpPr/>
            <p:nvPr/>
          </p:nvSpPr>
          <p:spPr>
            <a:xfrm>
              <a:off x="2290688" y="990600"/>
              <a:ext cx="457200" cy="2579077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/>
                <a:t>Regular Row Decoder</a:t>
              </a:r>
            </a:p>
          </p:txBody>
        </p:sp>
        <p:cxnSp>
          <p:nvCxnSpPr>
            <p:cNvPr id="145" name="Straight Connector 144"/>
            <p:cNvCxnSpPr/>
            <p:nvPr/>
          </p:nvCxnSpPr>
          <p:spPr>
            <a:xfrm flipH="1">
              <a:off x="2743200" y="3429000"/>
              <a:ext cx="314979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H="1">
              <a:off x="2734408" y="3048000"/>
              <a:ext cx="314979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>
              <a:off x="2743200" y="2667000"/>
              <a:ext cx="314979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H="1">
              <a:off x="2743200" y="2286000"/>
              <a:ext cx="314979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H="1">
              <a:off x="2743200" y="1905000"/>
              <a:ext cx="314979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>
              <a:off x="2743200" y="1143000"/>
              <a:ext cx="314979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255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Integrating Ambit with the System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CA096B4-0085-42A6-BC81-34C7E9369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953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 err="1">
                <a:solidFill>
                  <a:srgbClr val="C00000"/>
                </a:solidFill>
              </a:rPr>
              <a:t>PCIe</a:t>
            </a:r>
            <a:r>
              <a:rPr lang="en-US" sz="4000" dirty="0">
                <a:solidFill>
                  <a:srgbClr val="C00000"/>
                </a:solidFill>
              </a:rPr>
              <a:t> device</a:t>
            </a:r>
          </a:p>
          <a:p>
            <a:pPr marL="914400" lvl="1" indent="-514350"/>
            <a:r>
              <a:rPr lang="en-US" dirty="0"/>
              <a:t>Similar to other accelerators (e.g., GPU)</a:t>
            </a:r>
          </a:p>
          <a:p>
            <a:pPr marL="914400" lvl="1" indent="-514350"/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4000" dirty="0">
                <a:solidFill>
                  <a:srgbClr val="C00000"/>
                </a:solidFill>
              </a:rPr>
              <a:t>System memory bus</a:t>
            </a:r>
          </a:p>
          <a:p>
            <a:pPr marL="914400" lvl="1" indent="-514350"/>
            <a:r>
              <a:rPr lang="en-US" dirty="0"/>
              <a:t>Ambit uses the same DRAM command/address interface</a:t>
            </a:r>
          </a:p>
          <a:p>
            <a:pPr marL="914400" lvl="1" indent="-514350"/>
            <a:endParaRPr lang="en-US" dirty="0"/>
          </a:p>
          <a:p>
            <a:pPr marL="0" indent="0" algn="ctr">
              <a:buNone/>
            </a:pPr>
            <a:r>
              <a:rPr lang="en-US" dirty="0"/>
              <a:t>Pros and cons discussed in paper (Section 5.4)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4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the talk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t>26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81000" y="1143000"/>
            <a:ext cx="8229600" cy="914400"/>
          </a:xfrm>
          <a:prstGeom prst="roundRect">
            <a:avLst>
              <a:gd name="adj" fmla="val 36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lnSpc>
                <a:spcPct val="120000"/>
              </a:lnSpc>
              <a:tabLst>
                <a:tab pos="461963" algn="l"/>
              </a:tabLst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	DRAM Background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1000" y="3276600"/>
            <a:ext cx="8229600" cy="914400"/>
          </a:xfrm>
          <a:prstGeom prst="roundRect">
            <a:avLst>
              <a:gd name="adj" fmla="val 36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lnSpc>
                <a:spcPct val="120000"/>
              </a:lnSpc>
              <a:tabLst>
                <a:tab pos="461963" algn="l"/>
              </a:tabLst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	Bitwise NOT in DRAM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81000" y="2209800"/>
            <a:ext cx="8229600" cy="914400"/>
          </a:xfrm>
          <a:prstGeom prst="roundRect">
            <a:avLst>
              <a:gd name="adj" fmla="val 36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lnSpc>
                <a:spcPct val="120000"/>
              </a:lnSpc>
              <a:tabLst>
                <a:tab pos="461963" algn="l"/>
              </a:tabLst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	Bitwise AND/OR in DRAM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000" y="4343400"/>
            <a:ext cx="8229600" cy="914400"/>
          </a:xfrm>
          <a:prstGeom prst="roundRect">
            <a:avLst>
              <a:gd name="adj" fmla="val 36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lnSpc>
                <a:spcPct val="120000"/>
              </a:lnSpc>
              <a:tabLst>
                <a:tab pos="461963" algn="l"/>
              </a:tabLst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	Ambit Implementation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81000" y="5410200"/>
            <a:ext cx="8229600" cy="914400"/>
          </a:xfrm>
          <a:prstGeom prst="roundRect">
            <a:avLst>
              <a:gd name="adj" fmla="val 36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lnSpc>
                <a:spcPct val="120000"/>
              </a:lnSpc>
              <a:tabLst>
                <a:tab pos="461963" algn="l"/>
              </a:tabLst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	Applications and Evaluation</a:t>
            </a:r>
          </a:p>
        </p:txBody>
      </p:sp>
    </p:spTree>
    <p:extLst>
      <p:ext uri="{BB962C8B-B14F-4D97-AF65-F5344CB8AC3E}">
        <p14:creationId xmlns:p14="http://schemas.microsoft.com/office/powerpoint/2010/main" val="298816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2050D-1BAC-4E10-9AC0-7E48A819D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F2641-512B-4ED0-94C6-4EDC33F45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486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Methodology</a:t>
            </a:r>
            <a:r>
              <a:rPr lang="en-US" dirty="0"/>
              <a:t> (Gem5 simulator)</a:t>
            </a:r>
          </a:p>
          <a:p>
            <a:pPr lvl="1"/>
            <a:r>
              <a:rPr lang="en-US" dirty="0"/>
              <a:t>Processor: x86, 4 GHz, out-of-order, 64-entry instruction queue</a:t>
            </a:r>
          </a:p>
          <a:p>
            <a:pPr lvl="1"/>
            <a:r>
              <a:rPr lang="en-US" dirty="0"/>
              <a:t>L1 cache: 32 KB D-cache and 32 KB I-cache, LRU policy</a:t>
            </a:r>
          </a:p>
          <a:p>
            <a:pPr lvl="1"/>
            <a:r>
              <a:rPr lang="en-US" dirty="0"/>
              <a:t>L2 cache: 2 MB, LRU policy</a:t>
            </a:r>
          </a:p>
          <a:p>
            <a:pPr lvl="1"/>
            <a:r>
              <a:rPr lang="en-US" dirty="0"/>
              <a:t>Memory controller: FR-FCFS, 8 KB row size</a:t>
            </a:r>
          </a:p>
          <a:p>
            <a:pPr lvl="1"/>
            <a:r>
              <a:rPr lang="en-US" dirty="0"/>
              <a:t>Main memory: DDR4-2400, 1 channel, 1 rank, 8 bank</a:t>
            </a:r>
          </a:p>
          <a:p>
            <a:r>
              <a:rPr lang="en-US" dirty="0">
                <a:solidFill>
                  <a:srgbClr val="C00000"/>
                </a:solidFill>
              </a:rPr>
              <a:t>Workloads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Database bitmap indices</a:t>
            </a:r>
          </a:p>
          <a:p>
            <a:pPr lvl="1"/>
            <a:r>
              <a:rPr lang="en-US" dirty="0" err="1">
                <a:solidFill>
                  <a:srgbClr val="0070C0"/>
                </a:solidFill>
              </a:rPr>
              <a:t>BitWeaving</a:t>
            </a:r>
            <a:r>
              <a:rPr lang="en-US" dirty="0"/>
              <a:t> –column scans using bulk bitwise operations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Set operations </a:t>
            </a:r>
            <a:r>
              <a:rPr lang="en-US" dirty="0"/>
              <a:t>– comparing </a:t>
            </a:r>
            <a:r>
              <a:rPr lang="en-US" dirty="0" err="1"/>
              <a:t>bitvectors</a:t>
            </a:r>
            <a:r>
              <a:rPr lang="en-US" dirty="0"/>
              <a:t> with red-black trees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58252-51D1-4AA2-89D4-57BA310E8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9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Bitmap Indices: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728D84-5CE0-415B-82A1-2F190954F02F}"/>
              </a:ext>
            </a:extLst>
          </p:cNvPr>
          <p:cNvSpPr txBox="1"/>
          <p:nvPr/>
        </p:nvSpPr>
        <p:spPr>
          <a:xfrm>
            <a:off x="960833" y="6126597"/>
            <a:ext cx="689323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Consistent reduction in execution time. 6X on average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722E09B-F492-4B0D-8789-A785798BA8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84053"/>
              </p:ext>
            </p:extLst>
          </p:nvPr>
        </p:nvGraphicFramePr>
        <p:xfrm>
          <a:off x="381000" y="955142"/>
          <a:ext cx="8382000" cy="4979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7249D608-897D-4455-A5EB-1D27B17F8062}"/>
              </a:ext>
            </a:extLst>
          </p:cNvPr>
          <p:cNvGrpSpPr/>
          <p:nvPr/>
        </p:nvGrpSpPr>
        <p:grpSpPr>
          <a:xfrm>
            <a:off x="1948534" y="845191"/>
            <a:ext cx="6315015" cy="2954629"/>
            <a:chOff x="1948534" y="845191"/>
            <a:chExt cx="6315015" cy="29546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789BD02-CE33-4FDD-8B02-16006030F4FD}"/>
                </a:ext>
              </a:extLst>
            </p:cNvPr>
            <p:cNvSpPr txBox="1"/>
            <p:nvPr/>
          </p:nvSpPr>
          <p:spPr>
            <a:xfrm>
              <a:off x="1948534" y="3276600"/>
              <a:ext cx="7184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5.4X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50234A2-F981-4C7E-BA6C-1F3B5F7844BB}"/>
                </a:ext>
              </a:extLst>
            </p:cNvPr>
            <p:cNvSpPr txBox="1"/>
            <p:nvPr/>
          </p:nvSpPr>
          <p:spPr>
            <a:xfrm>
              <a:off x="3047999" y="2918807"/>
              <a:ext cx="7184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6.1X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AAFDE5-1DB6-4E3B-9F25-B1530E9F9E88}"/>
                </a:ext>
              </a:extLst>
            </p:cNvPr>
            <p:cNvSpPr txBox="1"/>
            <p:nvPr/>
          </p:nvSpPr>
          <p:spPr>
            <a:xfrm>
              <a:off x="4178398" y="2514600"/>
              <a:ext cx="7184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6.3X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510DB9-E5AE-447B-90E9-A88F7AB9EFDD}"/>
                </a:ext>
              </a:extLst>
            </p:cNvPr>
            <p:cNvSpPr txBox="1"/>
            <p:nvPr/>
          </p:nvSpPr>
          <p:spPr>
            <a:xfrm>
              <a:off x="5283900" y="2395587"/>
              <a:ext cx="7184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5.7X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46ACF85-B344-4367-B161-02FC18EB2DA6}"/>
                </a:ext>
              </a:extLst>
            </p:cNvPr>
            <p:cNvSpPr txBox="1"/>
            <p:nvPr/>
          </p:nvSpPr>
          <p:spPr>
            <a:xfrm>
              <a:off x="6400799" y="1600200"/>
              <a:ext cx="7184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6.2X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D2BFB6-DCE2-4558-9703-BB24FE7AB4CE}"/>
                </a:ext>
              </a:extLst>
            </p:cNvPr>
            <p:cNvSpPr txBox="1"/>
            <p:nvPr/>
          </p:nvSpPr>
          <p:spPr>
            <a:xfrm>
              <a:off x="7545083" y="845191"/>
              <a:ext cx="7184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6.6X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5CCF5A4-AFE9-4E9A-974D-0FB6E48B2723}"/>
              </a:ext>
            </a:extLst>
          </p:cNvPr>
          <p:cNvGrpSpPr/>
          <p:nvPr/>
        </p:nvGrpSpPr>
        <p:grpSpPr>
          <a:xfrm>
            <a:off x="2438400" y="1346527"/>
            <a:ext cx="5687841" cy="3225473"/>
            <a:chOff x="2438400" y="1346527"/>
            <a:chExt cx="5687841" cy="3225473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6A7E8E7-120F-4CA1-8F85-11D58FC702C3}"/>
                </a:ext>
              </a:extLst>
            </p:cNvPr>
            <p:cNvCxnSpPr>
              <a:cxnSpLocks/>
            </p:cNvCxnSpPr>
            <p:nvPr/>
          </p:nvCxnSpPr>
          <p:spPr>
            <a:xfrm>
              <a:off x="2438400" y="3962400"/>
              <a:ext cx="0" cy="60960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C224D64-51BD-47D8-8FEC-BACD811FD915}"/>
                </a:ext>
              </a:extLst>
            </p:cNvPr>
            <p:cNvCxnSpPr>
              <a:cxnSpLocks/>
            </p:cNvCxnSpPr>
            <p:nvPr/>
          </p:nvCxnSpPr>
          <p:spPr>
            <a:xfrm>
              <a:off x="3581400" y="3495020"/>
              <a:ext cx="0" cy="107698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022B7DA-4864-4B08-806E-1055529547C1}"/>
                </a:ext>
              </a:extLst>
            </p:cNvPr>
            <p:cNvCxnSpPr>
              <a:cxnSpLocks/>
            </p:cNvCxnSpPr>
            <p:nvPr/>
          </p:nvCxnSpPr>
          <p:spPr>
            <a:xfrm>
              <a:off x="4724400" y="3124200"/>
              <a:ext cx="0" cy="137160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532E520-E97D-4299-AA6D-B3EA71B8AE3E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3037820"/>
              <a:ext cx="0" cy="138178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BF4E822-E6F6-47EF-B184-CCD0F5652CC5}"/>
                </a:ext>
              </a:extLst>
            </p:cNvPr>
            <p:cNvCxnSpPr>
              <a:cxnSpLocks/>
            </p:cNvCxnSpPr>
            <p:nvPr/>
          </p:nvCxnSpPr>
          <p:spPr>
            <a:xfrm>
              <a:off x="7010400" y="2194907"/>
              <a:ext cx="0" cy="2148493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C321114-D053-47FF-B1C4-460788CFBD7A}"/>
                </a:ext>
              </a:extLst>
            </p:cNvPr>
            <p:cNvCxnSpPr>
              <a:cxnSpLocks/>
            </p:cNvCxnSpPr>
            <p:nvPr/>
          </p:nvCxnSpPr>
          <p:spPr>
            <a:xfrm>
              <a:off x="8126241" y="1346527"/>
              <a:ext cx="0" cy="2844473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330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7" grpId="0" uiExpand="1">
        <p:bldSub>
          <a:bldChart bld="series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5DD77-D2A5-4ED7-BD5A-69824ACA0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Speedup offered by Ambit for </a:t>
            </a:r>
            <a:r>
              <a:rPr lang="en-US" dirty="0" err="1"/>
              <a:t>BitWeaving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602DE-03E0-40A5-82A4-A7679744A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F7CB7B4-7ABC-4D89-B58A-E0A9EEC51A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3930007"/>
              </p:ext>
            </p:extLst>
          </p:nvPr>
        </p:nvGraphicFramePr>
        <p:xfrm>
          <a:off x="228600" y="1752600"/>
          <a:ext cx="8458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1554900-E5AD-4297-BD78-DA246D60315B}"/>
              </a:ext>
            </a:extLst>
          </p:cNvPr>
          <p:cNvSpPr txBox="1"/>
          <p:nvPr/>
        </p:nvSpPr>
        <p:spPr>
          <a:xfrm>
            <a:off x="2743200" y="1686580"/>
            <a:ext cx="4883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Number of rows in the database table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A006512-121A-43FF-9DA2-E1992088DD16}"/>
              </a:ext>
            </a:extLst>
          </p:cNvPr>
          <p:cNvSpPr/>
          <p:nvPr/>
        </p:nvSpPr>
        <p:spPr>
          <a:xfrm>
            <a:off x="1747319" y="2895600"/>
            <a:ext cx="5941030" cy="1638677"/>
          </a:xfrm>
          <a:custGeom>
            <a:avLst/>
            <a:gdLst>
              <a:gd name="connsiteX0" fmla="*/ 0 w 6527548"/>
              <a:gd name="connsiteY0" fmla="*/ 2055136 h 2055136"/>
              <a:gd name="connsiteX1" fmla="*/ 2969536 w 6527548"/>
              <a:gd name="connsiteY1" fmla="*/ 588475 h 2055136"/>
              <a:gd name="connsiteX2" fmla="*/ 6527548 w 6527548"/>
              <a:gd name="connsiteY2" fmla="*/ 0 h 205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27548" h="2055136">
                <a:moveTo>
                  <a:pt x="0" y="2055136"/>
                </a:moveTo>
                <a:cubicBezTo>
                  <a:pt x="940805" y="1493067"/>
                  <a:pt x="1881611" y="930998"/>
                  <a:pt x="2969536" y="588475"/>
                </a:cubicBezTo>
                <a:cubicBezTo>
                  <a:pt x="4057461" y="245952"/>
                  <a:pt x="5292504" y="122976"/>
                  <a:pt x="6527548" y="0"/>
                </a:cubicBez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2CF382-D409-4434-A591-E8005F3C68EF}"/>
              </a:ext>
            </a:extLst>
          </p:cNvPr>
          <p:cNvSpPr txBox="1"/>
          <p:nvPr/>
        </p:nvSpPr>
        <p:spPr>
          <a:xfrm>
            <a:off x="749667" y="913443"/>
            <a:ext cx="7479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onsolas" panose="020B0609020204030204" pitchFamily="49" charset="0"/>
              </a:rPr>
              <a:t>select count(*) where c1 &lt; field &lt; c2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1CB4C8-7E7A-46A7-8BDC-5013DE8BA6C6}"/>
              </a:ext>
            </a:extLst>
          </p:cNvPr>
          <p:cNvSpPr txBox="1"/>
          <p:nvPr/>
        </p:nvSpPr>
        <p:spPr>
          <a:xfrm>
            <a:off x="7688349" y="2611388"/>
            <a:ext cx="635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12X</a:t>
            </a:r>
          </a:p>
        </p:txBody>
      </p:sp>
    </p:spTree>
    <p:extLst>
      <p:ext uri="{BB962C8B-B14F-4D97-AF65-F5344CB8AC3E}">
        <p14:creationId xmlns:p14="http://schemas.microsoft.com/office/powerpoint/2010/main" val="306883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P spid="6" grpId="0"/>
      <p:bldP spid="3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C856F173-0838-471E-B126-A6DE9BCD8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823" y="6073301"/>
            <a:ext cx="8839200" cy="796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[1] Li and Patel,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</a:rPr>
              <a:t>BitWeaving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, SIGMOD 2013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[2] Goodwin+,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</a:rPr>
              <a:t>BitFunnel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, SIGIR 2017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1395C-9D7A-473E-8C4B-DAEE789F4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50D0B91-FABB-442F-9B1D-A9978013EC07}"/>
              </a:ext>
            </a:extLst>
          </p:cNvPr>
          <p:cNvSpPr/>
          <p:nvPr/>
        </p:nvSpPr>
        <p:spPr>
          <a:xfrm>
            <a:off x="3048000" y="2235607"/>
            <a:ext cx="3048000" cy="1524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Bulk Bitwise Operations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F267B84-BBD1-4247-9CC0-109BA98CB039}"/>
              </a:ext>
            </a:extLst>
          </p:cNvPr>
          <p:cNvGrpSpPr/>
          <p:nvPr/>
        </p:nvGrpSpPr>
        <p:grpSpPr>
          <a:xfrm>
            <a:off x="4038600" y="381000"/>
            <a:ext cx="2512226" cy="1881380"/>
            <a:chOff x="4038600" y="812393"/>
            <a:chExt cx="2512226" cy="188138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503E882-1316-467D-9CC7-16B21C42933A}"/>
                </a:ext>
              </a:extLst>
            </p:cNvPr>
            <p:cNvSpPr txBox="1"/>
            <p:nvPr/>
          </p:nvSpPr>
          <p:spPr>
            <a:xfrm>
              <a:off x="4038600" y="812393"/>
              <a:ext cx="251222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C00000"/>
                  </a:solidFill>
                </a:rPr>
                <a:t>BitWeaving</a:t>
              </a:r>
              <a:endParaRPr lang="en-US" sz="3200" b="1" dirty="0">
                <a:solidFill>
                  <a:srgbClr val="C00000"/>
                </a:solidFill>
              </a:endParaRPr>
            </a:p>
            <a:p>
              <a:pPr algn="ctr"/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(database queries)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6318E1F-2AB7-4682-9ACF-1FF0BAD9DB52}"/>
                </a:ext>
              </a:extLst>
            </p:cNvPr>
            <p:cNvSpPr/>
            <p:nvPr/>
          </p:nvSpPr>
          <p:spPr>
            <a:xfrm>
              <a:off x="4967416" y="1905000"/>
              <a:ext cx="185963" cy="788773"/>
            </a:xfrm>
            <a:custGeom>
              <a:avLst/>
              <a:gdLst>
                <a:gd name="connsiteX0" fmla="*/ 0 w 255373"/>
                <a:gd name="connsiteY0" fmla="*/ 1087395 h 1087395"/>
                <a:gd name="connsiteX1" fmla="*/ 255373 w 255373"/>
                <a:gd name="connsiteY1" fmla="*/ 0 h 108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5373" h="1087395">
                  <a:moveTo>
                    <a:pt x="0" y="1087395"/>
                  </a:moveTo>
                  <a:lnTo>
                    <a:pt x="255373" y="0"/>
                  </a:ln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DFCA456-B68D-425C-B054-F834379AE2FF}"/>
              </a:ext>
            </a:extLst>
          </p:cNvPr>
          <p:cNvGrpSpPr/>
          <p:nvPr/>
        </p:nvGrpSpPr>
        <p:grpSpPr>
          <a:xfrm>
            <a:off x="6028038" y="1873492"/>
            <a:ext cx="2672991" cy="1015663"/>
            <a:chOff x="6028038" y="2304885"/>
            <a:chExt cx="2672991" cy="101566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244FE76-E69A-4DB2-B028-ECB21877A7F6}"/>
                </a:ext>
              </a:extLst>
            </p:cNvPr>
            <p:cNvSpPr txBox="1"/>
            <p:nvPr/>
          </p:nvSpPr>
          <p:spPr>
            <a:xfrm>
              <a:off x="6934200" y="2304885"/>
              <a:ext cx="176682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C00000"/>
                  </a:solidFill>
                </a:rPr>
                <a:t>BitFunnel</a:t>
              </a:r>
              <a:endParaRPr lang="en-US" sz="3200" b="1" dirty="0">
                <a:solidFill>
                  <a:srgbClr val="C00000"/>
                </a:solidFill>
              </a:endParaRPr>
            </a:p>
            <a:p>
              <a:pPr algn="ctr"/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(web search)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84BAE5E-FA7F-44B8-BC51-D743954D53CB}"/>
                </a:ext>
              </a:extLst>
            </p:cNvPr>
            <p:cNvSpPr/>
            <p:nvPr/>
          </p:nvSpPr>
          <p:spPr>
            <a:xfrm>
              <a:off x="6028038" y="2870886"/>
              <a:ext cx="906162" cy="329514"/>
            </a:xfrm>
            <a:custGeom>
              <a:avLst/>
              <a:gdLst>
                <a:gd name="connsiteX0" fmla="*/ 0 w 906162"/>
                <a:gd name="connsiteY0" fmla="*/ 329514 h 329514"/>
                <a:gd name="connsiteX1" fmla="*/ 906162 w 906162"/>
                <a:gd name="connsiteY1" fmla="*/ 0 h 32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6162" h="329514">
                  <a:moveTo>
                    <a:pt x="0" y="329514"/>
                  </a:moveTo>
                  <a:lnTo>
                    <a:pt x="906162" y="0"/>
                  </a:ln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0882C90-6919-4FD4-B16C-F127DD9322CD}"/>
              </a:ext>
            </a:extLst>
          </p:cNvPr>
          <p:cNvGrpSpPr/>
          <p:nvPr/>
        </p:nvGrpSpPr>
        <p:grpSpPr>
          <a:xfrm>
            <a:off x="457200" y="864007"/>
            <a:ext cx="3124200" cy="1575486"/>
            <a:chOff x="457200" y="1295400"/>
            <a:chExt cx="3352800" cy="147659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D6DD3DD-B00A-493D-A855-E0D4A1EC46B2}"/>
                </a:ext>
              </a:extLst>
            </p:cNvPr>
            <p:cNvSpPr txBox="1"/>
            <p:nvPr/>
          </p:nvSpPr>
          <p:spPr>
            <a:xfrm>
              <a:off x="457200" y="1295400"/>
              <a:ext cx="269015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C00000"/>
                  </a:solidFill>
                </a:rPr>
                <a:t>Bitmap indices</a:t>
              </a:r>
            </a:p>
            <a:p>
              <a:pPr algn="ctr"/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(database indexing)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B229059-CEB5-47E9-BF38-DE61996059C9}"/>
                </a:ext>
              </a:extLst>
            </p:cNvPr>
            <p:cNvSpPr/>
            <p:nvPr/>
          </p:nvSpPr>
          <p:spPr>
            <a:xfrm>
              <a:off x="3048000" y="2286000"/>
              <a:ext cx="762000" cy="485992"/>
            </a:xfrm>
            <a:custGeom>
              <a:avLst/>
              <a:gdLst>
                <a:gd name="connsiteX0" fmla="*/ 848497 w 848497"/>
                <a:gd name="connsiteY0" fmla="*/ 667265 h 667265"/>
                <a:gd name="connsiteX1" fmla="*/ 0 w 848497"/>
                <a:gd name="connsiteY1" fmla="*/ 0 h 667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8497" h="667265">
                  <a:moveTo>
                    <a:pt x="848497" y="667265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10FA0BE-9601-4DA9-B295-B0AD5E696807}"/>
              </a:ext>
            </a:extLst>
          </p:cNvPr>
          <p:cNvGrpSpPr/>
          <p:nvPr/>
        </p:nvGrpSpPr>
        <p:grpSpPr>
          <a:xfrm>
            <a:off x="304800" y="2997607"/>
            <a:ext cx="2743200" cy="584775"/>
            <a:chOff x="446903" y="3921170"/>
            <a:chExt cx="2743200" cy="58477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D7DC83A-DCF9-4AC2-986B-762CF18BC16F}"/>
                </a:ext>
              </a:extLst>
            </p:cNvPr>
            <p:cNvSpPr txBox="1"/>
            <p:nvPr/>
          </p:nvSpPr>
          <p:spPr>
            <a:xfrm>
              <a:off x="446903" y="3921170"/>
              <a:ext cx="22525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C00000"/>
                  </a:solidFill>
                </a:rPr>
                <a:t>Set operations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9D661BB-8FE6-4B3E-B72F-739F52AD7F8E}"/>
                </a:ext>
              </a:extLst>
            </p:cNvPr>
            <p:cNvSpPr/>
            <p:nvPr/>
          </p:nvSpPr>
          <p:spPr>
            <a:xfrm>
              <a:off x="2722606" y="4026162"/>
              <a:ext cx="467497" cy="61865"/>
            </a:xfrm>
            <a:custGeom>
              <a:avLst/>
              <a:gdLst>
                <a:gd name="connsiteX0" fmla="*/ 477794 w 477794"/>
                <a:gd name="connsiteY0" fmla="*/ 0 h 337751"/>
                <a:gd name="connsiteX1" fmla="*/ 0 w 477794"/>
                <a:gd name="connsiteY1" fmla="*/ 337751 h 33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7794" h="337751">
                  <a:moveTo>
                    <a:pt x="477794" y="0"/>
                  </a:moveTo>
                  <a:lnTo>
                    <a:pt x="0" y="337751"/>
                  </a:ln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434242D-CAD5-4C27-9FDA-C32C8BAF6448}"/>
              </a:ext>
            </a:extLst>
          </p:cNvPr>
          <p:cNvGrpSpPr/>
          <p:nvPr/>
        </p:nvGrpSpPr>
        <p:grpSpPr>
          <a:xfrm>
            <a:off x="838200" y="3582382"/>
            <a:ext cx="3344185" cy="1758779"/>
            <a:chOff x="2057400" y="4236196"/>
            <a:chExt cx="3344185" cy="175877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99559B3-1F3D-4B6F-A652-E072506934B3}"/>
                </a:ext>
              </a:extLst>
            </p:cNvPr>
            <p:cNvSpPr txBox="1"/>
            <p:nvPr/>
          </p:nvSpPr>
          <p:spPr>
            <a:xfrm>
              <a:off x="2057400" y="5410200"/>
              <a:ext cx="33441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C00000"/>
                  </a:solidFill>
                </a:rPr>
                <a:t>Encryption algorithms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0227E1C-AB30-40FF-A9C8-0499F0020753}"/>
                </a:ext>
              </a:extLst>
            </p:cNvPr>
            <p:cNvSpPr/>
            <p:nvPr/>
          </p:nvSpPr>
          <p:spPr>
            <a:xfrm>
              <a:off x="4085968" y="4236196"/>
              <a:ext cx="714632" cy="1143112"/>
            </a:xfrm>
            <a:custGeom>
              <a:avLst/>
              <a:gdLst>
                <a:gd name="connsiteX0" fmla="*/ 345989 w 345989"/>
                <a:gd name="connsiteY0" fmla="*/ 0 h 1194487"/>
                <a:gd name="connsiteX1" fmla="*/ 0 w 345989"/>
                <a:gd name="connsiteY1" fmla="*/ 1194487 h 119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5989" h="1194487">
                  <a:moveTo>
                    <a:pt x="345989" y="0"/>
                  </a:moveTo>
                  <a:lnTo>
                    <a:pt x="0" y="1194487"/>
                  </a:ln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A79B31-89EB-4AEF-9C57-F4239A3AC978}"/>
              </a:ext>
            </a:extLst>
          </p:cNvPr>
          <p:cNvGrpSpPr/>
          <p:nvPr/>
        </p:nvGrpSpPr>
        <p:grpSpPr>
          <a:xfrm>
            <a:off x="5708822" y="3506293"/>
            <a:ext cx="3136013" cy="1353090"/>
            <a:chOff x="5708822" y="3937686"/>
            <a:chExt cx="3136013" cy="135309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A3FD040-F7B2-47F0-B6FA-BB00C80CBDC3}"/>
                </a:ext>
              </a:extLst>
            </p:cNvPr>
            <p:cNvSpPr txBox="1"/>
            <p:nvPr/>
          </p:nvSpPr>
          <p:spPr>
            <a:xfrm>
              <a:off x="5978345" y="4213558"/>
              <a:ext cx="286649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C00000"/>
                  </a:solidFill>
                </a:rPr>
                <a:t>DNA </a:t>
              </a:r>
            </a:p>
            <a:p>
              <a:pPr algn="ctr"/>
              <a:r>
                <a:rPr lang="en-US" sz="3200" b="1" dirty="0">
                  <a:solidFill>
                    <a:srgbClr val="C00000"/>
                  </a:solidFill>
                </a:rPr>
                <a:t>sequence mapping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CAB658B-DCF0-4137-952C-8EC636B8130A}"/>
                </a:ext>
              </a:extLst>
            </p:cNvPr>
            <p:cNvSpPr/>
            <p:nvPr/>
          </p:nvSpPr>
          <p:spPr>
            <a:xfrm>
              <a:off x="5708822" y="3937686"/>
              <a:ext cx="955589" cy="634314"/>
            </a:xfrm>
            <a:custGeom>
              <a:avLst/>
              <a:gdLst>
                <a:gd name="connsiteX0" fmla="*/ 0 w 955589"/>
                <a:gd name="connsiteY0" fmla="*/ 0 h 634314"/>
                <a:gd name="connsiteX1" fmla="*/ 955589 w 955589"/>
                <a:gd name="connsiteY1" fmla="*/ 634314 h 634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5589" h="634314">
                  <a:moveTo>
                    <a:pt x="0" y="0"/>
                  </a:moveTo>
                  <a:lnTo>
                    <a:pt x="955589" y="634314"/>
                  </a:ln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9B95094-7B46-41EE-A0C0-7991C8639DBA}"/>
              </a:ext>
            </a:extLst>
          </p:cNvPr>
          <p:cNvGrpSpPr/>
          <p:nvPr/>
        </p:nvGrpSpPr>
        <p:grpSpPr>
          <a:xfrm>
            <a:off x="4724400" y="3759608"/>
            <a:ext cx="837588" cy="1679269"/>
            <a:chOff x="3420385" y="4013776"/>
            <a:chExt cx="837588" cy="167926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97C911B-C316-45ED-B415-B15EDB8ACB66}"/>
                </a:ext>
              </a:extLst>
            </p:cNvPr>
            <p:cNvSpPr txBox="1"/>
            <p:nvPr/>
          </p:nvSpPr>
          <p:spPr>
            <a:xfrm>
              <a:off x="3784766" y="5108270"/>
              <a:ext cx="4732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C00000"/>
                  </a:solidFill>
                </a:rPr>
                <a:t>...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F548FDF-AFE1-4888-A755-3F56DA2E88A7}"/>
                </a:ext>
              </a:extLst>
            </p:cNvPr>
            <p:cNvSpPr/>
            <p:nvPr/>
          </p:nvSpPr>
          <p:spPr>
            <a:xfrm flipH="1">
              <a:off x="3420385" y="4013776"/>
              <a:ext cx="533400" cy="1219200"/>
            </a:xfrm>
            <a:custGeom>
              <a:avLst/>
              <a:gdLst>
                <a:gd name="connsiteX0" fmla="*/ 345989 w 345989"/>
                <a:gd name="connsiteY0" fmla="*/ 0 h 1194487"/>
                <a:gd name="connsiteX1" fmla="*/ 0 w 345989"/>
                <a:gd name="connsiteY1" fmla="*/ 1194487 h 119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5989" h="1194487">
                  <a:moveTo>
                    <a:pt x="345989" y="0"/>
                  </a:moveTo>
                  <a:lnTo>
                    <a:pt x="0" y="1194487"/>
                  </a:ln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167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Details and Results in 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Detailed implementation of Ambit</a:t>
            </a:r>
          </a:p>
          <a:p>
            <a:pPr lvl="1"/>
            <a:r>
              <a:rPr lang="en-US" dirty="0"/>
              <a:t>Changes to DRAM chips</a:t>
            </a:r>
          </a:p>
          <a:p>
            <a:pPr lvl="1"/>
            <a:r>
              <a:rPr lang="en-US" dirty="0"/>
              <a:t>Optimizations to improve performance</a:t>
            </a:r>
          </a:p>
          <a:p>
            <a:pPr lvl="1"/>
            <a:r>
              <a:rPr lang="en-US" dirty="0"/>
              <a:t>Error correction codes (open problem)</a:t>
            </a:r>
          </a:p>
          <a:p>
            <a:r>
              <a:rPr lang="en-US" dirty="0">
                <a:solidFill>
                  <a:srgbClr val="C00000"/>
                </a:solidFill>
              </a:rPr>
              <a:t>Detailed SPICE simulation analysis</a:t>
            </a:r>
          </a:p>
          <a:p>
            <a:r>
              <a:rPr lang="en-US" dirty="0">
                <a:solidFill>
                  <a:srgbClr val="C00000"/>
                </a:solidFill>
              </a:rPr>
              <a:t>Comparison to 3D-stacked DRAM</a:t>
            </a:r>
          </a:p>
          <a:p>
            <a:r>
              <a:rPr lang="en-US" dirty="0">
                <a:solidFill>
                  <a:srgbClr val="C00000"/>
                </a:solidFill>
              </a:rPr>
              <a:t>Other applications</a:t>
            </a:r>
          </a:p>
          <a:p>
            <a:pPr lvl="1"/>
            <a:r>
              <a:rPr lang="en-US" dirty="0"/>
              <a:t>Set operations</a:t>
            </a:r>
          </a:p>
          <a:p>
            <a:pPr lvl="1"/>
            <a:r>
              <a:rPr lang="en-US" dirty="0" err="1"/>
              <a:t>BitFunnel</a:t>
            </a:r>
            <a:r>
              <a:rPr lang="en-US" dirty="0"/>
              <a:t>: Web search document filtering</a:t>
            </a:r>
          </a:p>
          <a:p>
            <a:pPr lvl="1"/>
            <a:r>
              <a:rPr lang="en-US" dirty="0"/>
              <a:t>Masked initialization</a:t>
            </a:r>
          </a:p>
          <a:p>
            <a:pPr lvl="1"/>
            <a:r>
              <a:rPr lang="en-US" dirty="0"/>
              <a:t>Cryptography</a:t>
            </a:r>
          </a:p>
          <a:p>
            <a:pPr lvl="1"/>
            <a:r>
              <a:rPr lang="en-US" dirty="0"/>
              <a:t>DNA sequence mapping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6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2DC3B-77A9-4C57-B670-FD291E20C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896C2-DE61-4508-B8DE-5872E0E72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Problem: Bulk bitwise operations</a:t>
            </a:r>
          </a:p>
          <a:p>
            <a:pPr lvl="1"/>
            <a:r>
              <a:rPr lang="en-US" dirty="0"/>
              <a:t>present in many applications, e.g., databases, search filters</a:t>
            </a:r>
          </a:p>
          <a:p>
            <a:pPr lvl="1"/>
            <a:r>
              <a:rPr lang="en-US" dirty="0"/>
              <a:t>existing systems are memory bandwidth limited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Our Proposal: Ambit</a:t>
            </a:r>
          </a:p>
          <a:p>
            <a:pPr lvl="1"/>
            <a:r>
              <a:rPr lang="en-US" dirty="0"/>
              <a:t>perform bulk bitwise operations </a:t>
            </a:r>
            <a:r>
              <a:rPr lang="en-US" dirty="0">
                <a:solidFill>
                  <a:srgbClr val="00B050"/>
                </a:solidFill>
              </a:rPr>
              <a:t>completely inside DRAM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bulk bitwise AND/OR</a:t>
            </a:r>
            <a:r>
              <a:rPr lang="en-US" dirty="0"/>
              <a:t>: simultaneous activation of three rows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bulk bitwise NOT</a:t>
            </a:r>
            <a:r>
              <a:rPr lang="en-US" dirty="0"/>
              <a:t>: inverters already in sense amplifiers</a:t>
            </a:r>
          </a:p>
          <a:p>
            <a:pPr lvl="1"/>
            <a:r>
              <a:rPr lang="en-US" dirty="0"/>
              <a:t>less than 1% area overhead over existing DRAM chips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Results compared to state-of-the-art baseline</a:t>
            </a:r>
          </a:p>
          <a:p>
            <a:pPr lvl="1"/>
            <a:r>
              <a:rPr lang="en-US" dirty="0"/>
              <a:t>average across seven bulk bitwise operations </a:t>
            </a:r>
          </a:p>
          <a:p>
            <a:pPr lvl="2"/>
            <a:r>
              <a:rPr lang="en-US" dirty="0"/>
              <a:t>32X performance improvement, 35X energy reduction</a:t>
            </a:r>
          </a:p>
          <a:p>
            <a:pPr lvl="1"/>
            <a:r>
              <a:rPr lang="en-US" dirty="0"/>
              <a:t>3X-7X performance for real-world data-intensive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8954E-4805-4A34-900D-FA28410D8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0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2449896"/>
          </a:xfrm>
        </p:spPr>
        <p:txBody>
          <a:bodyPr/>
          <a:lstStyle/>
          <a:p>
            <a:r>
              <a:rPr lang="en-US" sz="7200" dirty="0">
                <a:solidFill>
                  <a:schemeClr val="accent2"/>
                </a:solidFill>
              </a:rPr>
              <a:t>Ambit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In-Memory Accelerator for Bulk Bitwise Operations </a:t>
            </a:r>
            <a:b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Using Commodity DRAM Technology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Subtitle 5"/>
          <p:cNvSpPr txBox="1">
            <a:spLocks/>
          </p:cNvSpPr>
          <p:nvPr/>
        </p:nvSpPr>
        <p:spPr>
          <a:xfrm>
            <a:off x="0" y="3200400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C00000"/>
                </a:solidFill>
              </a:rPr>
              <a:t>Vivek Seshadri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Donghyuk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Lee, Thomas Mullins, Hasan Hassan,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Amirali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Boroumand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Jeremie Kim, Michael A.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Kozuch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Onur Mutlu, Phillip B. Gibbons, Todd C. Mowry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38D4D3-936A-4801-A581-390379B37473}"/>
              </a:ext>
            </a:extLst>
          </p:cNvPr>
          <p:cNvGrpSpPr/>
          <p:nvPr/>
        </p:nvGrpSpPr>
        <p:grpSpPr>
          <a:xfrm>
            <a:off x="1524000" y="5090852"/>
            <a:ext cx="6096000" cy="1400696"/>
            <a:chOff x="715096" y="4617720"/>
            <a:chExt cx="7628804" cy="1752892"/>
          </a:xfrm>
        </p:grpSpPr>
        <p:pic>
          <p:nvPicPr>
            <p:cNvPr id="7" name="Picture 6" descr="Intel-logo.jpg">
              <a:extLst>
                <a:ext uri="{FF2B5EF4-FFF2-40B4-BE49-F238E27FC236}">
                  <a16:creationId xmlns:a16="http://schemas.microsoft.com/office/drawing/2014/main" id="{E6882D8D-E1FC-415D-81C8-776844998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t="8000" b="16000"/>
            <a:stretch>
              <a:fillRect/>
            </a:stretch>
          </p:blipFill>
          <p:spPr>
            <a:xfrm>
              <a:off x="7113270" y="4617720"/>
              <a:ext cx="1230630" cy="868680"/>
            </a:xfrm>
            <a:prstGeom prst="rect">
              <a:avLst/>
            </a:prstGeom>
          </p:spPr>
        </p:pic>
        <p:pic>
          <p:nvPicPr>
            <p:cNvPr id="9" name="Picture 8" descr="cmu.jpg">
              <a:extLst>
                <a:ext uri="{FF2B5EF4-FFF2-40B4-BE49-F238E27FC236}">
                  <a16:creationId xmlns:a16="http://schemas.microsoft.com/office/drawing/2014/main" id="{C3C6BE5C-0E68-449D-8D6A-1660ECEE7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 t="21333" b="21333"/>
            <a:stretch>
              <a:fillRect/>
            </a:stretch>
          </p:blipFill>
          <p:spPr>
            <a:xfrm>
              <a:off x="2971800" y="4739420"/>
              <a:ext cx="3576692" cy="740197"/>
            </a:xfrm>
            <a:prstGeom prst="rect">
              <a:avLst/>
            </a:prstGeom>
          </p:spPr>
        </p:pic>
        <p:pic>
          <p:nvPicPr>
            <p:cNvPr id="10" name="Picture 9" descr="safari.png">
              <a:extLst>
                <a:ext uri="{FF2B5EF4-FFF2-40B4-BE49-F238E27FC236}">
                  <a16:creationId xmlns:a16="http://schemas.microsoft.com/office/drawing/2014/main" id="{716B8FB7-584F-4FE7-965B-D4A3C34F8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5096" y="4774626"/>
              <a:ext cx="1917700" cy="554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D58884E-99AD-439D-AB87-B75B129E3D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4" t="22732" r="5795" b="23986"/>
            <a:stretch/>
          </p:blipFill>
          <p:spPr>
            <a:xfrm>
              <a:off x="1437944" y="5684813"/>
              <a:ext cx="3067711" cy="685799"/>
            </a:xfrm>
            <a:prstGeom prst="rect">
              <a:avLst/>
            </a:prstGeom>
          </p:spPr>
        </p:pic>
        <p:pic>
          <p:nvPicPr>
            <p:cNvPr id="1028" name="Picture 4" descr="Image result for eth zurich (swiss federal institute of technology) logo">
              <a:extLst>
                <a:ext uri="{FF2B5EF4-FFF2-40B4-BE49-F238E27FC236}">
                  <a16:creationId xmlns:a16="http://schemas.microsoft.com/office/drawing/2014/main" id="{FCD9374D-9E27-4813-A37A-3CD05D17D4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77" b="18277"/>
            <a:stretch/>
          </p:blipFill>
          <p:spPr bwMode="auto">
            <a:xfrm>
              <a:off x="5008457" y="5704378"/>
              <a:ext cx="2535343" cy="642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30727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C741B-8CE8-493E-97C3-F45DAB81F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8BFEF-E187-4FC5-BD61-2C85422CA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9DBD2-21A3-4ACF-8D63-641B1CCB3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039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DC247-E92F-474D-9482-31AF6D070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33F58-D0D1-4964-B4A5-FBC20D840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76E9EA-6DEC-4545-83E3-4AD3A2CCA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832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movement consumes high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05" y="1066800"/>
            <a:ext cx="8394790" cy="472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519" y="6324600"/>
            <a:ext cx="7149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src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Bill Dally Keynote, “Challenge for Future Computer Systems,” HIPEAC 2015.</a:t>
            </a:r>
          </a:p>
        </p:txBody>
      </p:sp>
      <p:sp>
        <p:nvSpPr>
          <p:cNvPr id="7" name="Oval 6"/>
          <p:cNvSpPr/>
          <p:nvPr/>
        </p:nvSpPr>
        <p:spPr>
          <a:xfrm>
            <a:off x="1676400" y="2286000"/>
            <a:ext cx="1143000" cy="762000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5339154" y="2286000"/>
            <a:ext cx="1899846" cy="762000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202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6436025" y="1143000"/>
            <a:ext cx="1341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½ V</a:t>
            </a:r>
            <a:r>
              <a:rPr lang="en-US" sz="2800" b="1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DD </a:t>
            </a:r>
            <a:r>
              <a:rPr lang="en-US" sz="2800" b="1" dirty="0">
                <a:solidFill>
                  <a:srgbClr val="C00000"/>
                </a:solidFill>
              </a:rPr>
              <a:t>+ </a:t>
            </a:r>
            <a:r>
              <a:rPr lang="el-GR" sz="2800" b="1" dirty="0">
                <a:solidFill>
                  <a:srgbClr val="C00000"/>
                </a:solidFill>
              </a:rPr>
              <a:t>δ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119690" y="1775430"/>
            <a:ext cx="4572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RowClone: In-DRAM Bulk Data Copy (MICRO 2013)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16515" y="2080230"/>
            <a:ext cx="4572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510090" y="1775430"/>
            <a:ext cx="1295400" cy="914400"/>
            <a:chOff x="1295400" y="2438400"/>
            <a:chExt cx="1295400" cy="914400"/>
          </a:xfrm>
        </p:grpSpPr>
        <p:grpSp>
          <p:nvGrpSpPr>
            <p:cNvPr id="19" name="Group 18"/>
            <p:cNvGrpSpPr/>
            <p:nvPr/>
          </p:nvGrpSpPr>
          <p:grpSpPr>
            <a:xfrm>
              <a:off x="1295400" y="2438400"/>
              <a:ext cx="1063625" cy="914400"/>
              <a:chOff x="2060575" y="2438400"/>
              <a:chExt cx="1063625" cy="91440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667000" y="2438400"/>
                <a:ext cx="457200" cy="914400"/>
                <a:chOff x="2667000" y="2438400"/>
                <a:chExt cx="457200" cy="914400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flipV="1">
                  <a:off x="31242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flipV="1">
                  <a:off x="26670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2667000" y="3352800"/>
                  <a:ext cx="4572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Elbow Connector 16"/>
              <p:cNvCxnSpPr/>
              <p:nvPr/>
            </p:nvCxnSpPr>
            <p:spPr>
              <a:xfrm rot="10800000" flipV="1">
                <a:off x="2060575" y="2895600"/>
                <a:ext cx="606425" cy="457200"/>
              </a:xfrm>
              <a:prstGeom prst="bentConnector2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/>
            <p:cNvCxnSpPr/>
            <p:nvPr/>
          </p:nvCxnSpPr>
          <p:spPr>
            <a:xfrm flipH="1">
              <a:off x="2362203" y="2895600"/>
              <a:ext cx="228597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148390" y="1699230"/>
            <a:ext cx="914400" cy="533400"/>
            <a:chOff x="2933700" y="2362200"/>
            <a:chExt cx="914400" cy="533400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31242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6576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3124200" y="24384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124200" y="23622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6576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9337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/>
          <p:cNvCxnSpPr/>
          <p:nvPr/>
        </p:nvCxnSpPr>
        <p:spPr>
          <a:xfrm>
            <a:off x="4805490" y="2232630"/>
            <a:ext cx="3429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5" idx="0"/>
          </p:cNvCxnSpPr>
          <p:nvPr/>
        </p:nvCxnSpPr>
        <p:spPr>
          <a:xfrm flipV="1">
            <a:off x="6672390" y="1752600"/>
            <a:ext cx="0" cy="2667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062790" y="2232630"/>
            <a:ext cx="6096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205290" y="1437620"/>
            <a:ext cx="29718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605590" y="1427440"/>
            <a:ext cx="0" cy="26161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" idx="1"/>
          </p:cNvCxnSpPr>
          <p:nvPr/>
        </p:nvCxnSpPr>
        <p:spPr>
          <a:xfrm flipH="1">
            <a:off x="3205290" y="4991100"/>
            <a:ext cx="28956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748090" y="117601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46902" y="1143000"/>
            <a:ext cx="873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½ V</a:t>
            </a:r>
            <a:r>
              <a:rPr lang="en-US" sz="2800" b="1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48090" y="473458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748090" y="472440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748090" y="114300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05690" y="1143000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V</a:t>
            </a:r>
            <a:r>
              <a:rPr lang="en-US" sz="2800" b="1" baseline="-25000" dirty="0">
                <a:solidFill>
                  <a:srgbClr val="C00000"/>
                </a:solidFill>
              </a:rPr>
              <a:t>DD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3205290" y="1437620"/>
            <a:ext cx="29718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805490" y="2232630"/>
            <a:ext cx="34290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062790" y="2232630"/>
            <a:ext cx="60960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3205290" y="4991100"/>
            <a:ext cx="28956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249440" y="5075670"/>
            <a:ext cx="154665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800" b="1" dirty="0">
                <a:solidFill>
                  <a:srgbClr val="C00000"/>
                </a:solidFill>
              </a:rPr>
              <a:t>enable sense amp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100890" y="4419600"/>
            <a:ext cx="1143000" cy="1143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Sense Amp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119690" y="3429000"/>
            <a:ext cx="4572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3510090" y="3429000"/>
            <a:ext cx="1295400" cy="914400"/>
            <a:chOff x="1295400" y="2438400"/>
            <a:chExt cx="1295400" cy="914400"/>
          </a:xfrm>
        </p:grpSpPr>
        <p:grpSp>
          <p:nvGrpSpPr>
            <p:cNvPr id="58" name="Group 57"/>
            <p:cNvGrpSpPr/>
            <p:nvPr/>
          </p:nvGrpSpPr>
          <p:grpSpPr>
            <a:xfrm>
              <a:off x="1295400" y="2438400"/>
              <a:ext cx="1063625" cy="914400"/>
              <a:chOff x="2060575" y="2438400"/>
              <a:chExt cx="1063625" cy="914400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2667000" y="2438400"/>
                <a:ext cx="457200" cy="914400"/>
                <a:chOff x="2667000" y="2438400"/>
                <a:chExt cx="457200" cy="914400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 flipV="1">
                  <a:off x="31242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flipV="1">
                  <a:off x="26670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2667000" y="3352800"/>
                  <a:ext cx="4572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1" name="Elbow Connector 60"/>
              <p:cNvCxnSpPr/>
              <p:nvPr/>
            </p:nvCxnSpPr>
            <p:spPr>
              <a:xfrm rot="10800000" flipV="1">
                <a:off x="2060575" y="2895600"/>
                <a:ext cx="606425" cy="457200"/>
              </a:xfrm>
              <a:prstGeom prst="bentConnector2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Straight Connector 58"/>
            <p:cNvCxnSpPr/>
            <p:nvPr/>
          </p:nvCxnSpPr>
          <p:spPr>
            <a:xfrm flipH="1">
              <a:off x="2362203" y="2895600"/>
              <a:ext cx="228597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5148390" y="3352800"/>
            <a:ext cx="914400" cy="533400"/>
            <a:chOff x="2933700" y="2362200"/>
            <a:chExt cx="914400" cy="533400"/>
          </a:xfrm>
        </p:grpSpPr>
        <p:cxnSp>
          <p:nvCxnSpPr>
            <p:cNvPr id="67" name="Straight Connector 66"/>
            <p:cNvCxnSpPr/>
            <p:nvPr/>
          </p:nvCxnSpPr>
          <p:spPr>
            <a:xfrm flipV="1">
              <a:off x="31242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36576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3124200" y="24384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3124200" y="23622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6576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9337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Straight Connector 72"/>
          <p:cNvCxnSpPr/>
          <p:nvPr/>
        </p:nvCxnSpPr>
        <p:spPr>
          <a:xfrm>
            <a:off x="4805490" y="3886200"/>
            <a:ext cx="3429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062790" y="3886200"/>
            <a:ext cx="6096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205290" y="3091190"/>
            <a:ext cx="29718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5605590" y="3081010"/>
            <a:ext cx="0" cy="26161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748090" y="282958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748090" y="279657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1</a:t>
            </a:r>
          </a:p>
        </p:txBody>
      </p:sp>
      <p:cxnSp>
        <p:nvCxnSpPr>
          <p:cNvPr id="79" name="Straight Connector 78"/>
          <p:cNvCxnSpPr/>
          <p:nvPr/>
        </p:nvCxnSpPr>
        <p:spPr>
          <a:xfrm>
            <a:off x="3205290" y="3091190"/>
            <a:ext cx="29718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4805490" y="3886200"/>
            <a:ext cx="34290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6062790" y="3886200"/>
            <a:ext cx="60960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1276350" y="1003655"/>
            <a:ext cx="130029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800" b="1" dirty="0">
                <a:solidFill>
                  <a:srgbClr val="C00000"/>
                </a:solidFill>
              </a:rPr>
              <a:t>activate</a:t>
            </a:r>
          </a:p>
          <a:p>
            <a:pPr algn="r">
              <a:lnSpc>
                <a:spcPct val="90000"/>
              </a:lnSpc>
            </a:pPr>
            <a:r>
              <a:rPr lang="en-US" sz="2800" b="1" dirty="0">
                <a:solidFill>
                  <a:srgbClr val="C00000"/>
                </a:solidFill>
              </a:rPr>
              <a:t>source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914400" y="2713470"/>
            <a:ext cx="168129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800" b="1" dirty="0">
                <a:solidFill>
                  <a:srgbClr val="C00000"/>
                </a:solidFill>
              </a:rPr>
              <a:t>activate</a:t>
            </a:r>
          </a:p>
          <a:p>
            <a:pPr algn="r">
              <a:lnSpc>
                <a:spcPct val="90000"/>
              </a:lnSpc>
            </a:pPr>
            <a:r>
              <a:rPr lang="en-US" sz="2800" b="1" dirty="0">
                <a:solidFill>
                  <a:srgbClr val="C00000"/>
                </a:solidFill>
              </a:rPr>
              <a:t>destination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914400" y="4191000"/>
            <a:ext cx="3433890" cy="2362090"/>
            <a:chOff x="71310" y="3094474"/>
            <a:chExt cx="3433890" cy="1527652"/>
          </a:xfrm>
        </p:grpSpPr>
        <p:sp>
          <p:nvSpPr>
            <p:cNvPr id="54" name="TextBox 53"/>
            <p:cNvSpPr txBox="1"/>
            <p:nvPr/>
          </p:nvSpPr>
          <p:spPr>
            <a:xfrm>
              <a:off x="71310" y="3810000"/>
              <a:ext cx="2321792" cy="812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2800" b="1" dirty="0">
                  <a:solidFill>
                    <a:srgbClr val="C00000"/>
                  </a:solidFill>
                </a:rPr>
                <a:t>data gets copied source to destination</a:t>
              </a:r>
            </a:p>
          </p:txBody>
        </p:sp>
        <p:cxnSp>
          <p:nvCxnSpPr>
            <p:cNvPr id="62" name="Curved Connector 61"/>
            <p:cNvCxnSpPr>
              <a:stCxn id="54" idx="3"/>
            </p:cNvCxnSpPr>
            <p:nvPr/>
          </p:nvCxnSpPr>
          <p:spPr>
            <a:xfrm flipV="1">
              <a:off x="2393102" y="3094474"/>
              <a:ext cx="1112098" cy="1121589"/>
            </a:xfrm>
            <a:prstGeom prst="curvedConnector2">
              <a:avLst/>
            </a:prstGeom>
            <a:ln w="19050">
              <a:solidFill>
                <a:srgbClr val="C00000"/>
              </a:solidFill>
              <a:prstDash val="dash"/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C50E3CF-D12E-47F6-8003-BEC5D490C634}"/>
              </a:ext>
            </a:extLst>
          </p:cNvPr>
          <p:cNvSpPr txBox="1"/>
          <p:nvPr/>
        </p:nvSpPr>
        <p:spPr>
          <a:xfrm>
            <a:off x="2349801" y="1981200"/>
            <a:ext cx="99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source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C9A6D12-2BE6-4D55-B577-9E489AC7BD49}"/>
              </a:ext>
            </a:extLst>
          </p:cNvPr>
          <p:cNvSpPr txBox="1"/>
          <p:nvPr/>
        </p:nvSpPr>
        <p:spPr>
          <a:xfrm>
            <a:off x="1705394" y="3707342"/>
            <a:ext cx="1635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destination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E10A2CF-A376-4494-BEED-55A761009128}"/>
              </a:ext>
            </a:extLst>
          </p:cNvPr>
          <p:cNvGrpSpPr/>
          <p:nvPr/>
        </p:nvGrpSpPr>
        <p:grpSpPr>
          <a:xfrm>
            <a:off x="762000" y="3223229"/>
            <a:ext cx="7294758" cy="3269645"/>
            <a:chOff x="1595310" y="3043042"/>
            <a:chExt cx="6634290" cy="29736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719A905-C932-4C30-B999-0292D030F1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499" t="14264" r="14947" b="25102"/>
            <a:stretch/>
          </p:blipFill>
          <p:spPr>
            <a:xfrm>
              <a:off x="1595310" y="3043042"/>
              <a:ext cx="6634290" cy="2973611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24263D9-A547-4436-8F16-3594B058AAB3}"/>
                </a:ext>
              </a:extLst>
            </p:cNvPr>
            <p:cNvSpPr txBox="1"/>
            <p:nvPr/>
          </p:nvSpPr>
          <p:spPr>
            <a:xfrm>
              <a:off x="6553200" y="3081010"/>
              <a:ext cx="16530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</a:rPr>
                <a:t>MICRO 2013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159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32" grpId="0" animBg="1"/>
      <p:bldP spid="32" grpId="1" animBg="1"/>
      <p:bldP spid="3" grpId="0"/>
      <p:bldP spid="3" grpId="1"/>
      <p:bldP spid="36" grpId="0"/>
      <p:bldP spid="37" grpId="0"/>
      <p:bldP spid="38" grpId="0"/>
      <p:bldP spid="39" grpId="0"/>
      <p:bldP spid="39" grpId="1"/>
      <p:bldP spid="41" grpId="0"/>
      <p:bldP spid="56" grpId="0"/>
      <p:bldP spid="56" grpId="1"/>
      <p:bldP spid="52" grpId="0" animBg="1"/>
      <p:bldP spid="77" grpId="0"/>
      <p:bldP spid="78" grpId="0"/>
      <p:bldP spid="82" grpId="0"/>
      <p:bldP spid="82" grpId="1"/>
      <p:bldP spid="8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Today, DRAM is just a storage device!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31620" y="2286000"/>
            <a:ext cx="1981200" cy="2057400"/>
          </a:xfrm>
          <a:prstGeom prst="roundRect">
            <a:avLst>
              <a:gd name="adj" fmla="val 8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Processor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56020" y="1371600"/>
            <a:ext cx="1516380" cy="3886200"/>
          </a:xfrm>
          <a:prstGeom prst="roundRect">
            <a:avLst>
              <a:gd name="adj" fmla="val 6667"/>
            </a:avLst>
          </a:prstGeom>
          <a:solidFill>
            <a:srgbClr val="0066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DRAM</a:t>
            </a:r>
          </a:p>
        </p:txBody>
      </p:sp>
      <p:sp>
        <p:nvSpPr>
          <p:cNvPr id="7" name="Left-Right Arrow 6"/>
          <p:cNvSpPr/>
          <p:nvPr/>
        </p:nvSpPr>
        <p:spPr>
          <a:xfrm>
            <a:off x="3589020" y="2781300"/>
            <a:ext cx="2590800" cy="1066800"/>
          </a:xfrm>
          <a:prstGeom prst="leftRightArrow">
            <a:avLst>
              <a:gd name="adj1" fmla="val 60827"/>
              <a:gd name="adj2" fmla="val 2714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Channel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198620" y="1981200"/>
            <a:ext cx="1981200" cy="762000"/>
          </a:xfrm>
          <a:prstGeom prst="rightArrow">
            <a:avLst>
              <a:gd name="adj1" fmla="val 67500"/>
              <a:gd name="adj2" fmla="val 35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(64B)</a:t>
            </a:r>
          </a:p>
        </p:txBody>
      </p:sp>
      <p:sp>
        <p:nvSpPr>
          <p:cNvPr id="12" name="Right Arrow 11"/>
          <p:cNvSpPr/>
          <p:nvPr/>
        </p:nvSpPr>
        <p:spPr>
          <a:xfrm flipH="1">
            <a:off x="4114800" y="3810000"/>
            <a:ext cx="1981200" cy="762000"/>
          </a:xfrm>
          <a:prstGeom prst="rightArrow">
            <a:avLst>
              <a:gd name="adj1" fmla="val 67500"/>
              <a:gd name="adj2" fmla="val 275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(64B)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39414" y="5791200"/>
            <a:ext cx="4713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</a:rPr>
              <a:t>Can we </a:t>
            </a:r>
            <a:r>
              <a:rPr lang="en-US" sz="3600" b="1">
                <a:solidFill>
                  <a:schemeClr val="accent2"/>
                </a:solidFill>
              </a:rPr>
              <a:t>do more with DRAM?</a:t>
            </a:r>
            <a:endParaRPr lang="en-US" sz="3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3455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Ambit – Implementation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38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058179" y="5410200"/>
            <a:ext cx="4800600" cy="914400"/>
            <a:chOff x="2362200" y="4495800"/>
            <a:chExt cx="4800600" cy="533400"/>
          </a:xfrm>
        </p:grpSpPr>
        <p:sp>
          <p:nvSpPr>
            <p:cNvPr id="5" name="Rounded Rectangle 4"/>
            <p:cNvSpPr/>
            <p:nvPr/>
          </p:nvSpPr>
          <p:spPr>
            <a:xfrm>
              <a:off x="2362200" y="4495800"/>
              <a:ext cx="533400" cy="533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971800" y="4495800"/>
              <a:ext cx="533400" cy="533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581400" y="4495800"/>
              <a:ext cx="533400" cy="533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191000" y="4495800"/>
              <a:ext cx="533400" cy="533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800600" y="4495800"/>
              <a:ext cx="533400" cy="533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410200" y="4495800"/>
              <a:ext cx="533400" cy="533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019800" y="4495800"/>
              <a:ext cx="533400" cy="533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629400" y="4495800"/>
              <a:ext cx="533400" cy="533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58179" y="4800600"/>
            <a:ext cx="4800600" cy="533400"/>
            <a:chOff x="2362200" y="4495800"/>
            <a:chExt cx="4800600" cy="5334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5" name="Rounded Rectangle 14"/>
            <p:cNvSpPr/>
            <p:nvPr/>
          </p:nvSpPr>
          <p:spPr>
            <a:xfrm>
              <a:off x="2362200" y="4495800"/>
              <a:ext cx="533400" cy="533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971800" y="4495800"/>
              <a:ext cx="533400" cy="533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581400" y="4495800"/>
              <a:ext cx="533400" cy="533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191000" y="4495800"/>
              <a:ext cx="533400" cy="533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800600" y="4495800"/>
              <a:ext cx="533400" cy="533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410200" y="4495800"/>
              <a:ext cx="533400" cy="533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019800" y="4495800"/>
              <a:ext cx="533400" cy="533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629400" y="4495800"/>
              <a:ext cx="533400" cy="533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3058179" y="3657600"/>
            <a:ext cx="4800600" cy="1066800"/>
            <a:chOff x="3058179" y="3657600"/>
            <a:chExt cx="4800600" cy="1066800"/>
          </a:xfrm>
        </p:grpSpPr>
        <p:grpSp>
          <p:nvGrpSpPr>
            <p:cNvPr id="23" name="Group 22"/>
            <p:cNvGrpSpPr/>
            <p:nvPr/>
          </p:nvGrpSpPr>
          <p:grpSpPr>
            <a:xfrm>
              <a:off x="3058179" y="4419600"/>
              <a:ext cx="4800600" cy="304800"/>
              <a:chOff x="2362200" y="4495800"/>
              <a:chExt cx="4800600" cy="5334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24" name="Rounded Rectangle 23"/>
              <p:cNvSpPr/>
              <p:nvPr/>
            </p:nvSpPr>
            <p:spPr>
              <a:xfrm>
                <a:off x="2362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2971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3581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41910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48006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5410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6019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6629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3058179" y="4038600"/>
              <a:ext cx="4800600" cy="304800"/>
              <a:chOff x="2362200" y="4495800"/>
              <a:chExt cx="4800600" cy="5334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51" name="Rounded Rectangle 50"/>
              <p:cNvSpPr/>
              <p:nvPr/>
            </p:nvSpPr>
            <p:spPr>
              <a:xfrm>
                <a:off x="2362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2971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3581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41910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48006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5410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6019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6629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3058179" y="3657600"/>
              <a:ext cx="4800600" cy="304800"/>
              <a:chOff x="2362200" y="4495800"/>
              <a:chExt cx="4800600" cy="5334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60" name="Rounded Rectangle 59"/>
              <p:cNvSpPr/>
              <p:nvPr/>
            </p:nvSpPr>
            <p:spPr>
              <a:xfrm>
                <a:off x="2362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2971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3581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41910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48006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5410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6019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7" name="Rounded Rectangle 66"/>
              <p:cNvSpPr/>
              <p:nvPr/>
            </p:nvSpPr>
            <p:spPr>
              <a:xfrm>
                <a:off x="6629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41" name="Group 140"/>
          <p:cNvGrpSpPr/>
          <p:nvPr/>
        </p:nvGrpSpPr>
        <p:grpSpPr>
          <a:xfrm>
            <a:off x="3058179" y="2895600"/>
            <a:ext cx="4800600" cy="685800"/>
            <a:chOff x="3058179" y="2895600"/>
            <a:chExt cx="4800600" cy="685800"/>
          </a:xfrm>
        </p:grpSpPr>
        <p:grpSp>
          <p:nvGrpSpPr>
            <p:cNvPr id="68" name="Group 67"/>
            <p:cNvGrpSpPr/>
            <p:nvPr/>
          </p:nvGrpSpPr>
          <p:grpSpPr>
            <a:xfrm>
              <a:off x="3058179" y="3276600"/>
              <a:ext cx="4800600" cy="304800"/>
              <a:chOff x="2362200" y="4495800"/>
              <a:chExt cx="4800600" cy="53340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69" name="Rounded Rectangle 68"/>
              <p:cNvSpPr/>
              <p:nvPr/>
            </p:nvSpPr>
            <p:spPr>
              <a:xfrm>
                <a:off x="2362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2971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</a:p>
            </p:txBody>
          </p:sp>
          <p:sp>
            <p:nvSpPr>
              <p:cNvPr id="71" name="Rounded Rectangle 70"/>
              <p:cNvSpPr/>
              <p:nvPr/>
            </p:nvSpPr>
            <p:spPr>
              <a:xfrm>
                <a:off x="3581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>
                <a:off x="41910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48006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5410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</a:p>
            </p:txBody>
          </p:sp>
          <p:sp>
            <p:nvSpPr>
              <p:cNvPr id="75" name="Rounded Rectangle 74"/>
              <p:cNvSpPr/>
              <p:nvPr/>
            </p:nvSpPr>
            <p:spPr>
              <a:xfrm>
                <a:off x="6019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6629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3058179" y="2895600"/>
              <a:ext cx="4800600" cy="304800"/>
              <a:chOff x="2362200" y="4495800"/>
              <a:chExt cx="4800600" cy="53340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78" name="Rounded Rectangle 77"/>
              <p:cNvSpPr/>
              <p:nvPr/>
            </p:nvSpPr>
            <p:spPr>
              <a:xfrm>
                <a:off x="2362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79" name="Rounded Rectangle 78"/>
              <p:cNvSpPr/>
              <p:nvPr/>
            </p:nvSpPr>
            <p:spPr>
              <a:xfrm>
                <a:off x="2971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80" name="Rounded Rectangle 79"/>
              <p:cNvSpPr/>
              <p:nvPr/>
            </p:nvSpPr>
            <p:spPr>
              <a:xfrm>
                <a:off x="3581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81" name="Rounded Rectangle 80"/>
              <p:cNvSpPr/>
              <p:nvPr/>
            </p:nvSpPr>
            <p:spPr>
              <a:xfrm>
                <a:off x="41910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82" name="Rounded Rectangle 81"/>
              <p:cNvSpPr/>
              <p:nvPr/>
            </p:nvSpPr>
            <p:spPr>
              <a:xfrm>
                <a:off x="48006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83" name="Rounded Rectangle 82"/>
              <p:cNvSpPr/>
              <p:nvPr/>
            </p:nvSpPr>
            <p:spPr>
              <a:xfrm>
                <a:off x="5410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84" name="Rounded Rectangle 83"/>
              <p:cNvSpPr/>
              <p:nvPr/>
            </p:nvSpPr>
            <p:spPr>
              <a:xfrm>
                <a:off x="6019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85" name="Rounded Rectangle 84"/>
              <p:cNvSpPr/>
              <p:nvPr/>
            </p:nvSpPr>
            <p:spPr>
              <a:xfrm>
                <a:off x="6629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</a:p>
            </p:txBody>
          </p:sp>
        </p:grpSp>
      </p:grpSp>
      <p:grpSp>
        <p:nvGrpSpPr>
          <p:cNvPr id="140" name="Group 139"/>
          <p:cNvGrpSpPr/>
          <p:nvPr/>
        </p:nvGrpSpPr>
        <p:grpSpPr>
          <a:xfrm>
            <a:off x="3058179" y="990600"/>
            <a:ext cx="4866621" cy="1828800"/>
            <a:chOff x="3058179" y="990600"/>
            <a:chExt cx="4866621" cy="1828800"/>
          </a:xfrm>
        </p:grpSpPr>
        <p:grpSp>
          <p:nvGrpSpPr>
            <p:cNvPr id="86" name="Group 85"/>
            <p:cNvGrpSpPr/>
            <p:nvPr/>
          </p:nvGrpSpPr>
          <p:grpSpPr>
            <a:xfrm>
              <a:off x="3058179" y="2514600"/>
              <a:ext cx="4800600" cy="304800"/>
              <a:chOff x="2362200" y="4495800"/>
              <a:chExt cx="4800600" cy="533400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87" name="Rounded Rectangle 86"/>
              <p:cNvSpPr/>
              <p:nvPr/>
            </p:nvSpPr>
            <p:spPr>
              <a:xfrm>
                <a:off x="2362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8" name="Rounded Rectangle 87"/>
              <p:cNvSpPr/>
              <p:nvPr/>
            </p:nvSpPr>
            <p:spPr>
              <a:xfrm>
                <a:off x="2971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9" name="Rounded Rectangle 88"/>
              <p:cNvSpPr/>
              <p:nvPr/>
            </p:nvSpPr>
            <p:spPr>
              <a:xfrm>
                <a:off x="3581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0" name="Rounded Rectangle 89"/>
              <p:cNvSpPr/>
              <p:nvPr/>
            </p:nvSpPr>
            <p:spPr>
              <a:xfrm>
                <a:off x="41910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1" name="Rounded Rectangle 90"/>
              <p:cNvSpPr/>
              <p:nvPr/>
            </p:nvSpPr>
            <p:spPr>
              <a:xfrm>
                <a:off x="48006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" name="Rounded Rectangle 91"/>
              <p:cNvSpPr/>
              <p:nvPr/>
            </p:nvSpPr>
            <p:spPr>
              <a:xfrm>
                <a:off x="5410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" name="Rounded Rectangle 92"/>
              <p:cNvSpPr/>
              <p:nvPr/>
            </p:nvSpPr>
            <p:spPr>
              <a:xfrm>
                <a:off x="6019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6629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3058179" y="2133600"/>
              <a:ext cx="4800600" cy="304800"/>
              <a:chOff x="2362200" y="4495800"/>
              <a:chExt cx="4800600" cy="533400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96" name="Rounded Rectangle 95"/>
              <p:cNvSpPr/>
              <p:nvPr/>
            </p:nvSpPr>
            <p:spPr>
              <a:xfrm>
                <a:off x="2362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7" name="Rounded Rectangle 96"/>
              <p:cNvSpPr/>
              <p:nvPr/>
            </p:nvSpPr>
            <p:spPr>
              <a:xfrm>
                <a:off x="2971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8" name="Rounded Rectangle 97"/>
              <p:cNvSpPr/>
              <p:nvPr/>
            </p:nvSpPr>
            <p:spPr>
              <a:xfrm>
                <a:off x="3581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9" name="Rounded Rectangle 98"/>
              <p:cNvSpPr/>
              <p:nvPr/>
            </p:nvSpPr>
            <p:spPr>
              <a:xfrm>
                <a:off x="41910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0" name="Rounded Rectangle 99"/>
              <p:cNvSpPr/>
              <p:nvPr/>
            </p:nvSpPr>
            <p:spPr>
              <a:xfrm>
                <a:off x="48006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1" name="Rounded Rectangle 100"/>
              <p:cNvSpPr/>
              <p:nvPr/>
            </p:nvSpPr>
            <p:spPr>
              <a:xfrm>
                <a:off x="5410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2" name="Rounded Rectangle 101"/>
              <p:cNvSpPr/>
              <p:nvPr/>
            </p:nvSpPr>
            <p:spPr>
              <a:xfrm>
                <a:off x="6019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3" name="Rounded Rectangle 102"/>
              <p:cNvSpPr/>
              <p:nvPr/>
            </p:nvSpPr>
            <p:spPr>
              <a:xfrm>
                <a:off x="6629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3058179" y="1752600"/>
              <a:ext cx="4800600" cy="304800"/>
              <a:chOff x="2362200" y="4495800"/>
              <a:chExt cx="4800600" cy="533400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105" name="Rounded Rectangle 104"/>
              <p:cNvSpPr/>
              <p:nvPr/>
            </p:nvSpPr>
            <p:spPr>
              <a:xfrm>
                <a:off x="2362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6" name="Rounded Rectangle 105"/>
              <p:cNvSpPr/>
              <p:nvPr/>
            </p:nvSpPr>
            <p:spPr>
              <a:xfrm>
                <a:off x="2971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7" name="Rounded Rectangle 106"/>
              <p:cNvSpPr/>
              <p:nvPr/>
            </p:nvSpPr>
            <p:spPr>
              <a:xfrm>
                <a:off x="3581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8" name="Rounded Rectangle 107"/>
              <p:cNvSpPr/>
              <p:nvPr/>
            </p:nvSpPr>
            <p:spPr>
              <a:xfrm>
                <a:off x="41910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9" name="Rounded Rectangle 108"/>
              <p:cNvSpPr/>
              <p:nvPr/>
            </p:nvSpPr>
            <p:spPr>
              <a:xfrm>
                <a:off x="48006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0" name="Rounded Rectangle 109"/>
              <p:cNvSpPr/>
              <p:nvPr/>
            </p:nvSpPr>
            <p:spPr>
              <a:xfrm>
                <a:off x="5410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1" name="Rounded Rectangle 110"/>
              <p:cNvSpPr/>
              <p:nvPr/>
            </p:nvSpPr>
            <p:spPr>
              <a:xfrm>
                <a:off x="6019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2" name="Rounded Rectangle 111"/>
              <p:cNvSpPr/>
              <p:nvPr/>
            </p:nvSpPr>
            <p:spPr>
              <a:xfrm>
                <a:off x="6629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3058179" y="990600"/>
              <a:ext cx="4800600" cy="304800"/>
              <a:chOff x="2362200" y="4495800"/>
              <a:chExt cx="4800600" cy="533400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123" name="Rounded Rectangle 122"/>
              <p:cNvSpPr/>
              <p:nvPr/>
            </p:nvSpPr>
            <p:spPr>
              <a:xfrm>
                <a:off x="2362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4" name="Rounded Rectangle 123"/>
              <p:cNvSpPr/>
              <p:nvPr/>
            </p:nvSpPr>
            <p:spPr>
              <a:xfrm>
                <a:off x="2971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5" name="Rounded Rectangle 124"/>
              <p:cNvSpPr/>
              <p:nvPr/>
            </p:nvSpPr>
            <p:spPr>
              <a:xfrm>
                <a:off x="3581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6" name="Rounded Rectangle 125"/>
              <p:cNvSpPr/>
              <p:nvPr/>
            </p:nvSpPr>
            <p:spPr>
              <a:xfrm>
                <a:off x="41910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7" name="Rounded Rectangle 126"/>
              <p:cNvSpPr/>
              <p:nvPr/>
            </p:nvSpPr>
            <p:spPr>
              <a:xfrm>
                <a:off x="48006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8" name="Rounded Rectangle 127"/>
              <p:cNvSpPr/>
              <p:nvPr/>
            </p:nvSpPr>
            <p:spPr>
              <a:xfrm>
                <a:off x="5410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9" name="Rounded Rectangle 128"/>
              <p:cNvSpPr/>
              <p:nvPr/>
            </p:nvSpPr>
            <p:spPr>
              <a:xfrm>
                <a:off x="6019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0" name="Rounded Rectangle 129"/>
              <p:cNvSpPr/>
              <p:nvPr/>
            </p:nvSpPr>
            <p:spPr>
              <a:xfrm>
                <a:off x="6629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31" name="TextBox 130"/>
            <p:cNvSpPr txBox="1"/>
            <p:nvPr/>
          </p:nvSpPr>
          <p:spPr>
            <a:xfrm rot="5400000">
              <a:off x="7391320" y="125321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…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 rot="5400000">
              <a:off x="3174874" y="127157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…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 rot="5400000">
              <a:off x="5267899" y="127696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…</a:t>
              </a: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1425326" y="5334000"/>
            <a:ext cx="14702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Sense</a:t>
            </a:r>
          </a:p>
          <a:p>
            <a:pPr algn="r"/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Amplifiers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543579" y="4795650"/>
            <a:ext cx="2401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Dual Contact Cells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46032" y="3657600"/>
            <a:ext cx="23888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Temporary Rows</a:t>
            </a:r>
          </a:p>
          <a:p>
            <a:pPr algn="r"/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for Triple Activate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1431530" y="1447800"/>
            <a:ext cx="1490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Regular</a:t>
            </a:r>
          </a:p>
          <a:p>
            <a:pPr algn="r"/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Data Rows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228600" y="2905780"/>
            <a:ext cx="2679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Pre-initialized Rows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286000" y="3657600"/>
            <a:ext cx="772179" cy="1676400"/>
            <a:chOff x="2286000" y="3657600"/>
            <a:chExt cx="772179" cy="1676400"/>
          </a:xfrm>
        </p:grpSpPr>
        <p:sp>
          <p:nvSpPr>
            <p:cNvPr id="3" name="Rounded Rectangle 2"/>
            <p:cNvSpPr/>
            <p:nvPr/>
          </p:nvSpPr>
          <p:spPr>
            <a:xfrm>
              <a:off x="2286000" y="3657600"/>
              <a:ext cx="457200" cy="167640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/>
                <a:t>Bitwise Decoder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2743200" y="3810000"/>
              <a:ext cx="314979" cy="762000"/>
              <a:chOff x="2743200" y="3810000"/>
              <a:chExt cx="314979" cy="762000"/>
            </a:xfrm>
          </p:grpSpPr>
          <p:cxnSp>
            <p:nvCxnSpPr>
              <p:cNvPr id="33" name="Straight Connector 32"/>
              <p:cNvCxnSpPr>
                <a:stCxn id="60" idx="1"/>
              </p:cNvCxnSpPr>
              <p:nvPr/>
            </p:nvCxnSpPr>
            <p:spPr>
              <a:xfrm flipH="1">
                <a:off x="2743200" y="3810000"/>
                <a:ext cx="314979" cy="0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51" idx="1"/>
              </p:cNvCxnSpPr>
              <p:nvPr/>
            </p:nvCxnSpPr>
            <p:spPr>
              <a:xfrm flipH="1">
                <a:off x="2743200" y="4191000"/>
                <a:ext cx="314979" cy="0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flipH="1">
                <a:off x="2743200" y="4572000"/>
                <a:ext cx="314979" cy="0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3" name="Straight Connector 142"/>
            <p:cNvCxnSpPr/>
            <p:nvPr/>
          </p:nvCxnSpPr>
          <p:spPr>
            <a:xfrm flipH="1">
              <a:off x="2743200" y="4953000"/>
              <a:ext cx="314979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H="1">
              <a:off x="2743200" y="5181600"/>
              <a:ext cx="314979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2290688" y="990600"/>
            <a:ext cx="767491" cy="2579077"/>
            <a:chOff x="2290688" y="990600"/>
            <a:chExt cx="767491" cy="2579077"/>
          </a:xfrm>
        </p:grpSpPr>
        <p:sp>
          <p:nvSpPr>
            <p:cNvPr id="115" name="Rounded Rectangle 114"/>
            <p:cNvSpPr/>
            <p:nvPr/>
          </p:nvSpPr>
          <p:spPr>
            <a:xfrm>
              <a:off x="2290688" y="990600"/>
              <a:ext cx="457200" cy="2579077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/>
                <a:t>Regular Row Decoder</a:t>
              </a:r>
            </a:p>
          </p:txBody>
        </p:sp>
        <p:cxnSp>
          <p:nvCxnSpPr>
            <p:cNvPr id="145" name="Straight Connector 144"/>
            <p:cNvCxnSpPr/>
            <p:nvPr/>
          </p:nvCxnSpPr>
          <p:spPr>
            <a:xfrm flipH="1">
              <a:off x="2743200" y="3429000"/>
              <a:ext cx="314979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H="1">
              <a:off x="2734408" y="3048000"/>
              <a:ext cx="314979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>
              <a:off x="2743200" y="2667000"/>
              <a:ext cx="314979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H="1">
              <a:off x="2743200" y="2286000"/>
              <a:ext cx="314979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H="1">
              <a:off x="2743200" y="1905000"/>
              <a:ext cx="314979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>
              <a:off x="2743200" y="1143000"/>
              <a:ext cx="314979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oup 151"/>
          <p:cNvGrpSpPr/>
          <p:nvPr/>
        </p:nvGrpSpPr>
        <p:grpSpPr>
          <a:xfrm>
            <a:off x="2743200" y="3810000"/>
            <a:ext cx="314979" cy="762000"/>
            <a:chOff x="2743200" y="3810000"/>
            <a:chExt cx="314979" cy="762000"/>
          </a:xfrm>
        </p:grpSpPr>
        <p:cxnSp>
          <p:nvCxnSpPr>
            <p:cNvPr id="153" name="Straight Connector 152"/>
            <p:cNvCxnSpPr/>
            <p:nvPr/>
          </p:nvCxnSpPr>
          <p:spPr>
            <a:xfrm flipH="1">
              <a:off x="2743200" y="3810000"/>
              <a:ext cx="314979" cy="0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H="1">
              <a:off x="2743200" y="4191000"/>
              <a:ext cx="314979" cy="0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H="1">
              <a:off x="2743200" y="4572000"/>
              <a:ext cx="314979" cy="0"/>
            </a:xfrm>
            <a:prstGeom prst="line">
              <a:avLst/>
            </a:prstGeom>
            <a:ln w="5715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484774" y="3895275"/>
            <a:ext cx="13708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Reserved</a:t>
            </a:r>
          </a:p>
          <a:p>
            <a:pPr algn="ctr"/>
            <a:r>
              <a:rPr lang="en-US" sz="2800" b="1" dirty="0">
                <a:solidFill>
                  <a:schemeClr val="accent2"/>
                </a:solidFill>
              </a:rPr>
              <a:t>Address 0</a:t>
            </a:r>
          </a:p>
        </p:txBody>
      </p:sp>
      <p:cxnSp>
        <p:nvCxnSpPr>
          <p:cNvPr id="44" name="Straight Arrow Connector 43"/>
          <p:cNvCxnSpPr>
            <a:stCxn id="40" idx="3"/>
          </p:cNvCxnSpPr>
          <p:nvPr/>
        </p:nvCxnSpPr>
        <p:spPr>
          <a:xfrm flipV="1">
            <a:off x="1855663" y="4372328"/>
            <a:ext cx="430337" cy="1"/>
          </a:xfrm>
          <a:prstGeom prst="straightConnector1">
            <a:avLst/>
          </a:prstGeom>
          <a:ln w="25400">
            <a:solidFill>
              <a:schemeClr val="accent2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00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Straight Connector 104"/>
          <p:cNvCxnSpPr/>
          <p:nvPr/>
        </p:nvCxnSpPr>
        <p:spPr>
          <a:xfrm>
            <a:off x="2895600" y="1981200"/>
            <a:ext cx="516255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5154304" y="990600"/>
            <a:ext cx="0" cy="19812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operations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39</a:t>
            </a:fld>
            <a:endParaRPr lang="en-US"/>
          </a:p>
        </p:txBody>
      </p:sp>
      <p:grpSp>
        <p:nvGrpSpPr>
          <p:cNvPr id="97" name="Group 96"/>
          <p:cNvGrpSpPr/>
          <p:nvPr/>
        </p:nvGrpSpPr>
        <p:grpSpPr>
          <a:xfrm>
            <a:off x="1905000" y="4876800"/>
            <a:ext cx="6400800" cy="1524000"/>
            <a:chOff x="1905000" y="4876800"/>
            <a:chExt cx="6400800" cy="1524000"/>
          </a:xfrm>
        </p:grpSpPr>
        <p:sp>
          <p:nvSpPr>
            <p:cNvPr id="5" name="Rounded Rectangle 4"/>
            <p:cNvSpPr/>
            <p:nvPr/>
          </p:nvSpPr>
          <p:spPr>
            <a:xfrm>
              <a:off x="1905000" y="4876800"/>
              <a:ext cx="6400800" cy="1524000"/>
            </a:xfrm>
            <a:prstGeom prst="roundRect">
              <a:avLst>
                <a:gd name="adj" fmla="val 7500"/>
              </a:avLst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209800" y="5257800"/>
              <a:ext cx="5825490" cy="1066800"/>
              <a:chOff x="2209800" y="4800600"/>
              <a:chExt cx="5825490" cy="1066800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2209800" y="4800600"/>
                <a:ext cx="609600" cy="10668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2872740" y="4800600"/>
                <a:ext cx="609600" cy="10668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3547110" y="4800600"/>
                <a:ext cx="609600" cy="10668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4202430" y="4800600"/>
                <a:ext cx="609600" cy="10668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5433060" y="4800600"/>
                <a:ext cx="609600" cy="10668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6096000" y="4800600"/>
                <a:ext cx="609600" cy="10668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6770370" y="4800600"/>
                <a:ext cx="609600" cy="10668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7425690" y="4800600"/>
                <a:ext cx="609600" cy="10668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66" name="Rounded Rectangle 65"/>
          <p:cNvSpPr/>
          <p:nvPr/>
        </p:nvSpPr>
        <p:spPr>
          <a:xfrm>
            <a:off x="4886979" y="1828800"/>
            <a:ext cx="533400" cy="304800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2872740" y="990600"/>
            <a:ext cx="5185410" cy="2895600"/>
            <a:chOff x="2872740" y="990600"/>
            <a:chExt cx="5185410" cy="2895600"/>
          </a:xfrm>
        </p:grpSpPr>
        <p:cxnSp>
          <p:nvCxnSpPr>
            <p:cNvPr id="126" name="Straight Connector 125"/>
            <p:cNvCxnSpPr/>
            <p:nvPr/>
          </p:nvCxnSpPr>
          <p:spPr>
            <a:xfrm>
              <a:off x="2895600" y="3429000"/>
              <a:ext cx="516255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2872740" y="1219200"/>
              <a:ext cx="516255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2895600" y="2362200"/>
              <a:ext cx="516255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895600" y="2743200"/>
              <a:ext cx="516255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39" idx="0"/>
            </p:cNvCxnSpPr>
            <p:nvPr/>
          </p:nvCxnSpPr>
          <p:spPr>
            <a:xfrm flipV="1">
              <a:off x="3324879" y="990600"/>
              <a:ext cx="0" cy="198120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3962400" y="990600"/>
              <a:ext cx="0" cy="198120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4544079" y="990600"/>
              <a:ext cx="0" cy="198120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6400800" y="990600"/>
              <a:ext cx="0" cy="198120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6982479" y="990600"/>
              <a:ext cx="0" cy="198120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7620000" y="990600"/>
              <a:ext cx="0" cy="198120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ounded Rectangle 38"/>
            <p:cNvSpPr/>
            <p:nvPr/>
          </p:nvSpPr>
          <p:spPr>
            <a:xfrm>
              <a:off x="3058179" y="2971800"/>
              <a:ext cx="533400" cy="914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667779" y="2971800"/>
              <a:ext cx="533400" cy="914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4277379" y="2971800"/>
              <a:ext cx="533400" cy="914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106179" y="2971800"/>
              <a:ext cx="533400" cy="914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6715779" y="2971800"/>
              <a:ext cx="533400" cy="914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7325379" y="2971800"/>
              <a:ext cx="533400" cy="914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3058179" y="2590800"/>
              <a:ext cx="4800600" cy="304800"/>
              <a:chOff x="2362200" y="4495800"/>
              <a:chExt cx="4800600" cy="533400"/>
            </a:xfrm>
            <a:solidFill>
              <a:schemeClr val="accent6"/>
            </a:solidFill>
          </p:grpSpPr>
          <p:sp>
            <p:nvSpPr>
              <p:cNvPr id="79" name="Rounded Rectangle 78"/>
              <p:cNvSpPr/>
              <p:nvPr/>
            </p:nvSpPr>
            <p:spPr>
              <a:xfrm>
                <a:off x="2362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0" name="Rounded Rectangle 79"/>
              <p:cNvSpPr/>
              <p:nvPr/>
            </p:nvSpPr>
            <p:spPr>
              <a:xfrm>
                <a:off x="2971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1" name="Rounded Rectangle 80"/>
              <p:cNvSpPr/>
              <p:nvPr/>
            </p:nvSpPr>
            <p:spPr>
              <a:xfrm>
                <a:off x="3581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2" name="Rounded Rectangle 81"/>
              <p:cNvSpPr/>
              <p:nvPr/>
            </p:nvSpPr>
            <p:spPr>
              <a:xfrm>
                <a:off x="41910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4" name="Rounded Rectangle 83"/>
              <p:cNvSpPr/>
              <p:nvPr/>
            </p:nvSpPr>
            <p:spPr>
              <a:xfrm>
                <a:off x="5410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" name="Rounded Rectangle 84"/>
              <p:cNvSpPr/>
              <p:nvPr/>
            </p:nvSpPr>
            <p:spPr>
              <a:xfrm>
                <a:off x="6019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" name="Rounded Rectangle 85"/>
              <p:cNvSpPr/>
              <p:nvPr/>
            </p:nvSpPr>
            <p:spPr>
              <a:xfrm>
                <a:off x="6629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3058179" y="2209800"/>
              <a:ext cx="4800600" cy="304800"/>
              <a:chOff x="2362200" y="4495800"/>
              <a:chExt cx="4800600" cy="533400"/>
            </a:xfrm>
            <a:solidFill>
              <a:schemeClr val="accent6"/>
            </a:solidFill>
          </p:grpSpPr>
          <p:sp>
            <p:nvSpPr>
              <p:cNvPr id="71" name="Rounded Rectangle 70"/>
              <p:cNvSpPr/>
              <p:nvPr/>
            </p:nvSpPr>
            <p:spPr>
              <a:xfrm>
                <a:off x="2362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>
                <a:off x="2971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3581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41910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5410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7" name="Rounded Rectangle 76"/>
              <p:cNvSpPr/>
              <p:nvPr/>
            </p:nvSpPr>
            <p:spPr>
              <a:xfrm>
                <a:off x="6019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8" name="Rounded Rectangle 77"/>
              <p:cNvSpPr/>
              <p:nvPr/>
            </p:nvSpPr>
            <p:spPr>
              <a:xfrm>
                <a:off x="6629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3" name="Rounded Rectangle 62"/>
            <p:cNvSpPr/>
            <p:nvPr/>
          </p:nvSpPr>
          <p:spPr>
            <a:xfrm>
              <a:off x="3058179" y="1828800"/>
              <a:ext cx="533400" cy="3048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3667779" y="1828800"/>
              <a:ext cx="533400" cy="3048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4277379" y="1828800"/>
              <a:ext cx="533400" cy="3048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6106179" y="1828800"/>
              <a:ext cx="533400" cy="3048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6715779" y="1828800"/>
              <a:ext cx="533400" cy="3048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7325379" y="1828800"/>
              <a:ext cx="533400" cy="3048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3058179" y="1066800"/>
              <a:ext cx="4800600" cy="304800"/>
              <a:chOff x="2362200" y="4495800"/>
              <a:chExt cx="4800600" cy="533400"/>
            </a:xfrm>
            <a:solidFill>
              <a:schemeClr val="accent6"/>
            </a:solidFill>
          </p:grpSpPr>
          <p:sp>
            <p:nvSpPr>
              <p:cNvPr id="55" name="Rounded Rectangle 54"/>
              <p:cNvSpPr/>
              <p:nvPr/>
            </p:nvSpPr>
            <p:spPr>
              <a:xfrm>
                <a:off x="2362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2971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3581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41910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5410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6019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6629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 rot="5400000">
              <a:off x="7076341" y="132941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…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 rot="5400000">
              <a:off x="3428920" y="134777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…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 rot="5400000">
              <a:off x="5267899" y="135316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…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476061" y="281940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…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476061" y="214378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…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486400" y="99060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…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152400" y="3169636"/>
            <a:ext cx="2677262" cy="523220"/>
            <a:chOff x="195478" y="3169636"/>
            <a:chExt cx="2677262" cy="523220"/>
          </a:xfrm>
        </p:grpSpPr>
        <p:sp>
          <p:nvSpPr>
            <p:cNvPr id="121" name="TextBox 120"/>
            <p:cNvSpPr txBox="1"/>
            <p:nvPr/>
          </p:nvSpPr>
          <p:spPr>
            <a:xfrm>
              <a:off x="195478" y="3169636"/>
              <a:ext cx="22429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Sense amplifiers</a:t>
              </a:r>
            </a:p>
          </p:txBody>
        </p:sp>
        <p:cxnSp>
          <p:nvCxnSpPr>
            <p:cNvPr id="123" name="Straight Arrow Connector 122"/>
            <p:cNvCxnSpPr>
              <a:stCxn id="121" idx="3"/>
            </p:cNvCxnSpPr>
            <p:nvPr/>
          </p:nvCxnSpPr>
          <p:spPr>
            <a:xfrm>
              <a:off x="2438400" y="3431246"/>
              <a:ext cx="434340" cy="0"/>
            </a:xfrm>
            <a:prstGeom prst="straightConnector1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ounded Rectangle 41"/>
          <p:cNvSpPr/>
          <p:nvPr/>
        </p:nvSpPr>
        <p:spPr>
          <a:xfrm>
            <a:off x="4886979" y="2971800"/>
            <a:ext cx="533400" cy="914400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3058179" y="3886200"/>
            <a:ext cx="4977111" cy="1981200"/>
            <a:chOff x="3058179" y="3962400"/>
            <a:chExt cx="4977111" cy="1981200"/>
          </a:xfrm>
        </p:grpSpPr>
        <p:cxnSp>
          <p:nvCxnSpPr>
            <p:cNvPr id="99" name="Straight Connector 98"/>
            <p:cNvCxnSpPr/>
            <p:nvPr/>
          </p:nvCxnSpPr>
          <p:spPr>
            <a:xfrm flipH="1" flipV="1">
              <a:off x="3058179" y="3962400"/>
              <a:ext cx="1144251" cy="1295400"/>
            </a:xfrm>
            <a:prstGeom prst="line">
              <a:avLst/>
            </a:prstGeom>
            <a:ln w="25400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4812030" y="3962400"/>
              <a:ext cx="3223260" cy="1295400"/>
            </a:xfrm>
            <a:prstGeom prst="line">
              <a:avLst/>
            </a:prstGeom>
            <a:ln w="25400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5257800"/>
              <a:ext cx="685800" cy="68580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239649" y="1079718"/>
            <a:ext cx="112255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1313" indent="-341313">
              <a:buFont typeface="+mj-lt"/>
              <a:buAutoNum type="arabicPeriod"/>
            </a:pPr>
            <a:r>
              <a:rPr lang="en-US" sz="2800" b="1" dirty="0">
                <a:solidFill>
                  <a:schemeClr val="accent2"/>
                </a:solidFill>
              </a:rPr>
              <a:t>Copy</a:t>
            </a:r>
          </a:p>
          <a:p>
            <a:pPr marL="341313" indent="-341313">
              <a:buFont typeface="+mj-lt"/>
              <a:buAutoNum type="arabicPeriod"/>
            </a:pPr>
            <a:r>
              <a:rPr lang="en-US" sz="2800" b="1" dirty="0">
                <a:solidFill>
                  <a:schemeClr val="accent2"/>
                </a:solidFill>
              </a:rPr>
              <a:t>AND</a:t>
            </a:r>
          </a:p>
          <a:p>
            <a:pPr marL="341313" indent="-341313">
              <a:buFont typeface="+mj-lt"/>
              <a:buAutoNum type="arabicPeriod"/>
            </a:pPr>
            <a:r>
              <a:rPr lang="en-US" sz="2800" b="1" dirty="0">
                <a:solidFill>
                  <a:schemeClr val="accent2"/>
                </a:solidFill>
              </a:rPr>
              <a:t>OR</a:t>
            </a:r>
          </a:p>
          <a:p>
            <a:pPr marL="341313" indent="-341313">
              <a:buFont typeface="+mj-lt"/>
              <a:buAutoNum type="arabicPeriod"/>
            </a:pPr>
            <a:r>
              <a:rPr lang="en-US" sz="2800" b="1" dirty="0">
                <a:solidFill>
                  <a:schemeClr val="accent2"/>
                </a:solidFill>
              </a:rPr>
              <a:t>NOT</a:t>
            </a:r>
          </a:p>
        </p:txBody>
      </p:sp>
    </p:spTree>
    <p:extLst>
      <p:ext uri="{BB962C8B-B14F-4D97-AF65-F5344CB8AC3E}">
        <p14:creationId xmlns:p14="http://schemas.microsoft.com/office/powerpoint/2010/main" val="114376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Today, DRAM is just a storage device!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31620" y="2286000"/>
            <a:ext cx="1981200" cy="2057400"/>
          </a:xfrm>
          <a:prstGeom prst="roundRect">
            <a:avLst>
              <a:gd name="adj" fmla="val 8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Processor</a:t>
            </a:r>
          </a:p>
          <a:p>
            <a:pPr algn="ct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(CPU, GPU, FPGA)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56020" y="1371600"/>
            <a:ext cx="1516380" cy="3886200"/>
          </a:xfrm>
          <a:prstGeom prst="roundRect">
            <a:avLst>
              <a:gd name="adj" fmla="val 6667"/>
            </a:avLst>
          </a:prstGeom>
          <a:solidFill>
            <a:srgbClr val="0066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DRAM</a:t>
            </a:r>
          </a:p>
        </p:txBody>
      </p:sp>
      <p:sp>
        <p:nvSpPr>
          <p:cNvPr id="7" name="Left-Right Arrow 6"/>
          <p:cNvSpPr/>
          <p:nvPr/>
        </p:nvSpPr>
        <p:spPr>
          <a:xfrm>
            <a:off x="3589020" y="2781300"/>
            <a:ext cx="2590800" cy="1066800"/>
          </a:xfrm>
          <a:prstGeom prst="leftRightArrow">
            <a:avLst>
              <a:gd name="adj1" fmla="val 60827"/>
              <a:gd name="adj2" fmla="val 2714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Channel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198620" y="1981200"/>
            <a:ext cx="1981200" cy="762000"/>
          </a:xfrm>
          <a:prstGeom prst="rightArrow">
            <a:avLst>
              <a:gd name="adj1" fmla="val 67500"/>
              <a:gd name="adj2" fmla="val 35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</a:t>
            </a:r>
          </a:p>
        </p:txBody>
      </p:sp>
      <p:sp>
        <p:nvSpPr>
          <p:cNvPr id="12" name="Right Arrow 11"/>
          <p:cNvSpPr/>
          <p:nvPr/>
        </p:nvSpPr>
        <p:spPr>
          <a:xfrm flipH="1">
            <a:off x="4114800" y="3810000"/>
            <a:ext cx="1981200" cy="762000"/>
          </a:xfrm>
          <a:prstGeom prst="rightArrow">
            <a:avLst>
              <a:gd name="adj1" fmla="val 67500"/>
              <a:gd name="adj2" fmla="val 275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" y="5475108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</a:rPr>
              <a:t>Throughput of bulk bitwise operations limited by available memory bandwidth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4381640-D549-4A5B-9AF1-EAB7181C9421}"/>
              </a:ext>
            </a:extLst>
          </p:cNvPr>
          <p:cNvSpPr/>
          <p:nvPr/>
        </p:nvSpPr>
        <p:spPr>
          <a:xfrm>
            <a:off x="3301550" y="3714244"/>
            <a:ext cx="833480" cy="1848356"/>
          </a:xfrm>
          <a:custGeom>
            <a:avLst/>
            <a:gdLst>
              <a:gd name="connsiteX0" fmla="*/ 0 w 833480"/>
              <a:gd name="connsiteY0" fmla="*/ 1675052 h 1675052"/>
              <a:gd name="connsiteX1" fmla="*/ 275130 w 833480"/>
              <a:gd name="connsiteY1" fmla="*/ 728283 h 1675052"/>
              <a:gd name="connsiteX2" fmla="*/ 833480 w 833480"/>
              <a:gd name="connsiteY2" fmla="*/ 0 h 167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3480" h="1675052">
                <a:moveTo>
                  <a:pt x="0" y="1675052"/>
                </a:moveTo>
                <a:cubicBezTo>
                  <a:pt x="68108" y="1341255"/>
                  <a:pt x="136217" y="1007458"/>
                  <a:pt x="275130" y="728283"/>
                </a:cubicBezTo>
                <a:cubicBezTo>
                  <a:pt x="414043" y="449108"/>
                  <a:pt x="623761" y="224554"/>
                  <a:pt x="833480" y="0"/>
                </a:cubicBez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9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/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A2571-5A0A-44C3-B577-3DC726675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Ambit Throughput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7AB77-6D81-4738-BF14-CC1A84855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40</a:t>
            </a:fld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F26441F-B61D-437B-A88D-259F2A32BC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1731776"/>
              </p:ext>
            </p:extLst>
          </p:nvPr>
        </p:nvGraphicFramePr>
        <p:xfrm>
          <a:off x="457200" y="1295400"/>
          <a:ext cx="7924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71155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404E3-1460-4842-9477-1298CE2D1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Correction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04253-47B0-4351-BD8A-B96901DA3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638800"/>
          </a:xfrm>
        </p:spPr>
        <p:txBody>
          <a:bodyPr>
            <a:normAutofit/>
          </a:bodyPr>
          <a:lstStyle/>
          <a:p>
            <a:r>
              <a:rPr lang="en-US" dirty="0"/>
              <a:t>Need ECC that is homomorphic over bitwise operations</a:t>
            </a:r>
          </a:p>
          <a:p>
            <a:pPr lvl="1"/>
            <a:r>
              <a:rPr lang="en-US" dirty="0"/>
              <a:t>ECC(A </a:t>
            </a:r>
            <a:r>
              <a:rPr lang="en-US" dirty="0">
                <a:solidFill>
                  <a:srgbClr val="C00000"/>
                </a:solidFill>
              </a:rPr>
              <a:t>and</a:t>
            </a:r>
            <a:r>
              <a:rPr lang="en-US" dirty="0"/>
              <a:t> B) = ECC(A) </a:t>
            </a:r>
            <a:r>
              <a:rPr lang="en-US" dirty="0">
                <a:solidFill>
                  <a:srgbClr val="C00000"/>
                </a:solidFill>
              </a:rPr>
              <a:t>and</a:t>
            </a:r>
            <a:r>
              <a:rPr lang="en-US" dirty="0"/>
              <a:t> ECC(B)</a:t>
            </a:r>
          </a:p>
          <a:p>
            <a:pPr lvl="1"/>
            <a:r>
              <a:rPr lang="en-US" dirty="0"/>
              <a:t>ECC(A </a:t>
            </a:r>
            <a:r>
              <a:rPr lang="en-US" dirty="0">
                <a:solidFill>
                  <a:srgbClr val="C00000"/>
                </a:solidFill>
              </a:rPr>
              <a:t>or</a:t>
            </a:r>
            <a:r>
              <a:rPr lang="en-US" dirty="0"/>
              <a:t> B) = ECC(A) </a:t>
            </a:r>
            <a:r>
              <a:rPr lang="en-US" dirty="0">
                <a:solidFill>
                  <a:srgbClr val="C00000"/>
                </a:solidFill>
              </a:rPr>
              <a:t>or</a:t>
            </a:r>
            <a:r>
              <a:rPr lang="en-US" dirty="0"/>
              <a:t> ECC(B)</a:t>
            </a:r>
          </a:p>
          <a:p>
            <a:pPr lvl="1"/>
            <a:r>
              <a:rPr lang="en-US" dirty="0"/>
              <a:t>ECC(</a:t>
            </a:r>
            <a:r>
              <a:rPr lang="en-US" dirty="0">
                <a:solidFill>
                  <a:srgbClr val="C00000"/>
                </a:solidFill>
              </a:rPr>
              <a:t>not</a:t>
            </a:r>
            <a:r>
              <a:rPr lang="en-US" dirty="0"/>
              <a:t> A) = </a:t>
            </a:r>
            <a:r>
              <a:rPr lang="en-US" dirty="0">
                <a:solidFill>
                  <a:srgbClr val="C00000"/>
                </a:solidFill>
              </a:rPr>
              <a:t>not</a:t>
            </a:r>
            <a:r>
              <a:rPr lang="en-US" dirty="0"/>
              <a:t> ECC(A)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Triple Modular Redundancy</a:t>
            </a:r>
          </a:p>
          <a:p>
            <a:pPr lvl="1"/>
            <a:r>
              <a:rPr lang="en-US" dirty="0"/>
              <a:t>trivially satisfies the above condition</a:t>
            </a:r>
          </a:p>
          <a:p>
            <a:pPr lvl="1"/>
            <a:r>
              <a:rPr lang="en-US" dirty="0"/>
              <a:t>2X capacity overhead</a:t>
            </a:r>
          </a:p>
          <a:p>
            <a:pPr lvl="1"/>
            <a:r>
              <a:rPr lang="en-US" dirty="0"/>
              <a:t>Better performance and energy efficiency</a:t>
            </a:r>
          </a:p>
          <a:p>
            <a:pPr lvl="1"/>
            <a:r>
              <a:rPr lang="en-US" dirty="0"/>
              <a:t>Lower overall cost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7ABF7-A32A-42A3-8C62-424404FB8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44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31620" y="2286000"/>
            <a:ext cx="1981200" cy="2057400"/>
          </a:xfrm>
          <a:prstGeom prst="roundRect">
            <a:avLst>
              <a:gd name="adj" fmla="val 8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Processor</a:t>
            </a:r>
          </a:p>
          <a:p>
            <a:pPr algn="ct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(CPU, GPU, FPGA or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PiM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56020" y="1371600"/>
            <a:ext cx="1516380" cy="3886200"/>
          </a:xfrm>
          <a:prstGeom prst="roundRect">
            <a:avLst>
              <a:gd name="adj" fmla="val 6667"/>
            </a:avLst>
          </a:prstGeom>
          <a:solidFill>
            <a:srgbClr val="0066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DRAM</a:t>
            </a:r>
          </a:p>
        </p:txBody>
      </p:sp>
      <p:sp>
        <p:nvSpPr>
          <p:cNvPr id="7" name="Left-Right Arrow 6"/>
          <p:cNvSpPr/>
          <p:nvPr/>
        </p:nvSpPr>
        <p:spPr>
          <a:xfrm>
            <a:off x="3589020" y="2781300"/>
            <a:ext cx="2590800" cy="1066800"/>
          </a:xfrm>
          <a:prstGeom prst="leftRightArrow">
            <a:avLst>
              <a:gd name="adj1" fmla="val 60827"/>
              <a:gd name="adj2" fmla="val 2714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Channel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2153474-ED43-494A-BAE7-648C0A6E208B}"/>
              </a:ext>
            </a:extLst>
          </p:cNvPr>
          <p:cNvGrpSpPr/>
          <p:nvPr/>
        </p:nvGrpSpPr>
        <p:grpSpPr>
          <a:xfrm>
            <a:off x="228600" y="5198076"/>
            <a:ext cx="6839465" cy="1171688"/>
            <a:chOff x="228600" y="5198076"/>
            <a:chExt cx="6839465" cy="1171688"/>
          </a:xfrm>
        </p:grpSpPr>
        <p:sp>
          <p:nvSpPr>
            <p:cNvPr id="13" name="TextBox 12"/>
            <p:cNvSpPr txBox="1"/>
            <p:nvPr/>
          </p:nvSpPr>
          <p:spPr>
            <a:xfrm>
              <a:off x="228600" y="5292546"/>
              <a:ext cx="678561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2"/>
                  </a:solidFill>
                </a:rPr>
                <a:t>Use analog operation of DRAM to perform bitwise operations completely inside memory!</a:t>
              </a:r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6D6FD204-FA13-4201-9B07-3DA11168BD7B}"/>
                </a:ext>
              </a:extLst>
            </p:cNvPr>
            <p:cNvSpPr/>
            <p:nvPr/>
          </p:nvSpPr>
          <p:spPr>
            <a:xfrm>
              <a:off x="6376086" y="5198076"/>
              <a:ext cx="691979" cy="510746"/>
            </a:xfrm>
            <a:custGeom>
              <a:avLst/>
              <a:gdLst>
                <a:gd name="connsiteX0" fmla="*/ 0 w 691979"/>
                <a:gd name="connsiteY0" fmla="*/ 510746 h 510746"/>
                <a:gd name="connsiteX1" fmla="*/ 502509 w 691979"/>
                <a:gd name="connsiteY1" fmla="*/ 321275 h 510746"/>
                <a:gd name="connsiteX2" fmla="*/ 691979 w 691979"/>
                <a:gd name="connsiteY2" fmla="*/ 0 h 510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1979" h="510746">
                  <a:moveTo>
                    <a:pt x="0" y="510746"/>
                  </a:moveTo>
                  <a:cubicBezTo>
                    <a:pt x="193589" y="458572"/>
                    <a:pt x="387179" y="406399"/>
                    <a:pt x="502509" y="321275"/>
                  </a:cubicBezTo>
                  <a:cubicBezTo>
                    <a:pt x="617839" y="236151"/>
                    <a:pt x="654909" y="118075"/>
                    <a:pt x="691979" y="0"/>
                  </a:cubicBez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101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the talk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t>6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81000" y="1143000"/>
            <a:ext cx="8229600" cy="914400"/>
          </a:xfrm>
          <a:prstGeom prst="roundRect">
            <a:avLst>
              <a:gd name="adj" fmla="val 36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lnSpc>
                <a:spcPct val="120000"/>
              </a:lnSpc>
              <a:tabLst>
                <a:tab pos="461963" algn="l"/>
              </a:tabLst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	DRAM Background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1000" y="3276600"/>
            <a:ext cx="8229600" cy="914400"/>
          </a:xfrm>
          <a:prstGeom prst="roundRect">
            <a:avLst>
              <a:gd name="adj" fmla="val 36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lnSpc>
                <a:spcPct val="120000"/>
              </a:lnSpc>
              <a:tabLst>
                <a:tab pos="461963" algn="l"/>
              </a:tabLst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3.	Ambit-NOT: Bitwise NOT in DRAM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81000" y="2209800"/>
            <a:ext cx="8229600" cy="914400"/>
          </a:xfrm>
          <a:prstGeom prst="roundRect">
            <a:avLst>
              <a:gd name="adj" fmla="val 36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lnSpc>
                <a:spcPct val="120000"/>
              </a:lnSpc>
              <a:tabLst>
                <a:tab pos="461963" algn="l"/>
              </a:tabLst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	Ambit-AND-OR: Bitwise AND/OR in DRAM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000" y="4343400"/>
            <a:ext cx="8229600" cy="914400"/>
          </a:xfrm>
          <a:prstGeom prst="roundRect">
            <a:avLst>
              <a:gd name="adj" fmla="val 36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lnSpc>
                <a:spcPct val="120000"/>
              </a:lnSpc>
              <a:tabLst>
                <a:tab pos="461963" algn="l"/>
              </a:tabLst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4.	Ambit Implementation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81000" y="5410200"/>
            <a:ext cx="8229600" cy="914400"/>
          </a:xfrm>
          <a:prstGeom prst="roundRect">
            <a:avLst>
              <a:gd name="adj" fmla="val 364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>
              <a:lnSpc>
                <a:spcPct val="120000"/>
              </a:lnSpc>
              <a:tabLst>
                <a:tab pos="461963" algn="l"/>
              </a:tabLst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	Applications and Evaluation</a:t>
            </a:r>
          </a:p>
        </p:txBody>
      </p:sp>
    </p:spTree>
    <p:extLst>
      <p:ext uri="{BB962C8B-B14F-4D97-AF65-F5344CB8AC3E}">
        <p14:creationId xmlns:p14="http://schemas.microsoft.com/office/powerpoint/2010/main" val="218832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Straight Connector 104"/>
          <p:cNvCxnSpPr/>
          <p:nvPr/>
        </p:nvCxnSpPr>
        <p:spPr>
          <a:xfrm>
            <a:off x="2895600" y="1981200"/>
            <a:ext cx="516255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5154304" y="990600"/>
            <a:ext cx="0" cy="19812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a DRAM Chip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97" name="Group 96"/>
          <p:cNvGrpSpPr/>
          <p:nvPr/>
        </p:nvGrpSpPr>
        <p:grpSpPr>
          <a:xfrm>
            <a:off x="1905000" y="4876800"/>
            <a:ext cx="6400800" cy="1524000"/>
            <a:chOff x="1905000" y="4876800"/>
            <a:chExt cx="6400800" cy="1524000"/>
          </a:xfrm>
        </p:grpSpPr>
        <p:sp>
          <p:nvSpPr>
            <p:cNvPr id="5" name="Rounded Rectangle 4"/>
            <p:cNvSpPr/>
            <p:nvPr/>
          </p:nvSpPr>
          <p:spPr>
            <a:xfrm>
              <a:off x="1905000" y="4876800"/>
              <a:ext cx="6400800" cy="1524000"/>
            </a:xfrm>
            <a:prstGeom prst="roundRect">
              <a:avLst>
                <a:gd name="adj" fmla="val 7500"/>
              </a:avLst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209800" y="5257800"/>
              <a:ext cx="5825490" cy="1066800"/>
              <a:chOff x="2209800" y="4800600"/>
              <a:chExt cx="5825490" cy="1066800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2209800" y="4800600"/>
                <a:ext cx="609600" cy="10668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2872740" y="4800600"/>
                <a:ext cx="609600" cy="10668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3547110" y="4800600"/>
                <a:ext cx="609600" cy="10668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4202430" y="4800600"/>
                <a:ext cx="609600" cy="10668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5433060" y="4800600"/>
                <a:ext cx="609600" cy="10668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6096000" y="4800600"/>
                <a:ext cx="609600" cy="10668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6770370" y="4800600"/>
                <a:ext cx="609600" cy="10668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7425690" y="4800600"/>
                <a:ext cx="609600" cy="10668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66" name="Rounded Rectangle 65"/>
          <p:cNvSpPr/>
          <p:nvPr/>
        </p:nvSpPr>
        <p:spPr>
          <a:xfrm>
            <a:off x="4886979" y="1828800"/>
            <a:ext cx="533400" cy="304800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2872740" y="990600"/>
            <a:ext cx="5185410" cy="2895600"/>
            <a:chOff x="2872740" y="990600"/>
            <a:chExt cx="5185410" cy="2895600"/>
          </a:xfrm>
        </p:grpSpPr>
        <p:cxnSp>
          <p:nvCxnSpPr>
            <p:cNvPr id="126" name="Straight Connector 125"/>
            <p:cNvCxnSpPr/>
            <p:nvPr/>
          </p:nvCxnSpPr>
          <p:spPr>
            <a:xfrm>
              <a:off x="2895600" y="3429000"/>
              <a:ext cx="516255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2872740" y="1219200"/>
              <a:ext cx="516255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2895600" y="2362200"/>
              <a:ext cx="516255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895600" y="2743200"/>
              <a:ext cx="516255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39" idx="0"/>
            </p:cNvCxnSpPr>
            <p:nvPr/>
          </p:nvCxnSpPr>
          <p:spPr>
            <a:xfrm flipV="1">
              <a:off x="3324879" y="990600"/>
              <a:ext cx="0" cy="198120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3962400" y="990600"/>
              <a:ext cx="0" cy="198120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4544079" y="990600"/>
              <a:ext cx="0" cy="198120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6400800" y="990600"/>
              <a:ext cx="0" cy="198120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6982479" y="990600"/>
              <a:ext cx="0" cy="198120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7620000" y="990600"/>
              <a:ext cx="0" cy="198120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ounded Rectangle 38"/>
            <p:cNvSpPr/>
            <p:nvPr/>
          </p:nvSpPr>
          <p:spPr>
            <a:xfrm>
              <a:off x="3058179" y="2971800"/>
              <a:ext cx="533400" cy="914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667779" y="2971800"/>
              <a:ext cx="533400" cy="914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4277379" y="2971800"/>
              <a:ext cx="533400" cy="914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106179" y="2971800"/>
              <a:ext cx="533400" cy="914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6715779" y="2971800"/>
              <a:ext cx="533400" cy="914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7325379" y="2971800"/>
              <a:ext cx="533400" cy="914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3058179" y="2590800"/>
              <a:ext cx="4800600" cy="304800"/>
              <a:chOff x="2362200" y="4495800"/>
              <a:chExt cx="4800600" cy="533400"/>
            </a:xfrm>
            <a:solidFill>
              <a:schemeClr val="accent6"/>
            </a:solidFill>
          </p:grpSpPr>
          <p:sp>
            <p:nvSpPr>
              <p:cNvPr id="79" name="Rounded Rectangle 78"/>
              <p:cNvSpPr/>
              <p:nvPr/>
            </p:nvSpPr>
            <p:spPr>
              <a:xfrm>
                <a:off x="2362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0" name="Rounded Rectangle 79"/>
              <p:cNvSpPr/>
              <p:nvPr/>
            </p:nvSpPr>
            <p:spPr>
              <a:xfrm>
                <a:off x="2971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1" name="Rounded Rectangle 80"/>
              <p:cNvSpPr/>
              <p:nvPr/>
            </p:nvSpPr>
            <p:spPr>
              <a:xfrm>
                <a:off x="3581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2" name="Rounded Rectangle 81"/>
              <p:cNvSpPr/>
              <p:nvPr/>
            </p:nvSpPr>
            <p:spPr>
              <a:xfrm>
                <a:off x="41910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4" name="Rounded Rectangle 83"/>
              <p:cNvSpPr/>
              <p:nvPr/>
            </p:nvSpPr>
            <p:spPr>
              <a:xfrm>
                <a:off x="5410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" name="Rounded Rectangle 84"/>
              <p:cNvSpPr/>
              <p:nvPr/>
            </p:nvSpPr>
            <p:spPr>
              <a:xfrm>
                <a:off x="6019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" name="Rounded Rectangle 85"/>
              <p:cNvSpPr/>
              <p:nvPr/>
            </p:nvSpPr>
            <p:spPr>
              <a:xfrm>
                <a:off x="6629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3058179" y="2209800"/>
              <a:ext cx="4800600" cy="304800"/>
              <a:chOff x="2362200" y="4495800"/>
              <a:chExt cx="4800600" cy="533400"/>
            </a:xfrm>
            <a:solidFill>
              <a:schemeClr val="accent6"/>
            </a:solidFill>
          </p:grpSpPr>
          <p:sp>
            <p:nvSpPr>
              <p:cNvPr id="71" name="Rounded Rectangle 70"/>
              <p:cNvSpPr/>
              <p:nvPr/>
            </p:nvSpPr>
            <p:spPr>
              <a:xfrm>
                <a:off x="2362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>
                <a:off x="2971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3581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41910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5410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7" name="Rounded Rectangle 76"/>
              <p:cNvSpPr/>
              <p:nvPr/>
            </p:nvSpPr>
            <p:spPr>
              <a:xfrm>
                <a:off x="6019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8" name="Rounded Rectangle 77"/>
              <p:cNvSpPr/>
              <p:nvPr/>
            </p:nvSpPr>
            <p:spPr>
              <a:xfrm>
                <a:off x="6629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3" name="Rounded Rectangle 62"/>
            <p:cNvSpPr/>
            <p:nvPr/>
          </p:nvSpPr>
          <p:spPr>
            <a:xfrm>
              <a:off x="3058179" y="1828800"/>
              <a:ext cx="533400" cy="3048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3667779" y="1828800"/>
              <a:ext cx="533400" cy="3048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4277379" y="1828800"/>
              <a:ext cx="533400" cy="3048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6106179" y="1828800"/>
              <a:ext cx="533400" cy="3048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6715779" y="1828800"/>
              <a:ext cx="533400" cy="3048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7325379" y="1828800"/>
              <a:ext cx="533400" cy="3048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3058179" y="1066800"/>
              <a:ext cx="4800600" cy="304800"/>
              <a:chOff x="2362200" y="4495800"/>
              <a:chExt cx="4800600" cy="533400"/>
            </a:xfrm>
            <a:solidFill>
              <a:schemeClr val="accent6"/>
            </a:solidFill>
          </p:grpSpPr>
          <p:sp>
            <p:nvSpPr>
              <p:cNvPr id="55" name="Rounded Rectangle 54"/>
              <p:cNvSpPr/>
              <p:nvPr/>
            </p:nvSpPr>
            <p:spPr>
              <a:xfrm>
                <a:off x="2362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2971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3581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41910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54102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60198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6629400" y="4495800"/>
                <a:ext cx="533400" cy="5334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 rot="5400000">
              <a:off x="7076341" y="132941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…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 rot="5400000">
              <a:off x="3428920" y="134777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…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 rot="5400000">
              <a:off x="5267899" y="135316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…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476061" y="281940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…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476061" y="214378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…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486400" y="990600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…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345379" y="990600"/>
            <a:ext cx="2550221" cy="1905000"/>
            <a:chOff x="345379" y="990600"/>
            <a:chExt cx="2550221" cy="1905000"/>
          </a:xfrm>
        </p:grpSpPr>
        <p:sp>
          <p:nvSpPr>
            <p:cNvPr id="112" name="TextBox 111"/>
            <p:cNvSpPr txBox="1"/>
            <p:nvPr/>
          </p:nvSpPr>
          <p:spPr>
            <a:xfrm>
              <a:off x="345379" y="1524000"/>
              <a:ext cx="186442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2D Array</a:t>
              </a:r>
            </a:p>
            <a:p>
              <a:pPr algn="ctr"/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of DRAM Cells</a:t>
              </a:r>
            </a:p>
          </p:txBody>
        </p:sp>
        <p:cxnSp>
          <p:nvCxnSpPr>
            <p:cNvPr id="113" name="Straight Connector 112"/>
            <p:cNvCxnSpPr/>
            <p:nvPr/>
          </p:nvCxnSpPr>
          <p:spPr>
            <a:xfrm flipH="1">
              <a:off x="1905000" y="990600"/>
              <a:ext cx="914401" cy="60042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 flipV="1">
              <a:off x="1905000" y="2514600"/>
              <a:ext cx="990600" cy="38100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/>
          <p:nvPr/>
        </p:nvGrpSpPr>
        <p:grpSpPr>
          <a:xfrm>
            <a:off x="152400" y="3169636"/>
            <a:ext cx="2677262" cy="523220"/>
            <a:chOff x="195478" y="3169636"/>
            <a:chExt cx="2677262" cy="523220"/>
          </a:xfrm>
        </p:grpSpPr>
        <p:sp>
          <p:nvSpPr>
            <p:cNvPr id="121" name="TextBox 120"/>
            <p:cNvSpPr txBox="1"/>
            <p:nvPr/>
          </p:nvSpPr>
          <p:spPr>
            <a:xfrm>
              <a:off x="195478" y="3169636"/>
              <a:ext cx="22429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Sense amplifiers</a:t>
              </a:r>
            </a:p>
          </p:txBody>
        </p:sp>
        <p:cxnSp>
          <p:nvCxnSpPr>
            <p:cNvPr id="123" name="Straight Arrow Connector 122"/>
            <p:cNvCxnSpPr>
              <a:stCxn id="121" idx="3"/>
            </p:cNvCxnSpPr>
            <p:nvPr/>
          </p:nvCxnSpPr>
          <p:spPr>
            <a:xfrm>
              <a:off x="2438400" y="3431246"/>
              <a:ext cx="434340" cy="0"/>
            </a:xfrm>
            <a:prstGeom prst="straightConnector1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ounded Rectangle 41"/>
          <p:cNvSpPr/>
          <p:nvPr/>
        </p:nvSpPr>
        <p:spPr>
          <a:xfrm>
            <a:off x="4886979" y="2971800"/>
            <a:ext cx="533400" cy="914400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3058179" y="3886200"/>
            <a:ext cx="4977111" cy="1981200"/>
            <a:chOff x="3058179" y="3962400"/>
            <a:chExt cx="4977111" cy="1981200"/>
          </a:xfrm>
        </p:grpSpPr>
        <p:cxnSp>
          <p:nvCxnSpPr>
            <p:cNvPr id="99" name="Straight Connector 98"/>
            <p:cNvCxnSpPr/>
            <p:nvPr/>
          </p:nvCxnSpPr>
          <p:spPr>
            <a:xfrm flipH="1" flipV="1">
              <a:off x="3058179" y="3962400"/>
              <a:ext cx="1144251" cy="1295400"/>
            </a:xfrm>
            <a:prstGeom prst="line">
              <a:avLst/>
            </a:prstGeom>
            <a:ln w="25400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4812030" y="3962400"/>
              <a:ext cx="3223260" cy="1295400"/>
            </a:xfrm>
            <a:prstGeom prst="line">
              <a:avLst/>
            </a:prstGeom>
            <a:ln w="25400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5257800"/>
              <a:ext cx="685800" cy="685800"/>
            </a:xfrm>
            <a:prstGeom prst="rect">
              <a:avLst/>
            </a:prstGeom>
          </p:spPr>
        </p:pic>
      </p:grpSp>
      <p:sp>
        <p:nvSpPr>
          <p:cNvPr id="7" name="Right Arrow 6"/>
          <p:cNvSpPr/>
          <p:nvPr/>
        </p:nvSpPr>
        <p:spPr>
          <a:xfrm>
            <a:off x="5344178" y="3295650"/>
            <a:ext cx="2275821" cy="2286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ight Arrow 94"/>
          <p:cNvSpPr/>
          <p:nvPr/>
        </p:nvSpPr>
        <p:spPr>
          <a:xfrm flipH="1">
            <a:off x="3200401" y="3295650"/>
            <a:ext cx="1752600" cy="2286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23848" y="3429000"/>
            <a:ext cx="675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8KB</a:t>
            </a:r>
          </a:p>
        </p:txBody>
      </p:sp>
    </p:spTree>
    <p:extLst>
      <p:ext uri="{BB962C8B-B14F-4D97-AF65-F5344CB8AC3E}">
        <p14:creationId xmlns:p14="http://schemas.microsoft.com/office/powerpoint/2010/main" val="66646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42" grpId="0" animBg="1"/>
      <p:bldP spid="7" grpId="0" animBg="1"/>
      <p:bldP spid="95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Cell Operation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257800" y="4419600"/>
            <a:ext cx="1143000" cy="1143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Sense Amp</a:t>
            </a:r>
          </a:p>
        </p:txBody>
      </p:sp>
      <p:sp>
        <p:nvSpPr>
          <p:cNvPr id="6" name="Rectangle 5"/>
          <p:cNvSpPr/>
          <p:nvPr/>
        </p:nvSpPr>
        <p:spPr>
          <a:xfrm>
            <a:off x="3273425" y="2590800"/>
            <a:ext cx="4572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667000" y="2590800"/>
            <a:ext cx="1295400" cy="914400"/>
            <a:chOff x="1295400" y="2438400"/>
            <a:chExt cx="1295400" cy="914400"/>
          </a:xfrm>
        </p:grpSpPr>
        <p:grpSp>
          <p:nvGrpSpPr>
            <p:cNvPr id="19" name="Group 18"/>
            <p:cNvGrpSpPr/>
            <p:nvPr/>
          </p:nvGrpSpPr>
          <p:grpSpPr>
            <a:xfrm>
              <a:off x="1295400" y="2438400"/>
              <a:ext cx="1063625" cy="914400"/>
              <a:chOff x="2060575" y="2438400"/>
              <a:chExt cx="1063625" cy="91440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667000" y="2438400"/>
                <a:ext cx="457200" cy="914400"/>
                <a:chOff x="2667000" y="2438400"/>
                <a:chExt cx="457200" cy="914400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flipV="1">
                  <a:off x="31242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flipV="1">
                  <a:off x="26670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2667000" y="3352800"/>
                  <a:ext cx="4572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Elbow Connector 16"/>
              <p:cNvCxnSpPr/>
              <p:nvPr/>
            </p:nvCxnSpPr>
            <p:spPr>
              <a:xfrm rot="10800000" flipV="1">
                <a:off x="2060575" y="2895600"/>
                <a:ext cx="606425" cy="457200"/>
              </a:xfrm>
              <a:prstGeom prst="bentConnector2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/>
            <p:cNvCxnSpPr/>
            <p:nvPr/>
          </p:nvCxnSpPr>
          <p:spPr>
            <a:xfrm flipH="1">
              <a:off x="2362203" y="2895600"/>
              <a:ext cx="228597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4305300" y="2514600"/>
            <a:ext cx="914400" cy="533400"/>
            <a:chOff x="2933700" y="2362200"/>
            <a:chExt cx="914400" cy="533400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31242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6576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3124200" y="24384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124200" y="23622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6576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9337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/>
          <p:cNvCxnSpPr/>
          <p:nvPr/>
        </p:nvCxnSpPr>
        <p:spPr>
          <a:xfrm>
            <a:off x="3962400" y="3048000"/>
            <a:ext cx="3429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5" idx="0"/>
          </p:cNvCxnSpPr>
          <p:nvPr/>
        </p:nvCxnSpPr>
        <p:spPr>
          <a:xfrm flipV="1">
            <a:off x="5829300" y="2362200"/>
            <a:ext cx="0" cy="20574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219700" y="3048000"/>
            <a:ext cx="6096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362200" y="1905000"/>
            <a:ext cx="29718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762500" y="1905000"/>
            <a:ext cx="0" cy="6096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" idx="1"/>
          </p:cNvCxnSpPr>
          <p:nvPr/>
        </p:nvCxnSpPr>
        <p:spPr>
          <a:xfrm flipH="1">
            <a:off x="2362200" y="4991100"/>
            <a:ext cx="28956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999327" y="4963180"/>
            <a:ext cx="1122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enable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869487" y="2387025"/>
            <a:ext cx="1085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bitline</a:t>
            </a:r>
            <a:endParaRPr lang="en-US" sz="3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325312" y="1381780"/>
            <a:ext cx="1408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wordline</a:t>
            </a:r>
            <a:endParaRPr lang="en-US" sz="3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738205" y="2438400"/>
            <a:ext cx="1462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capacitor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879851" y="3094470"/>
            <a:ext cx="172395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access transistor</a:t>
            </a:r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5436885" y="5955015"/>
            <a:ext cx="78483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7E07675-6783-48F3-A3D5-050A0D0A88E6}"/>
              </a:ext>
            </a:extLst>
          </p:cNvPr>
          <p:cNvGrpSpPr/>
          <p:nvPr/>
        </p:nvGrpSpPr>
        <p:grpSpPr>
          <a:xfrm>
            <a:off x="5916734" y="5791200"/>
            <a:ext cx="1085554" cy="584775"/>
            <a:chOff x="5916734" y="5892225"/>
            <a:chExt cx="1085554" cy="58477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D48E726-E4C0-4754-BE61-591017686F50}"/>
                </a:ext>
              </a:extLst>
            </p:cNvPr>
            <p:cNvSpPr txBox="1"/>
            <p:nvPr/>
          </p:nvSpPr>
          <p:spPr>
            <a:xfrm>
              <a:off x="5916734" y="5892225"/>
              <a:ext cx="10855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i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bitline</a:t>
              </a:r>
              <a:endParaRPr lang="en-US" sz="3200" b="1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B8021E4-045F-4747-9F25-3E7839E30B12}"/>
                </a:ext>
              </a:extLst>
            </p:cNvPr>
            <p:cNvCxnSpPr/>
            <p:nvPr/>
          </p:nvCxnSpPr>
          <p:spPr>
            <a:xfrm>
              <a:off x="6019800" y="5955015"/>
              <a:ext cx="935241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9126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5592935" y="1838980"/>
            <a:ext cx="1341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½ V</a:t>
            </a:r>
            <a:r>
              <a:rPr lang="en-US" sz="2800" b="1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DD </a:t>
            </a:r>
            <a:r>
              <a:rPr lang="en-US" sz="2800" b="1" dirty="0">
                <a:solidFill>
                  <a:srgbClr val="C00000"/>
                </a:solidFill>
              </a:rPr>
              <a:t>+ </a:t>
            </a:r>
            <a:r>
              <a:rPr lang="el-GR" sz="2800" b="1" dirty="0">
                <a:solidFill>
                  <a:srgbClr val="C00000"/>
                </a:solidFill>
              </a:rPr>
              <a:t>δ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276600" y="2590800"/>
            <a:ext cx="457200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DRAM Cell Operation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8F13-174C-467F-9D40-7DDEF70CAB8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73425" y="2895600"/>
            <a:ext cx="4572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667000" y="2590800"/>
            <a:ext cx="1295400" cy="914400"/>
            <a:chOff x="1295400" y="2438400"/>
            <a:chExt cx="1295400" cy="914400"/>
          </a:xfrm>
        </p:grpSpPr>
        <p:grpSp>
          <p:nvGrpSpPr>
            <p:cNvPr id="19" name="Group 18"/>
            <p:cNvGrpSpPr/>
            <p:nvPr/>
          </p:nvGrpSpPr>
          <p:grpSpPr>
            <a:xfrm>
              <a:off x="1295400" y="2438400"/>
              <a:ext cx="1063625" cy="914400"/>
              <a:chOff x="2060575" y="2438400"/>
              <a:chExt cx="1063625" cy="91440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667000" y="2438400"/>
                <a:ext cx="457200" cy="914400"/>
                <a:chOff x="2667000" y="2438400"/>
                <a:chExt cx="457200" cy="914400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flipV="1">
                  <a:off x="31242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flipV="1">
                  <a:off x="2667000" y="2438400"/>
                  <a:ext cx="0" cy="9144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2667000" y="3352800"/>
                  <a:ext cx="4572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Elbow Connector 16"/>
              <p:cNvCxnSpPr/>
              <p:nvPr/>
            </p:nvCxnSpPr>
            <p:spPr>
              <a:xfrm rot="10800000" flipV="1">
                <a:off x="2060575" y="2895600"/>
                <a:ext cx="606425" cy="457200"/>
              </a:xfrm>
              <a:prstGeom prst="bentConnector2">
                <a:avLst/>
              </a:prstGeom>
              <a:ln w="28575">
                <a:solidFill>
                  <a:schemeClr val="accent2"/>
                </a:solidFill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/>
            <p:cNvCxnSpPr/>
            <p:nvPr/>
          </p:nvCxnSpPr>
          <p:spPr>
            <a:xfrm flipH="1">
              <a:off x="2362203" y="2895600"/>
              <a:ext cx="228597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4305300" y="2514600"/>
            <a:ext cx="914400" cy="533400"/>
            <a:chOff x="2933700" y="2362200"/>
            <a:chExt cx="914400" cy="533400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31242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657600" y="2438400"/>
              <a:ext cx="0" cy="45720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3124200" y="24384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124200" y="2362200"/>
              <a:ext cx="5334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6576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933700" y="2895600"/>
              <a:ext cx="1905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/>
          <p:cNvCxnSpPr/>
          <p:nvPr/>
        </p:nvCxnSpPr>
        <p:spPr>
          <a:xfrm>
            <a:off x="3962400" y="3048000"/>
            <a:ext cx="3429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5" idx="0"/>
          </p:cNvCxnSpPr>
          <p:nvPr/>
        </p:nvCxnSpPr>
        <p:spPr>
          <a:xfrm flipV="1">
            <a:off x="5829300" y="2362200"/>
            <a:ext cx="0" cy="20574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219700" y="3048000"/>
            <a:ext cx="6096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362200" y="1905000"/>
            <a:ext cx="29718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762500" y="1905000"/>
            <a:ext cx="0" cy="6096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" idx="1"/>
          </p:cNvCxnSpPr>
          <p:nvPr/>
        </p:nvCxnSpPr>
        <p:spPr>
          <a:xfrm flipH="1">
            <a:off x="2362200" y="4991100"/>
            <a:ext cx="28956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999327" y="4963180"/>
            <a:ext cx="1122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bg1">
                    <a:lumMod val="65000"/>
                  </a:schemeClr>
                </a:solidFill>
              </a:rPr>
              <a:t>enable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869487" y="2387025"/>
            <a:ext cx="1085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chemeClr val="bg1">
                    <a:lumMod val="65000"/>
                  </a:schemeClr>
                </a:solidFill>
              </a:rPr>
              <a:t>bitline</a:t>
            </a:r>
            <a:endParaRPr lang="en-US" sz="32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325312" y="1381780"/>
            <a:ext cx="1408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chemeClr val="bg1">
                    <a:lumMod val="65000"/>
                  </a:schemeClr>
                </a:solidFill>
              </a:rPr>
              <a:t>wordline</a:t>
            </a:r>
            <a:endParaRPr lang="en-US" sz="32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738205" y="2438400"/>
            <a:ext cx="1462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bg1">
                    <a:lumMod val="65000"/>
                  </a:schemeClr>
                </a:solidFill>
              </a:rPr>
              <a:t>capacitor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956050" y="3094470"/>
            <a:ext cx="164775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i="1" dirty="0">
                <a:solidFill>
                  <a:schemeClr val="bg1">
                    <a:lumMod val="65000"/>
                  </a:schemeClr>
                </a:solidFill>
              </a:rPr>
              <a:t>access transistor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164339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603812" y="1838980"/>
            <a:ext cx="873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½ V</a:t>
            </a:r>
            <a:r>
              <a:rPr lang="en-US" sz="2800" b="1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905000" y="473458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905000" y="472440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05000" y="1610380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62600" y="1838980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V</a:t>
            </a:r>
            <a:r>
              <a:rPr lang="en-US" sz="2800" b="1" baseline="-25000" dirty="0">
                <a:solidFill>
                  <a:srgbClr val="C00000"/>
                </a:solidFill>
              </a:rPr>
              <a:t>DD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2362200" y="1905000"/>
            <a:ext cx="29718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962400" y="3048000"/>
            <a:ext cx="3429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219700" y="3048000"/>
            <a:ext cx="6096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362200" y="4991100"/>
            <a:ext cx="2895600" cy="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4800" y="1394936"/>
            <a:ext cx="130029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800" b="1" dirty="0">
                <a:solidFill>
                  <a:srgbClr val="C00000"/>
                </a:solidFill>
              </a:rPr>
              <a:t>raise </a:t>
            </a:r>
            <a:r>
              <a:rPr lang="en-US" sz="2800" b="1" dirty="0" err="1">
                <a:solidFill>
                  <a:srgbClr val="C00000"/>
                </a:solidFill>
              </a:rPr>
              <a:t>wordline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752600" y="5075670"/>
            <a:ext cx="154665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800" b="1" dirty="0">
                <a:solidFill>
                  <a:srgbClr val="C00000"/>
                </a:solidFill>
              </a:rPr>
              <a:t>enable sense amp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514198" y="3086101"/>
            <a:ext cx="3477402" cy="1028699"/>
            <a:chOff x="5514198" y="3086101"/>
            <a:chExt cx="3477402" cy="1028699"/>
          </a:xfrm>
        </p:grpSpPr>
        <p:sp>
          <p:nvSpPr>
            <p:cNvPr id="53" name="TextBox 52"/>
            <p:cNvSpPr txBox="1"/>
            <p:nvPr/>
          </p:nvSpPr>
          <p:spPr>
            <a:xfrm>
              <a:off x="7157910" y="3246870"/>
              <a:ext cx="1833690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800" b="1" dirty="0">
                  <a:solidFill>
                    <a:srgbClr val="C00000"/>
                  </a:solidFill>
                </a:rPr>
                <a:t>connects cell to </a:t>
              </a:r>
              <a:r>
                <a:rPr lang="en-US" sz="2800" b="1" dirty="0" err="1">
                  <a:solidFill>
                    <a:srgbClr val="C00000"/>
                  </a:solidFill>
                </a:rPr>
                <a:t>bitline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13" name="Curved Connector 12"/>
            <p:cNvCxnSpPr>
              <a:stCxn id="53" idx="1"/>
            </p:cNvCxnSpPr>
            <p:nvPr/>
          </p:nvCxnSpPr>
          <p:spPr>
            <a:xfrm rot="10800000">
              <a:off x="5514198" y="3086101"/>
              <a:ext cx="1643713" cy="594735"/>
            </a:xfrm>
            <a:prstGeom prst="curvedConnector2">
              <a:avLst/>
            </a:prstGeom>
            <a:ln w="19050">
              <a:solidFill>
                <a:srgbClr val="C00000"/>
              </a:solidFill>
              <a:prstDash val="dash"/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52400" y="3094470"/>
            <a:ext cx="3352800" cy="1583460"/>
            <a:chOff x="152400" y="3094470"/>
            <a:chExt cx="3352800" cy="1583460"/>
          </a:xfrm>
        </p:grpSpPr>
        <p:sp>
          <p:nvSpPr>
            <p:cNvPr id="54" name="TextBox 53"/>
            <p:cNvSpPr txBox="1"/>
            <p:nvPr/>
          </p:nvSpPr>
          <p:spPr>
            <a:xfrm>
              <a:off x="152400" y="3810000"/>
              <a:ext cx="2240702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2800" b="1" dirty="0">
                  <a:solidFill>
                    <a:srgbClr val="C00000"/>
                  </a:solidFill>
                </a:rPr>
                <a:t>cell loses charge to </a:t>
              </a:r>
              <a:r>
                <a:rPr lang="en-US" sz="2800" b="1" dirty="0" err="1">
                  <a:solidFill>
                    <a:srgbClr val="C00000"/>
                  </a:solidFill>
                </a:rPr>
                <a:t>bitline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62" name="Curved Connector 61"/>
            <p:cNvCxnSpPr>
              <a:stCxn id="54" idx="3"/>
            </p:cNvCxnSpPr>
            <p:nvPr/>
          </p:nvCxnSpPr>
          <p:spPr>
            <a:xfrm flipV="1">
              <a:off x="2393102" y="3094470"/>
              <a:ext cx="1112098" cy="1149495"/>
            </a:xfrm>
            <a:prstGeom prst="curvedConnector2">
              <a:avLst/>
            </a:prstGeom>
            <a:ln w="19050">
              <a:solidFill>
                <a:srgbClr val="C00000"/>
              </a:solidFill>
              <a:prstDash val="dash"/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/>
          <p:cNvCxnSpPr/>
          <p:nvPr/>
        </p:nvCxnSpPr>
        <p:spPr>
          <a:xfrm flipV="1">
            <a:off x="5943600" y="3048000"/>
            <a:ext cx="0" cy="13716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152400" y="3086100"/>
            <a:ext cx="3352800" cy="1583458"/>
            <a:chOff x="152400" y="3094472"/>
            <a:chExt cx="3352800" cy="1583458"/>
          </a:xfrm>
        </p:grpSpPr>
        <p:sp>
          <p:nvSpPr>
            <p:cNvPr id="64" name="TextBox 63"/>
            <p:cNvSpPr txBox="1"/>
            <p:nvPr/>
          </p:nvSpPr>
          <p:spPr>
            <a:xfrm>
              <a:off x="152400" y="3810000"/>
              <a:ext cx="2240702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2800" b="1" dirty="0">
                  <a:solidFill>
                    <a:srgbClr val="C00000"/>
                  </a:solidFill>
                </a:rPr>
                <a:t>cell regains charge</a:t>
              </a:r>
            </a:p>
          </p:txBody>
        </p:sp>
        <p:cxnSp>
          <p:nvCxnSpPr>
            <p:cNvPr id="65" name="Curved Connector 64"/>
            <p:cNvCxnSpPr>
              <a:stCxn id="64" idx="3"/>
            </p:cNvCxnSpPr>
            <p:nvPr/>
          </p:nvCxnSpPr>
          <p:spPr>
            <a:xfrm flipV="1">
              <a:off x="2393102" y="3094472"/>
              <a:ext cx="1112098" cy="1149493"/>
            </a:xfrm>
            <a:prstGeom prst="curvedConnector2">
              <a:avLst/>
            </a:prstGeom>
            <a:ln w="19050">
              <a:solidFill>
                <a:srgbClr val="C00000"/>
              </a:solidFill>
              <a:prstDash val="dash"/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ounded Rectangle 4"/>
          <p:cNvSpPr/>
          <p:nvPr/>
        </p:nvSpPr>
        <p:spPr>
          <a:xfrm>
            <a:off x="5257800" y="4419600"/>
            <a:ext cx="1143000" cy="1143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Sense Amp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6263568" y="822835"/>
            <a:ext cx="2599310" cy="1016145"/>
            <a:chOff x="6263584" y="3246870"/>
            <a:chExt cx="2599310" cy="1016145"/>
          </a:xfrm>
        </p:grpSpPr>
        <p:sp>
          <p:nvSpPr>
            <p:cNvPr id="69" name="TextBox 68"/>
            <p:cNvSpPr txBox="1"/>
            <p:nvPr/>
          </p:nvSpPr>
          <p:spPr>
            <a:xfrm>
              <a:off x="6858016" y="3246870"/>
              <a:ext cx="2004878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800" b="1" dirty="0">
                  <a:solidFill>
                    <a:srgbClr val="C00000"/>
                  </a:solidFill>
                </a:rPr>
                <a:t>deviation in </a:t>
              </a:r>
              <a:r>
                <a:rPr lang="en-US" sz="2800" b="1" dirty="0" err="1">
                  <a:solidFill>
                    <a:srgbClr val="C00000"/>
                  </a:solidFill>
                </a:rPr>
                <a:t>bitline</a:t>
              </a:r>
              <a:r>
                <a:rPr lang="en-US" sz="2800" b="1" dirty="0">
                  <a:solidFill>
                    <a:srgbClr val="C00000"/>
                  </a:solidFill>
                </a:rPr>
                <a:t> voltage</a:t>
              </a:r>
            </a:p>
          </p:txBody>
        </p:sp>
        <p:cxnSp>
          <p:nvCxnSpPr>
            <p:cNvPr id="70" name="Curved Connector 69"/>
            <p:cNvCxnSpPr>
              <a:stCxn id="69" idx="1"/>
              <a:endCxn id="43" idx="0"/>
            </p:cNvCxnSpPr>
            <p:nvPr/>
          </p:nvCxnSpPr>
          <p:spPr>
            <a:xfrm rot="10800000" flipV="1">
              <a:off x="6263584" y="3680835"/>
              <a:ext cx="594432" cy="582180"/>
            </a:xfrm>
            <a:prstGeom prst="curvedConnector2">
              <a:avLst/>
            </a:prstGeom>
            <a:ln w="19050">
              <a:solidFill>
                <a:srgbClr val="C00000"/>
              </a:solidFill>
              <a:prstDash val="dash"/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/>
          <p:cNvCxnSpPr/>
          <p:nvPr/>
        </p:nvCxnSpPr>
        <p:spPr>
          <a:xfrm rot="5400000">
            <a:off x="5436885" y="5955015"/>
            <a:ext cx="78483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375212" y="6258580"/>
            <a:ext cx="873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½ V</a:t>
            </a:r>
            <a:r>
              <a:rPr lang="en-US" sz="2800" b="1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DD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638800" y="6258580"/>
            <a:ext cx="336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0</a:t>
            </a:r>
            <a:endParaRPr lang="en-US" sz="2800" b="1" baseline="-25000" dirty="0">
              <a:solidFill>
                <a:srgbClr val="C00000"/>
              </a:solidFill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B51C401-90EE-4C26-83C7-7E4245DB4E46}"/>
              </a:ext>
            </a:extLst>
          </p:cNvPr>
          <p:cNvGrpSpPr/>
          <p:nvPr/>
        </p:nvGrpSpPr>
        <p:grpSpPr>
          <a:xfrm>
            <a:off x="5894292" y="5791200"/>
            <a:ext cx="1130439" cy="584775"/>
            <a:chOff x="5894292" y="5892225"/>
            <a:chExt cx="1130439" cy="584775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9AFBC18-4A0C-4042-B119-B72E14589999}"/>
                </a:ext>
              </a:extLst>
            </p:cNvPr>
            <p:cNvSpPr txBox="1"/>
            <p:nvPr/>
          </p:nvSpPr>
          <p:spPr>
            <a:xfrm>
              <a:off x="5894292" y="5892225"/>
              <a:ext cx="11304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i="1" dirty="0" err="1">
                  <a:solidFill>
                    <a:schemeClr val="bg1">
                      <a:lumMod val="75000"/>
                    </a:schemeClr>
                  </a:solidFill>
                </a:rPr>
                <a:t>bitline</a:t>
              </a:r>
              <a:endParaRPr lang="en-US" sz="3200" b="1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95A322E0-F2DC-4102-A5E3-4CA759C4FD72}"/>
                </a:ext>
              </a:extLst>
            </p:cNvPr>
            <p:cNvCxnSpPr/>
            <p:nvPr/>
          </p:nvCxnSpPr>
          <p:spPr>
            <a:xfrm>
              <a:off x="6019800" y="5955015"/>
              <a:ext cx="935241" cy="0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052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32" grpId="0" animBg="1"/>
      <p:bldP spid="32" grpId="1" animBg="1"/>
      <p:bldP spid="3" grpId="0"/>
      <p:bldP spid="36" grpId="0"/>
      <p:bldP spid="37" grpId="0"/>
      <p:bldP spid="38" grpId="0"/>
      <p:bldP spid="39" grpId="0"/>
      <p:bldP spid="41" grpId="0"/>
      <p:bldP spid="7" grpId="0"/>
      <p:bldP spid="7" grpId="1"/>
      <p:bldP spid="56" grpId="0"/>
      <p:bldP spid="56" grpId="1"/>
      <p:bldP spid="67" grpId="0"/>
      <p:bldP spid="71" grpId="0"/>
    </p:bldLst>
  </p:timing>
</p:sld>
</file>

<file path=ppt/theme/theme1.xml><?xml version="1.0" encoding="utf-8"?>
<a:theme xmlns:a="http://schemas.openxmlformats.org/drawingml/2006/main" name="1_sesha-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0"/>
      </a:accent1>
      <a:accent2>
        <a:srgbClr val="C00000"/>
      </a:accent2>
      <a:accent3>
        <a:srgbClr val="0061FF"/>
      </a:accent3>
      <a:accent4>
        <a:srgbClr val="3C3C3C"/>
      </a:accent4>
      <a:accent5>
        <a:srgbClr val="009900"/>
      </a:accent5>
      <a:accent6>
        <a:srgbClr val="777777"/>
      </a:accent6>
      <a:hlink>
        <a:srgbClr val="0000FF"/>
      </a:hlink>
      <a:folHlink>
        <a:srgbClr val="800080"/>
      </a:folHlink>
    </a:clrScheme>
    <a:fontScheme name="Sesha">
      <a:majorFont>
        <a:latin typeface="Myriad Pro Cond"/>
        <a:ea typeface=""/>
        <a:cs typeface=""/>
      </a:majorFont>
      <a:minorFont>
        <a:latin typeface="Myriad Pro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2"/>
          </a:solidFill>
          <a:headEnd type="none" w="med" len="med"/>
          <a:tailEnd type="arrow" w="med" len="med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>
              <a:lumMod val="75000"/>
              <a:lumOff val="25000"/>
            </a:schemeClr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defRPr sz="2800" b="1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21688</TotalTime>
  <Words>1864</Words>
  <Application>Microsoft Office PowerPoint</Application>
  <PresentationFormat>On-screen Show (4:3)</PresentationFormat>
  <Paragraphs>545</Paragraphs>
  <Slides>41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Myriad Pro Cond</vt:lpstr>
      <vt:lpstr>Calibri</vt:lpstr>
      <vt:lpstr>Consolas</vt:lpstr>
      <vt:lpstr>1_sesha-theme</vt:lpstr>
      <vt:lpstr>Ambit In-Memory Accelerator for Bulk Bitwise Operations  Using Commodity DRAM Technology</vt:lpstr>
      <vt:lpstr>Executive Summary</vt:lpstr>
      <vt:lpstr>PowerPoint Presentation</vt:lpstr>
      <vt:lpstr>Today, DRAM is just a storage device!</vt:lpstr>
      <vt:lpstr>Our Approach</vt:lpstr>
      <vt:lpstr>Outline of the talk</vt:lpstr>
      <vt:lpstr>Inside a DRAM Chip</vt:lpstr>
      <vt:lpstr>DRAM Cell Operation</vt:lpstr>
      <vt:lpstr>DRAM Cell Operation</vt:lpstr>
      <vt:lpstr>Outline of the talk</vt:lpstr>
      <vt:lpstr>Triple-Row Activation: Majority Function</vt:lpstr>
      <vt:lpstr>Bitwise AND/OR Using Triple-Row Activation</vt:lpstr>
      <vt:lpstr>Bitwise AND/OR Using Triple-Row Activation</vt:lpstr>
      <vt:lpstr>Potential Concerns with Triple-Row Activation</vt:lpstr>
      <vt:lpstr>Bulk Bitwise AND/OR in DRAM</vt:lpstr>
      <vt:lpstr>Bulk Bitwise AND/OR in DRAM</vt:lpstr>
      <vt:lpstr>Outline of the talk</vt:lpstr>
      <vt:lpstr>Negation Using the Sense Amplifier</vt:lpstr>
      <vt:lpstr>Negation Using the Sense Amplifier</vt:lpstr>
      <vt:lpstr>Negation Using the Sense Amplifier</vt:lpstr>
      <vt:lpstr>Ambit vs. DDR3: Performance and Energy</vt:lpstr>
      <vt:lpstr>Outline of the talk</vt:lpstr>
      <vt:lpstr>Ambit – Implementation</vt:lpstr>
      <vt:lpstr>Ambit – Implementation</vt:lpstr>
      <vt:lpstr>Integrating Ambit with the System</vt:lpstr>
      <vt:lpstr>Outline of the talk</vt:lpstr>
      <vt:lpstr>Real-world Applications</vt:lpstr>
      <vt:lpstr>Bitmap Indices: Performance</vt:lpstr>
      <vt:lpstr>Speedup offered by Ambit for BitWeaving</vt:lpstr>
      <vt:lpstr>Other Details and Results in Paper</vt:lpstr>
      <vt:lpstr>Conclusion</vt:lpstr>
      <vt:lpstr>Ambit In-Memory Accelerator for Bulk Bitwise Operations  Using Commodity DRAM Technology</vt:lpstr>
      <vt:lpstr>PowerPoint Presentation</vt:lpstr>
      <vt:lpstr>Backup Slides</vt:lpstr>
      <vt:lpstr>Data movement consumes high energy</vt:lpstr>
      <vt:lpstr>RowClone: In-DRAM Bulk Data Copy (MICRO 2013)</vt:lpstr>
      <vt:lpstr>Today, DRAM is just a storage device!</vt:lpstr>
      <vt:lpstr>Ambit – Implementation</vt:lpstr>
      <vt:lpstr>Summary of operations</vt:lpstr>
      <vt:lpstr>Ambit Throughput</vt:lpstr>
      <vt:lpstr>Error Correction Code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Vivek Seshadri</dc:creator>
  <cp:lastModifiedBy>Vivek Seshadri</cp:lastModifiedBy>
  <cp:revision>293</cp:revision>
  <dcterms:created xsi:type="dcterms:W3CDTF">2015-08-16T21:47:06Z</dcterms:created>
  <dcterms:modified xsi:type="dcterms:W3CDTF">2017-10-17T14:30:24Z</dcterms:modified>
</cp:coreProperties>
</file>