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745" r:id="rId2"/>
    <p:sldId id="728" r:id="rId3"/>
    <p:sldId id="729" r:id="rId4"/>
    <p:sldId id="730" r:id="rId5"/>
    <p:sldId id="742" r:id="rId6"/>
    <p:sldId id="743" r:id="rId7"/>
    <p:sldId id="738" r:id="rId8"/>
    <p:sldId id="737" r:id="rId9"/>
    <p:sldId id="741" r:id="rId10"/>
    <p:sldId id="732" r:id="rId11"/>
    <p:sldId id="733" r:id="rId12"/>
    <p:sldId id="74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621" autoAdjust="0"/>
  </p:normalViewPr>
  <p:slideViewPr>
    <p:cSldViewPr>
      <p:cViewPr varScale="1">
        <p:scale>
          <a:sx n="76" d="100"/>
          <a:sy n="76" d="100"/>
        </p:scale>
        <p:origin x="10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4A1EB-33FA-472D-A7B5-31B46BF22C21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375686-941F-4DC7-A5A6-05ADD4B876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71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476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lowdown of an application</a:t>
            </a:r>
            <a:r>
              <a:rPr lang="en-US" baseline="0" dirty="0" smtClean="0"/>
              <a:t> is its performance when it is run stand alone on a system to its performance when it is sharing the system with other applications.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 application’s performance when it is sharing the system with other applications can be measured in a straightforward manner. However, measuring an application’s alone performance, without actually running it alone is harder.</a:t>
            </a:r>
          </a:p>
          <a:p>
            <a:r>
              <a:rPr lang="en-US" baseline="0" dirty="0" smtClean="0"/>
              <a:t>This is where are first observation comes 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919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Slowdown of an application</a:t>
            </a:r>
            <a:r>
              <a:rPr lang="en-US" baseline="0" dirty="0" smtClean="0"/>
              <a:t> is its performance when it is run stand alone on a system to its performance when it is sharing the system with other applications.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 application’s performance when it is sharing the system with other applications can be measured in a straightforward manner. However, measuring an application’s alone performance, without actually running it alone is harder.</a:t>
            </a:r>
          </a:p>
          <a:p>
            <a:r>
              <a:rPr lang="en-US" baseline="0" dirty="0" smtClean="0"/>
              <a:t>This is where are first observation comes 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44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Slowdown of an application</a:t>
            </a:r>
            <a:r>
              <a:rPr lang="en-US" baseline="0" dirty="0" smtClean="0"/>
              <a:t> is its performance when it is run stand alone on a system to its performance when it is sharing the system with other applications.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 application’s performance when it is sharing the system with other applications can be measured in a straightforward manner. However, measuring an application’s alone performance, without actually running it alone is harder.</a:t>
            </a:r>
          </a:p>
          <a:p>
            <a:r>
              <a:rPr lang="en-US" baseline="0" dirty="0" smtClean="0"/>
              <a:t>This is where are first observation comes 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88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Slowdown of an application</a:t>
            </a:r>
            <a:r>
              <a:rPr lang="en-US" baseline="0" dirty="0" smtClean="0"/>
              <a:t> is its performance when it is run stand alone on a system to its performance when it is sharing the system with other applications.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 application’s performance when it is sharing the system with other applications can be measured in a straightforward manner. However, measuring an application’s alone performance, without actually running it alone is harder.</a:t>
            </a:r>
          </a:p>
          <a:p>
            <a:r>
              <a:rPr lang="en-US" baseline="0" dirty="0" smtClean="0"/>
              <a:t>This is where are first observation comes in.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85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75686-941F-4DC7-A5A6-05ADD4B8760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29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8F7DA-42D0-446A-BE6C-6E699E7801AC}" type="datetime1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946A5-85A8-4712-AFBF-0AD0186151A9}" type="datetime1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F06BC-D676-4C6D-AFC2-ED8E18F080C6}" type="datetime1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9206-4491-4B84-9AFE-3BDDAC28A2F4}" type="datetime1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FD15-C436-4F47-B05E-76880957E1DE}" type="datetime1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251A-54CD-49E4-B2FB-D8A9FD4E717C}" type="datetime1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82BAA-5268-4E59-BA3E-FFD84452EAC7}" type="datetime1">
              <a:rPr lang="en-US" smtClean="0"/>
              <a:t>12/11/2015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569C-E640-41EB-8672-45E31C5C613C}" type="datetime1">
              <a:rPr lang="en-US" smtClean="0"/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D2D3B-B5FD-4323-BE34-7CEFC7EED6AC}" type="datetime1">
              <a:rPr lang="en-US" smtClean="0"/>
              <a:t>12/11/2015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8C41-8A3D-4BC4-9CB8-4FD02C0B1BFE}" type="datetime1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5E4F-F9E2-4F75-BF17-EEFF15650E70}" type="datetime1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4AD26-D46B-4D67-819F-6A6CBCF4E9F7}" type="datetime1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4AA75-1AE0-4593-99DD-33F3F40BED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2533651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400" b="1" dirty="0" smtClean="0"/>
              <a:t>Quantifying and Controlling Impact of Interference at Shared Caches and Main Memory</a:t>
            </a:r>
            <a:endParaRPr lang="en-US" sz="3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86200"/>
            <a:ext cx="8458199" cy="1676400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chemeClr val="tx1"/>
                </a:solidFill>
              </a:rPr>
              <a:t>Lavanya Subramanian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</a:rPr>
              <a:t>Vivek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Seshadri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sz="3000" dirty="0" smtClean="0">
                <a:solidFill>
                  <a:schemeClr val="tx1"/>
                </a:solidFill>
              </a:rPr>
              <a:t>Arnab Ghosh, Samira Khan, </a:t>
            </a:r>
            <a:r>
              <a:rPr lang="en-US" sz="3000" dirty="0" err="1" smtClean="0">
                <a:solidFill>
                  <a:schemeClr val="tx1"/>
                </a:solidFill>
              </a:rPr>
              <a:t>Onur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Mutlu</a:t>
            </a:r>
            <a:endParaRPr lang="en-US" sz="3000" dirty="0" smtClean="0">
              <a:solidFill>
                <a:schemeClr val="tx1"/>
              </a:solidFill>
            </a:endParaRPr>
          </a:p>
        </p:txBody>
      </p:sp>
      <p:pic>
        <p:nvPicPr>
          <p:cNvPr id="8" name="Picture 7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66975" y="5753100"/>
            <a:ext cx="2667000" cy="963083"/>
          </a:xfrm>
          <a:prstGeom prst="rect">
            <a:avLst/>
          </a:prstGeom>
        </p:spPr>
      </p:pic>
      <p:pic>
        <p:nvPicPr>
          <p:cNvPr id="9" name="Picture 8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6009231"/>
            <a:ext cx="1433538" cy="41478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99060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/>
              <a:t>Application Slowdown Model</a:t>
            </a:r>
            <a:endParaRPr lang="en-US" sz="4600" dirty="0"/>
          </a:p>
        </p:txBody>
      </p:sp>
      <p:pic>
        <p:nvPicPr>
          <p:cNvPr id="10" name="Picture 9" descr="Intel-logo.jpg"/>
          <p:cNvPicPr>
            <a:picLocks noChangeAspect="1"/>
          </p:cNvPicPr>
          <p:nvPr/>
        </p:nvPicPr>
        <p:blipFill>
          <a:blip r:embed="rId5" cstate="print"/>
          <a:srcRect t="8000" b="16000"/>
          <a:stretch>
            <a:fillRect/>
          </a:stretch>
        </p:blipFill>
        <p:spPr>
          <a:xfrm>
            <a:off x="5557812" y="5661660"/>
            <a:ext cx="1230630" cy="8686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118" y="5556501"/>
            <a:ext cx="1159682" cy="115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103877"/>
      </p:ext>
    </p:extLst>
  </p:cSld>
  <p:clrMapOvr>
    <a:masterClrMapping/>
  </p:clrMapOvr>
  <p:transition advTm="2098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Leveraging Our Slowdown Estimates</a:t>
            </a:r>
          </a:p>
        </p:txBody>
      </p:sp>
      <p:sp>
        <p:nvSpPr>
          <p:cNvPr id="5" name="Rectangle 65"/>
          <p:cNvSpPr>
            <a:spLocks noChangeArrowheads="1"/>
          </p:cNvSpPr>
          <p:nvPr/>
        </p:nvSpPr>
        <p:spPr bwMode="auto">
          <a:xfrm>
            <a:off x="6063364" y="2536560"/>
            <a:ext cx="1420415" cy="1920478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165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6" name="TextBox 66"/>
          <p:cNvSpPr txBox="1">
            <a:spLocks noChangeArrowheads="1"/>
          </p:cNvSpPr>
          <p:nvPr/>
        </p:nvSpPr>
        <p:spPr bwMode="auto">
          <a:xfrm>
            <a:off x="6084935" y="3064439"/>
            <a:ext cx="137863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7" name="Rectangle 65"/>
          <p:cNvSpPr>
            <a:spLocks noChangeArrowheads="1"/>
          </p:cNvSpPr>
          <p:nvPr/>
        </p:nvSpPr>
        <p:spPr bwMode="auto">
          <a:xfrm>
            <a:off x="3392956" y="2830644"/>
            <a:ext cx="1165622" cy="1204913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165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8" name="TextBox 66"/>
          <p:cNvSpPr txBox="1">
            <a:spLocks noChangeArrowheads="1"/>
          </p:cNvSpPr>
          <p:nvPr/>
        </p:nvSpPr>
        <p:spPr bwMode="auto">
          <a:xfrm>
            <a:off x="3410658" y="3038507"/>
            <a:ext cx="113133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9" name="Right Arrow 8"/>
          <p:cNvSpPr/>
          <p:nvPr/>
        </p:nvSpPr>
        <p:spPr>
          <a:xfrm>
            <a:off x="4640076" y="2917560"/>
            <a:ext cx="1300653" cy="40005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Left Arrow 9"/>
          <p:cNvSpPr/>
          <p:nvPr/>
        </p:nvSpPr>
        <p:spPr>
          <a:xfrm>
            <a:off x="4614454" y="3532413"/>
            <a:ext cx="1269125" cy="40005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ight Arrow 10"/>
          <p:cNvSpPr/>
          <p:nvPr/>
        </p:nvSpPr>
        <p:spPr>
          <a:xfrm>
            <a:off x="2811276" y="2903763"/>
            <a:ext cx="536027" cy="40005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Left Arrow 11"/>
          <p:cNvSpPr/>
          <p:nvPr/>
        </p:nvSpPr>
        <p:spPr>
          <a:xfrm>
            <a:off x="2763978" y="3546210"/>
            <a:ext cx="514350" cy="40005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Rectangle 12"/>
          <p:cNvSpPr/>
          <p:nvPr/>
        </p:nvSpPr>
        <p:spPr>
          <a:xfrm>
            <a:off x="1883079" y="2611163"/>
            <a:ext cx="742950" cy="685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Core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83079" y="3582713"/>
            <a:ext cx="742950" cy="6858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Core</a:t>
            </a:r>
          </a:p>
        </p:txBody>
      </p:sp>
      <p:sp>
        <p:nvSpPr>
          <p:cNvPr id="15" name="Oval 14"/>
          <p:cNvSpPr/>
          <p:nvPr/>
        </p:nvSpPr>
        <p:spPr>
          <a:xfrm>
            <a:off x="3173880" y="2495834"/>
            <a:ext cx="1600200" cy="1885950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extBox 15"/>
          <p:cNvSpPr txBox="1"/>
          <p:nvPr/>
        </p:nvSpPr>
        <p:spPr>
          <a:xfrm>
            <a:off x="1371600" y="4671841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/>
              <a:t>Slowdown-aware </a:t>
            </a:r>
            <a:endParaRPr lang="en-US" sz="3200" b="1" i="1" dirty="0" smtClean="0"/>
          </a:p>
          <a:p>
            <a:pPr algn="ctr"/>
            <a:r>
              <a:rPr lang="en-US" sz="3200" b="1" i="1" dirty="0" smtClean="0">
                <a:solidFill>
                  <a:srgbClr val="C00000"/>
                </a:solidFill>
              </a:rPr>
              <a:t>cache </a:t>
            </a:r>
            <a:r>
              <a:rPr lang="en-US" sz="3200" b="1" i="1" dirty="0">
                <a:solidFill>
                  <a:srgbClr val="C00000"/>
                </a:solidFill>
              </a:rPr>
              <a:t>capacity</a:t>
            </a:r>
            <a:r>
              <a:rPr lang="en-US" sz="3200" b="1" i="1" dirty="0"/>
              <a:t> partitioning</a:t>
            </a:r>
          </a:p>
        </p:txBody>
      </p:sp>
    </p:spTree>
    <p:extLst>
      <p:ext uri="{BB962C8B-B14F-4D97-AF65-F5344CB8AC3E}">
        <p14:creationId xmlns:p14="http://schemas.microsoft.com/office/powerpoint/2010/main" val="146839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Leveraging Our Slowdown Estimates</a:t>
            </a:r>
            <a:endParaRPr lang="en-US" dirty="0"/>
          </a:p>
        </p:txBody>
      </p:sp>
      <p:sp>
        <p:nvSpPr>
          <p:cNvPr id="5" name="Rectangle 65"/>
          <p:cNvSpPr>
            <a:spLocks noChangeArrowheads="1"/>
          </p:cNvSpPr>
          <p:nvPr/>
        </p:nvSpPr>
        <p:spPr bwMode="auto">
          <a:xfrm>
            <a:off x="6063364" y="2536560"/>
            <a:ext cx="1420415" cy="1920478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165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6" name="TextBox 66"/>
          <p:cNvSpPr txBox="1">
            <a:spLocks noChangeArrowheads="1"/>
          </p:cNvSpPr>
          <p:nvPr/>
        </p:nvSpPr>
        <p:spPr bwMode="auto">
          <a:xfrm>
            <a:off x="6084935" y="3064439"/>
            <a:ext cx="137863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7" name="Rectangle 65"/>
          <p:cNvSpPr>
            <a:spLocks noChangeArrowheads="1"/>
          </p:cNvSpPr>
          <p:nvPr/>
        </p:nvSpPr>
        <p:spPr bwMode="auto">
          <a:xfrm>
            <a:off x="3392956" y="2830644"/>
            <a:ext cx="1165622" cy="1204913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165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8" name="TextBox 66"/>
          <p:cNvSpPr txBox="1">
            <a:spLocks noChangeArrowheads="1"/>
          </p:cNvSpPr>
          <p:nvPr/>
        </p:nvSpPr>
        <p:spPr bwMode="auto">
          <a:xfrm>
            <a:off x="3410658" y="3038507"/>
            <a:ext cx="113133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100" dirty="0"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9" name="Right Arrow 8"/>
          <p:cNvSpPr/>
          <p:nvPr/>
        </p:nvSpPr>
        <p:spPr>
          <a:xfrm>
            <a:off x="4640076" y="2917560"/>
            <a:ext cx="1300653" cy="40005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Left Arrow 9"/>
          <p:cNvSpPr/>
          <p:nvPr/>
        </p:nvSpPr>
        <p:spPr>
          <a:xfrm>
            <a:off x="4614454" y="3532413"/>
            <a:ext cx="1269125" cy="40005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Right Arrow 10"/>
          <p:cNvSpPr/>
          <p:nvPr/>
        </p:nvSpPr>
        <p:spPr>
          <a:xfrm>
            <a:off x="2811276" y="2903763"/>
            <a:ext cx="536027" cy="400050"/>
          </a:xfrm>
          <a:prstGeom prst="righ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Left Arrow 11"/>
          <p:cNvSpPr/>
          <p:nvPr/>
        </p:nvSpPr>
        <p:spPr>
          <a:xfrm>
            <a:off x="2763978" y="3546210"/>
            <a:ext cx="514350" cy="400050"/>
          </a:xfrm>
          <a:prstGeom prst="leftArrow">
            <a:avLst/>
          </a:prstGeom>
          <a:noFill/>
          <a:ln w="54864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" name="Rectangle 12"/>
          <p:cNvSpPr/>
          <p:nvPr/>
        </p:nvSpPr>
        <p:spPr>
          <a:xfrm>
            <a:off x="1883079" y="2611163"/>
            <a:ext cx="742950" cy="6858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Core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83079" y="3582713"/>
            <a:ext cx="742950" cy="6858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Core</a:t>
            </a:r>
          </a:p>
        </p:txBody>
      </p:sp>
      <p:sp>
        <p:nvSpPr>
          <p:cNvPr id="15" name="Oval 14"/>
          <p:cNvSpPr/>
          <p:nvPr/>
        </p:nvSpPr>
        <p:spPr>
          <a:xfrm>
            <a:off x="4448917" y="2453322"/>
            <a:ext cx="1600200" cy="1885950"/>
          </a:xfrm>
          <a:prstGeom prst="ellipse">
            <a:avLst/>
          </a:prstGeom>
          <a:noFill/>
          <a:ln w="508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6" name="TextBox 15"/>
          <p:cNvSpPr txBox="1"/>
          <p:nvPr/>
        </p:nvSpPr>
        <p:spPr>
          <a:xfrm>
            <a:off x="2514600" y="4709969"/>
            <a:ext cx="5697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/>
              <a:t>Slowdown-aware </a:t>
            </a:r>
            <a:endParaRPr lang="en-US" sz="3200" b="1" i="1" dirty="0" smtClean="0"/>
          </a:p>
          <a:p>
            <a:pPr algn="ctr"/>
            <a:r>
              <a:rPr lang="en-US" sz="3200" b="1" i="1" dirty="0" smtClean="0">
                <a:solidFill>
                  <a:srgbClr val="C00000"/>
                </a:solidFill>
              </a:rPr>
              <a:t>memory </a:t>
            </a:r>
            <a:r>
              <a:rPr lang="en-US" sz="3200" b="1" i="1" dirty="0">
                <a:solidFill>
                  <a:srgbClr val="C00000"/>
                </a:solidFill>
              </a:rPr>
              <a:t>bandwidth</a:t>
            </a:r>
            <a:r>
              <a:rPr lang="en-US" sz="3200" b="1" i="1" dirty="0"/>
              <a:t> partitioning</a:t>
            </a:r>
          </a:p>
        </p:txBody>
      </p:sp>
    </p:spTree>
    <p:extLst>
      <p:ext uri="{BB962C8B-B14F-4D97-AF65-F5344CB8AC3E}">
        <p14:creationId xmlns:p14="http://schemas.microsoft.com/office/powerpoint/2010/main" val="71948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674378"/>
            <a:ext cx="8458199" cy="1676400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chemeClr val="tx1"/>
                </a:solidFill>
              </a:rPr>
              <a:t>Lavanya Subramanian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  <a:r>
              <a:rPr lang="en-US" sz="3000" dirty="0" err="1" smtClean="0">
                <a:solidFill>
                  <a:schemeClr val="tx1"/>
                </a:solidFill>
              </a:rPr>
              <a:t>Vivek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Seshadri</a:t>
            </a:r>
            <a:r>
              <a:rPr lang="en-US" sz="3000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sz="3000" dirty="0" smtClean="0">
                <a:solidFill>
                  <a:schemeClr val="tx1"/>
                </a:solidFill>
              </a:rPr>
              <a:t>Arnab Ghosh, Samira Khan, </a:t>
            </a:r>
            <a:r>
              <a:rPr lang="en-US" sz="3000" dirty="0" err="1" smtClean="0">
                <a:solidFill>
                  <a:schemeClr val="tx1"/>
                </a:solidFill>
              </a:rPr>
              <a:t>Onur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Mutlu</a:t>
            </a:r>
            <a:endParaRPr lang="en-US" sz="3000" dirty="0" smtClean="0">
              <a:solidFill>
                <a:schemeClr val="tx1"/>
              </a:solidFill>
            </a:endParaRPr>
          </a:p>
        </p:txBody>
      </p:sp>
      <p:pic>
        <p:nvPicPr>
          <p:cNvPr id="8" name="Picture 7" descr="Burgundy_CMU_JPG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66975" y="5590117"/>
            <a:ext cx="2667000" cy="963083"/>
          </a:xfrm>
          <a:prstGeom prst="rect">
            <a:avLst/>
          </a:prstGeom>
        </p:spPr>
      </p:pic>
      <p:pic>
        <p:nvPicPr>
          <p:cNvPr id="9" name="Picture 8" descr="safari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5846248"/>
            <a:ext cx="1433538" cy="41478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2286000"/>
            <a:ext cx="91440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>
                <a:solidFill>
                  <a:schemeClr val="tx1"/>
                </a:solidFill>
              </a:rPr>
              <a:t>Application Slowdown Model</a:t>
            </a:r>
            <a:endParaRPr lang="en-US" sz="4600" dirty="0">
              <a:solidFill>
                <a:schemeClr val="tx1"/>
              </a:solidFill>
            </a:endParaRPr>
          </a:p>
        </p:txBody>
      </p:sp>
      <p:pic>
        <p:nvPicPr>
          <p:cNvPr id="10" name="Picture 9" descr="Intel-logo.jpg"/>
          <p:cNvPicPr>
            <a:picLocks noChangeAspect="1"/>
          </p:cNvPicPr>
          <p:nvPr/>
        </p:nvPicPr>
        <p:blipFill>
          <a:blip r:embed="rId5" cstate="print"/>
          <a:srcRect t="8000" b="16000"/>
          <a:stretch>
            <a:fillRect/>
          </a:stretch>
        </p:blipFill>
        <p:spPr>
          <a:xfrm>
            <a:off x="5557812" y="5498677"/>
            <a:ext cx="1230630" cy="8686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118" y="5393518"/>
            <a:ext cx="1159682" cy="1159682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762000"/>
            <a:ext cx="9144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600" b="1" dirty="0" smtClean="0"/>
              <a:t>Talk at 2:40pm in Tapa Ballroom 2</a:t>
            </a:r>
            <a:endParaRPr lang="en-US" sz="4600" dirty="0"/>
          </a:p>
        </p:txBody>
      </p:sp>
    </p:spTree>
    <p:extLst>
      <p:ext uri="{BB962C8B-B14F-4D97-AF65-F5344CB8AC3E}">
        <p14:creationId xmlns:p14="http://schemas.microsoft.com/office/powerpoint/2010/main" val="2323423897"/>
      </p:ext>
    </p:extLst>
  </p:cSld>
  <p:clrMapOvr>
    <a:masterClrMapping/>
  </p:clrMapOvr>
  <p:transition advTm="19667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</a:t>
            </a:r>
            <a:br>
              <a:rPr lang="en-US" dirty="0" smtClean="0"/>
            </a:br>
            <a:r>
              <a:rPr lang="en-US" dirty="0" smtClean="0"/>
              <a:t>Interference at Shared Resources</a:t>
            </a:r>
            <a:endParaRPr lang="en-US" dirty="0"/>
          </a:p>
        </p:txBody>
      </p:sp>
      <p:sp>
        <p:nvSpPr>
          <p:cNvPr id="5" name="Rectangle 65"/>
          <p:cNvSpPr>
            <a:spLocks noChangeArrowheads="1"/>
          </p:cNvSpPr>
          <p:nvPr/>
        </p:nvSpPr>
        <p:spPr bwMode="auto">
          <a:xfrm>
            <a:off x="6256900" y="2484836"/>
            <a:ext cx="1420415" cy="1920478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165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6" name="TextBox 66"/>
          <p:cNvSpPr txBox="1">
            <a:spLocks noChangeArrowheads="1"/>
          </p:cNvSpPr>
          <p:nvPr/>
        </p:nvSpPr>
        <p:spPr bwMode="auto">
          <a:xfrm>
            <a:off x="6278471" y="3012715"/>
            <a:ext cx="137863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1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7" name="Left-Right Arrow 67"/>
          <p:cNvSpPr>
            <a:spLocks noChangeArrowheads="1"/>
          </p:cNvSpPr>
          <p:nvPr/>
        </p:nvSpPr>
        <p:spPr bwMode="auto">
          <a:xfrm>
            <a:off x="5596103" y="3164682"/>
            <a:ext cx="660797" cy="511969"/>
          </a:xfrm>
          <a:prstGeom prst="leftRightArrow">
            <a:avLst>
              <a:gd name="adj1" fmla="val 50000"/>
              <a:gd name="adj2" fmla="val 5003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4424528" y="2778919"/>
            <a:ext cx="1165622" cy="1204913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165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9" name="TextBox 66"/>
          <p:cNvSpPr txBox="1">
            <a:spLocks noChangeArrowheads="1"/>
          </p:cNvSpPr>
          <p:nvPr/>
        </p:nvSpPr>
        <p:spPr bwMode="auto">
          <a:xfrm>
            <a:off x="4442229" y="2986783"/>
            <a:ext cx="113133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1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1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10" name="Left-Right Arrow 67"/>
          <p:cNvSpPr>
            <a:spLocks noChangeArrowheads="1"/>
          </p:cNvSpPr>
          <p:nvPr/>
        </p:nvSpPr>
        <p:spPr bwMode="auto">
          <a:xfrm>
            <a:off x="3761350" y="3161111"/>
            <a:ext cx="653653" cy="511969"/>
          </a:xfrm>
          <a:prstGeom prst="leftRightArrow">
            <a:avLst>
              <a:gd name="adj1" fmla="val 50000"/>
              <a:gd name="adj2" fmla="val 4998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2982516" y="2514601"/>
            <a:ext cx="732235" cy="698075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50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150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7"/>
          <p:cNvSpPr txBox="1">
            <a:spLocks noChangeArrowheads="1"/>
          </p:cNvSpPr>
          <p:nvPr/>
        </p:nvSpPr>
        <p:spPr bwMode="auto">
          <a:xfrm>
            <a:off x="2982516" y="2721524"/>
            <a:ext cx="73223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5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1885951" y="2514601"/>
            <a:ext cx="732235" cy="698075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50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150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1885951" y="2721524"/>
            <a:ext cx="73223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5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2982516" y="3645326"/>
            <a:ext cx="732235" cy="698075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50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150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Box 17"/>
          <p:cNvSpPr txBox="1">
            <a:spLocks noChangeArrowheads="1"/>
          </p:cNvSpPr>
          <p:nvPr/>
        </p:nvSpPr>
        <p:spPr bwMode="auto">
          <a:xfrm>
            <a:off x="2982516" y="3852249"/>
            <a:ext cx="73223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5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885951" y="3645326"/>
            <a:ext cx="732235" cy="698075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50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150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885951" y="3852249"/>
            <a:ext cx="73223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5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43200" y="2571750"/>
            <a:ext cx="0" cy="17145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57500" y="2569778"/>
            <a:ext cx="0" cy="17145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43100" y="3486150"/>
            <a:ext cx="17145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943100" y="3369877"/>
            <a:ext cx="1714500" cy="19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357290" y="5334000"/>
            <a:ext cx="6429420" cy="553998"/>
          </a:xfrm>
          <a:prstGeom prst="rect">
            <a:avLst/>
          </a:prstGeom>
          <a:noFill/>
          <a:ln w="25400">
            <a:noFill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3000" i="1" dirty="0">
                <a:solidFill>
                  <a:srgbClr val="C00000"/>
                </a:solidFill>
                <a:ea typeface="Tahoma" pitchFamily="34" charset="0"/>
                <a:cs typeface="Tahoma" pitchFamily="34" charset="0"/>
              </a:rPr>
              <a:t>2. Unpredictable application slowdowns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60715" y="4726886"/>
            <a:ext cx="6429420" cy="553998"/>
          </a:xfrm>
          <a:prstGeom prst="rect">
            <a:avLst/>
          </a:prstGeom>
          <a:noFill/>
          <a:ln w="25400">
            <a:noFill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US" sz="3000" i="1" dirty="0">
                <a:solidFill>
                  <a:srgbClr val="C00000"/>
                </a:solidFill>
                <a:ea typeface="Tahoma" pitchFamily="34" charset="0"/>
                <a:cs typeface="Tahoma" pitchFamily="34" charset="0"/>
              </a:rPr>
              <a:t>1. High application slowdowns</a:t>
            </a:r>
          </a:p>
        </p:txBody>
      </p:sp>
    </p:spTree>
    <p:extLst>
      <p:ext uri="{BB962C8B-B14F-4D97-AF65-F5344CB8AC3E}">
        <p14:creationId xmlns:p14="http://schemas.microsoft.com/office/powerpoint/2010/main" val="3433488824"/>
      </p:ext>
    </p:extLst>
  </p:cSld>
  <p:clrMapOvr>
    <a:masterClrMapping/>
  </p:clrMapOvr>
  <p:transition advTm="1016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</a:t>
            </a:r>
            <a:br>
              <a:rPr lang="en-US" dirty="0" smtClean="0"/>
            </a:br>
            <a:r>
              <a:rPr lang="en-US" dirty="0" smtClean="0"/>
              <a:t>Interference at Shared Resources</a:t>
            </a:r>
            <a:endParaRPr lang="en-US" dirty="0"/>
          </a:p>
        </p:txBody>
      </p:sp>
      <p:sp>
        <p:nvSpPr>
          <p:cNvPr id="5" name="Rectangle 65"/>
          <p:cNvSpPr>
            <a:spLocks noChangeArrowheads="1"/>
          </p:cNvSpPr>
          <p:nvPr/>
        </p:nvSpPr>
        <p:spPr bwMode="auto">
          <a:xfrm>
            <a:off x="6256900" y="2484836"/>
            <a:ext cx="1420415" cy="1920478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165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6" name="TextBox 66"/>
          <p:cNvSpPr txBox="1">
            <a:spLocks noChangeArrowheads="1"/>
          </p:cNvSpPr>
          <p:nvPr/>
        </p:nvSpPr>
        <p:spPr bwMode="auto">
          <a:xfrm>
            <a:off x="6278471" y="3012715"/>
            <a:ext cx="137863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1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Main Memory</a:t>
            </a:r>
          </a:p>
        </p:txBody>
      </p:sp>
      <p:sp>
        <p:nvSpPr>
          <p:cNvPr id="7" name="Left-Right Arrow 67"/>
          <p:cNvSpPr>
            <a:spLocks noChangeArrowheads="1"/>
          </p:cNvSpPr>
          <p:nvPr/>
        </p:nvSpPr>
        <p:spPr bwMode="auto">
          <a:xfrm>
            <a:off x="5596103" y="3164682"/>
            <a:ext cx="660797" cy="511969"/>
          </a:xfrm>
          <a:prstGeom prst="leftRightArrow">
            <a:avLst>
              <a:gd name="adj1" fmla="val 50000"/>
              <a:gd name="adj2" fmla="val 5003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Rectangle 65"/>
          <p:cNvSpPr>
            <a:spLocks noChangeArrowheads="1"/>
          </p:cNvSpPr>
          <p:nvPr/>
        </p:nvSpPr>
        <p:spPr bwMode="auto">
          <a:xfrm>
            <a:off x="4424528" y="2778919"/>
            <a:ext cx="1165622" cy="1204913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r>
              <a:rPr lang="en-US" sz="165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</a:t>
            </a:r>
          </a:p>
        </p:txBody>
      </p:sp>
      <p:sp>
        <p:nvSpPr>
          <p:cNvPr id="9" name="TextBox 66"/>
          <p:cNvSpPr txBox="1">
            <a:spLocks noChangeArrowheads="1"/>
          </p:cNvSpPr>
          <p:nvPr/>
        </p:nvSpPr>
        <p:spPr bwMode="auto">
          <a:xfrm>
            <a:off x="4442229" y="2986783"/>
            <a:ext cx="113133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1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Shared </a:t>
            </a:r>
          </a:p>
          <a:p>
            <a:pPr algn="ctr"/>
            <a:r>
              <a:rPr lang="en-US" sz="2100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Cache</a:t>
            </a:r>
          </a:p>
        </p:txBody>
      </p:sp>
      <p:sp>
        <p:nvSpPr>
          <p:cNvPr id="10" name="Left-Right Arrow 67"/>
          <p:cNvSpPr>
            <a:spLocks noChangeArrowheads="1"/>
          </p:cNvSpPr>
          <p:nvPr/>
        </p:nvSpPr>
        <p:spPr bwMode="auto">
          <a:xfrm>
            <a:off x="3761350" y="3161111"/>
            <a:ext cx="653653" cy="511969"/>
          </a:xfrm>
          <a:prstGeom prst="leftRightArrow">
            <a:avLst>
              <a:gd name="adj1" fmla="val 50000"/>
              <a:gd name="adj2" fmla="val 49982"/>
            </a:avLst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>
              <a:solidFill>
                <a:srgbClr val="C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2982516" y="2514601"/>
            <a:ext cx="732235" cy="698075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50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150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TextBox 17"/>
          <p:cNvSpPr txBox="1">
            <a:spLocks noChangeArrowheads="1"/>
          </p:cNvSpPr>
          <p:nvPr/>
        </p:nvSpPr>
        <p:spPr bwMode="auto">
          <a:xfrm>
            <a:off x="2982516" y="2721524"/>
            <a:ext cx="73223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5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1885951" y="2514601"/>
            <a:ext cx="732235" cy="698075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50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150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TextBox 17"/>
          <p:cNvSpPr txBox="1">
            <a:spLocks noChangeArrowheads="1"/>
          </p:cNvSpPr>
          <p:nvPr/>
        </p:nvSpPr>
        <p:spPr bwMode="auto">
          <a:xfrm>
            <a:off x="1885951" y="2721524"/>
            <a:ext cx="73223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5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2982516" y="3645326"/>
            <a:ext cx="732235" cy="698075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50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150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TextBox 17"/>
          <p:cNvSpPr txBox="1">
            <a:spLocks noChangeArrowheads="1"/>
          </p:cNvSpPr>
          <p:nvPr/>
        </p:nvSpPr>
        <p:spPr bwMode="auto">
          <a:xfrm>
            <a:off x="2982516" y="3852249"/>
            <a:ext cx="73223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5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885951" y="3645326"/>
            <a:ext cx="732235" cy="698075"/>
          </a:xfrm>
          <a:prstGeom prst="rect">
            <a:avLst/>
          </a:prstGeom>
          <a:noFill/>
          <a:ln w="54864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50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0" hangingPunct="0"/>
            <a:endParaRPr lang="en-US" sz="1500">
              <a:solidFill>
                <a:prstClr val="black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885951" y="3852249"/>
            <a:ext cx="73223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500" dirty="0">
                <a:solidFill>
                  <a:prstClr val="black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43200" y="2571750"/>
            <a:ext cx="0" cy="17145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857500" y="2569778"/>
            <a:ext cx="0" cy="17145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43100" y="3486150"/>
            <a:ext cx="17145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943100" y="3369877"/>
            <a:ext cx="1714500" cy="19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57200" y="4692031"/>
            <a:ext cx="8229600" cy="123110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2250" dirty="0"/>
          </a:p>
          <a:p>
            <a:pPr algn="ctr"/>
            <a:r>
              <a:rPr lang="en-US" sz="2900" i="1" dirty="0">
                <a:solidFill>
                  <a:srgbClr val="C00000"/>
                </a:solidFill>
              </a:rPr>
              <a:t>Our Goal: Achieve </a:t>
            </a:r>
            <a:r>
              <a:rPr lang="en-US" sz="2900" i="1" dirty="0" smtClean="0">
                <a:solidFill>
                  <a:srgbClr val="C00000"/>
                </a:solidFill>
              </a:rPr>
              <a:t>high </a:t>
            </a:r>
            <a:r>
              <a:rPr lang="en-US" sz="2900" i="1" dirty="0">
                <a:solidFill>
                  <a:srgbClr val="C00000"/>
                </a:solidFill>
              </a:rPr>
              <a:t>and </a:t>
            </a:r>
            <a:r>
              <a:rPr lang="en-US" sz="2900" i="1" dirty="0" smtClean="0">
                <a:solidFill>
                  <a:srgbClr val="C00000"/>
                </a:solidFill>
              </a:rPr>
              <a:t>predictable </a:t>
            </a:r>
            <a:r>
              <a:rPr lang="en-US" sz="2900" i="1" dirty="0">
                <a:solidFill>
                  <a:srgbClr val="C00000"/>
                </a:solidFill>
              </a:rPr>
              <a:t>p</a:t>
            </a:r>
            <a:r>
              <a:rPr lang="en-US" sz="2900" i="1" dirty="0" smtClean="0">
                <a:solidFill>
                  <a:srgbClr val="C00000"/>
                </a:solidFill>
              </a:rPr>
              <a:t>erformance</a:t>
            </a:r>
            <a:endParaRPr lang="en-US" sz="2900" i="1" dirty="0">
              <a:solidFill>
                <a:srgbClr val="C00000"/>
              </a:solidFill>
            </a:endParaRPr>
          </a:p>
          <a:p>
            <a:pPr algn="ctr"/>
            <a:endParaRPr lang="en-US" sz="2250" dirty="0"/>
          </a:p>
        </p:txBody>
      </p:sp>
    </p:spTree>
    <p:extLst>
      <p:ext uri="{BB962C8B-B14F-4D97-AF65-F5344CB8AC3E}">
        <p14:creationId xmlns:p14="http://schemas.microsoft.com/office/powerpoint/2010/main" val="1248758204"/>
      </p:ext>
    </p:extLst>
  </p:cSld>
  <p:clrMapOvr>
    <a:masterClrMapping/>
  </p:clrMapOvr>
  <p:transition advTm="10164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marL="385763" indent="-385763">
              <a:buAutoNum type="arabicPeriod"/>
            </a:pPr>
            <a:r>
              <a:rPr lang="en-US" dirty="0" smtClean="0">
                <a:solidFill>
                  <a:srgbClr val="C00000"/>
                </a:solidFill>
              </a:rPr>
              <a:t>Build a model </a:t>
            </a:r>
            <a:r>
              <a:rPr lang="en-US" dirty="0" smtClean="0">
                <a:solidFill>
                  <a:srgbClr val="0070C0"/>
                </a:solidFill>
              </a:rPr>
              <a:t>to accurately estimate s</a:t>
            </a:r>
            <a:r>
              <a:rPr lang="en-US" i="1" dirty="0" smtClean="0">
                <a:solidFill>
                  <a:srgbClr val="0070C0"/>
                </a:solidFill>
              </a:rPr>
              <a:t>lowdowns</a:t>
            </a:r>
            <a:endParaRPr lang="en-US" i="1" dirty="0">
              <a:solidFill>
                <a:srgbClr val="0070C0"/>
              </a:solidFill>
            </a:endParaRPr>
          </a:p>
          <a:p>
            <a:pPr marL="385763" indent="-385763">
              <a:buAutoNum type="arabicPeriod" startAt="2"/>
            </a:pPr>
            <a:endParaRPr lang="en-US" dirty="0">
              <a:solidFill>
                <a:srgbClr val="0070C0"/>
              </a:solidFill>
            </a:endParaRPr>
          </a:p>
          <a:p>
            <a:pPr marL="385763" indent="-385763">
              <a:buAutoNum type="arabicPeriod" startAt="2"/>
            </a:pPr>
            <a:r>
              <a:rPr lang="en-US" dirty="0" smtClean="0">
                <a:solidFill>
                  <a:srgbClr val="0070C0"/>
                </a:solidFill>
              </a:rPr>
              <a:t>Use slowdown estimates to build </a:t>
            </a:r>
            <a:r>
              <a:rPr lang="en-US" dirty="0" smtClean="0">
                <a:solidFill>
                  <a:srgbClr val="C00000"/>
                </a:solidFill>
              </a:rPr>
              <a:t>slowdown-aware resource management mechanisms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15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in Estimating Slowdown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28700" y="2970053"/>
                <a:ext cx="7048500" cy="10115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spcAft>
                    <a:spcPts val="450"/>
                  </a:spcAft>
                </a:pPr>
                <a:r>
                  <a:rPr lang="en-US" sz="45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Slowdown</a:t>
                </a:r>
                <a14:m>
                  <m:oMath xmlns:m="http://schemas.openxmlformats.org/officeDocument/2006/math">
                    <m:r>
                      <a:rPr lang="en-US" sz="45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5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5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Performance</m:t>
                        </m:r>
                        <m:r>
                          <a:rPr lang="en-US" sz="45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500" baseline="-25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Alone</m:t>
                        </m:r>
                        <m:r>
                          <a:rPr lang="en-US" sz="45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5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Performance</m:t>
                        </m:r>
                        <m:r>
                          <a:rPr lang="en-US" sz="45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500" baseline="-25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Shared</m:t>
                        </m:r>
                      </m:den>
                    </m:f>
                  </m:oMath>
                </a14:m>
                <a:endParaRPr lang="en-US" sz="45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700" y="2970053"/>
                <a:ext cx="7048500" cy="1011559"/>
              </a:xfrm>
              <a:prstGeom prst="rect">
                <a:avLst/>
              </a:prstGeom>
              <a:blipFill rotWithShape="0">
                <a:blip r:embed="rId4"/>
                <a:stretch>
                  <a:fillRect l="-3287" t="-1205" b="-186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90763552"/>
      </p:ext>
    </p:extLst>
  </p:cSld>
  <p:clrMapOvr>
    <a:masterClrMapping/>
  </p:clrMapOvr>
  <p:transition advTm="7483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in Estimating Slowdown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28700" y="2970053"/>
                <a:ext cx="7048500" cy="10115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spcAft>
                    <a:spcPts val="450"/>
                  </a:spcAft>
                </a:pPr>
                <a:r>
                  <a:rPr lang="en-US" sz="45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Slowdown</a:t>
                </a:r>
                <a14:m>
                  <m:oMath xmlns:m="http://schemas.openxmlformats.org/officeDocument/2006/math">
                    <m:r>
                      <a:rPr lang="en-US" sz="45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5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5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Performance</m:t>
                        </m:r>
                        <m:r>
                          <a:rPr lang="en-US" sz="45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500" baseline="-25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Alone</m:t>
                        </m:r>
                        <m:r>
                          <a:rPr lang="en-US" sz="45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5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Performance</m:t>
                        </m:r>
                        <m:r>
                          <a:rPr lang="en-US" sz="45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500" baseline="-25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Shared</m:t>
                        </m:r>
                      </m:den>
                    </m:f>
                  </m:oMath>
                </a14:m>
                <a:endParaRPr lang="en-US" sz="45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700" y="2970053"/>
                <a:ext cx="7048500" cy="1011559"/>
              </a:xfrm>
              <a:prstGeom prst="rect">
                <a:avLst/>
              </a:prstGeom>
              <a:blipFill rotWithShape="0">
                <a:blip r:embed="rId4"/>
                <a:stretch>
                  <a:fillRect l="-3287" t="-1205" b="-186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>
            <a:endCxn id="8" idx="1"/>
          </p:cNvCxnSpPr>
          <p:nvPr/>
        </p:nvCxnSpPr>
        <p:spPr>
          <a:xfrm>
            <a:off x="6258535" y="4222633"/>
            <a:ext cx="675665" cy="5111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934200" y="4472187"/>
            <a:ext cx="9644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Easy</a:t>
            </a:r>
            <a:endParaRPr lang="en-US" sz="2250" dirty="0">
              <a:solidFill>
                <a:srgbClr val="0070C0"/>
              </a:solidFill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135020" y="3514481"/>
            <a:ext cx="3884337" cy="690643"/>
          </a:xfrm>
          <a:prstGeom prst="ellipse">
            <a:avLst/>
          </a:prstGeom>
          <a:noFill/>
          <a:ln w="25400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en-US" sz="135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912558"/>
      </p:ext>
    </p:extLst>
  </p:cSld>
  <p:clrMapOvr>
    <a:masterClrMapping/>
  </p:clrMapOvr>
  <p:transition advTm="7483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in Estimating Slowdown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28700" y="2970053"/>
                <a:ext cx="7048500" cy="10115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>
                  <a:spcAft>
                    <a:spcPts val="450"/>
                  </a:spcAft>
                </a:pPr>
                <a:r>
                  <a:rPr lang="en-US" sz="45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Slowdown</a:t>
                </a:r>
                <a14:m>
                  <m:oMath xmlns:m="http://schemas.openxmlformats.org/officeDocument/2006/math">
                    <m:r>
                      <a:rPr lang="en-US" sz="45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45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45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Performance</m:t>
                        </m:r>
                        <m:r>
                          <a:rPr lang="en-US" sz="45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500" baseline="-25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Alone</m:t>
                        </m:r>
                        <m:r>
                          <a:rPr lang="en-US" sz="45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45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Performance</m:t>
                        </m:r>
                        <m:r>
                          <a:rPr lang="en-US" sz="45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4500" baseline="-2500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Shared</m:t>
                        </m:r>
                      </m:den>
                    </m:f>
                  </m:oMath>
                </a14:m>
                <a:endParaRPr lang="en-US" sz="45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700" y="2970053"/>
                <a:ext cx="7048500" cy="1011559"/>
              </a:xfrm>
              <a:prstGeom prst="rect">
                <a:avLst/>
              </a:prstGeom>
              <a:blipFill rotWithShape="0">
                <a:blip r:embed="rId4"/>
                <a:stretch>
                  <a:fillRect l="-3287" t="-1205" b="-186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>
            <a:endCxn id="8" idx="1"/>
          </p:cNvCxnSpPr>
          <p:nvPr/>
        </p:nvCxnSpPr>
        <p:spPr>
          <a:xfrm>
            <a:off x="6258535" y="4222633"/>
            <a:ext cx="675665" cy="51116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934200" y="4472187"/>
            <a:ext cx="9644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Easy</a:t>
            </a:r>
            <a:endParaRPr lang="en-US" sz="2250" dirty="0">
              <a:solidFill>
                <a:srgbClr val="0070C0"/>
              </a:solidFill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135020" y="3514481"/>
            <a:ext cx="3884337" cy="690643"/>
          </a:xfrm>
          <a:prstGeom prst="ellipse">
            <a:avLst/>
          </a:prstGeom>
          <a:noFill/>
          <a:ln w="25400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en-US" sz="1350"/>
          </a:p>
        </p:txBody>
      </p:sp>
      <p:cxnSp>
        <p:nvCxnSpPr>
          <p:cNvPr id="10" name="Straight Arrow Connector 9"/>
          <p:cNvCxnSpPr>
            <a:endCxn id="11" idx="1"/>
          </p:cNvCxnSpPr>
          <p:nvPr/>
        </p:nvCxnSpPr>
        <p:spPr>
          <a:xfrm flipV="1">
            <a:off x="6213764" y="2304985"/>
            <a:ext cx="428628" cy="51446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642392" y="2043375"/>
            <a:ext cx="1739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Challenge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135020" y="2850344"/>
            <a:ext cx="3884337" cy="727038"/>
          </a:xfrm>
          <a:prstGeom prst="ellips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 sz="135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6176112"/>
      </p:ext>
    </p:extLst>
  </p:cSld>
  <p:clrMapOvr>
    <a:masterClrMapping/>
  </p:clrMapOvr>
  <p:transition advTm="7483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Model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2133600"/>
            <a:ext cx="9144000" cy="351634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</a:rPr>
              <a:t>Our model overcomes this challenge</a:t>
            </a:r>
          </a:p>
          <a:p>
            <a:pPr algn="ctr"/>
            <a:endParaRPr lang="en-US" sz="4000" dirty="0" smtClean="0">
              <a:solidFill>
                <a:srgbClr val="C00000"/>
              </a:solidFill>
            </a:endParaRPr>
          </a:p>
          <a:p>
            <a:pPr algn="ctr"/>
            <a:r>
              <a:rPr lang="en-US" sz="4000" b="1" i="1" dirty="0" smtClean="0"/>
              <a:t>Our estimation error</a:t>
            </a:r>
            <a:r>
              <a:rPr lang="en-US" sz="4000" b="1" dirty="0" smtClean="0"/>
              <a:t>: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i="1" dirty="0" smtClean="0">
                <a:solidFill>
                  <a:srgbClr val="0070C0"/>
                </a:solidFill>
              </a:rPr>
              <a:t>10%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/>
              <a:t>Best previous </a:t>
            </a:r>
            <a:r>
              <a:rPr lang="en-US" sz="4000" dirty="0"/>
              <a:t>m</a:t>
            </a:r>
            <a:r>
              <a:rPr lang="en-US" sz="4000" dirty="0" smtClean="0"/>
              <a:t>odel’s error: </a:t>
            </a:r>
            <a:r>
              <a:rPr lang="en-US" sz="4000" dirty="0" smtClean="0">
                <a:solidFill>
                  <a:srgbClr val="C00000"/>
                </a:solidFill>
              </a:rPr>
              <a:t>30%</a:t>
            </a:r>
            <a:endParaRPr lang="en-US" sz="4000" dirty="0">
              <a:solidFill>
                <a:srgbClr val="C00000"/>
              </a:solidFill>
            </a:endParaRPr>
          </a:p>
          <a:p>
            <a:pPr algn="ctr"/>
            <a:endParaRPr lang="en-US" sz="225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5384430"/>
      </p:ext>
    </p:extLst>
  </p:cSld>
  <p:clrMapOvr>
    <a:masterClrMapping/>
  </p:clrMapOvr>
  <p:transition advTm="7483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Leveraging Our Slowdown Estimates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3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42529</TotalTime>
  <Words>490</Words>
  <Application>Microsoft Office PowerPoint</Application>
  <PresentationFormat>On-screen Show (4:3)</PresentationFormat>
  <Paragraphs>102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Cambria Math</vt:lpstr>
      <vt:lpstr>Tahoma</vt:lpstr>
      <vt:lpstr>Times New Roman</vt:lpstr>
      <vt:lpstr>Office Theme</vt:lpstr>
      <vt:lpstr>   Quantifying and Controlling Impact of Interference at Shared Caches and Main Memory</vt:lpstr>
      <vt:lpstr>Problem: Interference at Shared Resources</vt:lpstr>
      <vt:lpstr>Problem: Interference at Shared Resources</vt:lpstr>
      <vt:lpstr>Our Approach</vt:lpstr>
      <vt:lpstr>Challenge in Estimating Slowdown</vt:lpstr>
      <vt:lpstr>Challenge in Estimating Slowdown</vt:lpstr>
      <vt:lpstr>Challenge in Estimating Slowdown</vt:lpstr>
      <vt:lpstr>Our Model</vt:lpstr>
      <vt:lpstr>Leveraging Our Slowdown Estimates</vt:lpstr>
      <vt:lpstr>Leveraging Our Slowdown Estimates</vt:lpstr>
      <vt:lpstr>Leveraging Our Slowdown Estimates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Lavanya</dc:creator>
  <cp:lastModifiedBy>Subramanian, Lavanya</cp:lastModifiedBy>
  <cp:revision>520</cp:revision>
  <dcterms:created xsi:type="dcterms:W3CDTF">2014-03-23T15:17:36Z</dcterms:created>
  <dcterms:modified xsi:type="dcterms:W3CDTF">2015-12-11T23:18:47Z</dcterms:modified>
</cp:coreProperties>
</file>