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1" r:id="rId2"/>
    <p:sldMasterId id="2147483685" r:id="rId3"/>
  </p:sldMasterIdLst>
  <p:notesMasterIdLst>
    <p:notesMasterId r:id="rId5"/>
  </p:notesMasterIdLst>
  <p:sldIdLst>
    <p:sldId id="256" r:id="rId4"/>
  </p:sldIdLst>
  <p:sldSz cx="31089600" cy="4206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1pPr>
    <a:lvl2pPr marL="451211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2pPr>
    <a:lvl3pPr marL="902421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3pPr>
    <a:lvl4pPr marL="1353632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4pPr>
    <a:lvl5pPr marL="1804843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5pPr>
    <a:lvl6pPr marL="2256053" algn="l" defTabSz="451211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6pPr>
    <a:lvl7pPr marL="2707264" algn="l" defTabSz="451211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7pPr>
    <a:lvl8pPr marL="3158475" algn="l" defTabSz="451211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8pPr>
    <a:lvl9pPr marL="3609685" algn="l" defTabSz="451211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359">
          <p15:clr>
            <a:srgbClr val="A4A3A4"/>
          </p15:clr>
        </p15:guide>
        <p15:guide id="2" orient="horz" pos="23907">
          <p15:clr>
            <a:srgbClr val="A4A3A4"/>
          </p15:clr>
        </p15:guide>
        <p15:guide id="3" pos="-984">
          <p15:clr>
            <a:srgbClr val="A4A3A4"/>
          </p15:clr>
        </p15:guide>
        <p15:guide id="4" pos="5947">
          <p15:clr>
            <a:srgbClr val="A4A3A4"/>
          </p15:clr>
        </p15:guide>
        <p15:guide id="5" pos="6309">
          <p15:clr>
            <a:srgbClr val="A4A3A4"/>
          </p15:clr>
        </p15:guide>
        <p15:guide id="6" pos="20531">
          <p15:clr>
            <a:srgbClr val="A4A3A4"/>
          </p15:clr>
        </p15:guide>
        <p15:guide id="7" pos="13239">
          <p15:clr>
            <a:srgbClr val="A4A3A4"/>
          </p15:clr>
        </p15:guide>
        <p15:guide id="8" pos="136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C200"/>
    <a:srgbClr val="84CCE4"/>
    <a:srgbClr val="E47F9D"/>
    <a:srgbClr val="FF758E"/>
    <a:srgbClr val="2F2F00"/>
    <a:srgbClr val="FFFF34"/>
    <a:srgbClr val="E0DC37"/>
    <a:srgbClr val="C3BF30"/>
    <a:srgbClr val="C2BC00"/>
    <a:srgbClr val="918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453" autoAdjust="0"/>
  </p:normalViewPr>
  <p:slideViewPr>
    <p:cSldViewPr snapToGrid="0" snapToObjects="1">
      <p:cViewPr>
        <p:scale>
          <a:sx n="30" d="100"/>
          <a:sy n="30" d="100"/>
        </p:scale>
        <p:origin x="-264" y="-5260"/>
      </p:cViewPr>
      <p:guideLst>
        <p:guide orient="horz" pos="5359"/>
        <p:guide orient="horz" pos="23907"/>
        <p:guide pos="-984"/>
        <p:guide pos="5947"/>
        <p:guide pos="6309"/>
        <p:guide pos="20531"/>
        <p:guide pos="13239"/>
        <p:guide pos="136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\motivational-data-slowdow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HPCA_Talk\motivational-data-slowdow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asm-plo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asm-plo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avanya\Research\asm-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'with gcc'!$A$2</c:f>
              <c:strCache>
                <c:ptCount val="1"/>
                <c:pt idx="0">
                  <c:v>Slowdown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'with gcc'!$B$1:$C$1</c:f>
              <c:strCache>
                <c:ptCount val="2"/>
                <c:pt idx="0">
                  <c:v>leslie3d (core 0)</c:v>
                </c:pt>
                <c:pt idx="1">
                  <c:v>gcc (core 1)</c:v>
                </c:pt>
              </c:strCache>
            </c:strRef>
          </c:cat>
          <c:val>
            <c:numRef>
              <c:f>'with gcc'!$B$2:$C$2</c:f>
              <c:numCache>
                <c:formatCode>General</c:formatCode>
                <c:ptCount val="2"/>
                <c:pt idx="0">
                  <c:v>1.9000000000000001</c:v>
                </c:pt>
                <c:pt idx="1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6448640"/>
        <c:axId val="285353360"/>
      </c:barChart>
      <c:catAx>
        <c:axId val="286448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3000" baseline="0">
                <a:latin typeface="Helvetic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85353360"/>
        <c:crossesAt val="0"/>
        <c:auto val="1"/>
        <c:lblAlgn val="ctr"/>
        <c:lblOffset val="100"/>
        <c:noMultiLvlLbl val="0"/>
      </c:catAx>
      <c:valAx>
        <c:axId val="285353360"/>
        <c:scaling>
          <c:orientation val="minMax"/>
          <c:max val="6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3000">
                    <a:latin typeface="Helvetica" pitchFamily="34" charset="0"/>
                    <a:ea typeface="Tahoma" pitchFamily="34" charset="0"/>
                    <a:cs typeface="Helvetica" pitchFamily="34" charset="0"/>
                  </a:defRPr>
                </a:pPr>
                <a:r>
                  <a:rPr lang="en-US" sz="3000" dirty="0">
                    <a:latin typeface="Helvetica" pitchFamily="34" charset="0"/>
                    <a:ea typeface="Tahoma" pitchFamily="34" charset="0"/>
                    <a:cs typeface="Helvetica" pitchFamily="34" charset="0"/>
                  </a:rPr>
                  <a:t>Slowdown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>
                <a:latin typeface="Helvetica" pitchFamily="34" charset="0"/>
                <a:ea typeface="Tahoma" pitchFamily="34" charset="0"/>
                <a:cs typeface="Helvetica" pitchFamily="34" charset="0"/>
              </a:defRPr>
            </a:pPr>
            <a:endParaRPr lang="en-US"/>
          </a:p>
        </c:txPr>
        <c:crossAx val="286448640"/>
        <c:crosses val="autoZero"/>
        <c:crossBetween val="between"/>
        <c:majorUnit val="1"/>
        <c:minorUnit val="0.2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'with mcf'!$A$2</c:f>
              <c:strCache>
                <c:ptCount val="1"/>
                <c:pt idx="0">
                  <c:v>Slowdown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'with mcf'!$B$1:$C$1</c:f>
              <c:strCache>
                <c:ptCount val="2"/>
                <c:pt idx="0">
                  <c:v>leslie3d (core 0)</c:v>
                </c:pt>
                <c:pt idx="1">
                  <c:v>mcf (core 1)</c:v>
                </c:pt>
              </c:strCache>
            </c:strRef>
          </c:cat>
          <c:val>
            <c:numRef>
              <c:f>'with mcf'!$B$2:$C$2</c:f>
              <c:numCache>
                <c:formatCode>General</c:formatCode>
                <c:ptCount val="2"/>
                <c:pt idx="0">
                  <c:v>5.4</c:v>
                </c:pt>
                <c:pt idx="1">
                  <c:v>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5352576"/>
        <c:axId val="285351792"/>
      </c:barChart>
      <c:catAx>
        <c:axId val="285352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3000">
                <a:latin typeface="Helvetica" pitchFamily="34" charset="0"/>
                <a:ea typeface="Tahoma" pitchFamily="34" charset="0"/>
                <a:cs typeface="Helvetica" pitchFamily="34" charset="0"/>
              </a:defRPr>
            </a:pPr>
            <a:endParaRPr lang="en-US"/>
          </a:p>
        </c:txPr>
        <c:crossAx val="285351792"/>
        <c:crosses val="autoZero"/>
        <c:auto val="1"/>
        <c:lblAlgn val="ctr"/>
        <c:lblOffset val="100"/>
        <c:noMultiLvlLbl val="0"/>
      </c:catAx>
      <c:valAx>
        <c:axId val="285351792"/>
        <c:scaling>
          <c:orientation val="minMax"/>
          <c:max val="6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3000">
                    <a:latin typeface="Helvetica" pitchFamily="34" charset="0"/>
                    <a:ea typeface="Tahoma" pitchFamily="34" charset="0"/>
                    <a:cs typeface="Helvetica" pitchFamily="34" charset="0"/>
                  </a:defRPr>
                </a:pPr>
                <a:r>
                  <a:rPr lang="en-US" sz="3000" dirty="0" smtClean="0">
                    <a:latin typeface="Helvetica" pitchFamily="34" charset="0"/>
                    <a:ea typeface="Tahoma" pitchFamily="34" charset="0"/>
                    <a:cs typeface="Helvetica" pitchFamily="34" charset="0"/>
                  </a:rPr>
                  <a:t>Slowdown</a:t>
                </a:r>
                <a:endParaRPr lang="en-US" sz="3000" dirty="0">
                  <a:latin typeface="Helvetica" pitchFamily="34" charset="0"/>
                  <a:ea typeface="Tahoma" pitchFamily="34" charset="0"/>
                  <a:cs typeface="Helvetica" pitchFamily="34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 baseline="0">
                <a:latin typeface="Helvetic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285352576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astar</c:v>
                </c:pt>
              </c:strCache>
            </c:strRef>
          </c:tx>
          <c:spPr>
            <a:ln w="50800"/>
          </c:spPr>
          <c:xVal>
            <c:numRef>
              <c:f>Sheet1!$A$2:$A$13</c:f>
              <c:numCache>
                <c:formatCode>General</c:formatCode>
                <c:ptCount val="12"/>
                <c:pt idx="0">
                  <c:v>1.9566398593094234</c:v>
                </c:pt>
                <c:pt idx="1">
                  <c:v>1.4244011693845886</c:v>
                </c:pt>
                <c:pt idx="2">
                  <c:v>1.2634952603669136</c:v>
                </c:pt>
                <c:pt idx="3">
                  <c:v>1.2398817773717179</c:v>
                </c:pt>
                <c:pt idx="4">
                  <c:v>1.2327504382395447</c:v>
                </c:pt>
                <c:pt idx="5">
                  <c:v>1.1866685232301462</c:v>
                </c:pt>
                <c:pt idx="6">
                  <c:v>1.1281807279586349</c:v>
                </c:pt>
                <c:pt idx="7">
                  <c:v>1.1240581612633374</c:v>
                </c:pt>
                <c:pt idx="8">
                  <c:v>1.0852248306002077</c:v>
                </c:pt>
                <c:pt idx="9">
                  <c:v>1.049730923564083</c:v>
                </c:pt>
                <c:pt idx="10">
                  <c:v>1.0308963402118512</c:v>
                </c:pt>
                <c:pt idx="11">
                  <c:v>1</c:v>
                </c:pt>
              </c:numCache>
            </c:numRef>
          </c:xVal>
          <c:yVal>
            <c:numRef>
              <c:f>Sheet1!$B$2:$B$13</c:f>
              <c:numCache>
                <c:formatCode>General</c:formatCode>
                <c:ptCount val="12"/>
                <c:pt idx="0">
                  <c:v>2.0975609758143992</c:v>
                </c:pt>
                <c:pt idx="1">
                  <c:v>1.4098360667293672</c:v>
                </c:pt>
                <c:pt idx="2">
                  <c:v>1.2835820902802406</c:v>
                </c:pt>
                <c:pt idx="3">
                  <c:v>1.2285714285293059</c:v>
                </c:pt>
                <c:pt idx="4">
                  <c:v>1.2285714285293059</c:v>
                </c:pt>
                <c:pt idx="5">
                  <c:v>1.1780821917840572</c:v>
                </c:pt>
                <c:pt idx="6">
                  <c:v>1.1315789474101108</c:v>
                </c:pt>
                <c:pt idx="7">
                  <c:v>1.0886075948926193</c:v>
                </c:pt>
                <c:pt idx="8">
                  <c:v>1.0750000000456874</c:v>
                </c:pt>
                <c:pt idx="9">
                  <c:v>1.0238095238582767</c:v>
                </c:pt>
                <c:pt idx="10">
                  <c:v>1.0117647059061514</c:v>
                </c:pt>
                <c:pt idx="11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lbm</c:v>
                </c:pt>
              </c:strCache>
            </c:strRef>
          </c:tx>
          <c:spPr>
            <a:ln w="50800"/>
          </c:spPr>
          <c:xVal>
            <c:numRef>
              <c:f>Sheet1!$C$2:$C$9</c:f>
              <c:numCache>
                <c:formatCode>General</c:formatCode>
                <c:ptCount val="8"/>
                <c:pt idx="0">
                  <c:v>1.8933629638881417</c:v>
                </c:pt>
                <c:pt idx="1">
                  <c:v>1.5004425308421923</c:v>
                </c:pt>
                <c:pt idx="2">
                  <c:v>1.1866682470856778</c:v>
                </c:pt>
                <c:pt idx="3">
                  <c:v>1.1611195640376701</c:v>
                </c:pt>
                <c:pt idx="4">
                  <c:v>1.1228035735861881</c:v>
                </c:pt>
                <c:pt idx="5">
                  <c:v>1.112746494233334</c:v>
                </c:pt>
                <c:pt idx="6">
                  <c:v>1.0676626878785218</c:v>
                </c:pt>
                <c:pt idx="7">
                  <c:v>1.0000000088000001</c:v>
                </c:pt>
              </c:numCache>
            </c:numRef>
          </c:xVal>
          <c:yVal>
            <c:numRef>
              <c:f>Sheet1!$D$2:$D$9</c:f>
              <c:numCache>
                <c:formatCode>General</c:formatCode>
                <c:ptCount val="8"/>
                <c:pt idx="0">
                  <c:v>1.9523809521950175</c:v>
                </c:pt>
                <c:pt idx="1">
                  <c:v>1.5769230768320999</c:v>
                </c:pt>
                <c:pt idx="2">
                  <c:v>1.2680412370794056</c:v>
                </c:pt>
                <c:pt idx="3">
                  <c:v>1.2178217821516775</c:v>
                </c:pt>
                <c:pt idx="4">
                  <c:v>1.17142857140849</c:v>
                </c:pt>
                <c:pt idx="5">
                  <c:v>1.1603773584719561</c:v>
                </c:pt>
                <c:pt idx="6">
                  <c:v>1.0982142857034978</c:v>
                </c:pt>
                <c:pt idx="7">
                  <c:v>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bzip2</c:v>
                </c:pt>
              </c:strCache>
            </c:strRef>
          </c:tx>
          <c:spPr>
            <a:ln w="50800"/>
          </c:spPr>
          <c:xVal>
            <c:numRef>
              <c:f>Sheet1!$E$2:$E$7</c:f>
              <c:numCache>
                <c:formatCode>General</c:formatCode>
                <c:ptCount val="6"/>
                <c:pt idx="0">
                  <c:v>1.6774193547088461</c:v>
                </c:pt>
                <c:pt idx="1">
                  <c:v>1.5294117648138421</c:v>
                </c:pt>
                <c:pt idx="2">
                  <c:v>1.3684210525739553</c:v>
                </c:pt>
                <c:pt idx="3">
                  <c:v>1.2682926828649546</c:v>
                </c:pt>
                <c:pt idx="4">
                  <c:v>1.1304347826283554</c:v>
                </c:pt>
                <c:pt idx="5">
                  <c:v>1</c:v>
                </c:pt>
              </c:numCache>
            </c:numRef>
          </c:xVal>
          <c:yVal>
            <c:numRef>
              <c:f>Sheet1!$F$2:$F$7</c:f>
              <c:numCache>
                <c:formatCode>General</c:formatCode>
                <c:ptCount val="6"/>
                <c:pt idx="0">
                  <c:v>1.5672159437792761</c:v>
                </c:pt>
                <c:pt idx="1">
                  <c:v>1.4479574473987351</c:v>
                </c:pt>
                <c:pt idx="2">
                  <c:v>1.3188981969094518</c:v>
                </c:pt>
                <c:pt idx="3">
                  <c:v>1.2403675971917321</c:v>
                </c:pt>
                <c:pt idx="4">
                  <c:v>1.1100111285630987</c:v>
                </c:pt>
                <c:pt idx="5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5354536"/>
        <c:axId val="285354928"/>
      </c:scatterChart>
      <c:valAx>
        <c:axId val="285354536"/>
        <c:scaling>
          <c:orientation val="minMax"/>
          <c:max val="2.2000000000000002"/>
          <c:min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Shared Cache Access Rate </a:t>
                </a:r>
                <a:r>
                  <a:rPr lang="en-US" baseline="-25000" dirty="0" smtClean="0"/>
                  <a:t>Alone</a:t>
                </a:r>
                <a:r>
                  <a:rPr lang="en-US" dirty="0" smtClean="0"/>
                  <a:t>/</a:t>
                </a:r>
              </a:p>
              <a:p>
                <a:pPr>
                  <a:defRPr/>
                </a:pPr>
                <a:r>
                  <a:rPr lang="en-US" dirty="0" smtClean="0"/>
                  <a:t>Shared Cache Access Rate </a:t>
                </a:r>
                <a:r>
                  <a:rPr lang="en-US" baseline="-25000" dirty="0" smtClean="0"/>
                  <a:t>Shared</a:t>
                </a:r>
                <a:endParaRPr lang="en-US" baseline="-25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5354928"/>
        <c:crosses val="autoZero"/>
        <c:crossBetween val="midCat"/>
        <c:majorUnit val="0.2"/>
      </c:valAx>
      <c:valAx>
        <c:axId val="285354928"/>
        <c:scaling>
          <c:orientation val="minMax"/>
          <c:max val="2.2000000000000002"/>
          <c:min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Slowdown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535453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5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89781021897815"/>
          <c:y val="4.8460002282323403E-2"/>
          <c:w val="0.4132724102917793"/>
          <c:h val="0.705924340979116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'cache-bandwidth partitioning'!$B$6</c:f>
              <c:strCache>
                <c:ptCount val="1"/>
                <c:pt idx="0">
                  <c:v>FRFCFS-NoPart</c:v>
                </c:pt>
              </c:strCache>
            </c:strRef>
          </c:tx>
          <c:invertIfNegative val="0"/>
          <c:val>
            <c:numRef>
              <c:f>'cache-bandwidth partitioning'!$B$7:$B$8</c:f>
              <c:numCache>
                <c:formatCode>General</c:formatCode>
                <c:ptCount val="2"/>
                <c:pt idx="0">
                  <c:v>10.4979559962024</c:v>
                </c:pt>
                <c:pt idx="1">
                  <c:v>6.9256704307333914</c:v>
                </c:pt>
              </c:numCache>
            </c:numRef>
          </c:val>
        </c:ser>
        <c:ser>
          <c:idx val="2"/>
          <c:order val="1"/>
          <c:tx>
            <c:strRef>
              <c:f>'cache-bandwidth partitioning'!$C$6</c:f>
              <c:strCache>
                <c:ptCount val="1"/>
                <c:pt idx="0">
                  <c:v>FRFCFS+UCP</c:v>
                </c:pt>
              </c:strCache>
            </c:strRef>
          </c:tx>
          <c:invertIfNegative val="0"/>
          <c:val>
            <c:numRef>
              <c:f>'cache-bandwidth partitioning'!$C$7:$C$8</c:f>
              <c:numCache>
                <c:formatCode>General</c:formatCode>
                <c:ptCount val="2"/>
                <c:pt idx="0">
                  <c:v>9.4747612233077305</c:v>
                </c:pt>
                <c:pt idx="1">
                  <c:v>6.0393470818054089</c:v>
                </c:pt>
              </c:numCache>
            </c:numRef>
          </c:val>
        </c:ser>
        <c:ser>
          <c:idx val="3"/>
          <c:order val="2"/>
          <c:tx>
            <c:strRef>
              <c:f>'cache-bandwidth partitioning'!$D$6</c:f>
              <c:strCache>
                <c:ptCount val="1"/>
                <c:pt idx="0">
                  <c:v>TCM+UCP</c:v>
                </c:pt>
              </c:strCache>
            </c:strRef>
          </c:tx>
          <c:invertIfNegative val="0"/>
          <c:val>
            <c:numRef>
              <c:f>'cache-bandwidth partitioning'!$D$7:$D$8</c:f>
              <c:numCache>
                <c:formatCode>General</c:formatCode>
                <c:ptCount val="2"/>
                <c:pt idx="0">
                  <c:v>10.4292183704293</c:v>
                </c:pt>
                <c:pt idx="1">
                  <c:v>6.5919615819551103</c:v>
                </c:pt>
              </c:numCache>
            </c:numRef>
          </c:val>
        </c:ser>
        <c:ser>
          <c:idx val="4"/>
          <c:order val="3"/>
          <c:tx>
            <c:strRef>
              <c:f>'cache-bandwidth partitioning'!$E$6</c:f>
              <c:strCache>
                <c:ptCount val="1"/>
                <c:pt idx="0">
                  <c:v>PARBS+UCP</c:v>
                </c:pt>
              </c:strCache>
            </c:strRef>
          </c:tx>
          <c:invertIfNegative val="0"/>
          <c:val>
            <c:numRef>
              <c:f>'cache-bandwidth partitioning'!$E$7:$E$8</c:f>
              <c:numCache>
                <c:formatCode>General</c:formatCode>
                <c:ptCount val="2"/>
                <c:pt idx="0">
                  <c:v>9.3348427121611692</c:v>
                </c:pt>
                <c:pt idx="1">
                  <c:v>6.0329902021024298</c:v>
                </c:pt>
              </c:numCache>
            </c:numRef>
          </c:val>
        </c:ser>
        <c:ser>
          <c:idx val="5"/>
          <c:order val="4"/>
          <c:tx>
            <c:strRef>
              <c:f>'cache-bandwidth partitioning'!$F$6</c:f>
              <c:strCache>
                <c:ptCount val="1"/>
                <c:pt idx="0">
                  <c:v>ASM-Cache-Mem</c:v>
                </c:pt>
              </c:strCache>
            </c:strRef>
          </c:tx>
          <c:invertIfNegative val="0"/>
          <c:val>
            <c:numRef>
              <c:f>'cache-bandwidth partitioning'!$F$7:$F$8</c:f>
              <c:numCache>
                <c:formatCode>General</c:formatCode>
                <c:ptCount val="2"/>
                <c:pt idx="0">
                  <c:v>7.9616771076629389</c:v>
                </c:pt>
                <c:pt idx="1">
                  <c:v>5.5060994186965599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5351400"/>
        <c:axId val="285352184"/>
      </c:barChart>
      <c:catAx>
        <c:axId val="285351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Channels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285352184"/>
        <c:crosses val="autoZero"/>
        <c:auto val="1"/>
        <c:lblAlgn val="ctr"/>
        <c:lblOffset val="100"/>
        <c:noMultiLvlLbl val="0"/>
      </c:catAx>
      <c:valAx>
        <c:axId val="285352184"/>
        <c:scaling>
          <c:orientation val="minMax"/>
          <c:min val="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Fairness </a:t>
                </a:r>
              </a:p>
              <a:p>
                <a:pPr>
                  <a:defRPr/>
                </a:pPr>
                <a:r>
                  <a:rPr lang="en-US"/>
                  <a:t>(Lower is better)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5351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025584553301953"/>
          <c:y val="5.5405263531247813E-2"/>
          <c:w val="0.40207190737355386"/>
          <c:h val="0.7075139391359863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'cache-bandwidth partitioning'!$B$2</c:f>
              <c:strCache>
                <c:ptCount val="1"/>
                <c:pt idx="0">
                  <c:v>FRFCFS-NoPart</c:v>
                </c:pt>
              </c:strCache>
            </c:strRef>
          </c:tx>
          <c:invertIfNegative val="0"/>
          <c:val>
            <c:numRef>
              <c:f>'cache-bandwidth partitioning'!$B$3:$B$4</c:f>
              <c:numCache>
                <c:formatCode>General</c:formatCode>
                <c:ptCount val="2"/>
                <c:pt idx="0">
                  <c:v>0.21199916416733572</c:v>
                </c:pt>
                <c:pt idx="1">
                  <c:v>0.30810742771639399</c:v>
                </c:pt>
              </c:numCache>
            </c:numRef>
          </c:val>
        </c:ser>
        <c:ser>
          <c:idx val="2"/>
          <c:order val="1"/>
          <c:tx>
            <c:strRef>
              <c:f>'cache-bandwidth partitioning'!$C$2</c:f>
              <c:strCache>
                <c:ptCount val="1"/>
                <c:pt idx="0">
                  <c:v>FRFCFS+UCP</c:v>
                </c:pt>
              </c:strCache>
            </c:strRef>
          </c:tx>
          <c:invertIfNegative val="0"/>
          <c:val>
            <c:numRef>
              <c:f>'cache-bandwidth partitioning'!$C$3:$C$4</c:f>
              <c:numCache>
                <c:formatCode>General</c:formatCode>
                <c:ptCount val="2"/>
                <c:pt idx="0">
                  <c:v>0.20694105407182056</c:v>
                </c:pt>
                <c:pt idx="1">
                  <c:v>0.30879202789841598</c:v>
                </c:pt>
              </c:numCache>
            </c:numRef>
          </c:val>
        </c:ser>
        <c:ser>
          <c:idx val="3"/>
          <c:order val="2"/>
          <c:tx>
            <c:strRef>
              <c:f>'cache-bandwidth partitioning'!$D$2</c:f>
              <c:strCache>
                <c:ptCount val="1"/>
                <c:pt idx="0">
                  <c:v>TCM+UCP</c:v>
                </c:pt>
              </c:strCache>
            </c:strRef>
          </c:tx>
          <c:invertIfNegative val="0"/>
          <c:val>
            <c:numRef>
              <c:f>'cache-bandwidth partitioning'!$D$3:$D$4</c:f>
              <c:numCache>
                <c:formatCode>General</c:formatCode>
                <c:ptCount val="2"/>
                <c:pt idx="0">
                  <c:v>0.193362673550973</c:v>
                </c:pt>
                <c:pt idx="1">
                  <c:v>0.28617352845202293</c:v>
                </c:pt>
              </c:numCache>
            </c:numRef>
          </c:val>
        </c:ser>
        <c:ser>
          <c:idx val="4"/>
          <c:order val="3"/>
          <c:tx>
            <c:strRef>
              <c:f>'cache-bandwidth partitioning'!$E$2</c:f>
              <c:strCache>
                <c:ptCount val="1"/>
                <c:pt idx="0">
                  <c:v>PARBS+UCP</c:v>
                </c:pt>
              </c:strCache>
            </c:strRef>
          </c:tx>
          <c:invertIfNegative val="0"/>
          <c:val>
            <c:numRef>
              <c:f>'cache-bandwidth partitioning'!$E$3:$E$4</c:f>
              <c:numCache>
                <c:formatCode>General</c:formatCode>
                <c:ptCount val="2"/>
                <c:pt idx="0">
                  <c:v>0.21258592675548699</c:v>
                </c:pt>
                <c:pt idx="1">
                  <c:v>0.31156665282410556</c:v>
                </c:pt>
              </c:numCache>
            </c:numRef>
          </c:val>
        </c:ser>
        <c:ser>
          <c:idx val="5"/>
          <c:order val="4"/>
          <c:tx>
            <c:strRef>
              <c:f>'cache-bandwidth partitioning'!$F$2</c:f>
              <c:strCache>
                <c:ptCount val="1"/>
                <c:pt idx="0">
                  <c:v>ASM-Cache-Mem</c:v>
                </c:pt>
              </c:strCache>
            </c:strRef>
          </c:tx>
          <c:invertIfNegative val="0"/>
          <c:val>
            <c:numRef>
              <c:f>'cache-bandwidth partitioning'!$F$3:$F$4</c:f>
              <c:numCache>
                <c:formatCode>General</c:formatCode>
                <c:ptCount val="2"/>
                <c:pt idx="0">
                  <c:v>0.209283517511754</c:v>
                </c:pt>
                <c:pt idx="1">
                  <c:v>0.30632990786758912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6959384"/>
        <c:axId val="286962128"/>
      </c:barChart>
      <c:catAx>
        <c:axId val="2869593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Channels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286962128"/>
        <c:crosses val="autoZero"/>
        <c:auto val="1"/>
        <c:lblAlgn val="ctr"/>
        <c:lblOffset val="100"/>
        <c:noMultiLvlLbl val="0"/>
      </c:catAx>
      <c:valAx>
        <c:axId val="2869621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Performance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6959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15782099449635"/>
          <c:y val="7.5810456125416995E-2"/>
          <c:w val="0.35379656153584238"/>
          <c:h val="0.480811520181598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'ASM-QoS'!$B$1</c:f>
              <c:strCache>
                <c:ptCount val="1"/>
                <c:pt idx="0">
                  <c:v>Naive-QoS</c:v>
                </c:pt>
              </c:strCache>
            </c:strRef>
          </c:tx>
          <c:invertIfNegative val="0"/>
          <c:cat>
            <c:strRef>
              <c:f>'ASM-QoS'!$A$2:$A$5</c:f>
              <c:strCache>
                <c:ptCount val="4"/>
                <c:pt idx="0">
                  <c:v>h264ref</c:v>
                </c:pt>
                <c:pt idx="1">
                  <c:v>mcf</c:v>
                </c:pt>
                <c:pt idx="2">
                  <c:v>sphinx3</c:v>
                </c:pt>
                <c:pt idx="3">
                  <c:v>soplex</c:v>
                </c:pt>
              </c:strCache>
            </c:strRef>
          </c:cat>
          <c:val>
            <c:numRef>
              <c:f>'ASM-QoS'!$B$2:$B$5</c:f>
              <c:numCache>
                <c:formatCode>General</c:formatCode>
                <c:ptCount val="4"/>
                <c:pt idx="0">
                  <c:v>2.1734916223526111</c:v>
                </c:pt>
                <c:pt idx="1">
                  <c:v>2.3950107519217698</c:v>
                </c:pt>
                <c:pt idx="2">
                  <c:v>3.7316724505101893</c:v>
                </c:pt>
                <c:pt idx="3">
                  <c:v>3.2826296174206799</c:v>
                </c:pt>
              </c:numCache>
            </c:numRef>
          </c:val>
        </c:ser>
        <c:ser>
          <c:idx val="1"/>
          <c:order val="1"/>
          <c:tx>
            <c:strRef>
              <c:f>'ASM-QoS'!$C$1</c:f>
              <c:strCache>
                <c:ptCount val="1"/>
                <c:pt idx="0">
                  <c:v>ASM-QoS-2.5</c:v>
                </c:pt>
              </c:strCache>
            </c:strRef>
          </c:tx>
          <c:invertIfNegative val="0"/>
          <c:cat>
            <c:strRef>
              <c:f>'ASM-QoS'!$A$2:$A$5</c:f>
              <c:strCache>
                <c:ptCount val="4"/>
                <c:pt idx="0">
                  <c:v>h264ref</c:v>
                </c:pt>
                <c:pt idx="1">
                  <c:v>mcf</c:v>
                </c:pt>
                <c:pt idx="2">
                  <c:v>sphinx3</c:v>
                </c:pt>
                <c:pt idx="3">
                  <c:v>soplex</c:v>
                </c:pt>
              </c:strCache>
            </c:strRef>
          </c:cat>
          <c:val>
            <c:numRef>
              <c:f>'ASM-QoS'!$C$2:$C$5</c:f>
              <c:numCache>
                <c:formatCode>General</c:formatCode>
                <c:ptCount val="4"/>
                <c:pt idx="0">
                  <c:v>2.3008576631007789</c:v>
                </c:pt>
                <c:pt idx="1">
                  <c:v>2.0313876201631791</c:v>
                </c:pt>
                <c:pt idx="2">
                  <c:v>3.227350061915101</c:v>
                </c:pt>
                <c:pt idx="3">
                  <c:v>2.8802618134946392</c:v>
                </c:pt>
              </c:numCache>
            </c:numRef>
          </c:val>
        </c:ser>
        <c:ser>
          <c:idx val="2"/>
          <c:order val="2"/>
          <c:tx>
            <c:strRef>
              <c:f>'ASM-QoS'!$D$1</c:f>
              <c:strCache>
                <c:ptCount val="1"/>
                <c:pt idx="0">
                  <c:v>ASM-QoS-3</c:v>
                </c:pt>
              </c:strCache>
            </c:strRef>
          </c:tx>
          <c:invertIfNegative val="0"/>
          <c:cat>
            <c:strRef>
              <c:f>'ASM-QoS'!$A$2:$A$5</c:f>
              <c:strCache>
                <c:ptCount val="4"/>
                <c:pt idx="0">
                  <c:v>h264ref</c:v>
                </c:pt>
                <c:pt idx="1">
                  <c:v>mcf</c:v>
                </c:pt>
                <c:pt idx="2">
                  <c:v>sphinx3</c:v>
                </c:pt>
                <c:pt idx="3">
                  <c:v>soplex</c:v>
                </c:pt>
              </c:strCache>
            </c:strRef>
          </c:cat>
          <c:val>
            <c:numRef>
              <c:f>'ASM-QoS'!$D$2:$D$5</c:f>
              <c:numCache>
                <c:formatCode>General</c:formatCode>
                <c:ptCount val="4"/>
                <c:pt idx="0">
                  <c:v>2.4395534758416391</c:v>
                </c:pt>
                <c:pt idx="1">
                  <c:v>1.9874185277648704</c:v>
                </c:pt>
                <c:pt idx="2">
                  <c:v>3.2150699846788982</c:v>
                </c:pt>
                <c:pt idx="3">
                  <c:v>2.7853388120947802</c:v>
                </c:pt>
              </c:numCache>
            </c:numRef>
          </c:val>
        </c:ser>
        <c:ser>
          <c:idx val="3"/>
          <c:order val="3"/>
          <c:tx>
            <c:strRef>
              <c:f>'ASM-QoS'!$E$1</c:f>
              <c:strCache>
                <c:ptCount val="1"/>
                <c:pt idx="0">
                  <c:v>ASM-QoS-3.5</c:v>
                </c:pt>
              </c:strCache>
            </c:strRef>
          </c:tx>
          <c:invertIfNegative val="0"/>
          <c:cat>
            <c:strRef>
              <c:f>'ASM-QoS'!$A$2:$A$5</c:f>
              <c:strCache>
                <c:ptCount val="4"/>
                <c:pt idx="0">
                  <c:v>h264ref</c:v>
                </c:pt>
                <c:pt idx="1">
                  <c:v>mcf</c:v>
                </c:pt>
                <c:pt idx="2">
                  <c:v>sphinx3</c:v>
                </c:pt>
                <c:pt idx="3">
                  <c:v>soplex</c:v>
                </c:pt>
              </c:strCache>
            </c:strRef>
          </c:cat>
          <c:val>
            <c:numRef>
              <c:f>'ASM-QoS'!$E$2:$E$5</c:f>
              <c:numCache>
                <c:formatCode>General</c:formatCode>
                <c:ptCount val="4"/>
                <c:pt idx="0">
                  <c:v>2.5760233433052893</c:v>
                </c:pt>
                <c:pt idx="1">
                  <c:v>1.9762388893379301</c:v>
                </c:pt>
                <c:pt idx="2">
                  <c:v>3.1915417505204409</c:v>
                </c:pt>
                <c:pt idx="3">
                  <c:v>2.7441667658682909</c:v>
                </c:pt>
              </c:numCache>
            </c:numRef>
          </c:val>
        </c:ser>
        <c:ser>
          <c:idx val="4"/>
          <c:order val="4"/>
          <c:tx>
            <c:strRef>
              <c:f>'ASM-QoS'!$F$1</c:f>
              <c:strCache>
                <c:ptCount val="1"/>
                <c:pt idx="0">
                  <c:v>ASM-QoS-4</c:v>
                </c:pt>
              </c:strCache>
            </c:strRef>
          </c:tx>
          <c:invertIfNegative val="0"/>
          <c:cat>
            <c:strRef>
              <c:f>'ASM-QoS'!$A$2:$A$5</c:f>
              <c:strCache>
                <c:ptCount val="4"/>
                <c:pt idx="0">
                  <c:v>h264ref</c:v>
                </c:pt>
                <c:pt idx="1">
                  <c:v>mcf</c:v>
                </c:pt>
                <c:pt idx="2">
                  <c:v>sphinx3</c:v>
                </c:pt>
                <c:pt idx="3">
                  <c:v>soplex</c:v>
                </c:pt>
              </c:strCache>
            </c:strRef>
          </c:cat>
          <c:val>
            <c:numRef>
              <c:f>'ASM-QoS'!$F$2:$F$5</c:f>
              <c:numCache>
                <c:formatCode>General</c:formatCode>
                <c:ptCount val="4"/>
                <c:pt idx="0">
                  <c:v>2.6615573991335597</c:v>
                </c:pt>
                <c:pt idx="1">
                  <c:v>1.9710799211804604</c:v>
                </c:pt>
                <c:pt idx="2">
                  <c:v>3.1822660713028701</c:v>
                </c:pt>
                <c:pt idx="3">
                  <c:v>2.6656512312576401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6961736"/>
        <c:axId val="286960560"/>
      </c:barChart>
      <c:catAx>
        <c:axId val="286961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6960560"/>
        <c:crosses val="autoZero"/>
        <c:auto val="1"/>
        <c:lblAlgn val="ctr"/>
        <c:lblOffset val="100"/>
        <c:noMultiLvlLbl val="0"/>
      </c:catAx>
      <c:valAx>
        <c:axId val="2869605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Slowdown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6961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0.13333</cdr:x>
      <cdr:y>0.90741</cdr:y>
    </cdr:from>
    <cdr:to>
      <cdr:x>0.28889</cdr:x>
      <cdr:y>0.98148</cdr:y>
    </cdr:to>
    <cdr:sp macro="" textlink="">
      <cdr:nvSpPr>
        <cdr:cNvPr id="2" name="Oval 1"/>
        <cdr:cNvSpPr/>
      </cdr:nvSpPr>
      <cdr:spPr>
        <a:xfrm xmlns:a="http://schemas.openxmlformats.org/drawingml/2006/main">
          <a:off x="914400" y="3733800"/>
          <a:ext cx="1066800" cy="3048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62175" y="685800"/>
            <a:ext cx="25336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5DE89DF-C3F1-4E4B-8530-04051383B6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42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121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0242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5363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0484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56053" algn="l" defTabSz="4512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07264" algn="l" defTabSz="4512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58475" algn="l" defTabSz="4512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09685" algn="l" defTabSz="4512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37928344" indent="-37471185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9143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631708C0-155B-8E4C-A5E2-7C72EC18D446}" type="slidenum">
              <a:rPr lang="en-US" sz="1200">
                <a:latin typeface="Arial" charset="0"/>
              </a:rPr>
              <a:pPr eaLnBrk="1" hangingPunct="1"/>
              <a:t>1</a:t>
            </a:fld>
            <a:endParaRPr lang="en-US" sz="1200" dirty="0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62175" y="685800"/>
            <a:ext cx="253365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93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034" y="13067409"/>
            <a:ext cx="26425542" cy="9014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4057" y="23834803"/>
            <a:ext cx="21761487" cy="10750702"/>
          </a:xfrm>
        </p:spPr>
        <p:txBody>
          <a:bodyPr/>
          <a:lstStyle>
            <a:lvl1pPr marL="0" indent="0" algn="ctr">
              <a:buNone/>
              <a:defRPr/>
            </a:lvl1pPr>
            <a:lvl2pPr marL="451211" indent="0" algn="ctr">
              <a:buNone/>
              <a:defRPr/>
            </a:lvl2pPr>
            <a:lvl3pPr marL="902421" indent="0" algn="ctr">
              <a:buNone/>
              <a:defRPr/>
            </a:lvl3pPr>
            <a:lvl4pPr marL="1353632" indent="0" algn="ctr">
              <a:buNone/>
              <a:defRPr/>
            </a:lvl4pPr>
            <a:lvl5pPr marL="1804843" indent="0" algn="ctr">
              <a:buNone/>
              <a:defRPr/>
            </a:lvl5pPr>
            <a:lvl6pPr marL="2256053" indent="0" algn="ctr">
              <a:buNone/>
              <a:defRPr/>
            </a:lvl6pPr>
            <a:lvl7pPr marL="2707264" indent="0" algn="ctr">
              <a:buNone/>
              <a:defRPr/>
            </a:lvl7pPr>
            <a:lvl8pPr marL="3158475" indent="0" algn="ctr">
              <a:buNone/>
              <a:defRPr/>
            </a:lvl8pPr>
            <a:lvl9pPr marL="36096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6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6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48753" y="1626704"/>
            <a:ext cx="7427943" cy="395212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3553" y="1626704"/>
            <a:ext cx="22153585" cy="395212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3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034" y="13067409"/>
            <a:ext cx="26425542" cy="9014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4057" y="23834803"/>
            <a:ext cx="21761487" cy="10750702"/>
          </a:xfrm>
        </p:spPr>
        <p:txBody>
          <a:bodyPr/>
          <a:lstStyle>
            <a:lvl1pPr marL="0" indent="0" algn="ctr">
              <a:buNone/>
              <a:defRPr/>
            </a:lvl1pPr>
            <a:lvl2pPr marL="451211" indent="0" algn="ctr">
              <a:buNone/>
              <a:defRPr/>
            </a:lvl2pPr>
            <a:lvl3pPr marL="902421" indent="0" algn="ctr">
              <a:buNone/>
              <a:defRPr/>
            </a:lvl3pPr>
            <a:lvl4pPr marL="1353632" indent="0" algn="ctr">
              <a:buNone/>
              <a:defRPr/>
            </a:lvl4pPr>
            <a:lvl5pPr marL="1804843" indent="0" algn="ctr">
              <a:buNone/>
              <a:defRPr/>
            </a:lvl5pPr>
            <a:lvl6pPr marL="2256053" indent="0" algn="ctr">
              <a:buNone/>
              <a:defRPr/>
            </a:lvl6pPr>
            <a:lvl7pPr marL="2707264" indent="0" algn="ctr">
              <a:buNone/>
              <a:defRPr/>
            </a:lvl7pPr>
            <a:lvl8pPr marL="3158475" indent="0" algn="ctr">
              <a:buNone/>
              <a:defRPr/>
            </a:lvl8pPr>
            <a:lvl9pPr marL="36096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072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879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417" y="27028853"/>
            <a:ext cx="26426913" cy="8354238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417" y="17826952"/>
            <a:ext cx="26426913" cy="920190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211" indent="0">
              <a:buNone/>
              <a:defRPr sz="1800"/>
            </a:lvl2pPr>
            <a:lvl3pPr marL="902421" indent="0">
              <a:buNone/>
              <a:defRPr sz="1600"/>
            </a:lvl3pPr>
            <a:lvl4pPr marL="1353632" indent="0">
              <a:buNone/>
              <a:defRPr sz="1400"/>
            </a:lvl4pPr>
            <a:lvl5pPr marL="1804843" indent="0">
              <a:buNone/>
              <a:defRPr sz="1400"/>
            </a:lvl5pPr>
            <a:lvl6pPr marL="2256053" indent="0">
              <a:buNone/>
              <a:defRPr sz="1400"/>
            </a:lvl6pPr>
            <a:lvl7pPr marL="2707264" indent="0">
              <a:buNone/>
              <a:defRPr sz="1400"/>
            </a:lvl7pPr>
            <a:lvl8pPr marL="3158475" indent="0">
              <a:buNone/>
              <a:defRPr sz="1400"/>
            </a:lvl8pPr>
            <a:lvl9pPr marL="360968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1936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811" y="6139554"/>
            <a:ext cx="14876450" cy="35008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8873" y="6139554"/>
            <a:ext cx="14877820" cy="35008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256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89" y="1684202"/>
            <a:ext cx="27980228" cy="70113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86" y="9415211"/>
            <a:ext cx="13735799" cy="39248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211" indent="0">
              <a:buNone/>
              <a:defRPr sz="2000" b="1"/>
            </a:lvl2pPr>
            <a:lvl3pPr marL="902421" indent="0">
              <a:buNone/>
              <a:defRPr sz="1800" b="1"/>
            </a:lvl3pPr>
            <a:lvl4pPr marL="1353632" indent="0">
              <a:buNone/>
              <a:defRPr sz="1600" b="1"/>
            </a:lvl4pPr>
            <a:lvl5pPr marL="1804843" indent="0">
              <a:buNone/>
              <a:defRPr sz="1600" b="1"/>
            </a:lvl5pPr>
            <a:lvl6pPr marL="2256053" indent="0">
              <a:buNone/>
              <a:defRPr sz="1600" b="1"/>
            </a:lvl6pPr>
            <a:lvl7pPr marL="2707264" indent="0">
              <a:buNone/>
              <a:defRPr sz="1600" b="1"/>
            </a:lvl7pPr>
            <a:lvl8pPr marL="3158475" indent="0">
              <a:buNone/>
              <a:defRPr sz="1600" b="1"/>
            </a:lvl8pPr>
            <a:lvl9pPr marL="36096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86" y="13340074"/>
            <a:ext cx="13735799" cy="242335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634" y="9415211"/>
            <a:ext cx="13741282" cy="39248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211" indent="0">
              <a:buNone/>
              <a:defRPr sz="2000" b="1"/>
            </a:lvl2pPr>
            <a:lvl3pPr marL="902421" indent="0">
              <a:buNone/>
              <a:defRPr sz="1800" b="1"/>
            </a:lvl3pPr>
            <a:lvl4pPr marL="1353632" indent="0">
              <a:buNone/>
              <a:defRPr sz="1600" b="1"/>
            </a:lvl4pPr>
            <a:lvl5pPr marL="1804843" indent="0">
              <a:buNone/>
              <a:defRPr sz="1600" b="1"/>
            </a:lvl5pPr>
            <a:lvl6pPr marL="2256053" indent="0">
              <a:buNone/>
              <a:defRPr sz="1600" b="1"/>
            </a:lvl6pPr>
            <a:lvl7pPr marL="2707264" indent="0">
              <a:buNone/>
              <a:defRPr sz="1600" b="1"/>
            </a:lvl7pPr>
            <a:lvl8pPr marL="3158475" indent="0">
              <a:buNone/>
              <a:defRPr sz="1600" b="1"/>
            </a:lvl8pPr>
            <a:lvl9pPr marL="36096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634" y="13340074"/>
            <a:ext cx="13741282" cy="242335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54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22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483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86" y="1674931"/>
            <a:ext cx="10227473" cy="71263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5064" y="1674933"/>
            <a:ext cx="17379850" cy="358987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86" y="8801261"/>
            <a:ext cx="10227473" cy="28772410"/>
          </a:xfrm>
        </p:spPr>
        <p:txBody>
          <a:bodyPr/>
          <a:lstStyle>
            <a:lvl1pPr marL="0" indent="0">
              <a:buNone/>
              <a:defRPr sz="1400"/>
            </a:lvl1pPr>
            <a:lvl2pPr marL="451211" indent="0">
              <a:buNone/>
              <a:defRPr sz="1200"/>
            </a:lvl2pPr>
            <a:lvl3pPr marL="902421" indent="0">
              <a:buNone/>
              <a:defRPr sz="1000"/>
            </a:lvl3pPr>
            <a:lvl4pPr marL="1353632" indent="0">
              <a:buNone/>
              <a:defRPr sz="900"/>
            </a:lvl4pPr>
            <a:lvl5pPr marL="1804843" indent="0">
              <a:buNone/>
              <a:defRPr sz="900"/>
            </a:lvl5pPr>
            <a:lvl6pPr marL="2256053" indent="0">
              <a:buNone/>
              <a:defRPr sz="900"/>
            </a:lvl6pPr>
            <a:lvl7pPr marL="2707264" indent="0">
              <a:buNone/>
              <a:defRPr sz="900"/>
            </a:lvl7pPr>
            <a:lvl8pPr marL="3158475" indent="0">
              <a:buNone/>
              <a:defRPr sz="900"/>
            </a:lvl8pPr>
            <a:lvl9pPr marL="360968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037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07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987" y="29443873"/>
            <a:ext cx="18653486" cy="34759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987" y="3757929"/>
            <a:ext cx="18653486" cy="25237070"/>
          </a:xfrm>
        </p:spPr>
        <p:txBody>
          <a:bodyPr/>
          <a:lstStyle>
            <a:lvl1pPr marL="0" indent="0">
              <a:buNone/>
              <a:defRPr sz="3200"/>
            </a:lvl1pPr>
            <a:lvl2pPr marL="451211" indent="0">
              <a:buNone/>
              <a:defRPr sz="2800"/>
            </a:lvl2pPr>
            <a:lvl3pPr marL="902421" indent="0">
              <a:buNone/>
              <a:defRPr sz="2400"/>
            </a:lvl3pPr>
            <a:lvl4pPr marL="1353632" indent="0">
              <a:buNone/>
              <a:defRPr sz="2000"/>
            </a:lvl4pPr>
            <a:lvl5pPr marL="1804843" indent="0">
              <a:buNone/>
              <a:defRPr sz="2000"/>
            </a:lvl5pPr>
            <a:lvl6pPr marL="2256053" indent="0">
              <a:buNone/>
              <a:defRPr sz="2000"/>
            </a:lvl6pPr>
            <a:lvl7pPr marL="2707264" indent="0">
              <a:buNone/>
              <a:defRPr sz="2000"/>
            </a:lvl7pPr>
            <a:lvl8pPr marL="3158475" indent="0">
              <a:buNone/>
              <a:defRPr sz="2000"/>
            </a:lvl8pPr>
            <a:lvl9pPr marL="3609685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987" y="32919856"/>
            <a:ext cx="18653486" cy="4935753"/>
          </a:xfrm>
        </p:spPr>
        <p:txBody>
          <a:bodyPr/>
          <a:lstStyle>
            <a:lvl1pPr marL="0" indent="0">
              <a:buNone/>
              <a:defRPr sz="1400"/>
            </a:lvl1pPr>
            <a:lvl2pPr marL="451211" indent="0">
              <a:buNone/>
              <a:defRPr sz="1200"/>
            </a:lvl2pPr>
            <a:lvl3pPr marL="902421" indent="0">
              <a:buNone/>
              <a:defRPr sz="1000"/>
            </a:lvl3pPr>
            <a:lvl4pPr marL="1353632" indent="0">
              <a:buNone/>
              <a:defRPr sz="900"/>
            </a:lvl4pPr>
            <a:lvl5pPr marL="1804843" indent="0">
              <a:buNone/>
              <a:defRPr sz="900"/>
            </a:lvl5pPr>
            <a:lvl6pPr marL="2256053" indent="0">
              <a:buNone/>
              <a:defRPr sz="900"/>
            </a:lvl6pPr>
            <a:lvl7pPr marL="2707264" indent="0">
              <a:buNone/>
              <a:defRPr sz="900"/>
            </a:lvl7pPr>
            <a:lvl8pPr marL="3158475" indent="0">
              <a:buNone/>
              <a:defRPr sz="900"/>
            </a:lvl8pPr>
            <a:lvl9pPr marL="360968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40869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524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6250" y="1626704"/>
            <a:ext cx="7470443" cy="395212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0812" y="1626704"/>
            <a:ext cx="22283827" cy="395212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2948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721" y="13066610"/>
            <a:ext cx="26426160" cy="9016153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441" y="23835363"/>
            <a:ext cx="21762720" cy="10749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60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21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81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42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02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63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24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84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1C45D5-A1E6-2040-BD56-A305FA83BE5C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24845-DEC5-634D-99AC-60EB7F1823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95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1DECBC-D07A-B141-8132-D31C96FAF0BE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9F8BC-CB14-C54F-A255-210A3F9F8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64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27028992"/>
            <a:ext cx="26426160" cy="835406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17827843"/>
            <a:ext cx="26426160" cy="9201147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6058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2117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8176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4235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30294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6353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2412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8471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1ED854-ED0F-454E-831F-2FBFFC3334AF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6387C-E2D0-5440-92E7-017B852E25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84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480" y="9814566"/>
            <a:ext cx="13731240" cy="2775924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03880" y="9814566"/>
            <a:ext cx="13731240" cy="2775924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A4AE9B-DABA-364A-9B12-F0C9020BA745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47B58-4829-754A-9A92-BE124A8139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99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482" y="9415362"/>
            <a:ext cx="13736638" cy="3923873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60589" indent="0">
              <a:buNone/>
              <a:defRPr sz="9000" b="1"/>
            </a:lvl2pPr>
            <a:lvl3pPr marL="4121178" indent="0">
              <a:buNone/>
              <a:defRPr sz="8100" b="1"/>
            </a:lvl3pPr>
            <a:lvl4pPr marL="6181767" indent="0">
              <a:buNone/>
              <a:defRPr sz="7200" b="1"/>
            </a:lvl4pPr>
            <a:lvl5pPr marL="8242356" indent="0">
              <a:buNone/>
              <a:defRPr sz="7200" b="1"/>
            </a:lvl5pPr>
            <a:lvl6pPr marL="10302945" indent="0">
              <a:buNone/>
              <a:defRPr sz="7200" b="1"/>
            </a:lvl6pPr>
            <a:lvl7pPr marL="12363534" indent="0">
              <a:buNone/>
              <a:defRPr sz="7200" b="1"/>
            </a:lvl7pPr>
            <a:lvl8pPr marL="14424123" indent="0">
              <a:buNone/>
              <a:defRPr sz="7200" b="1"/>
            </a:lvl8pPr>
            <a:lvl9pPr marL="16484712" indent="0">
              <a:buNone/>
              <a:defRPr sz="7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482" y="13339234"/>
            <a:ext cx="13736638" cy="24234566"/>
          </a:xfrm>
        </p:spPr>
        <p:txBody>
          <a:bodyPr/>
          <a:lstStyle>
            <a:lvl1pPr>
              <a:defRPr sz="109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086" y="9415362"/>
            <a:ext cx="13742036" cy="3923873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60589" indent="0">
              <a:buNone/>
              <a:defRPr sz="9000" b="1"/>
            </a:lvl2pPr>
            <a:lvl3pPr marL="4121178" indent="0">
              <a:buNone/>
              <a:defRPr sz="8100" b="1"/>
            </a:lvl3pPr>
            <a:lvl4pPr marL="6181767" indent="0">
              <a:buNone/>
              <a:defRPr sz="7200" b="1"/>
            </a:lvl4pPr>
            <a:lvl5pPr marL="8242356" indent="0">
              <a:buNone/>
              <a:defRPr sz="7200" b="1"/>
            </a:lvl5pPr>
            <a:lvl6pPr marL="10302945" indent="0">
              <a:buNone/>
              <a:defRPr sz="7200" b="1"/>
            </a:lvl6pPr>
            <a:lvl7pPr marL="12363534" indent="0">
              <a:buNone/>
              <a:defRPr sz="7200" b="1"/>
            </a:lvl7pPr>
            <a:lvl8pPr marL="14424123" indent="0">
              <a:buNone/>
              <a:defRPr sz="7200" b="1"/>
            </a:lvl8pPr>
            <a:lvl9pPr marL="16484712" indent="0">
              <a:buNone/>
              <a:defRPr sz="7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086" y="13339234"/>
            <a:ext cx="13742036" cy="24234566"/>
          </a:xfrm>
        </p:spPr>
        <p:txBody>
          <a:bodyPr/>
          <a:lstStyle>
            <a:lvl1pPr>
              <a:defRPr sz="109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61C632-2ABE-7442-A7EE-DE3F29DDF68E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E9922-69E4-0845-A4B2-0960412D39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787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751BBF-F284-DA4F-9DF8-1D86E02A796A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BC96A-116C-8A40-96EF-D84E1AC7B6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496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880733-C438-754B-A587-1D51672D5854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C2148-9CA0-0A44-8440-DA52381FC0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417" y="27028853"/>
            <a:ext cx="26426913" cy="8354238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417" y="17826952"/>
            <a:ext cx="26426913" cy="920190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1211" indent="0">
              <a:buNone/>
              <a:defRPr sz="1800"/>
            </a:lvl2pPr>
            <a:lvl3pPr marL="902421" indent="0">
              <a:buNone/>
              <a:defRPr sz="1600"/>
            </a:lvl3pPr>
            <a:lvl4pPr marL="1353632" indent="0">
              <a:buNone/>
              <a:defRPr sz="1400"/>
            </a:lvl4pPr>
            <a:lvl5pPr marL="1804843" indent="0">
              <a:buNone/>
              <a:defRPr sz="1400"/>
            </a:lvl5pPr>
            <a:lvl6pPr marL="2256053" indent="0">
              <a:buNone/>
              <a:defRPr sz="1400"/>
            </a:lvl6pPr>
            <a:lvl7pPr marL="2707264" indent="0">
              <a:buNone/>
              <a:defRPr sz="1400"/>
            </a:lvl7pPr>
            <a:lvl8pPr marL="3158475" indent="0">
              <a:buNone/>
              <a:defRPr sz="1400"/>
            </a:lvl8pPr>
            <a:lvl9pPr marL="360968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6740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2" y="1674707"/>
            <a:ext cx="10228264" cy="71272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5170" y="1674710"/>
            <a:ext cx="17379950" cy="35899093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9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482" y="8801950"/>
            <a:ext cx="10228264" cy="28771853"/>
          </a:xfrm>
        </p:spPr>
        <p:txBody>
          <a:bodyPr/>
          <a:lstStyle>
            <a:lvl1pPr marL="0" indent="0">
              <a:buNone/>
              <a:defRPr sz="6300"/>
            </a:lvl1pPr>
            <a:lvl2pPr marL="2060589" indent="0">
              <a:buNone/>
              <a:defRPr sz="5400"/>
            </a:lvl2pPr>
            <a:lvl3pPr marL="4121178" indent="0">
              <a:buNone/>
              <a:defRPr sz="4500"/>
            </a:lvl3pPr>
            <a:lvl4pPr marL="6181767" indent="0">
              <a:buNone/>
              <a:defRPr sz="4000"/>
            </a:lvl4pPr>
            <a:lvl5pPr marL="8242356" indent="0">
              <a:buNone/>
              <a:defRPr sz="4000"/>
            </a:lvl5pPr>
            <a:lvl6pPr marL="10302945" indent="0">
              <a:buNone/>
              <a:defRPr sz="4000"/>
            </a:lvl6pPr>
            <a:lvl7pPr marL="12363534" indent="0">
              <a:buNone/>
              <a:defRPr sz="4000"/>
            </a:lvl7pPr>
            <a:lvl8pPr marL="14424123" indent="0">
              <a:buNone/>
              <a:defRPr sz="4000"/>
            </a:lvl8pPr>
            <a:lvl9pPr marL="16484712" indent="0">
              <a:buNone/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BAE0B2-A145-7445-8E7F-29E33A906F2E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4FE76-5C7A-B24E-A2DB-520DBCF177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107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779" y="29443682"/>
            <a:ext cx="18653760" cy="347599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779" y="3758353"/>
            <a:ext cx="18653760" cy="25237440"/>
          </a:xfrm>
        </p:spPr>
        <p:txBody>
          <a:bodyPr rtlCol="0">
            <a:normAutofit/>
          </a:bodyPr>
          <a:lstStyle>
            <a:lvl1pPr marL="0" indent="0">
              <a:buNone/>
              <a:defRPr sz="14400"/>
            </a:lvl1pPr>
            <a:lvl2pPr marL="2060589" indent="0">
              <a:buNone/>
              <a:defRPr sz="12600"/>
            </a:lvl2pPr>
            <a:lvl3pPr marL="4121178" indent="0">
              <a:buNone/>
              <a:defRPr sz="10900"/>
            </a:lvl3pPr>
            <a:lvl4pPr marL="6181767" indent="0">
              <a:buNone/>
              <a:defRPr sz="9000"/>
            </a:lvl4pPr>
            <a:lvl5pPr marL="8242356" indent="0">
              <a:buNone/>
              <a:defRPr sz="9000"/>
            </a:lvl5pPr>
            <a:lvl6pPr marL="10302945" indent="0">
              <a:buNone/>
              <a:defRPr sz="9000"/>
            </a:lvl6pPr>
            <a:lvl7pPr marL="12363534" indent="0">
              <a:buNone/>
              <a:defRPr sz="9000"/>
            </a:lvl7pPr>
            <a:lvl8pPr marL="14424123" indent="0">
              <a:buNone/>
              <a:defRPr sz="9000"/>
            </a:lvl8pPr>
            <a:lvl9pPr marL="16484712" indent="0">
              <a:buNone/>
              <a:defRPr sz="9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779" y="32919673"/>
            <a:ext cx="18653760" cy="4936487"/>
          </a:xfrm>
        </p:spPr>
        <p:txBody>
          <a:bodyPr/>
          <a:lstStyle>
            <a:lvl1pPr marL="0" indent="0">
              <a:buNone/>
              <a:defRPr sz="6300"/>
            </a:lvl1pPr>
            <a:lvl2pPr marL="2060589" indent="0">
              <a:buNone/>
              <a:defRPr sz="5400"/>
            </a:lvl2pPr>
            <a:lvl3pPr marL="4121178" indent="0">
              <a:buNone/>
              <a:defRPr sz="4500"/>
            </a:lvl3pPr>
            <a:lvl4pPr marL="6181767" indent="0">
              <a:buNone/>
              <a:defRPr sz="4000"/>
            </a:lvl4pPr>
            <a:lvl5pPr marL="8242356" indent="0">
              <a:buNone/>
              <a:defRPr sz="4000"/>
            </a:lvl5pPr>
            <a:lvl6pPr marL="10302945" indent="0">
              <a:buNone/>
              <a:defRPr sz="4000"/>
            </a:lvl6pPr>
            <a:lvl7pPr marL="12363534" indent="0">
              <a:buNone/>
              <a:defRPr sz="4000"/>
            </a:lvl7pPr>
            <a:lvl8pPr marL="14424123" indent="0">
              <a:buNone/>
              <a:defRPr sz="4000"/>
            </a:lvl8pPr>
            <a:lvl9pPr marL="16484712" indent="0">
              <a:buNone/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F1CB0-680A-DB48-AFB0-2DF953CC8C69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82B60-49AA-F04E-912E-3C8CAD579A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99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3EC2DE-D5B4-FD4F-AE01-A9167F2BE58E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E08A8-087B-1541-B621-343E5312D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583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539960" y="1684450"/>
            <a:ext cx="6995160" cy="3588935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4480" y="1684450"/>
            <a:ext cx="20467320" cy="3588935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D273D7-0A86-5541-A156-6517C19CCA48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D643E-2289-E447-8426-9517495022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5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3552" y="6139554"/>
            <a:ext cx="3465825" cy="35008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0991" y="6139554"/>
            <a:ext cx="3467197" cy="350084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41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89" y="1684202"/>
            <a:ext cx="27980228" cy="70113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86" y="9415211"/>
            <a:ext cx="13735799" cy="39248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211" indent="0">
              <a:buNone/>
              <a:defRPr sz="2000" b="1"/>
            </a:lvl2pPr>
            <a:lvl3pPr marL="902421" indent="0">
              <a:buNone/>
              <a:defRPr sz="1800" b="1"/>
            </a:lvl3pPr>
            <a:lvl4pPr marL="1353632" indent="0">
              <a:buNone/>
              <a:defRPr sz="1600" b="1"/>
            </a:lvl4pPr>
            <a:lvl5pPr marL="1804843" indent="0">
              <a:buNone/>
              <a:defRPr sz="1600" b="1"/>
            </a:lvl5pPr>
            <a:lvl6pPr marL="2256053" indent="0">
              <a:buNone/>
              <a:defRPr sz="1600" b="1"/>
            </a:lvl6pPr>
            <a:lvl7pPr marL="2707264" indent="0">
              <a:buNone/>
              <a:defRPr sz="1600" b="1"/>
            </a:lvl7pPr>
            <a:lvl8pPr marL="3158475" indent="0">
              <a:buNone/>
              <a:defRPr sz="1600" b="1"/>
            </a:lvl8pPr>
            <a:lvl9pPr marL="36096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86" y="13340074"/>
            <a:ext cx="13735799" cy="242335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634" y="9415211"/>
            <a:ext cx="13741282" cy="392485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211" indent="0">
              <a:buNone/>
              <a:defRPr sz="2000" b="1"/>
            </a:lvl2pPr>
            <a:lvl3pPr marL="902421" indent="0">
              <a:buNone/>
              <a:defRPr sz="1800" b="1"/>
            </a:lvl3pPr>
            <a:lvl4pPr marL="1353632" indent="0">
              <a:buNone/>
              <a:defRPr sz="1600" b="1"/>
            </a:lvl4pPr>
            <a:lvl5pPr marL="1804843" indent="0">
              <a:buNone/>
              <a:defRPr sz="1600" b="1"/>
            </a:lvl5pPr>
            <a:lvl6pPr marL="2256053" indent="0">
              <a:buNone/>
              <a:defRPr sz="1600" b="1"/>
            </a:lvl6pPr>
            <a:lvl7pPr marL="2707264" indent="0">
              <a:buNone/>
              <a:defRPr sz="1600" b="1"/>
            </a:lvl7pPr>
            <a:lvl8pPr marL="3158475" indent="0">
              <a:buNone/>
              <a:defRPr sz="1600" b="1"/>
            </a:lvl8pPr>
            <a:lvl9pPr marL="36096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634" y="13340074"/>
            <a:ext cx="13741282" cy="242335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58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47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897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86" y="1674931"/>
            <a:ext cx="10227473" cy="71263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5064" y="1674933"/>
            <a:ext cx="17379850" cy="358987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86" y="8801261"/>
            <a:ext cx="10227473" cy="28772410"/>
          </a:xfrm>
        </p:spPr>
        <p:txBody>
          <a:bodyPr/>
          <a:lstStyle>
            <a:lvl1pPr marL="0" indent="0">
              <a:buNone/>
              <a:defRPr sz="1400"/>
            </a:lvl1pPr>
            <a:lvl2pPr marL="451211" indent="0">
              <a:buNone/>
              <a:defRPr sz="1200"/>
            </a:lvl2pPr>
            <a:lvl3pPr marL="902421" indent="0">
              <a:buNone/>
              <a:defRPr sz="1000"/>
            </a:lvl3pPr>
            <a:lvl4pPr marL="1353632" indent="0">
              <a:buNone/>
              <a:defRPr sz="900"/>
            </a:lvl4pPr>
            <a:lvl5pPr marL="1804843" indent="0">
              <a:buNone/>
              <a:defRPr sz="900"/>
            </a:lvl5pPr>
            <a:lvl6pPr marL="2256053" indent="0">
              <a:buNone/>
              <a:defRPr sz="900"/>
            </a:lvl6pPr>
            <a:lvl7pPr marL="2707264" indent="0">
              <a:buNone/>
              <a:defRPr sz="900"/>
            </a:lvl7pPr>
            <a:lvl8pPr marL="3158475" indent="0">
              <a:buNone/>
              <a:defRPr sz="900"/>
            </a:lvl8pPr>
            <a:lvl9pPr marL="360968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02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987" y="29443873"/>
            <a:ext cx="18653486" cy="34759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987" y="3757929"/>
            <a:ext cx="18653486" cy="25237070"/>
          </a:xfrm>
        </p:spPr>
        <p:txBody>
          <a:bodyPr/>
          <a:lstStyle>
            <a:lvl1pPr marL="0" indent="0">
              <a:buNone/>
              <a:defRPr sz="3200"/>
            </a:lvl1pPr>
            <a:lvl2pPr marL="451211" indent="0">
              <a:buNone/>
              <a:defRPr sz="2800"/>
            </a:lvl2pPr>
            <a:lvl3pPr marL="902421" indent="0">
              <a:buNone/>
              <a:defRPr sz="2400"/>
            </a:lvl3pPr>
            <a:lvl4pPr marL="1353632" indent="0">
              <a:buNone/>
              <a:defRPr sz="2000"/>
            </a:lvl4pPr>
            <a:lvl5pPr marL="1804843" indent="0">
              <a:buNone/>
              <a:defRPr sz="2000"/>
            </a:lvl5pPr>
            <a:lvl6pPr marL="2256053" indent="0">
              <a:buNone/>
              <a:defRPr sz="2000"/>
            </a:lvl6pPr>
            <a:lvl7pPr marL="2707264" indent="0">
              <a:buNone/>
              <a:defRPr sz="2000"/>
            </a:lvl7pPr>
            <a:lvl8pPr marL="3158475" indent="0">
              <a:buNone/>
              <a:defRPr sz="2000"/>
            </a:lvl8pPr>
            <a:lvl9pPr marL="3609685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987" y="32919856"/>
            <a:ext cx="18653486" cy="4935753"/>
          </a:xfrm>
        </p:spPr>
        <p:txBody>
          <a:bodyPr/>
          <a:lstStyle>
            <a:lvl1pPr marL="0" indent="0">
              <a:buNone/>
              <a:defRPr sz="1400"/>
            </a:lvl1pPr>
            <a:lvl2pPr marL="451211" indent="0">
              <a:buNone/>
              <a:defRPr sz="1200"/>
            </a:lvl2pPr>
            <a:lvl3pPr marL="902421" indent="0">
              <a:buNone/>
              <a:defRPr sz="1000"/>
            </a:lvl3pPr>
            <a:lvl4pPr marL="1353632" indent="0">
              <a:buNone/>
              <a:defRPr sz="900"/>
            </a:lvl4pPr>
            <a:lvl5pPr marL="1804843" indent="0">
              <a:buNone/>
              <a:defRPr sz="900"/>
            </a:lvl5pPr>
            <a:lvl6pPr marL="2256053" indent="0">
              <a:buNone/>
              <a:defRPr sz="900"/>
            </a:lvl6pPr>
            <a:lvl7pPr marL="2707264" indent="0">
              <a:buNone/>
              <a:defRPr sz="900"/>
            </a:lvl7pPr>
            <a:lvl8pPr marL="3158475" indent="0">
              <a:buNone/>
              <a:defRPr sz="900"/>
            </a:lvl8pPr>
            <a:lvl9pPr marL="360968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117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" y="0"/>
            <a:ext cx="31089600" cy="537889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lIns="90242" tIns="45121" rIns="90242" bIns="45121" anchor="ctr"/>
          <a:lstStyle/>
          <a:p>
            <a:pPr>
              <a:defRPr/>
            </a:pPr>
            <a:endParaRPr lang="en-GB">
              <a:latin typeface="Arial Narrow" pitchFamily="27" charset="0"/>
              <a:ea typeface="ＭＳ Ｐゴシック" pitchFamily="27" charset="-128"/>
              <a:cs typeface="ＭＳ Ｐゴシック" pitchFamily="27" charset="-128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63494" y="6140177"/>
            <a:ext cx="7065299" cy="3500806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242" tIns="45121" rIns="90242" bIns="45121" anchor="ctr"/>
          <a:lstStyle/>
          <a:p>
            <a:pPr>
              <a:defRPr/>
            </a:pPr>
            <a:endParaRPr lang="en-GB">
              <a:latin typeface="Arial Narrow" pitchFamily="27" charset="0"/>
              <a:ea typeface="ＭＳ Ｐゴシック" pitchFamily="27" charset="-128"/>
              <a:cs typeface="ＭＳ Ｐゴシック" pitchFamily="27" charset="-128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9797" y="1627085"/>
            <a:ext cx="29697406" cy="281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73876" tIns="36931" rIns="73876" bIns="369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3494" y="6155777"/>
            <a:ext cx="7065299" cy="35008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69442" tIns="369442" rIns="369442" bIns="369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" y="2"/>
            <a:ext cx="31089600" cy="420624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lIns="90242" tIns="45121" rIns="90242" bIns="45121" anchor="ctr"/>
          <a:lstStyle/>
          <a:p>
            <a:pPr>
              <a:defRPr/>
            </a:pPr>
            <a:endParaRPr lang="en-GB">
              <a:latin typeface="Arial Narrow" pitchFamily="27" charset="0"/>
              <a:ea typeface="ＭＳ Ｐゴシック" pitchFamily="27" charset="-128"/>
              <a:cs typeface="ＭＳ Ｐゴシック" pitchFamily="27" charset="-128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8139606" y="6140177"/>
            <a:ext cx="14707690" cy="3500806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242" tIns="45121" rIns="90242" bIns="45121" anchor="ctr"/>
          <a:lstStyle/>
          <a:p>
            <a:pPr>
              <a:defRPr/>
            </a:pPr>
            <a:endParaRPr lang="en-GB">
              <a:latin typeface="Arial Narrow" pitchFamily="27" charset="0"/>
              <a:ea typeface="ＭＳ Ｐゴシック" pitchFamily="27" charset="-128"/>
              <a:cs typeface="ＭＳ Ｐゴシック" pitchFamily="27" charset="-128"/>
            </a:endParaRP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23307012" y="6140177"/>
            <a:ext cx="7070189" cy="3500806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242" tIns="45121" rIns="90242" bIns="45121" anchor="ctr"/>
          <a:lstStyle/>
          <a:p>
            <a:pPr>
              <a:defRPr/>
            </a:pPr>
            <a:endParaRPr lang="en-GB">
              <a:latin typeface="Arial Narrow" pitchFamily="27" charset="0"/>
              <a:ea typeface="ＭＳ Ｐゴシック" pitchFamily="27" charset="-128"/>
              <a:cs typeface="ＭＳ Ｐゴシック" pitchFamily="27" charset="-128"/>
            </a:endParaRPr>
          </a:p>
        </p:txBody>
      </p:sp>
      <p:sp>
        <p:nvSpPr>
          <p:cNvPr id="2057" name="Text Box 14"/>
          <p:cNvSpPr txBox="1">
            <a:spLocks noChangeArrowheads="1"/>
          </p:cNvSpPr>
          <p:nvPr userDrawn="1"/>
        </p:nvSpPr>
        <p:spPr bwMode="auto">
          <a:xfrm>
            <a:off x="663492" y="41528879"/>
            <a:ext cx="3397344" cy="159957"/>
          </a:xfrm>
          <a:prstGeom prst="rect">
            <a:avLst/>
          </a:prstGeom>
          <a:noFill/>
          <a:ln>
            <a:noFill/>
          </a:ln>
          <a:extLst/>
        </p:spPr>
        <p:txBody>
          <a:bodyPr lIns="73876" tIns="36931" rIns="73876" bIns="36931">
            <a:spAutoFit/>
          </a:bodyPr>
          <a:lstStyle>
            <a:lvl1pPr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1pPr>
            <a:lvl2pPr marL="742950" indent="-28575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2pPr>
            <a:lvl3pPr marL="11430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3pPr>
            <a:lvl4pPr marL="16002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4pPr>
            <a:lvl5pPr marL="20574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smtClean="0">
                <a:latin typeface="Arial" pitchFamily="34" charset="0"/>
              </a:rPr>
              <a:t>Poster template by ResearchPosters.co.za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2pPr>
      <a:lvl3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3pPr>
      <a:lvl4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4pPr>
      <a:lvl5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5pPr>
      <a:lvl6pPr marL="451211" algn="ctr" defTabSz="739484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 Black" charset="0"/>
        </a:defRPr>
      </a:lvl6pPr>
      <a:lvl7pPr marL="902421" algn="ctr" defTabSz="739484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 Black" charset="0"/>
        </a:defRPr>
      </a:lvl7pPr>
      <a:lvl8pPr marL="1353632" algn="ctr" defTabSz="739484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 Black" charset="0"/>
        </a:defRPr>
      </a:lvl8pPr>
      <a:lvl9pPr marL="1804843" algn="ctr" defTabSz="739484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 Black" charset="0"/>
        </a:defRPr>
      </a:lvl9pPr>
    </p:titleStyle>
    <p:bodyStyle>
      <a:lvl1pPr marL="277307" indent="-277307" algn="l" defTabSz="739484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598481" indent="-228739" algn="l" defTabSz="739484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925922" indent="-186438" algn="l" defTabSz="73948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295664" indent="-184871" algn="l" defTabSz="739484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665407" indent="-184871" algn="l" defTabSz="739484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116617" indent="-184871" algn="l" defTabSz="739484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67828" indent="-184871" algn="l" defTabSz="739484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19039" indent="-184871" algn="l" defTabSz="739484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70249" indent="-184871" algn="l" defTabSz="739484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GB"/>
      </a:defPPr>
      <a:lvl1pPr marL="0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1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1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2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3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53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4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75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685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" y="0"/>
            <a:ext cx="31089600" cy="537889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lIns="90242" tIns="45121" rIns="90242" bIns="45121" anchor="ctr"/>
          <a:lstStyle/>
          <a:p>
            <a:pPr>
              <a:defRPr/>
            </a:pPr>
            <a:endParaRPr lang="en-GB">
              <a:latin typeface="Arial Narrow" pitchFamily="27" charset="0"/>
              <a:ea typeface="ＭＳ Ｐゴシック" pitchFamily="27" charset="-128"/>
              <a:cs typeface="ＭＳ Ｐゴシック" pitchFamily="27" charset="-128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90694" y="6140177"/>
            <a:ext cx="30010404" cy="3500806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242" tIns="45121" rIns="90242" bIns="45121" anchor="ctr"/>
          <a:lstStyle/>
          <a:p>
            <a:pPr>
              <a:defRPr/>
            </a:pPr>
            <a:endParaRPr lang="en-GB">
              <a:latin typeface="Arial Narrow" pitchFamily="27" charset="0"/>
              <a:ea typeface="ＭＳ Ｐゴシック" pitchFamily="27" charset="-128"/>
              <a:cs typeface="ＭＳ Ｐゴシック" pitchFamily="27" charset="-128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9797" y="1627085"/>
            <a:ext cx="29697406" cy="281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73876" tIns="36931" rIns="73876" bIns="369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694" y="6140177"/>
            <a:ext cx="29886509" cy="35008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69442" tIns="369442" rIns="369442" bIns="369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1" y="2"/>
            <a:ext cx="31089600" cy="420624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lIns="90242" tIns="45121" rIns="90242" bIns="45121" anchor="ctr"/>
          <a:lstStyle/>
          <a:p>
            <a:pPr>
              <a:defRPr/>
            </a:pPr>
            <a:endParaRPr lang="en-GB">
              <a:latin typeface="Arial Narrow" pitchFamily="27" charset="0"/>
              <a:ea typeface="ＭＳ Ｐゴシック" pitchFamily="27" charset="-128"/>
              <a:cs typeface="ＭＳ Ｐゴシック" pitchFamily="27" charset="-128"/>
            </a:endParaRPr>
          </a:p>
        </p:txBody>
      </p:sp>
      <p:sp>
        <p:nvSpPr>
          <p:cNvPr id="3079" name="Text Box 14"/>
          <p:cNvSpPr txBox="1">
            <a:spLocks noChangeArrowheads="1"/>
          </p:cNvSpPr>
          <p:nvPr userDrawn="1"/>
        </p:nvSpPr>
        <p:spPr bwMode="auto">
          <a:xfrm>
            <a:off x="490691" y="41513278"/>
            <a:ext cx="3397344" cy="159957"/>
          </a:xfrm>
          <a:prstGeom prst="rect">
            <a:avLst/>
          </a:prstGeom>
          <a:noFill/>
          <a:ln>
            <a:noFill/>
          </a:ln>
          <a:extLst/>
        </p:spPr>
        <p:txBody>
          <a:bodyPr lIns="73876" tIns="36931" rIns="73876" bIns="36931">
            <a:spAutoFit/>
          </a:bodyPr>
          <a:lstStyle>
            <a:lvl1pPr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1pPr>
            <a:lvl2pPr marL="742950" indent="-28575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2pPr>
            <a:lvl3pPr marL="11430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3pPr>
            <a:lvl4pPr marL="16002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4pPr>
            <a:lvl5pPr marL="2057400" indent="-228600" defTabSz="749300" eaLnBrk="0" hangingPunct="0"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5pPr>
            <a:lvl6pPr marL="25146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6pPr>
            <a:lvl7pPr marL="29718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7pPr>
            <a:lvl8pPr marL="34290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8pPr>
            <a:lvl9pPr marL="3886200" indent="-228600"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smtClean="0">
                <a:latin typeface="Arial" pitchFamily="34" charset="0"/>
              </a:rPr>
              <a:t>Poster template by ResearchPosters.co.za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2pPr>
      <a:lvl3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3pPr>
      <a:lvl4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4pPr>
      <a:lvl5pPr algn="ctr" defTabSz="739484" rtl="0" eaLnBrk="0" fontAlgn="base" hangingPunct="0">
        <a:spcBef>
          <a:spcPct val="0"/>
        </a:spcBef>
        <a:spcAft>
          <a:spcPct val="0"/>
        </a:spcAft>
        <a:defRPr sz="7000">
          <a:solidFill>
            <a:schemeClr val="bg1"/>
          </a:solidFill>
          <a:latin typeface="Arial Black" charset="0"/>
          <a:ea typeface="ＭＳ Ｐゴシック" charset="-128"/>
          <a:cs typeface="ＭＳ Ｐゴシック" charset="-128"/>
        </a:defRPr>
      </a:lvl5pPr>
      <a:lvl6pPr marL="451211" algn="ctr" defTabSz="739484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 Black" charset="0"/>
        </a:defRPr>
      </a:lvl6pPr>
      <a:lvl7pPr marL="902421" algn="ctr" defTabSz="739484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 Black" charset="0"/>
        </a:defRPr>
      </a:lvl7pPr>
      <a:lvl8pPr marL="1353632" algn="ctr" defTabSz="739484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 Black" charset="0"/>
        </a:defRPr>
      </a:lvl8pPr>
      <a:lvl9pPr marL="1804843" algn="ctr" defTabSz="739484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 Black" charset="0"/>
        </a:defRPr>
      </a:lvl9pPr>
    </p:titleStyle>
    <p:bodyStyle>
      <a:lvl1pPr marL="277307" indent="-277307" algn="l" defTabSz="739484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598481" indent="-228739" algn="l" defTabSz="739484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925922" indent="-186438" algn="l" defTabSz="73948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295664" indent="-184871" algn="l" defTabSz="739484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665407" indent="-184871" algn="l" defTabSz="739484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116617" indent="-184871" algn="l" defTabSz="739484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67828" indent="-184871" algn="l" defTabSz="739484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19039" indent="-184871" algn="l" defTabSz="739484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70249" indent="-184871" algn="l" defTabSz="739484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GB"/>
      </a:defPPr>
      <a:lvl1pPr marL="0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1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1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2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3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53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4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75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685" algn="l" defTabSz="4512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Placeholder 1"/>
          <p:cNvSpPr>
            <a:spLocks noGrp="1"/>
          </p:cNvSpPr>
          <p:nvPr>
            <p:ph type="title"/>
          </p:nvPr>
        </p:nvSpPr>
        <p:spPr bwMode="auto">
          <a:xfrm>
            <a:off x="1555214" y="1684807"/>
            <a:ext cx="27979173" cy="7010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12118" tIns="206059" rIns="412118" bIns="20605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55214" y="9813989"/>
            <a:ext cx="27979173" cy="27760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412118" tIns="206059" rIns="412118" bIns="206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5214" y="38986071"/>
            <a:ext cx="7252774" cy="2238606"/>
          </a:xfrm>
          <a:prstGeom prst="rect">
            <a:avLst/>
          </a:prstGeom>
        </p:spPr>
        <p:txBody>
          <a:bodyPr vert="horz" wrap="square" lIns="412118" tIns="206059" rIns="412118" bIns="206059" numCol="1" anchor="ctr" anchorCtr="0" compatLnSpc="1">
            <a:prstTxWarp prst="textNoShape">
              <a:avLst/>
            </a:prstTxWarp>
          </a:bodyPr>
          <a:lstStyle>
            <a:lvl1pPr>
              <a:defRPr sz="5400">
                <a:solidFill>
                  <a:srgbClr val="898989"/>
                </a:solidFill>
              </a:defRPr>
            </a:lvl1pPr>
          </a:lstStyle>
          <a:p>
            <a:fld id="{A88F6752-6CB4-5543-81C3-F9189BF99658}" type="datetime1">
              <a:rPr lang="en-US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22403" y="38986071"/>
            <a:ext cx="9844796" cy="2238606"/>
          </a:xfrm>
          <a:prstGeom prst="rect">
            <a:avLst/>
          </a:prstGeom>
        </p:spPr>
        <p:txBody>
          <a:bodyPr vert="horz" lIns="412118" tIns="206059" rIns="412118" bIns="206059" rtlCol="0" anchor="ctr"/>
          <a:lstStyle>
            <a:lvl1pPr algn="ctr">
              <a:defRPr sz="5400" smtClean="0">
                <a:solidFill>
                  <a:schemeClr val="tx1">
                    <a:tint val="75000"/>
                  </a:schemeClr>
                </a:solidFill>
                <a:latin typeface="Arial Narrow" pitchFamily="27" charset="0"/>
                <a:ea typeface="ＭＳ Ｐゴシック" pitchFamily="27" charset="-128"/>
                <a:cs typeface="ＭＳ Ｐゴシック" pitchFamily="2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81614" y="38986071"/>
            <a:ext cx="7252774" cy="2238606"/>
          </a:xfrm>
          <a:prstGeom prst="rect">
            <a:avLst/>
          </a:prstGeom>
        </p:spPr>
        <p:txBody>
          <a:bodyPr vert="horz" wrap="square" lIns="412118" tIns="206059" rIns="412118" bIns="206059" numCol="1" anchor="ctr" anchorCtr="0" compatLnSpc="1">
            <a:prstTxWarp prst="textNoShape">
              <a:avLst/>
            </a:prstTxWarp>
          </a:bodyPr>
          <a:lstStyle>
            <a:lvl1pPr algn="r">
              <a:defRPr sz="5400">
                <a:solidFill>
                  <a:srgbClr val="898989"/>
                </a:solidFill>
              </a:defRPr>
            </a:lvl1pPr>
          </a:lstStyle>
          <a:p>
            <a:fld id="{3050C3D8-E714-D142-987F-75BA96C8A8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2060216" rtl="0" fontAlgn="base">
        <a:spcBef>
          <a:spcPct val="0"/>
        </a:spcBef>
        <a:spcAft>
          <a:spcPct val="0"/>
        </a:spcAft>
        <a:defRPr sz="19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2060216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2060216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2060216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2060216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1211" algn="ctr" defTabSz="2060216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02421" algn="ctr" defTabSz="2060216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53632" algn="ctr" defTabSz="2060216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04843" algn="ctr" defTabSz="2060216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1544770" indent="-1544770" algn="l" defTabSz="2060216" rtl="0" fontAlgn="base">
        <a:spcBef>
          <a:spcPct val="20000"/>
        </a:spcBef>
        <a:spcAft>
          <a:spcPct val="0"/>
        </a:spcAft>
        <a:buFont typeface="Arial" charset="0"/>
        <a:buChar char="•"/>
        <a:defRPr sz="14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348046" indent="-1287830" algn="l" defTabSz="2060216" rtl="0" fontAlgn="base">
        <a:spcBef>
          <a:spcPct val="20000"/>
        </a:spcBef>
        <a:spcAft>
          <a:spcPct val="0"/>
        </a:spcAft>
        <a:buFont typeface="Arial" charset="0"/>
        <a:buChar char="–"/>
        <a:defRPr sz="12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5151322" indent="-1029325" algn="l" defTabSz="2060216" rtl="0" fontAlgn="base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7211538" indent="-1029325" algn="l" defTabSz="2060216" rtl="0" fontAlgn="base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9271753" indent="-1029325" algn="l" defTabSz="2060216" rtl="0" fontAlgn="base">
        <a:spcBef>
          <a:spcPct val="20000"/>
        </a:spcBef>
        <a:spcAft>
          <a:spcPct val="0"/>
        </a:spcAft>
        <a:buFont typeface="Arial" charset="0"/>
        <a:buChar char="»"/>
        <a:defRPr sz="9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1333239" indent="-1030294" algn="l" defTabSz="2060589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93828" indent="-1030294" algn="l" defTabSz="2060589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54417" indent="-1030294" algn="l" defTabSz="2060589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515006" indent="-1030294" algn="l" defTabSz="2060589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60589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21178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81767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42356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302945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63534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24123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84712" algn="l" defTabSz="206058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png"/><Relationship Id="rId11" Type="http://schemas.openxmlformats.org/officeDocument/2006/relationships/chart" Target="../charts/chart6.xml"/><Relationship Id="rId5" Type="http://schemas.openxmlformats.org/officeDocument/2006/relationships/image" Target="../media/image1.png"/><Relationship Id="rId10" Type="http://schemas.openxmlformats.org/officeDocument/2006/relationships/chart" Target="../charts/chart5.xml"/><Relationship Id="rId4" Type="http://schemas.openxmlformats.org/officeDocument/2006/relationships/chart" Target="../charts/chart2.xml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2094110" y="5240888"/>
            <a:ext cx="28154769" cy="170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858" tIns="36923" rIns="73858" bIns="36923">
            <a:spAutoFit/>
          </a:bodyPr>
          <a:lstStyle/>
          <a:p>
            <a:pPr algn="ctr"/>
            <a:r>
              <a:rPr lang="en-US" sz="5300" dirty="0" smtClean="0">
                <a:latin typeface="Helvetica" charset="0"/>
              </a:rPr>
              <a:t>Lavanya Subramanian, </a:t>
            </a:r>
            <a:r>
              <a:rPr lang="en-US" sz="5300" dirty="0" err="1" smtClean="0">
                <a:latin typeface="Helvetica" charset="0"/>
              </a:rPr>
              <a:t>Vivek</a:t>
            </a:r>
            <a:r>
              <a:rPr lang="en-US" sz="5300" dirty="0" smtClean="0">
                <a:latin typeface="Helvetica" charset="0"/>
              </a:rPr>
              <a:t> </a:t>
            </a:r>
            <a:r>
              <a:rPr lang="en-US" sz="5300" dirty="0" err="1" smtClean="0">
                <a:latin typeface="Helvetica" charset="0"/>
              </a:rPr>
              <a:t>Seshadri</a:t>
            </a:r>
            <a:r>
              <a:rPr lang="en-US" sz="5300" dirty="0" smtClean="0">
                <a:latin typeface="Helvetica" charset="0"/>
              </a:rPr>
              <a:t>, Arnab Ghosh, Samira Khan, </a:t>
            </a:r>
            <a:r>
              <a:rPr lang="en-US" sz="5300" dirty="0" err="1" smtClean="0">
                <a:latin typeface="Helvetica" charset="0"/>
              </a:rPr>
              <a:t>Onur</a:t>
            </a:r>
            <a:r>
              <a:rPr lang="en-US" sz="5300" dirty="0" smtClean="0">
                <a:latin typeface="Helvetica" charset="0"/>
              </a:rPr>
              <a:t> </a:t>
            </a:r>
            <a:r>
              <a:rPr lang="en-US" sz="5300" dirty="0" err="1" smtClean="0">
                <a:latin typeface="Helvetica" charset="0"/>
              </a:rPr>
              <a:t>Mutlu</a:t>
            </a:r>
            <a:endParaRPr lang="en-US" sz="5300" dirty="0" smtClean="0">
              <a:latin typeface="Helvetica" charset="0"/>
            </a:endParaRPr>
          </a:p>
          <a:p>
            <a:pPr algn="ctr"/>
            <a:r>
              <a:rPr lang="en-US" sz="5300" dirty="0" smtClean="0">
                <a:latin typeface="Helvetica" charset="0"/>
              </a:rPr>
              <a:t>Carnegie Mellon University, Intel Labs, University of Virginia</a:t>
            </a:r>
          </a:p>
        </p:txBody>
      </p:sp>
      <p:sp>
        <p:nvSpPr>
          <p:cNvPr id="234" name="Rectangle 5"/>
          <p:cNvSpPr>
            <a:spLocks noChangeArrowheads="1"/>
          </p:cNvSpPr>
          <p:nvPr/>
        </p:nvSpPr>
        <p:spPr bwMode="auto">
          <a:xfrm>
            <a:off x="806809" y="1139875"/>
            <a:ext cx="29432699" cy="401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3858" tIns="36923" rIns="73858" bIns="36923">
            <a:spAutoFit/>
          </a:bodyPr>
          <a:lstStyle/>
          <a:p>
            <a:pPr algn="ctr"/>
            <a:r>
              <a:rPr lang="en-US" sz="9000" b="1" dirty="0" smtClean="0">
                <a:latin typeface="+mj-lt"/>
              </a:rPr>
              <a:t>Application Slowdown Model: </a:t>
            </a:r>
          </a:p>
          <a:p>
            <a:pPr algn="ctr"/>
            <a:r>
              <a:rPr lang="en-US" sz="8000" b="1" dirty="0">
                <a:latin typeface="+mj-lt"/>
              </a:rPr>
              <a:t>Quantifying and Controlling Impact of Interference at </a:t>
            </a:r>
            <a:endParaRPr lang="en-US" sz="8000" b="1" dirty="0" smtClean="0">
              <a:latin typeface="+mj-lt"/>
            </a:endParaRPr>
          </a:p>
          <a:p>
            <a:pPr algn="ctr"/>
            <a:r>
              <a:rPr lang="en-US" sz="8000" b="1" dirty="0" smtClean="0">
                <a:latin typeface="+mj-lt"/>
              </a:rPr>
              <a:t>Shared </a:t>
            </a:r>
            <a:r>
              <a:rPr lang="en-US" sz="8000" b="1" dirty="0">
                <a:latin typeface="+mj-lt"/>
              </a:rPr>
              <a:t>Caches and Main Memory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806809" y="4963642"/>
            <a:ext cx="2947598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06809" y="41320940"/>
            <a:ext cx="2947598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235068" y="7452232"/>
            <a:ext cx="91630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Problem: </a:t>
            </a:r>
          </a:p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Shared Resource Interference </a:t>
            </a:r>
            <a:endParaRPr lang="en-US" sz="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graphicFrame>
        <p:nvGraphicFramePr>
          <p:cNvPr id="87" name="Chart 86"/>
          <p:cNvGraphicFramePr/>
          <p:nvPr>
            <p:extLst>
              <p:ext uri="{D42A27DB-BD31-4B8C-83A1-F6EECF244321}">
                <p14:modId xmlns:p14="http://schemas.microsoft.com/office/powerpoint/2010/main" val="2255515879"/>
              </p:ext>
            </p:extLst>
          </p:nvPr>
        </p:nvGraphicFramePr>
        <p:xfrm>
          <a:off x="11047470" y="9637146"/>
          <a:ext cx="464343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8" name="Chart 87"/>
          <p:cNvGraphicFramePr/>
          <p:nvPr>
            <p:extLst>
              <p:ext uri="{D42A27DB-BD31-4B8C-83A1-F6EECF244321}">
                <p14:modId xmlns:p14="http://schemas.microsoft.com/office/powerpoint/2010/main" val="1575123892"/>
              </p:ext>
            </p:extLst>
          </p:nvPr>
        </p:nvGraphicFramePr>
        <p:xfrm>
          <a:off x="15548032" y="9637146"/>
          <a:ext cx="464343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13512203" y="11883391"/>
            <a:ext cx="224905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prstClr val="black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gcc</a:t>
            </a:r>
            <a:r>
              <a:rPr lang="en-US" sz="3000" dirty="0">
                <a:solidFill>
                  <a:prstClr val="black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 </a:t>
            </a:r>
            <a:endParaRPr lang="en-US" sz="3000" dirty="0" smtClean="0">
              <a:solidFill>
                <a:prstClr val="black"/>
              </a:solidFill>
              <a:latin typeface="Helvetica" pitchFamily="34" charset="0"/>
              <a:ea typeface="Tahoma" pitchFamily="34" charset="0"/>
              <a:cs typeface="Helvetica" pitchFamily="34" charset="0"/>
            </a:endParaRPr>
          </a:p>
          <a:p>
            <a:pPr algn="ctr"/>
            <a:r>
              <a:rPr lang="en-US" sz="3000" dirty="0" smtClean="0">
                <a:solidFill>
                  <a:prstClr val="black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(</a:t>
            </a:r>
            <a:r>
              <a:rPr lang="en-US" sz="3000" dirty="0">
                <a:solidFill>
                  <a:prstClr val="black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core 1)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8074677" y="11883391"/>
            <a:ext cx="2171699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 err="1">
                <a:solidFill>
                  <a:prstClr val="black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mcf</a:t>
            </a:r>
            <a:r>
              <a:rPr lang="en-US" sz="3000" dirty="0">
                <a:solidFill>
                  <a:prstClr val="black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 </a:t>
            </a:r>
            <a:endParaRPr lang="en-US" sz="3000" dirty="0" smtClean="0">
              <a:solidFill>
                <a:prstClr val="black"/>
              </a:solidFill>
              <a:latin typeface="Helvetica" pitchFamily="34" charset="0"/>
              <a:ea typeface="Tahoma" pitchFamily="34" charset="0"/>
              <a:cs typeface="Helvetica" pitchFamily="34" charset="0"/>
            </a:endParaRPr>
          </a:p>
          <a:p>
            <a:pPr algn="ctr"/>
            <a:r>
              <a:rPr lang="en-US" sz="3000" dirty="0" smtClean="0">
                <a:solidFill>
                  <a:prstClr val="black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(</a:t>
            </a:r>
            <a:r>
              <a:rPr lang="en-US" sz="3000" dirty="0">
                <a:solidFill>
                  <a:prstClr val="black"/>
                </a:solidFill>
                <a:latin typeface="Helvetica" pitchFamily="34" charset="0"/>
                <a:ea typeface="Tahoma" pitchFamily="34" charset="0"/>
                <a:cs typeface="Helvetica" pitchFamily="34" charset="0"/>
              </a:rPr>
              <a:t>core 1)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109383" y="7399247"/>
            <a:ext cx="91630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Impact of </a:t>
            </a:r>
          </a:p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Shared Resource Interference</a:t>
            </a:r>
            <a:endParaRPr lang="en-US" sz="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470409" y="13639871"/>
            <a:ext cx="8572560" cy="677108"/>
          </a:xfrm>
          <a:prstGeom prst="rect">
            <a:avLst/>
          </a:prstGeom>
          <a:noFill/>
          <a:ln w="25400">
            <a:noFill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800" i="1" dirty="0">
                <a:solidFill>
                  <a:srgbClr val="C00000"/>
                </a:solidFill>
                <a:latin typeface="Cambria" pitchFamily="18" charset="0"/>
                <a:ea typeface="Tahoma" pitchFamily="34" charset="0"/>
                <a:cs typeface="Helvetica" pitchFamily="34" charset="0"/>
              </a:rPr>
              <a:t>2. Unpredictable application slowdowns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474975" y="13099775"/>
            <a:ext cx="8572560" cy="677108"/>
          </a:xfrm>
          <a:prstGeom prst="rect">
            <a:avLst/>
          </a:prstGeom>
          <a:noFill/>
          <a:ln w="25400">
            <a:noFill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800" i="1" dirty="0">
                <a:solidFill>
                  <a:srgbClr val="C00000"/>
                </a:solidFill>
                <a:latin typeface="Cambria" pitchFamily="18" charset="0"/>
                <a:ea typeface="Tahoma" pitchFamily="34" charset="0"/>
                <a:cs typeface="Helvetica" pitchFamily="34" charset="0"/>
              </a:rPr>
              <a:t>1. High application slowdowns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0" y="15164276"/>
            <a:ext cx="31089601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Application Slowdown Model (ASM)</a:t>
            </a:r>
            <a:endParaRPr lang="en-US" sz="6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383" name="TextBox 382"/>
          <p:cNvSpPr txBox="1"/>
          <p:nvPr/>
        </p:nvSpPr>
        <p:spPr>
          <a:xfrm>
            <a:off x="0" y="28908851"/>
            <a:ext cx="31089600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Leveraging the Application Slowdown Model</a:t>
            </a:r>
            <a:endParaRPr lang="en-US" sz="6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296" name="Rectangle 65"/>
          <p:cNvSpPr>
            <a:spLocks noChangeArrowheads="1"/>
          </p:cNvSpPr>
          <p:nvPr/>
        </p:nvSpPr>
        <p:spPr bwMode="auto">
          <a:xfrm>
            <a:off x="7693549" y="10248314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297" name="TextBox 66"/>
          <p:cNvSpPr txBox="1">
            <a:spLocks noChangeArrowheads="1"/>
          </p:cNvSpPr>
          <p:nvPr/>
        </p:nvSpPr>
        <p:spPr bwMode="auto">
          <a:xfrm>
            <a:off x="7722311" y="10952153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298" name="Left-Right Arrow 67"/>
          <p:cNvSpPr>
            <a:spLocks noChangeArrowheads="1"/>
          </p:cNvSpPr>
          <p:nvPr/>
        </p:nvSpPr>
        <p:spPr bwMode="auto">
          <a:xfrm>
            <a:off x="6812486" y="11154776"/>
            <a:ext cx="881063" cy="682625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9" name="Rectangle 65"/>
          <p:cNvSpPr>
            <a:spLocks noChangeArrowheads="1"/>
          </p:cNvSpPr>
          <p:nvPr/>
        </p:nvSpPr>
        <p:spPr bwMode="auto">
          <a:xfrm>
            <a:off x="5250386" y="10640426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300" name="TextBox 66"/>
          <p:cNvSpPr txBox="1">
            <a:spLocks noChangeArrowheads="1"/>
          </p:cNvSpPr>
          <p:nvPr/>
        </p:nvSpPr>
        <p:spPr bwMode="auto">
          <a:xfrm>
            <a:off x="5273989" y="10917577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301" name="Left-Right Arrow 67"/>
          <p:cNvSpPr>
            <a:spLocks noChangeArrowheads="1"/>
          </p:cNvSpPr>
          <p:nvPr/>
        </p:nvSpPr>
        <p:spPr bwMode="auto">
          <a:xfrm>
            <a:off x="4366149" y="11150014"/>
            <a:ext cx="871537" cy="682625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2" name="Rectangle 16"/>
          <p:cNvSpPr>
            <a:spLocks noChangeArrowheads="1"/>
          </p:cNvSpPr>
          <p:nvPr/>
        </p:nvSpPr>
        <p:spPr bwMode="auto">
          <a:xfrm>
            <a:off x="3327704" y="10288001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3" name="TextBox 17"/>
          <p:cNvSpPr txBox="1">
            <a:spLocks noChangeArrowheads="1"/>
          </p:cNvSpPr>
          <p:nvPr/>
        </p:nvSpPr>
        <p:spPr bwMode="auto">
          <a:xfrm>
            <a:off x="3327704" y="10563899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304" name="Rectangle 16"/>
          <p:cNvSpPr>
            <a:spLocks noChangeArrowheads="1"/>
          </p:cNvSpPr>
          <p:nvPr/>
        </p:nvSpPr>
        <p:spPr bwMode="auto">
          <a:xfrm>
            <a:off x="1865617" y="10288001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5" name="TextBox 17"/>
          <p:cNvSpPr txBox="1">
            <a:spLocks noChangeArrowheads="1"/>
          </p:cNvSpPr>
          <p:nvPr/>
        </p:nvSpPr>
        <p:spPr bwMode="auto">
          <a:xfrm>
            <a:off x="1865617" y="10563899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306" name="Rectangle 16"/>
          <p:cNvSpPr>
            <a:spLocks noChangeArrowheads="1"/>
          </p:cNvSpPr>
          <p:nvPr/>
        </p:nvSpPr>
        <p:spPr bwMode="auto">
          <a:xfrm>
            <a:off x="3327704" y="11795634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" name="TextBox 17"/>
          <p:cNvSpPr txBox="1">
            <a:spLocks noChangeArrowheads="1"/>
          </p:cNvSpPr>
          <p:nvPr/>
        </p:nvSpPr>
        <p:spPr bwMode="auto">
          <a:xfrm>
            <a:off x="3327704" y="12071532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308" name="Rectangle 307"/>
          <p:cNvSpPr>
            <a:spLocks noChangeArrowheads="1"/>
          </p:cNvSpPr>
          <p:nvPr/>
        </p:nvSpPr>
        <p:spPr bwMode="auto">
          <a:xfrm>
            <a:off x="1865617" y="11795634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9" name="TextBox 308"/>
          <p:cNvSpPr txBox="1">
            <a:spLocks noChangeArrowheads="1"/>
          </p:cNvSpPr>
          <p:nvPr/>
        </p:nvSpPr>
        <p:spPr bwMode="auto">
          <a:xfrm>
            <a:off x="1865617" y="12071532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cxnSp>
        <p:nvCxnSpPr>
          <p:cNvPr id="310" name="Straight Connector 309"/>
          <p:cNvCxnSpPr/>
          <p:nvPr/>
        </p:nvCxnSpPr>
        <p:spPr>
          <a:xfrm>
            <a:off x="3008617" y="10364201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/>
          <p:nvPr/>
        </p:nvCxnSpPr>
        <p:spPr>
          <a:xfrm>
            <a:off x="3161017" y="10361571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>
            <a:off x="1941817" y="11583401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/>
          <p:nvPr/>
        </p:nvCxnSpPr>
        <p:spPr>
          <a:xfrm flipV="1">
            <a:off x="1941817" y="11428371"/>
            <a:ext cx="2286000" cy="2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TextBox 313"/>
          <p:cNvSpPr txBox="1"/>
          <p:nvPr/>
        </p:nvSpPr>
        <p:spPr>
          <a:xfrm>
            <a:off x="20981924" y="7399247"/>
            <a:ext cx="91630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Our Goal</a:t>
            </a:r>
            <a:endParaRPr lang="en-US" sz="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55315" y="8585805"/>
            <a:ext cx="73137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Provide high and predictable performance in the presence of </a:t>
            </a:r>
          </a:p>
          <a:p>
            <a:pPr algn="ctr"/>
            <a:r>
              <a:rPr lang="en-US" sz="4000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shared resource interference</a:t>
            </a:r>
            <a:endParaRPr lang="en-US" sz="4000" i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21040933" y="10863594"/>
            <a:ext cx="91630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Our Approach</a:t>
            </a:r>
            <a:endParaRPr lang="en-US" sz="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21602424" y="12050407"/>
            <a:ext cx="86370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4000" dirty="0" smtClean="0">
                <a:latin typeface="Cambria" panose="02040503050406030204" pitchFamily="18" charset="0"/>
              </a:rPr>
              <a:t>Build a model to estimate slowdowns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Cambria" panose="02040503050406030204" pitchFamily="18" charset="0"/>
              </a:rPr>
              <a:t>Leverage our model for slowdown-aware resource management</a:t>
            </a:r>
            <a:endParaRPr lang="en-US" sz="4000" dirty="0">
              <a:latin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0" name="TextBox 319"/>
              <p:cNvSpPr txBox="1"/>
              <p:nvPr/>
            </p:nvSpPr>
            <p:spPr>
              <a:xfrm>
                <a:off x="1330947" y="24318755"/>
                <a:ext cx="8610600" cy="11087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000" dirty="0" smtClean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9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9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US" sz="49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Performance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="0" i="0" baseline="-250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9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Performance</m:t>
                        </m:r>
                        <m:r>
                          <a:rPr lang="en-US" sz="49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="0" i="0" baseline="-250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</m:den>
                    </m:f>
                  </m:oMath>
                </a14:m>
                <a:endParaRPr lang="en-US" sz="4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0" name="TextBox 3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947" y="24318755"/>
                <a:ext cx="8610600" cy="1108701"/>
              </a:xfrm>
              <a:prstGeom prst="rect">
                <a:avLst/>
              </a:prstGeom>
              <a:blipFill rotWithShape="0">
                <a:blip r:embed="rId5"/>
                <a:stretch>
                  <a:fillRect t="-2198" b="-18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1" name="TextBox 320"/>
              <p:cNvSpPr txBox="1"/>
              <p:nvPr/>
            </p:nvSpPr>
            <p:spPr>
              <a:xfrm>
                <a:off x="-1199745" y="26924029"/>
                <a:ext cx="13958936" cy="12034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9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9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Cache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Access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Rate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CARAlon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Cache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Access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Rate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CARShar</m:t>
                        </m:r>
                        <m:r>
                          <m:rPr>
                            <m:sty m:val="p"/>
                          </m:rPr>
                          <a:rPr lang="en-US" sz="490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ed</m:t>
                        </m:r>
                        <m:r>
                          <a:rPr lang="en-US" sz="49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  </m:t>
                        </m:r>
                      </m:den>
                    </m:f>
                  </m:oMath>
                </a14:m>
                <a:endParaRPr lang="en-US" sz="49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1" name="TextBox 3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99745" y="26924029"/>
                <a:ext cx="13958936" cy="1203471"/>
              </a:xfrm>
              <a:prstGeom prst="rect">
                <a:avLst/>
              </a:prstGeom>
              <a:blipFill rotWithShape="0">
                <a:blip r:embed="rId6"/>
                <a:stretch>
                  <a:fillRect t="-2538" b="-9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22" name="Chart 321"/>
          <p:cNvGraphicFramePr/>
          <p:nvPr>
            <p:extLst>
              <p:ext uri="{D42A27DB-BD31-4B8C-83A1-F6EECF244321}">
                <p14:modId xmlns:p14="http://schemas.microsoft.com/office/powerpoint/2010/main" val="53639579"/>
              </p:ext>
            </p:extLst>
          </p:nvPr>
        </p:nvGraphicFramePr>
        <p:xfrm>
          <a:off x="2390775" y="18541571"/>
          <a:ext cx="6705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25" name="Content Placeholder 2"/>
          <p:cNvSpPr txBox="1">
            <a:spLocks/>
          </p:cNvSpPr>
          <p:nvPr/>
        </p:nvSpPr>
        <p:spPr bwMode="auto">
          <a:xfrm>
            <a:off x="633235" y="16367967"/>
            <a:ext cx="10694840" cy="75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z="5000" dirty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Observation: Proxy for Performance</a:t>
            </a:r>
          </a:p>
        </p:txBody>
      </p:sp>
      <p:sp>
        <p:nvSpPr>
          <p:cNvPr id="326" name="Rectangle 325"/>
          <p:cNvSpPr/>
          <p:nvPr/>
        </p:nvSpPr>
        <p:spPr>
          <a:xfrm>
            <a:off x="1209675" y="17357024"/>
            <a:ext cx="91154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dirty="0" smtClean="0">
                <a:latin typeface="Cambria" pitchFamily="18" charset="0"/>
                <a:cs typeface="Helvetica" pitchFamily="34" charset="0"/>
              </a:rPr>
              <a:t>For a memory bound application,  </a:t>
            </a:r>
          </a:p>
          <a:p>
            <a:pPr algn="ctr">
              <a:defRPr/>
            </a:pPr>
            <a:r>
              <a:rPr lang="en-US" sz="3000" b="1" dirty="0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Performance </a:t>
            </a:r>
            <a:r>
              <a:rPr lang="el-GR" sz="3000" b="1" dirty="0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α</a:t>
            </a:r>
            <a:r>
              <a:rPr lang="en-US" sz="3000" b="1" dirty="0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 Cache access rate</a:t>
            </a:r>
            <a:endParaRPr lang="en-US" sz="3000" b="1" dirty="0">
              <a:solidFill>
                <a:srgbClr val="0070C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653036" y="25730531"/>
            <a:ext cx="1225550" cy="951503"/>
          </a:xfrm>
          <a:prstGeom prst="downArrow">
            <a:avLst/>
          </a:prstGeom>
          <a:noFill/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TextBox 327"/>
          <p:cNvSpPr txBox="1"/>
          <p:nvPr/>
        </p:nvSpPr>
        <p:spPr>
          <a:xfrm>
            <a:off x="15878102" y="16400167"/>
            <a:ext cx="125692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Challenge: Estimating Cache Access Rate </a:t>
            </a:r>
            <a:r>
              <a:rPr lang="en-US" sz="5000" baseline="-2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Alone</a:t>
            </a:r>
            <a:endParaRPr lang="en-US" sz="5000" baseline="-2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11882368" y="17348383"/>
            <a:ext cx="91154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dirty="0" smtClean="0">
                <a:latin typeface="Cambria" pitchFamily="18" charset="0"/>
                <a:cs typeface="Helvetica" pitchFamily="34" charset="0"/>
              </a:rPr>
              <a:t>Minimize memory bandwidth contention:</a:t>
            </a:r>
          </a:p>
          <a:p>
            <a:pPr algn="ctr">
              <a:defRPr/>
            </a:pPr>
            <a:r>
              <a:rPr lang="en-US" sz="3000" b="1" dirty="0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Using priority </a:t>
            </a:r>
            <a:r>
              <a:rPr lang="en-US" sz="3000" dirty="0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(Subramanian et al., HPCA 2013)</a:t>
            </a:r>
            <a:endParaRPr lang="en-US" sz="3000" b="1" dirty="0">
              <a:solidFill>
                <a:srgbClr val="0070C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330" name="Rectangle 329"/>
          <p:cNvSpPr/>
          <p:nvPr/>
        </p:nvSpPr>
        <p:spPr>
          <a:xfrm>
            <a:off x="14099379" y="1954390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TextBox 330"/>
          <p:cNvSpPr txBox="1"/>
          <p:nvPr/>
        </p:nvSpPr>
        <p:spPr>
          <a:xfrm>
            <a:off x="12456304" y="18915246"/>
            <a:ext cx="32083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 pitchFamily="34" charset="0"/>
                <a:cs typeface="Helvetica" pitchFamily="34" charset="0"/>
              </a:rPr>
              <a:t>Request Buffer State</a:t>
            </a:r>
            <a:endParaRPr lang="en-US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32" name="Rectangle 331"/>
          <p:cNvSpPr/>
          <p:nvPr/>
        </p:nvSpPr>
        <p:spPr>
          <a:xfrm>
            <a:off x="14956635" y="19258148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solidFill>
                  <a:schemeClr val="tx1"/>
                </a:solidFill>
                <a:latin typeface="+mj-lt"/>
              </a:rPr>
              <a:t>Main Memory</a:t>
            </a:r>
            <a:endParaRPr lang="en-US" sz="2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11725395" y="18485113"/>
            <a:ext cx="2445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  <a:cs typeface="Helvetica" pitchFamily="34" charset="0"/>
              </a:rPr>
              <a:t>1. Run alone</a:t>
            </a:r>
            <a:endParaRPr lang="en-US" sz="2400" b="1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34" name="Rectangle 333"/>
          <p:cNvSpPr/>
          <p:nvPr/>
        </p:nvSpPr>
        <p:spPr>
          <a:xfrm>
            <a:off x="13242123" y="1954390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5" name="Straight Arrow Connector 334"/>
          <p:cNvCxnSpPr/>
          <p:nvPr/>
        </p:nvCxnSpPr>
        <p:spPr>
          <a:xfrm rot="10800000">
            <a:off x="16671147" y="19185122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4" name="TextBox 363"/>
          <p:cNvSpPr txBox="1"/>
          <p:nvPr/>
        </p:nvSpPr>
        <p:spPr>
          <a:xfrm>
            <a:off x="16171081" y="18729288"/>
            <a:ext cx="1785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Helvetica" pitchFamily="34" charset="0"/>
                <a:cs typeface="Helvetica" pitchFamily="34" charset="0"/>
              </a:rPr>
              <a:t>Time units</a:t>
            </a:r>
            <a:endParaRPr lang="en-US" sz="21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65" name="TextBox 364"/>
          <p:cNvSpPr txBox="1"/>
          <p:nvPr/>
        </p:nvSpPr>
        <p:spPr>
          <a:xfrm>
            <a:off x="17599841" y="18715220"/>
            <a:ext cx="24511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Helvetica" pitchFamily="34" charset="0"/>
                <a:cs typeface="Helvetica" pitchFamily="34" charset="0"/>
              </a:rPr>
              <a:t>Service order</a:t>
            </a:r>
            <a:endParaRPr lang="en-US" sz="21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66" name="Rectangle 365"/>
          <p:cNvSpPr/>
          <p:nvPr/>
        </p:nvSpPr>
        <p:spPr>
          <a:xfrm>
            <a:off x="19385791" y="19258148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Main Memory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367" name="Rectangle 366"/>
          <p:cNvSpPr/>
          <p:nvPr/>
        </p:nvSpPr>
        <p:spPr>
          <a:xfrm>
            <a:off x="18528535" y="1954390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ectangle 367"/>
          <p:cNvSpPr/>
          <p:nvPr/>
        </p:nvSpPr>
        <p:spPr>
          <a:xfrm>
            <a:off x="17671279" y="1954390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9" name="Straight Connector 368"/>
          <p:cNvCxnSpPr/>
          <p:nvPr/>
        </p:nvCxnSpPr>
        <p:spPr>
          <a:xfrm rot="5400000">
            <a:off x="18121558" y="19722495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/>
          <p:nvPr/>
        </p:nvCxnSpPr>
        <p:spPr>
          <a:xfrm rot="5400000">
            <a:off x="17264302" y="19721701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/>
          <p:cNvSpPr txBox="1"/>
          <p:nvPr/>
        </p:nvSpPr>
        <p:spPr>
          <a:xfrm>
            <a:off x="18699547" y="19186710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372" name="TextBox 371"/>
          <p:cNvSpPr txBox="1"/>
          <p:nvPr/>
        </p:nvSpPr>
        <p:spPr>
          <a:xfrm>
            <a:off x="17885593" y="19186710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sp>
        <p:nvSpPr>
          <p:cNvPr id="373" name="Rectangle 372"/>
          <p:cNvSpPr/>
          <p:nvPr/>
        </p:nvSpPr>
        <p:spPr>
          <a:xfrm>
            <a:off x="14099379" y="21324875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TextBox 373"/>
          <p:cNvSpPr txBox="1"/>
          <p:nvPr/>
        </p:nvSpPr>
        <p:spPr>
          <a:xfrm>
            <a:off x="12456305" y="20724796"/>
            <a:ext cx="2804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 pitchFamily="34" charset="0"/>
                <a:cs typeface="Helvetica" pitchFamily="34" charset="0"/>
              </a:rPr>
              <a:t>Request Buffer State</a:t>
            </a:r>
            <a:endParaRPr lang="en-US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75" name="Rectangle 374"/>
          <p:cNvSpPr/>
          <p:nvPr/>
        </p:nvSpPr>
        <p:spPr>
          <a:xfrm>
            <a:off x="14956635" y="21039123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Main Memory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376" name="TextBox 375"/>
          <p:cNvSpPr txBox="1"/>
          <p:nvPr/>
        </p:nvSpPr>
        <p:spPr>
          <a:xfrm>
            <a:off x="11741925" y="20167580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  <a:cs typeface="Helvetica" pitchFamily="34" charset="0"/>
              </a:rPr>
              <a:t>2. Run with another application</a:t>
            </a:r>
            <a:endParaRPr lang="en-US" sz="2400" b="1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77" name="Rectangle 376"/>
          <p:cNvSpPr/>
          <p:nvPr/>
        </p:nvSpPr>
        <p:spPr>
          <a:xfrm>
            <a:off x="13242123" y="21324875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2" name="Straight Arrow Connector 381"/>
          <p:cNvCxnSpPr/>
          <p:nvPr/>
        </p:nvCxnSpPr>
        <p:spPr>
          <a:xfrm rot="10800000">
            <a:off x="16671147" y="20966097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Rectangle 409"/>
          <p:cNvSpPr/>
          <p:nvPr/>
        </p:nvSpPr>
        <p:spPr>
          <a:xfrm>
            <a:off x="19385791" y="21039123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Main Memory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427" name="Rectangle 426"/>
          <p:cNvSpPr/>
          <p:nvPr/>
        </p:nvSpPr>
        <p:spPr>
          <a:xfrm>
            <a:off x="18528535" y="21324875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Rectangle 437"/>
          <p:cNvSpPr/>
          <p:nvPr/>
        </p:nvSpPr>
        <p:spPr>
          <a:xfrm>
            <a:off x="17671279" y="21324875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9" name="Straight Connector 438"/>
          <p:cNvCxnSpPr/>
          <p:nvPr/>
        </p:nvCxnSpPr>
        <p:spPr>
          <a:xfrm rot="5400000">
            <a:off x="18121558" y="21503470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rot="5400000">
            <a:off x="17264302" y="21502676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TextBox 451"/>
          <p:cNvSpPr txBox="1"/>
          <p:nvPr/>
        </p:nvSpPr>
        <p:spPr>
          <a:xfrm>
            <a:off x="18699547" y="20967685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457" name="TextBox 456"/>
          <p:cNvSpPr txBox="1"/>
          <p:nvPr/>
        </p:nvSpPr>
        <p:spPr>
          <a:xfrm>
            <a:off x="17885593" y="20967685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sp>
        <p:nvSpPr>
          <p:cNvPr id="458" name="Rectangle 457"/>
          <p:cNvSpPr/>
          <p:nvPr/>
        </p:nvSpPr>
        <p:spPr>
          <a:xfrm>
            <a:off x="12384867" y="21324875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Rectangle 460"/>
          <p:cNvSpPr/>
          <p:nvPr/>
        </p:nvSpPr>
        <p:spPr>
          <a:xfrm>
            <a:off x="16814023" y="21324875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TextBox 461"/>
          <p:cNvSpPr txBox="1"/>
          <p:nvPr/>
        </p:nvSpPr>
        <p:spPr>
          <a:xfrm>
            <a:off x="17028337" y="20967685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sp>
        <p:nvSpPr>
          <p:cNvPr id="463" name="Rectangle 462"/>
          <p:cNvSpPr/>
          <p:nvPr/>
        </p:nvSpPr>
        <p:spPr>
          <a:xfrm>
            <a:off x="14099379" y="23182263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TextBox 463"/>
          <p:cNvSpPr txBox="1"/>
          <p:nvPr/>
        </p:nvSpPr>
        <p:spPr>
          <a:xfrm>
            <a:off x="12456304" y="22582184"/>
            <a:ext cx="2938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Helvetica" pitchFamily="34" charset="0"/>
                <a:cs typeface="Helvetica" pitchFamily="34" charset="0"/>
              </a:rPr>
              <a:t>Request Buffer State</a:t>
            </a:r>
            <a:endParaRPr lang="en-US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65" name="Rectangle 464"/>
          <p:cNvSpPr/>
          <p:nvPr/>
        </p:nvSpPr>
        <p:spPr>
          <a:xfrm>
            <a:off x="14956635" y="22896511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Main Memory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11741925" y="22024968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Helvetica" pitchFamily="34" charset="0"/>
                <a:cs typeface="Helvetica" pitchFamily="34" charset="0"/>
              </a:rPr>
              <a:t>3. Run with another application: </a:t>
            </a:r>
            <a:r>
              <a:rPr lang="en-US" sz="2400" b="1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highest priority</a:t>
            </a:r>
            <a:endParaRPr lang="en-US" sz="2400" b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67" name="Rectangle 466"/>
          <p:cNvSpPr/>
          <p:nvPr/>
        </p:nvSpPr>
        <p:spPr>
          <a:xfrm>
            <a:off x="13242123" y="23182263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8" name="Straight Arrow Connector 467"/>
          <p:cNvCxnSpPr/>
          <p:nvPr/>
        </p:nvCxnSpPr>
        <p:spPr>
          <a:xfrm rot="10800000">
            <a:off x="16671147" y="22823485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Rectangle 468"/>
          <p:cNvSpPr/>
          <p:nvPr/>
        </p:nvSpPr>
        <p:spPr>
          <a:xfrm>
            <a:off x="19385791" y="22896511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>
                <a:solidFill>
                  <a:schemeClr val="tx1"/>
                </a:solidFill>
              </a:rPr>
              <a:t>Main Memory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470" name="Rectangle 469"/>
          <p:cNvSpPr/>
          <p:nvPr/>
        </p:nvSpPr>
        <p:spPr>
          <a:xfrm>
            <a:off x="18528535" y="23182263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Rectangle 470"/>
          <p:cNvSpPr/>
          <p:nvPr/>
        </p:nvSpPr>
        <p:spPr>
          <a:xfrm>
            <a:off x="17671279" y="23182263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2" name="Straight Connector 471"/>
          <p:cNvCxnSpPr/>
          <p:nvPr/>
        </p:nvCxnSpPr>
        <p:spPr>
          <a:xfrm rot="5400000">
            <a:off x="18121558" y="23360858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rot="5400000">
            <a:off x="17264302" y="23360064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TextBox 473"/>
          <p:cNvSpPr txBox="1"/>
          <p:nvPr/>
        </p:nvSpPr>
        <p:spPr>
          <a:xfrm>
            <a:off x="18699547" y="22825073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475" name="TextBox 474"/>
          <p:cNvSpPr txBox="1"/>
          <p:nvPr/>
        </p:nvSpPr>
        <p:spPr>
          <a:xfrm>
            <a:off x="17885593" y="22825073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sp>
        <p:nvSpPr>
          <p:cNvPr id="476" name="Rectangle 475"/>
          <p:cNvSpPr/>
          <p:nvPr/>
        </p:nvSpPr>
        <p:spPr>
          <a:xfrm>
            <a:off x="12384867" y="23182263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Rectangle 476"/>
          <p:cNvSpPr/>
          <p:nvPr/>
        </p:nvSpPr>
        <p:spPr>
          <a:xfrm>
            <a:off x="16814023" y="23182263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TextBox 477"/>
          <p:cNvSpPr txBox="1"/>
          <p:nvPr/>
        </p:nvSpPr>
        <p:spPr>
          <a:xfrm>
            <a:off x="17028337" y="22825073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cxnSp>
        <p:nvCxnSpPr>
          <p:cNvPr id="481" name="Straight Connector 480"/>
          <p:cNvCxnSpPr/>
          <p:nvPr/>
        </p:nvCxnSpPr>
        <p:spPr>
          <a:xfrm rot="5400000">
            <a:off x="16421908" y="21503774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Connector 481"/>
          <p:cNvCxnSpPr/>
          <p:nvPr/>
        </p:nvCxnSpPr>
        <p:spPr>
          <a:xfrm rot="5400000">
            <a:off x="16421908" y="19721701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Box 482"/>
          <p:cNvSpPr txBox="1"/>
          <p:nvPr/>
        </p:nvSpPr>
        <p:spPr>
          <a:xfrm>
            <a:off x="17028337" y="19177433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sp>
        <p:nvSpPr>
          <p:cNvPr id="485" name="TextBox 484"/>
          <p:cNvSpPr txBox="1"/>
          <p:nvPr/>
        </p:nvSpPr>
        <p:spPr>
          <a:xfrm>
            <a:off x="16180606" y="20481888"/>
            <a:ext cx="1785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Helvetica" pitchFamily="34" charset="0"/>
                <a:cs typeface="Helvetica" pitchFamily="34" charset="0"/>
              </a:rPr>
              <a:t>Time units</a:t>
            </a:r>
            <a:endParaRPr lang="en-US" sz="21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86" name="TextBox 485"/>
          <p:cNvSpPr txBox="1"/>
          <p:nvPr/>
        </p:nvSpPr>
        <p:spPr>
          <a:xfrm>
            <a:off x="17609366" y="20496395"/>
            <a:ext cx="24511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Helvetica" pitchFamily="34" charset="0"/>
                <a:cs typeface="Helvetica" pitchFamily="34" charset="0"/>
              </a:rPr>
              <a:t>Service order</a:t>
            </a:r>
            <a:endParaRPr lang="en-US" sz="21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87" name="TextBox 486"/>
          <p:cNvSpPr txBox="1"/>
          <p:nvPr/>
        </p:nvSpPr>
        <p:spPr>
          <a:xfrm>
            <a:off x="16161556" y="22377363"/>
            <a:ext cx="17859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Helvetica" pitchFamily="34" charset="0"/>
                <a:cs typeface="Helvetica" pitchFamily="34" charset="0"/>
              </a:rPr>
              <a:t>Time units</a:t>
            </a:r>
            <a:endParaRPr lang="en-US" sz="21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88" name="TextBox 487"/>
          <p:cNvSpPr txBox="1"/>
          <p:nvPr/>
        </p:nvSpPr>
        <p:spPr>
          <a:xfrm>
            <a:off x="17590316" y="22363295"/>
            <a:ext cx="24511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Helvetica" pitchFamily="34" charset="0"/>
                <a:cs typeface="Helvetica" pitchFamily="34" charset="0"/>
              </a:rPr>
              <a:t>Service order</a:t>
            </a:r>
            <a:endParaRPr lang="en-US" sz="21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89" name="TextBox 488"/>
          <p:cNvSpPr txBox="1"/>
          <p:nvPr/>
        </p:nvSpPr>
        <p:spPr>
          <a:xfrm>
            <a:off x="10983348" y="24916815"/>
            <a:ext cx="106778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ambria" panose="02040503050406030204" pitchFamily="18" charset="0"/>
              </a:rPr>
              <a:t>Highest priority </a:t>
            </a:r>
            <a:r>
              <a:rPr lang="en-US" sz="4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 Little interference</a:t>
            </a:r>
          </a:p>
          <a:p>
            <a:pPr algn="ctr"/>
            <a:r>
              <a:rPr lang="en-US" sz="4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(almost as if application were run alone)</a:t>
            </a:r>
          </a:p>
          <a:p>
            <a:pPr algn="ctr"/>
            <a:endParaRPr lang="en-US" sz="4000" dirty="0">
              <a:latin typeface="Cambria" panose="02040503050406030204" pitchFamily="18" charset="0"/>
              <a:sym typeface="Wingdings" panose="05000000000000000000" pitchFamily="2" charset="2"/>
            </a:endParaRPr>
          </a:p>
          <a:p>
            <a:pPr algn="ctr"/>
            <a:r>
              <a:rPr lang="en-US" sz="4000" i="1" dirty="0" smtClean="0">
                <a:latin typeface="Cambria" panose="02040503050406030204" pitchFamily="18" charset="0"/>
                <a:sym typeface="Wingdings" panose="05000000000000000000" pitchFamily="2" charset="2"/>
              </a:rPr>
              <a:t>Enables estimation of </a:t>
            </a:r>
            <a:r>
              <a:rPr lang="en-US" sz="4000" b="1" i="1" dirty="0" smtClean="0">
                <a:solidFill>
                  <a:srgbClr val="0070C0"/>
                </a:solidFill>
                <a:latin typeface="Cambria" panose="02040503050406030204" pitchFamily="18" charset="0"/>
                <a:sym typeface="Wingdings" panose="05000000000000000000" pitchFamily="2" charset="2"/>
              </a:rPr>
              <a:t>miss service time </a:t>
            </a:r>
            <a:endParaRPr lang="en-US" sz="4000" b="1" i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490" name="Rectangle 489"/>
          <p:cNvSpPr/>
          <p:nvPr/>
        </p:nvSpPr>
        <p:spPr>
          <a:xfrm>
            <a:off x="21558072" y="17353536"/>
            <a:ext cx="91154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dirty="0" smtClean="0">
                <a:latin typeface="Cambria" pitchFamily="18" charset="0"/>
                <a:cs typeface="Helvetica" pitchFamily="34" charset="0"/>
              </a:rPr>
              <a:t>Quantify shared cache capacity contention:</a:t>
            </a:r>
          </a:p>
          <a:p>
            <a:pPr algn="ctr">
              <a:defRPr/>
            </a:pPr>
            <a:r>
              <a:rPr lang="en-US" sz="3000" b="1" dirty="0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Using auxiliary tag stores </a:t>
            </a:r>
            <a:r>
              <a:rPr lang="en-US" sz="3000" dirty="0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(</a:t>
            </a:r>
            <a:r>
              <a:rPr lang="en-US" sz="3000" dirty="0" err="1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Pomerene</a:t>
            </a:r>
            <a:r>
              <a:rPr lang="en-US" sz="3000" dirty="0" smtClean="0">
                <a:solidFill>
                  <a:srgbClr val="0070C0"/>
                </a:solidFill>
                <a:latin typeface="Cambria" pitchFamily="18" charset="0"/>
                <a:cs typeface="Helvetica" pitchFamily="34" charset="0"/>
              </a:rPr>
              <a:t> et al., 1989)</a:t>
            </a:r>
            <a:endParaRPr lang="en-US" sz="3000" dirty="0">
              <a:solidFill>
                <a:srgbClr val="0070C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492" name="Rectangle 65"/>
          <p:cNvSpPr>
            <a:spLocks noChangeArrowheads="1"/>
          </p:cNvSpPr>
          <p:nvPr/>
        </p:nvSpPr>
        <p:spPr bwMode="auto">
          <a:xfrm>
            <a:off x="27564307" y="18917024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493" name="TextBox 66"/>
          <p:cNvSpPr txBox="1">
            <a:spLocks noChangeArrowheads="1"/>
          </p:cNvSpPr>
          <p:nvPr/>
        </p:nvSpPr>
        <p:spPr bwMode="auto">
          <a:xfrm>
            <a:off x="27593069" y="19620863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494" name="Rectangle 65"/>
          <p:cNvSpPr>
            <a:spLocks noChangeArrowheads="1"/>
          </p:cNvSpPr>
          <p:nvPr/>
        </p:nvSpPr>
        <p:spPr bwMode="auto">
          <a:xfrm>
            <a:off x="24003763" y="19309136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495" name="TextBox 66"/>
          <p:cNvSpPr txBox="1">
            <a:spLocks noChangeArrowheads="1"/>
          </p:cNvSpPr>
          <p:nvPr/>
        </p:nvSpPr>
        <p:spPr bwMode="auto">
          <a:xfrm>
            <a:off x="24027366" y="19586287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496" name="Right Arrow 495"/>
          <p:cNvSpPr/>
          <p:nvPr/>
        </p:nvSpPr>
        <p:spPr>
          <a:xfrm>
            <a:off x="25666590" y="19425024"/>
            <a:ext cx="1734204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Left Arrow 496"/>
          <p:cNvSpPr/>
          <p:nvPr/>
        </p:nvSpPr>
        <p:spPr>
          <a:xfrm>
            <a:off x="25632428" y="20244828"/>
            <a:ext cx="1692166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Right Arrow 497"/>
          <p:cNvSpPr/>
          <p:nvPr/>
        </p:nvSpPr>
        <p:spPr>
          <a:xfrm>
            <a:off x="23228190" y="19406628"/>
            <a:ext cx="714702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Left Arrow 499"/>
          <p:cNvSpPr/>
          <p:nvPr/>
        </p:nvSpPr>
        <p:spPr>
          <a:xfrm>
            <a:off x="23165126" y="20263224"/>
            <a:ext cx="685800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Rectangle 65"/>
          <p:cNvSpPr>
            <a:spLocks noChangeArrowheads="1"/>
          </p:cNvSpPr>
          <p:nvPr/>
        </p:nvSpPr>
        <p:spPr bwMode="auto">
          <a:xfrm>
            <a:off x="23997413" y="21143745"/>
            <a:ext cx="1554163" cy="996950"/>
          </a:xfrm>
          <a:prstGeom prst="rect">
            <a:avLst/>
          </a:prstGeom>
          <a:noFill/>
          <a:ln w="54864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Auxiliary Tag Store</a:t>
            </a:r>
            <a:endParaRPr lang="en-US" sz="2200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02" name="TextBox 501"/>
          <p:cNvSpPr txBox="1"/>
          <p:nvPr/>
        </p:nvSpPr>
        <p:spPr>
          <a:xfrm>
            <a:off x="27813326" y="20805887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Priority</a:t>
            </a:r>
            <a:endParaRPr lang="en-US" sz="2800" i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04" name="Rectangle 503"/>
          <p:cNvSpPr/>
          <p:nvPr/>
        </p:nvSpPr>
        <p:spPr>
          <a:xfrm>
            <a:off x="21990594" y="19016495"/>
            <a:ext cx="990600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505" name="Rectangle 504"/>
          <p:cNvSpPr/>
          <p:nvPr/>
        </p:nvSpPr>
        <p:spPr>
          <a:xfrm>
            <a:off x="21990594" y="20311895"/>
            <a:ext cx="9906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510" name="Rectangle 65"/>
          <p:cNvSpPr>
            <a:spLocks noChangeArrowheads="1"/>
          </p:cNvSpPr>
          <p:nvPr/>
        </p:nvSpPr>
        <p:spPr bwMode="auto">
          <a:xfrm>
            <a:off x="24002065" y="22390474"/>
            <a:ext cx="1554163" cy="996950"/>
          </a:xfrm>
          <a:prstGeom prst="rect">
            <a:avLst/>
          </a:prstGeom>
          <a:noFill/>
          <a:ln w="54864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i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Auxiliary Tag Store</a:t>
            </a:r>
            <a:endParaRPr lang="en-US" sz="2200" i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2" name="TextBox 511"/>
          <p:cNvSpPr txBox="1"/>
          <p:nvPr/>
        </p:nvSpPr>
        <p:spPr>
          <a:xfrm>
            <a:off x="20373223" y="23739941"/>
            <a:ext cx="10677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ambria" panose="02040503050406030204" pitchFamily="18" charset="0"/>
                <a:sym typeface="Wingdings" panose="05000000000000000000" pitchFamily="2" charset="2"/>
              </a:rPr>
              <a:t>Auxiliary tag store counts </a:t>
            </a:r>
            <a:r>
              <a:rPr lang="en-US" sz="4000" i="1" dirty="0" smtClean="0">
                <a:solidFill>
                  <a:srgbClr val="0070C0"/>
                </a:solidFill>
                <a:latin typeface="Cambria" panose="02040503050406030204" pitchFamily="18" charset="0"/>
                <a:sym typeface="Wingdings" panose="05000000000000000000" pitchFamily="2" charset="2"/>
              </a:rPr>
              <a:t>#contention misses</a:t>
            </a:r>
            <a:endParaRPr lang="en-US" sz="4000" i="1" dirty="0">
              <a:solidFill>
                <a:srgbClr val="0070C0"/>
              </a:solidFill>
              <a:latin typeface="Cambria" panose="02040503050406030204" pitchFamily="18" charset="0"/>
              <a:sym typeface="Wingdings" panose="05000000000000000000" pitchFamily="2" charset="2"/>
            </a:endParaRPr>
          </a:p>
        </p:txBody>
      </p:sp>
      <p:cxnSp>
        <p:nvCxnSpPr>
          <p:cNvPr id="513" name="Straight Arrow Connector 512"/>
          <p:cNvCxnSpPr/>
          <p:nvPr/>
        </p:nvCxnSpPr>
        <p:spPr>
          <a:xfrm flipH="1">
            <a:off x="23226471" y="25021917"/>
            <a:ext cx="2743200" cy="685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Box 513"/>
          <p:cNvSpPr txBox="1"/>
          <p:nvPr/>
        </p:nvSpPr>
        <p:spPr>
          <a:xfrm>
            <a:off x="21626271" y="25748287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C00000"/>
                </a:solidFill>
              </a:rPr>
              <a:t>From auxiliary tag store</a:t>
            </a:r>
          </a:p>
          <a:p>
            <a:pPr algn="ctr"/>
            <a:r>
              <a:rPr lang="en-US" sz="2200" b="1" i="1" dirty="0" smtClean="0">
                <a:solidFill>
                  <a:srgbClr val="C00000"/>
                </a:solidFill>
              </a:rPr>
              <a:t>when given high priority</a:t>
            </a:r>
            <a:endParaRPr lang="en-US" sz="2200" b="1" i="1" dirty="0">
              <a:solidFill>
                <a:srgbClr val="C00000"/>
              </a:solidFill>
            </a:endParaRPr>
          </a:p>
        </p:txBody>
      </p:sp>
      <p:cxnSp>
        <p:nvCxnSpPr>
          <p:cNvPr id="515" name="Straight Arrow Connector 514"/>
          <p:cNvCxnSpPr/>
          <p:nvPr/>
        </p:nvCxnSpPr>
        <p:spPr>
          <a:xfrm>
            <a:off x="26350671" y="25486558"/>
            <a:ext cx="990600" cy="304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TextBox 515"/>
          <p:cNvSpPr txBox="1"/>
          <p:nvPr/>
        </p:nvSpPr>
        <p:spPr>
          <a:xfrm>
            <a:off x="25712169" y="25860117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rgbClr val="C00000"/>
                </a:solidFill>
              </a:rPr>
              <a:t>Measured when given high priority</a:t>
            </a:r>
            <a:endParaRPr lang="en-US" sz="2200" b="1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7" name="TextBox 516"/>
              <p:cNvSpPr txBox="1"/>
              <p:nvPr/>
            </p:nvSpPr>
            <p:spPr>
              <a:xfrm>
                <a:off x="21600504" y="24561265"/>
                <a:ext cx="8686800" cy="8617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Cache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Contention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Cycles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#Contention Misses x          </a:t>
                </a:r>
              </a:p>
              <a:p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               Average Miss Service Time</a:t>
                </a:r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17" name="TextBox 5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0504" y="24561265"/>
                <a:ext cx="8686800" cy="861774"/>
              </a:xfrm>
              <a:prstGeom prst="rect">
                <a:avLst/>
              </a:prstGeom>
              <a:blipFill rotWithShape="0">
                <a:blip r:embed="rId8"/>
                <a:stretch>
                  <a:fillRect t="-12766" b="-248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8" name="TextBox 517"/>
          <p:cNvSpPr txBox="1"/>
          <p:nvPr/>
        </p:nvSpPr>
        <p:spPr>
          <a:xfrm>
            <a:off x="20768566" y="26818153"/>
            <a:ext cx="1041345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i="1" dirty="0">
                <a:latin typeface="Cambria" panose="02040503050406030204" pitchFamily="18" charset="0"/>
              </a:rPr>
              <a:t>Remove contention cycles when estimating </a:t>
            </a:r>
            <a:r>
              <a:rPr lang="en-US" sz="3500" i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CAR</a:t>
            </a:r>
            <a:r>
              <a:rPr lang="en-US" sz="3500" i="1" baseline="-25000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Alone</a:t>
            </a:r>
            <a:endParaRPr lang="en-US" sz="3500" i="1" baseline="-25000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  <p:sp>
        <p:nvSpPr>
          <p:cNvPr id="519" name="Content Placeholder 2"/>
          <p:cNvSpPr txBox="1">
            <a:spLocks/>
          </p:cNvSpPr>
          <p:nvPr/>
        </p:nvSpPr>
        <p:spPr>
          <a:xfrm>
            <a:off x="11882368" y="27744775"/>
            <a:ext cx="19168747" cy="873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sz="4000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Average error of </a:t>
            </a:r>
            <a:r>
              <a:rPr lang="en-US" sz="4000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ASM: </a:t>
            </a:r>
            <a:r>
              <a:rPr lang="en-US" sz="4000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10%; </a:t>
            </a:r>
            <a:r>
              <a:rPr lang="en-US" sz="4000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Average error of previous models: </a:t>
            </a:r>
            <a:r>
              <a:rPr lang="en-US" sz="4000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30%</a:t>
            </a:r>
            <a:endParaRPr lang="en-US" sz="4000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20" name="Rectangle 65"/>
          <p:cNvSpPr>
            <a:spLocks noChangeArrowheads="1"/>
          </p:cNvSpPr>
          <p:nvPr/>
        </p:nvSpPr>
        <p:spPr bwMode="auto">
          <a:xfrm>
            <a:off x="8284098" y="31076045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521" name="TextBox 66"/>
          <p:cNvSpPr txBox="1">
            <a:spLocks noChangeArrowheads="1"/>
          </p:cNvSpPr>
          <p:nvPr/>
        </p:nvSpPr>
        <p:spPr bwMode="auto">
          <a:xfrm>
            <a:off x="8312860" y="31779884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522" name="Rectangle 65"/>
          <p:cNvSpPr>
            <a:spLocks noChangeArrowheads="1"/>
          </p:cNvSpPr>
          <p:nvPr/>
        </p:nvSpPr>
        <p:spPr bwMode="auto">
          <a:xfrm>
            <a:off x="4723554" y="31468157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523" name="TextBox 66"/>
          <p:cNvSpPr txBox="1">
            <a:spLocks noChangeArrowheads="1"/>
          </p:cNvSpPr>
          <p:nvPr/>
        </p:nvSpPr>
        <p:spPr bwMode="auto">
          <a:xfrm>
            <a:off x="4747157" y="31745308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524" name="Right Arrow 523"/>
          <p:cNvSpPr/>
          <p:nvPr/>
        </p:nvSpPr>
        <p:spPr>
          <a:xfrm>
            <a:off x="6386381" y="31584045"/>
            <a:ext cx="1734204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Left Arrow 524"/>
          <p:cNvSpPr/>
          <p:nvPr/>
        </p:nvSpPr>
        <p:spPr>
          <a:xfrm>
            <a:off x="6352219" y="32403849"/>
            <a:ext cx="1692166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ight Arrow 525"/>
          <p:cNvSpPr/>
          <p:nvPr/>
        </p:nvSpPr>
        <p:spPr>
          <a:xfrm>
            <a:off x="3947981" y="31565649"/>
            <a:ext cx="714702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Left Arrow 526"/>
          <p:cNvSpPr/>
          <p:nvPr/>
        </p:nvSpPr>
        <p:spPr>
          <a:xfrm>
            <a:off x="3884917" y="32422245"/>
            <a:ext cx="685800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Rectangle 527"/>
          <p:cNvSpPr/>
          <p:nvPr/>
        </p:nvSpPr>
        <p:spPr>
          <a:xfrm>
            <a:off x="2710385" y="31175516"/>
            <a:ext cx="990600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529" name="Rectangle 528"/>
          <p:cNvSpPr/>
          <p:nvPr/>
        </p:nvSpPr>
        <p:spPr>
          <a:xfrm>
            <a:off x="2710385" y="32470916"/>
            <a:ext cx="9906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530" name="Oval 529"/>
          <p:cNvSpPr/>
          <p:nvPr/>
        </p:nvSpPr>
        <p:spPr>
          <a:xfrm>
            <a:off x="4431453" y="31021743"/>
            <a:ext cx="2133600" cy="25146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TextBox 530"/>
          <p:cNvSpPr txBox="1"/>
          <p:nvPr/>
        </p:nvSpPr>
        <p:spPr>
          <a:xfrm>
            <a:off x="633235" y="30037663"/>
            <a:ext cx="125692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Slowdown-aware cache capacity partitioning</a:t>
            </a:r>
            <a:endParaRPr lang="en-US" sz="5000" baseline="-2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532" name="TextBox 531"/>
          <p:cNvSpPr txBox="1"/>
          <p:nvPr/>
        </p:nvSpPr>
        <p:spPr>
          <a:xfrm>
            <a:off x="1234863" y="33811051"/>
            <a:ext cx="10085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latin typeface="Cambria" panose="02040503050406030204" pitchFamily="18" charset="0"/>
              </a:rPr>
              <a:t>Previous work: Reduce miss counts; </a:t>
            </a:r>
          </a:p>
          <a:p>
            <a:pPr algn="ctr"/>
            <a:r>
              <a:rPr lang="en-US" sz="4000" i="1" dirty="0" smtClean="0">
                <a:latin typeface="Cambria" panose="02040503050406030204" pitchFamily="18" charset="0"/>
              </a:rPr>
              <a:t>Our proposal: Reduce slowdowns</a:t>
            </a:r>
            <a:endParaRPr lang="en-US" sz="4000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33" name="TextBox 532"/>
          <p:cNvSpPr txBox="1"/>
          <p:nvPr/>
        </p:nvSpPr>
        <p:spPr>
          <a:xfrm>
            <a:off x="-622329" y="35229949"/>
            <a:ext cx="151146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Slowdown-aware memory bandwidth partitioning</a:t>
            </a:r>
            <a:endParaRPr lang="en-US" sz="5000" baseline="-2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534" name="Rectangle 65"/>
          <p:cNvSpPr>
            <a:spLocks noChangeArrowheads="1"/>
          </p:cNvSpPr>
          <p:nvPr/>
        </p:nvSpPr>
        <p:spPr bwMode="auto">
          <a:xfrm>
            <a:off x="8284098" y="36116892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535" name="TextBox 66"/>
          <p:cNvSpPr txBox="1">
            <a:spLocks noChangeArrowheads="1"/>
          </p:cNvSpPr>
          <p:nvPr/>
        </p:nvSpPr>
        <p:spPr bwMode="auto">
          <a:xfrm>
            <a:off x="8312860" y="36820731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536" name="Rectangle 65"/>
          <p:cNvSpPr>
            <a:spLocks noChangeArrowheads="1"/>
          </p:cNvSpPr>
          <p:nvPr/>
        </p:nvSpPr>
        <p:spPr bwMode="auto">
          <a:xfrm>
            <a:off x="4723554" y="36509004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537" name="TextBox 66"/>
          <p:cNvSpPr txBox="1">
            <a:spLocks noChangeArrowheads="1"/>
          </p:cNvSpPr>
          <p:nvPr/>
        </p:nvSpPr>
        <p:spPr bwMode="auto">
          <a:xfrm>
            <a:off x="4747157" y="36786155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538" name="Right Arrow 537"/>
          <p:cNvSpPr/>
          <p:nvPr/>
        </p:nvSpPr>
        <p:spPr>
          <a:xfrm>
            <a:off x="6386381" y="36624892"/>
            <a:ext cx="1734204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Left Arrow 538"/>
          <p:cNvSpPr/>
          <p:nvPr/>
        </p:nvSpPr>
        <p:spPr>
          <a:xfrm>
            <a:off x="6352219" y="37444696"/>
            <a:ext cx="1692166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Right Arrow 539"/>
          <p:cNvSpPr/>
          <p:nvPr/>
        </p:nvSpPr>
        <p:spPr>
          <a:xfrm>
            <a:off x="3947981" y="36606496"/>
            <a:ext cx="714702" cy="53340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Left Arrow 540"/>
          <p:cNvSpPr/>
          <p:nvPr/>
        </p:nvSpPr>
        <p:spPr>
          <a:xfrm>
            <a:off x="3884917" y="37463092"/>
            <a:ext cx="685800" cy="53340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Rectangle 541"/>
          <p:cNvSpPr/>
          <p:nvPr/>
        </p:nvSpPr>
        <p:spPr>
          <a:xfrm>
            <a:off x="2710385" y="36216363"/>
            <a:ext cx="990600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543" name="Rectangle 542"/>
          <p:cNvSpPr/>
          <p:nvPr/>
        </p:nvSpPr>
        <p:spPr>
          <a:xfrm>
            <a:off x="2710385" y="37511763"/>
            <a:ext cx="9906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Core</a:t>
            </a:r>
            <a:endParaRPr lang="en-US" sz="2400" b="1" dirty="0"/>
          </a:p>
        </p:txBody>
      </p:sp>
      <p:sp>
        <p:nvSpPr>
          <p:cNvPr id="544" name="Oval 543"/>
          <p:cNvSpPr/>
          <p:nvPr/>
        </p:nvSpPr>
        <p:spPr>
          <a:xfrm>
            <a:off x="6215585" y="36123024"/>
            <a:ext cx="2133600" cy="251460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TextBox 544"/>
          <p:cNvSpPr txBox="1"/>
          <p:nvPr/>
        </p:nvSpPr>
        <p:spPr>
          <a:xfrm>
            <a:off x="1172731" y="38799928"/>
            <a:ext cx="10085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latin typeface="Cambria" panose="02040503050406030204" pitchFamily="18" charset="0"/>
              </a:rPr>
              <a:t>Allocation memory bandwidth </a:t>
            </a:r>
          </a:p>
          <a:p>
            <a:pPr algn="ctr"/>
            <a:r>
              <a:rPr lang="en-US" sz="4000" i="1" dirty="0" smtClean="0">
                <a:latin typeface="Cambria" panose="02040503050406030204" pitchFamily="18" charset="0"/>
              </a:rPr>
              <a:t>proportional to slowdowns</a:t>
            </a:r>
            <a:endParaRPr lang="en-US" sz="4000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47" name="TextBox 546"/>
          <p:cNvSpPr txBox="1"/>
          <p:nvPr/>
        </p:nvSpPr>
        <p:spPr>
          <a:xfrm>
            <a:off x="12325942" y="29998224"/>
            <a:ext cx="1256926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Coordinated Resource </a:t>
            </a:r>
          </a:p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Allocation Schemes</a:t>
            </a:r>
            <a:endParaRPr lang="en-US" sz="5000" baseline="-2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548" name="Rectangle 65"/>
          <p:cNvSpPr>
            <a:spLocks noChangeArrowheads="1"/>
          </p:cNvSpPr>
          <p:nvPr/>
        </p:nvSpPr>
        <p:spPr bwMode="auto">
          <a:xfrm>
            <a:off x="20044744" y="32492295"/>
            <a:ext cx="1893887" cy="256063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549" name="TextBox 66"/>
          <p:cNvSpPr txBox="1">
            <a:spLocks noChangeArrowheads="1"/>
          </p:cNvSpPr>
          <p:nvPr/>
        </p:nvSpPr>
        <p:spPr bwMode="auto">
          <a:xfrm>
            <a:off x="20073506" y="33196134"/>
            <a:ext cx="18381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550" name="Left-Right Arrow 67"/>
          <p:cNvSpPr>
            <a:spLocks noChangeArrowheads="1"/>
          </p:cNvSpPr>
          <p:nvPr/>
        </p:nvSpPr>
        <p:spPr bwMode="auto">
          <a:xfrm>
            <a:off x="19163681" y="33398757"/>
            <a:ext cx="881063" cy="682625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1" name="Rectangle 65"/>
          <p:cNvSpPr>
            <a:spLocks noChangeArrowheads="1"/>
          </p:cNvSpPr>
          <p:nvPr/>
        </p:nvSpPr>
        <p:spPr bwMode="auto">
          <a:xfrm>
            <a:off x="17601581" y="32884407"/>
            <a:ext cx="1554163" cy="1606550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220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552" name="TextBox 66"/>
          <p:cNvSpPr txBox="1">
            <a:spLocks noChangeArrowheads="1"/>
          </p:cNvSpPr>
          <p:nvPr/>
        </p:nvSpPr>
        <p:spPr bwMode="auto">
          <a:xfrm>
            <a:off x="17625184" y="33161558"/>
            <a:ext cx="1508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553" name="Left-Right Arrow 67"/>
          <p:cNvSpPr>
            <a:spLocks noChangeArrowheads="1"/>
          </p:cNvSpPr>
          <p:nvPr/>
        </p:nvSpPr>
        <p:spPr bwMode="auto">
          <a:xfrm>
            <a:off x="16717344" y="33393995"/>
            <a:ext cx="871537" cy="682625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4" name="Rectangle 16"/>
          <p:cNvSpPr>
            <a:spLocks noChangeArrowheads="1"/>
          </p:cNvSpPr>
          <p:nvPr/>
        </p:nvSpPr>
        <p:spPr bwMode="auto">
          <a:xfrm>
            <a:off x="15678899" y="32531982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5" name="TextBox 17"/>
          <p:cNvSpPr txBox="1">
            <a:spLocks noChangeArrowheads="1"/>
          </p:cNvSpPr>
          <p:nvPr/>
        </p:nvSpPr>
        <p:spPr bwMode="auto">
          <a:xfrm>
            <a:off x="15678899" y="32807880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556" name="Rectangle 16"/>
          <p:cNvSpPr>
            <a:spLocks noChangeArrowheads="1"/>
          </p:cNvSpPr>
          <p:nvPr/>
        </p:nvSpPr>
        <p:spPr bwMode="auto">
          <a:xfrm>
            <a:off x="14216812" y="32531982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7" name="TextBox 17"/>
          <p:cNvSpPr txBox="1">
            <a:spLocks noChangeArrowheads="1"/>
          </p:cNvSpPr>
          <p:nvPr/>
        </p:nvSpPr>
        <p:spPr bwMode="auto">
          <a:xfrm>
            <a:off x="14216812" y="32807880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558" name="Rectangle 16"/>
          <p:cNvSpPr>
            <a:spLocks noChangeArrowheads="1"/>
          </p:cNvSpPr>
          <p:nvPr/>
        </p:nvSpPr>
        <p:spPr bwMode="auto">
          <a:xfrm>
            <a:off x="15678899" y="34039615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9" name="TextBox 17"/>
          <p:cNvSpPr txBox="1">
            <a:spLocks noChangeArrowheads="1"/>
          </p:cNvSpPr>
          <p:nvPr/>
        </p:nvSpPr>
        <p:spPr bwMode="auto">
          <a:xfrm>
            <a:off x="15678899" y="34315513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560" name="Rectangle 559"/>
          <p:cNvSpPr>
            <a:spLocks noChangeArrowheads="1"/>
          </p:cNvSpPr>
          <p:nvPr/>
        </p:nvSpPr>
        <p:spPr bwMode="auto">
          <a:xfrm>
            <a:off x="14216812" y="34039615"/>
            <a:ext cx="976313" cy="930767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20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1" name="TextBox 560"/>
          <p:cNvSpPr txBox="1">
            <a:spLocks noChangeArrowheads="1"/>
          </p:cNvSpPr>
          <p:nvPr/>
        </p:nvSpPr>
        <p:spPr bwMode="auto">
          <a:xfrm>
            <a:off x="14216812" y="34315513"/>
            <a:ext cx="97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cxnSp>
        <p:nvCxnSpPr>
          <p:cNvPr id="562" name="Straight Connector 561"/>
          <p:cNvCxnSpPr/>
          <p:nvPr/>
        </p:nvCxnSpPr>
        <p:spPr>
          <a:xfrm>
            <a:off x="15359812" y="32608182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/>
          <p:cNvCxnSpPr/>
          <p:nvPr/>
        </p:nvCxnSpPr>
        <p:spPr>
          <a:xfrm>
            <a:off x="15512212" y="32605552"/>
            <a:ext cx="0" cy="2286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Connector 563"/>
          <p:cNvCxnSpPr/>
          <p:nvPr/>
        </p:nvCxnSpPr>
        <p:spPr>
          <a:xfrm>
            <a:off x="14293012" y="33827382"/>
            <a:ext cx="228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Connector 564"/>
          <p:cNvCxnSpPr/>
          <p:nvPr/>
        </p:nvCxnSpPr>
        <p:spPr>
          <a:xfrm flipV="1">
            <a:off x="14293012" y="33672352"/>
            <a:ext cx="2286000" cy="26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rved Down Arrow 7"/>
          <p:cNvSpPr/>
          <p:nvPr/>
        </p:nvSpPr>
        <p:spPr>
          <a:xfrm>
            <a:off x="18107128" y="31589299"/>
            <a:ext cx="3331856" cy="782131"/>
          </a:xfrm>
          <a:prstGeom prst="curved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6" name="TextBox 565"/>
          <p:cNvSpPr txBox="1"/>
          <p:nvPr/>
        </p:nvSpPr>
        <p:spPr>
          <a:xfrm>
            <a:off x="16151903" y="35578044"/>
            <a:ext cx="4048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16-core system 100 workloads</a:t>
            </a:r>
            <a:endParaRPr lang="en-US" sz="2400" i="1" dirty="0"/>
          </a:p>
        </p:txBody>
      </p:sp>
      <p:sp>
        <p:nvSpPr>
          <p:cNvPr id="567" name="TextBox 566"/>
          <p:cNvSpPr txBox="1"/>
          <p:nvPr/>
        </p:nvSpPr>
        <p:spPr>
          <a:xfrm>
            <a:off x="13944609" y="39710395"/>
            <a:ext cx="9213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Significant fairness benefits across different channel counts</a:t>
            </a:r>
            <a:endParaRPr lang="en-US" sz="4000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568" name="Chart 567"/>
          <p:cNvGraphicFramePr/>
          <p:nvPr>
            <p:extLst>
              <p:ext uri="{D42A27DB-BD31-4B8C-83A1-F6EECF244321}">
                <p14:modId xmlns:p14="http://schemas.microsoft.com/office/powerpoint/2010/main" val="3433599746"/>
              </p:ext>
            </p:extLst>
          </p:nvPr>
        </p:nvGraphicFramePr>
        <p:xfrm>
          <a:off x="14070738" y="36149593"/>
          <a:ext cx="52197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69" name="Chart 568"/>
          <p:cNvGraphicFramePr/>
          <p:nvPr>
            <p:extLst>
              <p:ext uri="{D42A27DB-BD31-4B8C-83A1-F6EECF244321}">
                <p14:modId xmlns:p14="http://schemas.microsoft.com/office/powerpoint/2010/main" val="1120016939"/>
              </p:ext>
            </p:extLst>
          </p:nvPr>
        </p:nvGraphicFramePr>
        <p:xfrm>
          <a:off x="17652138" y="36133827"/>
          <a:ext cx="5210175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570" name="TextBox 569"/>
          <p:cNvSpPr txBox="1"/>
          <p:nvPr/>
        </p:nvSpPr>
        <p:spPr>
          <a:xfrm>
            <a:off x="20200080" y="30072247"/>
            <a:ext cx="1256926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Providing </a:t>
            </a:r>
          </a:p>
          <a:p>
            <a:pPr algn="ctr"/>
            <a:r>
              <a:rPr lang="en-US" sz="5000" dirty="0" smtClean="0">
                <a:solidFill>
                  <a:srgbClr val="C00000"/>
                </a:solidFill>
                <a:latin typeface="Cambria" pitchFamily="18" charset="0"/>
                <a:cs typeface="Helvetica" pitchFamily="34" charset="0"/>
              </a:rPr>
              <a:t>Slowdown Guarantees</a:t>
            </a:r>
            <a:endParaRPr lang="en-US" sz="5000" baseline="-25000" dirty="0">
              <a:solidFill>
                <a:srgbClr val="C00000"/>
              </a:solidFill>
              <a:latin typeface="Cambria" pitchFamily="18" charset="0"/>
              <a:cs typeface="Helvetica" pitchFamily="34" charset="0"/>
            </a:endParaRPr>
          </a:p>
        </p:txBody>
      </p:sp>
      <p:sp>
        <p:nvSpPr>
          <p:cNvPr id="571" name="TextBox 570"/>
          <p:cNvSpPr txBox="1"/>
          <p:nvPr/>
        </p:nvSpPr>
        <p:spPr>
          <a:xfrm>
            <a:off x="22593661" y="31977037"/>
            <a:ext cx="86370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Cache allocation with the goal of meeting a slowdown bound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mbria" panose="02040503050406030204" pitchFamily="18" charset="0"/>
              </a:rPr>
              <a:t>Allocate just enough cache space to critical application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mbria" panose="02040503050406030204" pitchFamily="18" charset="0"/>
              </a:rPr>
              <a:t>Allocate remaining cache space to other applications</a:t>
            </a:r>
            <a:endParaRPr lang="en-US" sz="4000" dirty="0">
              <a:latin typeface="Cambria" panose="02040503050406030204" pitchFamily="18" charset="0"/>
            </a:endParaRPr>
          </a:p>
        </p:txBody>
      </p:sp>
      <p:graphicFrame>
        <p:nvGraphicFramePr>
          <p:cNvPr id="572" name="Chart 571"/>
          <p:cNvGraphicFramePr/>
          <p:nvPr>
            <p:extLst>
              <p:ext uri="{D42A27DB-BD31-4B8C-83A1-F6EECF244321}">
                <p14:modId xmlns:p14="http://schemas.microsoft.com/office/powerpoint/2010/main" val="69643097"/>
              </p:ext>
            </p:extLst>
          </p:nvPr>
        </p:nvGraphicFramePr>
        <p:xfrm>
          <a:off x="23483203" y="36419240"/>
          <a:ext cx="6858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Default">
      <a:dk1>
        <a:srgbClr val="1BADCF"/>
      </a:dk1>
      <a:lt1>
        <a:srgbClr val="FFFFFF"/>
      </a:lt1>
      <a:dk2>
        <a:srgbClr val="000000"/>
      </a:dk2>
      <a:lt2>
        <a:srgbClr val="F4F1E9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CEF0F8"/>
      </a:accent5>
      <a:accent6>
        <a:srgbClr val="002E5C"/>
      </a:accent6>
      <a:hlink>
        <a:srgbClr val="6CD3EB"/>
      </a:hlink>
      <a:folHlink>
        <a:srgbClr val="FFC0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Default">
      <a:dk1>
        <a:srgbClr val="1BADCF"/>
      </a:dk1>
      <a:lt1>
        <a:srgbClr val="FFFFFF"/>
      </a:lt1>
      <a:dk2>
        <a:srgbClr val="000000"/>
      </a:dk2>
      <a:lt2>
        <a:srgbClr val="F4F1E9"/>
      </a:lt2>
      <a:accent1>
        <a:srgbClr val="D7D7D7"/>
      </a:accent1>
      <a:accent2>
        <a:srgbClr val="003466"/>
      </a:accent2>
      <a:accent3>
        <a:srgbClr val="D2D9E1"/>
      </a:accent3>
      <a:accent4>
        <a:srgbClr val="000000"/>
      </a:accent4>
      <a:accent5>
        <a:srgbClr val="CEF0F8"/>
      </a:accent5>
      <a:accent6>
        <a:srgbClr val="002E5C"/>
      </a:accent6>
      <a:hlink>
        <a:srgbClr val="6CD3EB"/>
      </a:hlink>
      <a:folHlink>
        <a:srgbClr val="FFC0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004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13368</TotalTime>
  <Words>466</Words>
  <Application>Microsoft Office PowerPoint</Application>
  <PresentationFormat>Custom</PresentationFormat>
  <Paragraphs>151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5" baseType="lpstr">
      <vt:lpstr>ＭＳ Ｐゴシック</vt:lpstr>
      <vt:lpstr>Arial</vt:lpstr>
      <vt:lpstr>Arial Black</vt:lpstr>
      <vt:lpstr>Arial Narrow</vt:lpstr>
      <vt:lpstr>Calibri</vt:lpstr>
      <vt:lpstr>Cambria</vt:lpstr>
      <vt:lpstr>Cambria Math</vt:lpstr>
      <vt:lpstr>Helvetica</vt:lpstr>
      <vt:lpstr>Tahoma</vt:lpstr>
      <vt:lpstr>Times New Roman</vt:lpstr>
      <vt:lpstr>Wingdings</vt:lpstr>
      <vt:lpstr>1_Custom Design</vt:lpstr>
      <vt:lpstr>2_Custom Design</vt:lpstr>
      <vt:lpstr>Office Theme</vt:lpstr>
      <vt:lpstr>PowerPoint Presentation</vt:lpstr>
    </vt:vector>
  </TitlesOfParts>
  <Company>www.PosterPresentations.com</Company>
  <LinksUpToDate>false</LinksUpToDate>
  <SharedDoc>false</SharedDoc>
  <HyperlinkBase>http://www.posterpresentations.com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100cm by 100cm Poster Template</dc:title>
  <dc:subject>Free PowerPoint poster templates</dc:subject>
  <dc:creator>A. Kotoulas</dc:creator>
  <cp:keywords>poster presentation, poster design, poster template</cp:keywords>
  <dc:description>Non-authorized printing of this poster template by any commercial printing service other than PosterPresentations.com is strictly prohibited._x000d_
Non-profit educational printing centers are exempt._x000d_
To obtain printing authorization call:_x000d_
1.866.649.3004_x000d_
_x000d_
©</dc:description>
  <cp:lastModifiedBy>Subramanian, Lavanya</cp:lastModifiedBy>
  <cp:revision>523</cp:revision>
  <cp:lastPrinted>2013-05-30T15:51:06Z</cp:lastPrinted>
  <dcterms:created xsi:type="dcterms:W3CDTF">2014-05-08T18:29:13Z</dcterms:created>
  <dcterms:modified xsi:type="dcterms:W3CDTF">2015-12-04T02:07:54Z</dcterms:modified>
  <cp:category>Powerpoint poster templates</cp:category>
</cp:coreProperties>
</file>