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4.xml" ContentType="application/vnd.openxmlformats-officedocument.presentationml.tags+xml"/>
  <Override PartName="/ppt/notesSlides/notesSlide8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7.xml" ContentType="application/vnd.openxmlformats-officedocument.presentationml.tags+xml"/>
  <Override PartName="/ppt/charts/chart4.xml" ContentType="application/vnd.openxmlformats-officedocument.drawingml.chart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11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ags/tag24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3"/>
  </p:notesMasterIdLst>
  <p:sldIdLst>
    <p:sldId id="670" r:id="rId2"/>
    <p:sldId id="672" r:id="rId3"/>
    <p:sldId id="673" r:id="rId4"/>
    <p:sldId id="679" r:id="rId5"/>
    <p:sldId id="671" r:id="rId6"/>
    <p:sldId id="675" r:id="rId7"/>
    <p:sldId id="676" r:id="rId8"/>
    <p:sldId id="703" r:id="rId9"/>
    <p:sldId id="677" r:id="rId10"/>
    <p:sldId id="704" r:id="rId11"/>
    <p:sldId id="697" r:id="rId12"/>
    <p:sldId id="706" r:id="rId13"/>
    <p:sldId id="682" r:id="rId14"/>
    <p:sldId id="707" r:id="rId15"/>
    <p:sldId id="708" r:id="rId16"/>
    <p:sldId id="681" r:id="rId17"/>
    <p:sldId id="745" r:id="rId18"/>
    <p:sldId id="685" r:id="rId19"/>
    <p:sldId id="686" r:id="rId20"/>
    <p:sldId id="725" r:id="rId21"/>
    <p:sldId id="723" r:id="rId22"/>
    <p:sldId id="721" r:id="rId23"/>
    <p:sldId id="722" r:id="rId24"/>
    <p:sldId id="713" r:id="rId25"/>
    <p:sldId id="724" r:id="rId26"/>
    <p:sldId id="688" r:id="rId27"/>
    <p:sldId id="719" r:id="rId28"/>
    <p:sldId id="689" r:id="rId29"/>
    <p:sldId id="714" r:id="rId30"/>
    <p:sldId id="715" r:id="rId31"/>
    <p:sldId id="690" r:id="rId32"/>
    <p:sldId id="692" r:id="rId33"/>
    <p:sldId id="746" r:id="rId34"/>
    <p:sldId id="693" r:id="rId35"/>
    <p:sldId id="727" r:id="rId36"/>
    <p:sldId id="747" r:id="rId37"/>
    <p:sldId id="695" r:id="rId38"/>
    <p:sldId id="696" r:id="rId39"/>
    <p:sldId id="717" r:id="rId40"/>
    <p:sldId id="718" r:id="rId41"/>
    <p:sldId id="720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934" autoAdjust="0"/>
  </p:normalViewPr>
  <p:slideViewPr>
    <p:cSldViewPr>
      <p:cViewPr varScale="1">
        <p:scale>
          <a:sx n="82" d="100"/>
          <a:sy n="82" d="100"/>
        </p:scale>
        <p:origin x="8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3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avanya\Research\HPCA_Talk\motivational-data-slowdown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HPCA_Talk\motivational-data-slowdow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asm-plot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asm-plot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asm-plo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'with gcc'!$A$2</c:f>
              <c:strCache>
                <c:ptCount val="1"/>
                <c:pt idx="0">
                  <c:v>Slowdown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</c:spPr>
          </c:dPt>
          <c:cat>
            <c:strRef>
              <c:f>'with gcc'!$B$1:$C$1</c:f>
              <c:strCache>
                <c:ptCount val="2"/>
                <c:pt idx="0">
                  <c:v>leslie3d (core 0)</c:v>
                </c:pt>
                <c:pt idx="1">
                  <c:v>gcc (core 1)</c:v>
                </c:pt>
              </c:strCache>
            </c:strRef>
          </c:cat>
          <c:val>
            <c:numRef>
              <c:f>'with gcc'!$B$2:$C$2</c:f>
              <c:numCache>
                <c:formatCode>General</c:formatCode>
                <c:ptCount val="2"/>
                <c:pt idx="0">
                  <c:v>1.9</c:v>
                </c:pt>
                <c:pt idx="1">
                  <c:v>1.1000000000000001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734672"/>
        <c:axId val="221737808"/>
      </c:barChart>
      <c:catAx>
        <c:axId val="221734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27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221737808"/>
        <c:crossesAt val="0"/>
        <c:auto val="1"/>
        <c:lblAlgn val="ctr"/>
        <c:lblOffset val="100"/>
        <c:noMultiLvlLbl val="0"/>
      </c:catAx>
      <c:valAx>
        <c:axId val="221737808"/>
        <c:scaling>
          <c:orientation val="minMax"/>
          <c:max val="6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50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r>
                  <a:rPr lang="en-US" sz="2500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Slowdown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 w="127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5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221734672"/>
        <c:crosses val="autoZero"/>
        <c:crossBetween val="between"/>
        <c:majorUnit val="1"/>
        <c:minorUnit val="0.2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'with mcf'!$A$2</c:f>
              <c:strCache>
                <c:ptCount val="1"/>
                <c:pt idx="0">
                  <c:v>Slowdown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</c:spPr>
          </c:dPt>
          <c:cat>
            <c:strRef>
              <c:f>'with mcf'!$B$1:$C$1</c:f>
              <c:strCache>
                <c:ptCount val="2"/>
                <c:pt idx="0">
                  <c:v>leslie3d (core 0)</c:v>
                </c:pt>
                <c:pt idx="1">
                  <c:v>mcf (core 1)</c:v>
                </c:pt>
              </c:strCache>
            </c:strRef>
          </c:cat>
          <c:val>
            <c:numRef>
              <c:f>'with mcf'!$B$2:$C$2</c:f>
              <c:numCache>
                <c:formatCode>General</c:formatCode>
                <c:ptCount val="2"/>
                <c:pt idx="0">
                  <c:v>5.4</c:v>
                </c:pt>
                <c:pt idx="1">
                  <c:v>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737416"/>
        <c:axId val="221734280"/>
      </c:barChart>
      <c:catAx>
        <c:axId val="221737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27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221734280"/>
        <c:crosses val="autoZero"/>
        <c:auto val="1"/>
        <c:lblAlgn val="ctr"/>
        <c:lblOffset val="100"/>
        <c:noMultiLvlLbl val="0"/>
      </c:catAx>
      <c:valAx>
        <c:axId val="221734280"/>
        <c:scaling>
          <c:orientation val="minMax"/>
          <c:max val="6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r>
                  <a:rPr lang="en-US" sz="25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Slowdown</a:t>
                </a:r>
                <a:endParaRPr lang="en-US" sz="25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 w="127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5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221737416"/>
        <c:crosses val="autoZero"/>
        <c:crossBetween val="between"/>
        <c:majorUnit val="1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astar</c:v>
                </c:pt>
              </c:strCache>
            </c:strRef>
          </c:tx>
          <c:spPr>
            <a:ln w="50800"/>
          </c:spPr>
          <c:xVal>
            <c:numRef>
              <c:f>Sheet1!$A$2:$A$13</c:f>
              <c:numCache>
                <c:formatCode>General</c:formatCode>
                <c:ptCount val="12"/>
                <c:pt idx="0">
                  <c:v>1.9566398593094234</c:v>
                </c:pt>
                <c:pt idx="1">
                  <c:v>1.4244011693845886</c:v>
                </c:pt>
                <c:pt idx="2">
                  <c:v>1.2634952603669136</c:v>
                </c:pt>
                <c:pt idx="3">
                  <c:v>1.2398817773717179</c:v>
                </c:pt>
                <c:pt idx="4">
                  <c:v>1.2327504382395447</c:v>
                </c:pt>
                <c:pt idx="5">
                  <c:v>1.1866685232301462</c:v>
                </c:pt>
                <c:pt idx="6">
                  <c:v>1.1281807279586349</c:v>
                </c:pt>
                <c:pt idx="7">
                  <c:v>1.1240581612633374</c:v>
                </c:pt>
                <c:pt idx="8">
                  <c:v>1.0852248306002077</c:v>
                </c:pt>
                <c:pt idx="9">
                  <c:v>1.049730923564083</c:v>
                </c:pt>
                <c:pt idx="10">
                  <c:v>1.0308963402118512</c:v>
                </c:pt>
                <c:pt idx="11">
                  <c:v>1</c:v>
                </c:pt>
              </c:numCache>
            </c:numRef>
          </c:xVal>
          <c:yVal>
            <c:numRef>
              <c:f>Sheet1!$B$2:$B$13</c:f>
              <c:numCache>
                <c:formatCode>General</c:formatCode>
                <c:ptCount val="12"/>
                <c:pt idx="0">
                  <c:v>2.0975609758143992</c:v>
                </c:pt>
                <c:pt idx="1">
                  <c:v>1.4098360667293672</c:v>
                </c:pt>
                <c:pt idx="2">
                  <c:v>1.2835820902802406</c:v>
                </c:pt>
                <c:pt idx="3">
                  <c:v>1.2285714285293059</c:v>
                </c:pt>
                <c:pt idx="4">
                  <c:v>1.2285714285293059</c:v>
                </c:pt>
                <c:pt idx="5">
                  <c:v>1.1780821917840572</c:v>
                </c:pt>
                <c:pt idx="6">
                  <c:v>1.1315789474101108</c:v>
                </c:pt>
                <c:pt idx="7">
                  <c:v>1.0886075948926193</c:v>
                </c:pt>
                <c:pt idx="8">
                  <c:v>1.0750000000456874</c:v>
                </c:pt>
                <c:pt idx="9">
                  <c:v>1.0238095238582767</c:v>
                </c:pt>
                <c:pt idx="10">
                  <c:v>1.0117647059061514</c:v>
                </c:pt>
                <c:pt idx="11">
                  <c:v>1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lbm</c:v>
                </c:pt>
              </c:strCache>
            </c:strRef>
          </c:tx>
          <c:spPr>
            <a:ln w="50800"/>
          </c:spPr>
          <c:xVal>
            <c:numRef>
              <c:f>Sheet1!$C$2:$C$9</c:f>
              <c:numCache>
                <c:formatCode>General</c:formatCode>
                <c:ptCount val="8"/>
                <c:pt idx="0">
                  <c:v>1.8933629638881417</c:v>
                </c:pt>
                <c:pt idx="1">
                  <c:v>1.5004425308421923</c:v>
                </c:pt>
                <c:pt idx="2">
                  <c:v>1.1866682470856778</c:v>
                </c:pt>
                <c:pt idx="3">
                  <c:v>1.1611195640376701</c:v>
                </c:pt>
                <c:pt idx="4">
                  <c:v>1.1228035735861881</c:v>
                </c:pt>
                <c:pt idx="5">
                  <c:v>1.112746494233334</c:v>
                </c:pt>
                <c:pt idx="6">
                  <c:v>1.0676626878785218</c:v>
                </c:pt>
                <c:pt idx="7">
                  <c:v>1.0000000088000001</c:v>
                </c:pt>
              </c:numCache>
            </c:numRef>
          </c:xVal>
          <c:yVal>
            <c:numRef>
              <c:f>Sheet1!$D$2:$D$9</c:f>
              <c:numCache>
                <c:formatCode>General</c:formatCode>
                <c:ptCount val="8"/>
                <c:pt idx="0">
                  <c:v>1.9523809521950175</c:v>
                </c:pt>
                <c:pt idx="1">
                  <c:v>1.5769230768320999</c:v>
                </c:pt>
                <c:pt idx="2">
                  <c:v>1.2680412370794056</c:v>
                </c:pt>
                <c:pt idx="3">
                  <c:v>1.2178217821516775</c:v>
                </c:pt>
                <c:pt idx="4">
                  <c:v>1.17142857140849</c:v>
                </c:pt>
                <c:pt idx="5">
                  <c:v>1.1603773584719561</c:v>
                </c:pt>
                <c:pt idx="6">
                  <c:v>1.0982142857034978</c:v>
                </c:pt>
                <c:pt idx="7">
                  <c:v>1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bzip2</c:v>
                </c:pt>
              </c:strCache>
            </c:strRef>
          </c:tx>
          <c:spPr>
            <a:ln w="50800"/>
          </c:spPr>
          <c:xVal>
            <c:numRef>
              <c:f>Sheet1!$E$2:$E$7</c:f>
              <c:numCache>
                <c:formatCode>General</c:formatCode>
                <c:ptCount val="6"/>
                <c:pt idx="0">
                  <c:v>1.6774193547088461</c:v>
                </c:pt>
                <c:pt idx="1">
                  <c:v>1.5294117648138421</c:v>
                </c:pt>
                <c:pt idx="2">
                  <c:v>1.3684210525739553</c:v>
                </c:pt>
                <c:pt idx="3">
                  <c:v>1.2682926828649546</c:v>
                </c:pt>
                <c:pt idx="4">
                  <c:v>1.1304347826283554</c:v>
                </c:pt>
                <c:pt idx="5">
                  <c:v>1</c:v>
                </c:pt>
              </c:numCache>
            </c:numRef>
          </c:xVal>
          <c:yVal>
            <c:numRef>
              <c:f>Sheet1!$F$2:$F$7</c:f>
              <c:numCache>
                <c:formatCode>General</c:formatCode>
                <c:ptCount val="6"/>
                <c:pt idx="0">
                  <c:v>1.5672159437792761</c:v>
                </c:pt>
                <c:pt idx="1">
                  <c:v>1.4479574473987351</c:v>
                </c:pt>
                <c:pt idx="2">
                  <c:v>1.3188981969094518</c:v>
                </c:pt>
                <c:pt idx="3">
                  <c:v>1.2403675971917321</c:v>
                </c:pt>
                <c:pt idx="4">
                  <c:v>1.1100111285630987</c:v>
                </c:pt>
                <c:pt idx="5">
                  <c:v>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7911688"/>
        <c:axId val="207918744"/>
      </c:scatterChart>
      <c:valAx>
        <c:axId val="207911688"/>
        <c:scaling>
          <c:orientation val="minMax"/>
          <c:max val="2.2000000000000002"/>
          <c:min val="1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Shared Cache Access Rate </a:t>
                </a:r>
                <a:r>
                  <a:rPr lang="en-US" baseline="-25000" dirty="0" smtClean="0"/>
                  <a:t>Alone</a:t>
                </a:r>
                <a:r>
                  <a:rPr lang="en-US" dirty="0" smtClean="0"/>
                  <a:t>/</a:t>
                </a:r>
              </a:p>
              <a:p>
                <a:pPr>
                  <a:defRPr/>
                </a:pPr>
                <a:r>
                  <a:rPr lang="en-US" dirty="0" smtClean="0"/>
                  <a:t>Shared Cache Access Rate </a:t>
                </a:r>
                <a:r>
                  <a:rPr lang="en-US" baseline="-25000" dirty="0" smtClean="0"/>
                  <a:t>Shared</a:t>
                </a:r>
                <a:endParaRPr lang="en-US" baseline="-25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7918744"/>
        <c:crosses val="autoZero"/>
        <c:crossBetween val="midCat"/>
        <c:majorUnit val="0.2"/>
      </c:valAx>
      <c:valAx>
        <c:axId val="207918744"/>
        <c:scaling>
          <c:orientation val="minMax"/>
          <c:max val="2.2000000000000002"/>
          <c:min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Slowdown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7911688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5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618055555555505"/>
          <c:y val="9.1745892874501828E-2"/>
          <c:w val="0.8490360892388451"/>
          <c:h val="0.667839749198019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'Slowdown estimation accuracy'!$G$1</c:f>
              <c:strCache>
                <c:ptCount val="1"/>
                <c:pt idx="0">
                  <c:v>FST</c:v>
                </c:pt>
              </c:strCache>
            </c:strRef>
          </c:tx>
          <c:invertIfNegative val="0"/>
          <c:cat>
            <c:strRef>
              <c:f>'Slowdown estimation accuracy'!$F$2:$F$26</c:f>
              <c:strCache>
                <c:ptCount val="25"/>
                <c:pt idx="0">
                  <c:v>calculix</c:v>
                </c:pt>
                <c:pt idx="1">
                  <c:v>povray</c:v>
                </c:pt>
                <c:pt idx="2">
                  <c:v>tonto</c:v>
                </c:pt>
                <c:pt idx="3">
                  <c:v>namd</c:v>
                </c:pt>
                <c:pt idx="4">
                  <c:v>dealII</c:v>
                </c:pt>
                <c:pt idx="5">
                  <c:v>sjeng</c:v>
                </c:pt>
                <c:pt idx="6">
                  <c:v>perlbench</c:v>
                </c:pt>
                <c:pt idx="7">
                  <c:v>gobmk</c:v>
                </c:pt>
                <c:pt idx="8">
                  <c:v>xalancbmk</c:v>
                </c:pt>
                <c:pt idx="9">
                  <c:v>sphinx3</c:v>
                </c:pt>
                <c:pt idx="10">
                  <c:v>GemsFDTD</c:v>
                </c:pt>
                <c:pt idx="11">
                  <c:v>omnetpp</c:v>
                </c:pt>
                <c:pt idx="12">
                  <c:v>lbm</c:v>
                </c:pt>
                <c:pt idx="13">
                  <c:v>leslie3d</c:v>
                </c:pt>
                <c:pt idx="14">
                  <c:v>soplex</c:v>
                </c:pt>
                <c:pt idx="15">
                  <c:v>milc</c:v>
                </c:pt>
                <c:pt idx="16">
                  <c:v>libq</c:v>
                </c:pt>
                <c:pt idx="17">
                  <c:v>mcf</c:v>
                </c:pt>
                <c:pt idx="19">
                  <c:v>NPBbt</c:v>
                </c:pt>
                <c:pt idx="20">
                  <c:v>NPBft</c:v>
                </c:pt>
                <c:pt idx="21">
                  <c:v>NPBis</c:v>
                </c:pt>
                <c:pt idx="22">
                  <c:v>NPBua</c:v>
                </c:pt>
                <c:pt idx="24">
                  <c:v>Average</c:v>
                </c:pt>
              </c:strCache>
            </c:strRef>
          </c:cat>
          <c:val>
            <c:numRef>
              <c:f>'Slowdown estimation accuracy'!$G$2:$G$26</c:f>
              <c:numCache>
                <c:formatCode>General</c:formatCode>
                <c:ptCount val="25"/>
                <c:pt idx="0">
                  <c:v>0.41045010000000032</c:v>
                </c:pt>
                <c:pt idx="1">
                  <c:v>2.0078768</c:v>
                </c:pt>
                <c:pt idx="2">
                  <c:v>5.1953496000000001</c:v>
                </c:pt>
                <c:pt idx="3">
                  <c:v>1.8752494</c:v>
                </c:pt>
                <c:pt idx="4">
                  <c:v>31.763731499999938</c:v>
                </c:pt>
                <c:pt idx="5">
                  <c:v>3.9163874999999977</c:v>
                </c:pt>
                <c:pt idx="6">
                  <c:v>5.0801177999999965</c:v>
                </c:pt>
                <c:pt idx="7">
                  <c:v>5.7554727000000003</c:v>
                </c:pt>
                <c:pt idx="8">
                  <c:v>10.2044973</c:v>
                </c:pt>
                <c:pt idx="9">
                  <c:v>28.854770899999988</c:v>
                </c:pt>
                <c:pt idx="10">
                  <c:v>53.240830700000011</c:v>
                </c:pt>
                <c:pt idx="11">
                  <c:v>33.909905200000011</c:v>
                </c:pt>
                <c:pt idx="12">
                  <c:v>85.531640899999999</c:v>
                </c:pt>
                <c:pt idx="13">
                  <c:v>23.709485099999988</c:v>
                </c:pt>
                <c:pt idx="14">
                  <c:v>78.287851599999982</c:v>
                </c:pt>
                <c:pt idx="15">
                  <c:v>28.8524706</c:v>
                </c:pt>
                <c:pt idx="16">
                  <c:v>21.6334968</c:v>
                </c:pt>
                <c:pt idx="17">
                  <c:v>144.5315099</c:v>
                </c:pt>
                <c:pt idx="18">
                  <c:v>0</c:v>
                </c:pt>
                <c:pt idx="19">
                  <c:v>29.722893799999987</c:v>
                </c:pt>
                <c:pt idx="20">
                  <c:v>45.877174399999994</c:v>
                </c:pt>
                <c:pt idx="21">
                  <c:v>32.165402200000138</c:v>
                </c:pt>
                <c:pt idx="22">
                  <c:v>29.737049499999987</c:v>
                </c:pt>
                <c:pt idx="23">
                  <c:v>0</c:v>
                </c:pt>
                <c:pt idx="24">
                  <c:v>29.372867150000069</c:v>
                </c:pt>
              </c:numCache>
            </c:numRef>
          </c:val>
        </c:ser>
        <c:ser>
          <c:idx val="1"/>
          <c:order val="1"/>
          <c:tx>
            <c:strRef>
              <c:f>'Slowdown estimation accuracy'!$H$1</c:f>
              <c:strCache>
                <c:ptCount val="1"/>
                <c:pt idx="0">
                  <c:v>PTCA</c:v>
                </c:pt>
              </c:strCache>
            </c:strRef>
          </c:tx>
          <c:spPr>
            <a:solidFill>
              <a:srgbClr val="00CC5C"/>
            </a:solidFill>
          </c:spPr>
          <c:invertIfNegative val="0"/>
          <c:cat>
            <c:strRef>
              <c:f>'Slowdown estimation accuracy'!$F$2:$F$26</c:f>
              <c:strCache>
                <c:ptCount val="25"/>
                <c:pt idx="0">
                  <c:v>calculix</c:v>
                </c:pt>
                <c:pt idx="1">
                  <c:v>povray</c:v>
                </c:pt>
                <c:pt idx="2">
                  <c:v>tonto</c:v>
                </c:pt>
                <c:pt idx="3">
                  <c:v>namd</c:v>
                </c:pt>
                <c:pt idx="4">
                  <c:v>dealII</c:v>
                </c:pt>
                <c:pt idx="5">
                  <c:v>sjeng</c:v>
                </c:pt>
                <c:pt idx="6">
                  <c:v>perlbench</c:v>
                </c:pt>
                <c:pt idx="7">
                  <c:v>gobmk</c:v>
                </c:pt>
                <c:pt idx="8">
                  <c:v>xalancbmk</c:v>
                </c:pt>
                <c:pt idx="9">
                  <c:v>sphinx3</c:v>
                </c:pt>
                <c:pt idx="10">
                  <c:v>GemsFDTD</c:v>
                </c:pt>
                <c:pt idx="11">
                  <c:v>omnetpp</c:v>
                </c:pt>
                <c:pt idx="12">
                  <c:v>lbm</c:v>
                </c:pt>
                <c:pt idx="13">
                  <c:v>leslie3d</c:v>
                </c:pt>
                <c:pt idx="14">
                  <c:v>soplex</c:v>
                </c:pt>
                <c:pt idx="15">
                  <c:v>milc</c:v>
                </c:pt>
                <c:pt idx="16">
                  <c:v>libq</c:v>
                </c:pt>
                <c:pt idx="17">
                  <c:v>mcf</c:v>
                </c:pt>
                <c:pt idx="19">
                  <c:v>NPBbt</c:v>
                </c:pt>
                <c:pt idx="20">
                  <c:v>NPBft</c:v>
                </c:pt>
                <c:pt idx="21">
                  <c:v>NPBis</c:v>
                </c:pt>
                <c:pt idx="22">
                  <c:v>NPBua</c:v>
                </c:pt>
                <c:pt idx="24">
                  <c:v>Average</c:v>
                </c:pt>
              </c:strCache>
            </c:strRef>
          </c:cat>
          <c:val>
            <c:numRef>
              <c:f>'Slowdown estimation accuracy'!$H$2:$H$26</c:f>
              <c:numCache>
                <c:formatCode>General</c:formatCode>
                <c:ptCount val="25"/>
                <c:pt idx="0">
                  <c:v>1.9105602719999999</c:v>
                </c:pt>
                <c:pt idx="1">
                  <c:v>3.6799557189999996</c:v>
                </c:pt>
                <c:pt idx="2">
                  <c:v>7.5351035450000001</c:v>
                </c:pt>
                <c:pt idx="3">
                  <c:v>4.5744603699999864</c:v>
                </c:pt>
                <c:pt idx="4">
                  <c:v>32.288197900000107</c:v>
                </c:pt>
                <c:pt idx="5">
                  <c:v>10.3170026</c:v>
                </c:pt>
                <c:pt idx="6">
                  <c:v>35.183108730000107</c:v>
                </c:pt>
                <c:pt idx="7">
                  <c:v>16.157124650000057</c:v>
                </c:pt>
                <c:pt idx="8">
                  <c:v>27.704967420000091</c:v>
                </c:pt>
                <c:pt idx="9">
                  <c:v>6.42468942</c:v>
                </c:pt>
                <c:pt idx="10">
                  <c:v>32.362536830000145</c:v>
                </c:pt>
                <c:pt idx="11">
                  <c:v>22.145773429999988</c:v>
                </c:pt>
                <c:pt idx="12">
                  <c:v>33.742653880000013</c:v>
                </c:pt>
                <c:pt idx="13">
                  <c:v>19.208430879999884</c:v>
                </c:pt>
                <c:pt idx="14">
                  <c:v>81.862712059999637</c:v>
                </c:pt>
                <c:pt idx="15">
                  <c:v>11.149287470000001</c:v>
                </c:pt>
                <c:pt idx="16">
                  <c:v>104.3351334</c:v>
                </c:pt>
                <c:pt idx="17">
                  <c:v>108.33965370000021</c:v>
                </c:pt>
                <c:pt idx="18">
                  <c:v>0</c:v>
                </c:pt>
                <c:pt idx="19">
                  <c:v>3.1958064969999977</c:v>
                </c:pt>
                <c:pt idx="20">
                  <c:v>133.65602140000001</c:v>
                </c:pt>
                <c:pt idx="21">
                  <c:v>9.1994721080000001</c:v>
                </c:pt>
                <c:pt idx="22">
                  <c:v>69.822403489999999</c:v>
                </c:pt>
                <c:pt idx="23">
                  <c:v>0</c:v>
                </c:pt>
                <c:pt idx="24">
                  <c:v>40.387450759999894</c:v>
                </c:pt>
              </c:numCache>
            </c:numRef>
          </c:val>
        </c:ser>
        <c:ser>
          <c:idx val="2"/>
          <c:order val="2"/>
          <c:tx>
            <c:strRef>
              <c:f>'Slowdown estimation accuracy'!$I$1</c:f>
              <c:strCache>
                <c:ptCount val="1"/>
                <c:pt idx="0">
                  <c:v>ASM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'Slowdown estimation accuracy'!$F$2:$F$26</c:f>
              <c:strCache>
                <c:ptCount val="25"/>
                <c:pt idx="0">
                  <c:v>calculix</c:v>
                </c:pt>
                <c:pt idx="1">
                  <c:v>povray</c:v>
                </c:pt>
                <c:pt idx="2">
                  <c:v>tonto</c:v>
                </c:pt>
                <c:pt idx="3">
                  <c:v>namd</c:v>
                </c:pt>
                <c:pt idx="4">
                  <c:v>dealII</c:v>
                </c:pt>
                <c:pt idx="5">
                  <c:v>sjeng</c:v>
                </c:pt>
                <c:pt idx="6">
                  <c:v>perlbench</c:v>
                </c:pt>
                <c:pt idx="7">
                  <c:v>gobmk</c:v>
                </c:pt>
                <c:pt idx="8">
                  <c:v>xalancbmk</c:v>
                </c:pt>
                <c:pt idx="9">
                  <c:v>sphinx3</c:v>
                </c:pt>
                <c:pt idx="10">
                  <c:v>GemsFDTD</c:v>
                </c:pt>
                <c:pt idx="11">
                  <c:v>omnetpp</c:v>
                </c:pt>
                <c:pt idx="12">
                  <c:v>lbm</c:v>
                </c:pt>
                <c:pt idx="13">
                  <c:v>leslie3d</c:v>
                </c:pt>
                <c:pt idx="14">
                  <c:v>soplex</c:v>
                </c:pt>
                <c:pt idx="15">
                  <c:v>milc</c:v>
                </c:pt>
                <c:pt idx="16">
                  <c:v>libq</c:v>
                </c:pt>
                <c:pt idx="17">
                  <c:v>mcf</c:v>
                </c:pt>
                <c:pt idx="19">
                  <c:v>NPBbt</c:v>
                </c:pt>
                <c:pt idx="20">
                  <c:v>NPBft</c:v>
                </c:pt>
                <c:pt idx="21">
                  <c:v>NPBis</c:v>
                </c:pt>
                <c:pt idx="22">
                  <c:v>NPBua</c:v>
                </c:pt>
                <c:pt idx="24">
                  <c:v>Average</c:v>
                </c:pt>
              </c:strCache>
            </c:strRef>
          </c:cat>
          <c:val>
            <c:numRef>
              <c:f>'Slowdown estimation accuracy'!$I$2:$I$26</c:f>
              <c:numCache>
                <c:formatCode>General</c:formatCode>
                <c:ptCount val="25"/>
                <c:pt idx="0">
                  <c:v>11.82150068</c:v>
                </c:pt>
                <c:pt idx="1">
                  <c:v>1.646727206</c:v>
                </c:pt>
                <c:pt idx="2">
                  <c:v>5.8828598659999853</c:v>
                </c:pt>
                <c:pt idx="3">
                  <c:v>3.6925172550000012</c:v>
                </c:pt>
                <c:pt idx="4">
                  <c:v>9.8045853460000068</c:v>
                </c:pt>
                <c:pt idx="5">
                  <c:v>7.3422303849999997</c:v>
                </c:pt>
                <c:pt idx="6">
                  <c:v>10.728320589999971</c:v>
                </c:pt>
                <c:pt idx="7">
                  <c:v>6.5690260020000002</c:v>
                </c:pt>
                <c:pt idx="8">
                  <c:v>6.5516668129999998</c:v>
                </c:pt>
                <c:pt idx="9">
                  <c:v>7.531100651</c:v>
                </c:pt>
                <c:pt idx="10">
                  <c:v>11.490680650000026</c:v>
                </c:pt>
                <c:pt idx="11">
                  <c:v>12.320735320000002</c:v>
                </c:pt>
                <c:pt idx="12">
                  <c:v>13.069087730000026</c:v>
                </c:pt>
                <c:pt idx="13">
                  <c:v>5.7254730309999955</c:v>
                </c:pt>
                <c:pt idx="14">
                  <c:v>9.5044038560000068</c:v>
                </c:pt>
                <c:pt idx="15">
                  <c:v>8.1541857320000002</c:v>
                </c:pt>
                <c:pt idx="16">
                  <c:v>2.8033444219999999</c:v>
                </c:pt>
                <c:pt idx="17">
                  <c:v>23.198181020000035</c:v>
                </c:pt>
                <c:pt idx="18">
                  <c:v>0</c:v>
                </c:pt>
                <c:pt idx="19">
                  <c:v>2.5694165920000001</c:v>
                </c:pt>
                <c:pt idx="20">
                  <c:v>14.730209709999999</c:v>
                </c:pt>
                <c:pt idx="21">
                  <c:v>7.6905790159999965</c:v>
                </c:pt>
                <c:pt idx="22">
                  <c:v>4.1990207030000004</c:v>
                </c:pt>
                <c:pt idx="23">
                  <c:v>0</c:v>
                </c:pt>
                <c:pt idx="24">
                  <c:v>9.8567435250000344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915608"/>
        <c:axId val="207914824"/>
      </c:barChart>
      <c:catAx>
        <c:axId val="207915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07914824"/>
        <c:crosses val="autoZero"/>
        <c:auto val="1"/>
        <c:lblAlgn val="ctr"/>
        <c:lblOffset val="100"/>
        <c:noMultiLvlLbl val="0"/>
      </c:catAx>
      <c:valAx>
        <c:axId val="207914824"/>
        <c:scaling>
          <c:orientation val="minMax"/>
          <c:max val="16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Slowdown Estimation </a:t>
                </a:r>
                <a:endParaRPr lang="en-US" dirty="0" smtClean="0"/>
              </a:p>
              <a:p>
                <a:pPr>
                  <a:defRPr/>
                </a:pPr>
                <a:r>
                  <a:rPr lang="en-US" dirty="0" smtClean="0"/>
                  <a:t>Error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(in </a:t>
                </a:r>
                <a:r>
                  <a:rPr lang="en-US" dirty="0"/>
                  <a:t>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7915608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34188331146106732"/>
          <c:y val="2.8114063867016683E-3"/>
          <c:w val="0.39006113298337708"/>
          <c:h val="7.115169631573839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89781021897815"/>
          <c:y val="4.8460002282323403E-2"/>
          <c:w val="0.4132724102917793"/>
          <c:h val="0.7059243409791167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'cache-bandwidth partitioning'!$B$6</c:f>
              <c:strCache>
                <c:ptCount val="1"/>
                <c:pt idx="0">
                  <c:v>FRFCFS-NoPart</c:v>
                </c:pt>
              </c:strCache>
            </c:strRef>
          </c:tx>
          <c:invertIfNegative val="0"/>
          <c:val>
            <c:numRef>
              <c:f>'cache-bandwidth partitioning'!$B$7:$B$8</c:f>
              <c:numCache>
                <c:formatCode>General</c:formatCode>
                <c:ptCount val="2"/>
                <c:pt idx="0">
                  <c:v>10.4979559962024</c:v>
                </c:pt>
                <c:pt idx="1">
                  <c:v>6.9256704307333914</c:v>
                </c:pt>
              </c:numCache>
            </c:numRef>
          </c:val>
        </c:ser>
        <c:ser>
          <c:idx val="2"/>
          <c:order val="1"/>
          <c:tx>
            <c:strRef>
              <c:f>'cache-bandwidth partitioning'!$C$6</c:f>
              <c:strCache>
                <c:ptCount val="1"/>
                <c:pt idx="0">
                  <c:v>FRFCFS+UCP</c:v>
                </c:pt>
              </c:strCache>
            </c:strRef>
          </c:tx>
          <c:invertIfNegative val="0"/>
          <c:val>
            <c:numRef>
              <c:f>'cache-bandwidth partitioning'!$C$7:$C$8</c:f>
              <c:numCache>
                <c:formatCode>General</c:formatCode>
                <c:ptCount val="2"/>
                <c:pt idx="0">
                  <c:v>9.4747612233077305</c:v>
                </c:pt>
                <c:pt idx="1">
                  <c:v>6.0393470818054089</c:v>
                </c:pt>
              </c:numCache>
            </c:numRef>
          </c:val>
        </c:ser>
        <c:ser>
          <c:idx val="3"/>
          <c:order val="2"/>
          <c:tx>
            <c:strRef>
              <c:f>'cache-bandwidth partitioning'!$D$6</c:f>
              <c:strCache>
                <c:ptCount val="1"/>
                <c:pt idx="0">
                  <c:v>TCM+UCP</c:v>
                </c:pt>
              </c:strCache>
            </c:strRef>
          </c:tx>
          <c:invertIfNegative val="0"/>
          <c:val>
            <c:numRef>
              <c:f>'cache-bandwidth partitioning'!$D$7:$D$8</c:f>
              <c:numCache>
                <c:formatCode>General</c:formatCode>
                <c:ptCount val="2"/>
                <c:pt idx="0">
                  <c:v>10.4292183704293</c:v>
                </c:pt>
                <c:pt idx="1">
                  <c:v>6.5919615819551103</c:v>
                </c:pt>
              </c:numCache>
            </c:numRef>
          </c:val>
        </c:ser>
        <c:ser>
          <c:idx val="4"/>
          <c:order val="3"/>
          <c:tx>
            <c:strRef>
              <c:f>'cache-bandwidth partitioning'!$E$6</c:f>
              <c:strCache>
                <c:ptCount val="1"/>
                <c:pt idx="0">
                  <c:v>PARBS+UCP</c:v>
                </c:pt>
              </c:strCache>
            </c:strRef>
          </c:tx>
          <c:invertIfNegative val="0"/>
          <c:val>
            <c:numRef>
              <c:f>'cache-bandwidth partitioning'!$E$7:$E$8</c:f>
              <c:numCache>
                <c:formatCode>General</c:formatCode>
                <c:ptCount val="2"/>
                <c:pt idx="0">
                  <c:v>9.3348427121611692</c:v>
                </c:pt>
                <c:pt idx="1">
                  <c:v>6.0329902021024298</c:v>
                </c:pt>
              </c:numCache>
            </c:numRef>
          </c:val>
        </c:ser>
        <c:ser>
          <c:idx val="5"/>
          <c:order val="4"/>
          <c:tx>
            <c:strRef>
              <c:f>'cache-bandwidth partitioning'!$F$6</c:f>
              <c:strCache>
                <c:ptCount val="1"/>
                <c:pt idx="0">
                  <c:v>ASM-Cache-Mem</c:v>
                </c:pt>
              </c:strCache>
            </c:strRef>
          </c:tx>
          <c:invertIfNegative val="0"/>
          <c:val>
            <c:numRef>
              <c:f>'cache-bandwidth partitioning'!$F$7:$F$8</c:f>
              <c:numCache>
                <c:formatCode>General</c:formatCode>
                <c:ptCount val="2"/>
                <c:pt idx="0">
                  <c:v>7.9616771076629389</c:v>
                </c:pt>
                <c:pt idx="1">
                  <c:v>5.5060994186965599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916000"/>
        <c:axId val="207912864"/>
      </c:barChart>
      <c:catAx>
        <c:axId val="2079160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Channels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207912864"/>
        <c:crosses val="autoZero"/>
        <c:auto val="1"/>
        <c:lblAlgn val="ctr"/>
        <c:lblOffset val="100"/>
        <c:noMultiLvlLbl val="0"/>
      </c:catAx>
      <c:valAx>
        <c:axId val="207912864"/>
        <c:scaling>
          <c:orientation val="minMax"/>
          <c:min val="4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Unfairness </a:t>
                </a:r>
                <a:endParaRPr lang="en-US" dirty="0"/>
              </a:p>
              <a:p>
                <a:pPr>
                  <a:defRPr/>
                </a:pPr>
                <a:r>
                  <a:rPr lang="en-US" dirty="0"/>
                  <a:t>(Lower is better)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79160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7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025584553301953"/>
          <c:y val="5.5405263531247813E-2"/>
          <c:w val="0.40207190737355386"/>
          <c:h val="0.7075139391359863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'cache-bandwidth partitioning'!$B$2</c:f>
              <c:strCache>
                <c:ptCount val="1"/>
                <c:pt idx="0">
                  <c:v>FRFCFS-NoPart</c:v>
                </c:pt>
              </c:strCache>
            </c:strRef>
          </c:tx>
          <c:invertIfNegative val="0"/>
          <c:val>
            <c:numRef>
              <c:f>'cache-bandwidth partitioning'!$B$3:$B$4</c:f>
              <c:numCache>
                <c:formatCode>General</c:formatCode>
                <c:ptCount val="2"/>
                <c:pt idx="0">
                  <c:v>0.21199916416733572</c:v>
                </c:pt>
                <c:pt idx="1">
                  <c:v>0.30810742771639399</c:v>
                </c:pt>
              </c:numCache>
            </c:numRef>
          </c:val>
        </c:ser>
        <c:ser>
          <c:idx val="2"/>
          <c:order val="1"/>
          <c:tx>
            <c:strRef>
              <c:f>'cache-bandwidth partitioning'!$C$2</c:f>
              <c:strCache>
                <c:ptCount val="1"/>
                <c:pt idx="0">
                  <c:v>FRFCFS+UCP</c:v>
                </c:pt>
              </c:strCache>
            </c:strRef>
          </c:tx>
          <c:invertIfNegative val="0"/>
          <c:val>
            <c:numRef>
              <c:f>'cache-bandwidth partitioning'!$C$3:$C$4</c:f>
              <c:numCache>
                <c:formatCode>General</c:formatCode>
                <c:ptCount val="2"/>
                <c:pt idx="0">
                  <c:v>0.20694105407182056</c:v>
                </c:pt>
                <c:pt idx="1">
                  <c:v>0.30879202789841598</c:v>
                </c:pt>
              </c:numCache>
            </c:numRef>
          </c:val>
        </c:ser>
        <c:ser>
          <c:idx val="3"/>
          <c:order val="2"/>
          <c:tx>
            <c:strRef>
              <c:f>'cache-bandwidth partitioning'!$D$2</c:f>
              <c:strCache>
                <c:ptCount val="1"/>
                <c:pt idx="0">
                  <c:v>TCM+UCP</c:v>
                </c:pt>
              </c:strCache>
            </c:strRef>
          </c:tx>
          <c:invertIfNegative val="0"/>
          <c:val>
            <c:numRef>
              <c:f>'cache-bandwidth partitioning'!$D$3:$D$4</c:f>
              <c:numCache>
                <c:formatCode>General</c:formatCode>
                <c:ptCount val="2"/>
                <c:pt idx="0">
                  <c:v>0.193362673550973</c:v>
                </c:pt>
                <c:pt idx="1">
                  <c:v>0.28617352845202293</c:v>
                </c:pt>
              </c:numCache>
            </c:numRef>
          </c:val>
        </c:ser>
        <c:ser>
          <c:idx val="4"/>
          <c:order val="3"/>
          <c:tx>
            <c:strRef>
              <c:f>'cache-bandwidth partitioning'!$E$2</c:f>
              <c:strCache>
                <c:ptCount val="1"/>
                <c:pt idx="0">
                  <c:v>PARBS+UCP</c:v>
                </c:pt>
              </c:strCache>
            </c:strRef>
          </c:tx>
          <c:invertIfNegative val="0"/>
          <c:val>
            <c:numRef>
              <c:f>'cache-bandwidth partitioning'!$E$3:$E$4</c:f>
              <c:numCache>
                <c:formatCode>General</c:formatCode>
                <c:ptCount val="2"/>
                <c:pt idx="0">
                  <c:v>0.21258592675548699</c:v>
                </c:pt>
                <c:pt idx="1">
                  <c:v>0.31156665282410556</c:v>
                </c:pt>
              </c:numCache>
            </c:numRef>
          </c:val>
        </c:ser>
        <c:ser>
          <c:idx val="5"/>
          <c:order val="4"/>
          <c:tx>
            <c:strRef>
              <c:f>'cache-bandwidth partitioning'!$F$2</c:f>
              <c:strCache>
                <c:ptCount val="1"/>
                <c:pt idx="0">
                  <c:v>ASM-Cache-Mem</c:v>
                </c:pt>
              </c:strCache>
            </c:strRef>
          </c:tx>
          <c:invertIfNegative val="0"/>
          <c:val>
            <c:numRef>
              <c:f>'cache-bandwidth partitioning'!$F$3:$F$4</c:f>
              <c:numCache>
                <c:formatCode>General</c:formatCode>
                <c:ptCount val="2"/>
                <c:pt idx="0">
                  <c:v>0.209283517511754</c:v>
                </c:pt>
                <c:pt idx="1">
                  <c:v>0.30632990786758912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917176"/>
        <c:axId val="207919136"/>
      </c:barChart>
      <c:catAx>
        <c:axId val="2079171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Channels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207919136"/>
        <c:crosses val="autoZero"/>
        <c:auto val="1"/>
        <c:lblAlgn val="ctr"/>
        <c:lblOffset val="100"/>
        <c:noMultiLvlLbl val="0"/>
      </c:catAx>
      <c:valAx>
        <c:axId val="2079191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Performance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79171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15782099449635"/>
          <c:y val="7.5810456125416995E-2"/>
          <c:w val="0.35379656153584238"/>
          <c:h val="0.4808115201815988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54A1EB-33FA-472D-A7B5-31B46BF22C21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75686-941F-4DC7-A5A6-05ADD4B87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571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5630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Next,</a:t>
            </a:r>
            <a:r>
              <a:rPr lang="en-US" baseline="0" dirty="0" smtClean="0"/>
              <a:t> I will quantitatively compare MISE and STFM. Before that, let me present our methodology.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carry out our evaluations on a 4-core, 1-channel DDR3 1066 DRAM system.</a:t>
            </a:r>
          </a:p>
          <a:p>
            <a:r>
              <a:rPr lang="en-US" baseline="0" dirty="0" smtClean="0"/>
              <a:t>Our workloads are composed of SPEC CPU 2006 applications. We build 300 multiprogrammed workloads from these applications.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53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4676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18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graph shows two applications from the SPEC CPU 2006 suite, leslie3d and </a:t>
            </a:r>
            <a:r>
              <a:rPr lang="en-US" baseline="0" dirty="0" err="1" smtClean="0"/>
              <a:t>gcc</a:t>
            </a:r>
            <a:r>
              <a:rPr lang="en-US" baseline="0" dirty="0" smtClean="0"/>
              <a:t>. These applications are run on either core of a two core system and share main memory. The y-axis shows each application’s slowdown as compared to when the application is run standalone on the same system.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Now, let’s look at leslie3d. It slows down by 2x when run with </a:t>
            </a:r>
            <a:r>
              <a:rPr lang="en-US" baseline="0" dirty="0" err="1" smtClean="0"/>
              <a:t>gcc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Let’s look at another case when leslie3d is run with another application, </a:t>
            </a:r>
            <a:r>
              <a:rPr lang="en-US" baseline="0" dirty="0" err="1" smtClean="0"/>
              <a:t>mcf</a:t>
            </a:r>
            <a:r>
              <a:rPr lang="en-US" baseline="0" dirty="0" smtClean="0"/>
              <a:t>. Leslie now slows down by 5.5x, while it slowed down by 2x when run with </a:t>
            </a:r>
            <a:r>
              <a:rPr lang="en-US" baseline="0" dirty="0" err="1" smtClean="0"/>
              <a:t>gcc</a:t>
            </a:r>
            <a:r>
              <a:rPr lang="en-US" baseline="0" dirty="0" smtClean="0"/>
              <a:t>. Leslie experiences different slowdowns when run with different applications.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More generally, an application’s performance depends on which applications it is running with. Such performance unpredictability is undesirable….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293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Slowdown of an application</a:t>
            </a:r>
            <a:r>
              <a:rPr lang="en-US" baseline="0" dirty="0" smtClean="0"/>
              <a:t> is its performance when it is run stand alone on a system to its performance when it is sharing the system with other applications.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 application’s performance when it is sharing the system with other applications can be measured in a straightforward manner. However, measuring an application’s alone performance, without actually running it alone is harder.</a:t>
            </a:r>
          </a:p>
          <a:p>
            <a:r>
              <a:rPr lang="en-US" baseline="0" dirty="0" smtClean="0"/>
              <a:t>This is where are first observation comes in.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89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565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We observe that</a:t>
            </a:r>
            <a:r>
              <a:rPr lang="en-US" baseline="0" dirty="0" smtClean="0"/>
              <a:t> an application’s alone request service rate can be estimated by giving the application highest priority in accessing memory.</a:t>
            </a:r>
          </a:p>
          <a:p>
            <a:r>
              <a:rPr lang="en-US" baseline="0" dirty="0" smtClean="0"/>
              <a:t>Because, when an application has highest priority, it receives little interference from other applications, almost as though the application were run alone.</a:t>
            </a:r>
            <a:endParaRPr lang="en-US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F3AC2A-D45D-4A1B-8026-65A5A9B8F010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90491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59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712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MISE operates on an interval basis.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Execution time is divided into intervals. During an interval, each application’s shared request service rate and alpha are measured.</a:t>
            </a:r>
          </a:p>
          <a:p>
            <a:r>
              <a:rPr lang="en-US" baseline="0" dirty="0" smtClean="0"/>
              <a:t>And alone request service rate is estimated.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At the end of the interval, slowdown is estimated as a function of these three quantities.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repeats during every interval.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Now, let us look at how each of these quantities is measured/estimated.</a:t>
            </a:r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337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most relevant previous</a:t>
            </a:r>
            <a:r>
              <a:rPr lang="en-US" baseline="0" dirty="0" smtClean="0"/>
              <a:t> works on slowdown estimation are STFM, stall time fair memory scheduling and FST, fairness via source throttling.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FST employs similar mechanisms as STFM for memory-induced slowdown estimation, therefore, I will focus on STFM for the rest of the evaluation.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STFM estimates slowdown as the ratio of alone to shared stall times.</a:t>
            </a:r>
          </a:p>
          <a:p>
            <a:r>
              <a:rPr lang="en-US" baseline="0" dirty="0" smtClean="0"/>
              <a:t>Stall time shared is easy to measure, analogous to shared request service rate</a:t>
            </a:r>
          </a:p>
          <a:p>
            <a:r>
              <a:rPr lang="en-US" baseline="0" dirty="0" smtClean="0"/>
              <a:t>Stall time alone is harder and STFM estimates it by counting the number of cycles an application receives interference from other applications.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058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2F27D-BACB-4F81-81D0-2EE9B7B1A0B6}" type="datetime1">
              <a:rPr lang="en-US" smtClean="0"/>
              <a:pPr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2CF4AA75-1AE0-4593-99DD-33F3F40BED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5886-0DF5-4132-AC71-64CBC154B293}" type="datetime1">
              <a:rPr lang="en-US" smtClean="0"/>
              <a:pPr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B676-3D6A-4939-84C5-7991905D1938}" type="datetime1">
              <a:rPr lang="en-US" smtClean="0"/>
              <a:pPr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83959-0CDE-4CBB-A1C7-9D2F44764C60}" type="datetime1">
              <a:rPr lang="en-US" smtClean="0"/>
              <a:pPr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2CF4AA75-1AE0-4593-99DD-33F3F40BED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782BB-7289-4764-9AB9-0E5AD1B5165F}" type="datetime1">
              <a:rPr lang="en-US" smtClean="0"/>
              <a:pPr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B18E4-4571-439D-9D4D-0C8953EB4DC5}" type="datetime1">
              <a:rPr lang="en-US" smtClean="0"/>
              <a:pPr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505E-8AB7-4525-967A-0893CF0965D9}" type="datetime1">
              <a:rPr lang="en-US" smtClean="0"/>
              <a:pPr/>
              <a:t>12/11/2015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2117-225E-4630-A917-BB3B5E30F076}" type="datetime1">
              <a:rPr lang="en-US" smtClean="0"/>
              <a:pPr/>
              <a:t>12/11/2015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95DD8-265D-461D-A493-FB435BE07728}" type="datetime1">
              <a:rPr lang="en-US" smtClean="0"/>
              <a:pPr/>
              <a:t>12/11/2015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ACEC-ABF7-4816-B4A1-8CAA0C2C53AC}" type="datetime1">
              <a:rPr lang="en-US" smtClean="0"/>
              <a:pPr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A31A-48FA-4935-BAC9-EDF36BD9543B}" type="datetime1">
              <a:rPr lang="en-US" smtClean="0"/>
              <a:pPr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2FE3F-03E9-4373-AD6B-EDC1520A3185}" type="datetime1">
              <a:rPr lang="en-US" smtClean="0"/>
              <a:pPr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4AA75-1AE0-4593-99DD-33F3F40BED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4" Type="http://schemas.openxmlformats.org/officeDocument/2006/relationships/chart" Target="../charts/char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2533651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400" b="1" dirty="0" smtClean="0"/>
              <a:t>Quantifying and Controlling Impact of Interference at Shared Caches and Main Memory</a:t>
            </a:r>
            <a:endParaRPr lang="en-US" sz="3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86200"/>
            <a:ext cx="8458199" cy="1676400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chemeClr val="tx1"/>
                </a:solidFill>
              </a:rPr>
              <a:t>Lavanya Subramanian</a:t>
            </a:r>
            <a:r>
              <a:rPr lang="en-US" sz="3000" dirty="0" smtClean="0">
                <a:solidFill>
                  <a:schemeClr val="tx1"/>
                </a:solidFill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</a:rPr>
              <a:t>Vivek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Seshadri</a:t>
            </a:r>
            <a:r>
              <a:rPr lang="en-US" sz="3000" dirty="0" smtClean="0">
                <a:solidFill>
                  <a:schemeClr val="tx1"/>
                </a:solidFill>
              </a:rPr>
              <a:t>, </a:t>
            </a:r>
          </a:p>
          <a:p>
            <a:r>
              <a:rPr lang="en-US" sz="3000" dirty="0" smtClean="0">
                <a:solidFill>
                  <a:schemeClr val="tx1"/>
                </a:solidFill>
              </a:rPr>
              <a:t>Arnab Ghosh, Samira Khan, </a:t>
            </a:r>
            <a:r>
              <a:rPr lang="en-US" sz="3000" dirty="0" err="1" smtClean="0">
                <a:solidFill>
                  <a:schemeClr val="tx1"/>
                </a:solidFill>
              </a:rPr>
              <a:t>Onur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Mutlu</a:t>
            </a:r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 descr="Burgundy_CMU_JPG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66975" y="5753100"/>
            <a:ext cx="2667000" cy="963083"/>
          </a:xfrm>
          <a:prstGeom prst="rect">
            <a:avLst/>
          </a:prstGeom>
        </p:spPr>
      </p:pic>
      <p:pic>
        <p:nvPicPr>
          <p:cNvPr id="9" name="Picture 8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" y="6009231"/>
            <a:ext cx="1433538" cy="41478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99060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/>
              <a:t>Application Slowdown Model</a:t>
            </a:r>
            <a:endParaRPr lang="en-US" sz="4600" dirty="0"/>
          </a:p>
        </p:txBody>
      </p:sp>
      <p:pic>
        <p:nvPicPr>
          <p:cNvPr id="10" name="Picture 9" descr="Intel-logo.jpg"/>
          <p:cNvPicPr>
            <a:picLocks noChangeAspect="1"/>
          </p:cNvPicPr>
          <p:nvPr/>
        </p:nvPicPr>
        <p:blipFill>
          <a:blip r:embed="rId5" cstate="print"/>
          <a:srcRect t="8000" b="16000"/>
          <a:stretch>
            <a:fillRect/>
          </a:stretch>
        </p:blipFill>
        <p:spPr>
          <a:xfrm>
            <a:off x="5557812" y="5661660"/>
            <a:ext cx="1230630" cy="8686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118" y="5556501"/>
            <a:ext cx="1159682" cy="1159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446632"/>
      </p:ext>
    </p:extLst>
  </p:cSld>
  <p:clrMapOvr>
    <a:masterClrMapping/>
  </p:clrMapOvr>
  <p:transition advTm="2098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267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Quantify Slowdown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Key Observation</a:t>
            </a:r>
          </a:p>
          <a:p>
            <a:pPr marL="857250" lvl="1" indent="-457200"/>
            <a:r>
              <a:rPr lang="en-US" dirty="0" smtClean="0"/>
              <a:t>Estimating Cache Access Rate </a:t>
            </a:r>
            <a:r>
              <a:rPr lang="en-US" baseline="-25000" dirty="0" smtClean="0"/>
              <a:t>Alone</a:t>
            </a:r>
          </a:p>
          <a:p>
            <a:pPr marL="857250" lvl="1" indent="-457200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ASM: Putting it All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Together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Evaluation</a:t>
            </a:r>
          </a:p>
          <a:p>
            <a:pPr marL="514350" indent="-514350">
              <a:buAutoNum type="arabicPeriod" startAt="2"/>
            </a:pPr>
            <a:r>
              <a:rPr lang="en-US" dirty="0" smtClean="0">
                <a:solidFill>
                  <a:srgbClr val="0070C0"/>
                </a:solidFill>
              </a:rPr>
              <a:t>Control Slowdown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Slowdown-aware Cache Capacity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llocation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Slowdown-aware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emory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andwidth Allocation</a:t>
            </a:r>
          </a:p>
          <a:p>
            <a:pPr marL="857250" lvl="1" indent="-457200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Coordinated Cache/Memory Management</a:t>
            </a:r>
          </a:p>
          <a:p>
            <a:pPr marL="857250" lvl="1" indent="-457200"/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1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23"/>
    </mc:Choice>
    <mc:Fallback xmlns="">
      <p:transition spd="slow" advTm="3923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Estimating Cache Access Rate </a:t>
            </a:r>
            <a:r>
              <a:rPr lang="en-US" baseline="-25000" dirty="0" smtClean="0"/>
              <a:t>Alone</a:t>
            </a:r>
            <a:endParaRPr lang="en-US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65"/>
          <p:cNvSpPr>
            <a:spLocks noChangeArrowheads="1"/>
          </p:cNvSpPr>
          <p:nvPr/>
        </p:nvSpPr>
        <p:spPr bwMode="auto">
          <a:xfrm>
            <a:off x="6818532" y="2170113"/>
            <a:ext cx="1893887" cy="256063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7" name="TextBox 66"/>
          <p:cNvSpPr txBox="1">
            <a:spLocks noChangeArrowheads="1"/>
          </p:cNvSpPr>
          <p:nvPr/>
        </p:nvSpPr>
        <p:spPr bwMode="auto">
          <a:xfrm>
            <a:off x="6847294" y="2873952"/>
            <a:ext cx="18381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Main Memory</a:t>
            </a:r>
          </a:p>
        </p:txBody>
      </p:sp>
      <p:sp>
        <p:nvSpPr>
          <p:cNvPr id="8" name="Left-Right Arrow 67"/>
          <p:cNvSpPr>
            <a:spLocks noChangeArrowheads="1"/>
          </p:cNvSpPr>
          <p:nvPr/>
        </p:nvSpPr>
        <p:spPr bwMode="auto">
          <a:xfrm>
            <a:off x="5937469" y="3076575"/>
            <a:ext cx="881063" cy="682625"/>
          </a:xfrm>
          <a:prstGeom prst="leftRightArrow">
            <a:avLst>
              <a:gd name="adj1" fmla="val 50000"/>
              <a:gd name="adj2" fmla="val 50032"/>
            </a:avLst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65"/>
          <p:cNvSpPr>
            <a:spLocks noChangeArrowheads="1"/>
          </p:cNvSpPr>
          <p:nvPr/>
        </p:nvSpPr>
        <p:spPr bwMode="auto">
          <a:xfrm>
            <a:off x="4375369" y="2562225"/>
            <a:ext cx="1554163" cy="1606550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10" name="TextBox 66"/>
          <p:cNvSpPr txBox="1">
            <a:spLocks noChangeArrowheads="1"/>
          </p:cNvSpPr>
          <p:nvPr/>
        </p:nvSpPr>
        <p:spPr bwMode="auto">
          <a:xfrm>
            <a:off x="4398972" y="2839376"/>
            <a:ext cx="15084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Shared </a:t>
            </a:r>
          </a:p>
          <a:p>
            <a:pPr algn="ctr"/>
            <a:r>
              <a:rPr lang="en-US" sz="28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Cache</a:t>
            </a:r>
          </a:p>
        </p:txBody>
      </p:sp>
      <p:sp>
        <p:nvSpPr>
          <p:cNvPr id="11" name="Left-Right Arrow 67"/>
          <p:cNvSpPr>
            <a:spLocks noChangeArrowheads="1"/>
          </p:cNvSpPr>
          <p:nvPr/>
        </p:nvSpPr>
        <p:spPr bwMode="auto">
          <a:xfrm>
            <a:off x="3491132" y="3071813"/>
            <a:ext cx="871537" cy="682625"/>
          </a:xfrm>
          <a:prstGeom prst="leftRightArrow">
            <a:avLst>
              <a:gd name="adj1" fmla="val 50000"/>
              <a:gd name="adj2" fmla="val 49982"/>
            </a:avLst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2452687" y="2209800"/>
            <a:ext cx="976313" cy="93076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7"/>
          <p:cNvSpPr txBox="1">
            <a:spLocks noChangeArrowheads="1"/>
          </p:cNvSpPr>
          <p:nvPr/>
        </p:nvSpPr>
        <p:spPr bwMode="auto">
          <a:xfrm>
            <a:off x="2452687" y="2485698"/>
            <a:ext cx="976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990600" y="2209800"/>
            <a:ext cx="976313" cy="93076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TextBox 17"/>
          <p:cNvSpPr txBox="1">
            <a:spLocks noChangeArrowheads="1"/>
          </p:cNvSpPr>
          <p:nvPr/>
        </p:nvSpPr>
        <p:spPr bwMode="auto">
          <a:xfrm>
            <a:off x="990600" y="2485698"/>
            <a:ext cx="976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2452687" y="3717433"/>
            <a:ext cx="976313" cy="93076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Box 17"/>
          <p:cNvSpPr txBox="1">
            <a:spLocks noChangeArrowheads="1"/>
          </p:cNvSpPr>
          <p:nvPr/>
        </p:nvSpPr>
        <p:spPr bwMode="auto">
          <a:xfrm>
            <a:off x="2452687" y="3993331"/>
            <a:ext cx="976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990600" y="3717433"/>
            <a:ext cx="976313" cy="93076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990600" y="3993331"/>
            <a:ext cx="976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2133600" y="2286000"/>
            <a:ext cx="0" cy="2286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286000" y="2283370"/>
            <a:ext cx="0" cy="2286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066800" y="3505200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066800" y="3350170"/>
            <a:ext cx="2286000" cy="26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4049617" y="2145735"/>
            <a:ext cx="2209800" cy="2447380"/>
          </a:xfrm>
          <a:prstGeom prst="ellipse">
            <a:avLst/>
          </a:prstGeom>
          <a:noFill/>
          <a:ln w="349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920083" y="2133600"/>
            <a:ext cx="926899" cy="2447380"/>
          </a:xfrm>
          <a:prstGeom prst="ellipse">
            <a:avLst/>
          </a:prstGeom>
          <a:noFill/>
          <a:ln w="349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250876" y="4767263"/>
            <a:ext cx="25145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/>
              <a:t>Challenge 1:</a:t>
            </a:r>
          </a:p>
          <a:p>
            <a:pPr algn="ctr"/>
            <a:r>
              <a:rPr lang="en-US" sz="2500" i="1" dirty="0" smtClean="0"/>
              <a:t>Main memory </a:t>
            </a:r>
          </a:p>
          <a:p>
            <a:pPr algn="ctr"/>
            <a:r>
              <a:rPr lang="en-US" sz="2500" i="1" dirty="0" smtClean="0"/>
              <a:t>bandwidth interference</a:t>
            </a:r>
            <a:endParaRPr lang="en-US" sz="2500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3744818" y="4767263"/>
            <a:ext cx="25145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/>
              <a:t>Challenge 2:</a:t>
            </a:r>
          </a:p>
          <a:p>
            <a:pPr algn="ctr"/>
            <a:r>
              <a:rPr lang="en-US" sz="2500" i="1" dirty="0" smtClean="0"/>
              <a:t>Shared cache </a:t>
            </a:r>
          </a:p>
          <a:p>
            <a:pPr algn="ctr"/>
            <a:r>
              <a:rPr lang="en-US" sz="2500" i="1" dirty="0" smtClean="0"/>
              <a:t>capacity interference</a:t>
            </a:r>
            <a:endParaRPr lang="en-US" sz="25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6371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483"/>
    </mc:Choice>
    <mc:Fallback xmlns="">
      <p:transition spd="slow" advTm="1248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5" grpId="1" animBg="1"/>
      <p:bldP spid="26" grpId="0"/>
      <p:bldP spid="26" grpId="1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Estimating Cache Access Rate </a:t>
            </a:r>
            <a:r>
              <a:rPr lang="en-US" baseline="-25000" dirty="0" smtClean="0"/>
              <a:t>Alone</a:t>
            </a:r>
            <a:endParaRPr lang="en-US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65"/>
          <p:cNvSpPr>
            <a:spLocks noChangeArrowheads="1"/>
          </p:cNvSpPr>
          <p:nvPr/>
        </p:nvSpPr>
        <p:spPr bwMode="auto">
          <a:xfrm>
            <a:off x="6818532" y="2170113"/>
            <a:ext cx="1893887" cy="256063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7" name="TextBox 66"/>
          <p:cNvSpPr txBox="1">
            <a:spLocks noChangeArrowheads="1"/>
          </p:cNvSpPr>
          <p:nvPr/>
        </p:nvSpPr>
        <p:spPr bwMode="auto">
          <a:xfrm>
            <a:off x="6847294" y="2873952"/>
            <a:ext cx="18381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Main Memory</a:t>
            </a:r>
          </a:p>
        </p:txBody>
      </p:sp>
      <p:sp>
        <p:nvSpPr>
          <p:cNvPr id="8" name="Left-Right Arrow 67"/>
          <p:cNvSpPr>
            <a:spLocks noChangeArrowheads="1"/>
          </p:cNvSpPr>
          <p:nvPr/>
        </p:nvSpPr>
        <p:spPr bwMode="auto">
          <a:xfrm>
            <a:off x="5937469" y="3076575"/>
            <a:ext cx="881063" cy="682625"/>
          </a:xfrm>
          <a:prstGeom prst="leftRightArrow">
            <a:avLst>
              <a:gd name="adj1" fmla="val 50000"/>
              <a:gd name="adj2" fmla="val 50032"/>
            </a:avLst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65"/>
          <p:cNvSpPr>
            <a:spLocks noChangeArrowheads="1"/>
          </p:cNvSpPr>
          <p:nvPr/>
        </p:nvSpPr>
        <p:spPr bwMode="auto">
          <a:xfrm>
            <a:off x="4375369" y="2562225"/>
            <a:ext cx="1554163" cy="1606550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10" name="TextBox 66"/>
          <p:cNvSpPr txBox="1">
            <a:spLocks noChangeArrowheads="1"/>
          </p:cNvSpPr>
          <p:nvPr/>
        </p:nvSpPr>
        <p:spPr bwMode="auto">
          <a:xfrm>
            <a:off x="4398972" y="2839376"/>
            <a:ext cx="15084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Shared </a:t>
            </a:r>
          </a:p>
          <a:p>
            <a:pPr algn="ctr"/>
            <a:r>
              <a:rPr lang="en-US" sz="28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Cache</a:t>
            </a:r>
          </a:p>
        </p:txBody>
      </p:sp>
      <p:sp>
        <p:nvSpPr>
          <p:cNvPr id="11" name="Left-Right Arrow 67"/>
          <p:cNvSpPr>
            <a:spLocks noChangeArrowheads="1"/>
          </p:cNvSpPr>
          <p:nvPr/>
        </p:nvSpPr>
        <p:spPr bwMode="auto">
          <a:xfrm>
            <a:off x="3491132" y="3071813"/>
            <a:ext cx="871537" cy="682625"/>
          </a:xfrm>
          <a:prstGeom prst="leftRightArrow">
            <a:avLst>
              <a:gd name="adj1" fmla="val 50000"/>
              <a:gd name="adj2" fmla="val 49982"/>
            </a:avLst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2452687" y="2209800"/>
            <a:ext cx="976313" cy="93076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7"/>
          <p:cNvSpPr txBox="1">
            <a:spLocks noChangeArrowheads="1"/>
          </p:cNvSpPr>
          <p:nvPr/>
        </p:nvSpPr>
        <p:spPr bwMode="auto">
          <a:xfrm>
            <a:off x="2452687" y="2485698"/>
            <a:ext cx="976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990600" y="2209800"/>
            <a:ext cx="976313" cy="93076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TextBox 17"/>
          <p:cNvSpPr txBox="1">
            <a:spLocks noChangeArrowheads="1"/>
          </p:cNvSpPr>
          <p:nvPr/>
        </p:nvSpPr>
        <p:spPr bwMode="auto">
          <a:xfrm>
            <a:off x="990600" y="2485698"/>
            <a:ext cx="976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2452687" y="3717433"/>
            <a:ext cx="976313" cy="93076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Box 17"/>
          <p:cNvSpPr txBox="1">
            <a:spLocks noChangeArrowheads="1"/>
          </p:cNvSpPr>
          <p:nvPr/>
        </p:nvSpPr>
        <p:spPr bwMode="auto">
          <a:xfrm>
            <a:off x="2452687" y="3993331"/>
            <a:ext cx="976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990600" y="3717433"/>
            <a:ext cx="976313" cy="93076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990600" y="3993331"/>
            <a:ext cx="976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2133600" y="2286000"/>
            <a:ext cx="0" cy="2286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286000" y="2283370"/>
            <a:ext cx="0" cy="2286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066800" y="3505200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066800" y="3350170"/>
            <a:ext cx="2286000" cy="26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5916471" y="2133600"/>
            <a:ext cx="926899" cy="2447380"/>
          </a:xfrm>
          <a:prstGeom prst="ellipse">
            <a:avLst/>
          </a:prstGeom>
          <a:noFill/>
          <a:ln w="349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250876" y="4767263"/>
            <a:ext cx="25145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/>
              <a:t>Challenge 1:</a:t>
            </a:r>
          </a:p>
          <a:p>
            <a:pPr algn="ctr"/>
            <a:r>
              <a:rPr lang="en-US" sz="2500" i="1" dirty="0" smtClean="0"/>
              <a:t>Main memory </a:t>
            </a:r>
          </a:p>
          <a:p>
            <a:pPr algn="ctr"/>
            <a:r>
              <a:rPr lang="en-US" sz="2500" i="1" dirty="0" smtClean="0"/>
              <a:t>bandwidth interference</a:t>
            </a:r>
            <a:endParaRPr lang="en-US" sz="2500" i="1" dirty="0"/>
          </a:p>
        </p:txBody>
      </p:sp>
    </p:spTree>
    <p:extLst>
      <p:ext uri="{BB962C8B-B14F-4D97-AF65-F5344CB8AC3E}">
        <p14:creationId xmlns:p14="http://schemas.microsoft.com/office/powerpoint/2010/main" val="2488366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09"/>
    </mc:Choice>
    <mc:Fallback xmlns="">
      <p:transition spd="slow" advTm="1709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Highest Priority Minimizes </a:t>
            </a:r>
            <a:br>
              <a:rPr lang="en-US" dirty="0" smtClean="0"/>
            </a:br>
            <a:r>
              <a:rPr lang="en-US" dirty="0" smtClean="0"/>
              <a:t>Memory Bandwidth Interference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3100" dirty="0" smtClean="0"/>
              <a:t>Can minimize impact of main memory interference by giving the application highest priority at the </a:t>
            </a:r>
            <a:r>
              <a:rPr lang="en-US" sz="3100" i="1" dirty="0" smtClean="0"/>
              <a:t>memory controller </a:t>
            </a:r>
          </a:p>
          <a:p>
            <a:pPr algn="ctr">
              <a:buFontTx/>
              <a:buNone/>
            </a:pPr>
            <a:r>
              <a:rPr lang="en-US" sz="2400" i="1" dirty="0" smtClean="0"/>
              <a:t>(Subramanian et al., HPCA 2013) </a:t>
            </a:r>
          </a:p>
          <a:p>
            <a:pPr algn="just">
              <a:buFontTx/>
              <a:buNone/>
            </a:pPr>
            <a:endParaRPr lang="en-US" sz="3100" dirty="0" smtClean="0">
              <a:solidFill>
                <a:srgbClr val="0070C0"/>
              </a:solidFill>
            </a:endParaRPr>
          </a:p>
          <a:p>
            <a:pPr algn="ctr">
              <a:buFontTx/>
              <a:buNone/>
            </a:pPr>
            <a:r>
              <a:rPr lang="en-US" sz="3100" dirty="0" smtClean="0">
                <a:solidFill>
                  <a:srgbClr val="0070C0"/>
                </a:solidFill>
              </a:rPr>
              <a:t>Highest priority </a:t>
            </a:r>
            <a:r>
              <a:rPr lang="en-US" sz="3100" dirty="0" smtClean="0">
                <a:solidFill>
                  <a:srgbClr val="0070C0"/>
                </a:solidFill>
                <a:sym typeface="Wingdings" pitchFamily="2" charset="2"/>
              </a:rPr>
              <a:t> Little interference</a:t>
            </a:r>
          </a:p>
          <a:p>
            <a:pPr algn="ctr">
              <a:buFontTx/>
              <a:buNone/>
            </a:pPr>
            <a:r>
              <a:rPr lang="en-US" sz="3100" dirty="0" smtClean="0">
                <a:sym typeface="Wingdings" pitchFamily="2" charset="2"/>
              </a:rPr>
              <a:t>(almost as if the application were run alone)</a:t>
            </a:r>
            <a:endParaRPr lang="en-US" sz="3100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4094013"/>
            <a:ext cx="8839200" cy="147732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514350" indent="-514350" algn="ctr">
              <a:buFont typeface="+mj-lt"/>
              <a:buAutoNum type="arabicPeriod"/>
            </a:pPr>
            <a:r>
              <a:rPr lang="en-US" sz="3000" i="1" dirty="0" smtClean="0">
                <a:solidFill>
                  <a:srgbClr val="0070C0"/>
                </a:solidFill>
              </a:rPr>
              <a:t>Highest priority minimizes interference</a:t>
            </a:r>
          </a:p>
          <a:p>
            <a:pPr marL="514350" indent="-514350" algn="ctr">
              <a:buAutoNum type="arabicPeriod"/>
            </a:pPr>
            <a:r>
              <a:rPr lang="en-US" sz="3000" i="1" dirty="0" smtClean="0">
                <a:solidFill>
                  <a:srgbClr val="0070C0"/>
                </a:solidFill>
              </a:rPr>
              <a:t>Enables estimation of miss service time </a:t>
            </a:r>
          </a:p>
          <a:p>
            <a:pPr algn="ctr"/>
            <a:r>
              <a:rPr lang="en-US" sz="3000" i="1" dirty="0" smtClean="0">
                <a:solidFill>
                  <a:srgbClr val="0070C0"/>
                </a:solidFill>
              </a:rPr>
              <a:t>(used to account for shared cache interference)</a:t>
            </a:r>
            <a:endParaRPr lang="en-US" sz="3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7656948"/>
      </p:ext>
    </p:extLst>
  </p:cSld>
  <p:clrMapOvr>
    <a:masterClrMapping/>
  </p:clrMapOvr>
  <p:transition advTm="5069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Estimating Cache Access Rate </a:t>
            </a:r>
            <a:r>
              <a:rPr lang="en-US" baseline="-25000" dirty="0" smtClean="0"/>
              <a:t>Alone</a:t>
            </a:r>
            <a:endParaRPr lang="en-US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65"/>
          <p:cNvSpPr>
            <a:spLocks noChangeArrowheads="1"/>
          </p:cNvSpPr>
          <p:nvPr/>
        </p:nvSpPr>
        <p:spPr bwMode="auto">
          <a:xfrm>
            <a:off x="6818532" y="2170113"/>
            <a:ext cx="1893887" cy="256063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7" name="TextBox 66"/>
          <p:cNvSpPr txBox="1">
            <a:spLocks noChangeArrowheads="1"/>
          </p:cNvSpPr>
          <p:nvPr/>
        </p:nvSpPr>
        <p:spPr bwMode="auto">
          <a:xfrm>
            <a:off x="6847294" y="2873952"/>
            <a:ext cx="18381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Main Memory</a:t>
            </a:r>
          </a:p>
        </p:txBody>
      </p:sp>
      <p:sp>
        <p:nvSpPr>
          <p:cNvPr id="8" name="Left-Right Arrow 67"/>
          <p:cNvSpPr>
            <a:spLocks noChangeArrowheads="1"/>
          </p:cNvSpPr>
          <p:nvPr/>
        </p:nvSpPr>
        <p:spPr bwMode="auto">
          <a:xfrm>
            <a:off x="5937469" y="3076575"/>
            <a:ext cx="881063" cy="682625"/>
          </a:xfrm>
          <a:prstGeom prst="leftRightArrow">
            <a:avLst>
              <a:gd name="adj1" fmla="val 50000"/>
              <a:gd name="adj2" fmla="val 50032"/>
            </a:avLst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65"/>
          <p:cNvSpPr>
            <a:spLocks noChangeArrowheads="1"/>
          </p:cNvSpPr>
          <p:nvPr/>
        </p:nvSpPr>
        <p:spPr bwMode="auto">
          <a:xfrm>
            <a:off x="4375369" y="2562225"/>
            <a:ext cx="1554163" cy="1606550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10" name="TextBox 66"/>
          <p:cNvSpPr txBox="1">
            <a:spLocks noChangeArrowheads="1"/>
          </p:cNvSpPr>
          <p:nvPr/>
        </p:nvSpPr>
        <p:spPr bwMode="auto">
          <a:xfrm>
            <a:off x="4398972" y="2839376"/>
            <a:ext cx="15084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Shared </a:t>
            </a:r>
          </a:p>
          <a:p>
            <a:pPr algn="ctr"/>
            <a:r>
              <a:rPr lang="en-US" sz="28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Cache</a:t>
            </a:r>
          </a:p>
        </p:txBody>
      </p:sp>
      <p:sp>
        <p:nvSpPr>
          <p:cNvPr id="11" name="Left-Right Arrow 67"/>
          <p:cNvSpPr>
            <a:spLocks noChangeArrowheads="1"/>
          </p:cNvSpPr>
          <p:nvPr/>
        </p:nvSpPr>
        <p:spPr bwMode="auto">
          <a:xfrm>
            <a:off x="3491132" y="3071813"/>
            <a:ext cx="871537" cy="682625"/>
          </a:xfrm>
          <a:prstGeom prst="leftRightArrow">
            <a:avLst>
              <a:gd name="adj1" fmla="val 50000"/>
              <a:gd name="adj2" fmla="val 49982"/>
            </a:avLst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2452687" y="2209800"/>
            <a:ext cx="976313" cy="93076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7"/>
          <p:cNvSpPr txBox="1">
            <a:spLocks noChangeArrowheads="1"/>
          </p:cNvSpPr>
          <p:nvPr/>
        </p:nvSpPr>
        <p:spPr bwMode="auto">
          <a:xfrm>
            <a:off x="2452687" y="2485698"/>
            <a:ext cx="976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990600" y="2209800"/>
            <a:ext cx="976313" cy="93076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TextBox 17"/>
          <p:cNvSpPr txBox="1">
            <a:spLocks noChangeArrowheads="1"/>
          </p:cNvSpPr>
          <p:nvPr/>
        </p:nvSpPr>
        <p:spPr bwMode="auto">
          <a:xfrm>
            <a:off x="990600" y="2485698"/>
            <a:ext cx="976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2452687" y="3717433"/>
            <a:ext cx="976313" cy="93076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Box 17"/>
          <p:cNvSpPr txBox="1">
            <a:spLocks noChangeArrowheads="1"/>
          </p:cNvSpPr>
          <p:nvPr/>
        </p:nvSpPr>
        <p:spPr bwMode="auto">
          <a:xfrm>
            <a:off x="2452687" y="3993331"/>
            <a:ext cx="976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990600" y="3717433"/>
            <a:ext cx="976313" cy="93076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990600" y="3993331"/>
            <a:ext cx="976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2133600" y="2286000"/>
            <a:ext cx="0" cy="2286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286000" y="2283370"/>
            <a:ext cx="0" cy="2286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066800" y="3505200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066800" y="3350170"/>
            <a:ext cx="2286000" cy="26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4049617" y="2145735"/>
            <a:ext cx="2209800" cy="2447380"/>
          </a:xfrm>
          <a:prstGeom prst="ellipse">
            <a:avLst/>
          </a:prstGeom>
          <a:noFill/>
          <a:ln w="349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744818" y="4767263"/>
            <a:ext cx="25145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/>
              <a:t>Challenge 2:</a:t>
            </a:r>
          </a:p>
          <a:p>
            <a:pPr algn="ctr"/>
            <a:r>
              <a:rPr lang="en-US" sz="2500" i="1" dirty="0" smtClean="0"/>
              <a:t>Shared cache </a:t>
            </a:r>
          </a:p>
          <a:p>
            <a:pPr algn="ctr"/>
            <a:r>
              <a:rPr lang="en-US" sz="2500" i="1" dirty="0" smtClean="0"/>
              <a:t>capacity interference</a:t>
            </a:r>
            <a:endParaRPr lang="en-US" sz="25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201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75"/>
    </mc:Choice>
    <mc:Fallback xmlns="">
      <p:transition spd="slow" advTm="547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Capacity Contention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7" name="Rectangle 65"/>
          <p:cNvSpPr>
            <a:spLocks noChangeArrowheads="1"/>
          </p:cNvSpPr>
          <p:nvPr/>
        </p:nvSpPr>
        <p:spPr bwMode="auto">
          <a:xfrm>
            <a:off x="6183313" y="2006600"/>
            <a:ext cx="1893887" cy="256063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38" name="TextBox 66"/>
          <p:cNvSpPr txBox="1">
            <a:spLocks noChangeArrowheads="1"/>
          </p:cNvSpPr>
          <p:nvPr/>
        </p:nvSpPr>
        <p:spPr bwMode="auto">
          <a:xfrm>
            <a:off x="6212075" y="2710439"/>
            <a:ext cx="18381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Main Memory</a:t>
            </a:r>
          </a:p>
        </p:txBody>
      </p:sp>
      <p:sp>
        <p:nvSpPr>
          <p:cNvPr id="39" name="Rectangle 65"/>
          <p:cNvSpPr>
            <a:spLocks noChangeArrowheads="1"/>
          </p:cNvSpPr>
          <p:nvPr/>
        </p:nvSpPr>
        <p:spPr bwMode="auto">
          <a:xfrm>
            <a:off x="2622769" y="2398712"/>
            <a:ext cx="1554163" cy="1606550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40" name="TextBox 66"/>
          <p:cNvSpPr txBox="1">
            <a:spLocks noChangeArrowheads="1"/>
          </p:cNvSpPr>
          <p:nvPr/>
        </p:nvSpPr>
        <p:spPr bwMode="auto">
          <a:xfrm>
            <a:off x="2646372" y="2675863"/>
            <a:ext cx="15084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Shared </a:t>
            </a:r>
          </a:p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Cache</a:t>
            </a:r>
          </a:p>
        </p:txBody>
      </p:sp>
      <p:sp>
        <p:nvSpPr>
          <p:cNvPr id="41" name="Right Arrow 40"/>
          <p:cNvSpPr/>
          <p:nvPr/>
        </p:nvSpPr>
        <p:spPr>
          <a:xfrm>
            <a:off x="4285596" y="2514600"/>
            <a:ext cx="1734204" cy="533400"/>
          </a:xfrm>
          <a:prstGeom prst="righ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 Arrow 41"/>
          <p:cNvSpPr/>
          <p:nvPr/>
        </p:nvSpPr>
        <p:spPr>
          <a:xfrm>
            <a:off x="4251434" y="3334404"/>
            <a:ext cx="1692166" cy="533400"/>
          </a:xfrm>
          <a:prstGeom prst="lef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Arrow 42"/>
          <p:cNvSpPr/>
          <p:nvPr/>
        </p:nvSpPr>
        <p:spPr>
          <a:xfrm>
            <a:off x="1847196" y="2496204"/>
            <a:ext cx="714702" cy="533400"/>
          </a:xfrm>
          <a:prstGeom prst="righ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752600" y="1600200"/>
            <a:ext cx="1981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 smtClean="0"/>
              <a:t>Cache </a:t>
            </a:r>
          </a:p>
          <a:p>
            <a:r>
              <a:rPr lang="en-US" sz="2500" i="1" dirty="0" smtClean="0"/>
              <a:t>Access Rate</a:t>
            </a:r>
            <a:endParaRPr lang="en-US" sz="2500" i="1" dirty="0"/>
          </a:p>
        </p:txBody>
      </p:sp>
      <p:sp>
        <p:nvSpPr>
          <p:cNvPr id="45" name="Left Arrow 44"/>
          <p:cNvSpPr/>
          <p:nvPr/>
        </p:nvSpPr>
        <p:spPr>
          <a:xfrm>
            <a:off x="1784132" y="3352800"/>
            <a:ext cx="685800" cy="533400"/>
          </a:xfrm>
          <a:prstGeom prst="lef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6432332" y="3895463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Priority</a:t>
            </a:r>
            <a:endParaRPr lang="en-US" sz="2800" i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419600" y="2133600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09600" y="2106071"/>
            <a:ext cx="990600" cy="9144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Core</a:t>
            </a:r>
            <a:endParaRPr lang="en-US" sz="2400" b="1" dirty="0"/>
          </a:p>
        </p:txBody>
      </p:sp>
      <p:sp>
        <p:nvSpPr>
          <p:cNvPr id="58" name="Rectangle 57"/>
          <p:cNvSpPr/>
          <p:nvPr/>
        </p:nvSpPr>
        <p:spPr>
          <a:xfrm>
            <a:off x="609600" y="3401471"/>
            <a:ext cx="990600" cy="9144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Core</a:t>
            </a:r>
            <a:endParaRPr lang="en-US" sz="2400" b="1" dirty="0"/>
          </a:p>
        </p:txBody>
      </p:sp>
      <p:sp>
        <p:nvSpPr>
          <p:cNvPr id="61" name="Rectangle 60"/>
          <p:cNvSpPr/>
          <p:nvPr/>
        </p:nvSpPr>
        <p:spPr>
          <a:xfrm>
            <a:off x="5265704" y="2137603"/>
            <a:ext cx="714380" cy="35719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98476" y="5105400"/>
            <a:ext cx="8964613" cy="1200329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lvl="0" algn="ctr"/>
            <a:r>
              <a:rPr lang="en-US" sz="3600" i="1" dirty="0" smtClean="0">
                <a:solidFill>
                  <a:srgbClr val="C00000"/>
                </a:solidFill>
                <a:cs typeface="Tahoma" pitchFamily="34" charset="0"/>
              </a:rPr>
              <a:t>Applications evict each other’s blocks </a:t>
            </a:r>
          </a:p>
          <a:p>
            <a:pPr lvl="0" algn="ctr"/>
            <a:r>
              <a:rPr lang="en-US" sz="3600" i="1" dirty="0" smtClean="0">
                <a:solidFill>
                  <a:srgbClr val="C00000"/>
                </a:solidFill>
                <a:cs typeface="Tahoma" pitchFamily="34" charset="0"/>
              </a:rPr>
              <a:t>from the shared cache</a:t>
            </a:r>
            <a:endParaRPr lang="en-US" sz="3600" i="1" dirty="0">
              <a:solidFill>
                <a:srgbClr val="C00000"/>
              </a:solidFill>
              <a:latin typeface="+mn-lt"/>
              <a:ea typeface="Tahoma" pitchFamily="34" charset="0"/>
              <a:cs typeface="Tahom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3040949"/>
      </p:ext>
    </p:extLst>
  </p:cSld>
  <p:clrMapOvr>
    <a:masterClrMapping/>
  </p:clrMapOvr>
  <p:transition advTm="4733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6 L 0.31093 -0.003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093 0.00695 L 0.31093 0.2069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267 0.22315 L -0.13733 0.2231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0.00926 L 0.225 0.0018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945 0.00694 L 0.21945 0.2069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066 0.22083 L -0.22934 0.2208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6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733 0.22315 L 0.28593 0.01852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" y="-102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9" grpId="0" animBg="1"/>
      <p:bldP spid="49" grpId="1" animBg="1"/>
      <p:bldP spid="49" grpId="2" animBg="1"/>
      <p:bldP spid="49" grpId="3" animBg="1"/>
      <p:bldP spid="49" grpId="4" animBg="1"/>
      <p:bldP spid="61" grpId="0" animBg="1"/>
      <p:bldP spid="61" grpId="1" animBg="1"/>
      <p:bldP spid="61" grpId="2" animBg="1"/>
      <p:bldP spid="61" grpId="3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Shared Cache Interference is </a:t>
            </a:r>
            <a:br>
              <a:rPr lang="en-US" dirty="0" smtClean="0"/>
            </a:br>
            <a:r>
              <a:rPr lang="en-US" dirty="0" smtClean="0"/>
              <a:t>Hard to Minimize Through Priority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Rectangle 65"/>
          <p:cNvSpPr>
            <a:spLocks noChangeArrowheads="1"/>
          </p:cNvSpPr>
          <p:nvPr/>
        </p:nvSpPr>
        <p:spPr bwMode="auto">
          <a:xfrm>
            <a:off x="6183313" y="2006600"/>
            <a:ext cx="1893887" cy="256063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7" name="TextBox 66"/>
          <p:cNvSpPr txBox="1">
            <a:spLocks noChangeArrowheads="1"/>
          </p:cNvSpPr>
          <p:nvPr/>
        </p:nvSpPr>
        <p:spPr bwMode="auto">
          <a:xfrm>
            <a:off x="6212075" y="2710439"/>
            <a:ext cx="18381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Main Memory</a:t>
            </a:r>
          </a:p>
        </p:txBody>
      </p:sp>
      <p:sp>
        <p:nvSpPr>
          <p:cNvPr id="8" name="Rectangle 65"/>
          <p:cNvSpPr>
            <a:spLocks noChangeArrowheads="1"/>
          </p:cNvSpPr>
          <p:nvPr/>
        </p:nvSpPr>
        <p:spPr bwMode="auto">
          <a:xfrm>
            <a:off x="2622769" y="2286000"/>
            <a:ext cx="1554163" cy="1792288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9" name="TextBox 66"/>
          <p:cNvSpPr txBox="1">
            <a:spLocks noChangeArrowheads="1"/>
          </p:cNvSpPr>
          <p:nvPr/>
        </p:nvSpPr>
        <p:spPr bwMode="auto">
          <a:xfrm>
            <a:off x="2646372" y="2675863"/>
            <a:ext cx="15084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Shared </a:t>
            </a:r>
          </a:p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Cache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4285596" y="2514600"/>
            <a:ext cx="1734204" cy="533400"/>
          </a:xfrm>
          <a:prstGeom prst="righ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Arrow 10"/>
          <p:cNvSpPr/>
          <p:nvPr/>
        </p:nvSpPr>
        <p:spPr>
          <a:xfrm>
            <a:off x="4251434" y="3334404"/>
            <a:ext cx="1692166" cy="533400"/>
          </a:xfrm>
          <a:prstGeom prst="lef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1847196" y="2496204"/>
            <a:ext cx="714702" cy="533400"/>
          </a:xfrm>
          <a:prstGeom prst="righ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Arrow 13"/>
          <p:cNvSpPr/>
          <p:nvPr/>
        </p:nvSpPr>
        <p:spPr>
          <a:xfrm>
            <a:off x="1784132" y="3352800"/>
            <a:ext cx="685800" cy="533400"/>
          </a:xfrm>
          <a:prstGeom prst="lef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432332" y="3895463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Priority</a:t>
            </a:r>
            <a:endParaRPr lang="en-US" sz="2800" i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9600" y="2106071"/>
            <a:ext cx="990600" cy="9144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Core</a:t>
            </a:r>
            <a:endParaRPr lang="en-US" sz="2400" b="1" dirty="0"/>
          </a:p>
        </p:txBody>
      </p:sp>
      <p:sp>
        <p:nvSpPr>
          <p:cNvPr id="18" name="Rectangle 17"/>
          <p:cNvSpPr/>
          <p:nvPr/>
        </p:nvSpPr>
        <p:spPr>
          <a:xfrm>
            <a:off x="609600" y="3401471"/>
            <a:ext cx="990600" cy="9144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Core</a:t>
            </a:r>
            <a:endParaRPr lang="en-US" sz="2400" b="1" dirty="0"/>
          </a:p>
        </p:txBody>
      </p:sp>
      <p:sp>
        <p:nvSpPr>
          <p:cNvPr id="19" name="Rectangle 18"/>
          <p:cNvSpPr/>
          <p:nvPr/>
        </p:nvSpPr>
        <p:spPr>
          <a:xfrm>
            <a:off x="5265704" y="2137603"/>
            <a:ext cx="714380" cy="35719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424272" y="2133600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433968" y="2136368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644862" y="2322055"/>
            <a:ext cx="739516" cy="42068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12228" y="2318332"/>
            <a:ext cx="739516" cy="42068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644862" y="2760786"/>
            <a:ext cx="739516" cy="42068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412228" y="2757063"/>
            <a:ext cx="739516" cy="42068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637938" y="3204120"/>
            <a:ext cx="739516" cy="42068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405304" y="3200397"/>
            <a:ext cx="739516" cy="42068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637938" y="3633605"/>
            <a:ext cx="739516" cy="420688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405304" y="3629882"/>
            <a:ext cx="739516" cy="42068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410528" y="3634505"/>
            <a:ext cx="739516" cy="420688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640992" y="2765406"/>
            <a:ext cx="739516" cy="420688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740493" y="4206541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Priority</a:t>
            </a:r>
            <a:endParaRPr lang="en-US" sz="2800" i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791200" y="4729761"/>
            <a:ext cx="2895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 smtClean="0"/>
              <a:t>Takes effect instantly</a:t>
            </a:r>
            <a:endParaRPr lang="en-US" sz="2500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990600" y="4724277"/>
            <a:ext cx="4953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 smtClean="0"/>
              <a:t>Many blocks of the blue core</a:t>
            </a:r>
          </a:p>
          <a:p>
            <a:pPr algn="ctr"/>
            <a:r>
              <a:rPr lang="en-US" sz="2200" i="1" dirty="0" smtClean="0">
                <a:solidFill>
                  <a:srgbClr val="C00000"/>
                </a:solidFill>
              </a:rPr>
              <a:t>Takes a long time for red core to benefit </a:t>
            </a:r>
          </a:p>
          <a:p>
            <a:pPr algn="ctr"/>
            <a:r>
              <a:rPr lang="en-US" sz="2200" i="1" dirty="0" smtClean="0">
                <a:solidFill>
                  <a:srgbClr val="C00000"/>
                </a:solidFill>
              </a:rPr>
              <a:t>from cache priority</a:t>
            </a:r>
          </a:p>
        </p:txBody>
      </p:sp>
      <p:cxnSp>
        <p:nvCxnSpPr>
          <p:cNvPr id="42" name="Curved Connector 41"/>
          <p:cNvCxnSpPr/>
          <p:nvPr/>
        </p:nvCxnSpPr>
        <p:spPr>
          <a:xfrm rot="16200000" flipH="1">
            <a:off x="3655864" y="3536862"/>
            <a:ext cx="1331932" cy="1079689"/>
          </a:xfrm>
          <a:prstGeom prst="curved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62000" y="5203028"/>
            <a:ext cx="7772401" cy="1200329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sz="3600" i="1" dirty="0" smtClean="0">
                <a:solidFill>
                  <a:srgbClr val="C00000"/>
                </a:solidFill>
                <a:ea typeface="Tahoma" pitchFamily="34" charset="0"/>
                <a:cs typeface="Tahoma" pitchFamily="34" charset="0"/>
              </a:rPr>
              <a:t>Long warmup </a:t>
            </a:r>
          </a:p>
          <a:p>
            <a:pPr lvl="0" algn="ctr"/>
            <a:r>
              <a:rPr lang="en-US" sz="3600" i="1" dirty="0" smtClean="0">
                <a:solidFill>
                  <a:srgbClr val="C00000"/>
                </a:solidFill>
                <a:ea typeface="Tahoma" pitchFamily="34" charset="0"/>
                <a:cs typeface="Tahoma" pitchFamily="34" charset="0"/>
              </a:rPr>
              <a:t>Lots of interference to other applications</a:t>
            </a:r>
            <a:endParaRPr lang="en-US" sz="3600" i="1" dirty="0">
              <a:solidFill>
                <a:srgbClr val="C00000"/>
              </a:solidFill>
              <a:latin typeface="+mn-lt"/>
              <a:ea typeface="Tahoma" pitchFamily="34" charset="0"/>
              <a:cs typeface="Tahom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1038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657"/>
    </mc:Choice>
    <mc:Fallback xmlns="">
      <p:transition spd="slow" advTm="7765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6296E-6 L 0.25 2.96296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5.55112E-17 L 0.25 5.55112E-1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9" grpId="0" animBg="1"/>
      <p:bldP spid="19" grpId="1" animBg="1"/>
      <p:bldP spid="20" grpId="0" animBg="1"/>
      <p:bldP spid="20" grpId="1" animBg="1"/>
      <p:bldP spid="20" grpId="2" animBg="1"/>
      <p:bldP spid="22" grpId="0" animBg="1"/>
      <p:bldP spid="22" grpId="1" animBg="1"/>
      <p:bldP spid="22" grpId="2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4" grpId="0" animBg="1"/>
      <p:bldP spid="35" grpId="1" animBg="1"/>
      <p:bldP spid="38" grpId="1"/>
      <p:bldP spid="39" grpId="0"/>
      <p:bldP spid="39" grpId="1"/>
      <p:bldP spid="4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700" dirty="0" smtClean="0"/>
              <a:t>Our Approach: </a:t>
            </a:r>
            <a:br>
              <a:rPr lang="en-US" sz="3700" dirty="0" smtClean="0"/>
            </a:br>
            <a:r>
              <a:rPr lang="en-US" sz="3700" dirty="0" smtClean="0"/>
              <a:t>Quantify and Remove Cache Interference</a:t>
            </a:r>
            <a:endParaRPr lang="en-US" sz="3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i="1" dirty="0" smtClean="0">
                <a:solidFill>
                  <a:srgbClr val="C00000"/>
                </a:solidFill>
              </a:rPr>
              <a:t>Quantify impact </a:t>
            </a:r>
            <a:r>
              <a:rPr lang="en-US" dirty="0" smtClean="0">
                <a:solidFill>
                  <a:srgbClr val="0070C0"/>
                </a:solidFill>
              </a:rPr>
              <a:t>of shared cache interference</a:t>
            </a:r>
          </a:p>
          <a:p>
            <a:pPr marL="514350" indent="-514350">
              <a:buAutoNum type="arabicPeriod"/>
            </a:pPr>
            <a:endParaRPr lang="en-US" dirty="0" smtClean="0">
              <a:solidFill>
                <a:srgbClr val="0070C0"/>
              </a:solidFill>
            </a:endParaRPr>
          </a:p>
          <a:p>
            <a:pPr marL="514350" indent="-514350">
              <a:buAutoNum type="arabicPeriod"/>
            </a:pPr>
            <a:r>
              <a:rPr lang="en-US" i="1" dirty="0" smtClean="0">
                <a:solidFill>
                  <a:srgbClr val="C00000"/>
                </a:solidFill>
              </a:rPr>
              <a:t>Remove impact </a:t>
            </a:r>
            <a:r>
              <a:rPr lang="en-US" dirty="0" smtClean="0">
                <a:solidFill>
                  <a:srgbClr val="0070C0"/>
                </a:solidFill>
              </a:rPr>
              <a:t>of shared cache interference on </a:t>
            </a:r>
            <a:r>
              <a:rPr lang="en-US" dirty="0" err="1" smtClean="0">
                <a:solidFill>
                  <a:srgbClr val="0070C0"/>
                </a:solidFill>
              </a:rPr>
              <a:t>CAR</a:t>
            </a:r>
            <a:r>
              <a:rPr lang="en-US" baseline="-25000" dirty="0" err="1" smtClean="0">
                <a:solidFill>
                  <a:srgbClr val="0070C0"/>
                </a:solidFill>
              </a:rPr>
              <a:t>Alone</a:t>
            </a:r>
            <a:r>
              <a:rPr lang="en-US" baseline="-25000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estimates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1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Quantify Shared Cache Interference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ectangle 65"/>
          <p:cNvSpPr>
            <a:spLocks noChangeArrowheads="1"/>
          </p:cNvSpPr>
          <p:nvPr/>
        </p:nvSpPr>
        <p:spPr bwMode="auto">
          <a:xfrm>
            <a:off x="6183313" y="2006600"/>
            <a:ext cx="1893887" cy="256063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7" name="TextBox 66"/>
          <p:cNvSpPr txBox="1">
            <a:spLocks noChangeArrowheads="1"/>
          </p:cNvSpPr>
          <p:nvPr/>
        </p:nvSpPr>
        <p:spPr bwMode="auto">
          <a:xfrm>
            <a:off x="6212075" y="2710439"/>
            <a:ext cx="18381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Main Memory</a:t>
            </a:r>
          </a:p>
        </p:txBody>
      </p:sp>
      <p:sp>
        <p:nvSpPr>
          <p:cNvPr id="8" name="Rectangle 65"/>
          <p:cNvSpPr>
            <a:spLocks noChangeArrowheads="1"/>
          </p:cNvSpPr>
          <p:nvPr/>
        </p:nvSpPr>
        <p:spPr bwMode="auto">
          <a:xfrm>
            <a:off x="2622769" y="2398712"/>
            <a:ext cx="1554163" cy="1606550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9" name="TextBox 66"/>
          <p:cNvSpPr txBox="1">
            <a:spLocks noChangeArrowheads="1"/>
          </p:cNvSpPr>
          <p:nvPr/>
        </p:nvSpPr>
        <p:spPr bwMode="auto">
          <a:xfrm>
            <a:off x="2646372" y="2675863"/>
            <a:ext cx="15084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Shared </a:t>
            </a:r>
          </a:p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Cache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4285596" y="2514600"/>
            <a:ext cx="1734204" cy="533400"/>
          </a:xfrm>
          <a:prstGeom prst="righ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Arrow 10"/>
          <p:cNvSpPr/>
          <p:nvPr/>
        </p:nvSpPr>
        <p:spPr>
          <a:xfrm>
            <a:off x="4251434" y="3334404"/>
            <a:ext cx="1692166" cy="533400"/>
          </a:xfrm>
          <a:prstGeom prst="lef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1847196" y="2496204"/>
            <a:ext cx="714702" cy="533400"/>
          </a:xfrm>
          <a:prstGeom prst="righ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752600" y="1600200"/>
            <a:ext cx="1981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 smtClean="0"/>
              <a:t>Cache </a:t>
            </a:r>
          </a:p>
          <a:p>
            <a:r>
              <a:rPr lang="en-US" sz="2500" i="1" dirty="0" smtClean="0"/>
              <a:t>Access Rate</a:t>
            </a:r>
            <a:endParaRPr lang="en-US" sz="2500" i="1" dirty="0"/>
          </a:p>
        </p:txBody>
      </p:sp>
      <p:sp>
        <p:nvSpPr>
          <p:cNvPr id="14" name="Left Arrow 13"/>
          <p:cNvSpPr/>
          <p:nvPr/>
        </p:nvSpPr>
        <p:spPr>
          <a:xfrm>
            <a:off x="1784132" y="3352800"/>
            <a:ext cx="685800" cy="533400"/>
          </a:xfrm>
          <a:prstGeom prst="lef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65"/>
          <p:cNvSpPr>
            <a:spLocks noChangeArrowheads="1"/>
          </p:cNvSpPr>
          <p:nvPr/>
        </p:nvSpPr>
        <p:spPr bwMode="auto">
          <a:xfrm>
            <a:off x="2616419" y="4233321"/>
            <a:ext cx="1554163" cy="996950"/>
          </a:xfrm>
          <a:prstGeom prst="rect">
            <a:avLst/>
          </a:prstGeom>
          <a:noFill/>
          <a:ln w="54864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400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Auxiliary Tag Store</a:t>
            </a:r>
            <a:endParaRPr lang="en-US" sz="2200" i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32332" y="3895463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Priority</a:t>
            </a:r>
            <a:endParaRPr lang="en-US" sz="2800" i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419600" y="2133600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9600" y="2106071"/>
            <a:ext cx="990600" cy="9144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Core</a:t>
            </a:r>
            <a:endParaRPr lang="en-US" sz="2400" b="1" dirty="0"/>
          </a:p>
        </p:txBody>
      </p:sp>
      <p:sp>
        <p:nvSpPr>
          <p:cNvPr id="19" name="Rectangle 18"/>
          <p:cNvSpPr/>
          <p:nvPr/>
        </p:nvSpPr>
        <p:spPr>
          <a:xfrm>
            <a:off x="609600" y="3401471"/>
            <a:ext cx="990600" cy="9144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Core</a:t>
            </a:r>
            <a:endParaRPr lang="en-US" sz="2400" b="1" dirty="0"/>
          </a:p>
        </p:txBody>
      </p:sp>
      <p:sp>
        <p:nvSpPr>
          <p:cNvPr id="20" name="Rectangle 19"/>
          <p:cNvSpPr/>
          <p:nvPr/>
        </p:nvSpPr>
        <p:spPr>
          <a:xfrm>
            <a:off x="5265704" y="2137603"/>
            <a:ext cx="714380" cy="35719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139966" y="3645837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733800" y="4849271"/>
            <a:ext cx="18288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633540" y="4904445"/>
            <a:ext cx="2364830" cy="861774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500" b="1" i="1" dirty="0" smtClean="0"/>
              <a:t>Still in auxiliary tag store</a:t>
            </a:r>
            <a:endParaRPr lang="en-US" sz="2500" b="1" i="1" dirty="0"/>
          </a:p>
        </p:txBody>
      </p:sp>
      <p:sp>
        <p:nvSpPr>
          <p:cNvPr id="24" name="Rectangle 65"/>
          <p:cNvSpPr>
            <a:spLocks noChangeArrowheads="1"/>
          </p:cNvSpPr>
          <p:nvPr/>
        </p:nvSpPr>
        <p:spPr bwMode="auto">
          <a:xfrm>
            <a:off x="2621071" y="5480050"/>
            <a:ext cx="1554163" cy="996950"/>
          </a:xfrm>
          <a:prstGeom prst="rect">
            <a:avLst/>
          </a:prstGeom>
          <a:noFill/>
          <a:ln w="54864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400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Auxiliary Tag Store</a:t>
            </a:r>
            <a:endParaRPr lang="en-US" sz="2200" i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134706" y="5738810"/>
            <a:ext cx="714380" cy="35719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428298" y="5686098"/>
            <a:ext cx="8245366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Count number of such 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contention misses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6833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723"/>
    </mc:Choice>
    <mc:Fallback xmlns="">
      <p:transition spd="slow" advTm="6672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6 L 0.31093 -0.003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093 0.00695 L 0.31093 0.2069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267 0.22315 L -0.13733 0.2231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093 0.20694 L -0.13907 0.34791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" y="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0.00926 L 0.225 0.00185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945 0.00694 L 0.21945 0.20694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066 0.22083 L -0.22934 0.22083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1 0.00255 C 0.0342 -0.04028 0.06597 -0.08287 0.13351 -0.10417 C 0.20104 -0.12546 0.30434 -0.12569 0.40764 -0.12569 " pathEditMode="relative" rAng="0" ptsTypes="aaA">
                                      <p:cBhvr>
                                        <p:cTn id="5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" y="-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7" grpId="1" animBg="1"/>
      <p:bldP spid="17" grpId="2" animBg="1"/>
      <p:bldP spid="17" grpId="3" animBg="1"/>
      <p:bldP spid="20" grpId="0" animBg="1"/>
      <p:bldP spid="20" grpId="1" animBg="1"/>
      <p:bldP spid="20" grpId="2" animBg="1"/>
      <p:bldP spid="20" grpId="3" animBg="1"/>
      <p:bldP spid="21" grpId="0" animBg="1"/>
      <p:bldP spid="21" grpId="1" animBg="1"/>
      <p:bldP spid="23" grpId="0"/>
      <p:bldP spid="25" grpId="0" animBg="1"/>
      <p:bldP spid="26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2</a:t>
            </a:r>
            <a:r>
              <a:rPr lang="en-US" dirty="0" smtClean="0"/>
              <a:t>. Remove Cycles to Serve </a:t>
            </a:r>
            <a:br>
              <a:rPr lang="en-US" dirty="0" smtClean="0"/>
            </a:br>
            <a:r>
              <a:rPr lang="en-US" dirty="0" smtClean="0"/>
              <a:t>Contention Misses from </a:t>
            </a:r>
            <a:r>
              <a:rPr lang="en-US" dirty="0" err="1" smtClean="0"/>
              <a:t>CAR</a:t>
            </a:r>
            <a:r>
              <a:rPr lang="en-US" baseline="-25000" dirty="0" err="1" smtClean="0"/>
              <a:t>Alone</a:t>
            </a:r>
            <a:r>
              <a:rPr lang="en-US" baseline="-25000" dirty="0" smtClean="0"/>
              <a:t> </a:t>
            </a:r>
            <a:r>
              <a:rPr lang="en-US" dirty="0" smtClean="0"/>
              <a:t>Estimates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19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905000" y="2202359"/>
            <a:ext cx="2743200" cy="685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4800" y="2928729"/>
            <a:ext cx="312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rgbClr val="C00000"/>
                </a:solidFill>
              </a:rPr>
              <a:t>From auxiliary tag store</a:t>
            </a:r>
          </a:p>
          <a:p>
            <a:pPr algn="ctr"/>
            <a:r>
              <a:rPr lang="en-US" sz="2200" b="1" i="1" dirty="0" smtClean="0">
                <a:solidFill>
                  <a:srgbClr val="C00000"/>
                </a:solidFill>
              </a:rPr>
              <a:t>when given high priority</a:t>
            </a:r>
            <a:endParaRPr lang="en-US" sz="2200" b="1" i="1" dirty="0">
              <a:solidFill>
                <a:srgbClr val="C0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029200" y="2667000"/>
            <a:ext cx="990600" cy="304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390698" y="3040559"/>
            <a:ext cx="42199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rgbClr val="C00000"/>
                </a:solidFill>
              </a:rPr>
              <a:t>Measured when application is given high priority</a:t>
            </a:r>
            <a:endParaRPr lang="en-US" sz="2200" b="1" i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4800" y="4419600"/>
            <a:ext cx="861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>
                <a:solidFill>
                  <a:srgbClr val="0070C0"/>
                </a:solidFill>
              </a:rPr>
              <a:t>Remove cache contention cycles when estimating </a:t>
            </a:r>
          </a:p>
          <a:p>
            <a:pPr algn="ctr"/>
            <a:r>
              <a:rPr lang="en-US" sz="3200" i="1" dirty="0" smtClean="0">
                <a:solidFill>
                  <a:srgbClr val="C00000"/>
                </a:solidFill>
              </a:rPr>
              <a:t>Cache Access Rate </a:t>
            </a:r>
            <a:r>
              <a:rPr lang="en-US" sz="3200" i="1" baseline="-25000" dirty="0" smtClean="0">
                <a:solidFill>
                  <a:srgbClr val="C00000"/>
                </a:solidFill>
              </a:rPr>
              <a:t>Alone</a:t>
            </a:r>
            <a:r>
              <a:rPr lang="en-US" sz="3200" i="1" dirty="0" smtClean="0">
                <a:solidFill>
                  <a:srgbClr val="C00000"/>
                </a:solidFill>
              </a:rPr>
              <a:t> (CAR </a:t>
            </a:r>
            <a:r>
              <a:rPr lang="en-US" sz="3200" i="1" baseline="-25000" dirty="0" smtClean="0">
                <a:solidFill>
                  <a:srgbClr val="C00000"/>
                </a:solidFill>
              </a:rPr>
              <a:t>Alone</a:t>
            </a:r>
            <a:r>
              <a:rPr lang="en-US" sz="3200" i="1" dirty="0" smtClean="0">
                <a:solidFill>
                  <a:srgbClr val="C00000"/>
                </a:solidFill>
              </a:rPr>
              <a:t>)</a:t>
            </a:r>
            <a:endParaRPr lang="en-US" sz="3200" i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1869" y="1795731"/>
                <a:ext cx="8686800" cy="8617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Cache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Contention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Cycles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#Contention Misses x          </a:t>
                </a: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                                          Average Miss Service Time</a:t>
                </a:r>
                <a:endParaRPr lang="en-US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869" y="1795731"/>
                <a:ext cx="8686800" cy="861774"/>
              </a:xfrm>
              <a:prstGeom prst="rect">
                <a:avLst/>
              </a:prstGeom>
              <a:blipFill rotWithShape="0">
                <a:blip r:embed="rId3"/>
                <a:stretch>
                  <a:fillRect t="-12766" b="-24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035087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014"/>
    </mc:Choice>
    <mc:Fallback xmlns="">
      <p:transition spd="slow" advTm="3301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Problem:</a:t>
            </a:r>
            <a:br>
              <a:rPr lang="en-US" dirty="0" smtClean="0"/>
            </a:br>
            <a:r>
              <a:rPr lang="en-US" dirty="0" smtClean="0"/>
              <a:t>Interference at Shared 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65"/>
          <p:cNvSpPr>
            <a:spLocks noChangeArrowheads="1"/>
          </p:cNvSpPr>
          <p:nvPr/>
        </p:nvSpPr>
        <p:spPr bwMode="auto">
          <a:xfrm>
            <a:off x="6818532" y="2170113"/>
            <a:ext cx="1893887" cy="256063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6" name="TextBox 66"/>
          <p:cNvSpPr txBox="1">
            <a:spLocks noChangeArrowheads="1"/>
          </p:cNvSpPr>
          <p:nvPr/>
        </p:nvSpPr>
        <p:spPr bwMode="auto">
          <a:xfrm>
            <a:off x="6847294" y="2873952"/>
            <a:ext cx="18381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Main Memory</a:t>
            </a:r>
          </a:p>
        </p:txBody>
      </p:sp>
      <p:sp>
        <p:nvSpPr>
          <p:cNvPr id="7" name="Left-Right Arrow 67"/>
          <p:cNvSpPr>
            <a:spLocks noChangeArrowheads="1"/>
          </p:cNvSpPr>
          <p:nvPr/>
        </p:nvSpPr>
        <p:spPr bwMode="auto">
          <a:xfrm>
            <a:off x="5937469" y="3076575"/>
            <a:ext cx="881063" cy="682625"/>
          </a:xfrm>
          <a:prstGeom prst="leftRightArrow">
            <a:avLst>
              <a:gd name="adj1" fmla="val 50000"/>
              <a:gd name="adj2" fmla="val 50032"/>
            </a:avLst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ctangle 65"/>
          <p:cNvSpPr>
            <a:spLocks noChangeArrowheads="1"/>
          </p:cNvSpPr>
          <p:nvPr/>
        </p:nvSpPr>
        <p:spPr bwMode="auto">
          <a:xfrm>
            <a:off x="4375369" y="2562225"/>
            <a:ext cx="1554163" cy="1606550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9" name="TextBox 66"/>
          <p:cNvSpPr txBox="1">
            <a:spLocks noChangeArrowheads="1"/>
          </p:cNvSpPr>
          <p:nvPr/>
        </p:nvSpPr>
        <p:spPr bwMode="auto">
          <a:xfrm>
            <a:off x="4398972" y="2839376"/>
            <a:ext cx="15084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Shared </a:t>
            </a:r>
          </a:p>
          <a:p>
            <a:pPr algn="ctr"/>
            <a:r>
              <a:rPr lang="en-US" sz="28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Cache</a:t>
            </a:r>
          </a:p>
        </p:txBody>
      </p:sp>
      <p:sp>
        <p:nvSpPr>
          <p:cNvPr id="10" name="Left-Right Arrow 67"/>
          <p:cNvSpPr>
            <a:spLocks noChangeArrowheads="1"/>
          </p:cNvSpPr>
          <p:nvPr/>
        </p:nvSpPr>
        <p:spPr bwMode="auto">
          <a:xfrm>
            <a:off x="3491132" y="3071813"/>
            <a:ext cx="871537" cy="682625"/>
          </a:xfrm>
          <a:prstGeom prst="leftRightArrow">
            <a:avLst>
              <a:gd name="adj1" fmla="val 50000"/>
              <a:gd name="adj2" fmla="val 49982"/>
            </a:avLst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2452687" y="2209800"/>
            <a:ext cx="976313" cy="93076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7"/>
          <p:cNvSpPr txBox="1">
            <a:spLocks noChangeArrowheads="1"/>
          </p:cNvSpPr>
          <p:nvPr/>
        </p:nvSpPr>
        <p:spPr bwMode="auto">
          <a:xfrm>
            <a:off x="2452687" y="2485698"/>
            <a:ext cx="976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990600" y="2209800"/>
            <a:ext cx="976313" cy="93076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Box 17"/>
          <p:cNvSpPr txBox="1">
            <a:spLocks noChangeArrowheads="1"/>
          </p:cNvSpPr>
          <p:nvPr/>
        </p:nvSpPr>
        <p:spPr bwMode="auto">
          <a:xfrm>
            <a:off x="990600" y="2485698"/>
            <a:ext cx="976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2452687" y="3717433"/>
            <a:ext cx="976313" cy="93076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TextBox 17"/>
          <p:cNvSpPr txBox="1">
            <a:spLocks noChangeArrowheads="1"/>
          </p:cNvSpPr>
          <p:nvPr/>
        </p:nvSpPr>
        <p:spPr bwMode="auto">
          <a:xfrm>
            <a:off x="2452687" y="3993331"/>
            <a:ext cx="976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990600" y="3717433"/>
            <a:ext cx="976313" cy="93076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990600" y="3993331"/>
            <a:ext cx="976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133600" y="2286000"/>
            <a:ext cx="0" cy="2286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86000" y="2283370"/>
            <a:ext cx="0" cy="2286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066800" y="3505200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1066800" y="3350170"/>
            <a:ext cx="2286000" cy="26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647062"/>
      </p:ext>
    </p:extLst>
  </p:cSld>
  <p:clrMapOvr>
    <a:masterClrMapping/>
  </p:clrMapOvr>
  <p:transition advTm="895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Accounting for Memory and </a:t>
            </a:r>
            <a:br>
              <a:rPr lang="en-US" dirty="0" smtClean="0"/>
            </a:br>
            <a:r>
              <a:rPr lang="en-US" dirty="0" smtClean="0"/>
              <a:t>Shared Cache Interference</a:t>
            </a:r>
            <a:endParaRPr lang="en-US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534400" cy="452596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Accounting for memory interference</a:t>
                </a:r>
              </a:p>
              <a:p>
                <a:pPr marL="0" indent="0">
                  <a:buNone/>
                </a:pPr>
                <a:endParaRPr lang="en-US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7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CAR </a:t>
                </a:r>
                <a:r>
                  <a:rPr lang="en-US" sz="2700" baseline="-25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Alone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70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7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7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# </m:t>
                        </m:r>
                        <m:r>
                          <m:rPr>
                            <m:nor/>
                          </m:rPr>
                          <a:rPr lang="en-US" sz="27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Accesses</m:t>
                        </m:r>
                        <m:r>
                          <m:rPr>
                            <m:nor/>
                          </m:rPr>
                          <a:rPr lang="en-US" sz="27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7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During</m:t>
                        </m:r>
                        <m:r>
                          <m:rPr>
                            <m:nor/>
                          </m:rPr>
                          <a:rPr lang="en-US" sz="27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7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High</m:t>
                        </m:r>
                        <m:r>
                          <m:rPr>
                            <m:nor/>
                          </m:rPr>
                          <a:rPr lang="en-US" sz="27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7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Priority</m:t>
                        </m:r>
                        <m:r>
                          <m:rPr>
                            <m:nor/>
                          </m:rPr>
                          <a:rPr lang="en-US" sz="27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7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Epochs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7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# </m:t>
                        </m:r>
                        <m:r>
                          <m:rPr>
                            <m:nor/>
                          </m:rPr>
                          <a:rPr lang="en-US" sz="27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High</m:t>
                        </m:r>
                        <m:r>
                          <m:rPr>
                            <m:nor/>
                          </m:rPr>
                          <a:rPr lang="en-US" sz="27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7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Priority</m:t>
                        </m:r>
                        <m:r>
                          <m:rPr>
                            <m:nor/>
                          </m:rPr>
                          <a:rPr lang="en-US" sz="27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7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Cycles</m:t>
                        </m:r>
                      </m:den>
                    </m:f>
                  </m:oMath>
                </a14:m>
                <a:endParaRPr lang="en-US" sz="27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Accounting for memory and cache interference</a:t>
                </a:r>
              </a:p>
              <a:p>
                <a:pPr marL="0" indent="0">
                  <a:buNone/>
                </a:pPr>
                <a:endParaRPr lang="en-US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7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CAR </a:t>
                </a:r>
                <a:r>
                  <a:rPr lang="en-US" sz="2700" baseline="-25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Alone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7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7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7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# </m:t>
                        </m:r>
                        <m:r>
                          <m:rPr>
                            <m:nor/>
                          </m:rPr>
                          <a:rPr lang="en-US" sz="27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Accesses</m:t>
                        </m:r>
                        <m:r>
                          <m:rPr>
                            <m:nor/>
                          </m:rPr>
                          <a:rPr lang="en-US" sz="27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7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During</m:t>
                        </m:r>
                        <m:r>
                          <m:rPr>
                            <m:nor/>
                          </m:rPr>
                          <a:rPr lang="en-US" sz="27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7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High</m:t>
                        </m:r>
                        <m:r>
                          <m:rPr>
                            <m:nor/>
                          </m:rPr>
                          <a:rPr lang="en-US" sz="27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7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Priority</m:t>
                        </m:r>
                        <m:r>
                          <m:rPr>
                            <m:nor/>
                          </m:rPr>
                          <a:rPr lang="en-US" sz="27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7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Epochs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7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# </m:t>
                        </m:r>
                        <m:r>
                          <m:rPr>
                            <m:nor/>
                          </m:rPr>
                          <a:rPr lang="en-US" sz="27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High</m:t>
                        </m:r>
                        <m:r>
                          <m:rPr>
                            <m:nor/>
                          </m:rPr>
                          <a:rPr lang="en-US" sz="27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7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Priority</m:t>
                        </m:r>
                        <m:r>
                          <m:rPr>
                            <m:nor/>
                          </m:rPr>
                          <a:rPr lang="en-US" sz="27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7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Cycles</m:t>
                        </m:r>
                        <m:r>
                          <a:rPr lang="en-US" sz="27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m:rPr>
                            <m:nor/>
                          </m:rPr>
                          <a:rPr lang="en-US" sz="27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# </m:t>
                        </m:r>
                        <m:r>
                          <m:rPr>
                            <m:nor/>
                          </m:rPr>
                          <a:rPr lang="en-US" sz="27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Contention</m:t>
                        </m:r>
                        <m:r>
                          <m:rPr>
                            <m:nor/>
                          </m:rPr>
                          <a:rPr lang="en-US" sz="27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7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Cycles</m:t>
                        </m:r>
                        <m:r>
                          <a:rPr lang="en-US" sz="27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en-US" sz="27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534400" cy="4525963"/>
              </a:xfrm>
              <a:blipFill rotWithShape="0">
                <a:blip r:embed="rId4"/>
                <a:stretch>
                  <a:fillRect l="-1643" t="-2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448300" y="5410200"/>
            <a:ext cx="3124200" cy="51763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8754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352"/>
    </mc:Choice>
    <mc:Fallback xmlns="">
      <p:transition spd="slow" advTm="3535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Quantify Slowdown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Key Observation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Estimating Cache Access Rate </a:t>
            </a:r>
            <a:r>
              <a:rPr lang="en-US" baseline="-25000" dirty="0" smtClean="0">
                <a:solidFill>
                  <a:schemeClr val="bg1">
                    <a:lumMod val="75000"/>
                  </a:schemeClr>
                </a:solidFill>
              </a:rPr>
              <a:t>Alone</a:t>
            </a:r>
          </a:p>
          <a:p>
            <a:pPr marL="857250" lvl="1" indent="-457200"/>
            <a:r>
              <a:rPr lang="en-US" dirty="0" smtClean="0"/>
              <a:t>ASM: Putting it All Together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Evaluation</a:t>
            </a:r>
          </a:p>
          <a:p>
            <a:pPr marL="514350" indent="-514350">
              <a:buAutoNum type="arabicPeriod" startAt="2"/>
            </a:pPr>
            <a:r>
              <a:rPr lang="en-US" dirty="0" smtClean="0">
                <a:solidFill>
                  <a:srgbClr val="0070C0"/>
                </a:solidFill>
              </a:rPr>
              <a:t>Control Slowdown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Slowdown-aware Cache Capacity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llocation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Slowdown-aware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emory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andwidth Allocation</a:t>
            </a:r>
          </a:p>
          <a:p>
            <a:pPr marL="857250" lvl="1" indent="-457200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Coordinated Cache/Memory Management</a:t>
            </a:r>
          </a:p>
          <a:p>
            <a:pPr marL="857250" lvl="1" indent="-457200"/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58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13"/>
    </mc:Choice>
    <mc:Fallback xmlns="">
      <p:transition spd="slow" advTm="5013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 Slowdown Model (ASM)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22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-838200" y="2895600"/>
                <a:ext cx="10972800" cy="93326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sz="41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Slowdown</a:t>
                </a:r>
                <a14:m>
                  <m:oMath xmlns:m="http://schemas.openxmlformats.org/officeDocument/2006/math">
                    <m:r>
                      <a:rPr lang="en-US" sz="38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3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8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Cache</m:t>
                        </m:r>
                        <m:r>
                          <a:rPr lang="en-US" sz="38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38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Access</m:t>
                        </m:r>
                        <m:r>
                          <a:rPr lang="en-US" sz="38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38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Rate</m:t>
                        </m:r>
                        <m:r>
                          <a:rPr lang="en-US" sz="38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3800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Alone</m:t>
                        </m:r>
                        <m:r>
                          <a:rPr lang="en-US" sz="3800" b="0" i="0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3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3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CARAlon</m:t>
                        </m:r>
                        <m:r>
                          <m:rPr>
                            <m:sty m:val="p"/>
                          </m:rPr>
                          <a:rPr lang="en-US" sz="3800" b="0" i="0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e</m:t>
                        </m:r>
                        <m:r>
                          <a:rPr lang="en-US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sz="38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   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8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Cache</m:t>
                        </m:r>
                        <m:r>
                          <a:rPr lang="en-US" sz="38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38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Access</m:t>
                        </m:r>
                        <m:r>
                          <a:rPr lang="en-US" sz="38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38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Rate</m:t>
                        </m:r>
                        <m:r>
                          <a:rPr lang="en-US" sz="38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3800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Shared</m:t>
                        </m:r>
                        <m:r>
                          <a:rPr lang="en-US" sz="3800" b="0" i="0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3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3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CARShar</m:t>
                        </m:r>
                        <m:r>
                          <m:rPr>
                            <m:sty m:val="p"/>
                          </m:rPr>
                          <a:rPr lang="en-US" sz="3800" b="0" i="0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ed</m:t>
                        </m:r>
                        <m:r>
                          <a:rPr lang="en-US" sz="3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sz="3800" b="0" i="0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38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  </m:t>
                        </m:r>
                      </m:den>
                    </m:f>
                  </m:oMath>
                </a14:m>
                <a:endParaRPr lang="en-US" sz="38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38200" y="2895600"/>
                <a:ext cx="10972800" cy="933269"/>
              </a:xfrm>
              <a:prstGeom prst="rect">
                <a:avLst/>
              </a:prstGeom>
              <a:blipFill rotWithShape="0">
                <a:blip r:embed="rId2"/>
                <a:stretch>
                  <a:fillRect t="-6536" b="-10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3553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31"/>
    </mc:Choice>
    <mc:Fallback xmlns="">
      <p:transition spd="slow" advTm="703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ASM: Interval Based Operation</a:t>
            </a:r>
            <a:endParaRPr lang="en-US" dirty="0"/>
          </a:p>
        </p:txBody>
      </p:sp>
      <p:grpSp>
        <p:nvGrpSpPr>
          <p:cNvPr id="3" name="Group 29"/>
          <p:cNvGrpSpPr/>
          <p:nvPr/>
        </p:nvGrpSpPr>
        <p:grpSpPr>
          <a:xfrm>
            <a:off x="344825" y="2352437"/>
            <a:ext cx="8902597" cy="461665"/>
            <a:chOff x="395536" y="1857598"/>
            <a:chExt cx="9230296" cy="461665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395536" y="2103239"/>
              <a:ext cx="8352928" cy="0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8689728" y="1857598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time</a:t>
              </a:r>
              <a:endParaRPr lang="en-US" sz="2400" dirty="0"/>
            </a:p>
          </p:txBody>
        </p:sp>
      </p:grpSp>
      <p:sp>
        <p:nvSpPr>
          <p:cNvPr id="14" name="Left Brace 13"/>
          <p:cNvSpPr/>
          <p:nvPr/>
        </p:nvSpPr>
        <p:spPr>
          <a:xfrm rot="5400000">
            <a:off x="2044816" y="141192"/>
            <a:ext cx="631540" cy="3994200"/>
          </a:xfrm>
          <a:prstGeom prst="leftBrace">
            <a:avLst>
              <a:gd name="adj1" fmla="val 31185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69824" y="1322454"/>
            <a:ext cx="38164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Interval</a:t>
            </a:r>
            <a:endParaRPr lang="en-US" sz="3000" dirty="0"/>
          </a:p>
        </p:txBody>
      </p:sp>
      <p:sp>
        <p:nvSpPr>
          <p:cNvPr id="21" name="Right Arrow 20"/>
          <p:cNvSpPr/>
          <p:nvPr/>
        </p:nvSpPr>
        <p:spPr>
          <a:xfrm>
            <a:off x="346493" y="3040578"/>
            <a:ext cx="4011193" cy="576064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rot="5400000">
            <a:off x="3177819" y="4643181"/>
            <a:ext cx="207398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3214678" y="5663954"/>
            <a:ext cx="2088232" cy="65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Estimate 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slowdown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Left Brace 14"/>
          <p:cNvSpPr/>
          <p:nvPr/>
        </p:nvSpPr>
        <p:spPr>
          <a:xfrm rot="5400000">
            <a:off x="6045344" y="141192"/>
            <a:ext cx="631540" cy="3994200"/>
          </a:xfrm>
          <a:prstGeom prst="leftBrace">
            <a:avLst>
              <a:gd name="adj1" fmla="val 40095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470352" y="1322454"/>
            <a:ext cx="38164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Interval</a:t>
            </a:r>
            <a:endParaRPr lang="en-US" sz="3000" dirty="0"/>
          </a:p>
        </p:txBody>
      </p:sp>
      <p:sp>
        <p:nvSpPr>
          <p:cNvPr id="17" name="Right Arrow 16"/>
          <p:cNvSpPr/>
          <p:nvPr/>
        </p:nvSpPr>
        <p:spPr>
          <a:xfrm>
            <a:off x="4429124" y="3036966"/>
            <a:ext cx="4011193" cy="576064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 rot="5400000">
            <a:off x="7266315" y="4644667"/>
            <a:ext cx="207398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ontent Placeholder 2"/>
          <p:cNvSpPr txBox="1">
            <a:spLocks/>
          </p:cNvSpPr>
          <p:nvPr/>
        </p:nvSpPr>
        <p:spPr bwMode="auto">
          <a:xfrm>
            <a:off x="7286644" y="5665440"/>
            <a:ext cx="2088232" cy="65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Estimate 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slowdown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142844" y="3679908"/>
            <a:ext cx="3914740" cy="1305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Measure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</a:t>
            </a:r>
            <a:r>
              <a:rPr kumimoji="0" lang="en-US" sz="2800" b="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Shared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lang="en-US" sz="2800" kern="0" dirty="0" smtClean="0"/>
              <a:t>Estimate </a:t>
            </a:r>
            <a:r>
              <a:rPr lang="en-US" sz="2800" kern="0" dirty="0" err="1" smtClean="0"/>
              <a:t>CAR</a:t>
            </a:r>
            <a:r>
              <a:rPr lang="en-US" sz="2800" kern="0" baseline="-25000" dirty="0" err="1" smtClean="0"/>
              <a:t>Alone</a:t>
            </a:r>
            <a:endParaRPr kumimoji="0" lang="en-US" sz="2800" b="0" i="0" u="none" strike="noStrike" kern="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Tx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4300598" y="3659958"/>
            <a:ext cx="3914740" cy="1305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Measure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</a:t>
            </a:r>
            <a:r>
              <a:rPr kumimoji="0" lang="en-US" sz="2800" b="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lang="en-US" sz="2800" kern="0" dirty="0" smtClean="0"/>
              <a:t>Estimate </a:t>
            </a:r>
            <a:r>
              <a:rPr lang="en-US" sz="2800" kern="0" dirty="0" err="1" smtClean="0"/>
              <a:t>CAR</a:t>
            </a:r>
            <a:r>
              <a:rPr lang="en-US" sz="2800" kern="0" baseline="-25000" dirty="0" err="1" smtClean="0"/>
              <a:t>Alone</a:t>
            </a:r>
            <a:endParaRPr kumimoji="0" lang="en-US" sz="2800" b="0" i="0" u="none" strike="noStrike" kern="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Tx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23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3407666"/>
      </p:ext>
    </p:extLst>
  </p:cSld>
  <p:clrMapOvr>
    <a:masterClrMapping/>
  </p:clrMapOvr>
  <p:transition advTm="1360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/>
      <p:bldP spid="21" grpId="0" animBg="1"/>
      <p:bldP spid="24" grpId="0"/>
      <p:bldP spid="15" grpId="0" animBg="1"/>
      <p:bldP spid="16" grpId="0"/>
      <p:bldP spid="17" grpId="0" animBg="1"/>
      <p:bldP spid="29" grpId="0"/>
      <p:bldP spid="31" grpId="0"/>
      <p:bldP spid="2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More Accurate and Simple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More accurate: </a:t>
            </a:r>
            <a:r>
              <a:rPr lang="en-US" dirty="0" smtClean="0">
                <a:solidFill>
                  <a:srgbClr val="0070C0"/>
                </a:solidFill>
              </a:rPr>
              <a:t>Takes into account request overlap behavior</a:t>
            </a:r>
          </a:p>
          <a:p>
            <a:pPr lvl="1"/>
            <a:r>
              <a:rPr lang="en-US" dirty="0" smtClean="0"/>
              <a:t>Implicit through aggregate estimation of cache access rate and miss service time</a:t>
            </a:r>
          </a:p>
          <a:p>
            <a:pPr lvl="1"/>
            <a:r>
              <a:rPr lang="en-US" dirty="0" smtClean="0"/>
              <a:t>Unlike prior works that estimate per-request interference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C00000"/>
                </a:solidFill>
              </a:rPr>
              <a:t>Simpler hardware: </a:t>
            </a:r>
            <a:r>
              <a:rPr lang="en-US" dirty="0" smtClean="0">
                <a:solidFill>
                  <a:srgbClr val="0070C0"/>
                </a:solidFill>
              </a:rPr>
              <a:t>Amenable to set sampling in the auxiliary tag store</a:t>
            </a:r>
          </a:p>
          <a:p>
            <a:pPr lvl="1"/>
            <a:r>
              <a:rPr lang="en-US" dirty="0" smtClean="0"/>
              <a:t>Need to measure only contention miss count</a:t>
            </a:r>
          </a:p>
          <a:p>
            <a:pPr lvl="1"/>
            <a:r>
              <a:rPr lang="en-US" dirty="0" smtClean="0"/>
              <a:t>Unlike prior works that need to know if each request is a contention miss or not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24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8539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553"/>
    </mc:Choice>
    <mc:Fallback xmlns="">
      <p:transition spd="slow" advTm="545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Quantify Slowdown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Key Observation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Estimating Cache Access Rate </a:t>
            </a:r>
            <a:r>
              <a:rPr lang="en-US" baseline="-25000" dirty="0" smtClean="0">
                <a:solidFill>
                  <a:schemeClr val="bg1">
                    <a:lumMod val="75000"/>
                  </a:schemeClr>
                </a:solidFill>
              </a:rPr>
              <a:t>Alone</a:t>
            </a:r>
          </a:p>
          <a:p>
            <a:pPr marL="857250" lvl="1" indent="-457200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ASM: Putting it All Together</a:t>
            </a:r>
          </a:p>
          <a:p>
            <a:pPr marL="857250" lvl="1" indent="-457200"/>
            <a:r>
              <a:rPr lang="en-US" dirty="0" smtClean="0"/>
              <a:t>Evaluation</a:t>
            </a:r>
          </a:p>
          <a:p>
            <a:pPr marL="514350" indent="-514350">
              <a:buAutoNum type="arabicPeriod" startAt="2"/>
            </a:pPr>
            <a:r>
              <a:rPr lang="en-US" dirty="0" smtClean="0">
                <a:solidFill>
                  <a:srgbClr val="0070C0"/>
                </a:solidFill>
              </a:rPr>
              <a:t>Control Slowdown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Slowdown-aware Cache Capacity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llocation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Slowdown-aware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emory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andwidth Allocation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280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44"/>
    </mc:Choice>
    <mc:Fallback xmlns="">
      <p:transition spd="slow" advTm="6544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Previous Work on </a:t>
            </a:r>
            <a:br>
              <a:rPr lang="en-US" dirty="0" smtClean="0"/>
            </a:br>
            <a:r>
              <a:rPr lang="en-US" dirty="0" smtClean="0"/>
              <a:t>Slowdown Estimation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1279"/>
            <a:ext cx="8686800" cy="4525963"/>
          </a:xfrm>
        </p:spPr>
        <p:txBody>
          <a:bodyPr/>
          <a:lstStyle/>
          <a:p>
            <a:r>
              <a:rPr lang="en-US" dirty="0" smtClean="0"/>
              <a:t>Previous work on slowdown estimation</a:t>
            </a:r>
          </a:p>
          <a:p>
            <a:pPr lvl="1"/>
            <a:r>
              <a:rPr lang="en-US" sz="2300" b="1" dirty="0" smtClean="0"/>
              <a:t>STFM</a:t>
            </a:r>
            <a:r>
              <a:rPr lang="en-US" sz="2300" dirty="0" smtClean="0"/>
              <a:t> (Stall Time Fair Memory) Scheduling </a:t>
            </a:r>
            <a:r>
              <a:rPr lang="en-US" sz="1800" dirty="0" smtClean="0"/>
              <a:t>[</a:t>
            </a:r>
            <a:r>
              <a:rPr lang="en-US" sz="1800" dirty="0" err="1" smtClean="0"/>
              <a:t>Mutlu</a:t>
            </a:r>
            <a:r>
              <a:rPr lang="en-US" sz="1800" dirty="0" smtClean="0"/>
              <a:t> et al., MICRO ’07] </a:t>
            </a:r>
          </a:p>
          <a:p>
            <a:pPr lvl="1"/>
            <a:r>
              <a:rPr lang="en-US" sz="2300" b="1" dirty="0" smtClean="0"/>
              <a:t>FST</a:t>
            </a:r>
            <a:r>
              <a:rPr lang="en-US" sz="2300" dirty="0" smtClean="0"/>
              <a:t> (Fairness via Source Throttling) </a:t>
            </a:r>
            <a:r>
              <a:rPr lang="en-US" sz="1800" dirty="0" smtClean="0"/>
              <a:t>[</a:t>
            </a:r>
            <a:r>
              <a:rPr lang="en-US" sz="1800" dirty="0" err="1" smtClean="0"/>
              <a:t>Ebrahimi</a:t>
            </a:r>
            <a:r>
              <a:rPr lang="en-US" sz="1800" dirty="0" smtClean="0"/>
              <a:t> et al., ASPLOS ’10]</a:t>
            </a:r>
          </a:p>
          <a:p>
            <a:pPr lvl="1">
              <a:buClr>
                <a:srgbClr val="3B812F"/>
              </a:buClr>
            </a:pPr>
            <a:r>
              <a:rPr lang="en-US" sz="2300" b="1" dirty="0" smtClean="0">
                <a:solidFill>
                  <a:srgbClr val="000000"/>
                </a:solidFill>
              </a:rPr>
              <a:t>Per-thread Cycle Accounting </a:t>
            </a:r>
            <a:r>
              <a:rPr lang="en-US" sz="1800" dirty="0" smtClean="0">
                <a:solidFill>
                  <a:srgbClr val="000000"/>
                </a:solidFill>
              </a:rPr>
              <a:t>[Du Bois et al., </a:t>
            </a:r>
            <a:r>
              <a:rPr lang="en-US" sz="1800" dirty="0" err="1" smtClean="0">
                <a:solidFill>
                  <a:srgbClr val="000000"/>
                </a:solidFill>
              </a:rPr>
              <a:t>HiPEAC</a:t>
            </a:r>
            <a:r>
              <a:rPr lang="en-US" sz="1800" dirty="0" smtClean="0">
                <a:solidFill>
                  <a:srgbClr val="000000"/>
                </a:solidFill>
              </a:rPr>
              <a:t> ’13]</a:t>
            </a:r>
          </a:p>
          <a:p>
            <a:endParaRPr lang="en-US" dirty="0" smtClean="0"/>
          </a:p>
          <a:p>
            <a:r>
              <a:rPr lang="en-US" dirty="0" smtClean="0"/>
              <a:t>Basic Idea:</a:t>
            </a:r>
            <a:endParaRPr lang="en-US" sz="2300" dirty="0" smtClean="0"/>
          </a:p>
          <a:p>
            <a:pPr lvl="1">
              <a:buNone/>
            </a:pPr>
            <a:r>
              <a:rPr lang="en-US" sz="2300" dirty="0" smtClean="0"/>
              <a:t> 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25" name="Oval 24"/>
          <p:cNvSpPr/>
          <p:nvPr/>
        </p:nvSpPr>
        <p:spPr>
          <a:xfrm>
            <a:off x="3742704" y="5066411"/>
            <a:ext cx="4876800" cy="496189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13726" y="6045369"/>
            <a:ext cx="878684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 smtClean="0">
                <a:solidFill>
                  <a:srgbClr val="0070C0"/>
                </a:solidFill>
              </a:rPr>
              <a:t>Count interference cycles experienced by each request</a:t>
            </a:r>
            <a:endParaRPr lang="en-US" sz="2700" dirty="0">
              <a:solidFill>
                <a:srgbClr val="0070C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47741" y="2283370"/>
            <a:ext cx="8001024" cy="1066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26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7200" y="4495800"/>
                <a:ext cx="8610600" cy="8955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sz="4000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Slowdown</a:t>
                </a:r>
                <a14:m>
                  <m:oMath xmlns:m="http://schemas.openxmlformats.org/officeDocument/2006/math">
                    <m:r>
                      <a:rPr lang="en-US" sz="40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  </m:t>
                        </m:r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Execution</m:t>
                        </m:r>
                        <m:r>
                          <a:rPr lang="en-US" sz="4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Time</m:t>
                        </m:r>
                        <m:r>
                          <a:rPr lang="en-US" sz="4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000" baseline="-25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Shared</m:t>
                        </m:r>
                        <m:r>
                          <a:rPr lang="en-US" sz="4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Execution</m:t>
                        </m:r>
                        <m:r>
                          <a:rPr lang="en-US" sz="4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Time</m:t>
                        </m:r>
                        <m:r>
                          <a:rPr lang="en-US" sz="4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000" baseline="-25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Alone</m:t>
                        </m:r>
                      </m:den>
                    </m:f>
                  </m:oMath>
                </a14:m>
                <a:endParaRPr 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495800"/>
                <a:ext cx="8610600" cy="895566"/>
              </a:xfrm>
              <a:prstGeom prst="rect">
                <a:avLst/>
              </a:prstGeom>
              <a:blipFill rotWithShape="0">
                <a:blip r:embed="rId4"/>
                <a:stretch>
                  <a:fillRect t="-2740" b="-178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485326"/>
      </p:ext>
    </p:extLst>
  </p:cSld>
  <p:clrMapOvr>
    <a:masterClrMapping/>
  </p:clrMapOvr>
  <p:transition advTm="2956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12" grpId="0" animBg="1"/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Configuration of our simulated system</a:t>
            </a:r>
          </a:p>
          <a:p>
            <a:pPr lvl="1"/>
            <a:r>
              <a:rPr lang="en-US" sz="2600" dirty="0" smtClean="0"/>
              <a:t>4 cores</a:t>
            </a:r>
          </a:p>
          <a:p>
            <a:pPr lvl="1"/>
            <a:r>
              <a:rPr lang="en-US" sz="2600" dirty="0" smtClean="0"/>
              <a:t>1 channel, 8 banks/channel</a:t>
            </a:r>
          </a:p>
          <a:p>
            <a:pPr lvl="1"/>
            <a:r>
              <a:rPr lang="en-US" sz="2600" dirty="0" smtClean="0"/>
              <a:t>DDR3 1333 DRAM </a:t>
            </a:r>
          </a:p>
          <a:p>
            <a:pPr lvl="1"/>
            <a:r>
              <a:rPr lang="en-US" sz="2600" dirty="0" smtClean="0"/>
              <a:t>2MB shared cache</a:t>
            </a:r>
            <a:endParaRPr lang="en-US" sz="3000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Workloads</a:t>
            </a:r>
          </a:p>
          <a:p>
            <a:pPr lvl="1"/>
            <a:r>
              <a:rPr lang="en-US" sz="2600" dirty="0" smtClean="0"/>
              <a:t>SPEC CPU2006 and NAS </a:t>
            </a:r>
          </a:p>
          <a:p>
            <a:pPr lvl="1"/>
            <a:r>
              <a:rPr lang="en-US" sz="2600" dirty="0"/>
              <a:t>1</a:t>
            </a:r>
            <a:r>
              <a:rPr lang="en-US" sz="2600" dirty="0" smtClean="0"/>
              <a:t>00 multiprogrammed workloads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74462"/>
      </p:ext>
    </p:extLst>
  </p:cSld>
  <p:clrMapOvr>
    <a:masterClrMapping/>
  </p:clrMapOvr>
  <p:transition advTm="12132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Accuracy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76600" y="5473264"/>
            <a:ext cx="2743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Select applications</a:t>
            </a:r>
            <a:endParaRPr lang="en-US" i="1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0" y="1447800"/>
          <a:ext cx="9144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/>
          <p:cNvSpPr/>
          <p:nvPr/>
        </p:nvSpPr>
        <p:spPr>
          <a:xfrm>
            <a:off x="1066800" y="1796925"/>
            <a:ext cx="7467600" cy="4038600"/>
          </a:xfrm>
          <a:prstGeom prst="rect">
            <a:avLst/>
          </a:prstGeom>
          <a:solidFill>
            <a:schemeClr val="bg1">
              <a:lumMod val="95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33400" y="5837237"/>
            <a:ext cx="8229600" cy="8683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en-US" i="1" dirty="0" smtClean="0">
                <a:solidFill>
                  <a:srgbClr val="C00000"/>
                </a:solidFill>
              </a:rPr>
              <a:t>Average error of ASM’s slowdown estimates: 10% </a:t>
            </a:r>
          </a:p>
          <a:p>
            <a:pPr algn="ctr">
              <a:buFont typeface="Arial" pitchFamily="34" charset="0"/>
              <a:buNone/>
            </a:pPr>
            <a:r>
              <a:rPr lang="en-US" i="1" dirty="0" smtClean="0">
                <a:solidFill>
                  <a:srgbClr val="C00000"/>
                </a:solidFill>
              </a:rPr>
              <a:t>Previous models have 29%/40% average error</a:t>
            </a:r>
            <a:endParaRPr lang="en-US" i="1" dirty="0">
              <a:solidFill>
                <a:srgbClr val="C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4015425"/>
      </p:ext>
    </p:extLst>
  </p:cSld>
  <p:clrMapOvr>
    <a:masterClrMapping/>
  </p:clrMapOvr>
  <p:transition advTm="4079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Graphic spid="8" grpId="0" uiExpand="1">
        <p:bldSub>
          <a:bldChart bld="series"/>
        </p:bldSub>
      </p:bldGraphic>
      <p:bldP spid="9" grpId="0" animBg="1"/>
      <p:bldP spid="10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267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Quantify Slowdown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Key Observation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Estimating Cache Access Rate </a:t>
            </a:r>
            <a:r>
              <a:rPr lang="en-US" baseline="-25000" dirty="0" smtClean="0">
                <a:solidFill>
                  <a:schemeClr val="bg1">
                    <a:lumMod val="75000"/>
                  </a:schemeClr>
                </a:solidFill>
              </a:rPr>
              <a:t>Alone</a:t>
            </a:r>
          </a:p>
          <a:p>
            <a:pPr marL="857250" lvl="1" indent="-457200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ASM: Putting it All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Together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Evaluation</a:t>
            </a:r>
          </a:p>
          <a:p>
            <a:pPr marL="514350" indent="-514350">
              <a:buAutoNum type="arabicPeriod" startAt="2"/>
            </a:pPr>
            <a:r>
              <a:rPr lang="en-US" b="1" dirty="0" smtClean="0">
                <a:solidFill>
                  <a:srgbClr val="0070C0"/>
                </a:solidFill>
              </a:rPr>
              <a:t>Control Slowdown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Slowdown-aware Cache Capacity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llocation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Slowdown-aware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emory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andwidth Allocation</a:t>
            </a:r>
          </a:p>
          <a:p>
            <a:pPr marL="857250" lvl="1" indent="-457200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Coordinated Cache/Memory Management</a:t>
            </a:r>
          </a:p>
          <a:p>
            <a:pPr marL="857250" lvl="1" indent="-457200"/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91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17"/>
    </mc:Choice>
    <mc:Fallback xmlns="">
      <p:transition spd="slow" advTm="10517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Impact of </a:t>
            </a:r>
            <a:br>
              <a:rPr lang="en-US" dirty="0" smtClean="0"/>
            </a:br>
            <a:r>
              <a:rPr lang="en-US" dirty="0" smtClean="0"/>
              <a:t>Shared Resource Interference</a:t>
            </a:r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0" y="1371600"/>
          <a:ext cx="4643438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500562" y="1371600"/>
          <a:ext cx="4643438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85720" y="5745777"/>
            <a:ext cx="8572560" cy="646331"/>
          </a:xfrm>
          <a:prstGeom prst="rect">
            <a:avLst/>
          </a:prstGeom>
          <a:noFill/>
          <a:ln w="25400">
            <a:noFill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3600" i="1" dirty="0" smtClean="0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2. Unpredictable application slowdowns</a:t>
            </a:r>
            <a:endParaRPr lang="en-US" sz="3600" i="1" dirty="0">
              <a:solidFill>
                <a:srgbClr val="C00000"/>
              </a:solidFill>
              <a:latin typeface="+mn-lt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368490" y="4189214"/>
            <a:ext cx="1823212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90286" y="5205680"/>
            <a:ext cx="8572560" cy="646331"/>
          </a:xfrm>
          <a:prstGeom prst="rect">
            <a:avLst/>
          </a:prstGeom>
          <a:noFill/>
          <a:ln w="25400">
            <a:noFill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3600" i="1" dirty="0" smtClean="0">
                <a:solidFill>
                  <a:srgbClr val="C00000"/>
                </a:solidFill>
                <a:ea typeface="Tahoma" pitchFamily="34" charset="0"/>
                <a:cs typeface="Tahoma" pitchFamily="34" charset="0"/>
              </a:rPr>
              <a:t>1. High application slowdowns</a:t>
            </a:r>
            <a:endParaRPr lang="en-US" sz="3600" i="1" dirty="0">
              <a:solidFill>
                <a:srgbClr val="C00000"/>
              </a:solidFill>
              <a:latin typeface="+mn-lt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843788" y="4206563"/>
            <a:ext cx="1823212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819400" y="4231104"/>
            <a:ext cx="1676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gcc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(core 1)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15200" y="4267200"/>
            <a:ext cx="1676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mcf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(core 1)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4974848"/>
            <a:ext cx="8839200" cy="147732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sz="3000" dirty="0"/>
          </a:p>
          <a:p>
            <a:pPr algn="ctr"/>
            <a:r>
              <a:rPr lang="en-US" sz="3000" b="1" dirty="0" smtClean="0">
                <a:solidFill>
                  <a:srgbClr val="C00000"/>
                </a:solidFill>
              </a:rPr>
              <a:t>Our Goal: Achieve High and Predictable Performance</a:t>
            </a:r>
          </a:p>
          <a:p>
            <a:pPr algn="ctr"/>
            <a:endParaRPr lang="en-US" sz="3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3617479"/>
      </p:ext>
    </p:extLst>
  </p:cSld>
  <p:clrMapOvr>
    <a:masterClrMapping/>
  </p:clrMapOvr>
  <p:transition advTm="9088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series"/>
        </p:bldSub>
      </p:bldGraphic>
      <p:bldGraphic spid="8" grpId="0">
        <p:bldSub>
          <a:bldChart bld="series"/>
        </p:bldSub>
      </p:bldGraphic>
      <p:bldP spid="10" grpId="0"/>
      <p:bldP spid="12" grpId="0" animBg="1"/>
      <p:bldP spid="11" grpId="0"/>
      <p:bldP spid="13" grpId="0" animBg="1"/>
      <p:bldP spid="16" grpId="0" animBg="1"/>
      <p:bldP spid="17" grpId="0" animBg="1"/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267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Quantify Slowdown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Key Observation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Estimating Cache Access Rate </a:t>
            </a:r>
            <a:r>
              <a:rPr lang="en-US" baseline="-25000" dirty="0" smtClean="0">
                <a:solidFill>
                  <a:schemeClr val="bg1">
                    <a:lumMod val="75000"/>
                  </a:schemeClr>
                </a:solidFill>
              </a:rPr>
              <a:t>Alone</a:t>
            </a:r>
          </a:p>
          <a:p>
            <a:pPr marL="857250" lvl="1" indent="-457200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ASM: Putting it All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Together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Evaluation</a:t>
            </a:r>
          </a:p>
          <a:p>
            <a:pPr marL="514350" indent="-514350">
              <a:buAutoNum type="arabicPeriod" startAt="2"/>
            </a:pPr>
            <a:r>
              <a:rPr lang="en-US" b="1" dirty="0" smtClean="0">
                <a:solidFill>
                  <a:srgbClr val="0070C0"/>
                </a:solidFill>
              </a:rPr>
              <a:t>Control Slowdown</a:t>
            </a:r>
          </a:p>
          <a:p>
            <a:pPr marL="857250" lvl="1" indent="-457200"/>
            <a:r>
              <a:rPr lang="en-US" dirty="0" smtClean="0"/>
              <a:t>Slowdown-aware Cache Capacity </a:t>
            </a:r>
            <a:r>
              <a:rPr lang="en-US" dirty="0"/>
              <a:t>A</a:t>
            </a:r>
            <a:r>
              <a:rPr lang="en-US" dirty="0" smtClean="0"/>
              <a:t>llocation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Slowdown-aware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emory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andwidth Allocation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Coordinated Cache/Memory Management</a:t>
            </a:r>
          </a:p>
          <a:p>
            <a:pPr marL="857250" lvl="1" indent="-457200"/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294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50"/>
    </mc:Choice>
    <mc:Fallback xmlns="">
      <p:transition spd="slow" advTm="345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Capacity Partitioning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Rectangle 65"/>
          <p:cNvSpPr>
            <a:spLocks noChangeArrowheads="1"/>
          </p:cNvSpPr>
          <p:nvPr/>
        </p:nvSpPr>
        <p:spPr bwMode="auto">
          <a:xfrm>
            <a:off x="6183313" y="2006600"/>
            <a:ext cx="1893887" cy="256063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6" name="TextBox 66"/>
          <p:cNvSpPr txBox="1">
            <a:spLocks noChangeArrowheads="1"/>
          </p:cNvSpPr>
          <p:nvPr/>
        </p:nvSpPr>
        <p:spPr bwMode="auto">
          <a:xfrm>
            <a:off x="6212075" y="2710439"/>
            <a:ext cx="18381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Main Memory</a:t>
            </a:r>
          </a:p>
        </p:txBody>
      </p:sp>
      <p:sp>
        <p:nvSpPr>
          <p:cNvPr id="7" name="Rectangle 65"/>
          <p:cNvSpPr>
            <a:spLocks noChangeArrowheads="1"/>
          </p:cNvSpPr>
          <p:nvPr/>
        </p:nvSpPr>
        <p:spPr bwMode="auto">
          <a:xfrm>
            <a:off x="2622769" y="2398712"/>
            <a:ext cx="1554163" cy="1606550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8" name="TextBox 66"/>
          <p:cNvSpPr txBox="1">
            <a:spLocks noChangeArrowheads="1"/>
          </p:cNvSpPr>
          <p:nvPr/>
        </p:nvSpPr>
        <p:spPr bwMode="auto">
          <a:xfrm>
            <a:off x="2646372" y="2675863"/>
            <a:ext cx="15084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Shared </a:t>
            </a:r>
          </a:p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Cache</a:t>
            </a:r>
          </a:p>
        </p:txBody>
      </p:sp>
      <p:sp>
        <p:nvSpPr>
          <p:cNvPr id="9" name="Right Arrow 8"/>
          <p:cNvSpPr/>
          <p:nvPr/>
        </p:nvSpPr>
        <p:spPr>
          <a:xfrm>
            <a:off x="4285596" y="2514600"/>
            <a:ext cx="1734204" cy="533400"/>
          </a:xfrm>
          <a:prstGeom prst="righ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Arrow 9"/>
          <p:cNvSpPr/>
          <p:nvPr/>
        </p:nvSpPr>
        <p:spPr>
          <a:xfrm>
            <a:off x="4251434" y="3334404"/>
            <a:ext cx="1692166" cy="533400"/>
          </a:xfrm>
          <a:prstGeom prst="lef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1847196" y="2496204"/>
            <a:ext cx="714702" cy="533400"/>
          </a:xfrm>
          <a:prstGeom prst="righ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Arrow 12"/>
          <p:cNvSpPr/>
          <p:nvPr/>
        </p:nvSpPr>
        <p:spPr>
          <a:xfrm>
            <a:off x="1784132" y="3352800"/>
            <a:ext cx="685800" cy="533400"/>
          </a:xfrm>
          <a:prstGeom prst="lef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09600" y="2106071"/>
            <a:ext cx="990600" cy="9144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Core</a:t>
            </a:r>
            <a:endParaRPr lang="en-US" sz="2400" b="1" dirty="0"/>
          </a:p>
        </p:txBody>
      </p:sp>
      <p:sp>
        <p:nvSpPr>
          <p:cNvPr id="18" name="Rectangle 17"/>
          <p:cNvSpPr/>
          <p:nvPr/>
        </p:nvSpPr>
        <p:spPr>
          <a:xfrm>
            <a:off x="609600" y="3401471"/>
            <a:ext cx="990600" cy="9144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Core</a:t>
            </a:r>
            <a:endParaRPr lang="en-US" sz="2400" b="1" dirty="0"/>
          </a:p>
        </p:txBody>
      </p:sp>
      <p:sp>
        <p:nvSpPr>
          <p:cNvPr id="23" name="Oval 22"/>
          <p:cNvSpPr/>
          <p:nvPr/>
        </p:nvSpPr>
        <p:spPr>
          <a:xfrm>
            <a:off x="2330668" y="1952298"/>
            <a:ext cx="2133600" cy="2514600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0" y="5218093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i="1" dirty="0" smtClean="0"/>
              <a:t>Previous partitioning schemes mainly focus on miss count reduction</a:t>
            </a:r>
          </a:p>
          <a:p>
            <a:pPr algn="ctr"/>
            <a:r>
              <a:rPr lang="en-US" sz="2500" i="1" dirty="0" smtClean="0">
                <a:solidFill>
                  <a:srgbClr val="C00000"/>
                </a:solidFill>
              </a:rPr>
              <a:t>Problem: Does not directly translate to performance and slowdowns</a:t>
            </a:r>
            <a:endParaRPr lang="en-US" sz="2500" i="1" dirty="0">
              <a:solidFill>
                <a:srgbClr val="C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7788442"/>
      </p:ext>
    </p:extLst>
  </p:cSld>
  <p:clrMapOvr>
    <a:masterClrMapping/>
  </p:clrMapOvr>
  <p:transition advTm="2575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ASM-Cache: Slowdown-aware </a:t>
            </a:r>
            <a:br>
              <a:rPr lang="en-US" dirty="0" smtClean="0"/>
            </a:br>
            <a:r>
              <a:rPr lang="en-US" dirty="0" smtClean="0"/>
              <a:t>Cache Capacity 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solidFill>
                  <a:srgbClr val="0070C0"/>
                </a:solidFill>
              </a:rPr>
              <a:t>Goal: Achieve high fairness and performance through </a:t>
            </a:r>
            <a:r>
              <a:rPr lang="en-US" i="1" dirty="0" smtClean="0">
                <a:solidFill>
                  <a:srgbClr val="C00000"/>
                </a:solidFill>
              </a:rPr>
              <a:t>slowdown-aware</a:t>
            </a:r>
            <a:r>
              <a:rPr lang="en-US" i="1" dirty="0" smtClean="0">
                <a:solidFill>
                  <a:srgbClr val="0070C0"/>
                </a:solidFill>
              </a:rPr>
              <a:t> cache partitioning</a:t>
            </a:r>
          </a:p>
          <a:p>
            <a:endParaRPr lang="en-US" i="1" dirty="0"/>
          </a:p>
          <a:p>
            <a:r>
              <a:rPr lang="en-US" i="1" dirty="0" smtClean="0">
                <a:solidFill>
                  <a:srgbClr val="C00000"/>
                </a:solidFill>
              </a:rPr>
              <a:t>Key Idea: </a:t>
            </a:r>
            <a:r>
              <a:rPr lang="en-US" i="1" dirty="0" smtClean="0"/>
              <a:t>Allocate more cache space to applications whose slowdowns reduce the most with more cache space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32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4736699"/>
      </p:ext>
    </p:extLst>
  </p:cSld>
  <p:clrMapOvr>
    <a:masterClrMapping/>
  </p:clrMapOvr>
  <p:transition advTm="1719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267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Quantify Slowdown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Key Observation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Estimating Cache Access Rate </a:t>
            </a:r>
            <a:r>
              <a:rPr lang="en-US" baseline="-25000" dirty="0" smtClean="0">
                <a:solidFill>
                  <a:schemeClr val="bg1">
                    <a:lumMod val="75000"/>
                  </a:schemeClr>
                </a:solidFill>
              </a:rPr>
              <a:t>Alone</a:t>
            </a:r>
          </a:p>
          <a:p>
            <a:pPr marL="857250" lvl="1" indent="-457200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ASM: Putting it All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Together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Evaluation</a:t>
            </a:r>
          </a:p>
          <a:p>
            <a:pPr marL="514350" indent="-514350">
              <a:buAutoNum type="arabicPeriod" startAt="2"/>
            </a:pPr>
            <a:r>
              <a:rPr lang="en-US" b="1" dirty="0" smtClean="0">
                <a:solidFill>
                  <a:srgbClr val="0070C0"/>
                </a:solidFill>
              </a:rPr>
              <a:t>Control Slowdown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Slowdown-aware Cache Capacity Allocation</a:t>
            </a:r>
          </a:p>
          <a:p>
            <a:pPr marL="857250" lvl="1" indent="-457200"/>
            <a:r>
              <a:rPr lang="en-US" dirty="0" smtClean="0"/>
              <a:t>Slowdown-aware Memory Bandwidth Allocation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Coordinated Cache/Memory Management</a:t>
            </a:r>
          </a:p>
          <a:p>
            <a:pPr marL="857250" lvl="1" indent="-457200"/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3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50"/>
    </mc:Choice>
    <mc:Fallback xmlns="">
      <p:transition spd="slow" advTm="345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Bandwidth Partitioning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Rectangle 65"/>
          <p:cNvSpPr>
            <a:spLocks noChangeArrowheads="1"/>
          </p:cNvSpPr>
          <p:nvPr/>
        </p:nvSpPr>
        <p:spPr bwMode="auto">
          <a:xfrm>
            <a:off x="6183313" y="2006600"/>
            <a:ext cx="1893887" cy="256063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6" name="TextBox 66"/>
          <p:cNvSpPr txBox="1">
            <a:spLocks noChangeArrowheads="1"/>
          </p:cNvSpPr>
          <p:nvPr/>
        </p:nvSpPr>
        <p:spPr bwMode="auto">
          <a:xfrm>
            <a:off x="6212075" y="2710439"/>
            <a:ext cx="18381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Main Memory</a:t>
            </a:r>
          </a:p>
        </p:txBody>
      </p:sp>
      <p:sp>
        <p:nvSpPr>
          <p:cNvPr id="7" name="Rectangle 65"/>
          <p:cNvSpPr>
            <a:spLocks noChangeArrowheads="1"/>
          </p:cNvSpPr>
          <p:nvPr/>
        </p:nvSpPr>
        <p:spPr bwMode="auto">
          <a:xfrm>
            <a:off x="2622769" y="2398712"/>
            <a:ext cx="1554163" cy="1606550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8" name="TextBox 66"/>
          <p:cNvSpPr txBox="1">
            <a:spLocks noChangeArrowheads="1"/>
          </p:cNvSpPr>
          <p:nvPr/>
        </p:nvSpPr>
        <p:spPr bwMode="auto">
          <a:xfrm>
            <a:off x="2646372" y="2675863"/>
            <a:ext cx="15084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Shared </a:t>
            </a:r>
          </a:p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Cache</a:t>
            </a:r>
          </a:p>
        </p:txBody>
      </p:sp>
      <p:sp>
        <p:nvSpPr>
          <p:cNvPr id="9" name="Right Arrow 8"/>
          <p:cNvSpPr/>
          <p:nvPr/>
        </p:nvSpPr>
        <p:spPr>
          <a:xfrm>
            <a:off x="4285596" y="2514600"/>
            <a:ext cx="1734204" cy="533400"/>
          </a:xfrm>
          <a:prstGeom prst="righ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Arrow 9"/>
          <p:cNvSpPr/>
          <p:nvPr/>
        </p:nvSpPr>
        <p:spPr>
          <a:xfrm>
            <a:off x="4251434" y="3334404"/>
            <a:ext cx="1692166" cy="533400"/>
          </a:xfrm>
          <a:prstGeom prst="lef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1847196" y="2496204"/>
            <a:ext cx="714702" cy="533400"/>
          </a:xfrm>
          <a:prstGeom prst="righ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Arrow 12"/>
          <p:cNvSpPr/>
          <p:nvPr/>
        </p:nvSpPr>
        <p:spPr>
          <a:xfrm>
            <a:off x="1784132" y="3352800"/>
            <a:ext cx="685800" cy="533400"/>
          </a:xfrm>
          <a:prstGeom prst="lef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09600" y="2106071"/>
            <a:ext cx="990600" cy="9144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Core</a:t>
            </a:r>
            <a:endParaRPr lang="en-US" sz="2400" b="1" dirty="0"/>
          </a:p>
        </p:txBody>
      </p:sp>
      <p:sp>
        <p:nvSpPr>
          <p:cNvPr id="18" name="Rectangle 17"/>
          <p:cNvSpPr/>
          <p:nvPr/>
        </p:nvSpPr>
        <p:spPr>
          <a:xfrm>
            <a:off x="609600" y="3401471"/>
            <a:ext cx="990600" cy="9144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Core</a:t>
            </a:r>
            <a:endParaRPr lang="en-US" sz="2400" b="1" dirty="0"/>
          </a:p>
        </p:txBody>
      </p:sp>
      <p:sp>
        <p:nvSpPr>
          <p:cNvPr id="23" name="Oval 22"/>
          <p:cNvSpPr/>
          <p:nvPr/>
        </p:nvSpPr>
        <p:spPr>
          <a:xfrm>
            <a:off x="4114800" y="2012732"/>
            <a:ext cx="2133600" cy="2514600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28600" y="5161002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>
                <a:solidFill>
                  <a:srgbClr val="C00000"/>
                </a:solidFill>
              </a:rPr>
              <a:t>Goal: Achieve high fairness and performance through slowdown-aware bandwidth partitioning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8481308"/>
      </p:ext>
    </p:extLst>
  </p:cSld>
  <p:clrMapOvr>
    <a:masterClrMapping/>
  </p:clrMapOvr>
  <p:transition advTm="615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ASM-</a:t>
            </a:r>
            <a:r>
              <a:rPr lang="en-US" dirty="0" err="1" smtClean="0"/>
              <a:t>Mem</a:t>
            </a:r>
            <a:r>
              <a:rPr lang="en-US" dirty="0" smtClean="0"/>
              <a:t>: Slowdown-aware </a:t>
            </a:r>
            <a:br>
              <a:rPr lang="en-US" dirty="0" smtClean="0"/>
            </a:br>
            <a:r>
              <a:rPr lang="en-US" dirty="0" smtClean="0"/>
              <a:t>Memory Bandwidth 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839200" cy="5029200"/>
          </a:xfrm>
        </p:spPr>
        <p:txBody>
          <a:bodyPr>
            <a:normAutofit/>
          </a:bodyPr>
          <a:lstStyle/>
          <a:p>
            <a:r>
              <a:rPr lang="en-US" sz="3500" i="1" dirty="0" smtClean="0">
                <a:solidFill>
                  <a:srgbClr val="C00000"/>
                </a:solidFill>
              </a:rPr>
              <a:t>Key Idea: </a:t>
            </a:r>
            <a:r>
              <a:rPr lang="en-US" sz="3500" i="1" dirty="0" smtClean="0"/>
              <a:t>Prioritize an application proportionally to its slowdown</a:t>
            </a:r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r>
              <a:rPr lang="en-US" sz="3500" i="1" dirty="0" smtClean="0"/>
              <a:t>Application i’s requests prioritized at the memory controller for its fraction</a:t>
            </a:r>
          </a:p>
          <a:p>
            <a:endParaRPr lang="en-US" i="1" dirty="0" smtClean="0"/>
          </a:p>
          <a:p>
            <a:pPr>
              <a:buNone/>
            </a:pP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35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370134" y="3048000"/>
          <a:ext cx="6403731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658" name="Equation" r:id="rId5" imgW="2920680" imgH="660240" progId="Equation.3">
                  <p:embed/>
                </p:oleObj>
              </mc:Choice>
              <mc:Fallback>
                <p:oleObj name="Equation" r:id="rId5" imgW="292068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0134" y="3048000"/>
                        <a:ext cx="6403731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467890122"/>
      </p:ext>
    </p:extLst>
  </p:cSld>
  <p:clrMapOvr>
    <a:masterClrMapping/>
  </p:clrMapOvr>
  <p:transition advTm="1852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267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Quantify Slowdown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Key Observation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Estimating Cache Access Rate </a:t>
            </a:r>
            <a:r>
              <a:rPr lang="en-US" baseline="-25000" dirty="0" smtClean="0">
                <a:solidFill>
                  <a:schemeClr val="bg1">
                    <a:lumMod val="75000"/>
                  </a:schemeClr>
                </a:solidFill>
              </a:rPr>
              <a:t>Alone</a:t>
            </a:r>
          </a:p>
          <a:p>
            <a:pPr marL="857250" lvl="1" indent="-457200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ASM: Putting it All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Together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Evaluation</a:t>
            </a:r>
          </a:p>
          <a:p>
            <a:pPr marL="514350" indent="-514350">
              <a:buAutoNum type="arabicPeriod" startAt="2"/>
            </a:pPr>
            <a:r>
              <a:rPr lang="en-US" b="1" dirty="0" smtClean="0">
                <a:solidFill>
                  <a:srgbClr val="0070C0"/>
                </a:solidFill>
              </a:rPr>
              <a:t>Control Slowdown</a:t>
            </a:r>
          </a:p>
          <a:p>
            <a:pPr marL="857250" lvl="1" indent="-457200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Slowdown-aware Cache Capacity Allocation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Slowdown-aware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emory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andwidth Allocation</a:t>
            </a:r>
          </a:p>
          <a:p>
            <a:pPr marL="857250" lvl="1" indent="-457200"/>
            <a:r>
              <a:rPr lang="en-US" dirty="0" smtClean="0"/>
              <a:t>Coordinated Cache/Memory Management</a:t>
            </a:r>
          </a:p>
          <a:p>
            <a:pPr marL="857250" lvl="1" indent="-457200"/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22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50"/>
    </mc:Choice>
    <mc:Fallback xmlns="">
      <p:transition spd="slow" advTm="345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Coordinated Resource </a:t>
            </a:r>
            <a:br>
              <a:rPr lang="en-US" dirty="0" smtClean="0"/>
            </a:br>
            <a:r>
              <a:rPr lang="en-US" dirty="0" smtClean="0"/>
              <a:t>Allocation Schemes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2CF4AA75-1AE0-4593-99DD-33F3F40BED72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212725" y="2465929"/>
            <a:ext cx="671513" cy="609600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212725" y="2634154"/>
            <a:ext cx="671513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5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1067678" y="2465929"/>
            <a:ext cx="671513" cy="609600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17"/>
          <p:cNvSpPr txBox="1">
            <a:spLocks noChangeArrowheads="1"/>
          </p:cNvSpPr>
          <p:nvPr/>
        </p:nvSpPr>
        <p:spPr bwMode="auto">
          <a:xfrm>
            <a:off x="1067678" y="2634154"/>
            <a:ext cx="671513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50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1922631" y="2465929"/>
            <a:ext cx="671513" cy="609600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20"/>
          <p:cNvSpPr txBox="1">
            <a:spLocks noChangeArrowheads="1"/>
          </p:cNvSpPr>
          <p:nvPr/>
        </p:nvSpPr>
        <p:spPr bwMode="auto">
          <a:xfrm>
            <a:off x="1922631" y="2634154"/>
            <a:ext cx="671513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50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2775997" y="2465929"/>
            <a:ext cx="673100" cy="609600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23"/>
          <p:cNvSpPr txBox="1">
            <a:spLocks noChangeArrowheads="1"/>
          </p:cNvSpPr>
          <p:nvPr/>
        </p:nvSpPr>
        <p:spPr bwMode="auto">
          <a:xfrm>
            <a:off x="2775997" y="2634154"/>
            <a:ext cx="6731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50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13" name="Rectangle 25"/>
          <p:cNvSpPr>
            <a:spLocks noChangeArrowheads="1"/>
          </p:cNvSpPr>
          <p:nvPr/>
        </p:nvSpPr>
        <p:spPr bwMode="auto">
          <a:xfrm>
            <a:off x="212725" y="3244682"/>
            <a:ext cx="671513" cy="608012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Box 26"/>
          <p:cNvSpPr txBox="1">
            <a:spLocks noChangeArrowheads="1"/>
          </p:cNvSpPr>
          <p:nvPr/>
        </p:nvSpPr>
        <p:spPr bwMode="auto">
          <a:xfrm>
            <a:off x="212725" y="3412469"/>
            <a:ext cx="671513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50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15" name="Rectangle 28"/>
          <p:cNvSpPr>
            <a:spLocks noChangeArrowheads="1"/>
          </p:cNvSpPr>
          <p:nvPr/>
        </p:nvSpPr>
        <p:spPr bwMode="auto">
          <a:xfrm>
            <a:off x="1067678" y="3244682"/>
            <a:ext cx="671513" cy="608012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TextBox 29"/>
          <p:cNvSpPr txBox="1">
            <a:spLocks noChangeArrowheads="1"/>
          </p:cNvSpPr>
          <p:nvPr/>
        </p:nvSpPr>
        <p:spPr bwMode="auto">
          <a:xfrm>
            <a:off x="1067678" y="3412469"/>
            <a:ext cx="671513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50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17" name="Rectangle 31"/>
          <p:cNvSpPr>
            <a:spLocks noChangeArrowheads="1"/>
          </p:cNvSpPr>
          <p:nvPr/>
        </p:nvSpPr>
        <p:spPr bwMode="auto">
          <a:xfrm>
            <a:off x="1922631" y="3244682"/>
            <a:ext cx="671513" cy="608012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TextBox 32"/>
          <p:cNvSpPr txBox="1">
            <a:spLocks noChangeArrowheads="1"/>
          </p:cNvSpPr>
          <p:nvPr/>
        </p:nvSpPr>
        <p:spPr bwMode="auto">
          <a:xfrm>
            <a:off x="1922631" y="3412469"/>
            <a:ext cx="671513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5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19" name="Rectangle 36"/>
          <p:cNvSpPr>
            <a:spLocks noChangeArrowheads="1"/>
          </p:cNvSpPr>
          <p:nvPr/>
        </p:nvSpPr>
        <p:spPr bwMode="auto">
          <a:xfrm>
            <a:off x="2775997" y="3244682"/>
            <a:ext cx="673100" cy="608012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Box 37"/>
          <p:cNvSpPr txBox="1">
            <a:spLocks noChangeArrowheads="1"/>
          </p:cNvSpPr>
          <p:nvPr/>
        </p:nvSpPr>
        <p:spPr bwMode="auto">
          <a:xfrm>
            <a:off x="2775997" y="3412469"/>
            <a:ext cx="6731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50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21" name="Rectangle 41"/>
          <p:cNvSpPr>
            <a:spLocks noChangeArrowheads="1"/>
          </p:cNvSpPr>
          <p:nvPr/>
        </p:nvSpPr>
        <p:spPr bwMode="auto">
          <a:xfrm>
            <a:off x="212725" y="4023435"/>
            <a:ext cx="671513" cy="608012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TextBox 42"/>
          <p:cNvSpPr txBox="1">
            <a:spLocks noChangeArrowheads="1"/>
          </p:cNvSpPr>
          <p:nvPr/>
        </p:nvSpPr>
        <p:spPr bwMode="auto">
          <a:xfrm>
            <a:off x="212725" y="4191222"/>
            <a:ext cx="671513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50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23" name="Rectangle 45"/>
          <p:cNvSpPr>
            <a:spLocks noChangeArrowheads="1"/>
          </p:cNvSpPr>
          <p:nvPr/>
        </p:nvSpPr>
        <p:spPr bwMode="auto">
          <a:xfrm>
            <a:off x="1067678" y="4023435"/>
            <a:ext cx="671513" cy="608012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TextBox 46"/>
          <p:cNvSpPr txBox="1">
            <a:spLocks noChangeArrowheads="1"/>
          </p:cNvSpPr>
          <p:nvPr/>
        </p:nvSpPr>
        <p:spPr bwMode="auto">
          <a:xfrm>
            <a:off x="1067678" y="4191222"/>
            <a:ext cx="671513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50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25" name="Rectangle 48"/>
          <p:cNvSpPr>
            <a:spLocks noChangeArrowheads="1"/>
          </p:cNvSpPr>
          <p:nvPr/>
        </p:nvSpPr>
        <p:spPr bwMode="auto">
          <a:xfrm>
            <a:off x="1922631" y="4023435"/>
            <a:ext cx="671513" cy="608012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TextBox 49"/>
          <p:cNvSpPr txBox="1">
            <a:spLocks noChangeArrowheads="1"/>
          </p:cNvSpPr>
          <p:nvPr/>
        </p:nvSpPr>
        <p:spPr bwMode="auto">
          <a:xfrm>
            <a:off x="1922631" y="4191222"/>
            <a:ext cx="671513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50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27" name="Rectangle 51"/>
          <p:cNvSpPr>
            <a:spLocks noChangeArrowheads="1"/>
          </p:cNvSpPr>
          <p:nvPr/>
        </p:nvSpPr>
        <p:spPr bwMode="auto">
          <a:xfrm>
            <a:off x="2775997" y="4023435"/>
            <a:ext cx="673100" cy="608012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TextBox 52"/>
          <p:cNvSpPr txBox="1">
            <a:spLocks noChangeArrowheads="1"/>
          </p:cNvSpPr>
          <p:nvPr/>
        </p:nvSpPr>
        <p:spPr bwMode="auto">
          <a:xfrm>
            <a:off x="2775997" y="4191222"/>
            <a:ext cx="6731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50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29" name="Rectangle 54"/>
          <p:cNvSpPr>
            <a:spLocks noChangeArrowheads="1"/>
          </p:cNvSpPr>
          <p:nvPr/>
        </p:nvSpPr>
        <p:spPr bwMode="auto">
          <a:xfrm>
            <a:off x="212725" y="4802188"/>
            <a:ext cx="671513" cy="608012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" name="TextBox 55"/>
          <p:cNvSpPr txBox="1">
            <a:spLocks noChangeArrowheads="1"/>
          </p:cNvSpPr>
          <p:nvPr/>
        </p:nvSpPr>
        <p:spPr bwMode="auto">
          <a:xfrm>
            <a:off x="212725" y="4969975"/>
            <a:ext cx="671513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50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31" name="Rectangle 57"/>
          <p:cNvSpPr>
            <a:spLocks noChangeArrowheads="1"/>
          </p:cNvSpPr>
          <p:nvPr/>
        </p:nvSpPr>
        <p:spPr bwMode="auto">
          <a:xfrm>
            <a:off x="1067678" y="4802188"/>
            <a:ext cx="671513" cy="608012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TextBox 58"/>
          <p:cNvSpPr txBox="1">
            <a:spLocks noChangeArrowheads="1"/>
          </p:cNvSpPr>
          <p:nvPr/>
        </p:nvSpPr>
        <p:spPr bwMode="auto">
          <a:xfrm>
            <a:off x="1067678" y="4969975"/>
            <a:ext cx="671513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50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33" name="Rectangle 60"/>
          <p:cNvSpPr>
            <a:spLocks noChangeArrowheads="1"/>
          </p:cNvSpPr>
          <p:nvPr/>
        </p:nvSpPr>
        <p:spPr bwMode="auto">
          <a:xfrm>
            <a:off x="1922631" y="4802188"/>
            <a:ext cx="671513" cy="608012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TextBox 61"/>
          <p:cNvSpPr txBox="1">
            <a:spLocks noChangeArrowheads="1"/>
          </p:cNvSpPr>
          <p:nvPr/>
        </p:nvSpPr>
        <p:spPr bwMode="auto">
          <a:xfrm>
            <a:off x="1922631" y="4969975"/>
            <a:ext cx="671513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50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35" name="Rectangle 63"/>
          <p:cNvSpPr>
            <a:spLocks noChangeArrowheads="1"/>
          </p:cNvSpPr>
          <p:nvPr/>
        </p:nvSpPr>
        <p:spPr bwMode="auto">
          <a:xfrm>
            <a:off x="2775997" y="4802188"/>
            <a:ext cx="673100" cy="608012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6" name="TextBox 64"/>
          <p:cNvSpPr txBox="1">
            <a:spLocks noChangeArrowheads="1"/>
          </p:cNvSpPr>
          <p:nvPr/>
        </p:nvSpPr>
        <p:spPr bwMode="auto">
          <a:xfrm>
            <a:off x="2775997" y="4969975"/>
            <a:ext cx="6731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50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37" name="Rectangle 65"/>
          <p:cNvSpPr>
            <a:spLocks noChangeArrowheads="1"/>
          </p:cNvSpPr>
          <p:nvPr/>
        </p:nvSpPr>
        <p:spPr bwMode="auto">
          <a:xfrm>
            <a:off x="6818532" y="2719929"/>
            <a:ext cx="1893887" cy="256063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38" name="TextBox 66"/>
          <p:cNvSpPr txBox="1">
            <a:spLocks noChangeArrowheads="1"/>
          </p:cNvSpPr>
          <p:nvPr/>
        </p:nvSpPr>
        <p:spPr bwMode="auto">
          <a:xfrm>
            <a:off x="6847294" y="3423768"/>
            <a:ext cx="18381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Main Memory</a:t>
            </a:r>
          </a:p>
        </p:txBody>
      </p:sp>
      <p:sp>
        <p:nvSpPr>
          <p:cNvPr id="39" name="Left-Right Arrow 67"/>
          <p:cNvSpPr>
            <a:spLocks noChangeArrowheads="1"/>
          </p:cNvSpPr>
          <p:nvPr/>
        </p:nvSpPr>
        <p:spPr bwMode="auto">
          <a:xfrm>
            <a:off x="5937469" y="3626391"/>
            <a:ext cx="881063" cy="682625"/>
          </a:xfrm>
          <a:prstGeom prst="leftRightArrow">
            <a:avLst>
              <a:gd name="adj1" fmla="val 50000"/>
              <a:gd name="adj2" fmla="val 50032"/>
            </a:avLst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0" name="Rectangle 65"/>
          <p:cNvSpPr>
            <a:spLocks noChangeArrowheads="1"/>
          </p:cNvSpPr>
          <p:nvPr/>
        </p:nvSpPr>
        <p:spPr bwMode="auto">
          <a:xfrm>
            <a:off x="4375369" y="3112041"/>
            <a:ext cx="1554163" cy="1606550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41" name="TextBox 66"/>
          <p:cNvSpPr txBox="1">
            <a:spLocks noChangeArrowheads="1"/>
          </p:cNvSpPr>
          <p:nvPr/>
        </p:nvSpPr>
        <p:spPr bwMode="auto">
          <a:xfrm>
            <a:off x="4398972" y="3389192"/>
            <a:ext cx="15084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Shared </a:t>
            </a:r>
          </a:p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Cache</a:t>
            </a:r>
          </a:p>
        </p:txBody>
      </p:sp>
      <p:sp>
        <p:nvSpPr>
          <p:cNvPr id="42" name="Left-Right Arrow 67"/>
          <p:cNvSpPr>
            <a:spLocks noChangeArrowheads="1"/>
          </p:cNvSpPr>
          <p:nvPr/>
        </p:nvSpPr>
        <p:spPr bwMode="auto">
          <a:xfrm>
            <a:off x="3491132" y="3621629"/>
            <a:ext cx="871537" cy="682625"/>
          </a:xfrm>
          <a:prstGeom prst="leftRightArrow">
            <a:avLst>
              <a:gd name="adj1" fmla="val 50000"/>
              <a:gd name="adj2" fmla="val 49982"/>
            </a:avLst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" name="Curved Down Arrow 43"/>
          <p:cNvSpPr/>
          <p:nvPr/>
        </p:nvSpPr>
        <p:spPr>
          <a:xfrm>
            <a:off x="4495800" y="1524000"/>
            <a:ext cx="4038600" cy="914400"/>
          </a:xfrm>
          <a:prstGeom prst="curved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495800" y="1912203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Cache capacity-aware </a:t>
            </a:r>
          </a:p>
          <a:p>
            <a:pPr algn="ctr"/>
            <a:r>
              <a:rPr lang="en-US" sz="2400" dirty="0" smtClean="0"/>
              <a:t>bandwidth allocation</a:t>
            </a:r>
            <a:endParaRPr lang="en-US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304800" y="5542002"/>
            <a:ext cx="853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 smtClean="0"/>
              <a:t>1. Employ ASM-Cache to partition cache capacity </a:t>
            </a:r>
          </a:p>
          <a:p>
            <a:r>
              <a:rPr lang="en-US" sz="3000" i="1" dirty="0" smtClean="0"/>
              <a:t>2. Drive ASM-</a:t>
            </a:r>
            <a:r>
              <a:rPr lang="en-US" sz="3000" i="1" dirty="0" err="1" smtClean="0"/>
              <a:t>Mem</a:t>
            </a:r>
            <a:r>
              <a:rPr lang="en-US" sz="3000" i="1" dirty="0" smtClean="0"/>
              <a:t> with slowdowns from ASM-Cache </a:t>
            </a:r>
            <a:endParaRPr lang="en-US" sz="30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8147555"/>
      </p:ext>
    </p:extLst>
  </p:cSld>
  <p:clrMapOvr>
    <a:masterClrMapping/>
  </p:clrMapOvr>
  <p:transition advTm="2606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8" grpId="0"/>
      <p:bldP spid="4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Fairness and Performance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76600" y="1447800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16-core system 100 workloads</a:t>
            </a:r>
            <a:endParaRPr lang="en-US" sz="24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577060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C00000"/>
                </a:solidFill>
              </a:rPr>
              <a:t>14%/8% unfairness reduction on 1/2 channel systems compared to PARBS+UCP with similar performance </a:t>
            </a:r>
            <a:endParaRPr lang="en-US" sz="2800" i="1" dirty="0">
              <a:solidFill>
                <a:srgbClr val="C00000"/>
              </a:solidFill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4215609653"/>
              </p:ext>
            </p:extLst>
          </p:nvPr>
        </p:nvGraphicFramePr>
        <p:xfrm>
          <a:off x="126128" y="2209800"/>
          <a:ext cx="52197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3707528" y="2194034"/>
          <a:ext cx="5210175" cy="3524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883402030"/>
      </p:ext>
    </p:extLst>
  </p:cSld>
  <p:clrMapOvr>
    <a:masterClrMapping/>
  </p:clrMapOvr>
  <p:transition advTm="5071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Graphic spid="10" grpId="0" uiExpand="1">
        <p:bldSub>
          <a:bldChart bld="series"/>
        </p:bldSub>
      </p:bldGraphic>
      <p:bldGraphic spid="11" grpId="0" uiExpand="1">
        <p:bldSub>
          <a:bldChart bld="series"/>
        </p:bldSub>
      </p:bldGraphic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Results in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Distribution of slowdown estimation error</a:t>
            </a:r>
          </a:p>
          <a:p>
            <a:r>
              <a:rPr lang="en-US" dirty="0" smtClean="0"/>
              <a:t>Sensitivity to system parameters</a:t>
            </a:r>
          </a:p>
          <a:p>
            <a:pPr lvl="1"/>
            <a:r>
              <a:rPr lang="en-US" dirty="0" smtClean="0"/>
              <a:t>Core count, memory channel count, cache size</a:t>
            </a:r>
          </a:p>
          <a:p>
            <a:r>
              <a:rPr lang="en-US" dirty="0" smtClean="0"/>
              <a:t>Sensitivity to model parameters</a:t>
            </a:r>
            <a:endParaRPr lang="en-US" dirty="0"/>
          </a:p>
          <a:p>
            <a:r>
              <a:rPr lang="en-US" dirty="0" smtClean="0"/>
              <a:t>Impact of prefetching</a:t>
            </a:r>
          </a:p>
          <a:p>
            <a:r>
              <a:rPr lang="en-US" dirty="0" smtClean="0"/>
              <a:t>Case study showing ASM’s potential for providing slowdown guarantees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56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52"/>
    </mc:Choice>
    <mc:Fallback xmlns="">
      <p:transition spd="slow" advTm="1105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Quantify Impact of Interference - </a:t>
            </a:r>
            <a:r>
              <a:rPr lang="en-US" i="1" dirty="0" smtClean="0">
                <a:solidFill>
                  <a:srgbClr val="0070C0"/>
                </a:solidFill>
              </a:rPr>
              <a:t>Slowdown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Key Observation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Estimating Cache Access Rate </a:t>
            </a:r>
            <a:r>
              <a:rPr lang="en-US" baseline="-25000" dirty="0" smtClean="0">
                <a:solidFill>
                  <a:schemeClr val="bg1">
                    <a:lumMod val="75000"/>
                  </a:schemeClr>
                </a:solidFill>
              </a:rPr>
              <a:t>Alone</a:t>
            </a:r>
          </a:p>
          <a:p>
            <a:pPr marL="857250" lvl="1" indent="-457200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ASM: Putting it All Together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Evaluation</a:t>
            </a:r>
          </a:p>
          <a:p>
            <a:pPr marL="514350" indent="-514350">
              <a:buAutoNum type="arabicPeriod" startAt="2"/>
            </a:pPr>
            <a:r>
              <a:rPr lang="en-US" dirty="0" smtClean="0">
                <a:solidFill>
                  <a:srgbClr val="0070C0"/>
                </a:solidFill>
              </a:rPr>
              <a:t>Control Slowdown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Slowdown-aware Cache Capacity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llocation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Slowdown-aware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emory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andwidth Allocation</a:t>
            </a:r>
          </a:p>
          <a:p>
            <a:pPr marL="857250" lvl="1" indent="-457200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Coordinated Cache/Memory Management</a:t>
            </a:r>
          </a:p>
          <a:p>
            <a:pPr marL="857250" lvl="1" indent="-457200"/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37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74"/>
    </mc:Choice>
    <mc:Fallback xmlns="">
      <p:transition spd="slow" advTm="16174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267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Problem: Uncontrolled memory interference cause high and unpredictable application slowdowns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Goal: Quantify and control slowdowns</a:t>
            </a:r>
          </a:p>
          <a:p>
            <a:r>
              <a:rPr lang="en-US" dirty="0" smtClean="0"/>
              <a:t>Key Contribution: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ASM: An accurate slowdown estimation model</a:t>
            </a:r>
          </a:p>
          <a:p>
            <a:pPr lvl="1"/>
            <a:r>
              <a:rPr lang="en-US" dirty="0" smtClean="0"/>
              <a:t>Average error of ASM: 10%</a:t>
            </a:r>
          </a:p>
          <a:p>
            <a:r>
              <a:rPr lang="en-US" dirty="0" smtClean="0"/>
              <a:t>Key Ideas: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Shared cache access rate is a proxy for performance</a:t>
            </a:r>
          </a:p>
          <a:p>
            <a:pPr lvl="1"/>
            <a:r>
              <a:rPr lang="en-US" dirty="0" smtClean="0"/>
              <a:t>Cache Access Rate </a:t>
            </a:r>
            <a:r>
              <a:rPr lang="en-US" baseline="-25000" dirty="0" smtClean="0"/>
              <a:t>Alone</a:t>
            </a:r>
            <a:r>
              <a:rPr lang="en-US" dirty="0" smtClean="0"/>
              <a:t> can be estimated by minimizing memory interference and quantifying cache interference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Applications of Our Model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Slowdown-aware cache and memory management to achieve high performance, fairness and performance guarantees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Source Code </a:t>
            </a:r>
            <a:r>
              <a:rPr lang="en-US" i="1" dirty="0">
                <a:solidFill>
                  <a:srgbClr val="C00000"/>
                </a:solidFill>
              </a:rPr>
              <a:t>R</a:t>
            </a:r>
            <a:r>
              <a:rPr lang="en-US" i="1" dirty="0" smtClean="0">
                <a:solidFill>
                  <a:srgbClr val="C00000"/>
                </a:solidFill>
              </a:rPr>
              <a:t>elease by January 2016</a:t>
            </a:r>
          </a:p>
          <a:p>
            <a:pPr marL="457200" lvl="1" indent="0"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40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8066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020"/>
    </mc:Choice>
    <mc:Fallback xmlns="">
      <p:transition spd="slow" advTm="3102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2533651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400" b="1" dirty="0" smtClean="0"/>
              <a:t>Quantifying and Controlling Impact of Interference at Shared Caches and Main Memory</a:t>
            </a:r>
            <a:endParaRPr lang="en-US" sz="3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86200"/>
            <a:ext cx="8458199" cy="1676400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chemeClr val="tx1"/>
                </a:solidFill>
              </a:rPr>
              <a:t>Lavanya Subramanian</a:t>
            </a:r>
            <a:r>
              <a:rPr lang="en-US" sz="3000" dirty="0" smtClean="0">
                <a:solidFill>
                  <a:schemeClr val="tx1"/>
                </a:solidFill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</a:rPr>
              <a:t>Vivek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Seshadri</a:t>
            </a:r>
            <a:r>
              <a:rPr lang="en-US" sz="3000" dirty="0" smtClean="0">
                <a:solidFill>
                  <a:schemeClr val="tx1"/>
                </a:solidFill>
              </a:rPr>
              <a:t>, </a:t>
            </a:r>
          </a:p>
          <a:p>
            <a:r>
              <a:rPr lang="en-US" sz="3000" dirty="0" smtClean="0">
                <a:solidFill>
                  <a:schemeClr val="tx1"/>
                </a:solidFill>
              </a:rPr>
              <a:t>Arnab Ghosh, Samira Khan, </a:t>
            </a:r>
            <a:r>
              <a:rPr lang="en-US" sz="3000" dirty="0" err="1" smtClean="0">
                <a:solidFill>
                  <a:schemeClr val="tx1"/>
                </a:solidFill>
              </a:rPr>
              <a:t>Onur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Mutlu</a:t>
            </a:r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8" name="Picture 7" descr="Burgundy_CMU_JPG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66975" y="5753100"/>
            <a:ext cx="2667000" cy="963083"/>
          </a:xfrm>
          <a:prstGeom prst="rect">
            <a:avLst/>
          </a:prstGeom>
        </p:spPr>
      </p:pic>
      <p:pic>
        <p:nvPicPr>
          <p:cNvPr id="9" name="Picture 8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" y="6009231"/>
            <a:ext cx="1433538" cy="41478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99060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/>
              <a:t>Application Slowdown Model</a:t>
            </a:r>
            <a:endParaRPr lang="en-US" sz="4600" dirty="0"/>
          </a:p>
        </p:txBody>
      </p:sp>
      <p:pic>
        <p:nvPicPr>
          <p:cNvPr id="10" name="Picture 9" descr="Intel-logo.jpg"/>
          <p:cNvPicPr>
            <a:picLocks noChangeAspect="1"/>
          </p:cNvPicPr>
          <p:nvPr/>
        </p:nvPicPr>
        <p:blipFill>
          <a:blip r:embed="rId5" cstate="print"/>
          <a:srcRect t="8000" b="16000"/>
          <a:stretch>
            <a:fillRect/>
          </a:stretch>
        </p:blipFill>
        <p:spPr>
          <a:xfrm>
            <a:off x="5557812" y="5661660"/>
            <a:ext cx="1230630" cy="8686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118" y="5556501"/>
            <a:ext cx="1159682" cy="1159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460170"/>
      </p:ext>
    </p:extLst>
  </p:cSld>
  <p:clrMapOvr>
    <a:masterClrMapping/>
  </p:clrMapOvr>
  <p:transition advTm="7263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Quantifying Impact of </a:t>
            </a:r>
            <a:br>
              <a:rPr lang="en-US" dirty="0" smtClean="0"/>
            </a:br>
            <a:r>
              <a:rPr lang="en-US" dirty="0" smtClean="0"/>
              <a:t>Shared Resource Interference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1509704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/>
              <a:t>Alone </a:t>
            </a:r>
          </a:p>
          <a:p>
            <a:pPr algn="ctr"/>
            <a:r>
              <a:rPr lang="en-US" sz="2000" b="1" i="1" dirty="0" smtClean="0"/>
              <a:t>(No interference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743200" y="1509704"/>
            <a:ext cx="0" cy="68580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743200" y="1890704"/>
            <a:ext cx="2209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53000" y="1706772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time</a:t>
            </a:r>
            <a:endParaRPr lang="en-US" i="1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743200" y="2043104"/>
            <a:ext cx="22098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76902" y="213097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Execution time</a:t>
            </a:r>
            <a:endParaRPr lang="en-US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2754077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/>
              <a:t>Shared </a:t>
            </a:r>
          </a:p>
          <a:p>
            <a:pPr algn="ctr"/>
            <a:r>
              <a:rPr lang="en-US" sz="2000" b="1" i="1" dirty="0" smtClean="0"/>
              <a:t>(With interference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743200" y="2754077"/>
            <a:ext cx="0" cy="68580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743200" y="3135077"/>
            <a:ext cx="5486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305800" y="292892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time</a:t>
            </a:r>
            <a:endParaRPr lang="en-US" i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743200" y="3303717"/>
            <a:ext cx="54864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648200" y="3439877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Execution time</a:t>
            </a:r>
            <a:endParaRPr lang="en-US" i="1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352800" y="3267056"/>
            <a:ext cx="228600" cy="57286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667000" y="3820877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Impact of Interference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2819400" y="2974740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400418" y="2975720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033949" y="2974724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629260" y="2975704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715000" y="2974708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181600" y="2974692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858000" y="2974676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324600" y="2974660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467600" y="2974644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191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977"/>
    </mc:Choice>
    <mc:Fallback xmlns="">
      <p:transition spd="slow" advTm="379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/>
      <p:bldP spid="16" grpId="0"/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Slowdown: Definition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57200" y="2743200"/>
                <a:ext cx="8610600" cy="10970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sz="5000" dirty="0" smtClean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Slowdown</a:t>
                </a:r>
                <a14:m>
                  <m:oMath xmlns:m="http://schemas.openxmlformats.org/officeDocument/2006/math">
                    <m:r>
                      <a:rPr lang="en-US" sz="49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9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9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  </m:t>
                        </m:r>
                        <m:r>
                          <m:rPr>
                            <m:sty m:val="p"/>
                          </m:rP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Execution</m:t>
                        </m:r>
                        <m: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Time</m:t>
                        </m:r>
                        <m: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900" baseline="-25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Shared</m:t>
                        </m:r>
                        <m: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Execution</m:t>
                        </m:r>
                        <m: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Time</m:t>
                        </m:r>
                        <m: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900" baseline="-25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Alone</m:t>
                        </m:r>
                      </m:den>
                    </m:f>
                  </m:oMath>
                </a14:m>
                <a:endParaRPr lang="en-US" sz="49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743200"/>
                <a:ext cx="8610600" cy="1097032"/>
              </a:xfrm>
              <a:prstGeom prst="rect">
                <a:avLst/>
              </a:prstGeom>
              <a:blipFill rotWithShape="0">
                <a:blip r:embed="rId4"/>
                <a:stretch>
                  <a:fillRect l="-4388" t="-3889" b="-1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176971650"/>
      </p:ext>
    </p:extLst>
  </p:cSld>
  <p:clrMapOvr>
    <a:masterClrMapping/>
  </p:clrMapOvr>
  <p:transition advTm="13216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Approach: Impact of </a:t>
            </a:r>
            <a:br>
              <a:rPr lang="en-US" dirty="0" smtClean="0"/>
            </a:br>
            <a:r>
              <a:rPr lang="en-US" dirty="0" smtClean="0"/>
              <a:t>Interference on Performance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1509704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/>
              <a:t>Alone </a:t>
            </a:r>
          </a:p>
          <a:p>
            <a:pPr algn="ctr"/>
            <a:r>
              <a:rPr lang="en-US" sz="2000" b="1" i="1" dirty="0" smtClean="0"/>
              <a:t>(No interference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743200" y="1509704"/>
            <a:ext cx="0" cy="68580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743200" y="1890704"/>
            <a:ext cx="2209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953000" y="1706772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time</a:t>
            </a:r>
            <a:endParaRPr lang="en-US" i="1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743200" y="2043104"/>
            <a:ext cx="22098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76902" y="213097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Execution time</a:t>
            </a:r>
            <a:endParaRPr lang="en-US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2514600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/>
              <a:t>Shared </a:t>
            </a:r>
          </a:p>
          <a:p>
            <a:pPr algn="ctr"/>
            <a:r>
              <a:rPr lang="en-US" sz="2000" b="1" i="1" dirty="0" smtClean="0"/>
              <a:t>(With interference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743200" y="2514600"/>
            <a:ext cx="0" cy="68580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743200" y="2895600"/>
            <a:ext cx="5486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305800" y="2689451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time</a:t>
            </a:r>
            <a:endParaRPr lang="en-US" i="1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743200" y="3064240"/>
            <a:ext cx="54864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648200" y="3200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Execution time</a:t>
            </a:r>
            <a:endParaRPr lang="en-US" i="1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3352800" y="3027579"/>
            <a:ext cx="228600" cy="57286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667000" y="35814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Impact of Interference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>
          <a:xfrm>
            <a:off x="350790" y="4419600"/>
            <a:ext cx="8423565" cy="14672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i="1" dirty="0" smtClean="0">
                <a:solidFill>
                  <a:srgbClr val="0070C0"/>
                </a:solidFill>
              </a:rPr>
              <a:t>Previous Approach: Estimate impact of interference at a per-request granularity</a:t>
            </a:r>
          </a:p>
          <a:p>
            <a:pPr algn="ctr"/>
            <a:r>
              <a:rPr lang="en-US" sz="3500" i="1" dirty="0" smtClean="0">
                <a:solidFill>
                  <a:srgbClr val="C00000"/>
                </a:solidFill>
              </a:rPr>
              <a:t>Difficult to estimate due to request overlap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3319464" y="2656107"/>
            <a:ext cx="609600" cy="42862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2819400" y="2735263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3400418" y="2736243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033949" y="273524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629260" y="273622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5715000" y="2735231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5181600" y="2735215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858000" y="2735199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324600" y="2735183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7467600" y="27351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ounded Rectangle 84"/>
          <p:cNvSpPr/>
          <p:nvPr/>
        </p:nvSpPr>
        <p:spPr>
          <a:xfrm>
            <a:off x="3167064" y="2675129"/>
            <a:ext cx="2547936" cy="40961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01335" y="4419600"/>
            <a:ext cx="8423565" cy="1583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i="1" dirty="0" smtClean="0">
                <a:solidFill>
                  <a:schemeClr val="accent3">
                    <a:lumMod val="50000"/>
                  </a:schemeClr>
                </a:solidFill>
              </a:rPr>
              <a:t>Our Approach: Estimate impact of interference aggregated over requests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8515526"/>
      </p:ext>
    </p:extLst>
  </p:cSld>
  <p:clrMapOvr>
    <a:masterClrMapping/>
  </p:clrMapOvr>
  <p:transition advTm="5424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7" grpId="1" animBg="1"/>
      <p:bldP spid="85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89267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Quantify Slowdown</a:t>
            </a:r>
          </a:p>
          <a:p>
            <a:pPr marL="857250" lvl="1" indent="-457200"/>
            <a:r>
              <a:rPr lang="en-US" dirty="0" smtClean="0"/>
              <a:t>Key Observation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Estimating Cache Access Rate </a:t>
            </a:r>
            <a:r>
              <a:rPr lang="en-US" baseline="-25000" dirty="0" smtClean="0">
                <a:solidFill>
                  <a:schemeClr val="bg1">
                    <a:lumMod val="75000"/>
                  </a:schemeClr>
                </a:solidFill>
              </a:rPr>
              <a:t>Alone</a:t>
            </a:r>
          </a:p>
          <a:p>
            <a:pPr marL="857250" lvl="1" indent="-457200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ASM: Putting it All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Together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Evaluation</a:t>
            </a:r>
          </a:p>
          <a:p>
            <a:pPr marL="514350" indent="-514350">
              <a:buAutoNum type="arabicPeriod" startAt="2"/>
            </a:pPr>
            <a:r>
              <a:rPr lang="en-US" dirty="0" smtClean="0">
                <a:solidFill>
                  <a:srgbClr val="0070C0"/>
                </a:solidFill>
              </a:rPr>
              <a:t>Control Slowdown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Slowdown-aware Cache Capacity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llocation</a:t>
            </a:r>
          </a:p>
          <a:p>
            <a:pPr marL="857250" lvl="1" indent="-457200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Slowdown-aware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emory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andwidth Allocation</a:t>
            </a:r>
          </a:p>
          <a:p>
            <a:pPr marL="857250" lvl="1" indent="-457200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Coordinated Cache/Memory Management</a:t>
            </a:r>
          </a:p>
          <a:p>
            <a:pPr marL="857250" lvl="1" indent="-457200"/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664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93"/>
    </mc:Choice>
    <mc:Fallback xmlns="">
      <p:transition spd="slow" advTm="2493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02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Observation: Shared Cache Access Rate is a Proxy for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kern="0" dirty="0">
                <a:solidFill>
                  <a:srgbClr val="C00000"/>
                </a:solidFill>
                <a:ea typeface="MS PGothic" pitchFamily="34" charset="-128"/>
                <a:cs typeface="Tahoma" pitchFamily="34" charset="0"/>
              </a:rPr>
              <a:t>Performance </a:t>
            </a:r>
            <a:r>
              <a:rPr lang="el-GR" kern="0" dirty="0">
                <a:solidFill>
                  <a:srgbClr val="C00000"/>
                </a:solidFill>
                <a:ea typeface="MS PGothic" pitchFamily="34" charset="-128"/>
                <a:cs typeface="Tahoma" pitchFamily="34" charset="0"/>
                <a:sym typeface="Symbol"/>
              </a:rPr>
              <a:t></a:t>
            </a:r>
            <a:r>
              <a:rPr lang="en-US" kern="0" dirty="0">
                <a:solidFill>
                  <a:srgbClr val="C00000"/>
                </a:solidFill>
                <a:ea typeface="MS PGothic" pitchFamily="34" charset="-128"/>
                <a:cs typeface="Tahoma" pitchFamily="34" charset="0"/>
              </a:rPr>
              <a:t> </a:t>
            </a:r>
            <a:r>
              <a:rPr lang="en-US" kern="0" dirty="0" smtClean="0">
                <a:solidFill>
                  <a:srgbClr val="C00000"/>
                </a:solidFill>
                <a:ea typeface="MS PGothic" pitchFamily="34" charset="-128"/>
                <a:cs typeface="Tahoma" pitchFamily="34" charset="0"/>
              </a:rPr>
              <a:t>Shared Cache Access rate</a:t>
            </a:r>
            <a:endParaRPr lang="en-US" kern="0" dirty="0">
              <a:solidFill>
                <a:srgbClr val="C00000"/>
              </a:solidFill>
              <a:ea typeface="MS PGothic" pitchFamily="34" charset="-128"/>
              <a:cs typeface="Tahoma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AA75-1AE0-4593-99DD-33F3F40BED72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296500257"/>
              </p:ext>
            </p:extLst>
          </p:nvPr>
        </p:nvGraphicFramePr>
        <p:xfrm>
          <a:off x="1295400" y="1905000"/>
          <a:ext cx="6705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8012" y="3418160"/>
                <a:ext cx="8715379" cy="112825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sz="5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Slowdown</a:t>
                </a:r>
                <a14:m>
                  <m:oMath xmlns:m="http://schemas.openxmlformats.org/officeDocument/2006/math">
                    <m:r>
                      <a:rPr lang="en-US" sz="49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9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Cache</m:t>
                        </m:r>
                        <m: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Access</m:t>
                        </m:r>
                        <m: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Rate</m:t>
                        </m:r>
                        <m: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900" baseline="-25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Alone</m:t>
                        </m:r>
                        <m: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Cache</m:t>
                        </m:r>
                        <m: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Access</m:t>
                        </m:r>
                        <m: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Rate</m:t>
                        </m:r>
                        <m: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900" baseline="-25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Shared</m:t>
                        </m:r>
                      </m:den>
                    </m:f>
                  </m:oMath>
                </a14:m>
                <a:endParaRPr lang="en-US" sz="49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12" y="3418160"/>
                <a:ext cx="8715379" cy="1128258"/>
              </a:xfrm>
              <a:prstGeom prst="rect">
                <a:avLst/>
              </a:prstGeom>
              <a:blipFill rotWithShape="0">
                <a:blip r:embed="rId5"/>
                <a:stretch>
                  <a:fillRect l="-3566" t="-2703" b="-16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311281" y="2151834"/>
            <a:ext cx="300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Intel Core i5, 4 cores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472222" y="2902264"/>
            <a:ext cx="571504" cy="2857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43726" y="2543860"/>
            <a:ext cx="16430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Difficult</a:t>
            </a:r>
            <a:endParaRPr lang="en-US" sz="3000" dirty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3700563" y="3197349"/>
            <a:ext cx="5262458" cy="962243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507962" y="4876800"/>
            <a:ext cx="571504" cy="2857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79466" y="4934039"/>
            <a:ext cx="12858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Easy</a:t>
            </a:r>
            <a:endParaRPr lang="en-US" sz="3000" dirty="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3676609" y="4009469"/>
            <a:ext cx="5286412" cy="867331"/>
          </a:xfrm>
          <a:prstGeom prst="ellipse">
            <a:avLst/>
          </a:prstGeom>
          <a:noFill/>
          <a:ln w="25400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57542" y="3430017"/>
                <a:ext cx="8686800" cy="10970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sz="5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Slowdown</a:t>
                </a:r>
                <a14:m>
                  <m:oMath xmlns:m="http://schemas.openxmlformats.org/officeDocument/2006/math">
                    <m:r>
                      <a:rPr lang="en-US" sz="49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9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  </m:t>
                        </m:r>
                        <m:r>
                          <m:rPr>
                            <m:sty m:val="p"/>
                          </m:rP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Execution</m:t>
                        </m:r>
                        <m: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Time</m:t>
                        </m:r>
                        <m: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900" baseline="-25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Shared</m:t>
                        </m:r>
                        <m: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Execution</m:t>
                        </m:r>
                        <m: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Time</m:t>
                        </m:r>
                        <m: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900" baseline="-25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Alone</m:t>
                        </m:r>
                      </m:den>
                    </m:f>
                  </m:oMath>
                </a14:m>
                <a:endParaRPr lang="en-US" sz="49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542" y="3430017"/>
                <a:ext cx="8686800" cy="1097032"/>
              </a:xfrm>
              <a:prstGeom prst="rect">
                <a:avLst/>
              </a:prstGeom>
              <a:blipFill rotWithShape="0">
                <a:blip r:embed="rId6"/>
                <a:stretch>
                  <a:fillRect l="-3930" t="-3889" b="-1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590800" y="5694251"/>
            <a:ext cx="4198134" cy="4770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500" b="1" dirty="0"/>
              <a:t>Shared Cache Access Rate </a:t>
            </a:r>
            <a:r>
              <a:rPr lang="en-US" sz="2500" b="1" baseline="-25000" dirty="0"/>
              <a:t>Alone</a:t>
            </a:r>
            <a:endParaRPr lang="en-US" sz="25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674134" y="6149814"/>
            <a:ext cx="3962400" cy="21491"/>
          </a:xfrm>
          <a:prstGeom prst="line">
            <a:avLst/>
          </a:prstGeom>
          <a:ln w="254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90800" y="6172200"/>
            <a:ext cx="4274334" cy="4770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500" b="1" dirty="0"/>
              <a:t>Shared Cache Access Rate </a:t>
            </a:r>
            <a:r>
              <a:rPr lang="en-US" sz="2500" b="1" baseline="-25000" dirty="0" smtClean="0"/>
              <a:t>Shared</a:t>
            </a:r>
            <a:endParaRPr lang="en-US" sz="2500" b="1" baseline="-25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4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052"/>
    </mc:Choice>
    <mc:Fallback xmlns="">
      <p:transition spd="slow" advTm="11005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series"/>
        </p:bldSub>
      </p:bldGraphic>
      <p:bldGraphic spid="5" grpId="1" uiExpand="1">
        <p:bldSub>
          <a:bldChart bld="series"/>
        </p:bldSub>
      </p:bldGraphic>
      <p:bldP spid="10" grpId="0"/>
      <p:bldP spid="11" grpId="0"/>
      <p:bldP spid="11" grpId="1"/>
      <p:bldP spid="13" grpId="0"/>
      <p:bldP spid="14" grpId="0" animBg="1"/>
      <p:bldP spid="16" grpId="0"/>
      <p:bldP spid="17" grpId="0" animBg="1"/>
      <p:bldP spid="21" grpId="0"/>
      <p:bldP spid="21" grpId="1"/>
      <p:bldP spid="6" grpId="0" animBg="1"/>
      <p:bldP spid="6" grpId="1" animBg="1"/>
      <p:bldP spid="18" grpId="0" animBg="1"/>
      <p:bldP spid="18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|32.9|10.6|6.4|3.8|20.8|4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6|0.4|6.3|3.1|0.9|3.7|0.4|9.5|0.7|10.7|4.4|1.4|3.7|6|7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7|0.3|1.7|0.4|2|2.2|3.8|7|1.7|1.6|5|22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4|5.2|10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3.9|12.7|1.7|1.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6.5|3|0.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2|13.8|7.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10.4|4.6|1.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9.1|8.7|4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4|2.3|9.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7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|5.1|2.3|4.4|0.7|0.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5.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11.8|17.6|7.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5.5|3.5|5.4|6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30.2|8.8|3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2|39.2|14.6|0.8|6.3|0.9|5|14|8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3.7|0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7|12.1|13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|0.5|6.3|5.5|2.8|1.8|3.9|1.8|1.8|1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1905</Words>
  <Application>Microsoft Office PowerPoint</Application>
  <PresentationFormat>On-screen Show (4:3)</PresentationFormat>
  <Paragraphs>511</Paragraphs>
  <Slides>41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1" baseType="lpstr">
      <vt:lpstr>MS PGothic</vt:lpstr>
      <vt:lpstr>Arial</vt:lpstr>
      <vt:lpstr>Calibri</vt:lpstr>
      <vt:lpstr>Cambria Math</vt:lpstr>
      <vt:lpstr>Symbol</vt:lpstr>
      <vt:lpstr>Tahoma</vt:lpstr>
      <vt:lpstr>Times New Roman</vt:lpstr>
      <vt:lpstr>Wingdings</vt:lpstr>
      <vt:lpstr>Office Theme</vt:lpstr>
      <vt:lpstr>Equation</vt:lpstr>
      <vt:lpstr>   Quantifying and Controlling Impact of Interference at Shared Caches and Main Memory</vt:lpstr>
      <vt:lpstr>Problem: Interference at Shared Resources</vt:lpstr>
      <vt:lpstr>Impact of  Shared Resource Interference</vt:lpstr>
      <vt:lpstr>Outline</vt:lpstr>
      <vt:lpstr>Quantifying Impact of  Shared Resource Interference</vt:lpstr>
      <vt:lpstr>Slowdown: Definition</vt:lpstr>
      <vt:lpstr>Approach: Impact of  Interference on Performance </vt:lpstr>
      <vt:lpstr>Outline</vt:lpstr>
      <vt:lpstr>Observation: Shared Cache Access Rate is a Proxy for Performance</vt:lpstr>
      <vt:lpstr>Outline</vt:lpstr>
      <vt:lpstr>Estimating Cache Access Rate Alone</vt:lpstr>
      <vt:lpstr>Estimating Cache Access Rate Alone</vt:lpstr>
      <vt:lpstr>Highest Priority Minimizes  Memory Bandwidth Interference </vt:lpstr>
      <vt:lpstr>Estimating Cache Access Rate Alone</vt:lpstr>
      <vt:lpstr>Cache Capacity Contention</vt:lpstr>
      <vt:lpstr>Shared Cache Interference is  Hard to Minimize Through Priority</vt:lpstr>
      <vt:lpstr>Our Approach:  Quantify and Remove Cache Interference</vt:lpstr>
      <vt:lpstr>1. Quantify Shared Cache Interference</vt:lpstr>
      <vt:lpstr>2. Remove Cycles to Serve  Contention Misses from CARAlone Estimates</vt:lpstr>
      <vt:lpstr>Accounting for Memory and  Shared Cache Interference</vt:lpstr>
      <vt:lpstr>Outline</vt:lpstr>
      <vt:lpstr>Application Slowdown Model (ASM)</vt:lpstr>
      <vt:lpstr>ASM: Interval Based Operation</vt:lpstr>
      <vt:lpstr>A More Accurate and Simple Model</vt:lpstr>
      <vt:lpstr>Outline</vt:lpstr>
      <vt:lpstr>Previous Work on  Slowdown Estimation</vt:lpstr>
      <vt:lpstr>Methodology</vt:lpstr>
      <vt:lpstr>Model Accuracy Results</vt:lpstr>
      <vt:lpstr>Outline</vt:lpstr>
      <vt:lpstr>Outline</vt:lpstr>
      <vt:lpstr>Cache Capacity Partitioning</vt:lpstr>
      <vt:lpstr>ASM-Cache: Slowdown-aware  Cache Capacity Partitioning</vt:lpstr>
      <vt:lpstr>Outline</vt:lpstr>
      <vt:lpstr>Memory Bandwidth Partitioning</vt:lpstr>
      <vt:lpstr>ASM-Mem: Slowdown-aware  Memory Bandwidth Partitioning</vt:lpstr>
      <vt:lpstr>Outline</vt:lpstr>
      <vt:lpstr>Coordinated Resource  Allocation Schemes</vt:lpstr>
      <vt:lpstr>Fairness and Performance Results</vt:lpstr>
      <vt:lpstr>Other Results in the Paper</vt:lpstr>
      <vt:lpstr>Summary</vt:lpstr>
      <vt:lpstr>   Quantifying and Controlling Impact of Interference at Shared Caches and Main Memory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2015-12-11T23:16:48Z</dcterms:created>
  <dcterms:modified xsi:type="dcterms:W3CDTF">2015-12-11T23:18:23Z</dcterms:modified>
</cp:coreProperties>
</file>