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ags/tag2.xml" ContentType="application/vnd.openxmlformats-officedocument.presentationml.tags+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notesSlides/notesSlide4.xml" ContentType="application/vnd.openxmlformats-officedocument.presentationml.notesSlide+xml"/>
  <Override PartName="/ppt/charts/chart3.xml" ContentType="application/vnd.openxmlformats-officedocument.drawingml.chart+xml"/>
  <Override PartName="/ppt/tags/tag6.xml" ContentType="application/vnd.openxmlformats-officedocument.presentationml.tags+xml"/>
  <Override PartName="/ppt/tags/tag7.xml" ContentType="application/vnd.openxmlformats-officedocument.presentationml.tags+xml"/>
  <Override PartName="/ppt/notesSlides/notesSlide5.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tags/tag14.xml" ContentType="application/vnd.openxmlformats-officedocument.presentationml.tags+xml"/>
  <Override PartName="/ppt/notesSlides/notesSlide8.xml" ContentType="application/vnd.openxmlformats-officedocument.presentationml.notesSlide+xml"/>
  <Override PartName="/ppt/tags/tag15.xml" ContentType="application/vnd.openxmlformats-officedocument.presentationml.tags+xml"/>
  <Override PartName="/ppt/tags/tag16.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7.xml" ContentType="application/vnd.openxmlformats-officedocument.presentationml.tags+xml"/>
  <Override PartName="/ppt/charts/chart4.xml" ContentType="application/vnd.openxmlformats-officedocument.drawingml.chart+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notesSlides/notesSlide11.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charts/chart5.xml" ContentType="application/vnd.openxmlformats-officedocument.drawingml.chart+xml"/>
  <Override PartName="/ppt/charts/chart6.xml" ContentType="application/vnd.openxmlformats-officedocument.drawingml.chart+xml"/>
  <Override PartName="/ppt/tags/tag24.xml" ContentType="application/vnd.openxmlformats-officedocument.presentationml.tags+xml"/>
  <Override PartName="/ppt/notesSlides/notesSlide12.xml" ContentType="application/vnd.openxmlformats-officedocument.presentationml.notesSlide+xml"/>
  <Override PartName="/ppt/tags/tag25.xml" ContentType="application/vnd.openxmlformats-officedocument.presentationml.tags+xml"/>
  <Override PartName="/ppt/notesSlides/notesSlide13.xml" ContentType="application/vnd.openxmlformats-officedocument.presentationml.notesSlide+xml"/>
  <Override PartName="/ppt/tags/tag26.xml" ContentType="application/vnd.openxmlformats-officedocument.presentationml.tags+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670" r:id="rId2"/>
    <p:sldId id="672" r:id="rId3"/>
    <p:sldId id="673" r:id="rId4"/>
    <p:sldId id="679" r:id="rId5"/>
    <p:sldId id="671" r:id="rId6"/>
    <p:sldId id="675" r:id="rId7"/>
    <p:sldId id="676" r:id="rId8"/>
    <p:sldId id="703" r:id="rId9"/>
    <p:sldId id="677" r:id="rId10"/>
    <p:sldId id="704" r:id="rId11"/>
    <p:sldId id="697" r:id="rId12"/>
    <p:sldId id="706" r:id="rId13"/>
    <p:sldId id="682" r:id="rId14"/>
    <p:sldId id="707" r:id="rId15"/>
    <p:sldId id="708" r:id="rId16"/>
    <p:sldId id="681" r:id="rId17"/>
    <p:sldId id="745" r:id="rId18"/>
    <p:sldId id="685" r:id="rId19"/>
    <p:sldId id="686" r:id="rId20"/>
    <p:sldId id="725" r:id="rId21"/>
    <p:sldId id="723" r:id="rId22"/>
    <p:sldId id="721" r:id="rId23"/>
    <p:sldId id="722" r:id="rId24"/>
    <p:sldId id="713" r:id="rId25"/>
    <p:sldId id="724" r:id="rId26"/>
    <p:sldId id="688" r:id="rId27"/>
    <p:sldId id="719" r:id="rId28"/>
    <p:sldId id="689" r:id="rId29"/>
    <p:sldId id="714" r:id="rId30"/>
    <p:sldId id="715" r:id="rId31"/>
    <p:sldId id="690" r:id="rId32"/>
    <p:sldId id="692" r:id="rId33"/>
    <p:sldId id="746" r:id="rId34"/>
    <p:sldId id="693" r:id="rId35"/>
    <p:sldId id="727" r:id="rId36"/>
    <p:sldId id="747" r:id="rId37"/>
    <p:sldId id="695" r:id="rId38"/>
    <p:sldId id="696" r:id="rId39"/>
    <p:sldId id="717" r:id="rId40"/>
    <p:sldId id="718" r:id="rId41"/>
    <p:sldId id="720" r:id="rId42"/>
    <p:sldId id="726" r:id="rId43"/>
    <p:sldId id="744" r:id="rId44"/>
    <p:sldId id="749" r:id="rId45"/>
    <p:sldId id="729" r:id="rId46"/>
    <p:sldId id="730" r:id="rId47"/>
    <p:sldId id="731" r:id="rId48"/>
    <p:sldId id="743" r:id="rId49"/>
    <p:sldId id="732" r:id="rId50"/>
    <p:sldId id="733" r:id="rId51"/>
    <p:sldId id="734" r:id="rId52"/>
    <p:sldId id="735" r:id="rId53"/>
    <p:sldId id="736" r:id="rId54"/>
    <p:sldId id="737" r:id="rId55"/>
    <p:sldId id="748" r:id="rId56"/>
    <p:sldId id="738" r:id="rId57"/>
    <p:sldId id="739" r:id="rId58"/>
    <p:sldId id="740" r:id="rId59"/>
    <p:sldId id="741" r:id="rId60"/>
    <p:sldId id="742" r:id="rId6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934" autoAdjust="0"/>
  </p:normalViewPr>
  <p:slideViewPr>
    <p:cSldViewPr>
      <p:cViewPr varScale="1">
        <p:scale>
          <a:sx n="82" d="100"/>
          <a:sy n="82" d="100"/>
        </p:scale>
        <p:origin x="820" y="4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0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charts/_rels/chart1.xml.rels><?xml version="1.0" encoding="UTF-8" standalone="yes"?>
<Relationships xmlns="http://schemas.openxmlformats.org/package/2006/relationships"><Relationship Id="rId2" Type="http://schemas.openxmlformats.org/officeDocument/2006/relationships/oleObject" Target="file:///C:\Users\Lavanya\Research\HPCA_Talk\motivational-data-slowdown.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Lavanya\Research\asm-plo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Lavanya\Research\HPCA_Talk\motivational-data-slowdow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Lavanya\Research\cache-slowdown.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Lavanya\Research\cache-slowdown.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Lavanya\Research\asm-plot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1"/>
        <c:ser>
          <c:idx val="0"/>
          <c:order val="0"/>
          <c:tx>
            <c:strRef>
              <c:f>'with gcc'!$A$2</c:f>
              <c:strCache>
                <c:ptCount val="1"/>
                <c:pt idx="0">
                  <c:v>Slowdown</c:v>
                </c:pt>
              </c:strCache>
            </c:strRef>
          </c:tx>
          <c:invertIfNegative val="0"/>
          <c:dPt>
            <c:idx val="0"/>
            <c:invertIfNegative val="0"/>
            <c:bubble3D val="0"/>
            <c:spPr>
              <a:solidFill>
                <a:srgbClr val="FF0000"/>
              </a:solidFill>
            </c:spPr>
          </c:dPt>
          <c:dPt>
            <c:idx val="1"/>
            <c:invertIfNegative val="0"/>
            <c:bubble3D val="0"/>
            <c:spPr>
              <a:solidFill>
                <a:srgbClr val="0070C0"/>
              </a:solidFill>
            </c:spPr>
          </c:dPt>
          <c:cat>
            <c:strRef>
              <c:f>'with gcc'!$B$1:$C$1</c:f>
              <c:strCache>
                <c:ptCount val="2"/>
                <c:pt idx="0">
                  <c:v>leslie3d (core 0)</c:v>
                </c:pt>
                <c:pt idx="1">
                  <c:v>gcc (core 1)</c:v>
                </c:pt>
              </c:strCache>
            </c:strRef>
          </c:cat>
          <c:val>
            <c:numRef>
              <c:f>'with gcc'!$B$2:$C$2</c:f>
              <c:numCache>
                <c:formatCode>General</c:formatCode>
                <c:ptCount val="2"/>
                <c:pt idx="0">
                  <c:v>1.9</c:v>
                </c:pt>
                <c:pt idx="1">
                  <c:v>1.1000000000000001</c:v>
                </c:pt>
              </c:numCache>
            </c:numRef>
          </c:val>
        </c:ser>
        <c:dLbls>
          <c:showLegendKey val="0"/>
          <c:showVal val="0"/>
          <c:showCatName val="0"/>
          <c:showSerName val="0"/>
          <c:showPercent val="0"/>
          <c:showBubbleSize val="0"/>
        </c:dLbls>
        <c:gapWidth val="150"/>
        <c:axId val="221734672"/>
        <c:axId val="221737808"/>
      </c:barChart>
      <c:catAx>
        <c:axId val="221734672"/>
        <c:scaling>
          <c:orientation val="minMax"/>
        </c:scaling>
        <c:delete val="0"/>
        <c:axPos val="b"/>
        <c:numFmt formatCode="General" sourceLinked="0"/>
        <c:majorTickMark val="out"/>
        <c:minorTickMark val="none"/>
        <c:tickLblPos val="nextTo"/>
        <c:spPr>
          <a:ln w="12700">
            <a:solidFill>
              <a:sysClr val="windowText" lastClr="000000"/>
            </a:solidFill>
          </a:ln>
        </c:spPr>
        <c:txPr>
          <a:bodyPr/>
          <a:lstStyle/>
          <a:p>
            <a:pPr>
              <a:defRPr sz="1800">
                <a:latin typeface="Tahoma" pitchFamily="34" charset="0"/>
                <a:ea typeface="Tahoma" pitchFamily="34" charset="0"/>
                <a:cs typeface="Tahoma" pitchFamily="34" charset="0"/>
              </a:defRPr>
            </a:pPr>
            <a:endParaRPr lang="en-US"/>
          </a:p>
        </c:txPr>
        <c:crossAx val="221737808"/>
        <c:crossesAt val="0"/>
        <c:auto val="1"/>
        <c:lblAlgn val="ctr"/>
        <c:lblOffset val="100"/>
        <c:noMultiLvlLbl val="0"/>
      </c:catAx>
      <c:valAx>
        <c:axId val="221737808"/>
        <c:scaling>
          <c:orientation val="minMax"/>
          <c:max val="6"/>
        </c:scaling>
        <c:delete val="0"/>
        <c:axPos val="l"/>
        <c:title>
          <c:tx>
            <c:rich>
              <a:bodyPr rot="-5400000" vert="horz"/>
              <a:lstStyle/>
              <a:p>
                <a:pPr>
                  <a:defRPr sz="2500">
                    <a:latin typeface="Tahoma" pitchFamily="34" charset="0"/>
                    <a:ea typeface="Tahoma" pitchFamily="34" charset="0"/>
                    <a:cs typeface="Tahoma" pitchFamily="34" charset="0"/>
                  </a:defRPr>
                </a:pPr>
                <a:r>
                  <a:rPr lang="en-US" sz="2500" dirty="0">
                    <a:latin typeface="Tahoma" pitchFamily="34" charset="0"/>
                    <a:ea typeface="Tahoma" pitchFamily="34" charset="0"/>
                    <a:cs typeface="Tahoma" pitchFamily="34" charset="0"/>
                  </a:rPr>
                  <a:t>Slowdown</a:t>
                </a:r>
              </a:p>
            </c:rich>
          </c:tx>
          <c:overlay val="0"/>
        </c:title>
        <c:numFmt formatCode="General" sourceLinked="1"/>
        <c:majorTickMark val="out"/>
        <c:minorTickMark val="none"/>
        <c:tickLblPos val="nextTo"/>
        <c:spPr>
          <a:ln w="12700">
            <a:solidFill>
              <a:sysClr val="windowText" lastClr="000000"/>
            </a:solidFill>
          </a:ln>
        </c:spPr>
        <c:txPr>
          <a:bodyPr/>
          <a:lstStyle/>
          <a:p>
            <a:pPr>
              <a:defRPr sz="1500">
                <a:latin typeface="Tahoma" pitchFamily="34" charset="0"/>
                <a:ea typeface="Tahoma" pitchFamily="34" charset="0"/>
                <a:cs typeface="Tahoma" pitchFamily="34" charset="0"/>
              </a:defRPr>
            </a:pPr>
            <a:endParaRPr lang="en-US"/>
          </a:p>
        </c:txPr>
        <c:crossAx val="221734672"/>
        <c:crosses val="autoZero"/>
        <c:crossBetween val="between"/>
        <c:majorUnit val="1"/>
        <c:minorUnit val="0.2"/>
      </c:valAx>
    </c:plotArea>
    <c:plotVisOnly val="1"/>
    <c:dispBlanksAs val="gap"/>
    <c:showDLblsOverMax val="0"/>
  </c:chart>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'Cache Partitioning'!$B$2</c:f>
              <c:strCache>
                <c:ptCount val="1"/>
                <c:pt idx="0">
                  <c:v>NoPart</c:v>
                </c:pt>
              </c:strCache>
            </c:strRef>
          </c:tx>
          <c:invertIfNegative val="0"/>
          <c:cat>
            <c:numRef>
              <c:f>'Cache Partitioning'!$A$3:$A$5</c:f>
              <c:numCache>
                <c:formatCode>General</c:formatCode>
                <c:ptCount val="3"/>
                <c:pt idx="0">
                  <c:v>4</c:v>
                </c:pt>
                <c:pt idx="1">
                  <c:v>8</c:v>
                </c:pt>
                <c:pt idx="2">
                  <c:v>16</c:v>
                </c:pt>
              </c:numCache>
            </c:numRef>
          </c:cat>
          <c:val>
            <c:numRef>
              <c:f>'Cache Partitioning'!$B$3:$B$5</c:f>
              <c:numCache>
                <c:formatCode>General</c:formatCode>
                <c:ptCount val="3"/>
                <c:pt idx="0">
                  <c:v>0.605392397035036</c:v>
                </c:pt>
                <c:pt idx="1">
                  <c:v>0.35515279019363438</c:v>
                </c:pt>
                <c:pt idx="2">
                  <c:v>0.16048524722227281</c:v>
                </c:pt>
              </c:numCache>
            </c:numRef>
          </c:val>
        </c:ser>
        <c:ser>
          <c:idx val="2"/>
          <c:order val="1"/>
          <c:tx>
            <c:strRef>
              <c:f>'Cache Partitioning'!$C$2</c:f>
              <c:strCache>
                <c:ptCount val="1"/>
                <c:pt idx="0">
                  <c:v>UCP</c:v>
                </c:pt>
              </c:strCache>
            </c:strRef>
          </c:tx>
          <c:invertIfNegative val="0"/>
          <c:cat>
            <c:numRef>
              <c:f>'Cache Partitioning'!$A$3:$A$5</c:f>
              <c:numCache>
                <c:formatCode>General</c:formatCode>
                <c:ptCount val="3"/>
                <c:pt idx="0">
                  <c:v>4</c:v>
                </c:pt>
                <c:pt idx="1">
                  <c:v>8</c:v>
                </c:pt>
                <c:pt idx="2">
                  <c:v>16</c:v>
                </c:pt>
              </c:numCache>
            </c:numRef>
          </c:cat>
          <c:val>
            <c:numRef>
              <c:f>'Cache Partitioning'!$C$3:$C$5</c:f>
              <c:numCache>
                <c:formatCode>General</c:formatCode>
                <c:ptCount val="3"/>
                <c:pt idx="0">
                  <c:v>0.64109195932995322</c:v>
                </c:pt>
                <c:pt idx="1">
                  <c:v>0.36831616751649465</c:v>
                </c:pt>
                <c:pt idx="2">
                  <c:v>0.17</c:v>
                </c:pt>
              </c:numCache>
            </c:numRef>
          </c:val>
        </c:ser>
        <c:ser>
          <c:idx val="3"/>
          <c:order val="2"/>
          <c:tx>
            <c:strRef>
              <c:f>'Cache Partitioning'!$D$2</c:f>
              <c:strCache>
                <c:ptCount val="1"/>
                <c:pt idx="0">
                  <c:v>ASM-Cache</c:v>
                </c:pt>
              </c:strCache>
            </c:strRef>
          </c:tx>
          <c:invertIfNegative val="0"/>
          <c:cat>
            <c:numRef>
              <c:f>'Cache Partitioning'!$A$3:$A$5</c:f>
              <c:numCache>
                <c:formatCode>General</c:formatCode>
                <c:ptCount val="3"/>
                <c:pt idx="0">
                  <c:v>4</c:v>
                </c:pt>
                <c:pt idx="1">
                  <c:v>8</c:v>
                </c:pt>
                <c:pt idx="2">
                  <c:v>16</c:v>
                </c:pt>
              </c:numCache>
            </c:numRef>
          </c:cat>
          <c:val>
            <c:numRef>
              <c:f>'Cache Partitioning'!$D$3:$D$5</c:f>
              <c:numCache>
                <c:formatCode>General</c:formatCode>
                <c:ptCount val="3"/>
                <c:pt idx="0">
                  <c:v>0.63243641867598199</c:v>
                </c:pt>
                <c:pt idx="1">
                  <c:v>0.3699266808183464</c:v>
                </c:pt>
                <c:pt idx="2">
                  <c:v>0.18000000000000024</c:v>
                </c:pt>
              </c:numCache>
            </c:numRef>
          </c:val>
        </c:ser>
        <c:dLbls>
          <c:showLegendKey val="0"/>
          <c:showVal val="0"/>
          <c:showCatName val="0"/>
          <c:showSerName val="0"/>
          <c:showPercent val="0"/>
          <c:showBubbleSize val="0"/>
        </c:dLbls>
        <c:gapWidth val="150"/>
        <c:axId val="208652432"/>
        <c:axId val="208648512"/>
      </c:barChart>
      <c:catAx>
        <c:axId val="208652432"/>
        <c:scaling>
          <c:orientation val="minMax"/>
        </c:scaling>
        <c:delete val="0"/>
        <c:axPos val="b"/>
        <c:title>
          <c:tx>
            <c:rich>
              <a:bodyPr/>
              <a:lstStyle/>
              <a:p>
                <a:pPr>
                  <a:defRPr/>
                </a:pPr>
                <a:r>
                  <a:rPr lang="en-US"/>
                  <a:t>Number of Cores</a:t>
                </a:r>
              </a:p>
            </c:rich>
          </c:tx>
          <c:overlay val="0"/>
        </c:title>
        <c:numFmt formatCode="General" sourceLinked="1"/>
        <c:majorTickMark val="out"/>
        <c:minorTickMark val="none"/>
        <c:tickLblPos val="nextTo"/>
        <c:crossAx val="208648512"/>
        <c:crosses val="autoZero"/>
        <c:auto val="1"/>
        <c:lblAlgn val="ctr"/>
        <c:lblOffset val="100"/>
        <c:noMultiLvlLbl val="0"/>
      </c:catAx>
      <c:valAx>
        <c:axId val="208648512"/>
        <c:scaling>
          <c:orientation val="minMax"/>
        </c:scaling>
        <c:delete val="0"/>
        <c:axPos val="l"/>
        <c:majorGridlines/>
        <c:title>
          <c:tx>
            <c:rich>
              <a:bodyPr rot="-5400000" vert="horz"/>
              <a:lstStyle/>
              <a:p>
                <a:pPr>
                  <a:defRPr/>
                </a:pPr>
                <a:r>
                  <a:rPr lang="en-US"/>
                  <a:t>Performance</a:t>
                </a:r>
              </a:p>
            </c:rich>
          </c:tx>
          <c:overlay val="0"/>
        </c:title>
        <c:numFmt formatCode="General" sourceLinked="1"/>
        <c:majorTickMark val="out"/>
        <c:minorTickMark val="none"/>
        <c:tickLblPos val="nextTo"/>
        <c:crossAx val="208652432"/>
        <c:crosses val="autoZero"/>
        <c:crossBetween val="between"/>
        <c:majorUnit val="0.2"/>
      </c:valAx>
    </c:plotArea>
    <c:legend>
      <c:legendPos val="r"/>
      <c:overlay val="0"/>
    </c:legend>
    <c:plotVisOnly val="1"/>
    <c:dispBlanksAs val="gap"/>
    <c:showDLblsOverMax val="0"/>
  </c:chart>
  <c:txPr>
    <a:bodyPr/>
    <a:lstStyle/>
    <a:p>
      <a:pPr>
        <a:defRPr sz="17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'Cache partitioning results'!$B$8</c:f>
              <c:strCache>
                <c:ptCount val="1"/>
                <c:pt idx="0">
                  <c:v>FRFCFS</c:v>
                </c:pt>
              </c:strCache>
            </c:strRef>
          </c:tx>
          <c:invertIfNegative val="0"/>
          <c:cat>
            <c:numRef>
              <c:f>'Cache partitioning results'!$A$9:$A$11</c:f>
              <c:numCache>
                <c:formatCode>General</c:formatCode>
                <c:ptCount val="3"/>
                <c:pt idx="0">
                  <c:v>4</c:v>
                </c:pt>
                <c:pt idx="1">
                  <c:v>8</c:v>
                </c:pt>
                <c:pt idx="2">
                  <c:v>16</c:v>
                </c:pt>
              </c:numCache>
            </c:numRef>
          </c:cat>
          <c:val>
            <c:numRef>
              <c:f>'Cache partitioning results'!$B$9:$B$11</c:f>
              <c:numCache>
                <c:formatCode>General</c:formatCode>
                <c:ptCount val="3"/>
                <c:pt idx="0">
                  <c:v>2.0955970327622202</c:v>
                </c:pt>
                <c:pt idx="1">
                  <c:v>4.5308426810431897</c:v>
                </c:pt>
                <c:pt idx="2">
                  <c:v>13.753561105579401</c:v>
                </c:pt>
              </c:numCache>
            </c:numRef>
          </c:val>
        </c:ser>
        <c:ser>
          <c:idx val="2"/>
          <c:order val="1"/>
          <c:tx>
            <c:strRef>
              <c:f>'Cache partitioning results'!$C$8</c:f>
              <c:strCache>
                <c:ptCount val="1"/>
                <c:pt idx="0">
                  <c:v>TCM</c:v>
                </c:pt>
              </c:strCache>
            </c:strRef>
          </c:tx>
          <c:invertIfNegative val="0"/>
          <c:cat>
            <c:numRef>
              <c:f>'Cache partitioning results'!$A$9:$A$11</c:f>
              <c:numCache>
                <c:formatCode>General</c:formatCode>
                <c:ptCount val="3"/>
                <c:pt idx="0">
                  <c:v>4</c:v>
                </c:pt>
                <c:pt idx="1">
                  <c:v>8</c:v>
                </c:pt>
                <c:pt idx="2">
                  <c:v>16</c:v>
                </c:pt>
              </c:numCache>
            </c:numRef>
          </c:cat>
          <c:val>
            <c:numRef>
              <c:f>'Cache partitioning results'!$C$9:$C$11</c:f>
              <c:numCache>
                <c:formatCode>General</c:formatCode>
                <c:ptCount val="3"/>
                <c:pt idx="0">
                  <c:v>2.1267364699682587</c:v>
                </c:pt>
                <c:pt idx="1">
                  <c:v>4.8041811929435596</c:v>
                </c:pt>
                <c:pt idx="2">
                  <c:v>17.319165291912629</c:v>
                </c:pt>
              </c:numCache>
            </c:numRef>
          </c:val>
        </c:ser>
        <c:ser>
          <c:idx val="3"/>
          <c:order val="2"/>
          <c:tx>
            <c:strRef>
              <c:f>'Cache partitioning results'!$D$8</c:f>
              <c:strCache>
                <c:ptCount val="1"/>
                <c:pt idx="0">
                  <c:v>PARBS</c:v>
                </c:pt>
              </c:strCache>
            </c:strRef>
          </c:tx>
          <c:invertIfNegative val="0"/>
          <c:cat>
            <c:numRef>
              <c:f>'Cache partitioning results'!$A$9:$A$11</c:f>
              <c:numCache>
                <c:formatCode>General</c:formatCode>
                <c:ptCount val="3"/>
                <c:pt idx="0">
                  <c:v>4</c:v>
                </c:pt>
                <c:pt idx="1">
                  <c:v>8</c:v>
                </c:pt>
                <c:pt idx="2">
                  <c:v>16</c:v>
                </c:pt>
              </c:numCache>
            </c:numRef>
          </c:cat>
          <c:val>
            <c:numRef>
              <c:f>'Cache partitioning results'!$D$9:$D$11</c:f>
              <c:numCache>
                <c:formatCode>General</c:formatCode>
                <c:ptCount val="3"/>
                <c:pt idx="0">
                  <c:v>2.0376357502674272</c:v>
                </c:pt>
                <c:pt idx="1">
                  <c:v>4.5488233876429334</c:v>
                </c:pt>
                <c:pt idx="2">
                  <c:v>18.519393494126199</c:v>
                </c:pt>
              </c:numCache>
            </c:numRef>
          </c:val>
        </c:ser>
        <c:ser>
          <c:idx val="0"/>
          <c:order val="3"/>
          <c:tx>
            <c:strRef>
              <c:f>'Cache partitioning results'!$E$8</c:f>
              <c:strCache>
                <c:ptCount val="1"/>
                <c:pt idx="0">
                  <c:v>ASM-Mem</c:v>
                </c:pt>
              </c:strCache>
            </c:strRef>
          </c:tx>
          <c:invertIfNegative val="0"/>
          <c:val>
            <c:numRef>
              <c:f>'Cache partitioning results'!$E$9:$E$11</c:f>
              <c:numCache>
                <c:formatCode>General</c:formatCode>
                <c:ptCount val="3"/>
                <c:pt idx="0">
                  <c:v>2.0045968054770156</c:v>
                </c:pt>
                <c:pt idx="1">
                  <c:v>4.3129092935400895</c:v>
                </c:pt>
                <c:pt idx="2">
                  <c:v>12.089132544860806</c:v>
                </c:pt>
              </c:numCache>
            </c:numRef>
          </c:val>
        </c:ser>
        <c:dLbls>
          <c:showLegendKey val="0"/>
          <c:showVal val="0"/>
          <c:showCatName val="0"/>
          <c:showSerName val="0"/>
          <c:showPercent val="0"/>
          <c:showBubbleSize val="0"/>
        </c:dLbls>
        <c:gapWidth val="150"/>
        <c:axId val="208650472"/>
        <c:axId val="208648120"/>
      </c:barChart>
      <c:catAx>
        <c:axId val="208650472"/>
        <c:scaling>
          <c:orientation val="minMax"/>
        </c:scaling>
        <c:delete val="0"/>
        <c:axPos val="b"/>
        <c:title>
          <c:tx>
            <c:rich>
              <a:bodyPr/>
              <a:lstStyle/>
              <a:p>
                <a:pPr>
                  <a:defRPr/>
                </a:pPr>
                <a:r>
                  <a:rPr lang="en-US"/>
                  <a:t>Number of Cores</a:t>
                </a:r>
              </a:p>
            </c:rich>
          </c:tx>
          <c:overlay val="0"/>
        </c:title>
        <c:numFmt formatCode="General" sourceLinked="1"/>
        <c:majorTickMark val="out"/>
        <c:minorTickMark val="none"/>
        <c:tickLblPos val="nextTo"/>
        <c:crossAx val="208648120"/>
        <c:crosses val="autoZero"/>
        <c:auto val="1"/>
        <c:lblAlgn val="ctr"/>
        <c:lblOffset val="100"/>
        <c:noMultiLvlLbl val="0"/>
      </c:catAx>
      <c:valAx>
        <c:axId val="208648120"/>
        <c:scaling>
          <c:orientation val="minMax"/>
        </c:scaling>
        <c:delete val="0"/>
        <c:axPos val="l"/>
        <c:majorGridlines/>
        <c:title>
          <c:tx>
            <c:rich>
              <a:bodyPr rot="-5400000" vert="horz"/>
              <a:lstStyle/>
              <a:p>
                <a:pPr>
                  <a:defRPr/>
                </a:pPr>
                <a:r>
                  <a:rPr lang="en-US"/>
                  <a:t>Fairness </a:t>
                </a:r>
              </a:p>
              <a:p>
                <a:pPr>
                  <a:defRPr/>
                </a:pPr>
                <a:r>
                  <a:rPr lang="en-US"/>
                  <a:t>(Lower is better)</a:t>
                </a:r>
              </a:p>
            </c:rich>
          </c:tx>
          <c:overlay val="0"/>
        </c:title>
        <c:numFmt formatCode="General" sourceLinked="1"/>
        <c:majorTickMark val="out"/>
        <c:minorTickMark val="none"/>
        <c:tickLblPos val="nextTo"/>
        <c:crossAx val="208650472"/>
        <c:crosses val="autoZero"/>
        <c:crossBetween val="between"/>
      </c:valAx>
    </c:plotArea>
    <c:plotVisOnly val="1"/>
    <c:dispBlanksAs val="gap"/>
    <c:showDLblsOverMax val="0"/>
  </c:chart>
  <c:txPr>
    <a:bodyPr/>
    <a:lstStyle/>
    <a:p>
      <a:pPr>
        <a:defRPr sz="17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'Cache partitioning results'!$B$2</c:f>
              <c:strCache>
                <c:ptCount val="1"/>
                <c:pt idx="0">
                  <c:v>FRFCFS</c:v>
                </c:pt>
              </c:strCache>
            </c:strRef>
          </c:tx>
          <c:invertIfNegative val="0"/>
          <c:cat>
            <c:numRef>
              <c:f>'Cache partitioning results'!$A$3:$A$5</c:f>
              <c:numCache>
                <c:formatCode>General</c:formatCode>
                <c:ptCount val="3"/>
                <c:pt idx="0">
                  <c:v>4</c:v>
                </c:pt>
                <c:pt idx="1">
                  <c:v>8</c:v>
                </c:pt>
                <c:pt idx="2">
                  <c:v>16</c:v>
                </c:pt>
              </c:numCache>
            </c:numRef>
          </c:cat>
          <c:val>
            <c:numRef>
              <c:f>'Cache partitioning results'!$B$3:$B$5</c:f>
              <c:numCache>
                <c:formatCode>General</c:formatCode>
                <c:ptCount val="3"/>
                <c:pt idx="0">
                  <c:v>0.605392397035036</c:v>
                </c:pt>
                <c:pt idx="1">
                  <c:v>0.36786898817972158</c:v>
                </c:pt>
                <c:pt idx="2">
                  <c:v>0.16048524722227284</c:v>
                </c:pt>
              </c:numCache>
            </c:numRef>
          </c:val>
        </c:ser>
        <c:ser>
          <c:idx val="2"/>
          <c:order val="1"/>
          <c:tx>
            <c:strRef>
              <c:f>'Cache partitioning results'!$C$2</c:f>
              <c:strCache>
                <c:ptCount val="1"/>
                <c:pt idx="0">
                  <c:v>TCM</c:v>
                </c:pt>
              </c:strCache>
            </c:strRef>
          </c:tx>
          <c:invertIfNegative val="0"/>
          <c:cat>
            <c:numRef>
              <c:f>'Cache partitioning results'!$A$3:$A$5</c:f>
              <c:numCache>
                <c:formatCode>General</c:formatCode>
                <c:ptCount val="3"/>
                <c:pt idx="0">
                  <c:v>4</c:v>
                </c:pt>
                <c:pt idx="1">
                  <c:v>8</c:v>
                </c:pt>
                <c:pt idx="2">
                  <c:v>16</c:v>
                </c:pt>
              </c:numCache>
            </c:numRef>
          </c:cat>
          <c:val>
            <c:numRef>
              <c:f>'Cache partitioning results'!$C$3:$C$5</c:f>
              <c:numCache>
                <c:formatCode>General</c:formatCode>
                <c:ptCount val="3"/>
                <c:pt idx="0">
                  <c:v>0.58838463325680201</c:v>
                </c:pt>
                <c:pt idx="1">
                  <c:v>0.34882562001643008</c:v>
                </c:pt>
                <c:pt idx="2">
                  <c:v>0.14305328948067841</c:v>
                </c:pt>
              </c:numCache>
            </c:numRef>
          </c:val>
        </c:ser>
        <c:ser>
          <c:idx val="3"/>
          <c:order val="2"/>
          <c:tx>
            <c:strRef>
              <c:f>'Cache partitioning results'!$D$2</c:f>
              <c:strCache>
                <c:ptCount val="1"/>
                <c:pt idx="0">
                  <c:v>PARBS</c:v>
                </c:pt>
              </c:strCache>
            </c:strRef>
          </c:tx>
          <c:invertIfNegative val="0"/>
          <c:cat>
            <c:numRef>
              <c:f>'Cache partitioning results'!$A$3:$A$5</c:f>
              <c:numCache>
                <c:formatCode>General</c:formatCode>
                <c:ptCount val="3"/>
                <c:pt idx="0">
                  <c:v>4</c:v>
                </c:pt>
                <c:pt idx="1">
                  <c:v>8</c:v>
                </c:pt>
                <c:pt idx="2">
                  <c:v>16</c:v>
                </c:pt>
              </c:numCache>
            </c:numRef>
          </c:cat>
          <c:val>
            <c:numRef>
              <c:f>'Cache partitioning results'!$D$3:$D$5</c:f>
              <c:numCache>
                <c:formatCode>General</c:formatCode>
                <c:ptCount val="3"/>
                <c:pt idx="0">
                  <c:v>0.61121024836041404</c:v>
                </c:pt>
                <c:pt idx="1">
                  <c:v>0.37039596948442977</c:v>
                </c:pt>
                <c:pt idx="2">
                  <c:v>0.148655110715989</c:v>
                </c:pt>
              </c:numCache>
            </c:numRef>
          </c:val>
        </c:ser>
        <c:ser>
          <c:idx val="0"/>
          <c:order val="3"/>
          <c:tx>
            <c:strRef>
              <c:f>'Cache partitioning results'!$E$2</c:f>
              <c:strCache>
                <c:ptCount val="1"/>
                <c:pt idx="0">
                  <c:v>ASM-Mem</c:v>
                </c:pt>
              </c:strCache>
            </c:strRef>
          </c:tx>
          <c:invertIfNegative val="0"/>
          <c:val>
            <c:numRef>
              <c:f>'Cache partitioning results'!$E$3:$E$5</c:f>
              <c:numCache>
                <c:formatCode>General</c:formatCode>
                <c:ptCount val="3"/>
                <c:pt idx="0">
                  <c:v>0.60238315012188004</c:v>
                </c:pt>
                <c:pt idx="1">
                  <c:v>0.36089927634239238</c:v>
                </c:pt>
                <c:pt idx="2">
                  <c:v>0.16043917973143307</c:v>
                </c:pt>
              </c:numCache>
            </c:numRef>
          </c:val>
        </c:ser>
        <c:dLbls>
          <c:showLegendKey val="0"/>
          <c:showVal val="0"/>
          <c:showCatName val="0"/>
          <c:showSerName val="0"/>
          <c:showPercent val="0"/>
          <c:showBubbleSize val="0"/>
        </c:dLbls>
        <c:gapWidth val="150"/>
        <c:axId val="208650080"/>
        <c:axId val="208646160"/>
      </c:barChart>
      <c:catAx>
        <c:axId val="208650080"/>
        <c:scaling>
          <c:orientation val="minMax"/>
        </c:scaling>
        <c:delete val="0"/>
        <c:axPos val="b"/>
        <c:title>
          <c:tx>
            <c:rich>
              <a:bodyPr/>
              <a:lstStyle/>
              <a:p>
                <a:pPr>
                  <a:defRPr/>
                </a:pPr>
                <a:r>
                  <a:rPr lang="en-US"/>
                  <a:t>Number of Cores</a:t>
                </a:r>
              </a:p>
            </c:rich>
          </c:tx>
          <c:layout>
            <c:manualLayout>
              <c:xMode val="edge"/>
              <c:yMode val="edge"/>
              <c:x val="0.28615419947506582"/>
              <c:y val="0.84115740740740763"/>
            </c:manualLayout>
          </c:layout>
          <c:overlay val="0"/>
        </c:title>
        <c:numFmt formatCode="General" sourceLinked="1"/>
        <c:majorTickMark val="out"/>
        <c:minorTickMark val="none"/>
        <c:tickLblPos val="nextTo"/>
        <c:crossAx val="208646160"/>
        <c:crosses val="autoZero"/>
        <c:auto val="1"/>
        <c:lblAlgn val="ctr"/>
        <c:lblOffset val="100"/>
        <c:noMultiLvlLbl val="0"/>
      </c:catAx>
      <c:valAx>
        <c:axId val="208646160"/>
        <c:scaling>
          <c:orientation val="minMax"/>
        </c:scaling>
        <c:delete val="0"/>
        <c:axPos val="l"/>
        <c:majorGridlines/>
        <c:title>
          <c:tx>
            <c:rich>
              <a:bodyPr rot="-5400000" vert="horz"/>
              <a:lstStyle/>
              <a:p>
                <a:pPr>
                  <a:defRPr/>
                </a:pPr>
                <a:r>
                  <a:rPr lang="en-US"/>
                  <a:t>Performance</a:t>
                </a:r>
              </a:p>
            </c:rich>
          </c:tx>
          <c:overlay val="0"/>
        </c:title>
        <c:numFmt formatCode="General" sourceLinked="1"/>
        <c:majorTickMark val="out"/>
        <c:minorTickMark val="none"/>
        <c:tickLblPos val="nextTo"/>
        <c:crossAx val="208650080"/>
        <c:crosses val="autoZero"/>
        <c:crossBetween val="between"/>
      </c:valAx>
    </c:plotArea>
    <c:legend>
      <c:legendPos val="r"/>
      <c:overlay val="0"/>
    </c:legend>
    <c:plotVisOnly val="1"/>
    <c:dispBlanksAs val="gap"/>
    <c:showDLblsOverMax val="0"/>
  </c:chart>
  <c:txPr>
    <a:bodyPr/>
    <a:lstStyle/>
    <a:p>
      <a:pPr>
        <a:defRPr sz="17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'ASM-QoS'!$B$1</c:f>
              <c:strCache>
                <c:ptCount val="1"/>
                <c:pt idx="0">
                  <c:v>Naive-QoS</c:v>
                </c:pt>
              </c:strCache>
            </c:strRef>
          </c:tx>
          <c:invertIfNegative val="0"/>
          <c:cat>
            <c:strRef>
              <c:f>'ASM-QoS'!$A$2:$A$5</c:f>
              <c:strCache>
                <c:ptCount val="4"/>
                <c:pt idx="0">
                  <c:v>h264ref</c:v>
                </c:pt>
                <c:pt idx="1">
                  <c:v>mcf</c:v>
                </c:pt>
                <c:pt idx="2">
                  <c:v>sphinx3</c:v>
                </c:pt>
                <c:pt idx="3">
                  <c:v>soplex</c:v>
                </c:pt>
              </c:strCache>
            </c:strRef>
          </c:cat>
          <c:val>
            <c:numRef>
              <c:f>'ASM-QoS'!$B$2:$B$5</c:f>
              <c:numCache>
                <c:formatCode>General</c:formatCode>
                <c:ptCount val="4"/>
                <c:pt idx="0">
                  <c:v>2.1734916223526111</c:v>
                </c:pt>
                <c:pt idx="1">
                  <c:v>2.3950107519217698</c:v>
                </c:pt>
                <c:pt idx="2">
                  <c:v>3.7316724505101893</c:v>
                </c:pt>
                <c:pt idx="3">
                  <c:v>3.2826296174206799</c:v>
                </c:pt>
              </c:numCache>
            </c:numRef>
          </c:val>
        </c:ser>
        <c:ser>
          <c:idx val="1"/>
          <c:order val="1"/>
          <c:tx>
            <c:strRef>
              <c:f>'ASM-QoS'!$C$1</c:f>
              <c:strCache>
                <c:ptCount val="1"/>
                <c:pt idx="0">
                  <c:v>ASM-QoS-2.5</c:v>
                </c:pt>
              </c:strCache>
            </c:strRef>
          </c:tx>
          <c:invertIfNegative val="0"/>
          <c:cat>
            <c:strRef>
              <c:f>'ASM-QoS'!$A$2:$A$5</c:f>
              <c:strCache>
                <c:ptCount val="4"/>
                <c:pt idx="0">
                  <c:v>h264ref</c:v>
                </c:pt>
                <c:pt idx="1">
                  <c:v>mcf</c:v>
                </c:pt>
                <c:pt idx="2">
                  <c:v>sphinx3</c:v>
                </c:pt>
                <c:pt idx="3">
                  <c:v>soplex</c:v>
                </c:pt>
              </c:strCache>
            </c:strRef>
          </c:cat>
          <c:val>
            <c:numRef>
              <c:f>'ASM-QoS'!$C$2:$C$5</c:f>
              <c:numCache>
                <c:formatCode>General</c:formatCode>
                <c:ptCount val="4"/>
                <c:pt idx="0">
                  <c:v>2.3008576631007789</c:v>
                </c:pt>
                <c:pt idx="1">
                  <c:v>2.0313876201631791</c:v>
                </c:pt>
                <c:pt idx="2">
                  <c:v>3.227350061915101</c:v>
                </c:pt>
                <c:pt idx="3">
                  <c:v>2.8802618134946392</c:v>
                </c:pt>
              </c:numCache>
            </c:numRef>
          </c:val>
        </c:ser>
        <c:ser>
          <c:idx val="2"/>
          <c:order val="2"/>
          <c:tx>
            <c:strRef>
              <c:f>'ASM-QoS'!$D$1</c:f>
              <c:strCache>
                <c:ptCount val="1"/>
                <c:pt idx="0">
                  <c:v>ASM-QoS-3</c:v>
                </c:pt>
              </c:strCache>
            </c:strRef>
          </c:tx>
          <c:invertIfNegative val="0"/>
          <c:cat>
            <c:strRef>
              <c:f>'ASM-QoS'!$A$2:$A$5</c:f>
              <c:strCache>
                <c:ptCount val="4"/>
                <c:pt idx="0">
                  <c:v>h264ref</c:v>
                </c:pt>
                <c:pt idx="1">
                  <c:v>mcf</c:v>
                </c:pt>
                <c:pt idx="2">
                  <c:v>sphinx3</c:v>
                </c:pt>
                <c:pt idx="3">
                  <c:v>soplex</c:v>
                </c:pt>
              </c:strCache>
            </c:strRef>
          </c:cat>
          <c:val>
            <c:numRef>
              <c:f>'ASM-QoS'!$D$2:$D$5</c:f>
              <c:numCache>
                <c:formatCode>General</c:formatCode>
                <c:ptCount val="4"/>
                <c:pt idx="0">
                  <c:v>2.4395534758416391</c:v>
                </c:pt>
                <c:pt idx="1">
                  <c:v>1.9874185277648704</c:v>
                </c:pt>
                <c:pt idx="2">
                  <c:v>3.2150699846788982</c:v>
                </c:pt>
                <c:pt idx="3">
                  <c:v>2.7853388120947802</c:v>
                </c:pt>
              </c:numCache>
            </c:numRef>
          </c:val>
        </c:ser>
        <c:ser>
          <c:idx val="3"/>
          <c:order val="3"/>
          <c:tx>
            <c:strRef>
              <c:f>'ASM-QoS'!$E$1</c:f>
              <c:strCache>
                <c:ptCount val="1"/>
                <c:pt idx="0">
                  <c:v>ASM-QoS-3.5</c:v>
                </c:pt>
              </c:strCache>
            </c:strRef>
          </c:tx>
          <c:invertIfNegative val="0"/>
          <c:cat>
            <c:strRef>
              <c:f>'ASM-QoS'!$A$2:$A$5</c:f>
              <c:strCache>
                <c:ptCount val="4"/>
                <c:pt idx="0">
                  <c:v>h264ref</c:v>
                </c:pt>
                <c:pt idx="1">
                  <c:v>mcf</c:v>
                </c:pt>
                <c:pt idx="2">
                  <c:v>sphinx3</c:v>
                </c:pt>
                <c:pt idx="3">
                  <c:v>soplex</c:v>
                </c:pt>
              </c:strCache>
            </c:strRef>
          </c:cat>
          <c:val>
            <c:numRef>
              <c:f>'ASM-QoS'!$E$2:$E$5</c:f>
              <c:numCache>
                <c:formatCode>General</c:formatCode>
                <c:ptCount val="4"/>
                <c:pt idx="0">
                  <c:v>2.5760233433052893</c:v>
                </c:pt>
                <c:pt idx="1">
                  <c:v>1.9762388893379301</c:v>
                </c:pt>
                <c:pt idx="2">
                  <c:v>3.1915417505204409</c:v>
                </c:pt>
                <c:pt idx="3">
                  <c:v>2.7441667658682909</c:v>
                </c:pt>
              </c:numCache>
            </c:numRef>
          </c:val>
        </c:ser>
        <c:ser>
          <c:idx val="4"/>
          <c:order val="4"/>
          <c:tx>
            <c:strRef>
              <c:f>'ASM-QoS'!$F$1</c:f>
              <c:strCache>
                <c:ptCount val="1"/>
                <c:pt idx="0">
                  <c:v>ASM-QoS-4</c:v>
                </c:pt>
              </c:strCache>
            </c:strRef>
          </c:tx>
          <c:invertIfNegative val="0"/>
          <c:cat>
            <c:strRef>
              <c:f>'ASM-QoS'!$A$2:$A$5</c:f>
              <c:strCache>
                <c:ptCount val="4"/>
                <c:pt idx="0">
                  <c:v>h264ref</c:v>
                </c:pt>
                <c:pt idx="1">
                  <c:v>mcf</c:v>
                </c:pt>
                <c:pt idx="2">
                  <c:v>sphinx3</c:v>
                </c:pt>
                <c:pt idx="3">
                  <c:v>soplex</c:v>
                </c:pt>
              </c:strCache>
            </c:strRef>
          </c:cat>
          <c:val>
            <c:numRef>
              <c:f>'ASM-QoS'!$F$2:$F$5</c:f>
              <c:numCache>
                <c:formatCode>General</c:formatCode>
                <c:ptCount val="4"/>
                <c:pt idx="0">
                  <c:v>2.6615573991335597</c:v>
                </c:pt>
                <c:pt idx="1">
                  <c:v>1.9710799211804604</c:v>
                </c:pt>
                <c:pt idx="2">
                  <c:v>3.1822660713028701</c:v>
                </c:pt>
                <c:pt idx="3">
                  <c:v>2.6656512312576401</c:v>
                </c:pt>
              </c:numCache>
            </c:numRef>
          </c:val>
        </c:ser>
        <c:dLbls>
          <c:showLegendKey val="0"/>
          <c:showVal val="0"/>
          <c:showCatName val="0"/>
          <c:showSerName val="0"/>
          <c:showPercent val="0"/>
          <c:showBubbleSize val="0"/>
        </c:dLbls>
        <c:gapWidth val="150"/>
        <c:axId val="208651648"/>
        <c:axId val="208652824"/>
      </c:barChart>
      <c:catAx>
        <c:axId val="208651648"/>
        <c:scaling>
          <c:orientation val="minMax"/>
        </c:scaling>
        <c:delete val="0"/>
        <c:axPos val="b"/>
        <c:numFmt formatCode="General" sourceLinked="0"/>
        <c:majorTickMark val="out"/>
        <c:minorTickMark val="none"/>
        <c:tickLblPos val="nextTo"/>
        <c:crossAx val="208652824"/>
        <c:crosses val="autoZero"/>
        <c:auto val="1"/>
        <c:lblAlgn val="ctr"/>
        <c:lblOffset val="100"/>
        <c:noMultiLvlLbl val="0"/>
      </c:catAx>
      <c:valAx>
        <c:axId val="208652824"/>
        <c:scaling>
          <c:orientation val="minMax"/>
        </c:scaling>
        <c:delete val="0"/>
        <c:axPos val="l"/>
        <c:majorGridlines/>
        <c:title>
          <c:tx>
            <c:rich>
              <a:bodyPr rot="-5400000" vert="horz"/>
              <a:lstStyle/>
              <a:p>
                <a:pPr>
                  <a:defRPr/>
                </a:pPr>
                <a:r>
                  <a:rPr lang="en-US"/>
                  <a:t>Slowdown</a:t>
                </a:r>
              </a:p>
            </c:rich>
          </c:tx>
          <c:overlay val="0"/>
        </c:title>
        <c:numFmt formatCode="General" sourceLinked="1"/>
        <c:majorTickMark val="out"/>
        <c:minorTickMark val="none"/>
        <c:tickLblPos val="nextTo"/>
        <c:crossAx val="208651648"/>
        <c:crosses val="autoZero"/>
        <c:crossBetween val="between"/>
      </c:valAx>
    </c:plotArea>
    <c:legend>
      <c:legendPos val="r"/>
      <c:overlay val="0"/>
    </c:legend>
    <c:plotVisOnly val="1"/>
    <c:dispBlanksAs val="gap"/>
    <c:showDLblsOverMax val="0"/>
  </c:chart>
  <c:txPr>
    <a:bodyPr/>
    <a:lstStyle/>
    <a:p>
      <a:pPr>
        <a:defRPr sz="16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'with mcf'!$A$2</c:f>
              <c:strCache>
                <c:ptCount val="1"/>
                <c:pt idx="0">
                  <c:v>Slowdown</c:v>
                </c:pt>
              </c:strCache>
            </c:strRef>
          </c:tx>
          <c:invertIfNegative val="0"/>
          <c:dPt>
            <c:idx val="0"/>
            <c:invertIfNegative val="0"/>
            <c:bubble3D val="0"/>
            <c:spPr>
              <a:solidFill>
                <a:srgbClr val="FF0000"/>
              </a:solidFill>
            </c:spPr>
          </c:dPt>
          <c:dPt>
            <c:idx val="1"/>
            <c:invertIfNegative val="0"/>
            <c:bubble3D val="0"/>
            <c:spPr>
              <a:solidFill>
                <a:srgbClr val="0070C0"/>
              </a:solidFill>
            </c:spPr>
          </c:dPt>
          <c:cat>
            <c:strRef>
              <c:f>'with mcf'!$B$1:$C$1</c:f>
              <c:strCache>
                <c:ptCount val="2"/>
                <c:pt idx="0">
                  <c:v>leslie3d (core 0)</c:v>
                </c:pt>
                <c:pt idx="1">
                  <c:v>mcf (core 1)</c:v>
                </c:pt>
              </c:strCache>
            </c:strRef>
          </c:cat>
          <c:val>
            <c:numRef>
              <c:f>'with mcf'!$B$2:$C$2</c:f>
              <c:numCache>
                <c:formatCode>General</c:formatCode>
                <c:ptCount val="2"/>
                <c:pt idx="0">
                  <c:v>5.4</c:v>
                </c:pt>
                <c:pt idx="1">
                  <c:v>2.1</c:v>
                </c:pt>
              </c:numCache>
            </c:numRef>
          </c:val>
        </c:ser>
        <c:dLbls>
          <c:showLegendKey val="0"/>
          <c:showVal val="0"/>
          <c:showCatName val="0"/>
          <c:showSerName val="0"/>
          <c:showPercent val="0"/>
          <c:showBubbleSize val="0"/>
        </c:dLbls>
        <c:gapWidth val="150"/>
        <c:axId val="221737416"/>
        <c:axId val="221734280"/>
      </c:barChart>
      <c:catAx>
        <c:axId val="221737416"/>
        <c:scaling>
          <c:orientation val="minMax"/>
        </c:scaling>
        <c:delete val="0"/>
        <c:axPos val="b"/>
        <c:numFmt formatCode="General" sourceLinked="0"/>
        <c:majorTickMark val="out"/>
        <c:minorTickMark val="none"/>
        <c:tickLblPos val="nextTo"/>
        <c:spPr>
          <a:ln w="12700">
            <a:solidFill>
              <a:sysClr val="windowText" lastClr="000000"/>
            </a:solidFill>
          </a:ln>
        </c:spPr>
        <c:txPr>
          <a:bodyPr/>
          <a:lstStyle/>
          <a:p>
            <a:pPr>
              <a:defRPr sz="1800">
                <a:latin typeface="Tahoma" pitchFamily="34" charset="0"/>
                <a:ea typeface="Tahoma" pitchFamily="34" charset="0"/>
                <a:cs typeface="Tahoma" pitchFamily="34" charset="0"/>
              </a:defRPr>
            </a:pPr>
            <a:endParaRPr lang="en-US"/>
          </a:p>
        </c:txPr>
        <c:crossAx val="221734280"/>
        <c:crosses val="autoZero"/>
        <c:auto val="1"/>
        <c:lblAlgn val="ctr"/>
        <c:lblOffset val="100"/>
        <c:noMultiLvlLbl val="0"/>
      </c:catAx>
      <c:valAx>
        <c:axId val="221734280"/>
        <c:scaling>
          <c:orientation val="minMax"/>
          <c:max val="6"/>
          <c:min val="0"/>
        </c:scaling>
        <c:delete val="0"/>
        <c:axPos val="l"/>
        <c:title>
          <c:tx>
            <c:rich>
              <a:bodyPr rot="-5400000" vert="horz"/>
              <a:lstStyle/>
              <a:p>
                <a:pPr>
                  <a:defRPr sz="1800">
                    <a:latin typeface="Tahoma" pitchFamily="34" charset="0"/>
                    <a:ea typeface="Tahoma" pitchFamily="34" charset="0"/>
                    <a:cs typeface="Tahoma" pitchFamily="34" charset="0"/>
                  </a:defRPr>
                </a:pPr>
                <a:r>
                  <a:rPr lang="en-US" sz="2500" dirty="0" smtClean="0">
                    <a:latin typeface="Tahoma" pitchFamily="34" charset="0"/>
                    <a:ea typeface="Tahoma" pitchFamily="34" charset="0"/>
                    <a:cs typeface="Tahoma" pitchFamily="34" charset="0"/>
                  </a:rPr>
                  <a:t>Slowdown</a:t>
                </a:r>
                <a:endParaRPr lang="en-US" sz="2500" dirty="0">
                  <a:latin typeface="Tahoma" pitchFamily="34" charset="0"/>
                  <a:ea typeface="Tahoma" pitchFamily="34" charset="0"/>
                  <a:cs typeface="Tahoma" pitchFamily="34" charset="0"/>
                </a:endParaRPr>
              </a:p>
            </c:rich>
          </c:tx>
          <c:overlay val="0"/>
        </c:title>
        <c:numFmt formatCode="General" sourceLinked="1"/>
        <c:majorTickMark val="out"/>
        <c:minorTickMark val="none"/>
        <c:tickLblPos val="nextTo"/>
        <c:spPr>
          <a:ln w="12700">
            <a:solidFill>
              <a:sysClr val="windowText" lastClr="000000"/>
            </a:solidFill>
          </a:ln>
        </c:spPr>
        <c:txPr>
          <a:bodyPr/>
          <a:lstStyle/>
          <a:p>
            <a:pPr>
              <a:defRPr sz="1500">
                <a:latin typeface="Tahoma" pitchFamily="34" charset="0"/>
                <a:ea typeface="Tahoma" pitchFamily="34" charset="0"/>
                <a:cs typeface="Tahoma" pitchFamily="34" charset="0"/>
              </a:defRPr>
            </a:pPr>
            <a:endParaRPr lang="en-US"/>
          </a:p>
        </c:txPr>
        <c:crossAx val="221737416"/>
        <c:crosses val="autoZero"/>
        <c:crossBetween val="between"/>
        <c:majorUnit val="1"/>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tx>
            <c:strRef>
              <c:f>Sheet1!$B$1</c:f>
              <c:strCache>
                <c:ptCount val="1"/>
                <c:pt idx="0">
                  <c:v>astar</c:v>
                </c:pt>
              </c:strCache>
            </c:strRef>
          </c:tx>
          <c:spPr>
            <a:ln w="50800"/>
          </c:spPr>
          <c:xVal>
            <c:numRef>
              <c:f>Sheet1!$A$2:$A$13</c:f>
              <c:numCache>
                <c:formatCode>General</c:formatCode>
                <c:ptCount val="12"/>
                <c:pt idx="0">
                  <c:v>1.9566398593094234</c:v>
                </c:pt>
                <c:pt idx="1">
                  <c:v>1.4244011693845886</c:v>
                </c:pt>
                <c:pt idx="2">
                  <c:v>1.2634952603669136</c:v>
                </c:pt>
                <c:pt idx="3">
                  <c:v>1.2398817773717179</c:v>
                </c:pt>
                <c:pt idx="4">
                  <c:v>1.2327504382395447</c:v>
                </c:pt>
                <c:pt idx="5">
                  <c:v>1.1866685232301462</c:v>
                </c:pt>
                <c:pt idx="6">
                  <c:v>1.1281807279586349</c:v>
                </c:pt>
                <c:pt idx="7">
                  <c:v>1.1240581612633374</c:v>
                </c:pt>
                <c:pt idx="8">
                  <c:v>1.0852248306002077</c:v>
                </c:pt>
                <c:pt idx="9">
                  <c:v>1.049730923564083</c:v>
                </c:pt>
                <c:pt idx="10">
                  <c:v>1.0308963402118512</c:v>
                </c:pt>
                <c:pt idx="11">
                  <c:v>1</c:v>
                </c:pt>
              </c:numCache>
            </c:numRef>
          </c:xVal>
          <c:yVal>
            <c:numRef>
              <c:f>Sheet1!$B$2:$B$13</c:f>
              <c:numCache>
                <c:formatCode>General</c:formatCode>
                <c:ptCount val="12"/>
                <c:pt idx="0">
                  <c:v>2.0975609758143992</c:v>
                </c:pt>
                <c:pt idx="1">
                  <c:v>1.4098360667293672</c:v>
                </c:pt>
                <c:pt idx="2">
                  <c:v>1.2835820902802406</c:v>
                </c:pt>
                <c:pt idx="3">
                  <c:v>1.2285714285293059</c:v>
                </c:pt>
                <c:pt idx="4">
                  <c:v>1.2285714285293059</c:v>
                </c:pt>
                <c:pt idx="5">
                  <c:v>1.1780821917840572</c:v>
                </c:pt>
                <c:pt idx="6">
                  <c:v>1.1315789474101108</c:v>
                </c:pt>
                <c:pt idx="7">
                  <c:v>1.0886075948926193</c:v>
                </c:pt>
                <c:pt idx="8">
                  <c:v>1.0750000000456874</c:v>
                </c:pt>
                <c:pt idx="9">
                  <c:v>1.0238095238582767</c:v>
                </c:pt>
                <c:pt idx="10">
                  <c:v>1.0117647059061514</c:v>
                </c:pt>
                <c:pt idx="11">
                  <c:v>1</c:v>
                </c:pt>
              </c:numCache>
            </c:numRef>
          </c:yVal>
          <c:smooth val="1"/>
        </c:ser>
        <c:ser>
          <c:idx val="1"/>
          <c:order val="1"/>
          <c:tx>
            <c:strRef>
              <c:f>Sheet1!$D$1</c:f>
              <c:strCache>
                <c:ptCount val="1"/>
                <c:pt idx="0">
                  <c:v>lbm</c:v>
                </c:pt>
              </c:strCache>
            </c:strRef>
          </c:tx>
          <c:spPr>
            <a:ln w="50800"/>
          </c:spPr>
          <c:xVal>
            <c:numRef>
              <c:f>Sheet1!$C$2:$C$9</c:f>
              <c:numCache>
                <c:formatCode>General</c:formatCode>
                <c:ptCount val="8"/>
                <c:pt idx="0">
                  <c:v>1.8933629638881417</c:v>
                </c:pt>
                <c:pt idx="1">
                  <c:v>1.5004425308421923</c:v>
                </c:pt>
                <c:pt idx="2">
                  <c:v>1.1866682470856778</c:v>
                </c:pt>
                <c:pt idx="3">
                  <c:v>1.1611195640376701</c:v>
                </c:pt>
                <c:pt idx="4">
                  <c:v>1.1228035735861881</c:v>
                </c:pt>
                <c:pt idx="5">
                  <c:v>1.112746494233334</c:v>
                </c:pt>
                <c:pt idx="6">
                  <c:v>1.0676626878785218</c:v>
                </c:pt>
                <c:pt idx="7">
                  <c:v>1.0000000088000001</c:v>
                </c:pt>
              </c:numCache>
            </c:numRef>
          </c:xVal>
          <c:yVal>
            <c:numRef>
              <c:f>Sheet1!$D$2:$D$9</c:f>
              <c:numCache>
                <c:formatCode>General</c:formatCode>
                <c:ptCount val="8"/>
                <c:pt idx="0">
                  <c:v>1.9523809521950175</c:v>
                </c:pt>
                <c:pt idx="1">
                  <c:v>1.5769230768320999</c:v>
                </c:pt>
                <c:pt idx="2">
                  <c:v>1.2680412370794056</c:v>
                </c:pt>
                <c:pt idx="3">
                  <c:v>1.2178217821516775</c:v>
                </c:pt>
                <c:pt idx="4">
                  <c:v>1.17142857140849</c:v>
                </c:pt>
                <c:pt idx="5">
                  <c:v>1.1603773584719561</c:v>
                </c:pt>
                <c:pt idx="6">
                  <c:v>1.0982142857034978</c:v>
                </c:pt>
                <c:pt idx="7">
                  <c:v>1</c:v>
                </c:pt>
              </c:numCache>
            </c:numRef>
          </c:yVal>
          <c:smooth val="1"/>
        </c:ser>
        <c:ser>
          <c:idx val="2"/>
          <c:order val="2"/>
          <c:tx>
            <c:strRef>
              <c:f>Sheet1!$F$1</c:f>
              <c:strCache>
                <c:ptCount val="1"/>
                <c:pt idx="0">
                  <c:v>bzip2</c:v>
                </c:pt>
              </c:strCache>
            </c:strRef>
          </c:tx>
          <c:spPr>
            <a:ln w="50800"/>
          </c:spPr>
          <c:xVal>
            <c:numRef>
              <c:f>Sheet1!$E$2:$E$7</c:f>
              <c:numCache>
                <c:formatCode>General</c:formatCode>
                <c:ptCount val="6"/>
                <c:pt idx="0">
                  <c:v>1.6774193547088461</c:v>
                </c:pt>
                <c:pt idx="1">
                  <c:v>1.5294117648138421</c:v>
                </c:pt>
                <c:pt idx="2">
                  <c:v>1.3684210525739553</c:v>
                </c:pt>
                <c:pt idx="3">
                  <c:v>1.2682926828649546</c:v>
                </c:pt>
                <c:pt idx="4">
                  <c:v>1.1304347826283554</c:v>
                </c:pt>
                <c:pt idx="5">
                  <c:v>1</c:v>
                </c:pt>
              </c:numCache>
            </c:numRef>
          </c:xVal>
          <c:yVal>
            <c:numRef>
              <c:f>Sheet1!$F$2:$F$7</c:f>
              <c:numCache>
                <c:formatCode>General</c:formatCode>
                <c:ptCount val="6"/>
                <c:pt idx="0">
                  <c:v>1.5672159437792761</c:v>
                </c:pt>
                <c:pt idx="1">
                  <c:v>1.4479574473987351</c:v>
                </c:pt>
                <c:pt idx="2">
                  <c:v>1.3188981969094518</c:v>
                </c:pt>
                <c:pt idx="3">
                  <c:v>1.2403675971917321</c:v>
                </c:pt>
                <c:pt idx="4">
                  <c:v>1.1100111285630987</c:v>
                </c:pt>
                <c:pt idx="5">
                  <c:v>1</c:v>
                </c:pt>
              </c:numCache>
            </c:numRef>
          </c:yVal>
          <c:smooth val="1"/>
        </c:ser>
        <c:dLbls>
          <c:showLegendKey val="0"/>
          <c:showVal val="0"/>
          <c:showCatName val="0"/>
          <c:showSerName val="0"/>
          <c:showPercent val="0"/>
          <c:showBubbleSize val="0"/>
        </c:dLbls>
        <c:axId val="207911688"/>
        <c:axId val="207918744"/>
      </c:scatterChart>
      <c:valAx>
        <c:axId val="207911688"/>
        <c:scaling>
          <c:orientation val="minMax"/>
          <c:max val="2.2000000000000002"/>
          <c:min val="1"/>
        </c:scaling>
        <c:delete val="0"/>
        <c:axPos val="b"/>
        <c:title>
          <c:tx>
            <c:rich>
              <a:bodyPr/>
              <a:lstStyle/>
              <a:p>
                <a:pPr>
                  <a:defRPr/>
                </a:pPr>
                <a:r>
                  <a:rPr lang="en-US" dirty="0" smtClean="0"/>
                  <a:t>Shared Cache Access Rate </a:t>
                </a:r>
                <a:r>
                  <a:rPr lang="en-US" baseline="-25000" dirty="0" smtClean="0"/>
                  <a:t>Alone</a:t>
                </a:r>
                <a:r>
                  <a:rPr lang="en-US" dirty="0" smtClean="0"/>
                  <a:t>/</a:t>
                </a:r>
              </a:p>
              <a:p>
                <a:pPr>
                  <a:defRPr/>
                </a:pPr>
                <a:r>
                  <a:rPr lang="en-US" dirty="0" smtClean="0"/>
                  <a:t>Shared Cache Access Rate </a:t>
                </a:r>
                <a:r>
                  <a:rPr lang="en-US" baseline="-25000" dirty="0" smtClean="0"/>
                  <a:t>Shared</a:t>
                </a:r>
                <a:endParaRPr lang="en-US" baseline="-25000" dirty="0"/>
              </a:p>
            </c:rich>
          </c:tx>
          <c:overlay val="0"/>
        </c:title>
        <c:numFmt formatCode="General" sourceLinked="1"/>
        <c:majorTickMark val="out"/>
        <c:minorTickMark val="none"/>
        <c:tickLblPos val="nextTo"/>
        <c:crossAx val="207918744"/>
        <c:crosses val="autoZero"/>
        <c:crossBetween val="midCat"/>
        <c:majorUnit val="0.2"/>
      </c:valAx>
      <c:valAx>
        <c:axId val="207918744"/>
        <c:scaling>
          <c:orientation val="minMax"/>
          <c:max val="2.2000000000000002"/>
          <c:min val="1"/>
        </c:scaling>
        <c:delete val="0"/>
        <c:axPos val="l"/>
        <c:title>
          <c:tx>
            <c:rich>
              <a:bodyPr rot="-5400000" vert="horz"/>
              <a:lstStyle/>
              <a:p>
                <a:pPr>
                  <a:defRPr/>
                </a:pPr>
                <a:r>
                  <a:rPr lang="en-US" dirty="0"/>
                  <a:t>Slowdown</a:t>
                </a:r>
              </a:p>
            </c:rich>
          </c:tx>
          <c:overlay val="0"/>
        </c:title>
        <c:numFmt formatCode="General" sourceLinked="1"/>
        <c:majorTickMark val="out"/>
        <c:minorTickMark val="none"/>
        <c:tickLblPos val="nextTo"/>
        <c:crossAx val="207911688"/>
        <c:crosses val="autoZero"/>
        <c:crossBetween val="midCat"/>
      </c:valAx>
    </c:plotArea>
    <c:legend>
      <c:legendPos val="r"/>
      <c:overlay val="0"/>
    </c:legend>
    <c:plotVisOnly val="1"/>
    <c:dispBlanksAs val="gap"/>
    <c:showDLblsOverMax val="0"/>
  </c:chart>
  <c:txPr>
    <a:bodyPr/>
    <a:lstStyle/>
    <a:p>
      <a:pPr>
        <a:defRPr sz="25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18055555555505"/>
          <c:y val="9.1745892874501828E-2"/>
          <c:w val="0.8490360892388451"/>
          <c:h val="0.66783974919801903"/>
        </c:manualLayout>
      </c:layout>
      <c:barChart>
        <c:barDir val="col"/>
        <c:grouping val="clustered"/>
        <c:varyColors val="0"/>
        <c:ser>
          <c:idx val="0"/>
          <c:order val="0"/>
          <c:tx>
            <c:strRef>
              <c:f>'Slowdown estimation accuracy'!$G$1</c:f>
              <c:strCache>
                <c:ptCount val="1"/>
                <c:pt idx="0">
                  <c:v>FST</c:v>
                </c:pt>
              </c:strCache>
            </c:strRef>
          </c:tx>
          <c:invertIfNegative val="0"/>
          <c:cat>
            <c:strRef>
              <c:f>'Slowdown estimation accuracy'!$F$2:$F$26</c:f>
              <c:strCache>
                <c:ptCount val="25"/>
                <c:pt idx="0">
                  <c:v>calculix</c:v>
                </c:pt>
                <c:pt idx="1">
                  <c:v>povray</c:v>
                </c:pt>
                <c:pt idx="2">
                  <c:v>tonto</c:v>
                </c:pt>
                <c:pt idx="3">
                  <c:v>namd</c:v>
                </c:pt>
                <c:pt idx="4">
                  <c:v>dealII</c:v>
                </c:pt>
                <c:pt idx="5">
                  <c:v>sjeng</c:v>
                </c:pt>
                <c:pt idx="6">
                  <c:v>perlbench</c:v>
                </c:pt>
                <c:pt idx="7">
                  <c:v>gobmk</c:v>
                </c:pt>
                <c:pt idx="8">
                  <c:v>xalancbmk</c:v>
                </c:pt>
                <c:pt idx="9">
                  <c:v>sphinx3</c:v>
                </c:pt>
                <c:pt idx="10">
                  <c:v>GemsFDTD</c:v>
                </c:pt>
                <c:pt idx="11">
                  <c:v>omnetpp</c:v>
                </c:pt>
                <c:pt idx="12">
                  <c:v>lbm</c:v>
                </c:pt>
                <c:pt idx="13">
                  <c:v>leslie3d</c:v>
                </c:pt>
                <c:pt idx="14">
                  <c:v>soplex</c:v>
                </c:pt>
                <c:pt idx="15">
                  <c:v>milc</c:v>
                </c:pt>
                <c:pt idx="16">
                  <c:v>libq</c:v>
                </c:pt>
                <c:pt idx="17">
                  <c:v>mcf</c:v>
                </c:pt>
                <c:pt idx="19">
                  <c:v>NPBbt</c:v>
                </c:pt>
                <c:pt idx="20">
                  <c:v>NPBft</c:v>
                </c:pt>
                <c:pt idx="21">
                  <c:v>NPBis</c:v>
                </c:pt>
                <c:pt idx="22">
                  <c:v>NPBua</c:v>
                </c:pt>
                <c:pt idx="24">
                  <c:v>Average</c:v>
                </c:pt>
              </c:strCache>
            </c:strRef>
          </c:cat>
          <c:val>
            <c:numRef>
              <c:f>'Slowdown estimation accuracy'!$G$2:$G$26</c:f>
              <c:numCache>
                <c:formatCode>General</c:formatCode>
                <c:ptCount val="25"/>
                <c:pt idx="0">
                  <c:v>0.41045010000000032</c:v>
                </c:pt>
                <c:pt idx="1">
                  <c:v>2.0078768</c:v>
                </c:pt>
                <c:pt idx="2">
                  <c:v>5.1953496000000001</c:v>
                </c:pt>
                <c:pt idx="3">
                  <c:v>1.8752494</c:v>
                </c:pt>
                <c:pt idx="4">
                  <c:v>31.763731499999938</c:v>
                </c:pt>
                <c:pt idx="5">
                  <c:v>3.9163874999999977</c:v>
                </c:pt>
                <c:pt idx="6">
                  <c:v>5.0801177999999965</c:v>
                </c:pt>
                <c:pt idx="7">
                  <c:v>5.7554727000000003</c:v>
                </c:pt>
                <c:pt idx="8">
                  <c:v>10.2044973</c:v>
                </c:pt>
                <c:pt idx="9">
                  <c:v>28.854770899999988</c:v>
                </c:pt>
                <c:pt idx="10">
                  <c:v>53.240830700000011</c:v>
                </c:pt>
                <c:pt idx="11">
                  <c:v>33.909905200000011</c:v>
                </c:pt>
                <c:pt idx="12">
                  <c:v>85.531640899999999</c:v>
                </c:pt>
                <c:pt idx="13">
                  <c:v>23.709485099999988</c:v>
                </c:pt>
                <c:pt idx="14">
                  <c:v>78.287851599999982</c:v>
                </c:pt>
                <c:pt idx="15">
                  <c:v>28.8524706</c:v>
                </c:pt>
                <c:pt idx="16">
                  <c:v>21.6334968</c:v>
                </c:pt>
                <c:pt idx="17">
                  <c:v>144.5315099</c:v>
                </c:pt>
                <c:pt idx="18">
                  <c:v>0</c:v>
                </c:pt>
                <c:pt idx="19">
                  <c:v>29.722893799999987</c:v>
                </c:pt>
                <c:pt idx="20">
                  <c:v>45.877174399999994</c:v>
                </c:pt>
                <c:pt idx="21">
                  <c:v>32.165402200000138</c:v>
                </c:pt>
                <c:pt idx="22">
                  <c:v>29.737049499999987</c:v>
                </c:pt>
                <c:pt idx="23">
                  <c:v>0</c:v>
                </c:pt>
                <c:pt idx="24">
                  <c:v>29.372867150000069</c:v>
                </c:pt>
              </c:numCache>
            </c:numRef>
          </c:val>
        </c:ser>
        <c:ser>
          <c:idx val="1"/>
          <c:order val="1"/>
          <c:tx>
            <c:strRef>
              <c:f>'Slowdown estimation accuracy'!$H$1</c:f>
              <c:strCache>
                <c:ptCount val="1"/>
                <c:pt idx="0">
                  <c:v>PTCA</c:v>
                </c:pt>
              </c:strCache>
            </c:strRef>
          </c:tx>
          <c:spPr>
            <a:solidFill>
              <a:srgbClr val="00CC5C"/>
            </a:solidFill>
          </c:spPr>
          <c:invertIfNegative val="0"/>
          <c:cat>
            <c:strRef>
              <c:f>'Slowdown estimation accuracy'!$F$2:$F$26</c:f>
              <c:strCache>
                <c:ptCount val="25"/>
                <c:pt idx="0">
                  <c:v>calculix</c:v>
                </c:pt>
                <c:pt idx="1">
                  <c:v>povray</c:v>
                </c:pt>
                <c:pt idx="2">
                  <c:v>tonto</c:v>
                </c:pt>
                <c:pt idx="3">
                  <c:v>namd</c:v>
                </c:pt>
                <c:pt idx="4">
                  <c:v>dealII</c:v>
                </c:pt>
                <c:pt idx="5">
                  <c:v>sjeng</c:v>
                </c:pt>
                <c:pt idx="6">
                  <c:v>perlbench</c:v>
                </c:pt>
                <c:pt idx="7">
                  <c:v>gobmk</c:v>
                </c:pt>
                <c:pt idx="8">
                  <c:v>xalancbmk</c:v>
                </c:pt>
                <c:pt idx="9">
                  <c:v>sphinx3</c:v>
                </c:pt>
                <c:pt idx="10">
                  <c:v>GemsFDTD</c:v>
                </c:pt>
                <c:pt idx="11">
                  <c:v>omnetpp</c:v>
                </c:pt>
                <c:pt idx="12">
                  <c:v>lbm</c:v>
                </c:pt>
                <c:pt idx="13">
                  <c:v>leslie3d</c:v>
                </c:pt>
                <c:pt idx="14">
                  <c:v>soplex</c:v>
                </c:pt>
                <c:pt idx="15">
                  <c:v>milc</c:v>
                </c:pt>
                <c:pt idx="16">
                  <c:v>libq</c:v>
                </c:pt>
                <c:pt idx="17">
                  <c:v>mcf</c:v>
                </c:pt>
                <c:pt idx="19">
                  <c:v>NPBbt</c:v>
                </c:pt>
                <c:pt idx="20">
                  <c:v>NPBft</c:v>
                </c:pt>
                <c:pt idx="21">
                  <c:v>NPBis</c:v>
                </c:pt>
                <c:pt idx="22">
                  <c:v>NPBua</c:v>
                </c:pt>
                <c:pt idx="24">
                  <c:v>Average</c:v>
                </c:pt>
              </c:strCache>
            </c:strRef>
          </c:cat>
          <c:val>
            <c:numRef>
              <c:f>'Slowdown estimation accuracy'!$H$2:$H$26</c:f>
              <c:numCache>
                <c:formatCode>General</c:formatCode>
                <c:ptCount val="25"/>
                <c:pt idx="0">
                  <c:v>1.9105602719999999</c:v>
                </c:pt>
                <c:pt idx="1">
                  <c:v>3.6799557189999996</c:v>
                </c:pt>
                <c:pt idx="2">
                  <c:v>7.5351035450000001</c:v>
                </c:pt>
                <c:pt idx="3">
                  <c:v>4.5744603699999864</c:v>
                </c:pt>
                <c:pt idx="4">
                  <c:v>32.288197900000107</c:v>
                </c:pt>
                <c:pt idx="5">
                  <c:v>10.3170026</c:v>
                </c:pt>
                <c:pt idx="6">
                  <c:v>35.183108730000107</c:v>
                </c:pt>
                <c:pt idx="7">
                  <c:v>16.157124650000057</c:v>
                </c:pt>
                <c:pt idx="8">
                  <c:v>27.704967420000091</c:v>
                </c:pt>
                <c:pt idx="9">
                  <c:v>6.42468942</c:v>
                </c:pt>
                <c:pt idx="10">
                  <c:v>32.362536830000145</c:v>
                </c:pt>
                <c:pt idx="11">
                  <c:v>22.145773429999988</c:v>
                </c:pt>
                <c:pt idx="12">
                  <c:v>33.742653880000013</c:v>
                </c:pt>
                <c:pt idx="13">
                  <c:v>19.208430879999884</c:v>
                </c:pt>
                <c:pt idx="14">
                  <c:v>81.862712059999637</c:v>
                </c:pt>
                <c:pt idx="15">
                  <c:v>11.149287470000001</c:v>
                </c:pt>
                <c:pt idx="16">
                  <c:v>104.3351334</c:v>
                </c:pt>
                <c:pt idx="17">
                  <c:v>108.33965370000021</c:v>
                </c:pt>
                <c:pt idx="18">
                  <c:v>0</c:v>
                </c:pt>
                <c:pt idx="19">
                  <c:v>3.1958064969999977</c:v>
                </c:pt>
                <c:pt idx="20">
                  <c:v>133.65602140000001</c:v>
                </c:pt>
                <c:pt idx="21">
                  <c:v>9.1994721080000001</c:v>
                </c:pt>
                <c:pt idx="22">
                  <c:v>69.822403489999999</c:v>
                </c:pt>
                <c:pt idx="23">
                  <c:v>0</c:v>
                </c:pt>
                <c:pt idx="24">
                  <c:v>40.387450759999894</c:v>
                </c:pt>
              </c:numCache>
            </c:numRef>
          </c:val>
        </c:ser>
        <c:ser>
          <c:idx val="2"/>
          <c:order val="2"/>
          <c:tx>
            <c:strRef>
              <c:f>'Slowdown estimation accuracy'!$I$1</c:f>
              <c:strCache>
                <c:ptCount val="1"/>
                <c:pt idx="0">
                  <c:v>ASM</c:v>
                </c:pt>
              </c:strCache>
            </c:strRef>
          </c:tx>
          <c:spPr>
            <a:solidFill>
              <a:srgbClr val="C00000"/>
            </a:solidFill>
          </c:spPr>
          <c:invertIfNegative val="0"/>
          <c:cat>
            <c:strRef>
              <c:f>'Slowdown estimation accuracy'!$F$2:$F$26</c:f>
              <c:strCache>
                <c:ptCount val="25"/>
                <c:pt idx="0">
                  <c:v>calculix</c:v>
                </c:pt>
                <c:pt idx="1">
                  <c:v>povray</c:v>
                </c:pt>
                <c:pt idx="2">
                  <c:v>tonto</c:v>
                </c:pt>
                <c:pt idx="3">
                  <c:v>namd</c:v>
                </c:pt>
                <c:pt idx="4">
                  <c:v>dealII</c:v>
                </c:pt>
                <c:pt idx="5">
                  <c:v>sjeng</c:v>
                </c:pt>
                <c:pt idx="6">
                  <c:v>perlbench</c:v>
                </c:pt>
                <c:pt idx="7">
                  <c:v>gobmk</c:v>
                </c:pt>
                <c:pt idx="8">
                  <c:v>xalancbmk</c:v>
                </c:pt>
                <c:pt idx="9">
                  <c:v>sphinx3</c:v>
                </c:pt>
                <c:pt idx="10">
                  <c:v>GemsFDTD</c:v>
                </c:pt>
                <c:pt idx="11">
                  <c:v>omnetpp</c:v>
                </c:pt>
                <c:pt idx="12">
                  <c:v>lbm</c:v>
                </c:pt>
                <c:pt idx="13">
                  <c:v>leslie3d</c:v>
                </c:pt>
                <c:pt idx="14">
                  <c:v>soplex</c:v>
                </c:pt>
                <c:pt idx="15">
                  <c:v>milc</c:v>
                </c:pt>
                <c:pt idx="16">
                  <c:v>libq</c:v>
                </c:pt>
                <c:pt idx="17">
                  <c:v>mcf</c:v>
                </c:pt>
                <c:pt idx="19">
                  <c:v>NPBbt</c:v>
                </c:pt>
                <c:pt idx="20">
                  <c:v>NPBft</c:v>
                </c:pt>
                <c:pt idx="21">
                  <c:v>NPBis</c:v>
                </c:pt>
                <c:pt idx="22">
                  <c:v>NPBua</c:v>
                </c:pt>
                <c:pt idx="24">
                  <c:v>Average</c:v>
                </c:pt>
              </c:strCache>
            </c:strRef>
          </c:cat>
          <c:val>
            <c:numRef>
              <c:f>'Slowdown estimation accuracy'!$I$2:$I$26</c:f>
              <c:numCache>
                <c:formatCode>General</c:formatCode>
                <c:ptCount val="25"/>
                <c:pt idx="0">
                  <c:v>11.82150068</c:v>
                </c:pt>
                <c:pt idx="1">
                  <c:v>1.646727206</c:v>
                </c:pt>
                <c:pt idx="2">
                  <c:v>5.8828598659999853</c:v>
                </c:pt>
                <c:pt idx="3">
                  <c:v>3.6925172550000012</c:v>
                </c:pt>
                <c:pt idx="4">
                  <c:v>9.8045853460000068</c:v>
                </c:pt>
                <c:pt idx="5">
                  <c:v>7.3422303849999997</c:v>
                </c:pt>
                <c:pt idx="6">
                  <c:v>10.728320589999971</c:v>
                </c:pt>
                <c:pt idx="7">
                  <c:v>6.5690260020000002</c:v>
                </c:pt>
                <c:pt idx="8">
                  <c:v>6.5516668129999998</c:v>
                </c:pt>
                <c:pt idx="9">
                  <c:v>7.531100651</c:v>
                </c:pt>
                <c:pt idx="10">
                  <c:v>11.490680650000026</c:v>
                </c:pt>
                <c:pt idx="11">
                  <c:v>12.320735320000002</c:v>
                </c:pt>
                <c:pt idx="12">
                  <c:v>13.069087730000026</c:v>
                </c:pt>
                <c:pt idx="13">
                  <c:v>5.7254730309999955</c:v>
                </c:pt>
                <c:pt idx="14">
                  <c:v>9.5044038560000068</c:v>
                </c:pt>
                <c:pt idx="15">
                  <c:v>8.1541857320000002</c:v>
                </c:pt>
                <c:pt idx="16">
                  <c:v>2.8033444219999999</c:v>
                </c:pt>
                <c:pt idx="17">
                  <c:v>23.198181020000035</c:v>
                </c:pt>
                <c:pt idx="18">
                  <c:v>0</c:v>
                </c:pt>
                <c:pt idx="19">
                  <c:v>2.5694165920000001</c:v>
                </c:pt>
                <c:pt idx="20">
                  <c:v>14.730209709999999</c:v>
                </c:pt>
                <c:pt idx="21">
                  <c:v>7.6905790159999965</c:v>
                </c:pt>
                <c:pt idx="22">
                  <c:v>4.1990207030000004</c:v>
                </c:pt>
                <c:pt idx="23">
                  <c:v>0</c:v>
                </c:pt>
                <c:pt idx="24">
                  <c:v>9.8567435250000344</c:v>
                </c:pt>
              </c:numCache>
            </c:numRef>
          </c:val>
        </c:ser>
        <c:dLbls>
          <c:showLegendKey val="0"/>
          <c:showVal val="0"/>
          <c:showCatName val="0"/>
          <c:showSerName val="0"/>
          <c:showPercent val="0"/>
          <c:showBubbleSize val="0"/>
        </c:dLbls>
        <c:gapWidth val="150"/>
        <c:axId val="207915608"/>
        <c:axId val="207914824"/>
      </c:barChart>
      <c:catAx>
        <c:axId val="207915608"/>
        <c:scaling>
          <c:orientation val="minMax"/>
        </c:scaling>
        <c:delete val="0"/>
        <c:axPos val="b"/>
        <c:numFmt formatCode="General" sourceLinked="0"/>
        <c:majorTickMark val="out"/>
        <c:minorTickMark val="none"/>
        <c:tickLblPos val="nextTo"/>
        <c:crossAx val="207914824"/>
        <c:crosses val="autoZero"/>
        <c:auto val="1"/>
        <c:lblAlgn val="ctr"/>
        <c:lblOffset val="100"/>
        <c:noMultiLvlLbl val="0"/>
      </c:catAx>
      <c:valAx>
        <c:axId val="207914824"/>
        <c:scaling>
          <c:orientation val="minMax"/>
          <c:max val="160"/>
        </c:scaling>
        <c:delete val="0"/>
        <c:axPos val="l"/>
        <c:majorGridlines/>
        <c:title>
          <c:tx>
            <c:rich>
              <a:bodyPr rot="-5400000" vert="horz"/>
              <a:lstStyle/>
              <a:p>
                <a:pPr>
                  <a:defRPr/>
                </a:pPr>
                <a:r>
                  <a:rPr lang="en-US" dirty="0"/>
                  <a:t>Slowdown Estimation </a:t>
                </a:r>
                <a:endParaRPr lang="en-US" dirty="0" smtClean="0"/>
              </a:p>
              <a:p>
                <a:pPr>
                  <a:defRPr/>
                </a:pPr>
                <a:r>
                  <a:rPr lang="en-US" dirty="0" smtClean="0"/>
                  <a:t>Error</a:t>
                </a:r>
                <a:r>
                  <a:rPr lang="en-US" baseline="0" dirty="0" smtClean="0"/>
                  <a:t> </a:t>
                </a:r>
                <a:r>
                  <a:rPr lang="en-US" dirty="0" smtClean="0"/>
                  <a:t>(in </a:t>
                </a:r>
                <a:r>
                  <a:rPr lang="en-US" dirty="0"/>
                  <a:t>%)</a:t>
                </a:r>
              </a:p>
            </c:rich>
          </c:tx>
          <c:overlay val="0"/>
        </c:title>
        <c:numFmt formatCode="General" sourceLinked="1"/>
        <c:majorTickMark val="out"/>
        <c:minorTickMark val="none"/>
        <c:tickLblPos val="nextTo"/>
        <c:crossAx val="207915608"/>
        <c:crosses val="autoZero"/>
        <c:crossBetween val="between"/>
        <c:majorUnit val="20"/>
      </c:valAx>
    </c:plotArea>
    <c:legend>
      <c:legendPos val="r"/>
      <c:layout>
        <c:manualLayout>
          <c:xMode val="edge"/>
          <c:yMode val="edge"/>
          <c:x val="0.34188331146106732"/>
          <c:y val="2.8114063867016683E-3"/>
          <c:w val="0.39006113298337708"/>
          <c:h val="7.1151696315738394E-2"/>
        </c:manualLayout>
      </c:layout>
      <c:overlay val="0"/>
    </c:legend>
    <c:plotVisOnly val="1"/>
    <c:dispBlanksAs val="gap"/>
    <c:showDLblsOverMax val="0"/>
  </c:chart>
  <c:txPr>
    <a:bodyPr/>
    <a:lstStyle/>
    <a:p>
      <a:pPr>
        <a:defRPr sz="17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89781021897815"/>
          <c:y val="4.8460002282323403E-2"/>
          <c:w val="0.4132724102917793"/>
          <c:h val="0.70592434097911672"/>
        </c:manualLayout>
      </c:layout>
      <c:barChart>
        <c:barDir val="col"/>
        <c:grouping val="clustered"/>
        <c:varyColors val="0"/>
        <c:ser>
          <c:idx val="1"/>
          <c:order val="0"/>
          <c:tx>
            <c:strRef>
              <c:f>'cache-bandwidth partitioning'!$B$6</c:f>
              <c:strCache>
                <c:ptCount val="1"/>
                <c:pt idx="0">
                  <c:v>FRFCFS-NoPart</c:v>
                </c:pt>
              </c:strCache>
            </c:strRef>
          </c:tx>
          <c:invertIfNegative val="0"/>
          <c:val>
            <c:numRef>
              <c:f>'cache-bandwidth partitioning'!$B$7:$B$8</c:f>
              <c:numCache>
                <c:formatCode>General</c:formatCode>
                <c:ptCount val="2"/>
                <c:pt idx="0">
                  <c:v>10.4979559962024</c:v>
                </c:pt>
                <c:pt idx="1">
                  <c:v>6.9256704307333914</c:v>
                </c:pt>
              </c:numCache>
            </c:numRef>
          </c:val>
        </c:ser>
        <c:ser>
          <c:idx val="2"/>
          <c:order val="1"/>
          <c:tx>
            <c:strRef>
              <c:f>'cache-bandwidth partitioning'!$C$6</c:f>
              <c:strCache>
                <c:ptCount val="1"/>
                <c:pt idx="0">
                  <c:v>FRFCFS+UCP</c:v>
                </c:pt>
              </c:strCache>
            </c:strRef>
          </c:tx>
          <c:invertIfNegative val="0"/>
          <c:val>
            <c:numRef>
              <c:f>'cache-bandwidth partitioning'!$C$7:$C$8</c:f>
              <c:numCache>
                <c:formatCode>General</c:formatCode>
                <c:ptCount val="2"/>
                <c:pt idx="0">
                  <c:v>9.4747612233077305</c:v>
                </c:pt>
                <c:pt idx="1">
                  <c:v>6.0393470818054089</c:v>
                </c:pt>
              </c:numCache>
            </c:numRef>
          </c:val>
        </c:ser>
        <c:ser>
          <c:idx val="3"/>
          <c:order val="2"/>
          <c:tx>
            <c:strRef>
              <c:f>'cache-bandwidth partitioning'!$D$6</c:f>
              <c:strCache>
                <c:ptCount val="1"/>
                <c:pt idx="0">
                  <c:v>TCM+UCP</c:v>
                </c:pt>
              </c:strCache>
            </c:strRef>
          </c:tx>
          <c:invertIfNegative val="0"/>
          <c:val>
            <c:numRef>
              <c:f>'cache-bandwidth partitioning'!$D$7:$D$8</c:f>
              <c:numCache>
                <c:formatCode>General</c:formatCode>
                <c:ptCount val="2"/>
                <c:pt idx="0">
                  <c:v>10.4292183704293</c:v>
                </c:pt>
                <c:pt idx="1">
                  <c:v>6.5919615819551103</c:v>
                </c:pt>
              </c:numCache>
            </c:numRef>
          </c:val>
        </c:ser>
        <c:ser>
          <c:idx val="4"/>
          <c:order val="3"/>
          <c:tx>
            <c:strRef>
              <c:f>'cache-bandwidth partitioning'!$E$6</c:f>
              <c:strCache>
                <c:ptCount val="1"/>
                <c:pt idx="0">
                  <c:v>PARBS+UCP</c:v>
                </c:pt>
              </c:strCache>
            </c:strRef>
          </c:tx>
          <c:invertIfNegative val="0"/>
          <c:val>
            <c:numRef>
              <c:f>'cache-bandwidth partitioning'!$E$7:$E$8</c:f>
              <c:numCache>
                <c:formatCode>General</c:formatCode>
                <c:ptCount val="2"/>
                <c:pt idx="0">
                  <c:v>9.3348427121611692</c:v>
                </c:pt>
                <c:pt idx="1">
                  <c:v>6.0329902021024298</c:v>
                </c:pt>
              </c:numCache>
            </c:numRef>
          </c:val>
        </c:ser>
        <c:ser>
          <c:idx val="5"/>
          <c:order val="4"/>
          <c:tx>
            <c:strRef>
              <c:f>'cache-bandwidth partitioning'!$F$6</c:f>
              <c:strCache>
                <c:ptCount val="1"/>
                <c:pt idx="0">
                  <c:v>ASM-Cache-Mem</c:v>
                </c:pt>
              </c:strCache>
            </c:strRef>
          </c:tx>
          <c:invertIfNegative val="0"/>
          <c:val>
            <c:numRef>
              <c:f>'cache-bandwidth partitioning'!$F$7:$F$8</c:f>
              <c:numCache>
                <c:formatCode>General</c:formatCode>
                <c:ptCount val="2"/>
                <c:pt idx="0">
                  <c:v>7.9616771076629389</c:v>
                </c:pt>
                <c:pt idx="1">
                  <c:v>5.5060994186965599</c:v>
                </c:pt>
              </c:numCache>
            </c:numRef>
          </c:val>
        </c:ser>
        <c:dLbls>
          <c:showLegendKey val="0"/>
          <c:showVal val="0"/>
          <c:showCatName val="0"/>
          <c:showSerName val="0"/>
          <c:showPercent val="0"/>
          <c:showBubbleSize val="0"/>
        </c:dLbls>
        <c:gapWidth val="150"/>
        <c:axId val="207916000"/>
        <c:axId val="207912864"/>
      </c:barChart>
      <c:catAx>
        <c:axId val="207916000"/>
        <c:scaling>
          <c:orientation val="minMax"/>
        </c:scaling>
        <c:delete val="0"/>
        <c:axPos val="b"/>
        <c:title>
          <c:tx>
            <c:rich>
              <a:bodyPr/>
              <a:lstStyle/>
              <a:p>
                <a:pPr>
                  <a:defRPr/>
                </a:pPr>
                <a:r>
                  <a:rPr lang="en-US"/>
                  <a:t>Number of Channels</a:t>
                </a:r>
              </a:p>
            </c:rich>
          </c:tx>
          <c:overlay val="0"/>
        </c:title>
        <c:majorTickMark val="out"/>
        <c:minorTickMark val="none"/>
        <c:tickLblPos val="nextTo"/>
        <c:crossAx val="207912864"/>
        <c:crosses val="autoZero"/>
        <c:auto val="1"/>
        <c:lblAlgn val="ctr"/>
        <c:lblOffset val="100"/>
        <c:noMultiLvlLbl val="0"/>
      </c:catAx>
      <c:valAx>
        <c:axId val="207912864"/>
        <c:scaling>
          <c:orientation val="minMax"/>
          <c:min val="4"/>
        </c:scaling>
        <c:delete val="0"/>
        <c:axPos val="l"/>
        <c:majorGridlines/>
        <c:title>
          <c:tx>
            <c:rich>
              <a:bodyPr rot="-5400000" vert="horz"/>
              <a:lstStyle/>
              <a:p>
                <a:pPr>
                  <a:defRPr/>
                </a:pPr>
                <a:r>
                  <a:rPr lang="en-US" dirty="0" smtClean="0"/>
                  <a:t>Unfairness </a:t>
                </a:r>
                <a:endParaRPr lang="en-US" dirty="0"/>
              </a:p>
              <a:p>
                <a:pPr>
                  <a:defRPr/>
                </a:pPr>
                <a:r>
                  <a:rPr lang="en-US" dirty="0"/>
                  <a:t>(Lower is better)</a:t>
                </a:r>
              </a:p>
            </c:rich>
          </c:tx>
          <c:overlay val="0"/>
        </c:title>
        <c:numFmt formatCode="General" sourceLinked="1"/>
        <c:majorTickMark val="out"/>
        <c:minorTickMark val="none"/>
        <c:tickLblPos val="nextTo"/>
        <c:crossAx val="207916000"/>
        <c:crosses val="autoZero"/>
        <c:crossBetween val="between"/>
      </c:valAx>
    </c:plotArea>
    <c:plotVisOnly val="1"/>
    <c:dispBlanksAs val="gap"/>
    <c:showDLblsOverMax val="0"/>
  </c:chart>
  <c:txPr>
    <a:bodyPr/>
    <a:lstStyle/>
    <a:p>
      <a:pPr>
        <a:defRPr sz="17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0025584553301953"/>
          <c:y val="5.5405263531247813E-2"/>
          <c:w val="0.40207190737355386"/>
          <c:h val="0.70751393913598637"/>
        </c:manualLayout>
      </c:layout>
      <c:barChart>
        <c:barDir val="col"/>
        <c:grouping val="clustered"/>
        <c:varyColors val="0"/>
        <c:ser>
          <c:idx val="1"/>
          <c:order val="0"/>
          <c:tx>
            <c:strRef>
              <c:f>'cache-bandwidth partitioning'!$B$2</c:f>
              <c:strCache>
                <c:ptCount val="1"/>
                <c:pt idx="0">
                  <c:v>FRFCFS-NoPart</c:v>
                </c:pt>
              </c:strCache>
            </c:strRef>
          </c:tx>
          <c:invertIfNegative val="0"/>
          <c:val>
            <c:numRef>
              <c:f>'cache-bandwidth partitioning'!$B$3:$B$4</c:f>
              <c:numCache>
                <c:formatCode>General</c:formatCode>
                <c:ptCount val="2"/>
                <c:pt idx="0">
                  <c:v>0.21199916416733572</c:v>
                </c:pt>
                <c:pt idx="1">
                  <c:v>0.30810742771639399</c:v>
                </c:pt>
              </c:numCache>
            </c:numRef>
          </c:val>
        </c:ser>
        <c:ser>
          <c:idx val="2"/>
          <c:order val="1"/>
          <c:tx>
            <c:strRef>
              <c:f>'cache-bandwidth partitioning'!$C$2</c:f>
              <c:strCache>
                <c:ptCount val="1"/>
                <c:pt idx="0">
                  <c:v>FRFCFS+UCP</c:v>
                </c:pt>
              </c:strCache>
            </c:strRef>
          </c:tx>
          <c:invertIfNegative val="0"/>
          <c:val>
            <c:numRef>
              <c:f>'cache-bandwidth partitioning'!$C$3:$C$4</c:f>
              <c:numCache>
                <c:formatCode>General</c:formatCode>
                <c:ptCount val="2"/>
                <c:pt idx="0">
                  <c:v>0.20694105407182056</c:v>
                </c:pt>
                <c:pt idx="1">
                  <c:v>0.30879202789841598</c:v>
                </c:pt>
              </c:numCache>
            </c:numRef>
          </c:val>
        </c:ser>
        <c:ser>
          <c:idx val="3"/>
          <c:order val="2"/>
          <c:tx>
            <c:strRef>
              <c:f>'cache-bandwidth partitioning'!$D$2</c:f>
              <c:strCache>
                <c:ptCount val="1"/>
                <c:pt idx="0">
                  <c:v>TCM+UCP</c:v>
                </c:pt>
              </c:strCache>
            </c:strRef>
          </c:tx>
          <c:invertIfNegative val="0"/>
          <c:val>
            <c:numRef>
              <c:f>'cache-bandwidth partitioning'!$D$3:$D$4</c:f>
              <c:numCache>
                <c:formatCode>General</c:formatCode>
                <c:ptCount val="2"/>
                <c:pt idx="0">
                  <c:v>0.193362673550973</c:v>
                </c:pt>
                <c:pt idx="1">
                  <c:v>0.28617352845202293</c:v>
                </c:pt>
              </c:numCache>
            </c:numRef>
          </c:val>
        </c:ser>
        <c:ser>
          <c:idx val="4"/>
          <c:order val="3"/>
          <c:tx>
            <c:strRef>
              <c:f>'cache-bandwidth partitioning'!$E$2</c:f>
              <c:strCache>
                <c:ptCount val="1"/>
                <c:pt idx="0">
                  <c:v>PARBS+UCP</c:v>
                </c:pt>
              </c:strCache>
            </c:strRef>
          </c:tx>
          <c:invertIfNegative val="0"/>
          <c:val>
            <c:numRef>
              <c:f>'cache-bandwidth partitioning'!$E$3:$E$4</c:f>
              <c:numCache>
                <c:formatCode>General</c:formatCode>
                <c:ptCount val="2"/>
                <c:pt idx="0">
                  <c:v>0.21258592675548699</c:v>
                </c:pt>
                <c:pt idx="1">
                  <c:v>0.31156665282410556</c:v>
                </c:pt>
              </c:numCache>
            </c:numRef>
          </c:val>
        </c:ser>
        <c:ser>
          <c:idx val="5"/>
          <c:order val="4"/>
          <c:tx>
            <c:strRef>
              <c:f>'cache-bandwidth partitioning'!$F$2</c:f>
              <c:strCache>
                <c:ptCount val="1"/>
                <c:pt idx="0">
                  <c:v>ASM-Cache-Mem</c:v>
                </c:pt>
              </c:strCache>
            </c:strRef>
          </c:tx>
          <c:invertIfNegative val="0"/>
          <c:val>
            <c:numRef>
              <c:f>'cache-bandwidth partitioning'!$F$3:$F$4</c:f>
              <c:numCache>
                <c:formatCode>General</c:formatCode>
                <c:ptCount val="2"/>
                <c:pt idx="0">
                  <c:v>0.209283517511754</c:v>
                </c:pt>
                <c:pt idx="1">
                  <c:v>0.30632990786758912</c:v>
                </c:pt>
              </c:numCache>
            </c:numRef>
          </c:val>
        </c:ser>
        <c:dLbls>
          <c:showLegendKey val="0"/>
          <c:showVal val="0"/>
          <c:showCatName val="0"/>
          <c:showSerName val="0"/>
          <c:showPercent val="0"/>
          <c:showBubbleSize val="0"/>
        </c:dLbls>
        <c:gapWidth val="150"/>
        <c:axId val="207917176"/>
        <c:axId val="207919136"/>
      </c:barChart>
      <c:catAx>
        <c:axId val="207917176"/>
        <c:scaling>
          <c:orientation val="minMax"/>
        </c:scaling>
        <c:delete val="0"/>
        <c:axPos val="b"/>
        <c:title>
          <c:tx>
            <c:rich>
              <a:bodyPr/>
              <a:lstStyle/>
              <a:p>
                <a:pPr>
                  <a:defRPr/>
                </a:pPr>
                <a:r>
                  <a:rPr lang="en-US"/>
                  <a:t>Number of Channels</a:t>
                </a:r>
              </a:p>
            </c:rich>
          </c:tx>
          <c:overlay val="0"/>
        </c:title>
        <c:majorTickMark val="out"/>
        <c:minorTickMark val="none"/>
        <c:tickLblPos val="nextTo"/>
        <c:crossAx val="207919136"/>
        <c:crosses val="autoZero"/>
        <c:auto val="1"/>
        <c:lblAlgn val="ctr"/>
        <c:lblOffset val="100"/>
        <c:noMultiLvlLbl val="0"/>
      </c:catAx>
      <c:valAx>
        <c:axId val="207919136"/>
        <c:scaling>
          <c:orientation val="minMax"/>
        </c:scaling>
        <c:delete val="0"/>
        <c:axPos val="l"/>
        <c:majorGridlines/>
        <c:title>
          <c:tx>
            <c:rich>
              <a:bodyPr rot="-5400000" vert="horz"/>
              <a:lstStyle/>
              <a:p>
                <a:pPr>
                  <a:defRPr/>
                </a:pPr>
                <a:r>
                  <a:rPr lang="en-US"/>
                  <a:t>Performance</a:t>
                </a:r>
              </a:p>
            </c:rich>
          </c:tx>
          <c:overlay val="0"/>
        </c:title>
        <c:numFmt formatCode="General" sourceLinked="1"/>
        <c:majorTickMark val="out"/>
        <c:minorTickMark val="none"/>
        <c:tickLblPos val="nextTo"/>
        <c:crossAx val="207917176"/>
        <c:crosses val="autoZero"/>
        <c:crossBetween val="between"/>
      </c:valAx>
    </c:plotArea>
    <c:legend>
      <c:legendPos val="r"/>
      <c:layout>
        <c:manualLayout>
          <c:xMode val="edge"/>
          <c:yMode val="edge"/>
          <c:x val="0.6315782099449635"/>
          <c:y val="7.5810456125416995E-2"/>
          <c:w val="0.35379656153584238"/>
          <c:h val="0.48081152018159884"/>
        </c:manualLayout>
      </c:layout>
      <c:overlay val="0"/>
    </c:legend>
    <c:plotVisOnly val="1"/>
    <c:dispBlanksAs val="gap"/>
    <c:showDLblsOverMax val="0"/>
  </c:chart>
  <c:txPr>
    <a:bodyPr/>
    <a:lstStyle/>
    <a:p>
      <a:pPr>
        <a:defRPr sz="17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Sheet1!$A$2</c:f>
              <c:strCache>
                <c:ptCount val="1"/>
                <c:pt idx="0">
                  <c:v>Slowdown</c:v>
                </c:pt>
              </c:strCache>
            </c:strRef>
          </c:tx>
          <c:spPr>
            <a:solidFill>
              <a:srgbClr val="FF0000"/>
            </a:solidFill>
          </c:spPr>
          <c:invertIfNegative val="0"/>
          <c:dPt>
            <c:idx val="1"/>
            <c:invertIfNegative val="0"/>
            <c:bubble3D val="0"/>
            <c:spPr>
              <a:solidFill>
                <a:srgbClr val="0070C0"/>
              </a:solidFill>
            </c:spPr>
          </c:dPt>
          <c:cat>
            <c:strRef>
              <c:f>Sheet1!$B$1:$C$1</c:f>
              <c:strCache>
                <c:ptCount val="2"/>
                <c:pt idx="0">
                  <c:v>bzip2 (core 0)</c:v>
                </c:pt>
                <c:pt idx="1">
                  <c:v>soplex (core 1) </c:v>
                </c:pt>
              </c:strCache>
            </c:strRef>
          </c:cat>
          <c:val>
            <c:numRef>
              <c:f>Sheet1!$B$2:$C$2</c:f>
              <c:numCache>
                <c:formatCode>General</c:formatCode>
                <c:ptCount val="2"/>
                <c:pt idx="0">
                  <c:v>1.36</c:v>
                </c:pt>
                <c:pt idx="1">
                  <c:v>1.1000000000000001</c:v>
                </c:pt>
              </c:numCache>
            </c:numRef>
          </c:val>
        </c:ser>
        <c:dLbls>
          <c:showLegendKey val="0"/>
          <c:showVal val="0"/>
          <c:showCatName val="0"/>
          <c:showSerName val="0"/>
          <c:showPercent val="0"/>
          <c:showBubbleSize val="0"/>
        </c:dLbls>
        <c:gapWidth val="150"/>
        <c:axId val="207918352"/>
        <c:axId val="207916392"/>
      </c:barChart>
      <c:catAx>
        <c:axId val="207918352"/>
        <c:scaling>
          <c:orientation val="minMax"/>
        </c:scaling>
        <c:delete val="0"/>
        <c:axPos val="b"/>
        <c:numFmt formatCode="General" sourceLinked="0"/>
        <c:majorTickMark val="out"/>
        <c:minorTickMark val="none"/>
        <c:tickLblPos val="nextTo"/>
        <c:txPr>
          <a:bodyPr/>
          <a:lstStyle/>
          <a:p>
            <a:pPr>
              <a:defRPr sz="1800">
                <a:latin typeface="Tahoma" pitchFamily="34" charset="0"/>
                <a:ea typeface="Tahoma" pitchFamily="34" charset="0"/>
                <a:cs typeface="Tahoma" pitchFamily="34" charset="0"/>
              </a:defRPr>
            </a:pPr>
            <a:endParaRPr lang="en-US"/>
          </a:p>
        </c:txPr>
        <c:crossAx val="207916392"/>
        <c:crosses val="autoZero"/>
        <c:auto val="1"/>
        <c:lblAlgn val="ctr"/>
        <c:lblOffset val="100"/>
        <c:noMultiLvlLbl val="0"/>
      </c:catAx>
      <c:valAx>
        <c:axId val="207916392"/>
        <c:scaling>
          <c:orientation val="minMax"/>
          <c:max val="2"/>
          <c:min val="0"/>
        </c:scaling>
        <c:delete val="0"/>
        <c:axPos val="l"/>
        <c:title>
          <c:tx>
            <c:rich>
              <a:bodyPr rot="-5400000" vert="horz"/>
              <a:lstStyle/>
              <a:p>
                <a:pPr>
                  <a:defRPr sz="2500">
                    <a:latin typeface="Tahoma" pitchFamily="34" charset="0"/>
                    <a:ea typeface="Tahoma" pitchFamily="34" charset="0"/>
                    <a:cs typeface="Tahoma" pitchFamily="34" charset="0"/>
                  </a:defRPr>
                </a:pPr>
                <a:r>
                  <a:rPr lang="en-US" sz="2500">
                    <a:latin typeface="Tahoma" pitchFamily="34" charset="0"/>
                    <a:ea typeface="Tahoma" pitchFamily="34" charset="0"/>
                    <a:cs typeface="Tahoma" pitchFamily="34" charset="0"/>
                  </a:rPr>
                  <a:t>Slowdown</a:t>
                </a:r>
              </a:p>
            </c:rich>
          </c:tx>
          <c:overlay val="0"/>
        </c:title>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07918352"/>
        <c:crosses val="autoZero"/>
        <c:crossBetween val="between"/>
      </c:valAx>
    </c:plotArea>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Sheet1!$A$5</c:f>
              <c:strCache>
                <c:ptCount val="1"/>
                <c:pt idx="0">
                  <c:v>Slowdown</c:v>
                </c:pt>
              </c:strCache>
            </c:strRef>
          </c:tx>
          <c:spPr>
            <a:solidFill>
              <a:srgbClr val="FF0000"/>
            </a:solidFill>
          </c:spPr>
          <c:invertIfNegative val="0"/>
          <c:dPt>
            <c:idx val="1"/>
            <c:invertIfNegative val="0"/>
            <c:bubble3D val="0"/>
            <c:spPr>
              <a:solidFill>
                <a:srgbClr val="0070C0"/>
              </a:solidFill>
            </c:spPr>
          </c:dPt>
          <c:cat>
            <c:strRef>
              <c:f>Sheet1!$B$4:$C$4</c:f>
              <c:strCache>
                <c:ptCount val="2"/>
                <c:pt idx="0">
                  <c:v>bzip2 (core 0)</c:v>
                </c:pt>
                <c:pt idx="1">
                  <c:v>soplex (core 1) </c:v>
                </c:pt>
              </c:strCache>
            </c:strRef>
          </c:cat>
          <c:val>
            <c:numRef>
              <c:f>Sheet1!$B$5:$C$5</c:f>
              <c:numCache>
                <c:formatCode>General</c:formatCode>
                <c:ptCount val="2"/>
                <c:pt idx="0">
                  <c:v>1.86</c:v>
                </c:pt>
                <c:pt idx="1">
                  <c:v>1.48</c:v>
                </c:pt>
              </c:numCache>
            </c:numRef>
          </c:val>
        </c:ser>
        <c:dLbls>
          <c:showLegendKey val="0"/>
          <c:showVal val="0"/>
          <c:showCatName val="0"/>
          <c:showSerName val="0"/>
          <c:showPercent val="0"/>
          <c:showBubbleSize val="0"/>
        </c:dLbls>
        <c:gapWidth val="150"/>
        <c:axId val="207914432"/>
        <c:axId val="207913648"/>
      </c:barChart>
      <c:catAx>
        <c:axId val="207914432"/>
        <c:scaling>
          <c:orientation val="minMax"/>
        </c:scaling>
        <c:delete val="0"/>
        <c:axPos val="b"/>
        <c:numFmt formatCode="General" sourceLinked="0"/>
        <c:majorTickMark val="out"/>
        <c:minorTickMark val="none"/>
        <c:tickLblPos val="nextTo"/>
        <c:txPr>
          <a:bodyPr/>
          <a:lstStyle/>
          <a:p>
            <a:pPr>
              <a:defRPr sz="1800">
                <a:latin typeface="Tahoma" pitchFamily="34" charset="0"/>
                <a:ea typeface="Tahoma" pitchFamily="34" charset="0"/>
                <a:cs typeface="Tahoma" pitchFamily="34" charset="0"/>
              </a:defRPr>
            </a:pPr>
            <a:endParaRPr lang="en-US"/>
          </a:p>
        </c:txPr>
        <c:crossAx val="207913648"/>
        <c:crosses val="autoZero"/>
        <c:auto val="1"/>
        <c:lblAlgn val="ctr"/>
        <c:lblOffset val="100"/>
        <c:noMultiLvlLbl val="0"/>
      </c:catAx>
      <c:valAx>
        <c:axId val="207913648"/>
        <c:scaling>
          <c:orientation val="minMax"/>
        </c:scaling>
        <c:delete val="0"/>
        <c:axPos val="l"/>
        <c:title>
          <c:tx>
            <c:rich>
              <a:bodyPr rot="-5400000" vert="horz"/>
              <a:lstStyle/>
              <a:p>
                <a:pPr>
                  <a:defRPr sz="2500">
                    <a:latin typeface="Tahoma" pitchFamily="34" charset="0"/>
                    <a:ea typeface="Tahoma" pitchFamily="34" charset="0"/>
                    <a:cs typeface="Tahoma" pitchFamily="34" charset="0"/>
                  </a:defRPr>
                </a:pPr>
                <a:r>
                  <a:rPr lang="en-US" sz="2500">
                    <a:latin typeface="Tahoma" pitchFamily="34" charset="0"/>
                    <a:ea typeface="Tahoma" pitchFamily="34" charset="0"/>
                    <a:cs typeface="Tahoma" pitchFamily="34" charset="0"/>
                  </a:rPr>
                  <a:t>Slowdown</a:t>
                </a:r>
              </a:p>
            </c:rich>
          </c:tx>
          <c:overlay val="0"/>
        </c:title>
        <c:numFmt formatCode="General" sourceLinked="1"/>
        <c:majorTickMark val="out"/>
        <c:minorTickMark val="none"/>
        <c:tickLblPos val="nextTo"/>
        <c:txPr>
          <a:bodyPr/>
          <a:lstStyle/>
          <a:p>
            <a:pPr>
              <a:defRPr sz="1500">
                <a:latin typeface="Tahoma" pitchFamily="34" charset="0"/>
                <a:ea typeface="Tahoma" pitchFamily="34" charset="0"/>
                <a:cs typeface="Tahoma" pitchFamily="34" charset="0"/>
              </a:defRPr>
            </a:pPr>
            <a:endParaRPr lang="en-US"/>
          </a:p>
        </c:txPr>
        <c:crossAx val="207914432"/>
        <c:crosses val="autoZero"/>
        <c:crossBetween val="between"/>
      </c:valAx>
    </c:plotArea>
    <c:plotVisOnly val="1"/>
    <c:dispBlanksAs val="gap"/>
    <c:showDLblsOverMax val="0"/>
  </c:chart>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1"/>
          <c:order val="0"/>
          <c:tx>
            <c:strRef>
              <c:f>'Cache Partitioning'!$B$8</c:f>
              <c:strCache>
                <c:ptCount val="1"/>
                <c:pt idx="0">
                  <c:v>NoPart</c:v>
                </c:pt>
              </c:strCache>
            </c:strRef>
          </c:tx>
          <c:invertIfNegative val="0"/>
          <c:cat>
            <c:numRef>
              <c:f>'Cache Partitioning'!$A$9:$A$11</c:f>
              <c:numCache>
                <c:formatCode>General</c:formatCode>
                <c:ptCount val="3"/>
                <c:pt idx="0">
                  <c:v>4</c:v>
                </c:pt>
                <c:pt idx="1">
                  <c:v>8</c:v>
                </c:pt>
                <c:pt idx="2">
                  <c:v>16</c:v>
                </c:pt>
              </c:numCache>
            </c:numRef>
          </c:cat>
          <c:val>
            <c:numRef>
              <c:f>'Cache Partitioning'!$B$9:$B$11</c:f>
              <c:numCache>
                <c:formatCode>General</c:formatCode>
                <c:ptCount val="3"/>
                <c:pt idx="0">
                  <c:v>2.0955970327622202</c:v>
                </c:pt>
                <c:pt idx="1">
                  <c:v>4.768448000704657</c:v>
                </c:pt>
                <c:pt idx="2">
                  <c:v>13.753561105579401</c:v>
                </c:pt>
              </c:numCache>
            </c:numRef>
          </c:val>
        </c:ser>
        <c:ser>
          <c:idx val="2"/>
          <c:order val="1"/>
          <c:tx>
            <c:strRef>
              <c:f>'Cache Partitioning'!$C$8</c:f>
              <c:strCache>
                <c:ptCount val="1"/>
                <c:pt idx="0">
                  <c:v>UCP</c:v>
                </c:pt>
              </c:strCache>
            </c:strRef>
          </c:tx>
          <c:invertIfNegative val="0"/>
          <c:cat>
            <c:numRef>
              <c:f>'Cache Partitioning'!$A$9:$A$11</c:f>
              <c:numCache>
                <c:formatCode>General</c:formatCode>
                <c:ptCount val="3"/>
                <c:pt idx="0">
                  <c:v>4</c:v>
                </c:pt>
                <c:pt idx="1">
                  <c:v>8</c:v>
                </c:pt>
                <c:pt idx="2">
                  <c:v>16</c:v>
                </c:pt>
              </c:numCache>
            </c:numRef>
          </c:cat>
          <c:val>
            <c:numRef>
              <c:f>'Cache Partitioning'!$C$9:$C$11</c:f>
              <c:numCache>
                <c:formatCode>General</c:formatCode>
                <c:ptCount val="3"/>
                <c:pt idx="0">
                  <c:v>1.847857981849846</c:v>
                </c:pt>
                <c:pt idx="1">
                  <c:v>4.3220642832338001</c:v>
                </c:pt>
                <c:pt idx="2">
                  <c:v>12.1484665253576</c:v>
                </c:pt>
              </c:numCache>
            </c:numRef>
          </c:val>
        </c:ser>
        <c:ser>
          <c:idx val="3"/>
          <c:order val="2"/>
          <c:tx>
            <c:strRef>
              <c:f>'Cache Partitioning'!$D$8</c:f>
              <c:strCache>
                <c:ptCount val="1"/>
                <c:pt idx="0">
                  <c:v>ASM-Cache</c:v>
                </c:pt>
              </c:strCache>
            </c:strRef>
          </c:tx>
          <c:invertIfNegative val="0"/>
          <c:cat>
            <c:numRef>
              <c:f>'Cache Partitioning'!$A$9:$A$11</c:f>
              <c:numCache>
                <c:formatCode>General</c:formatCode>
                <c:ptCount val="3"/>
                <c:pt idx="0">
                  <c:v>4</c:v>
                </c:pt>
                <c:pt idx="1">
                  <c:v>8</c:v>
                </c:pt>
                <c:pt idx="2">
                  <c:v>16</c:v>
                </c:pt>
              </c:numCache>
            </c:numRef>
          </c:cat>
          <c:val>
            <c:numRef>
              <c:f>'Cache Partitioning'!$D$9:$D$11</c:f>
              <c:numCache>
                <c:formatCode>General</c:formatCode>
                <c:ptCount val="3"/>
                <c:pt idx="0">
                  <c:v>1.83463039914602</c:v>
                </c:pt>
                <c:pt idx="1">
                  <c:v>3.7867150472951212</c:v>
                </c:pt>
                <c:pt idx="2">
                  <c:v>10.218215420882713</c:v>
                </c:pt>
              </c:numCache>
            </c:numRef>
          </c:val>
        </c:ser>
        <c:dLbls>
          <c:showLegendKey val="0"/>
          <c:showVal val="0"/>
          <c:showCatName val="0"/>
          <c:showSerName val="0"/>
          <c:showPercent val="0"/>
          <c:showBubbleSize val="0"/>
        </c:dLbls>
        <c:gapWidth val="150"/>
        <c:axId val="207914040"/>
        <c:axId val="208646552"/>
      </c:barChart>
      <c:catAx>
        <c:axId val="207914040"/>
        <c:scaling>
          <c:orientation val="minMax"/>
        </c:scaling>
        <c:delete val="0"/>
        <c:axPos val="b"/>
        <c:title>
          <c:tx>
            <c:rich>
              <a:bodyPr/>
              <a:lstStyle/>
              <a:p>
                <a:pPr>
                  <a:defRPr/>
                </a:pPr>
                <a:r>
                  <a:rPr lang="en-US"/>
                  <a:t>Number of Cores</a:t>
                </a:r>
              </a:p>
            </c:rich>
          </c:tx>
          <c:overlay val="0"/>
        </c:title>
        <c:numFmt formatCode="General" sourceLinked="1"/>
        <c:majorTickMark val="out"/>
        <c:minorTickMark val="none"/>
        <c:tickLblPos val="nextTo"/>
        <c:crossAx val="208646552"/>
        <c:crosses val="autoZero"/>
        <c:auto val="1"/>
        <c:lblAlgn val="ctr"/>
        <c:lblOffset val="100"/>
        <c:noMultiLvlLbl val="0"/>
      </c:catAx>
      <c:valAx>
        <c:axId val="208646552"/>
        <c:scaling>
          <c:orientation val="minMax"/>
        </c:scaling>
        <c:delete val="0"/>
        <c:axPos val="l"/>
        <c:majorGridlines/>
        <c:title>
          <c:tx>
            <c:rich>
              <a:bodyPr rot="-5400000" vert="horz"/>
              <a:lstStyle/>
              <a:p>
                <a:pPr>
                  <a:defRPr/>
                </a:pPr>
                <a:r>
                  <a:rPr lang="en-US"/>
                  <a:t>Fairness</a:t>
                </a:r>
              </a:p>
              <a:p>
                <a:pPr>
                  <a:defRPr/>
                </a:pPr>
                <a:r>
                  <a:rPr lang="en-US"/>
                  <a:t>(Lower is better)</a:t>
                </a:r>
              </a:p>
            </c:rich>
          </c:tx>
          <c:overlay val="0"/>
        </c:title>
        <c:numFmt formatCode="General" sourceLinked="1"/>
        <c:majorTickMark val="out"/>
        <c:minorTickMark val="none"/>
        <c:tickLblPos val="nextTo"/>
        <c:crossAx val="207914040"/>
        <c:crosses val="autoZero"/>
        <c:crossBetween val="between"/>
      </c:valAx>
    </c:plotArea>
    <c:plotVisOnly val="1"/>
    <c:dispBlanksAs val="gap"/>
    <c:showDLblsOverMax val="0"/>
  </c:chart>
  <c:txPr>
    <a:bodyPr/>
    <a:lstStyle/>
    <a:p>
      <a:pPr>
        <a:defRPr sz="17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drawing1.xml><?xml version="1.0" encoding="utf-8"?>
<c:userShapes xmlns:c="http://schemas.openxmlformats.org/drawingml/2006/chart">
  <cdr:relSizeAnchor xmlns:cdr="http://schemas.openxmlformats.org/drawingml/2006/chartDrawing">
    <cdr:from>
      <cdr:x>0.13333</cdr:x>
      <cdr:y>0.90741</cdr:y>
    </cdr:from>
    <cdr:to>
      <cdr:x>0.28889</cdr:x>
      <cdr:y>0.98148</cdr:y>
    </cdr:to>
    <cdr:sp macro="" textlink="">
      <cdr:nvSpPr>
        <cdr:cNvPr id="2" name="Oval 1"/>
        <cdr:cNvSpPr/>
      </cdr:nvSpPr>
      <cdr:spPr>
        <a:xfrm xmlns:a="http://schemas.openxmlformats.org/drawingml/2006/main">
          <a:off x="914400" y="3733800"/>
          <a:ext cx="1066800" cy="304800"/>
        </a:xfrm>
        <a:prstGeom xmlns:a="http://schemas.openxmlformats.org/drawingml/2006/main" prst="ellipse">
          <a:avLst/>
        </a:prstGeom>
        <a:noFill xmlns:a="http://schemas.openxmlformats.org/drawingml/2006/main"/>
        <a:ln xmlns:a="http://schemas.openxmlformats.org/drawingml/2006/main">
          <a:solidFill>
            <a:schemeClr val="tx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54A1EB-33FA-472D-A7B5-31B46BF22C21}" type="datetimeFigureOut">
              <a:rPr lang="en-US" smtClean="0"/>
              <a:pPr/>
              <a:t>12/11/2015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1375686-941F-4DC7-A5A6-05ADD4B87607}" type="slidenum">
              <a:rPr lang="en-US" smtClean="0"/>
              <a:pPr/>
              <a:t>‹#›</a:t>
            </a:fld>
            <a:endParaRPr lang="en-US"/>
          </a:p>
        </p:txBody>
      </p:sp>
    </p:spTree>
    <p:extLst>
      <p:ext uri="{BB962C8B-B14F-4D97-AF65-F5344CB8AC3E}">
        <p14:creationId xmlns:p14="http://schemas.microsoft.com/office/powerpoint/2010/main" val="30735719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375686-941F-4DC7-A5A6-05ADD4B87607}" type="slidenum">
              <a:rPr lang="en-US" smtClean="0"/>
              <a:pPr/>
              <a:t>1</a:t>
            </a:fld>
            <a:endParaRPr lang="en-US"/>
          </a:p>
        </p:txBody>
      </p:sp>
    </p:spTree>
    <p:extLst>
      <p:ext uri="{BB962C8B-B14F-4D97-AF65-F5344CB8AC3E}">
        <p14:creationId xmlns:p14="http://schemas.microsoft.com/office/powerpoint/2010/main" val="319556302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Next,</a:t>
            </a:r>
            <a:r>
              <a:rPr lang="en-US" baseline="0" dirty="0" smtClean="0"/>
              <a:t> I will quantitatively compare MISE and STFM. Before that, let me present our methodology.</a:t>
            </a:r>
          </a:p>
          <a:p>
            <a:endParaRPr lang="en-US" baseline="0" dirty="0" smtClean="0"/>
          </a:p>
          <a:p>
            <a:r>
              <a:rPr lang="en-US" baseline="0" dirty="0" smtClean="0"/>
              <a:t>We carry out our evaluations on a 4-core, 1-channel DDR3 1066 DRAM system.</a:t>
            </a:r>
          </a:p>
          <a:p>
            <a:r>
              <a:rPr lang="en-US" baseline="0" dirty="0" smtClean="0"/>
              <a:t>Our workloads are composed of SPEC CPU 2006 applications. We build 300 multiprogrammed workloads from these applications.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27</a:t>
            </a:fld>
            <a:endParaRPr lang="en-US"/>
          </a:p>
        </p:txBody>
      </p:sp>
    </p:spTree>
    <p:extLst>
      <p:ext uri="{BB962C8B-B14F-4D97-AF65-F5344CB8AC3E}">
        <p14:creationId xmlns:p14="http://schemas.microsoft.com/office/powerpoint/2010/main" val="162405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375686-941F-4DC7-A5A6-05ADD4B87607}" type="slidenum">
              <a:rPr lang="en-US" smtClean="0"/>
              <a:pPr/>
              <a:t>35</a:t>
            </a:fld>
            <a:endParaRPr lang="en-US"/>
          </a:p>
        </p:txBody>
      </p:sp>
    </p:spTree>
    <p:extLst>
      <p:ext uri="{BB962C8B-B14F-4D97-AF65-F5344CB8AC3E}">
        <p14:creationId xmlns:p14="http://schemas.microsoft.com/office/powerpoint/2010/main" val="29884676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1375686-941F-4DC7-A5A6-05ADD4B87607}" type="slidenum">
              <a:rPr lang="en-US" smtClean="0"/>
              <a:pPr/>
              <a:t>41</a:t>
            </a:fld>
            <a:endParaRPr lang="en-US"/>
          </a:p>
        </p:txBody>
      </p:sp>
    </p:spTree>
    <p:extLst>
      <p:ext uri="{BB962C8B-B14F-4D97-AF65-F5344CB8AC3E}">
        <p14:creationId xmlns:p14="http://schemas.microsoft.com/office/powerpoint/2010/main" val="10132187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is an example.</a:t>
            </a:r>
          </a:p>
          <a:p>
            <a:r>
              <a:rPr lang="en-US" dirty="0" smtClean="0"/>
              <a:t>An</a:t>
            </a:r>
            <a:r>
              <a:rPr lang="en-US" baseline="0" dirty="0" smtClean="0"/>
              <a:t> application, let’s call it the red application, is run by itself on a system. Two of its requests are queued at the memory controller request buffers. Since these are the only two requests queued up for main memory at this point, the memory controller schedules them back to back and they are serviced in two time units.</a:t>
            </a:r>
          </a:p>
          <a:p>
            <a:endParaRPr lang="en-US" baseline="0" dirty="0" smtClean="0"/>
          </a:p>
          <a:p>
            <a:r>
              <a:rPr lang="en-US" baseline="0" dirty="0" smtClean="0"/>
              <a:t>Now, the red application is run with another application, the blue application. The blue application’s request makes its way between two of the red application’s requests. A naïve memory scheduler could potentially schedule the requests in the order in which they arrived, delaying the red application’s second request by one time unit, as compared to when the application was run alone.</a:t>
            </a:r>
          </a:p>
          <a:p>
            <a:endParaRPr lang="en-US" baseline="0" dirty="0" smtClean="0"/>
          </a:p>
          <a:p>
            <a:r>
              <a:rPr lang="en-US" baseline="0" dirty="0" smtClean="0"/>
              <a:t>Next, let’s consider running the red and blue applications together, but give the red application highest priority. In this case, the memory scheduler schedules the two requests of the red application back to back, servicing them in two time units. Therefore, when the red application is given highest priority, its requests are serviced as though the application were run alone.</a:t>
            </a:r>
          </a:p>
        </p:txBody>
      </p:sp>
      <p:sp>
        <p:nvSpPr>
          <p:cNvPr id="4" name="Slide Number Placeholder 3"/>
          <p:cNvSpPr>
            <a:spLocks noGrp="1"/>
          </p:cNvSpPr>
          <p:nvPr>
            <p:ph type="sldNum" sz="quarter" idx="10"/>
          </p:nvPr>
        </p:nvSpPr>
        <p:spPr/>
        <p:txBody>
          <a:bodyPr/>
          <a:lstStyle/>
          <a:p>
            <a:fld id="{AB959945-7217-484B-8E74-88DC87A74BB0}" type="slidenum">
              <a:rPr lang="en-US" smtClean="0"/>
              <a:pPr/>
              <a:t>43</a:t>
            </a:fld>
            <a:endParaRPr lang="en-US"/>
          </a:p>
        </p:txBody>
      </p:sp>
    </p:spTree>
    <p:extLst>
      <p:ext uri="{BB962C8B-B14F-4D97-AF65-F5344CB8AC3E}">
        <p14:creationId xmlns:p14="http://schemas.microsoft.com/office/powerpoint/2010/main" val="1995900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graph shows two applications from the SPEC CPU 2006 suite, leslie3d and </a:t>
            </a:r>
            <a:r>
              <a:rPr lang="en-US" baseline="0" dirty="0" err="1" smtClean="0"/>
              <a:t>gcc</a:t>
            </a:r>
            <a:r>
              <a:rPr lang="en-US" baseline="0" dirty="0" smtClean="0"/>
              <a:t>. These applications are run on either core of a two core system and share main memory. The y-axis shows each application’s slowdown as compared to when the application is run standalone on the same system.</a:t>
            </a:r>
          </a:p>
          <a:p>
            <a:endParaRPr lang="en-US" baseline="0" dirty="0" smtClean="0"/>
          </a:p>
          <a:p>
            <a:r>
              <a:rPr lang="en-US" baseline="0" dirty="0" smtClean="0"/>
              <a:t>Now, let’s look at leslie3d. It slows down by 2x when run with </a:t>
            </a:r>
            <a:r>
              <a:rPr lang="en-US" baseline="0" dirty="0" err="1" smtClean="0"/>
              <a:t>gcc</a:t>
            </a:r>
            <a:r>
              <a:rPr lang="en-US" baseline="0" dirty="0" smtClean="0"/>
              <a:t>.</a:t>
            </a:r>
          </a:p>
          <a:p>
            <a:endParaRPr lang="en-US" baseline="0" dirty="0" smtClean="0"/>
          </a:p>
          <a:p>
            <a:r>
              <a:rPr lang="en-US" baseline="0" dirty="0" smtClean="0"/>
              <a:t>Let’s look at another case when leslie3d is run with another application, </a:t>
            </a:r>
            <a:r>
              <a:rPr lang="en-US" baseline="0" dirty="0" err="1" smtClean="0"/>
              <a:t>mcf</a:t>
            </a:r>
            <a:r>
              <a:rPr lang="en-US" baseline="0" dirty="0" smtClean="0"/>
              <a:t>. Leslie now slows down by 5.5x, while it slowed down by 2x when run with </a:t>
            </a:r>
            <a:r>
              <a:rPr lang="en-US" baseline="0" dirty="0" err="1" smtClean="0"/>
              <a:t>gcc</a:t>
            </a:r>
            <a:r>
              <a:rPr lang="en-US" baseline="0" dirty="0" smtClean="0"/>
              <a:t>. Leslie experiences different slowdowns when run with different applications.</a:t>
            </a:r>
          </a:p>
          <a:p>
            <a:endParaRPr lang="en-US" baseline="0" dirty="0" smtClean="0"/>
          </a:p>
          <a:p>
            <a:r>
              <a:rPr lang="en-US" baseline="0" dirty="0" smtClean="0"/>
              <a:t>More generally, an application’s performance depends on which applications it is running with. Such performance unpredictability is undesirable….</a:t>
            </a:r>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3</a:t>
            </a:fld>
            <a:endParaRPr lang="en-US"/>
          </a:p>
        </p:txBody>
      </p:sp>
    </p:spTree>
    <p:extLst>
      <p:ext uri="{BB962C8B-B14F-4D97-AF65-F5344CB8AC3E}">
        <p14:creationId xmlns:p14="http://schemas.microsoft.com/office/powerpoint/2010/main" val="3571293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Slowdown of an application</a:t>
            </a:r>
            <a:r>
              <a:rPr lang="en-US" baseline="0" dirty="0" smtClean="0"/>
              <a:t> is its performance when it is run stand alone on a system to its performance when it is sharing the system with other applications.</a:t>
            </a:r>
          </a:p>
          <a:p>
            <a:endParaRPr lang="en-US" baseline="0" dirty="0" smtClean="0"/>
          </a:p>
          <a:p>
            <a:r>
              <a:rPr lang="en-US" baseline="0" dirty="0" smtClean="0"/>
              <a:t>An application’s performance when it is sharing the system with other applications can be measured in a straightforward manner. However, measuring an application’s alone performance, without actually running it alone is harder.</a:t>
            </a:r>
          </a:p>
          <a:p>
            <a:r>
              <a:rPr lang="en-US" baseline="0" dirty="0" smtClean="0"/>
              <a:t>This is where are first observation comes in.</a:t>
            </a:r>
          </a:p>
          <a:p>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6</a:t>
            </a:fld>
            <a:endParaRPr lang="en-US"/>
          </a:p>
        </p:txBody>
      </p:sp>
    </p:spTree>
    <p:extLst>
      <p:ext uri="{BB962C8B-B14F-4D97-AF65-F5344CB8AC3E}">
        <p14:creationId xmlns:p14="http://schemas.microsoft.com/office/powerpoint/2010/main" val="28584893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375686-941F-4DC7-A5A6-05ADD4B87607}" type="slidenum">
              <a:rPr lang="en-US" smtClean="0"/>
              <a:pPr/>
              <a:t>9</a:t>
            </a:fld>
            <a:endParaRPr lang="en-US"/>
          </a:p>
        </p:txBody>
      </p:sp>
    </p:spTree>
    <p:extLst>
      <p:ext uri="{BB962C8B-B14F-4D97-AF65-F5344CB8AC3E}">
        <p14:creationId xmlns:p14="http://schemas.microsoft.com/office/powerpoint/2010/main" val="3353565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r>
              <a:rPr lang="en-US" dirty="0" smtClean="0"/>
              <a:t>We observe that</a:t>
            </a:r>
            <a:r>
              <a:rPr lang="en-US" baseline="0" dirty="0" smtClean="0"/>
              <a:t> an application’s alone request service rate can be estimated by giving the application highest priority in accessing memory.</a:t>
            </a:r>
          </a:p>
          <a:p>
            <a:r>
              <a:rPr lang="en-US" baseline="0" dirty="0" smtClean="0"/>
              <a:t>Because, when an application has highest priority, it receives little interference from other applications, almost as though the application were run alone.</a:t>
            </a:r>
            <a:endParaRPr lang="en-US" dirty="0" smtClean="0"/>
          </a:p>
        </p:txBody>
      </p:sp>
      <p:sp>
        <p:nvSpPr>
          <p:cNvPr id="34820" name="Slide Number Placeholder 3"/>
          <p:cNvSpPr>
            <a:spLocks noGrp="1"/>
          </p:cNvSpPr>
          <p:nvPr>
            <p:ph type="sldNum" sz="quarter" idx="5"/>
          </p:nvPr>
        </p:nvSpPr>
        <p:spPr>
          <a:noFill/>
        </p:spPr>
        <p:txBody>
          <a:bodyPr/>
          <a:lstStyle/>
          <a:p>
            <a:fld id="{03F3AC2A-D45D-4A1B-8026-65A5A9B8F010}" type="slidenum">
              <a:rPr lang="en-US" smtClean="0"/>
              <a:pPr/>
              <a:t>13</a:t>
            </a:fld>
            <a:endParaRPr lang="en-US" smtClean="0"/>
          </a:p>
        </p:txBody>
      </p:sp>
    </p:spTree>
    <p:extLst>
      <p:ext uri="{BB962C8B-B14F-4D97-AF65-F5344CB8AC3E}">
        <p14:creationId xmlns:p14="http://schemas.microsoft.com/office/powerpoint/2010/main" val="69049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375686-941F-4DC7-A5A6-05ADD4B87607}" type="slidenum">
              <a:rPr lang="en-US" smtClean="0"/>
              <a:pPr/>
              <a:t>20</a:t>
            </a:fld>
            <a:endParaRPr lang="en-US"/>
          </a:p>
        </p:txBody>
      </p:sp>
    </p:spTree>
    <p:extLst>
      <p:ext uri="{BB962C8B-B14F-4D97-AF65-F5344CB8AC3E}">
        <p14:creationId xmlns:p14="http://schemas.microsoft.com/office/powerpoint/2010/main" val="1464359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375686-941F-4DC7-A5A6-05ADD4B87607}" type="slidenum">
              <a:rPr lang="en-US" smtClean="0"/>
              <a:pPr/>
              <a:t>21</a:t>
            </a:fld>
            <a:endParaRPr lang="en-US"/>
          </a:p>
        </p:txBody>
      </p:sp>
    </p:spTree>
    <p:extLst>
      <p:ext uri="{BB962C8B-B14F-4D97-AF65-F5344CB8AC3E}">
        <p14:creationId xmlns:p14="http://schemas.microsoft.com/office/powerpoint/2010/main" val="20789712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MISE operates on an interval basis.</a:t>
            </a:r>
          </a:p>
          <a:p>
            <a:endParaRPr lang="en-US" baseline="0" dirty="0" smtClean="0"/>
          </a:p>
          <a:p>
            <a:r>
              <a:rPr lang="en-US" baseline="0" dirty="0" smtClean="0"/>
              <a:t>Execution time is divided into intervals. During an interval, each application’s shared request service rate and alpha are measured.</a:t>
            </a:r>
          </a:p>
          <a:p>
            <a:r>
              <a:rPr lang="en-US" baseline="0" dirty="0" smtClean="0"/>
              <a:t>And alone request service rate is estimated.</a:t>
            </a:r>
          </a:p>
          <a:p>
            <a:endParaRPr lang="en-US" baseline="0" dirty="0" smtClean="0"/>
          </a:p>
          <a:p>
            <a:r>
              <a:rPr lang="en-US" baseline="0" dirty="0" smtClean="0"/>
              <a:t>At the end of the interval, slowdown is estimated as a function of these three quantities.</a:t>
            </a:r>
          </a:p>
          <a:p>
            <a:endParaRPr lang="en-US" baseline="0" dirty="0" smtClean="0"/>
          </a:p>
          <a:p>
            <a:r>
              <a:rPr lang="en-US" baseline="0" dirty="0" smtClean="0"/>
              <a:t>This repeats during every interval.</a:t>
            </a:r>
          </a:p>
          <a:p>
            <a:endParaRPr lang="en-US" baseline="0" dirty="0" smtClean="0"/>
          </a:p>
          <a:p>
            <a:r>
              <a:rPr lang="en-US" baseline="0" dirty="0" smtClean="0"/>
              <a:t>Now, let us look at how each of these quantities is measured/estimated.</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AB959945-7217-484B-8E74-88DC87A74BB0}" type="slidenum">
              <a:rPr lang="en-US" smtClean="0"/>
              <a:pPr/>
              <a:t>23</a:t>
            </a:fld>
            <a:endParaRPr lang="en-US"/>
          </a:p>
        </p:txBody>
      </p:sp>
    </p:spTree>
    <p:extLst>
      <p:ext uri="{BB962C8B-B14F-4D97-AF65-F5344CB8AC3E}">
        <p14:creationId xmlns:p14="http://schemas.microsoft.com/office/powerpoint/2010/main" val="2936233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relevant previous</a:t>
            </a:r>
            <a:r>
              <a:rPr lang="en-US" baseline="0" dirty="0" smtClean="0"/>
              <a:t> works on slowdown estimation are STFM, stall time fair memory scheduling and FST, fairness via source throttling.</a:t>
            </a:r>
          </a:p>
          <a:p>
            <a:endParaRPr lang="en-US" baseline="0" dirty="0" smtClean="0"/>
          </a:p>
          <a:p>
            <a:r>
              <a:rPr lang="en-US" baseline="0" dirty="0" smtClean="0"/>
              <a:t>FST employs similar mechanisms as STFM for memory-induced slowdown estimation, therefore, I will focus on STFM for the rest of the evaluation.</a:t>
            </a:r>
          </a:p>
          <a:p>
            <a:endParaRPr lang="en-US" baseline="0" dirty="0" smtClean="0"/>
          </a:p>
          <a:p>
            <a:r>
              <a:rPr lang="en-US" baseline="0" dirty="0" smtClean="0"/>
              <a:t>STFM estimates slowdown as the ratio of alone to shared stall times.</a:t>
            </a:r>
          </a:p>
          <a:p>
            <a:r>
              <a:rPr lang="en-US" baseline="0" dirty="0" smtClean="0"/>
              <a:t>Stall time shared is easy to measure, analogous to shared request service rate</a:t>
            </a:r>
          </a:p>
          <a:p>
            <a:r>
              <a:rPr lang="en-US" baseline="0" dirty="0" smtClean="0"/>
              <a:t>Stall time alone is harder and STFM estimates it by counting the number of cycles an application receives interference from other applications.</a:t>
            </a:r>
            <a:endParaRPr lang="en-US" dirty="0"/>
          </a:p>
        </p:txBody>
      </p:sp>
      <p:sp>
        <p:nvSpPr>
          <p:cNvPr id="4" name="Slide Number Placeholder 3"/>
          <p:cNvSpPr>
            <a:spLocks noGrp="1"/>
          </p:cNvSpPr>
          <p:nvPr>
            <p:ph type="sldNum" sz="quarter" idx="10"/>
          </p:nvPr>
        </p:nvSpPr>
        <p:spPr/>
        <p:txBody>
          <a:bodyPr/>
          <a:lstStyle/>
          <a:p>
            <a:fld id="{AB959945-7217-484B-8E74-88DC87A74BB0}" type="slidenum">
              <a:rPr lang="en-US" smtClean="0"/>
              <a:pPr/>
              <a:t>26</a:t>
            </a:fld>
            <a:endParaRPr lang="en-US"/>
          </a:p>
        </p:txBody>
      </p:sp>
    </p:spTree>
    <p:extLst>
      <p:ext uri="{BB962C8B-B14F-4D97-AF65-F5344CB8AC3E}">
        <p14:creationId xmlns:p14="http://schemas.microsoft.com/office/powerpoint/2010/main" val="16470584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A2F27D-BACB-4F81-81D0-2EE9B7B1A0B6}" type="datetime1">
              <a:rPr lang="en-US" smtClean="0"/>
              <a:pPr/>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010400" y="6492875"/>
            <a:ext cx="2133600" cy="365125"/>
          </a:xfrm>
        </p:spPr>
        <p:txBody>
          <a:bodyPr/>
          <a:lstStyle/>
          <a:p>
            <a:fld id="{2CF4AA75-1AE0-4593-99DD-33F3F40BED7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CA5886-0DF5-4132-AC71-64CBC154B293}" type="datetime1">
              <a:rPr lang="en-US" smtClean="0"/>
              <a:pPr/>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48B676-3D6A-4939-84C5-7991905D1938}" type="datetime1">
              <a:rPr lang="en-US" smtClean="0"/>
              <a:pPr/>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0C183959-0CDE-4CBB-A1C7-9D2F44764C60}" type="datetime1">
              <a:rPr lang="en-US" smtClean="0"/>
              <a:pPr/>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010400" y="6492875"/>
            <a:ext cx="2133600" cy="365125"/>
          </a:xfrm>
        </p:spPr>
        <p:txBody>
          <a:bodyPr/>
          <a:lstStyle/>
          <a:p>
            <a:fld id="{2CF4AA75-1AE0-4593-99DD-33F3F40BED72}" type="slidenum">
              <a:rPr lang="en-US" smtClean="0"/>
              <a:pPr/>
              <a:t>‹#›</a:t>
            </a:fld>
            <a:endParaRPr lang="en-US"/>
          </a:p>
        </p:txBody>
      </p:sp>
      <p:sp>
        <p:nvSpPr>
          <p:cNvPr id="7" name="Rectangle 6"/>
          <p:cNvSpPr/>
          <p:nvPr userDrawn="1"/>
        </p:nvSpPr>
        <p:spPr>
          <a:xfrm>
            <a:off x="0" y="0"/>
            <a:ext cx="9144000" cy="14478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D782BB-7289-4764-9AB9-0E5AD1B5165F}" type="datetime1">
              <a:rPr lang="en-US" smtClean="0"/>
              <a:pPr/>
              <a:t>12/11/2015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29B18E4-4571-439D-9D4D-0C8953EB4DC5}" type="datetime1">
              <a:rPr lang="en-US" smtClean="0"/>
              <a:pPr/>
              <a:t>12/11/2015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78D505E-8AB7-4525-967A-0893CF0965D9}" type="datetime1">
              <a:rPr lang="en-US" smtClean="0"/>
              <a:pPr/>
              <a:t>12/11/2015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EF2117-225E-4630-A917-BB3B5E30F076}" type="datetime1">
              <a:rPr lang="en-US" smtClean="0"/>
              <a:pPr/>
              <a:t>12/11/2015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395DD8-265D-461D-A493-FB435BE07728}" type="datetime1">
              <a:rPr lang="en-US" smtClean="0"/>
              <a:pPr/>
              <a:t>12/11/2015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EBACEC-ABF7-4816-B4A1-8CAA0C2C53AC}" type="datetime1">
              <a:rPr lang="en-US" smtClean="0"/>
              <a:pPr/>
              <a:t>12/11/2015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4D5A31A-48FA-4935-BAC9-EDF36BD9543B}" type="datetime1">
              <a:rPr lang="en-US" smtClean="0"/>
              <a:pPr/>
              <a:t>12/11/2015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F4AA75-1AE0-4593-99DD-33F3F40BED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2FE3F-03E9-4373-AD6B-EDC1520A3185}" type="datetime1">
              <a:rPr lang="en-US" smtClean="0"/>
              <a:pPr/>
              <a:t>12/11/2015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F4AA75-1AE0-4593-99DD-33F3F40BED7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9.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1.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chart" Target="../charts/chart2.xml"/><Relationship Id="rId4" Type="http://schemas.openxmlformats.org/officeDocument/2006/relationships/chart" Target="../charts/char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1.bin"/><Relationship Id="rId4" Type="http://schemas.openxmlformats.org/officeDocument/2006/relationships/notesSlide" Target="../notesSlides/notesSlide1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slideLayout" Target="../slideLayouts/slideLayout2.xml"/><Relationship Id="rId1" Type="http://schemas.openxmlformats.org/officeDocument/2006/relationships/tags" Target="../tags/tag23.xml"/><Relationship Id="rId4" Type="http://schemas.openxmlformats.org/officeDocument/2006/relationships/chart" Target="../charts/char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slideLayout" Target="../slideLayouts/slideLayout2.xml"/><Relationship Id="rId1" Type="http://schemas.openxmlformats.org/officeDocument/2006/relationships/tags" Target="../tags/tag26.xml"/><Relationship Id="rId4" Type="http://schemas.openxmlformats.org/officeDocument/2006/relationships/chart" Target="../charts/chart8.xml"/></Relationships>
</file>

<file path=ppt/slides/_rels/slide4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2533651"/>
          </a:xfrm>
        </p:spPr>
        <p:txBody>
          <a:bodyPr>
            <a:noAutofit/>
          </a:bodyPr>
          <a:lstStyle/>
          <a:p>
            <a:r>
              <a:rPr lang="en-US" sz="3600" b="1" dirty="0" smtClean="0"/>
              <a:t> </a:t>
            </a:r>
            <a:br>
              <a:rPr lang="en-US" sz="3600" b="1" dirty="0" smtClean="0"/>
            </a:br>
            <a:r>
              <a:rPr lang="en-US" sz="3600" b="1" dirty="0" smtClean="0"/>
              <a:t/>
            </a:r>
            <a:br>
              <a:rPr lang="en-US" sz="3600" b="1" dirty="0" smtClean="0"/>
            </a:br>
            <a:r>
              <a:rPr lang="en-US" sz="3400" b="1" dirty="0" smtClean="0"/>
              <a:t>Quantifying and Controlling Impact of Interference at Shared Caches and Main Memory</a:t>
            </a:r>
            <a:endParaRPr lang="en-US" sz="3400" b="1" dirty="0"/>
          </a:p>
        </p:txBody>
      </p:sp>
      <p:sp>
        <p:nvSpPr>
          <p:cNvPr id="3" name="Subtitle 2"/>
          <p:cNvSpPr>
            <a:spLocks noGrp="1"/>
          </p:cNvSpPr>
          <p:nvPr>
            <p:ph type="subTitle" idx="1"/>
          </p:nvPr>
        </p:nvSpPr>
        <p:spPr>
          <a:xfrm>
            <a:off x="304800" y="3886200"/>
            <a:ext cx="8458199" cy="1676400"/>
          </a:xfrm>
        </p:spPr>
        <p:txBody>
          <a:bodyPr>
            <a:noAutofit/>
          </a:bodyPr>
          <a:lstStyle/>
          <a:p>
            <a:r>
              <a:rPr lang="en-US" sz="3000" b="1" dirty="0" smtClean="0">
                <a:solidFill>
                  <a:schemeClr val="tx1"/>
                </a:solidFill>
              </a:rPr>
              <a:t>Lavanya Subramanian</a:t>
            </a:r>
            <a:r>
              <a:rPr lang="en-US" sz="3000" dirty="0" smtClean="0">
                <a:solidFill>
                  <a:schemeClr val="tx1"/>
                </a:solidFill>
              </a:rPr>
              <a:t>, </a:t>
            </a:r>
            <a:r>
              <a:rPr lang="en-US" sz="3000" dirty="0" err="1" smtClean="0">
                <a:solidFill>
                  <a:schemeClr val="tx1"/>
                </a:solidFill>
              </a:rPr>
              <a:t>Vivek</a:t>
            </a:r>
            <a:r>
              <a:rPr lang="en-US" sz="3000" dirty="0" smtClean="0">
                <a:solidFill>
                  <a:schemeClr val="tx1"/>
                </a:solidFill>
              </a:rPr>
              <a:t> </a:t>
            </a:r>
            <a:r>
              <a:rPr lang="en-US" sz="3000" dirty="0" err="1" smtClean="0">
                <a:solidFill>
                  <a:schemeClr val="tx1"/>
                </a:solidFill>
              </a:rPr>
              <a:t>Seshadri</a:t>
            </a:r>
            <a:r>
              <a:rPr lang="en-US" sz="3000" dirty="0" smtClean="0">
                <a:solidFill>
                  <a:schemeClr val="tx1"/>
                </a:solidFill>
              </a:rPr>
              <a:t>, </a:t>
            </a:r>
          </a:p>
          <a:p>
            <a:r>
              <a:rPr lang="en-US" sz="3000" dirty="0" smtClean="0">
                <a:solidFill>
                  <a:schemeClr val="tx1"/>
                </a:solidFill>
              </a:rPr>
              <a:t>Arnab Ghosh, Samira Khan, </a:t>
            </a:r>
            <a:r>
              <a:rPr lang="en-US" sz="3000" dirty="0" err="1" smtClean="0">
                <a:solidFill>
                  <a:schemeClr val="tx1"/>
                </a:solidFill>
              </a:rPr>
              <a:t>Onur</a:t>
            </a:r>
            <a:r>
              <a:rPr lang="en-US" sz="3000" dirty="0" smtClean="0">
                <a:solidFill>
                  <a:schemeClr val="tx1"/>
                </a:solidFill>
              </a:rPr>
              <a:t> </a:t>
            </a:r>
            <a:r>
              <a:rPr lang="en-US" sz="3000" dirty="0" err="1" smtClean="0">
                <a:solidFill>
                  <a:schemeClr val="tx1"/>
                </a:solidFill>
              </a:rPr>
              <a:t>Mutlu</a:t>
            </a:r>
            <a:endParaRPr lang="en-US" sz="3000" dirty="0" smtClean="0">
              <a:solidFill>
                <a:schemeClr val="tx1"/>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1</a:t>
            </a:fld>
            <a:endParaRPr lang="en-US"/>
          </a:p>
        </p:txBody>
      </p:sp>
      <p:pic>
        <p:nvPicPr>
          <p:cNvPr id="8" name="Picture 7" descr="Burgundy_CMU_JPG_Logo.jpg"/>
          <p:cNvPicPr>
            <a:picLocks noChangeAspect="1"/>
          </p:cNvPicPr>
          <p:nvPr/>
        </p:nvPicPr>
        <p:blipFill>
          <a:blip r:embed="rId3" cstate="print"/>
          <a:stretch>
            <a:fillRect/>
          </a:stretch>
        </p:blipFill>
        <p:spPr>
          <a:xfrm>
            <a:off x="2466975" y="5753100"/>
            <a:ext cx="2667000" cy="963083"/>
          </a:xfrm>
          <a:prstGeom prst="rect">
            <a:avLst/>
          </a:prstGeom>
        </p:spPr>
      </p:pic>
      <p:pic>
        <p:nvPicPr>
          <p:cNvPr id="9" name="Picture 8" descr="safari.png"/>
          <p:cNvPicPr>
            <a:picLocks noChangeAspect="1"/>
          </p:cNvPicPr>
          <p:nvPr/>
        </p:nvPicPr>
        <p:blipFill>
          <a:blip r:embed="rId4" cstate="print"/>
          <a:stretch>
            <a:fillRect/>
          </a:stretch>
        </p:blipFill>
        <p:spPr>
          <a:xfrm>
            <a:off x="609600" y="6009231"/>
            <a:ext cx="1433538" cy="414780"/>
          </a:xfrm>
          <a:prstGeom prst="rect">
            <a:avLst/>
          </a:prstGeom>
        </p:spPr>
      </p:pic>
      <p:sp>
        <p:nvSpPr>
          <p:cNvPr id="7" name="Rectangle 6"/>
          <p:cNvSpPr/>
          <p:nvPr/>
        </p:nvSpPr>
        <p:spPr>
          <a:xfrm>
            <a:off x="0" y="99060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600" b="1" dirty="0" smtClean="0"/>
              <a:t>Application Slowdown Model</a:t>
            </a:r>
            <a:endParaRPr lang="en-US" sz="4600" dirty="0"/>
          </a:p>
        </p:txBody>
      </p:sp>
      <p:pic>
        <p:nvPicPr>
          <p:cNvPr id="10" name="Picture 9" descr="Intel-logo.jpg"/>
          <p:cNvPicPr>
            <a:picLocks noChangeAspect="1"/>
          </p:cNvPicPr>
          <p:nvPr/>
        </p:nvPicPr>
        <p:blipFill>
          <a:blip r:embed="rId5" cstate="print"/>
          <a:srcRect t="8000" b="16000"/>
          <a:stretch>
            <a:fillRect/>
          </a:stretch>
        </p:blipFill>
        <p:spPr>
          <a:xfrm>
            <a:off x="5557812" y="5661660"/>
            <a:ext cx="1230630" cy="868680"/>
          </a:xfrm>
          <a:prstGeom prst="rect">
            <a:avLst/>
          </a:prstGeom>
        </p:spPr>
      </p:pic>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27118" y="5556501"/>
            <a:ext cx="1159682" cy="1159682"/>
          </a:xfrm>
          <a:prstGeom prst="rect">
            <a:avLst/>
          </a:prstGeom>
        </p:spPr>
      </p:pic>
    </p:spTree>
    <p:extLst>
      <p:ext uri="{BB962C8B-B14F-4D97-AF65-F5344CB8AC3E}">
        <p14:creationId xmlns:p14="http://schemas.microsoft.com/office/powerpoint/2010/main" val="2188446632"/>
      </p:ext>
    </p:extLst>
  </p:cSld>
  <p:clrMapOvr>
    <a:masterClrMapping/>
  </p:clrMapOvr>
  <p:transition advTm="2098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4892675"/>
          </a:xfrm>
        </p:spPr>
        <p:txBody>
          <a:bodyPr>
            <a:normAutofit/>
          </a:bodyPr>
          <a:lstStyle/>
          <a:p>
            <a:pPr marL="514350" indent="-514350">
              <a:buAutoNum type="arabicPeriod"/>
            </a:pPr>
            <a:r>
              <a:rPr lang="en-US" b="1" dirty="0" smtClean="0">
                <a:solidFill>
                  <a:srgbClr val="0070C0"/>
                </a:solidFill>
              </a:rPr>
              <a:t>Quantify Slowdown</a:t>
            </a:r>
          </a:p>
          <a:p>
            <a:pPr marL="857250" lvl="1" indent="-457200"/>
            <a:r>
              <a:rPr lang="en-US" dirty="0" smtClean="0">
                <a:solidFill>
                  <a:schemeClr val="bg1">
                    <a:lumMod val="75000"/>
                  </a:schemeClr>
                </a:solidFill>
              </a:rPr>
              <a:t>Key Observation</a:t>
            </a:r>
          </a:p>
          <a:p>
            <a:pPr marL="857250" lvl="1" indent="-457200"/>
            <a:r>
              <a:rPr lang="en-US" dirty="0" smtClean="0"/>
              <a:t>Estimating Cache Access Rate </a:t>
            </a:r>
            <a:r>
              <a:rPr lang="en-US" baseline="-25000" dirty="0" smtClean="0"/>
              <a:t>Alone</a:t>
            </a:r>
          </a:p>
          <a:p>
            <a:pPr marL="857250" lvl="1" indent="-457200"/>
            <a:r>
              <a:rPr lang="en-US" dirty="0">
                <a:solidFill>
                  <a:schemeClr val="bg1">
                    <a:lumMod val="75000"/>
                  </a:schemeClr>
                </a:solidFill>
              </a:rPr>
              <a:t>ASM: Putting it All </a:t>
            </a:r>
            <a:r>
              <a:rPr lang="en-US" dirty="0" smtClean="0">
                <a:solidFill>
                  <a:schemeClr val="bg1">
                    <a:lumMod val="75000"/>
                  </a:schemeClr>
                </a:solidFill>
              </a:rPr>
              <a:t>Together</a:t>
            </a:r>
          </a:p>
          <a:p>
            <a:pPr marL="857250" lvl="1" indent="-457200"/>
            <a:r>
              <a:rPr lang="en-US" dirty="0" smtClean="0">
                <a:solidFill>
                  <a:schemeClr val="bg1">
                    <a:lumMod val="75000"/>
                  </a:schemeClr>
                </a:solidFill>
              </a:rPr>
              <a:t>Evaluation</a:t>
            </a:r>
          </a:p>
          <a:p>
            <a:pPr marL="514350" indent="-514350">
              <a:buAutoNum type="arabicPeriod" startAt="2"/>
            </a:pPr>
            <a:r>
              <a:rPr lang="en-US" dirty="0" smtClean="0">
                <a:solidFill>
                  <a:srgbClr val="0070C0"/>
                </a:solidFill>
              </a:rPr>
              <a:t>Control Slowdown</a:t>
            </a:r>
          </a:p>
          <a:p>
            <a:pPr marL="857250" lvl="1" indent="-457200"/>
            <a:r>
              <a:rPr lang="en-US" dirty="0" smtClean="0">
                <a:solidFill>
                  <a:schemeClr val="bg1">
                    <a:lumMod val="75000"/>
                  </a:schemeClr>
                </a:solidFill>
              </a:rPr>
              <a:t>Slowdown-aware Cache Capacity </a:t>
            </a:r>
            <a:r>
              <a:rPr lang="en-US" dirty="0">
                <a:solidFill>
                  <a:schemeClr val="bg1">
                    <a:lumMod val="75000"/>
                  </a:schemeClr>
                </a:solidFill>
              </a:rPr>
              <a:t>A</a:t>
            </a:r>
            <a:r>
              <a:rPr lang="en-US" dirty="0" smtClean="0">
                <a:solidFill>
                  <a:schemeClr val="bg1">
                    <a:lumMod val="75000"/>
                  </a:schemeClr>
                </a:solidFill>
              </a:rPr>
              <a:t>llocation</a:t>
            </a:r>
          </a:p>
          <a:p>
            <a:pPr marL="857250" lvl="1" indent="-457200"/>
            <a:r>
              <a:rPr lang="en-US" dirty="0" smtClean="0">
                <a:solidFill>
                  <a:schemeClr val="bg1">
                    <a:lumMod val="75000"/>
                  </a:schemeClr>
                </a:solidFill>
              </a:rPr>
              <a:t>Slowdown-aware </a:t>
            </a:r>
            <a:r>
              <a:rPr lang="en-US" dirty="0">
                <a:solidFill>
                  <a:schemeClr val="bg1">
                    <a:lumMod val="75000"/>
                  </a:schemeClr>
                </a:solidFill>
              </a:rPr>
              <a:t>M</a:t>
            </a:r>
            <a:r>
              <a:rPr lang="en-US" dirty="0" smtClean="0">
                <a:solidFill>
                  <a:schemeClr val="bg1">
                    <a:lumMod val="75000"/>
                  </a:schemeClr>
                </a:solidFill>
              </a:rPr>
              <a:t>emory </a:t>
            </a:r>
            <a:r>
              <a:rPr lang="en-US" dirty="0">
                <a:solidFill>
                  <a:schemeClr val="bg1">
                    <a:lumMod val="75000"/>
                  </a:schemeClr>
                </a:solidFill>
              </a:rPr>
              <a:t>B</a:t>
            </a:r>
            <a:r>
              <a:rPr lang="en-US" dirty="0" smtClean="0">
                <a:solidFill>
                  <a:schemeClr val="bg1">
                    <a:lumMod val="75000"/>
                  </a:schemeClr>
                </a:solidFill>
              </a:rPr>
              <a:t>andwidth Allocation</a:t>
            </a:r>
          </a:p>
          <a:p>
            <a:pPr marL="857250" lvl="1" indent="-457200"/>
            <a:r>
              <a:rPr lang="en-US" dirty="0">
                <a:solidFill>
                  <a:schemeClr val="bg1">
                    <a:lumMod val="75000"/>
                  </a:schemeClr>
                </a:solidFill>
              </a:rPr>
              <a:t>Coordinated Cache/Memory Management</a:t>
            </a:r>
          </a:p>
          <a:p>
            <a:pPr marL="857250" lvl="1" indent="-457200"/>
            <a:endParaRPr lang="en-US" dirty="0" smtClean="0">
              <a:solidFill>
                <a:schemeClr val="bg1">
                  <a:lumMod val="75000"/>
                </a:schemeClr>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10</a:t>
            </a:fld>
            <a:endParaRPr lang="en-US"/>
          </a:p>
        </p:txBody>
      </p:sp>
    </p:spTree>
    <p:extLst>
      <p:ext uri="{BB962C8B-B14F-4D97-AF65-F5344CB8AC3E}">
        <p14:creationId xmlns:p14="http://schemas.microsoft.com/office/powerpoint/2010/main" val="726417269"/>
      </p:ext>
    </p:extLst>
  </p:cSld>
  <p:clrMapOvr>
    <a:masterClrMapping/>
  </p:clrMapOvr>
  <mc:AlternateContent xmlns:mc="http://schemas.openxmlformats.org/markup-compatibility/2006" xmlns:p14="http://schemas.microsoft.com/office/powerpoint/2010/main">
    <mc:Choice Requires="p14">
      <p:transition spd="slow" p14:dur="2000" advTm="3923"/>
    </mc:Choice>
    <mc:Fallback xmlns="">
      <p:transition spd="slow" advTm="3923"/>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Estimating Cache Access Rate </a:t>
            </a:r>
            <a:r>
              <a:rPr lang="en-US" baseline="-25000" dirty="0" smtClean="0"/>
              <a:t>Alone</a:t>
            </a:r>
            <a:endParaRPr lang="en-US" baseline="-25000"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11</a:t>
            </a:fld>
            <a:endParaRPr lang="en-US"/>
          </a:p>
        </p:txBody>
      </p:sp>
      <p:sp>
        <p:nvSpPr>
          <p:cNvPr id="6" name="Rectangle 65"/>
          <p:cNvSpPr>
            <a:spLocks noChangeArrowheads="1"/>
          </p:cNvSpPr>
          <p:nvPr/>
        </p:nvSpPr>
        <p:spPr bwMode="auto">
          <a:xfrm>
            <a:off x="6818532" y="2170113"/>
            <a:ext cx="1893887" cy="2560637"/>
          </a:xfrm>
          <a:prstGeom prst="rect">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a:p>
            <a:pPr eaLnBrk="0" hangingPunct="0"/>
            <a:r>
              <a:rPr lang="en-US" sz="2200">
                <a:solidFill>
                  <a:srgbClr val="C00000"/>
                </a:solidFill>
                <a:latin typeface="Tahoma" pitchFamily="34" charset="0"/>
                <a:ea typeface="Tahoma" pitchFamily="34" charset="0"/>
                <a:cs typeface="Tahoma" pitchFamily="34" charset="0"/>
              </a:rPr>
              <a:t>    </a:t>
            </a:r>
          </a:p>
        </p:txBody>
      </p:sp>
      <p:sp>
        <p:nvSpPr>
          <p:cNvPr id="7" name="TextBox 66"/>
          <p:cNvSpPr txBox="1">
            <a:spLocks noChangeArrowheads="1"/>
          </p:cNvSpPr>
          <p:nvPr/>
        </p:nvSpPr>
        <p:spPr bwMode="auto">
          <a:xfrm>
            <a:off x="6847294" y="2873952"/>
            <a:ext cx="1838184" cy="954107"/>
          </a:xfrm>
          <a:prstGeom prst="rect">
            <a:avLst/>
          </a:prstGeom>
          <a:noFill/>
          <a:ln w="9525">
            <a:noFill/>
            <a:miter lim="800000"/>
            <a:headEnd/>
            <a:tailEnd/>
          </a:ln>
        </p:spPr>
        <p:txBody>
          <a:bodyPr>
            <a:spAutoFit/>
          </a:bodyPr>
          <a:lstStyle/>
          <a:p>
            <a:pPr algn="ctr"/>
            <a:r>
              <a:rPr lang="en-US" sz="2800" dirty="0">
                <a:solidFill>
                  <a:srgbClr val="C00000"/>
                </a:solidFill>
                <a:latin typeface="Tahoma" pitchFamily="34" charset="0"/>
                <a:ea typeface="Tahoma" pitchFamily="34" charset="0"/>
                <a:cs typeface="Tahoma" pitchFamily="34" charset="0"/>
              </a:rPr>
              <a:t>Main Memory</a:t>
            </a:r>
          </a:p>
        </p:txBody>
      </p:sp>
      <p:sp>
        <p:nvSpPr>
          <p:cNvPr id="8" name="Left-Right Arrow 67"/>
          <p:cNvSpPr>
            <a:spLocks noChangeArrowheads="1"/>
          </p:cNvSpPr>
          <p:nvPr/>
        </p:nvSpPr>
        <p:spPr bwMode="auto">
          <a:xfrm>
            <a:off x="5937469" y="3076575"/>
            <a:ext cx="881063" cy="682625"/>
          </a:xfrm>
          <a:prstGeom prst="leftRightArrow">
            <a:avLst>
              <a:gd name="adj1" fmla="val 50000"/>
              <a:gd name="adj2" fmla="val 5003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9" name="Rectangle 65"/>
          <p:cNvSpPr>
            <a:spLocks noChangeArrowheads="1"/>
          </p:cNvSpPr>
          <p:nvPr/>
        </p:nvSpPr>
        <p:spPr bwMode="auto">
          <a:xfrm>
            <a:off x="4375369" y="2562225"/>
            <a:ext cx="1554163" cy="1606550"/>
          </a:xfrm>
          <a:prstGeom prst="rect">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a:p>
            <a:pPr eaLnBrk="0" hangingPunct="0"/>
            <a:r>
              <a:rPr lang="en-US" sz="2200">
                <a:solidFill>
                  <a:srgbClr val="C00000"/>
                </a:solidFill>
                <a:latin typeface="Tahoma" pitchFamily="34" charset="0"/>
                <a:ea typeface="Tahoma" pitchFamily="34" charset="0"/>
                <a:cs typeface="Tahoma" pitchFamily="34" charset="0"/>
              </a:rPr>
              <a:t>    </a:t>
            </a:r>
          </a:p>
        </p:txBody>
      </p:sp>
      <p:sp>
        <p:nvSpPr>
          <p:cNvPr id="10" name="TextBox 66"/>
          <p:cNvSpPr txBox="1">
            <a:spLocks noChangeArrowheads="1"/>
          </p:cNvSpPr>
          <p:nvPr/>
        </p:nvSpPr>
        <p:spPr bwMode="auto">
          <a:xfrm>
            <a:off x="4398972" y="2839376"/>
            <a:ext cx="1508452" cy="954107"/>
          </a:xfrm>
          <a:prstGeom prst="rect">
            <a:avLst/>
          </a:prstGeom>
          <a:noFill/>
          <a:ln w="9525">
            <a:noFill/>
            <a:miter lim="800000"/>
            <a:headEnd/>
            <a:tailEnd/>
          </a:ln>
        </p:spPr>
        <p:txBody>
          <a:bodyPr>
            <a:spAutoFit/>
          </a:bodyPr>
          <a:lstStyle/>
          <a:p>
            <a:pPr algn="ctr"/>
            <a:r>
              <a:rPr lang="en-US" sz="2800" dirty="0">
                <a:solidFill>
                  <a:srgbClr val="C00000"/>
                </a:solidFill>
                <a:latin typeface="Tahoma" pitchFamily="34" charset="0"/>
                <a:ea typeface="Tahoma" pitchFamily="34" charset="0"/>
                <a:cs typeface="Tahoma" pitchFamily="34" charset="0"/>
              </a:rPr>
              <a:t>Shared </a:t>
            </a:r>
          </a:p>
          <a:p>
            <a:pPr algn="ctr"/>
            <a:r>
              <a:rPr lang="en-US" sz="2800" dirty="0">
                <a:solidFill>
                  <a:srgbClr val="C00000"/>
                </a:solidFill>
                <a:latin typeface="Tahoma" pitchFamily="34" charset="0"/>
                <a:ea typeface="Tahoma" pitchFamily="34" charset="0"/>
                <a:cs typeface="Tahoma" pitchFamily="34" charset="0"/>
              </a:rPr>
              <a:t>Cache</a:t>
            </a:r>
          </a:p>
        </p:txBody>
      </p:sp>
      <p:sp>
        <p:nvSpPr>
          <p:cNvPr id="11" name="Left-Right Arrow 67"/>
          <p:cNvSpPr>
            <a:spLocks noChangeArrowheads="1"/>
          </p:cNvSpPr>
          <p:nvPr/>
        </p:nvSpPr>
        <p:spPr bwMode="auto">
          <a:xfrm>
            <a:off x="3491132" y="3071813"/>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12" name="Rectangle 16"/>
          <p:cNvSpPr>
            <a:spLocks noChangeArrowheads="1"/>
          </p:cNvSpPr>
          <p:nvPr/>
        </p:nvSpPr>
        <p:spPr bwMode="auto">
          <a:xfrm>
            <a:off x="2452687" y="2209800"/>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3" name="TextBox 17"/>
          <p:cNvSpPr txBox="1">
            <a:spLocks noChangeArrowheads="1"/>
          </p:cNvSpPr>
          <p:nvPr/>
        </p:nvSpPr>
        <p:spPr bwMode="auto">
          <a:xfrm>
            <a:off x="2452687" y="2485698"/>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4" name="Rectangle 16"/>
          <p:cNvSpPr>
            <a:spLocks noChangeArrowheads="1"/>
          </p:cNvSpPr>
          <p:nvPr/>
        </p:nvSpPr>
        <p:spPr bwMode="auto">
          <a:xfrm>
            <a:off x="990600" y="2209800"/>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5" name="TextBox 17"/>
          <p:cNvSpPr txBox="1">
            <a:spLocks noChangeArrowheads="1"/>
          </p:cNvSpPr>
          <p:nvPr/>
        </p:nvSpPr>
        <p:spPr bwMode="auto">
          <a:xfrm>
            <a:off x="990600" y="2485698"/>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6" name="Rectangle 16"/>
          <p:cNvSpPr>
            <a:spLocks noChangeArrowheads="1"/>
          </p:cNvSpPr>
          <p:nvPr/>
        </p:nvSpPr>
        <p:spPr bwMode="auto">
          <a:xfrm>
            <a:off x="2452687" y="3717433"/>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7" name="TextBox 17"/>
          <p:cNvSpPr txBox="1">
            <a:spLocks noChangeArrowheads="1"/>
          </p:cNvSpPr>
          <p:nvPr/>
        </p:nvSpPr>
        <p:spPr bwMode="auto">
          <a:xfrm>
            <a:off x="2452687" y="3993331"/>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8" name="Rectangle 17"/>
          <p:cNvSpPr>
            <a:spLocks noChangeArrowheads="1"/>
          </p:cNvSpPr>
          <p:nvPr/>
        </p:nvSpPr>
        <p:spPr bwMode="auto">
          <a:xfrm>
            <a:off x="990600" y="3717433"/>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9" name="TextBox 18"/>
          <p:cNvSpPr txBox="1">
            <a:spLocks noChangeArrowheads="1"/>
          </p:cNvSpPr>
          <p:nvPr/>
        </p:nvSpPr>
        <p:spPr bwMode="auto">
          <a:xfrm>
            <a:off x="990600" y="3993331"/>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cxnSp>
        <p:nvCxnSpPr>
          <p:cNvPr id="20" name="Straight Connector 19"/>
          <p:cNvCxnSpPr/>
          <p:nvPr/>
        </p:nvCxnSpPr>
        <p:spPr>
          <a:xfrm>
            <a:off x="2133600" y="2286000"/>
            <a:ext cx="0" cy="228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286000" y="2283370"/>
            <a:ext cx="0" cy="228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066800" y="3505200"/>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1066800" y="3350170"/>
            <a:ext cx="2286000" cy="263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4049617" y="2145735"/>
            <a:ext cx="2209800" cy="2447380"/>
          </a:xfrm>
          <a:prstGeom prst="ellipse">
            <a:avLst/>
          </a:prstGeom>
          <a:noFill/>
          <a:ln w="349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5920083" y="2133600"/>
            <a:ext cx="926899" cy="2447380"/>
          </a:xfrm>
          <a:prstGeom prst="ellipse">
            <a:avLst/>
          </a:prstGeom>
          <a:noFill/>
          <a:ln w="349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250876" y="4767263"/>
            <a:ext cx="2514599" cy="1631216"/>
          </a:xfrm>
          <a:prstGeom prst="rect">
            <a:avLst/>
          </a:prstGeom>
          <a:noFill/>
        </p:spPr>
        <p:txBody>
          <a:bodyPr wrap="square" rtlCol="0">
            <a:spAutoFit/>
          </a:bodyPr>
          <a:lstStyle/>
          <a:p>
            <a:pPr algn="ctr"/>
            <a:r>
              <a:rPr lang="en-US" sz="2500" b="1" dirty="0" smtClean="0"/>
              <a:t>Challenge 1:</a:t>
            </a:r>
          </a:p>
          <a:p>
            <a:pPr algn="ctr"/>
            <a:r>
              <a:rPr lang="en-US" sz="2500" i="1" dirty="0" smtClean="0"/>
              <a:t>Main memory </a:t>
            </a:r>
          </a:p>
          <a:p>
            <a:pPr algn="ctr"/>
            <a:r>
              <a:rPr lang="en-US" sz="2500" i="1" dirty="0" smtClean="0"/>
              <a:t>bandwidth interference</a:t>
            </a:r>
            <a:endParaRPr lang="en-US" sz="2500" i="1" dirty="0"/>
          </a:p>
        </p:txBody>
      </p:sp>
      <p:sp>
        <p:nvSpPr>
          <p:cNvPr id="27" name="TextBox 26"/>
          <p:cNvSpPr txBox="1"/>
          <p:nvPr/>
        </p:nvSpPr>
        <p:spPr>
          <a:xfrm>
            <a:off x="3744818" y="4767263"/>
            <a:ext cx="2514599" cy="1631216"/>
          </a:xfrm>
          <a:prstGeom prst="rect">
            <a:avLst/>
          </a:prstGeom>
          <a:noFill/>
        </p:spPr>
        <p:txBody>
          <a:bodyPr wrap="square" rtlCol="0">
            <a:spAutoFit/>
          </a:bodyPr>
          <a:lstStyle/>
          <a:p>
            <a:pPr algn="ctr"/>
            <a:r>
              <a:rPr lang="en-US" sz="2500" b="1" dirty="0" smtClean="0"/>
              <a:t>Challenge 2:</a:t>
            </a:r>
          </a:p>
          <a:p>
            <a:pPr algn="ctr"/>
            <a:r>
              <a:rPr lang="en-US" sz="2500" i="1" dirty="0" smtClean="0"/>
              <a:t>Shared cache </a:t>
            </a:r>
          </a:p>
          <a:p>
            <a:pPr algn="ctr"/>
            <a:r>
              <a:rPr lang="en-US" sz="2500" i="1" dirty="0" smtClean="0"/>
              <a:t>capacity interference</a:t>
            </a:r>
            <a:endParaRPr lang="en-US" sz="2500" i="1" dirty="0"/>
          </a:p>
        </p:txBody>
      </p:sp>
    </p:spTree>
    <p:custDataLst>
      <p:tags r:id="rId1"/>
    </p:custDataLst>
    <p:extLst>
      <p:ext uri="{BB962C8B-B14F-4D97-AF65-F5344CB8AC3E}">
        <p14:creationId xmlns:p14="http://schemas.microsoft.com/office/powerpoint/2010/main" val="1966371476"/>
      </p:ext>
    </p:extLst>
  </p:cSld>
  <p:clrMapOvr>
    <a:masterClrMapping/>
  </p:clrMapOvr>
  <mc:AlternateContent xmlns:mc="http://schemas.openxmlformats.org/markup-compatibility/2006" xmlns:p14="http://schemas.microsoft.com/office/powerpoint/2010/main">
    <mc:Choice Requires="p14">
      <p:transition spd="slow" p14:dur="2000" advTm="12483"/>
    </mc:Choice>
    <mc:Fallback xmlns="">
      <p:transition spd="slow" advTm="1248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grpId="1" nodeType="clickEffect">
                                  <p:stCondLst>
                                    <p:cond delay="0"/>
                                  </p:stCondLst>
                                  <p:childTnLst>
                                    <p:set>
                                      <p:cBhvr>
                                        <p:cTn id="12" dur="1" fill="hold">
                                          <p:stCondLst>
                                            <p:cond delay="0"/>
                                          </p:stCondLst>
                                        </p:cTn>
                                        <p:tgtEl>
                                          <p:spTgt spid="25"/>
                                        </p:tgtEl>
                                        <p:attrNameLst>
                                          <p:attrName>style.visibility</p:attrName>
                                        </p:attrNameLst>
                                      </p:cBhvr>
                                      <p:to>
                                        <p:strVal val="hidden"/>
                                      </p:to>
                                    </p:set>
                                  </p:childTnLst>
                                </p:cTn>
                              </p:par>
                              <p:par>
                                <p:cTn id="13" presetID="1" presetClass="exit" presetSubtype="0" fill="hold" grpId="1" nodeType="withEffect">
                                  <p:stCondLst>
                                    <p:cond delay="0"/>
                                  </p:stCondLst>
                                  <p:childTnLst>
                                    <p:set>
                                      <p:cBhvr>
                                        <p:cTn id="14" dur="1" fill="hold">
                                          <p:stCondLst>
                                            <p:cond delay="0"/>
                                          </p:stCondLst>
                                        </p:cTn>
                                        <p:tgtEl>
                                          <p:spTgt spid="26"/>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5" grpId="1" animBg="1"/>
      <p:bldP spid="26" grpId="0"/>
      <p:bldP spid="26" grpId="1"/>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Estimating Cache Access Rate </a:t>
            </a:r>
            <a:r>
              <a:rPr lang="en-US" baseline="-25000" dirty="0" smtClean="0"/>
              <a:t>Alone</a:t>
            </a:r>
            <a:endParaRPr lang="en-US" baseline="-25000"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12</a:t>
            </a:fld>
            <a:endParaRPr lang="en-US"/>
          </a:p>
        </p:txBody>
      </p:sp>
      <p:sp>
        <p:nvSpPr>
          <p:cNvPr id="6" name="Rectangle 65"/>
          <p:cNvSpPr>
            <a:spLocks noChangeArrowheads="1"/>
          </p:cNvSpPr>
          <p:nvPr/>
        </p:nvSpPr>
        <p:spPr bwMode="auto">
          <a:xfrm>
            <a:off x="6818532" y="2170113"/>
            <a:ext cx="1893887" cy="2560637"/>
          </a:xfrm>
          <a:prstGeom prst="rect">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a:p>
            <a:pPr eaLnBrk="0" hangingPunct="0"/>
            <a:r>
              <a:rPr lang="en-US" sz="2200">
                <a:solidFill>
                  <a:srgbClr val="C00000"/>
                </a:solidFill>
                <a:latin typeface="Tahoma" pitchFamily="34" charset="0"/>
                <a:ea typeface="Tahoma" pitchFamily="34" charset="0"/>
                <a:cs typeface="Tahoma" pitchFamily="34" charset="0"/>
              </a:rPr>
              <a:t>    </a:t>
            </a:r>
          </a:p>
        </p:txBody>
      </p:sp>
      <p:sp>
        <p:nvSpPr>
          <p:cNvPr id="7" name="TextBox 66"/>
          <p:cNvSpPr txBox="1">
            <a:spLocks noChangeArrowheads="1"/>
          </p:cNvSpPr>
          <p:nvPr/>
        </p:nvSpPr>
        <p:spPr bwMode="auto">
          <a:xfrm>
            <a:off x="6847294" y="2873952"/>
            <a:ext cx="1838184" cy="954107"/>
          </a:xfrm>
          <a:prstGeom prst="rect">
            <a:avLst/>
          </a:prstGeom>
          <a:noFill/>
          <a:ln w="9525">
            <a:noFill/>
            <a:miter lim="800000"/>
            <a:headEnd/>
            <a:tailEnd/>
          </a:ln>
        </p:spPr>
        <p:txBody>
          <a:bodyPr>
            <a:spAutoFit/>
          </a:bodyPr>
          <a:lstStyle/>
          <a:p>
            <a:pPr algn="ctr"/>
            <a:r>
              <a:rPr lang="en-US" sz="2800" dirty="0">
                <a:solidFill>
                  <a:srgbClr val="C00000"/>
                </a:solidFill>
                <a:latin typeface="Tahoma" pitchFamily="34" charset="0"/>
                <a:ea typeface="Tahoma" pitchFamily="34" charset="0"/>
                <a:cs typeface="Tahoma" pitchFamily="34" charset="0"/>
              </a:rPr>
              <a:t>Main Memory</a:t>
            </a:r>
          </a:p>
        </p:txBody>
      </p:sp>
      <p:sp>
        <p:nvSpPr>
          <p:cNvPr id="8" name="Left-Right Arrow 67"/>
          <p:cNvSpPr>
            <a:spLocks noChangeArrowheads="1"/>
          </p:cNvSpPr>
          <p:nvPr/>
        </p:nvSpPr>
        <p:spPr bwMode="auto">
          <a:xfrm>
            <a:off x="5937469" y="3076575"/>
            <a:ext cx="881063" cy="682625"/>
          </a:xfrm>
          <a:prstGeom prst="leftRightArrow">
            <a:avLst>
              <a:gd name="adj1" fmla="val 50000"/>
              <a:gd name="adj2" fmla="val 5003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9" name="Rectangle 65"/>
          <p:cNvSpPr>
            <a:spLocks noChangeArrowheads="1"/>
          </p:cNvSpPr>
          <p:nvPr/>
        </p:nvSpPr>
        <p:spPr bwMode="auto">
          <a:xfrm>
            <a:off x="4375369" y="2562225"/>
            <a:ext cx="1554163" cy="1606550"/>
          </a:xfrm>
          <a:prstGeom prst="rect">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a:p>
            <a:pPr eaLnBrk="0" hangingPunct="0"/>
            <a:r>
              <a:rPr lang="en-US" sz="2200">
                <a:solidFill>
                  <a:srgbClr val="C00000"/>
                </a:solidFill>
                <a:latin typeface="Tahoma" pitchFamily="34" charset="0"/>
                <a:ea typeface="Tahoma" pitchFamily="34" charset="0"/>
                <a:cs typeface="Tahoma" pitchFamily="34" charset="0"/>
              </a:rPr>
              <a:t>    </a:t>
            </a:r>
          </a:p>
        </p:txBody>
      </p:sp>
      <p:sp>
        <p:nvSpPr>
          <p:cNvPr id="10" name="TextBox 66"/>
          <p:cNvSpPr txBox="1">
            <a:spLocks noChangeArrowheads="1"/>
          </p:cNvSpPr>
          <p:nvPr/>
        </p:nvSpPr>
        <p:spPr bwMode="auto">
          <a:xfrm>
            <a:off x="4398972" y="2839376"/>
            <a:ext cx="1508452" cy="954107"/>
          </a:xfrm>
          <a:prstGeom prst="rect">
            <a:avLst/>
          </a:prstGeom>
          <a:noFill/>
          <a:ln w="9525">
            <a:noFill/>
            <a:miter lim="800000"/>
            <a:headEnd/>
            <a:tailEnd/>
          </a:ln>
        </p:spPr>
        <p:txBody>
          <a:bodyPr>
            <a:spAutoFit/>
          </a:bodyPr>
          <a:lstStyle/>
          <a:p>
            <a:pPr algn="ctr"/>
            <a:r>
              <a:rPr lang="en-US" sz="2800" dirty="0">
                <a:solidFill>
                  <a:srgbClr val="C00000"/>
                </a:solidFill>
                <a:latin typeface="Tahoma" pitchFamily="34" charset="0"/>
                <a:ea typeface="Tahoma" pitchFamily="34" charset="0"/>
                <a:cs typeface="Tahoma" pitchFamily="34" charset="0"/>
              </a:rPr>
              <a:t>Shared </a:t>
            </a:r>
          </a:p>
          <a:p>
            <a:pPr algn="ctr"/>
            <a:r>
              <a:rPr lang="en-US" sz="2800" dirty="0">
                <a:solidFill>
                  <a:srgbClr val="C00000"/>
                </a:solidFill>
                <a:latin typeface="Tahoma" pitchFamily="34" charset="0"/>
                <a:ea typeface="Tahoma" pitchFamily="34" charset="0"/>
                <a:cs typeface="Tahoma" pitchFamily="34" charset="0"/>
              </a:rPr>
              <a:t>Cache</a:t>
            </a:r>
          </a:p>
        </p:txBody>
      </p:sp>
      <p:sp>
        <p:nvSpPr>
          <p:cNvPr id="11" name="Left-Right Arrow 67"/>
          <p:cNvSpPr>
            <a:spLocks noChangeArrowheads="1"/>
          </p:cNvSpPr>
          <p:nvPr/>
        </p:nvSpPr>
        <p:spPr bwMode="auto">
          <a:xfrm>
            <a:off x="3491132" y="3071813"/>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12" name="Rectangle 16"/>
          <p:cNvSpPr>
            <a:spLocks noChangeArrowheads="1"/>
          </p:cNvSpPr>
          <p:nvPr/>
        </p:nvSpPr>
        <p:spPr bwMode="auto">
          <a:xfrm>
            <a:off x="2452687" y="2209800"/>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3" name="TextBox 17"/>
          <p:cNvSpPr txBox="1">
            <a:spLocks noChangeArrowheads="1"/>
          </p:cNvSpPr>
          <p:nvPr/>
        </p:nvSpPr>
        <p:spPr bwMode="auto">
          <a:xfrm>
            <a:off x="2452687" y="2485698"/>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4" name="Rectangle 16"/>
          <p:cNvSpPr>
            <a:spLocks noChangeArrowheads="1"/>
          </p:cNvSpPr>
          <p:nvPr/>
        </p:nvSpPr>
        <p:spPr bwMode="auto">
          <a:xfrm>
            <a:off x="990600" y="2209800"/>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5" name="TextBox 17"/>
          <p:cNvSpPr txBox="1">
            <a:spLocks noChangeArrowheads="1"/>
          </p:cNvSpPr>
          <p:nvPr/>
        </p:nvSpPr>
        <p:spPr bwMode="auto">
          <a:xfrm>
            <a:off x="990600" y="2485698"/>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6" name="Rectangle 16"/>
          <p:cNvSpPr>
            <a:spLocks noChangeArrowheads="1"/>
          </p:cNvSpPr>
          <p:nvPr/>
        </p:nvSpPr>
        <p:spPr bwMode="auto">
          <a:xfrm>
            <a:off x="2452687" y="3717433"/>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7" name="TextBox 17"/>
          <p:cNvSpPr txBox="1">
            <a:spLocks noChangeArrowheads="1"/>
          </p:cNvSpPr>
          <p:nvPr/>
        </p:nvSpPr>
        <p:spPr bwMode="auto">
          <a:xfrm>
            <a:off x="2452687" y="3993331"/>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8" name="Rectangle 17"/>
          <p:cNvSpPr>
            <a:spLocks noChangeArrowheads="1"/>
          </p:cNvSpPr>
          <p:nvPr/>
        </p:nvSpPr>
        <p:spPr bwMode="auto">
          <a:xfrm>
            <a:off x="990600" y="3717433"/>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9" name="TextBox 18"/>
          <p:cNvSpPr txBox="1">
            <a:spLocks noChangeArrowheads="1"/>
          </p:cNvSpPr>
          <p:nvPr/>
        </p:nvSpPr>
        <p:spPr bwMode="auto">
          <a:xfrm>
            <a:off x="990600" y="3993331"/>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cxnSp>
        <p:nvCxnSpPr>
          <p:cNvPr id="20" name="Straight Connector 19"/>
          <p:cNvCxnSpPr/>
          <p:nvPr/>
        </p:nvCxnSpPr>
        <p:spPr>
          <a:xfrm>
            <a:off x="2133600" y="2286000"/>
            <a:ext cx="0" cy="228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286000" y="2283370"/>
            <a:ext cx="0" cy="228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066800" y="3505200"/>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1066800" y="3350170"/>
            <a:ext cx="2286000" cy="263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Oval 24"/>
          <p:cNvSpPr/>
          <p:nvPr/>
        </p:nvSpPr>
        <p:spPr>
          <a:xfrm>
            <a:off x="5916471" y="2133600"/>
            <a:ext cx="926899" cy="2447380"/>
          </a:xfrm>
          <a:prstGeom prst="ellipse">
            <a:avLst/>
          </a:prstGeom>
          <a:noFill/>
          <a:ln w="349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5250876" y="4767263"/>
            <a:ext cx="2514599" cy="1631216"/>
          </a:xfrm>
          <a:prstGeom prst="rect">
            <a:avLst/>
          </a:prstGeom>
          <a:noFill/>
        </p:spPr>
        <p:txBody>
          <a:bodyPr wrap="square" rtlCol="0">
            <a:spAutoFit/>
          </a:bodyPr>
          <a:lstStyle/>
          <a:p>
            <a:pPr algn="ctr"/>
            <a:r>
              <a:rPr lang="en-US" sz="2500" b="1" dirty="0" smtClean="0"/>
              <a:t>Challenge 1:</a:t>
            </a:r>
          </a:p>
          <a:p>
            <a:pPr algn="ctr"/>
            <a:r>
              <a:rPr lang="en-US" sz="2500" i="1" dirty="0" smtClean="0"/>
              <a:t>Main memory </a:t>
            </a:r>
          </a:p>
          <a:p>
            <a:pPr algn="ctr"/>
            <a:r>
              <a:rPr lang="en-US" sz="2500" i="1" dirty="0" smtClean="0"/>
              <a:t>bandwidth interference</a:t>
            </a:r>
            <a:endParaRPr lang="en-US" sz="2500" i="1" dirty="0"/>
          </a:p>
        </p:txBody>
      </p:sp>
    </p:spTree>
    <p:extLst>
      <p:ext uri="{BB962C8B-B14F-4D97-AF65-F5344CB8AC3E}">
        <p14:creationId xmlns:p14="http://schemas.microsoft.com/office/powerpoint/2010/main" val="2488366722"/>
      </p:ext>
    </p:extLst>
  </p:cSld>
  <p:clrMapOvr>
    <a:masterClrMapping/>
  </p:clrMapOvr>
  <mc:AlternateContent xmlns:mc="http://schemas.openxmlformats.org/markup-compatibility/2006" xmlns:p14="http://schemas.microsoft.com/office/powerpoint/2010/main">
    <mc:Choice Requires="p14">
      <p:transition spd="slow" p14:dur="2000" advTm="1709"/>
    </mc:Choice>
    <mc:Fallback xmlns="">
      <p:transition spd="slow" advTm="1709"/>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normAutofit fontScale="90000"/>
          </a:bodyPr>
          <a:lstStyle/>
          <a:p>
            <a:r>
              <a:rPr lang="en-US" dirty="0" smtClean="0"/>
              <a:t>Highest Priority Minimizes </a:t>
            </a:r>
            <a:br>
              <a:rPr lang="en-US" dirty="0" smtClean="0"/>
            </a:br>
            <a:r>
              <a:rPr lang="en-US" dirty="0" smtClean="0"/>
              <a:t>Memory Bandwidth Interference </a:t>
            </a:r>
          </a:p>
        </p:txBody>
      </p:sp>
      <p:sp>
        <p:nvSpPr>
          <p:cNvPr id="15363" name="Content Placeholder 2"/>
          <p:cNvSpPr>
            <a:spLocks noGrp="1"/>
          </p:cNvSpPr>
          <p:nvPr>
            <p:ph idx="1"/>
          </p:nvPr>
        </p:nvSpPr>
        <p:spPr>
          <a:xfrm>
            <a:off x="228600" y="1600200"/>
            <a:ext cx="8763000" cy="4525963"/>
          </a:xfrm>
        </p:spPr>
        <p:txBody>
          <a:bodyPr/>
          <a:lstStyle/>
          <a:p>
            <a:pPr algn="ctr">
              <a:buFontTx/>
              <a:buNone/>
            </a:pPr>
            <a:r>
              <a:rPr lang="en-US" sz="3100" dirty="0" smtClean="0"/>
              <a:t>Can minimize impact of main memory interference by giving the application highest priority at the </a:t>
            </a:r>
            <a:r>
              <a:rPr lang="en-US" sz="3100" i="1" dirty="0" smtClean="0"/>
              <a:t>memory controller </a:t>
            </a:r>
          </a:p>
          <a:p>
            <a:pPr algn="ctr">
              <a:buFontTx/>
              <a:buNone/>
            </a:pPr>
            <a:r>
              <a:rPr lang="en-US" sz="2400" i="1" dirty="0" smtClean="0"/>
              <a:t>(Subramanian et al., HPCA 2013) </a:t>
            </a:r>
          </a:p>
          <a:p>
            <a:pPr algn="just">
              <a:buFontTx/>
              <a:buNone/>
            </a:pPr>
            <a:endParaRPr lang="en-US" sz="3100" dirty="0" smtClean="0">
              <a:solidFill>
                <a:srgbClr val="0070C0"/>
              </a:solidFill>
            </a:endParaRPr>
          </a:p>
          <a:p>
            <a:pPr algn="ctr">
              <a:buFontTx/>
              <a:buNone/>
            </a:pPr>
            <a:r>
              <a:rPr lang="en-US" sz="3100" dirty="0" smtClean="0">
                <a:solidFill>
                  <a:srgbClr val="0070C0"/>
                </a:solidFill>
              </a:rPr>
              <a:t>Highest priority </a:t>
            </a:r>
            <a:r>
              <a:rPr lang="en-US" sz="3100" dirty="0" smtClean="0">
                <a:solidFill>
                  <a:srgbClr val="0070C0"/>
                </a:solidFill>
                <a:sym typeface="Wingdings" pitchFamily="2" charset="2"/>
              </a:rPr>
              <a:t> Little interference</a:t>
            </a:r>
          </a:p>
          <a:p>
            <a:pPr algn="ctr">
              <a:buFontTx/>
              <a:buNone/>
            </a:pPr>
            <a:r>
              <a:rPr lang="en-US" sz="3100" dirty="0" smtClean="0">
                <a:sym typeface="Wingdings" pitchFamily="2" charset="2"/>
              </a:rPr>
              <a:t>(almost as if the application were run alone)</a:t>
            </a:r>
            <a:endParaRPr lang="en-US" sz="3100" dirty="0" smtClean="0"/>
          </a:p>
          <a:p>
            <a:pPr>
              <a:buNone/>
            </a:pPr>
            <a:endParaRPr lang="en-US" dirty="0" smtClean="0"/>
          </a:p>
        </p:txBody>
      </p:sp>
      <p:sp>
        <p:nvSpPr>
          <p:cNvPr id="5" name="Slide Number Placeholder 4"/>
          <p:cNvSpPr>
            <a:spLocks noGrp="1"/>
          </p:cNvSpPr>
          <p:nvPr>
            <p:ph type="sldNum" sz="quarter" idx="12"/>
          </p:nvPr>
        </p:nvSpPr>
        <p:spPr/>
        <p:txBody>
          <a:bodyPr/>
          <a:lstStyle/>
          <a:p>
            <a:fld id="{2CF4AA75-1AE0-4593-99DD-33F3F40BED72}" type="slidenum">
              <a:rPr lang="en-US" smtClean="0"/>
              <a:pPr/>
              <a:t>13</a:t>
            </a:fld>
            <a:endParaRPr lang="en-US"/>
          </a:p>
        </p:txBody>
      </p:sp>
      <p:sp>
        <p:nvSpPr>
          <p:cNvPr id="6" name="TextBox 5"/>
          <p:cNvSpPr txBox="1"/>
          <p:nvPr/>
        </p:nvSpPr>
        <p:spPr>
          <a:xfrm>
            <a:off x="152400" y="4094013"/>
            <a:ext cx="8839200" cy="1477328"/>
          </a:xfrm>
          <a:prstGeom prst="rect">
            <a:avLst/>
          </a:prstGeom>
          <a:solidFill>
            <a:schemeClr val="bg1"/>
          </a:solidFill>
          <a:ln w="28575">
            <a:solidFill>
              <a:schemeClr val="tx1"/>
            </a:solidFill>
          </a:ln>
        </p:spPr>
        <p:txBody>
          <a:bodyPr wrap="square" rtlCol="0" anchor="ctr">
            <a:spAutoFit/>
          </a:bodyPr>
          <a:lstStyle/>
          <a:p>
            <a:pPr marL="514350" indent="-514350" algn="ctr">
              <a:buFont typeface="+mj-lt"/>
              <a:buAutoNum type="arabicPeriod"/>
            </a:pPr>
            <a:r>
              <a:rPr lang="en-US" sz="3000" i="1" dirty="0" smtClean="0">
                <a:solidFill>
                  <a:srgbClr val="0070C0"/>
                </a:solidFill>
              </a:rPr>
              <a:t>Highest priority minimizes interference</a:t>
            </a:r>
          </a:p>
          <a:p>
            <a:pPr marL="514350" indent="-514350" algn="ctr">
              <a:buAutoNum type="arabicPeriod"/>
            </a:pPr>
            <a:r>
              <a:rPr lang="en-US" sz="3000" i="1" dirty="0" smtClean="0">
                <a:solidFill>
                  <a:srgbClr val="0070C0"/>
                </a:solidFill>
              </a:rPr>
              <a:t>Enables estimation of miss service time </a:t>
            </a:r>
          </a:p>
          <a:p>
            <a:pPr algn="ctr"/>
            <a:r>
              <a:rPr lang="en-US" sz="3000" i="1" dirty="0" smtClean="0">
                <a:solidFill>
                  <a:srgbClr val="0070C0"/>
                </a:solidFill>
              </a:rPr>
              <a:t>(used to account for shared cache interference)</a:t>
            </a:r>
            <a:endParaRPr lang="en-US" sz="3000" dirty="0"/>
          </a:p>
        </p:txBody>
      </p:sp>
    </p:spTree>
    <p:custDataLst>
      <p:tags r:id="rId1"/>
    </p:custDataLst>
    <p:extLst>
      <p:ext uri="{BB962C8B-B14F-4D97-AF65-F5344CB8AC3E}">
        <p14:creationId xmlns:p14="http://schemas.microsoft.com/office/powerpoint/2010/main" val="537656948"/>
      </p:ext>
    </p:extLst>
  </p:cSld>
  <p:clrMapOvr>
    <a:masterClrMapping/>
  </p:clrMapOvr>
  <p:transition advTm="50698"/>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36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Estimating Cache Access Rate </a:t>
            </a:r>
            <a:r>
              <a:rPr lang="en-US" baseline="-25000" dirty="0" smtClean="0"/>
              <a:t>Alone</a:t>
            </a:r>
            <a:endParaRPr lang="en-US" baseline="-25000"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14</a:t>
            </a:fld>
            <a:endParaRPr lang="en-US"/>
          </a:p>
        </p:txBody>
      </p:sp>
      <p:sp>
        <p:nvSpPr>
          <p:cNvPr id="6" name="Rectangle 65"/>
          <p:cNvSpPr>
            <a:spLocks noChangeArrowheads="1"/>
          </p:cNvSpPr>
          <p:nvPr/>
        </p:nvSpPr>
        <p:spPr bwMode="auto">
          <a:xfrm>
            <a:off x="6818532" y="2170113"/>
            <a:ext cx="1893887" cy="2560637"/>
          </a:xfrm>
          <a:prstGeom prst="rect">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a:p>
            <a:pPr eaLnBrk="0" hangingPunct="0"/>
            <a:r>
              <a:rPr lang="en-US" sz="2200">
                <a:solidFill>
                  <a:srgbClr val="C00000"/>
                </a:solidFill>
                <a:latin typeface="Tahoma" pitchFamily="34" charset="0"/>
                <a:ea typeface="Tahoma" pitchFamily="34" charset="0"/>
                <a:cs typeface="Tahoma" pitchFamily="34" charset="0"/>
              </a:rPr>
              <a:t>    </a:t>
            </a:r>
          </a:p>
        </p:txBody>
      </p:sp>
      <p:sp>
        <p:nvSpPr>
          <p:cNvPr id="7" name="TextBox 66"/>
          <p:cNvSpPr txBox="1">
            <a:spLocks noChangeArrowheads="1"/>
          </p:cNvSpPr>
          <p:nvPr/>
        </p:nvSpPr>
        <p:spPr bwMode="auto">
          <a:xfrm>
            <a:off x="6847294" y="2873952"/>
            <a:ext cx="1838184" cy="954107"/>
          </a:xfrm>
          <a:prstGeom prst="rect">
            <a:avLst/>
          </a:prstGeom>
          <a:noFill/>
          <a:ln w="9525">
            <a:noFill/>
            <a:miter lim="800000"/>
            <a:headEnd/>
            <a:tailEnd/>
          </a:ln>
        </p:spPr>
        <p:txBody>
          <a:bodyPr>
            <a:spAutoFit/>
          </a:bodyPr>
          <a:lstStyle/>
          <a:p>
            <a:pPr algn="ctr"/>
            <a:r>
              <a:rPr lang="en-US" sz="2800" dirty="0">
                <a:solidFill>
                  <a:srgbClr val="C00000"/>
                </a:solidFill>
                <a:latin typeface="Tahoma" pitchFamily="34" charset="0"/>
                <a:ea typeface="Tahoma" pitchFamily="34" charset="0"/>
                <a:cs typeface="Tahoma" pitchFamily="34" charset="0"/>
              </a:rPr>
              <a:t>Main Memory</a:t>
            </a:r>
          </a:p>
        </p:txBody>
      </p:sp>
      <p:sp>
        <p:nvSpPr>
          <p:cNvPr id="8" name="Left-Right Arrow 67"/>
          <p:cNvSpPr>
            <a:spLocks noChangeArrowheads="1"/>
          </p:cNvSpPr>
          <p:nvPr/>
        </p:nvSpPr>
        <p:spPr bwMode="auto">
          <a:xfrm>
            <a:off x="5937469" y="3076575"/>
            <a:ext cx="881063" cy="682625"/>
          </a:xfrm>
          <a:prstGeom prst="leftRightArrow">
            <a:avLst>
              <a:gd name="adj1" fmla="val 50000"/>
              <a:gd name="adj2" fmla="val 5003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9" name="Rectangle 65"/>
          <p:cNvSpPr>
            <a:spLocks noChangeArrowheads="1"/>
          </p:cNvSpPr>
          <p:nvPr/>
        </p:nvSpPr>
        <p:spPr bwMode="auto">
          <a:xfrm>
            <a:off x="4375369" y="2562225"/>
            <a:ext cx="1554163" cy="1606550"/>
          </a:xfrm>
          <a:prstGeom prst="rect">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a:p>
            <a:pPr eaLnBrk="0" hangingPunct="0"/>
            <a:r>
              <a:rPr lang="en-US" sz="2200">
                <a:solidFill>
                  <a:srgbClr val="C00000"/>
                </a:solidFill>
                <a:latin typeface="Tahoma" pitchFamily="34" charset="0"/>
                <a:ea typeface="Tahoma" pitchFamily="34" charset="0"/>
                <a:cs typeface="Tahoma" pitchFamily="34" charset="0"/>
              </a:rPr>
              <a:t>    </a:t>
            </a:r>
          </a:p>
        </p:txBody>
      </p:sp>
      <p:sp>
        <p:nvSpPr>
          <p:cNvPr id="10" name="TextBox 66"/>
          <p:cNvSpPr txBox="1">
            <a:spLocks noChangeArrowheads="1"/>
          </p:cNvSpPr>
          <p:nvPr/>
        </p:nvSpPr>
        <p:spPr bwMode="auto">
          <a:xfrm>
            <a:off x="4398972" y="2839376"/>
            <a:ext cx="1508452" cy="954107"/>
          </a:xfrm>
          <a:prstGeom prst="rect">
            <a:avLst/>
          </a:prstGeom>
          <a:noFill/>
          <a:ln w="9525">
            <a:noFill/>
            <a:miter lim="800000"/>
            <a:headEnd/>
            <a:tailEnd/>
          </a:ln>
        </p:spPr>
        <p:txBody>
          <a:bodyPr>
            <a:spAutoFit/>
          </a:bodyPr>
          <a:lstStyle/>
          <a:p>
            <a:pPr algn="ctr"/>
            <a:r>
              <a:rPr lang="en-US" sz="2800" dirty="0">
                <a:solidFill>
                  <a:srgbClr val="C00000"/>
                </a:solidFill>
                <a:latin typeface="Tahoma" pitchFamily="34" charset="0"/>
                <a:ea typeface="Tahoma" pitchFamily="34" charset="0"/>
                <a:cs typeface="Tahoma" pitchFamily="34" charset="0"/>
              </a:rPr>
              <a:t>Shared </a:t>
            </a:r>
          </a:p>
          <a:p>
            <a:pPr algn="ctr"/>
            <a:r>
              <a:rPr lang="en-US" sz="2800" dirty="0">
                <a:solidFill>
                  <a:srgbClr val="C00000"/>
                </a:solidFill>
                <a:latin typeface="Tahoma" pitchFamily="34" charset="0"/>
                <a:ea typeface="Tahoma" pitchFamily="34" charset="0"/>
                <a:cs typeface="Tahoma" pitchFamily="34" charset="0"/>
              </a:rPr>
              <a:t>Cache</a:t>
            </a:r>
          </a:p>
        </p:txBody>
      </p:sp>
      <p:sp>
        <p:nvSpPr>
          <p:cNvPr id="11" name="Left-Right Arrow 67"/>
          <p:cNvSpPr>
            <a:spLocks noChangeArrowheads="1"/>
          </p:cNvSpPr>
          <p:nvPr/>
        </p:nvSpPr>
        <p:spPr bwMode="auto">
          <a:xfrm>
            <a:off x="3491132" y="3071813"/>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12" name="Rectangle 16"/>
          <p:cNvSpPr>
            <a:spLocks noChangeArrowheads="1"/>
          </p:cNvSpPr>
          <p:nvPr/>
        </p:nvSpPr>
        <p:spPr bwMode="auto">
          <a:xfrm>
            <a:off x="2452687" y="2209800"/>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3" name="TextBox 17"/>
          <p:cNvSpPr txBox="1">
            <a:spLocks noChangeArrowheads="1"/>
          </p:cNvSpPr>
          <p:nvPr/>
        </p:nvSpPr>
        <p:spPr bwMode="auto">
          <a:xfrm>
            <a:off x="2452687" y="2485698"/>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4" name="Rectangle 16"/>
          <p:cNvSpPr>
            <a:spLocks noChangeArrowheads="1"/>
          </p:cNvSpPr>
          <p:nvPr/>
        </p:nvSpPr>
        <p:spPr bwMode="auto">
          <a:xfrm>
            <a:off x="990600" y="2209800"/>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5" name="TextBox 17"/>
          <p:cNvSpPr txBox="1">
            <a:spLocks noChangeArrowheads="1"/>
          </p:cNvSpPr>
          <p:nvPr/>
        </p:nvSpPr>
        <p:spPr bwMode="auto">
          <a:xfrm>
            <a:off x="990600" y="2485698"/>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6" name="Rectangle 16"/>
          <p:cNvSpPr>
            <a:spLocks noChangeArrowheads="1"/>
          </p:cNvSpPr>
          <p:nvPr/>
        </p:nvSpPr>
        <p:spPr bwMode="auto">
          <a:xfrm>
            <a:off x="2452687" y="3717433"/>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7" name="TextBox 17"/>
          <p:cNvSpPr txBox="1">
            <a:spLocks noChangeArrowheads="1"/>
          </p:cNvSpPr>
          <p:nvPr/>
        </p:nvSpPr>
        <p:spPr bwMode="auto">
          <a:xfrm>
            <a:off x="2452687" y="3993331"/>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8" name="Rectangle 17"/>
          <p:cNvSpPr>
            <a:spLocks noChangeArrowheads="1"/>
          </p:cNvSpPr>
          <p:nvPr/>
        </p:nvSpPr>
        <p:spPr bwMode="auto">
          <a:xfrm>
            <a:off x="990600" y="3717433"/>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9" name="TextBox 18"/>
          <p:cNvSpPr txBox="1">
            <a:spLocks noChangeArrowheads="1"/>
          </p:cNvSpPr>
          <p:nvPr/>
        </p:nvSpPr>
        <p:spPr bwMode="auto">
          <a:xfrm>
            <a:off x="990600" y="3993331"/>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cxnSp>
        <p:nvCxnSpPr>
          <p:cNvPr id="20" name="Straight Connector 19"/>
          <p:cNvCxnSpPr/>
          <p:nvPr/>
        </p:nvCxnSpPr>
        <p:spPr>
          <a:xfrm>
            <a:off x="2133600" y="2286000"/>
            <a:ext cx="0" cy="228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286000" y="2283370"/>
            <a:ext cx="0" cy="228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066800" y="3505200"/>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1066800" y="3350170"/>
            <a:ext cx="2286000" cy="263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Oval 23"/>
          <p:cNvSpPr/>
          <p:nvPr/>
        </p:nvSpPr>
        <p:spPr>
          <a:xfrm>
            <a:off x="4049617" y="2145735"/>
            <a:ext cx="2209800" cy="2447380"/>
          </a:xfrm>
          <a:prstGeom prst="ellipse">
            <a:avLst/>
          </a:prstGeom>
          <a:noFill/>
          <a:ln w="3492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3744818" y="4767263"/>
            <a:ext cx="2514599" cy="1631216"/>
          </a:xfrm>
          <a:prstGeom prst="rect">
            <a:avLst/>
          </a:prstGeom>
          <a:noFill/>
        </p:spPr>
        <p:txBody>
          <a:bodyPr wrap="square" rtlCol="0">
            <a:spAutoFit/>
          </a:bodyPr>
          <a:lstStyle/>
          <a:p>
            <a:pPr algn="ctr"/>
            <a:r>
              <a:rPr lang="en-US" sz="2500" b="1" dirty="0" smtClean="0"/>
              <a:t>Challenge 2:</a:t>
            </a:r>
          </a:p>
          <a:p>
            <a:pPr algn="ctr"/>
            <a:r>
              <a:rPr lang="en-US" sz="2500" i="1" dirty="0" smtClean="0"/>
              <a:t>Shared cache </a:t>
            </a:r>
          </a:p>
          <a:p>
            <a:pPr algn="ctr"/>
            <a:r>
              <a:rPr lang="en-US" sz="2500" i="1" dirty="0" smtClean="0"/>
              <a:t>capacity interference</a:t>
            </a:r>
            <a:endParaRPr lang="en-US" sz="2500" i="1" dirty="0"/>
          </a:p>
        </p:txBody>
      </p:sp>
    </p:spTree>
    <p:custDataLst>
      <p:tags r:id="rId1"/>
    </p:custDataLst>
    <p:extLst>
      <p:ext uri="{BB962C8B-B14F-4D97-AF65-F5344CB8AC3E}">
        <p14:creationId xmlns:p14="http://schemas.microsoft.com/office/powerpoint/2010/main" val="2642016308"/>
      </p:ext>
    </p:extLst>
  </p:cSld>
  <p:clrMapOvr>
    <a:masterClrMapping/>
  </p:clrMapOvr>
  <mc:AlternateContent xmlns:mc="http://schemas.openxmlformats.org/markup-compatibility/2006" xmlns:p14="http://schemas.microsoft.com/office/powerpoint/2010/main">
    <mc:Choice Requires="p14">
      <p:transition spd="slow" p14:dur="2000" advTm="5475"/>
    </mc:Choice>
    <mc:Fallback xmlns="">
      <p:transition spd="slow" advTm="54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Capacity Contention</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15</a:t>
            </a:fld>
            <a:endParaRPr lang="en-US"/>
          </a:p>
        </p:txBody>
      </p:sp>
      <p:sp>
        <p:nvSpPr>
          <p:cNvPr id="37" name="Rectangle 65"/>
          <p:cNvSpPr>
            <a:spLocks noChangeArrowheads="1"/>
          </p:cNvSpPr>
          <p:nvPr/>
        </p:nvSpPr>
        <p:spPr bwMode="auto">
          <a:xfrm>
            <a:off x="6183313" y="2006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38" name="TextBox 66"/>
          <p:cNvSpPr txBox="1">
            <a:spLocks noChangeArrowheads="1"/>
          </p:cNvSpPr>
          <p:nvPr/>
        </p:nvSpPr>
        <p:spPr bwMode="auto">
          <a:xfrm>
            <a:off x="6212075" y="2710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39" name="Rectangle 65"/>
          <p:cNvSpPr>
            <a:spLocks noChangeArrowheads="1"/>
          </p:cNvSpPr>
          <p:nvPr/>
        </p:nvSpPr>
        <p:spPr bwMode="auto">
          <a:xfrm>
            <a:off x="2622769" y="2398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0" name="TextBox 66"/>
          <p:cNvSpPr txBox="1">
            <a:spLocks noChangeArrowheads="1"/>
          </p:cNvSpPr>
          <p:nvPr/>
        </p:nvSpPr>
        <p:spPr bwMode="auto">
          <a:xfrm>
            <a:off x="2646372" y="2675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1" name="Right Arrow 40"/>
          <p:cNvSpPr/>
          <p:nvPr/>
        </p:nvSpPr>
        <p:spPr>
          <a:xfrm>
            <a:off x="4285596" y="2514600"/>
            <a:ext cx="1734204"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Left Arrow 41"/>
          <p:cNvSpPr/>
          <p:nvPr/>
        </p:nvSpPr>
        <p:spPr>
          <a:xfrm>
            <a:off x="4251434" y="3334404"/>
            <a:ext cx="1692166"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ight Arrow 42"/>
          <p:cNvSpPr/>
          <p:nvPr/>
        </p:nvSpPr>
        <p:spPr>
          <a:xfrm>
            <a:off x="1847196" y="2496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1752600" y="1600200"/>
            <a:ext cx="1981200" cy="861774"/>
          </a:xfrm>
          <a:prstGeom prst="rect">
            <a:avLst/>
          </a:prstGeom>
          <a:noFill/>
        </p:spPr>
        <p:txBody>
          <a:bodyPr wrap="square" rtlCol="0">
            <a:spAutoFit/>
          </a:bodyPr>
          <a:lstStyle/>
          <a:p>
            <a:r>
              <a:rPr lang="en-US" sz="2500" i="1" dirty="0" smtClean="0"/>
              <a:t>Cache </a:t>
            </a:r>
          </a:p>
          <a:p>
            <a:r>
              <a:rPr lang="en-US" sz="2500" i="1" dirty="0" smtClean="0"/>
              <a:t>Access Rate</a:t>
            </a:r>
            <a:endParaRPr lang="en-US" sz="2500" i="1" dirty="0"/>
          </a:p>
        </p:txBody>
      </p:sp>
      <p:sp>
        <p:nvSpPr>
          <p:cNvPr id="45" name="Left Arrow 44"/>
          <p:cNvSpPr/>
          <p:nvPr/>
        </p:nvSpPr>
        <p:spPr>
          <a:xfrm>
            <a:off x="1784132" y="3352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p:nvPr/>
        </p:nvSpPr>
        <p:spPr>
          <a:xfrm>
            <a:off x="6432332" y="3895463"/>
            <a:ext cx="1524000" cy="523220"/>
          </a:xfrm>
          <a:prstGeom prst="rect">
            <a:avLst/>
          </a:prstGeom>
          <a:noFill/>
        </p:spPr>
        <p:txBody>
          <a:bodyPr wrap="square" rtlCol="0">
            <a:spAutoFit/>
          </a:bodyPr>
          <a:lstStyle/>
          <a:p>
            <a:r>
              <a:rPr lang="en-US" sz="2800" i="1" dirty="0" smtClean="0">
                <a:solidFill>
                  <a:srgbClr val="C00000"/>
                </a:solidFill>
                <a:latin typeface="Tahoma" pitchFamily="34" charset="0"/>
                <a:ea typeface="Tahoma" pitchFamily="34" charset="0"/>
                <a:cs typeface="Tahoma" pitchFamily="34" charset="0"/>
              </a:rPr>
              <a:t>Priority</a:t>
            </a:r>
            <a:endParaRPr lang="en-US" sz="2800" i="1" dirty="0">
              <a:solidFill>
                <a:srgbClr val="C00000"/>
              </a:solidFill>
              <a:latin typeface="Tahoma" pitchFamily="34" charset="0"/>
              <a:ea typeface="Tahoma" pitchFamily="34" charset="0"/>
              <a:cs typeface="Tahoma" pitchFamily="34" charset="0"/>
            </a:endParaRPr>
          </a:p>
        </p:txBody>
      </p:sp>
      <p:sp>
        <p:nvSpPr>
          <p:cNvPr id="49" name="Rectangle 48"/>
          <p:cNvSpPr/>
          <p:nvPr/>
        </p:nvSpPr>
        <p:spPr>
          <a:xfrm>
            <a:off x="4419600" y="213360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609600" y="2106071"/>
            <a:ext cx="990600" cy="9144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58" name="Rectangle 57"/>
          <p:cNvSpPr/>
          <p:nvPr/>
        </p:nvSpPr>
        <p:spPr>
          <a:xfrm>
            <a:off x="609600" y="3401471"/>
            <a:ext cx="9906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61" name="Rectangle 60"/>
          <p:cNvSpPr/>
          <p:nvPr/>
        </p:nvSpPr>
        <p:spPr>
          <a:xfrm>
            <a:off x="5265704" y="2137603"/>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8476" y="5105400"/>
            <a:ext cx="8964613" cy="1200329"/>
          </a:xfrm>
          <a:prstGeom prst="rect">
            <a:avLst/>
          </a:prstGeom>
          <a:solidFill>
            <a:schemeClr val="bg1"/>
          </a:solidFill>
          <a:ln w="25400">
            <a:solidFill>
              <a:schemeClr val="tx1"/>
            </a:solidFill>
          </a:ln>
        </p:spPr>
        <p:txBody>
          <a:bodyPr>
            <a:spAutoFit/>
          </a:bodyPr>
          <a:lstStyle/>
          <a:p>
            <a:pPr lvl="0" algn="ctr"/>
            <a:r>
              <a:rPr lang="en-US" sz="3600" i="1" dirty="0" smtClean="0">
                <a:solidFill>
                  <a:srgbClr val="C00000"/>
                </a:solidFill>
                <a:cs typeface="Tahoma" pitchFamily="34" charset="0"/>
              </a:rPr>
              <a:t>Applications evict each other’s blocks </a:t>
            </a:r>
          </a:p>
          <a:p>
            <a:pPr lvl="0" algn="ctr"/>
            <a:r>
              <a:rPr lang="en-US" sz="3600" i="1" dirty="0" smtClean="0">
                <a:solidFill>
                  <a:srgbClr val="C00000"/>
                </a:solidFill>
                <a:cs typeface="Tahoma" pitchFamily="34" charset="0"/>
              </a:rPr>
              <a:t>from the shared cache</a:t>
            </a:r>
            <a:endParaRPr lang="en-US" sz="3600" i="1" dirty="0">
              <a:solidFill>
                <a:srgbClr val="C00000"/>
              </a:solidFill>
              <a:latin typeface="+mn-lt"/>
              <a:ea typeface="Tahoma" pitchFamily="34" charset="0"/>
              <a:cs typeface="Tahoma" pitchFamily="34" charset="0"/>
            </a:endParaRPr>
          </a:p>
        </p:txBody>
      </p:sp>
    </p:spTree>
    <p:custDataLst>
      <p:tags r:id="rId1"/>
    </p:custDataLst>
    <p:extLst>
      <p:ext uri="{BB962C8B-B14F-4D97-AF65-F5344CB8AC3E}">
        <p14:creationId xmlns:p14="http://schemas.microsoft.com/office/powerpoint/2010/main" val="843040949"/>
      </p:ext>
    </p:extLst>
  </p:cSld>
  <p:clrMapOvr>
    <a:masterClrMapping/>
  </p:clrMapOvr>
  <p:transition advTm="47334"/>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1" nodeType="clickEffect">
                                  <p:stCondLst>
                                    <p:cond delay="0"/>
                                  </p:stCondLst>
                                  <p:childTnLst>
                                    <p:animMotion origin="layout" path="M 4.16667E-6 -3.7037E-6 L 0.31093 -0.0037 " pathEditMode="relative" rAng="0" ptsTypes="AA">
                                      <p:cBhvr>
                                        <p:cTn id="18" dur="2000" fill="hold"/>
                                        <p:tgtEl>
                                          <p:spTgt spid="49"/>
                                        </p:tgtEl>
                                        <p:attrNameLst>
                                          <p:attrName>ppt_x</p:attrName>
                                          <p:attrName>ppt_y</p:attrName>
                                        </p:attrNameLst>
                                      </p:cBhvr>
                                      <p:rCtr x="155" y="-2"/>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2" nodeType="clickEffect">
                                  <p:stCondLst>
                                    <p:cond delay="0"/>
                                  </p:stCondLst>
                                  <p:childTnLst>
                                    <p:animMotion origin="layout" path="M 0.31093 0.00695 L 0.31093 0.20695 " pathEditMode="relative" rAng="0" ptsTypes="AA">
                                      <p:cBhvr>
                                        <p:cTn id="22" dur="2000" fill="hold"/>
                                        <p:tgtEl>
                                          <p:spTgt spid="49"/>
                                        </p:tgtEl>
                                        <p:attrNameLst>
                                          <p:attrName>ppt_x</p:attrName>
                                          <p:attrName>ppt_y</p:attrName>
                                        </p:attrNameLst>
                                      </p:cBhvr>
                                      <p:rCtr x="0" y="100"/>
                                    </p:animMotion>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grpId="3" nodeType="clickEffect">
                                  <p:stCondLst>
                                    <p:cond delay="0"/>
                                  </p:stCondLst>
                                  <p:childTnLst>
                                    <p:animMotion origin="layout" path="M 0.31267 0.22315 L -0.13733 0.22315 " pathEditMode="relative" rAng="0" ptsTypes="AA">
                                      <p:cBhvr>
                                        <p:cTn id="26" dur="2000" fill="hold"/>
                                        <p:tgtEl>
                                          <p:spTgt spid="49"/>
                                        </p:tgtEl>
                                        <p:attrNameLst>
                                          <p:attrName>ppt_x</p:attrName>
                                          <p:attrName>ppt_y</p:attrName>
                                        </p:attrNameLst>
                                      </p:cBhvr>
                                      <p:rCtr x="-225" y="0"/>
                                    </p:animMotion>
                                  </p:childTnLst>
                                </p:cTn>
                              </p:par>
                            </p:childTnLst>
                          </p:cTn>
                        </p:par>
                      </p:childTnLst>
                    </p:cTn>
                  </p:par>
                  <p:par>
                    <p:cTn id="27" fill="hold">
                      <p:stCondLst>
                        <p:cond delay="indefinite"/>
                      </p:stCondLst>
                      <p:childTnLst>
                        <p:par>
                          <p:cTn id="28" fill="hold">
                            <p:stCondLst>
                              <p:cond delay="0"/>
                            </p:stCondLst>
                            <p:childTnLst>
                              <p:par>
                                <p:cTn id="29" presetID="0" presetClass="path" presetSubtype="0" accel="50000" decel="50000" fill="hold" grpId="1" nodeType="clickEffect">
                                  <p:stCondLst>
                                    <p:cond delay="0"/>
                                  </p:stCondLst>
                                  <p:childTnLst>
                                    <p:animMotion origin="layout" path="M -5.55556E-7 -0.00926 L 0.225 0.00185 " pathEditMode="relative" rAng="0" ptsTypes="AA">
                                      <p:cBhvr>
                                        <p:cTn id="30" dur="2000" fill="hold"/>
                                        <p:tgtEl>
                                          <p:spTgt spid="61"/>
                                        </p:tgtEl>
                                        <p:attrNameLst>
                                          <p:attrName>ppt_x</p:attrName>
                                          <p:attrName>ppt_y</p:attrName>
                                        </p:attrNameLst>
                                      </p:cBhvr>
                                      <p:rCtr x="112" y="6"/>
                                    </p:animMotion>
                                  </p:childTnLst>
                                </p:cTn>
                              </p:par>
                            </p:childTnLst>
                          </p:cTn>
                        </p:par>
                      </p:childTnLst>
                    </p:cTn>
                  </p:par>
                  <p:par>
                    <p:cTn id="31" fill="hold">
                      <p:stCondLst>
                        <p:cond delay="indefinite"/>
                      </p:stCondLst>
                      <p:childTnLst>
                        <p:par>
                          <p:cTn id="32" fill="hold">
                            <p:stCondLst>
                              <p:cond delay="0"/>
                            </p:stCondLst>
                            <p:childTnLst>
                              <p:par>
                                <p:cTn id="33" presetID="0" presetClass="path" presetSubtype="0" accel="50000" decel="50000" fill="hold" grpId="2" nodeType="clickEffect">
                                  <p:stCondLst>
                                    <p:cond delay="0"/>
                                  </p:stCondLst>
                                  <p:childTnLst>
                                    <p:animMotion origin="layout" path="M 0.21945 0.00694 L 0.21945 0.20694 " pathEditMode="relative" rAng="0" ptsTypes="AA">
                                      <p:cBhvr>
                                        <p:cTn id="34" dur="2000" fill="hold"/>
                                        <p:tgtEl>
                                          <p:spTgt spid="61"/>
                                        </p:tgtEl>
                                        <p:attrNameLst>
                                          <p:attrName>ppt_x</p:attrName>
                                          <p:attrName>ppt_y</p:attrName>
                                        </p:attrNameLst>
                                      </p:cBhvr>
                                      <p:rCtr x="0" y="100"/>
                                    </p:animMotion>
                                  </p:childTnLst>
                                </p:cTn>
                              </p:par>
                            </p:childTnLst>
                          </p:cTn>
                        </p:par>
                      </p:childTnLst>
                    </p:cTn>
                  </p:par>
                  <p:par>
                    <p:cTn id="35" fill="hold">
                      <p:stCondLst>
                        <p:cond delay="indefinite"/>
                      </p:stCondLst>
                      <p:childTnLst>
                        <p:par>
                          <p:cTn id="36" fill="hold">
                            <p:stCondLst>
                              <p:cond delay="0"/>
                            </p:stCondLst>
                            <p:childTnLst>
                              <p:par>
                                <p:cTn id="37" presetID="0" presetClass="path" presetSubtype="0" accel="50000" decel="50000" fill="hold" grpId="3" nodeType="clickEffect">
                                  <p:stCondLst>
                                    <p:cond delay="0"/>
                                  </p:stCondLst>
                                  <p:childTnLst>
                                    <p:animMotion origin="layout" path="M 0.22066 0.22083 L -0.22934 0.22083 " pathEditMode="relative" rAng="0" ptsTypes="AA">
                                      <p:cBhvr>
                                        <p:cTn id="38" dur="2000" fill="hold"/>
                                        <p:tgtEl>
                                          <p:spTgt spid="61"/>
                                        </p:tgtEl>
                                        <p:attrNameLst>
                                          <p:attrName>ppt_x</p:attrName>
                                          <p:attrName>ppt_y</p:attrName>
                                        </p:attrNameLst>
                                      </p:cBhvr>
                                      <p:rCtr x="-225" y="0"/>
                                    </p:animMotion>
                                  </p:childTnLst>
                                </p:cTn>
                              </p:par>
                            </p:childTnLst>
                          </p:cTn>
                        </p:par>
                      </p:childTnLst>
                    </p:cTn>
                  </p:par>
                  <p:par>
                    <p:cTn id="39" fill="hold">
                      <p:stCondLst>
                        <p:cond delay="indefinite"/>
                      </p:stCondLst>
                      <p:childTnLst>
                        <p:par>
                          <p:cTn id="40" fill="hold">
                            <p:stCondLst>
                              <p:cond delay="0"/>
                            </p:stCondLst>
                            <p:childTnLst>
                              <p:par>
                                <p:cTn id="41" presetID="56" presetClass="path" presetSubtype="0" accel="50000" decel="50000" fill="hold" grpId="4" nodeType="clickEffect">
                                  <p:stCondLst>
                                    <p:cond delay="0"/>
                                  </p:stCondLst>
                                  <p:childTnLst>
                                    <p:animMotion origin="layout" path="M -0.13733 0.22315 L 0.28593 0.01852 " pathEditMode="relative" rAng="0" ptsTypes="AA">
                                      <p:cBhvr>
                                        <p:cTn id="42" dur="2000" fill="hold"/>
                                        <p:tgtEl>
                                          <p:spTgt spid="49"/>
                                        </p:tgtEl>
                                        <p:attrNameLst>
                                          <p:attrName>ppt_x</p:attrName>
                                          <p:attrName>ppt_y</p:attrName>
                                        </p:attrNameLst>
                                      </p:cBhvr>
                                      <p:rCtr x="212" y="-102"/>
                                    </p:animMotion>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49" grpId="0" animBg="1"/>
      <p:bldP spid="49" grpId="1" animBg="1"/>
      <p:bldP spid="49" grpId="2" animBg="1"/>
      <p:bldP spid="49" grpId="3" animBg="1"/>
      <p:bldP spid="49" grpId="4" animBg="1"/>
      <p:bldP spid="61" grpId="0" animBg="1"/>
      <p:bldP spid="61" grpId="1" animBg="1"/>
      <p:bldP spid="61" grpId="2" animBg="1"/>
      <p:bldP spid="61" grpId="3" animBg="1"/>
      <p:bldP spid="2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Shared Cache Interference is </a:t>
            </a:r>
            <a:br>
              <a:rPr lang="en-US" dirty="0" smtClean="0"/>
            </a:br>
            <a:r>
              <a:rPr lang="en-US" dirty="0" smtClean="0"/>
              <a:t>Hard to Minimize Through Priority</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16</a:t>
            </a:fld>
            <a:endParaRPr lang="en-US"/>
          </a:p>
        </p:txBody>
      </p:sp>
      <p:sp>
        <p:nvSpPr>
          <p:cNvPr id="6" name="Rectangle 65"/>
          <p:cNvSpPr>
            <a:spLocks noChangeArrowheads="1"/>
          </p:cNvSpPr>
          <p:nvPr/>
        </p:nvSpPr>
        <p:spPr bwMode="auto">
          <a:xfrm>
            <a:off x="6183313" y="2006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7" name="TextBox 66"/>
          <p:cNvSpPr txBox="1">
            <a:spLocks noChangeArrowheads="1"/>
          </p:cNvSpPr>
          <p:nvPr/>
        </p:nvSpPr>
        <p:spPr bwMode="auto">
          <a:xfrm>
            <a:off x="6212075" y="2710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8" name="Rectangle 65"/>
          <p:cNvSpPr>
            <a:spLocks noChangeArrowheads="1"/>
          </p:cNvSpPr>
          <p:nvPr/>
        </p:nvSpPr>
        <p:spPr bwMode="auto">
          <a:xfrm>
            <a:off x="2622769" y="2286000"/>
            <a:ext cx="1554163" cy="1792288"/>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9" name="TextBox 66"/>
          <p:cNvSpPr txBox="1">
            <a:spLocks noChangeArrowheads="1"/>
          </p:cNvSpPr>
          <p:nvPr/>
        </p:nvSpPr>
        <p:spPr bwMode="auto">
          <a:xfrm>
            <a:off x="2646372" y="2675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10" name="Right Arrow 9"/>
          <p:cNvSpPr/>
          <p:nvPr/>
        </p:nvSpPr>
        <p:spPr>
          <a:xfrm>
            <a:off x="4285596" y="2514600"/>
            <a:ext cx="1734204"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Arrow 10"/>
          <p:cNvSpPr/>
          <p:nvPr/>
        </p:nvSpPr>
        <p:spPr>
          <a:xfrm>
            <a:off x="4251434" y="3334404"/>
            <a:ext cx="1692166"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1847196" y="2496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Left Arrow 13"/>
          <p:cNvSpPr/>
          <p:nvPr/>
        </p:nvSpPr>
        <p:spPr>
          <a:xfrm>
            <a:off x="1784132" y="3352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432332" y="3895463"/>
            <a:ext cx="1524000" cy="523220"/>
          </a:xfrm>
          <a:prstGeom prst="rect">
            <a:avLst/>
          </a:prstGeom>
          <a:noFill/>
        </p:spPr>
        <p:txBody>
          <a:bodyPr wrap="square" rtlCol="0">
            <a:spAutoFit/>
          </a:bodyPr>
          <a:lstStyle/>
          <a:p>
            <a:r>
              <a:rPr lang="en-US" sz="2800" i="1" dirty="0" smtClean="0">
                <a:solidFill>
                  <a:srgbClr val="C00000"/>
                </a:solidFill>
                <a:latin typeface="Tahoma" pitchFamily="34" charset="0"/>
                <a:ea typeface="Tahoma" pitchFamily="34" charset="0"/>
                <a:cs typeface="Tahoma" pitchFamily="34" charset="0"/>
              </a:rPr>
              <a:t>Priority</a:t>
            </a:r>
            <a:endParaRPr lang="en-US" sz="2800" i="1" dirty="0">
              <a:solidFill>
                <a:srgbClr val="C00000"/>
              </a:solidFill>
              <a:latin typeface="Tahoma" pitchFamily="34" charset="0"/>
              <a:ea typeface="Tahoma" pitchFamily="34" charset="0"/>
              <a:cs typeface="Tahoma" pitchFamily="34" charset="0"/>
            </a:endParaRPr>
          </a:p>
        </p:txBody>
      </p:sp>
      <p:sp>
        <p:nvSpPr>
          <p:cNvPr id="17" name="Rectangle 16"/>
          <p:cNvSpPr/>
          <p:nvPr/>
        </p:nvSpPr>
        <p:spPr>
          <a:xfrm>
            <a:off x="609600" y="2106071"/>
            <a:ext cx="990600" cy="9144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18" name="Rectangle 17"/>
          <p:cNvSpPr/>
          <p:nvPr/>
        </p:nvSpPr>
        <p:spPr>
          <a:xfrm>
            <a:off x="609600" y="3401471"/>
            <a:ext cx="9906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19" name="Rectangle 18"/>
          <p:cNvSpPr/>
          <p:nvPr/>
        </p:nvSpPr>
        <p:spPr>
          <a:xfrm>
            <a:off x="5265704" y="2137603"/>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4424272" y="213360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433968" y="2136368"/>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2644862" y="2322055"/>
            <a:ext cx="739516" cy="42068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412228" y="2318332"/>
            <a:ext cx="739516" cy="42068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2644862" y="2760786"/>
            <a:ext cx="739516" cy="42068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3412228" y="2757063"/>
            <a:ext cx="739516" cy="42068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637938" y="3204120"/>
            <a:ext cx="739516" cy="42068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3405304" y="3200397"/>
            <a:ext cx="739516" cy="42068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2637938" y="3633605"/>
            <a:ext cx="739516" cy="420688"/>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3405304" y="3629882"/>
            <a:ext cx="739516" cy="420688"/>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p:cNvSpPr/>
          <p:nvPr/>
        </p:nvSpPr>
        <p:spPr>
          <a:xfrm>
            <a:off x="3410528" y="3634505"/>
            <a:ext cx="739516" cy="420688"/>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p:cNvSpPr/>
          <p:nvPr/>
        </p:nvSpPr>
        <p:spPr>
          <a:xfrm>
            <a:off x="2640992" y="2765406"/>
            <a:ext cx="739516" cy="420688"/>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2740493" y="4206541"/>
            <a:ext cx="1524000" cy="523220"/>
          </a:xfrm>
          <a:prstGeom prst="rect">
            <a:avLst/>
          </a:prstGeom>
          <a:noFill/>
        </p:spPr>
        <p:txBody>
          <a:bodyPr wrap="square" rtlCol="0">
            <a:spAutoFit/>
          </a:bodyPr>
          <a:lstStyle/>
          <a:p>
            <a:r>
              <a:rPr lang="en-US" sz="2800" i="1" dirty="0" smtClean="0">
                <a:solidFill>
                  <a:srgbClr val="C00000"/>
                </a:solidFill>
                <a:latin typeface="Tahoma" pitchFamily="34" charset="0"/>
                <a:ea typeface="Tahoma" pitchFamily="34" charset="0"/>
                <a:cs typeface="Tahoma" pitchFamily="34" charset="0"/>
              </a:rPr>
              <a:t>Priority</a:t>
            </a:r>
            <a:endParaRPr lang="en-US" sz="2800" i="1" dirty="0">
              <a:solidFill>
                <a:srgbClr val="C00000"/>
              </a:solidFill>
              <a:latin typeface="Tahoma" pitchFamily="34" charset="0"/>
              <a:ea typeface="Tahoma" pitchFamily="34" charset="0"/>
              <a:cs typeface="Tahoma" pitchFamily="34" charset="0"/>
            </a:endParaRPr>
          </a:p>
        </p:txBody>
      </p:sp>
      <p:sp>
        <p:nvSpPr>
          <p:cNvPr id="39" name="TextBox 38"/>
          <p:cNvSpPr txBox="1"/>
          <p:nvPr/>
        </p:nvSpPr>
        <p:spPr>
          <a:xfrm>
            <a:off x="5791200" y="4729761"/>
            <a:ext cx="2895600" cy="477054"/>
          </a:xfrm>
          <a:prstGeom prst="rect">
            <a:avLst/>
          </a:prstGeom>
          <a:noFill/>
        </p:spPr>
        <p:txBody>
          <a:bodyPr wrap="square" rtlCol="0">
            <a:spAutoFit/>
          </a:bodyPr>
          <a:lstStyle/>
          <a:p>
            <a:r>
              <a:rPr lang="en-US" sz="2500" i="1" dirty="0" smtClean="0"/>
              <a:t>Takes effect instantly</a:t>
            </a:r>
            <a:endParaRPr lang="en-US" sz="2500" i="1" dirty="0"/>
          </a:p>
        </p:txBody>
      </p:sp>
      <p:sp>
        <p:nvSpPr>
          <p:cNvPr id="40" name="TextBox 39"/>
          <p:cNvSpPr txBox="1"/>
          <p:nvPr/>
        </p:nvSpPr>
        <p:spPr>
          <a:xfrm>
            <a:off x="990600" y="4724277"/>
            <a:ext cx="4953000" cy="1107996"/>
          </a:xfrm>
          <a:prstGeom prst="rect">
            <a:avLst/>
          </a:prstGeom>
          <a:noFill/>
        </p:spPr>
        <p:txBody>
          <a:bodyPr wrap="square" rtlCol="0">
            <a:spAutoFit/>
          </a:bodyPr>
          <a:lstStyle/>
          <a:p>
            <a:pPr algn="ctr"/>
            <a:r>
              <a:rPr lang="en-US" sz="2200" i="1" dirty="0" smtClean="0"/>
              <a:t>Many blocks of the blue core</a:t>
            </a:r>
          </a:p>
          <a:p>
            <a:pPr algn="ctr"/>
            <a:r>
              <a:rPr lang="en-US" sz="2200" i="1" dirty="0" smtClean="0">
                <a:solidFill>
                  <a:srgbClr val="C00000"/>
                </a:solidFill>
              </a:rPr>
              <a:t>Takes a long time for red core to benefit </a:t>
            </a:r>
          </a:p>
          <a:p>
            <a:pPr algn="ctr"/>
            <a:r>
              <a:rPr lang="en-US" sz="2200" i="1" dirty="0" smtClean="0">
                <a:solidFill>
                  <a:srgbClr val="C00000"/>
                </a:solidFill>
              </a:rPr>
              <a:t>from cache priority</a:t>
            </a:r>
          </a:p>
        </p:txBody>
      </p:sp>
      <p:cxnSp>
        <p:nvCxnSpPr>
          <p:cNvPr id="42" name="Curved Connector 41"/>
          <p:cNvCxnSpPr/>
          <p:nvPr/>
        </p:nvCxnSpPr>
        <p:spPr>
          <a:xfrm rot="16200000" flipH="1">
            <a:off x="3655864" y="3536862"/>
            <a:ext cx="1331932" cy="1079689"/>
          </a:xfrm>
          <a:prstGeom prst="curvedConnector3">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762000" y="5203028"/>
            <a:ext cx="7772401" cy="1200329"/>
          </a:xfrm>
          <a:prstGeom prst="rect">
            <a:avLst/>
          </a:prstGeom>
          <a:solidFill>
            <a:schemeClr val="bg1"/>
          </a:solidFill>
          <a:ln w="25400">
            <a:solidFill>
              <a:schemeClr val="tx1"/>
            </a:solidFill>
          </a:ln>
        </p:spPr>
        <p:txBody>
          <a:bodyPr wrap="square">
            <a:spAutoFit/>
          </a:bodyPr>
          <a:lstStyle/>
          <a:p>
            <a:pPr lvl="0" algn="ctr"/>
            <a:r>
              <a:rPr lang="en-US" sz="3600" i="1" dirty="0" smtClean="0">
                <a:solidFill>
                  <a:srgbClr val="C00000"/>
                </a:solidFill>
                <a:ea typeface="Tahoma" pitchFamily="34" charset="0"/>
                <a:cs typeface="Tahoma" pitchFamily="34" charset="0"/>
              </a:rPr>
              <a:t>Long warmup </a:t>
            </a:r>
          </a:p>
          <a:p>
            <a:pPr lvl="0" algn="ctr"/>
            <a:r>
              <a:rPr lang="en-US" sz="3600" i="1" dirty="0" smtClean="0">
                <a:solidFill>
                  <a:srgbClr val="C00000"/>
                </a:solidFill>
                <a:ea typeface="Tahoma" pitchFamily="34" charset="0"/>
                <a:cs typeface="Tahoma" pitchFamily="34" charset="0"/>
              </a:rPr>
              <a:t>Lots of interference to other applications</a:t>
            </a:r>
            <a:endParaRPr lang="en-US" sz="3600" i="1" dirty="0">
              <a:solidFill>
                <a:srgbClr val="C00000"/>
              </a:solidFill>
              <a:latin typeface="+mn-lt"/>
              <a:ea typeface="Tahoma" pitchFamily="34" charset="0"/>
              <a:cs typeface="Tahoma" pitchFamily="34" charset="0"/>
            </a:endParaRPr>
          </a:p>
        </p:txBody>
      </p:sp>
    </p:spTree>
    <p:custDataLst>
      <p:tags r:id="rId1"/>
    </p:custDataLst>
    <p:extLst>
      <p:ext uri="{BB962C8B-B14F-4D97-AF65-F5344CB8AC3E}">
        <p14:creationId xmlns:p14="http://schemas.microsoft.com/office/powerpoint/2010/main" val="2871038792"/>
      </p:ext>
    </p:extLst>
  </p:cSld>
  <p:clrMapOvr>
    <a:masterClrMapping/>
  </p:clrMapOvr>
  <mc:AlternateContent xmlns:mc="http://schemas.openxmlformats.org/markup-compatibility/2006" xmlns:p14="http://schemas.microsoft.com/office/powerpoint/2010/main">
    <mc:Choice Requires="p14">
      <p:transition spd="slow" p14:dur="2000" advTm="77657"/>
    </mc:Choice>
    <mc:Fallback xmlns="">
      <p:transition spd="slow" advTm="776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63" presetClass="path" presetSubtype="0" accel="50000" decel="50000" fill="hold" grpId="0" nodeType="clickEffect">
                                  <p:stCondLst>
                                    <p:cond delay="0"/>
                                  </p:stCondLst>
                                  <p:childTnLst>
                                    <p:animMotion origin="layout" path="M 3.33333E-6 2.96296E-6 L 0.25 2.96296E-6 " pathEditMode="relative" rAng="0" ptsTypes="AA">
                                      <p:cBhvr>
                                        <p:cTn id="16" dur="2000" fill="hold"/>
                                        <p:tgtEl>
                                          <p:spTgt spid="20"/>
                                        </p:tgtEl>
                                        <p:attrNameLst>
                                          <p:attrName>ppt_x</p:attrName>
                                          <p:attrName>ppt_y</p:attrName>
                                        </p:attrNameLst>
                                      </p:cBhvr>
                                      <p:rCtr x="12500" y="0"/>
                                    </p:animMotion>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grpId="2" nodeType="clickEffect">
                                  <p:stCondLst>
                                    <p:cond delay="0"/>
                                  </p:stCondLst>
                                  <p:childTnLst>
                                    <p:set>
                                      <p:cBhvr>
                                        <p:cTn id="20" dur="1" fill="hold">
                                          <p:stCondLst>
                                            <p:cond delay="0"/>
                                          </p:stCondLst>
                                        </p:cTn>
                                        <p:tgtEl>
                                          <p:spTgt spid="20"/>
                                        </p:tgtEl>
                                        <p:attrNameLst>
                                          <p:attrName>style.visibility</p:attrName>
                                        </p:attrNameLst>
                                      </p:cBhvr>
                                      <p:to>
                                        <p:strVal val="hidden"/>
                                      </p:to>
                                    </p:set>
                                  </p:childTnLst>
                                </p:cTn>
                              </p:par>
                              <p:par>
                                <p:cTn id="21" presetID="1" presetClass="entr" presetSubtype="0" fill="hold" grpId="1" nodeType="with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63" presetClass="path" presetSubtype="0" accel="50000" decel="50000" fill="hold" grpId="0" nodeType="clickEffect">
                                  <p:stCondLst>
                                    <p:cond delay="0"/>
                                  </p:stCondLst>
                                  <p:childTnLst>
                                    <p:animMotion origin="layout" path="M 1.66667E-6 5.55112E-17 L 0.25 5.55112E-17 " pathEditMode="relative" rAng="0" ptsTypes="AA">
                                      <p:cBhvr>
                                        <p:cTn id="26" dur="2000" fill="hold"/>
                                        <p:tgtEl>
                                          <p:spTgt spid="22"/>
                                        </p:tgtEl>
                                        <p:attrNameLst>
                                          <p:attrName>ppt_x</p:attrName>
                                          <p:attrName>ppt_y</p:attrName>
                                        </p:attrNameLst>
                                      </p:cBhvr>
                                      <p:rCtr x="12500" y="0"/>
                                    </p:animMotion>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2" nodeType="clickEffect">
                                  <p:stCondLst>
                                    <p:cond delay="0"/>
                                  </p:stCondLst>
                                  <p:childTnLst>
                                    <p:set>
                                      <p:cBhvr>
                                        <p:cTn id="30" dur="1" fill="hold">
                                          <p:stCondLst>
                                            <p:cond delay="0"/>
                                          </p:stCondLst>
                                        </p:cTn>
                                        <p:tgtEl>
                                          <p:spTgt spid="2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1" nodeType="clickEffect">
                                  <p:stCondLst>
                                    <p:cond delay="0"/>
                                  </p:stCondLst>
                                  <p:childTnLst>
                                    <p:set>
                                      <p:cBhvr>
                                        <p:cTn id="38" dur="1" fill="hold">
                                          <p:stCondLst>
                                            <p:cond delay="0"/>
                                          </p:stCondLst>
                                        </p:cTn>
                                        <p:tgtEl>
                                          <p:spTgt spid="39"/>
                                        </p:tgtEl>
                                        <p:attrNameLst>
                                          <p:attrName>style.visibility</p:attrName>
                                        </p:attrNameLst>
                                      </p:cBhvr>
                                      <p:to>
                                        <p:strVal val="hidden"/>
                                      </p:to>
                                    </p:set>
                                  </p:childTnLst>
                                </p:cTn>
                              </p:par>
                              <p:par>
                                <p:cTn id="39" presetID="1" presetClass="exit" presetSubtype="0" fill="hold" grpId="1" nodeType="withEffect">
                                  <p:stCondLst>
                                    <p:cond delay="0"/>
                                  </p:stCondLst>
                                  <p:childTnLst>
                                    <p:set>
                                      <p:cBhvr>
                                        <p:cTn id="40" dur="1" fill="hold">
                                          <p:stCondLst>
                                            <p:cond delay="0"/>
                                          </p:stCondLst>
                                        </p:cTn>
                                        <p:tgtEl>
                                          <p:spTgt spid="19"/>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15"/>
                                        </p:tgtEl>
                                        <p:attrNameLst>
                                          <p:attrName>style.visibility</p:attrName>
                                        </p:attrNameLst>
                                      </p:cBhvr>
                                      <p:to>
                                        <p:strVal val="hidden"/>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8"/>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9"/>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0"/>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1"/>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1" nodeType="clickEffect">
                                  <p:stCondLst>
                                    <p:cond delay="0"/>
                                  </p:stCondLst>
                                  <p:childTnLst>
                                    <p:set>
                                      <p:cBhvr>
                                        <p:cTn id="64" dur="1" fill="hold">
                                          <p:stCondLst>
                                            <p:cond delay="0"/>
                                          </p:stCondLst>
                                        </p:cTn>
                                        <p:tgtEl>
                                          <p:spTgt spid="3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1" nodeType="clickEffect">
                                  <p:stCondLst>
                                    <p:cond delay="0"/>
                                  </p:stCondLst>
                                  <p:childTnLst>
                                    <p:set>
                                      <p:cBhvr>
                                        <p:cTn id="68" dur="1" fill="hold">
                                          <p:stCondLst>
                                            <p:cond delay="0"/>
                                          </p:stCondLst>
                                        </p:cTn>
                                        <p:tgtEl>
                                          <p:spTgt spid="3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4"/>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40">
                                            <p:txEl>
                                              <p:pRg st="0" end="0"/>
                                            </p:txEl>
                                          </p:spTgt>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42"/>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nodeType="clickEffect">
                                  <p:stCondLst>
                                    <p:cond delay="0"/>
                                  </p:stCondLst>
                                  <p:childTnLst>
                                    <p:set>
                                      <p:cBhvr>
                                        <p:cTn id="82" dur="1" fill="hold">
                                          <p:stCondLst>
                                            <p:cond delay="0"/>
                                          </p:stCondLst>
                                        </p:cTn>
                                        <p:tgtEl>
                                          <p:spTgt spid="40">
                                            <p:txEl>
                                              <p:pRg st="1" end="1"/>
                                            </p:txEl>
                                          </p:spTgt>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40">
                                            <p:txEl>
                                              <p:pRg st="2" end="2"/>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48"/>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48">
                                            <p:txEl>
                                              <p:pRg st="0" end="0"/>
                                            </p:txEl>
                                          </p:spTgt>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4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P spid="19" grpId="0" animBg="1"/>
      <p:bldP spid="19" grpId="1" animBg="1"/>
      <p:bldP spid="20" grpId="0" animBg="1"/>
      <p:bldP spid="20" grpId="1" animBg="1"/>
      <p:bldP spid="20" grpId="2" animBg="1"/>
      <p:bldP spid="22" grpId="0" animBg="1"/>
      <p:bldP spid="22" grpId="1" animBg="1"/>
      <p:bldP spid="22" grpId="2" animBg="1"/>
      <p:bldP spid="23" grpId="0" animBg="1"/>
      <p:bldP spid="25" grpId="0" animBg="1"/>
      <p:bldP spid="26" grpId="0" animBg="1"/>
      <p:bldP spid="27" grpId="0" animBg="1"/>
      <p:bldP spid="28" grpId="0" animBg="1"/>
      <p:bldP spid="29" grpId="0" animBg="1"/>
      <p:bldP spid="30" grpId="0" animBg="1"/>
      <p:bldP spid="31" grpId="0" animBg="1"/>
      <p:bldP spid="34" grpId="0" animBg="1"/>
      <p:bldP spid="35" grpId="1" animBg="1"/>
      <p:bldP spid="38" grpId="1"/>
      <p:bldP spid="39" grpId="0"/>
      <p:bldP spid="39" grpId="1"/>
      <p:bldP spid="4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700" dirty="0" smtClean="0"/>
              <a:t>Our Approach: </a:t>
            </a:r>
            <a:br>
              <a:rPr lang="en-US" sz="3700" dirty="0" smtClean="0"/>
            </a:br>
            <a:r>
              <a:rPr lang="en-US" sz="3700" dirty="0" smtClean="0"/>
              <a:t>Quantify and Remove Cache Interference</a:t>
            </a:r>
            <a:endParaRPr lang="en-US" sz="3700" dirty="0"/>
          </a:p>
        </p:txBody>
      </p:sp>
      <p:sp>
        <p:nvSpPr>
          <p:cNvPr id="3" name="Content Placeholder 2"/>
          <p:cNvSpPr>
            <a:spLocks noGrp="1"/>
          </p:cNvSpPr>
          <p:nvPr>
            <p:ph idx="1"/>
          </p:nvPr>
        </p:nvSpPr>
        <p:spPr/>
        <p:txBody>
          <a:bodyPr/>
          <a:lstStyle/>
          <a:p>
            <a:pPr marL="514350" indent="-514350">
              <a:buAutoNum type="arabicPeriod"/>
            </a:pPr>
            <a:r>
              <a:rPr lang="en-US" i="1" dirty="0" smtClean="0">
                <a:solidFill>
                  <a:srgbClr val="C00000"/>
                </a:solidFill>
              </a:rPr>
              <a:t>Quantify impact </a:t>
            </a:r>
            <a:r>
              <a:rPr lang="en-US" dirty="0" smtClean="0">
                <a:solidFill>
                  <a:srgbClr val="0070C0"/>
                </a:solidFill>
              </a:rPr>
              <a:t>of shared cache interference</a:t>
            </a:r>
          </a:p>
          <a:p>
            <a:pPr marL="514350" indent="-514350">
              <a:buAutoNum type="arabicPeriod"/>
            </a:pPr>
            <a:endParaRPr lang="en-US" dirty="0" smtClean="0">
              <a:solidFill>
                <a:srgbClr val="0070C0"/>
              </a:solidFill>
            </a:endParaRPr>
          </a:p>
          <a:p>
            <a:pPr marL="514350" indent="-514350">
              <a:buAutoNum type="arabicPeriod"/>
            </a:pPr>
            <a:r>
              <a:rPr lang="en-US" i="1" dirty="0" smtClean="0">
                <a:solidFill>
                  <a:srgbClr val="C00000"/>
                </a:solidFill>
              </a:rPr>
              <a:t>Remove impact </a:t>
            </a:r>
            <a:r>
              <a:rPr lang="en-US" dirty="0" smtClean="0">
                <a:solidFill>
                  <a:srgbClr val="0070C0"/>
                </a:solidFill>
              </a:rPr>
              <a:t>of shared cache interference on </a:t>
            </a:r>
            <a:r>
              <a:rPr lang="en-US" dirty="0" err="1" smtClean="0">
                <a:solidFill>
                  <a:srgbClr val="0070C0"/>
                </a:solidFill>
              </a:rPr>
              <a:t>CAR</a:t>
            </a:r>
            <a:r>
              <a:rPr lang="en-US" baseline="-25000" dirty="0" err="1" smtClean="0">
                <a:solidFill>
                  <a:srgbClr val="0070C0"/>
                </a:solidFill>
              </a:rPr>
              <a:t>Alone</a:t>
            </a:r>
            <a:r>
              <a:rPr lang="en-US" baseline="-25000" dirty="0" smtClean="0">
                <a:solidFill>
                  <a:srgbClr val="0070C0"/>
                </a:solidFill>
              </a:rPr>
              <a:t> </a:t>
            </a:r>
            <a:r>
              <a:rPr lang="en-US" dirty="0" smtClean="0">
                <a:solidFill>
                  <a:srgbClr val="0070C0"/>
                </a:solidFill>
              </a:rPr>
              <a:t>estimates</a:t>
            </a:r>
            <a:endParaRPr lang="en-US" dirty="0">
              <a:solidFill>
                <a:srgbClr val="0070C0"/>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17</a:t>
            </a:fld>
            <a:endParaRPr lang="en-US"/>
          </a:p>
        </p:txBody>
      </p:sp>
    </p:spTree>
    <p:extLst>
      <p:ext uri="{BB962C8B-B14F-4D97-AF65-F5344CB8AC3E}">
        <p14:creationId xmlns:p14="http://schemas.microsoft.com/office/powerpoint/2010/main" val="306481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Quantify Shared Cache Interference</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18</a:t>
            </a:fld>
            <a:endParaRPr lang="en-US"/>
          </a:p>
        </p:txBody>
      </p:sp>
      <p:sp>
        <p:nvSpPr>
          <p:cNvPr id="6" name="Rectangle 65"/>
          <p:cNvSpPr>
            <a:spLocks noChangeArrowheads="1"/>
          </p:cNvSpPr>
          <p:nvPr/>
        </p:nvSpPr>
        <p:spPr bwMode="auto">
          <a:xfrm>
            <a:off x="6183313" y="2006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7" name="TextBox 66"/>
          <p:cNvSpPr txBox="1">
            <a:spLocks noChangeArrowheads="1"/>
          </p:cNvSpPr>
          <p:nvPr/>
        </p:nvSpPr>
        <p:spPr bwMode="auto">
          <a:xfrm>
            <a:off x="6212075" y="2710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8" name="Rectangle 65"/>
          <p:cNvSpPr>
            <a:spLocks noChangeArrowheads="1"/>
          </p:cNvSpPr>
          <p:nvPr/>
        </p:nvSpPr>
        <p:spPr bwMode="auto">
          <a:xfrm>
            <a:off x="2622769" y="2398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9" name="TextBox 66"/>
          <p:cNvSpPr txBox="1">
            <a:spLocks noChangeArrowheads="1"/>
          </p:cNvSpPr>
          <p:nvPr/>
        </p:nvSpPr>
        <p:spPr bwMode="auto">
          <a:xfrm>
            <a:off x="2646372" y="2675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10" name="Right Arrow 9"/>
          <p:cNvSpPr/>
          <p:nvPr/>
        </p:nvSpPr>
        <p:spPr>
          <a:xfrm>
            <a:off x="4285596" y="2514600"/>
            <a:ext cx="1734204"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Arrow 10"/>
          <p:cNvSpPr/>
          <p:nvPr/>
        </p:nvSpPr>
        <p:spPr>
          <a:xfrm>
            <a:off x="4251434" y="3334404"/>
            <a:ext cx="1692166"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a:off x="1847196" y="2496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1752600" y="1600200"/>
            <a:ext cx="1981200" cy="861774"/>
          </a:xfrm>
          <a:prstGeom prst="rect">
            <a:avLst/>
          </a:prstGeom>
          <a:noFill/>
        </p:spPr>
        <p:txBody>
          <a:bodyPr wrap="square" rtlCol="0">
            <a:spAutoFit/>
          </a:bodyPr>
          <a:lstStyle/>
          <a:p>
            <a:r>
              <a:rPr lang="en-US" sz="2500" i="1" dirty="0" smtClean="0"/>
              <a:t>Cache </a:t>
            </a:r>
          </a:p>
          <a:p>
            <a:r>
              <a:rPr lang="en-US" sz="2500" i="1" dirty="0" smtClean="0"/>
              <a:t>Access Rate</a:t>
            </a:r>
            <a:endParaRPr lang="en-US" sz="2500" i="1" dirty="0"/>
          </a:p>
        </p:txBody>
      </p:sp>
      <p:sp>
        <p:nvSpPr>
          <p:cNvPr id="14" name="Left Arrow 13"/>
          <p:cNvSpPr/>
          <p:nvPr/>
        </p:nvSpPr>
        <p:spPr>
          <a:xfrm>
            <a:off x="1784132" y="3352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65"/>
          <p:cNvSpPr>
            <a:spLocks noChangeArrowheads="1"/>
          </p:cNvSpPr>
          <p:nvPr/>
        </p:nvSpPr>
        <p:spPr bwMode="auto">
          <a:xfrm>
            <a:off x="2616419" y="4233321"/>
            <a:ext cx="1554163" cy="996950"/>
          </a:xfrm>
          <a:prstGeom prst="rect">
            <a:avLst/>
          </a:prstGeom>
          <a:noFill/>
          <a:ln w="54864" algn="ctr">
            <a:solidFill>
              <a:srgbClr val="C00000"/>
            </a:solidFill>
            <a:round/>
            <a:headEnd/>
            <a:tailEnd/>
          </a:ln>
        </p:spPr>
        <p:txBody>
          <a:bodyPr/>
          <a:lstStyle/>
          <a:p>
            <a:pPr algn="ctr" eaLnBrk="0" hangingPunct="0"/>
            <a:r>
              <a:rPr lang="en-US" sz="2400" i="1" dirty="0" smtClean="0">
                <a:solidFill>
                  <a:srgbClr val="C00000"/>
                </a:solidFill>
                <a:latin typeface="Tahoma" pitchFamily="34" charset="0"/>
                <a:ea typeface="Tahoma" pitchFamily="34" charset="0"/>
                <a:cs typeface="Tahoma" pitchFamily="34" charset="0"/>
              </a:rPr>
              <a:t>Auxiliary Tag Store</a:t>
            </a:r>
            <a:endParaRPr lang="en-US" sz="2200" i="1" dirty="0">
              <a:solidFill>
                <a:srgbClr val="C00000"/>
              </a:solidFill>
              <a:latin typeface="Tahoma" pitchFamily="34" charset="0"/>
              <a:ea typeface="Tahoma" pitchFamily="34" charset="0"/>
              <a:cs typeface="Tahoma" pitchFamily="34" charset="0"/>
            </a:endParaRPr>
          </a:p>
        </p:txBody>
      </p:sp>
      <p:sp>
        <p:nvSpPr>
          <p:cNvPr id="16" name="TextBox 15"/>
          <p:cNvSpPr txBox="1"/>
          <p:nvPr/>
        </p:nvSpPr>
        <p:spPr>
          <a:xfrm>
            <a:off x="6432332" y="3895463"/>
            <a:ext cx="1524000" cy="523220"/>
          </a:xfrm>
          <a:prstGeom prst="rect">
            <a:avLst/>
          </a:prstGeom>
          <a:noFill/>
        </p:spPr>
        <p:txBody>
          <a:bodyPr wrap="square" rtlCol="0">
            <a:spAutoFit/>
          </a:bodyPr>
          <a:lstStyle/>
          <a:p>
            <a:r>
              <a:rPr lang="en-US" sz="2800" i="1" dirty="0" smtClean="0">
                <a:solidFill>
                  <a:srgbClr val="C00000"/>
                </a:solidFill>
                <a:latin typeface="Tahoma" pitchFamily="34" charset="0"/>
                <a:ea typeface="Tahoma" pitchFamily="34" charset="0"/>
                <a:cs typeface="Tahoma" pitchFamily="34" charset="0"/>
              </a:rPr>
              <a:t>Priority</a:t>
            </a:r>
            <a:endParaRPr lang="en-US" sz="2800" i="1" dirty="0">
              <a:solidFill>
                <a:srgbClr val="C00000"/>
              </a:solidFill>
              <a:latin typeface="Tahoma" pitchFamily="34" charset="0"/>
              <a:ea typeface="Tahoma" pitchFamily="34" charset="0"/>
              <a:cs typeface="Tahoma" pitchFamily="34" charset="0"/>
            </a:endParaRPr>
          </a:p>
        </p:txBody>
      </p:sp>
      <p:sp>
        <p:nvSpPr>
          <p:cNvPr id="17" name="Rectangle 16"/>
          <p:cNvSpPr/>
          <p:nvPr/>
        </p:nvSpPr>
        <p:spPr>
          <a:xfrm>
            <a:off x="4419600" y="213360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609600" y="2106071"/>
            <a:ext cx="990600" cy="9144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19" name="Rectangle 18"/>
          <p:cNvSpPr/>
          <p:nvPr/>
        </p:nvSpPr>
        <p:spPr>
          <a:xfrm>
            <a:off x="609600" y="3401471"/>
            <a:ext cx="9906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20" name="Rectangle 19"/>
          <p:cNvSpPr/>
          <p:nvPr/>
        </p:nvSpPr>
        <p:spPr>
          <a:xfrm>
            <a:off x="5265704" y="2137603"/>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139966" y="3645837"/>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a:off x="3733800" y="4849271"/>
            <a:ext cx="1828800" cy="304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5633540" y="4904445"/>
            <a:ext cx="2364830" cy="861774"/>
          </a:xfrm>
          <a:prstGeom prst="rect">
            <a:avLst/>
          </a:prstGeom>
          <a:noFill/>
          <a:ln w="25400">
            <a:noFill/>
          </a:ln>
        </p:spPr>
        <p:txBody>
          <a:bodyPr wrap="square" rtlCol="0">
            <a:spAutoFit/>
          </a:bodyPr>
          <a:lstStyle/>
          <a:p>
            <a:r>
              <a:rPr lang="en-US" sz="2500" b="1" i="1" dirty="0" smtClean="0"/>
              <a:t>Still in auxiliary tag store</a:t>
            </a:r>
            <a:endParaRPr lang="en-US" sz="2500" b="1" i="1" dirty="0"/>
          </a:p>
        </p:txBody>
      </p:sp>
      <p:sp>
        <p:nvSpPr>
          <p:cNvPr id="24" name="Rectangle 65"/>
          <p:cNvSpPr>
            <a:spLocks noChangeArrowheads="1"/>
          </p:cNvSpPr>
          <p:nvPr/>
        </p:nvSpPr>
        <p:spPr bwMode="auto">
          <a:xfrm>
            <a:off x="2621071" y="5480050"/>
            <a:ext cx="1554163" cy="996950"/>
          </a:xfrm>
          <a:prstGeom prst="rect">
            <a:avLst/>
          </a:prstGeom>
          <a:noFill/>
          <a:ln w="54864" algn="ctr">
            <a:solidFill>
              <a:srgbClr val="0070C0"/>
            </a:solidFill>
            <a:round/>
            <a:headEnd/>
            <a:tailEnd/>
          </a:ln>
        </p:spPr>
        <p:txBody>
          <a:bodyPr/>
          <a:lstStyle/>
          <a:p>
            <a:pPr algn="ctr" eaLnBrk="0" hangingPunct="0"/>
            <a:r>
              <a:rPr lang="en-US" sz="2400" i="1" dirty="0" smtClean="0">
                <a:solidFill>
                  <a:srgbClr val="0070C0"/>
                </a:solidFill>
                <a:latin typeface="Tahoma" pitchFamily="34" charset="0"/>
                <a:ea typeface="Tahoma" pitchFamily="34" charset="0"/>
                <a:cs typeface="Tahoma" pitchFamily="34" charset="0"/>
              </a:rPr>
              <a:t>Auxiliary Tag Store</a:t>
            </a:r>
            <a:endParaRPr lang="en-US" sz="2200" i="1" dirty="0">
              <a:solidFill>
                <a:srgbClr val="0070C0"/>
              </a:solidFill>
              <a:latin typeface="Tahoma" pitchFamily="34" charset="0"/>
              <a:ea typeface="Tahoma" pitchFamily="34" charset="0"/>
              <a:cs typeface="Tahoma" pitchFamily="34" charset="0"/>
            </a:endParaRPr>
          </a:p>
        </p:txBody>
      </p:sp>
      <p:sp>
        <p:nvSpPr>
          <p:cNvPr id="25" name="Rectangle 24"/>
          <p:cNvSpPr/>
          <p:nvPr/>
        </p:nvSpPr>
        <p:spPr>
          <a:xfrm>
            <a:off x="3134706" y="5738810"/>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Content Placeholder 2"/>
          <p:cNvSpPr txBox="1">
            <a:spLocks/>
          </p:cNvSpPr>
          <p:nvPr/>
        </p:nvSpPr>
        <p:spPr>
          <a:xfrm>
            <a:off x="428298" y="5686098"/>
            <a:ext cx="8245366" cy="914400"/>
          </a:xfrm>
          <a:prstGeom prst="rect">
            <a:avLst/>
          </a:prstGeom>
          <a:solidFill>
            <a:schemeClr val="bg1"/>
          </a:solidFill>
          <a:ln>
            <a:solidFill>
              <a:schemeClr val="tx1"/>
            </a:solidFill>
          </a:ln>
        </p:spPr>
        <p:txBody>
          <a:bodyPr vert="horz" lIns="91440" tIns="45720" rIns="91440" bIns="45720" rtlCol="0" anchor="ctr">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rgbClr val="C00000"/>
                </a:solidFill>
                <a:effectLst/>
                <a:uLnTx/>
                <a:uFillTx/>
                <a:latin typeface="+mn-lt"/>
                <a:ea typeface="+mn-ea"/>
                <a:cs typeface="+mn-cs"/>
              </a:rPr>
              <a:t>Count number of such </a:t>
            </a:r>
            <a:r>
              <a:rPr kumimoji="0" lang="en-US" sz="3200" b="1" i="1" u="none" strike="noStrike" kern="1200" cap="none" spc="0" normalizeH="0" baseline="0" noProof="0" dirty="0" smtClean="0">
                <a:ln>
                  <a:noFill/>
                </a:ln>
                <a:solidFill>
                  <a:srgbClr val="C00000"/>
                </a:solidFill>
                <a:effectLst/>
                <a:uLnTx/>
                <a:uFillTx/>
                <a:latin typeface="+mn-lt"/>
                <a:ea typeface="+mn-ea"/>
                <a:cs typeface="+mn-cs"/>
              </a:rPr>
              <a:t>contention misses</a:t>
            </a:r>
            <a:endParaRPr kumimoji="0" lang="en-US" sz="3200" b="1" i="1" u="none" strike="noStrike" kern="1200" cap="none" spc="0" normalizeH="0" baseline="0" noProof="0" dirty="0" smtClean="0">
              <a:ln>
                <a:noFill/>
              </a:ln>
              <a:solidFill>
                <a:schemeClr val="tx1"/>
              </a:solidFill>
              <a:effectLst/>
              <a:uLnTx/>
              <a:uFillTx/>
              <a:latin typeface="+mn-lt"/>
              <a:ea typeface="+mn-ea"/>
              <a:cs typeface="+mn-cs"/>
            </a:endParaRPr>
          </a:p>
        </p:txBody>
      </p:sp>
    </p:spTree>
    <p:custDataLst>
      <p:tags r:id="rId1"/>
    </p:custDataLst>
    <p:extLst>
      <p:ext uri="{BB962C8B-B14F-4D97-AF65-F5344CB8AC3E}">
        <p14:creationId xmlns:p14="http://schemas.microsoft.com/office/powerpoint/2010/main" val="1686833797"/>
      </p:ext>
    </p:extLst>
  </p:cSld>
  <p:clrMapOvr>
    <a:masterClrMapping/>
  </p:clrMapOvr>
  <mc:AlternateContent xmlns:mc="http://schemas.openxmlformats.org/markup-compatibility/2006" xmlns:p14="http://schemas.microsoft.com/office/powerpoint/2010/main">
    <mc:Choice Requires="p14">
      <p:transition spd="slow" p14:dur="2000" advTm="66723"/>
    </mc:Choice>
    <mc:Fallback xmlns="">
      <p:transition spd="slow" advTm="667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1" nodeType="clickEffect">
                                  <p:stCondLst>
                                    <p:cond delay="0"/>
                                  </p:stCondLst>
                                  <p:childTnLst>
                                    <p:animMotion origin="layout" path="M 4.16667E-6 -3.7037E-6 L 0.31093 -0.0037 " pathEditMode="relative" rAng="0" ptsTypes="AA">
                                      <p:cBhvr>
                                        <p:cTn id="18" dur="2000" fill="hold"/>
                                        <p:tgtEl>
                                          <p:spTgt spid="17"/>
                                        </p:tgtEl>
                                        <p:attrNameLst>
                                          <p:attrName>ppt_x</p:attrName>
                                          <p:attrName>ppt_y</p:attrName>
                                        </p:attrNameLst>
                                      </p:cBhvr>
                                      <p:rCtr x="155" y="-2"/>
                                    </p:animMotion>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2" nodeType="clickEffect">
                                  <p:stCondLst>
                                    <p:cond delay="0"/>
                                  </p:stCondLst>
                                  <p:childTnLst>
                                    <p:animMotion origin="layout" path="M 0.31093 0.00695 L 0.31093 0.20695 " pathEditMode="relative" rAng="0" ptsTypes="AA">
                                      <p:cBhvr>
                                        <p:cTn id="22" dur="2000" fill="hold"/>
                                        <p:tgtEl>
                                          <p:spTgt spid="17"/>
                                        </p:tgtEl>
                                        <p:attrNameLst>
                                          <p:attrName>ppt_x</p:attrName>
                                          <p:attrName>ppt_y</p:attrName>
                                        </p:attrNameLst>
                                      </p:cBhvr>
                                      <p:rCtr x="0" y="100"/>
                                    </p:animMotion>
                                  </p:childTnLst>
                                </p:cTn>
                              </p:par>
                            </p:childTnLst>
                          </p:cTn>
                        </p:par>
                      </p:childTnLst>
                    </p:cTn>
                  </p:par>
                  <p:par>
                    <p:cTn id="23" fill="hold">
                      <p:stCondLst>
                        <p:cond delay="indefinite"/>
                      </p:stCondLst>
                      <p:childTnLst>
                        <p:par>
                          <p:cTn id="24" fill="hold">
                            <p:stCondLst>
                              <p:cond delay="0"/>
                            </p:stCondLst>
                            <p:childTnLst>
                              <p:par>
                                <p:cTn id="25" presetID="0" presetClass="path" presetSubtype="0" accel="50000" decel="50000" fill="hold" grpId="3" nodeType="clickEffect">
                                  <p:stCondLst>
                                    <p:cond delay="0"/>
                                  </p:stCondLst>
                                  <p:childTnLst>
                                    <p:animMotion origin="layout" path="M 0.31267 0.22315 L -0.13733 0.22315 " pathEditMode="relative" rAng="0" ptsTypes="AA">
                                      <p:cBhvr>
                                        <p:cTn id="26" dur="2000" fill="hold"/>
                                        <p:tgtEl>
                                          <p:spTgt spid="17"/>
                                        </p:tgtEl>
                                        <p:attrNameLst>
                                          <p:attrName>ppt_x</p:attrName>
                                          <p:attrName>ppt_y</p:attrName>
                                        </p:attrNameLst>
                                      </p:cBhvr>
                                      <p:rCtr x="-225" y="0"/>
                                    </p:animMotion>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childTnLst>
                          </p:cTn>
                        </p:par>
                        <p:par>
                          <p:cTn id="31" fill="hold">
                            <p:stCondLst>
                              <p:cond delay="0"/>
                            </p:stCondLst>
                            <p:childTnLst>
                              <p:par>
                                <p:cTn id="32" presetID="0" presetClass="path" presetSubtype="0" accel="50000" decel="50000" fill="hold" nodeType="afterEffect">
                                  <p:stCondLst>
                                    <p:cond delay="0"/>
                                  </p:stCondLst>
                                  <p:childTnLst>
                                    <p:animMotion origin="layout" path="M 0.31093 0.20694 L -0.13907 0.34791 " pathEditMode="relative" rAng="0" ptsTypes="AA">
                                      <p:cBhvr>
                                        <p:cTn id="33" dur="2000" fill="hold"/>
                                        <p:tgtEl>
                                          <p:spTgt spid="17"/>
                                        </p:tgtEl>
                                        <p:attrNameLst>
                                          <p:attrName>ppt_x</p:attrName>
                                          <p:attrName>ppt_y</p:attrName>
                                        </p:attrNameLst>
                                      </p:cBhvr>
                                      <p:rCtr x="-225" y="70"/>
                                    </p:animMotion>
                                  </p:childTnLst>
                                </p:cTn>
                              </p:par>
                            </p:childTnLst>
                          </p:cTn>
                        </p:par>
                      </p:childTnLst>
                    </p:cTn>
                  </p:par>
                  <p:par>
                    <p:cTn id="34" fill="hold">
                      <p:stCondLst>
                        <p:cond delay="indefinite"/>
                      </p:stCondLst>
                      <p:childTnLst>
                        <p:par>
                          <p:cTn id="35" fill="hold">
                            <p:stCondLst>
                              <p:cond delay="0"/>
                            </p:stCondLst>
                            <p:childTnLst>
                              <p:par>
                                <p:cTn id="36" presetID="0" presetClass="path" presetSubtype="0" accel="50000" decel="50000" fill="hold" grpId="1" nodeType="clickEffect">
                                  <p:stCondLst>
                                    <p:cond delay="0"/>
                                  </p:stCondLst>
                                  <p:childTnLst>
                                    <p:animMotion origin="layout" path="M -5.55556E-7 -0.00926 L 0.225 0.00185 " pathEditMode="relative" rAng="0" ptsTypes="AA">
                                      <p:cBhvr>
                                        <p:cTn id="37" dur="2000" fill="hold"/>
                                        <p:tgtEl>
                                          <p:spTgt spid="20"/>
                                        </p:tgtEl>
                                        <p:attrNameLst>
                                          <p:attrName>ppt_x</p:attrName>
                                          <p:attrName>ppt_y</p:attrName>
                                        </p:attrNameLst>
                                      </p:cBhvr>
                                      <p:rCtr x="112" y="6"/>
                                    </p:animMotion>
                                  </p:childTnLst>
                                </p:cTn>
                              </p:par>
                            </p:childTnLst>
                          </p:cTn>
                        </p:par>
                      </p:childTnLst>
                    </p:cTn>
                  </p:par>
                  <p:par>
                    <p:cTn id="38" fill="hold">
                      <p:stCondLst>
                        <p:cond delay="indefinite"/>
                      </p:stCondLst>
                      <p:childTnLst>
                        <p:par>
                          <p:cTn id="39" fill="hold">
                            <p:stCondLst>
                              <p:cond delay="0"/>
                            </p:stCondLst>
                            <p:childTnLst>
                              <p:par>
                                <p:cTn id="40" presetID="0" presetClass="path" presetSubtype="0" accel="50000" decel="50000" fill="hold" grpId="2" nodeType="clickEffect">
                                  <p:stCondLst>
                                    <p:cond delay="0"/>
                                  </p:stCondLst>
                                  <p:childTnLst>
                                    <p:animMotion origin="layout" path="M 0.21945 0.00694 L 0.21945 0.20694 " pathEditMode="relative" rAng="0" ptsTypes="AA">
                                      <p:cBhvr>
                                        <p:cTn id="41" dur="2000" fill="hold"/>
                                        <p:tgtEl>
                                          <p:spTgt spid="20"/>
                                        </p:tgtEl>
                                        <p:attrNameLst>
                                          <p:attrName>ppt_x</p:attrName>
                                          <p:attrName>ppt_y</p:attrName>
                                        </p:attrNameLst>
                                      </p:cBhvr>
                                      <p:rCtr x="0" y="100"/>
                                    </p:animMotion>
                                  </p:childTnLst>
                                </p:cTn>
                              </p:par>
                            </p:childTnLst>
                          </p:cTn>
                        </p:par>
                      </p:childTnLst>
                    </p:cTn>
                  </p:par>
                  <p:par>
                    <p:cTn id="42" fill="hold">
                      <p:stCondLst>
                        <p:cond delay="indefinite"/>
                      </p:stCondLst>
                      <p:childTnLst>
                        <p:par>
                          <p:cTn id="43" fill="hold">
                            <p:stCondLst>
                              <p:cond delay="0"/>
                            </p:stCondLst>
                            <p:childTnLst>
                              <p:par>
                                <p:cTn id="44" presetID="0" presetClass="path" presetSubtype="0" accel="50000" decel="50000" fill="hold" grpId="3" nodeType="clickEffect">
                                  <p:stCondLst>
                                    <p:cond delay="0"/>
                                  </p:stCondLst>
                                  <p:childTnLst>
                                    <p:animMotion origin="layout" path="M 0.22066 0.22083 L -0.22934 0.22083 " pathEditMode="relative" rAng="0" ptsTypes="AA">
                                      <p:cBhvr>
                                        <p:cTn id="45" dur="2000" fill="hold"/>
                                        <p:tgtEl>
                                          <p:spTgt spid="20"/>
                                        </p:tgtEl>
                                        <p:attrNameLst>
                                          <p:attrName>ppt_x</p:attrName>
                                          <p:attrName>ppt_y</p:attrName>
                                        </p:attrNameLst>
                                      </p:cBhvr>
                                      <p:rCtr x="-225" y="0"/>
                                    </p:animMotion>
                                  </p:childTnLst>
                                </p:cTn>
                              </p:par>
                            </p:childTnLst>
                          </p:cTn>
                        </p:par>
                        <p:par>
                          <p:cTn id="46" fill="hold">
                            <p:stCondLst>
                              <p:cond delay="2000"/>
                            </p:stCondLst>
                            <p:childTnLst>
                              <p:par>
                                <p:cTn id="47" presetID="1" presetClass="entr" presetSubtype="0" fill="hold" grpId="0" nodeType="afterEffect">
                                  <p:stCondLst>
                                    <p:cond delay="0"/>
                                  </p:stCondLst>
                                  <p:childTnLst>
                                    <p:set>
                                      <p:cBhvr>
                                        <p:cTn id="48" dur="1" fill="hold">
                                          <p:stCondLst>
                                            <p:cond delay="0"/>
                                          </p:stCondLst>
                                        </p:cTn>
                                        <p:tgtEl>
                                          <p:spTgt spid="25"/>
                                        </p:tgtEl>
                                        <p:attrNameLst>
                                          <p:attrName>style.visibility</p:attrName>
                                        </p:attrNameLst>
                                      </p:cBhvr>
                                      <p:to>
                                        <p:strVal val="visible"/>
                                      </p:to>
                                    </p:set>
                                  </p:childTnLst>
                                </p:cTn>
                              </p:par>
                            </p:childTnLst>
                          </p:cTn>
                        </p:par>
                        <p:par>
                          <p:cTn id="49" fill="hold">
                            <p:stCondLst>
                              <p:cond delay="2000"/>
                            </p:stCondLst>
                            <p:childTnLst>
                              <p:par>
                                <p:cTn id="50" presetID="0" presetClass="path" presetSubtype="0" accel="50000" decel="50000" fill="hold" nodeType="afterEffect">
                                  <p:stCondLst>
                                    <p:cond delay="0"/>
                                  </p:stCondLst>
                                  <p:childTnLst>
                                    <p:animMotion origin="layout" path="M 0.00261 0.00255 C 0.0342 -0.04028 0.06597 -0.08287 0.13351 -0.10417 C 0.20104 -0.12546 0.30434 -0.12569 0.40764 -0.12569 " pathEditMode="relative" rAng="0" ptsTypes="aaA">
                                      <p:cBhvr>
                                        <p:cTn id="51" dur="2000" fill="hold"/>
                                        <p:tgtEl>
                                          <p:spTgt spid="21"/>
                                        </p:tgtEl>
                                        <p:attrNameLst>
                                          <p:attrName>ppt_x</p:attrName>
                                          <p:attrName>ppt_y</p:attrName>
                                        </p:attrNameLst>
                                      </p:cBhvr>
                                      <p:rCtr x="202" y="-64"/>
                                    </p:animMotion>
                                  </p:childTnLst>
                                </p:cTn>
                              </p:par>
                            </p:childTnLst>
                          </p:cTn>
                        </p:par>
                        <p:par>
                          <p:cTn id="52" fill="hold">
                            <p:stCondLst>
                              <p:cond delay="4000"/>
                            </p:stCondLst>
                            <p:childTnLst>
                              <p:par>
                                <p:cTn id="53" presetID="1" presetClass="exit" presetSubtype="0" fill="hold" grpId="1" nodeType="afterEffect">
                                  <p:stCondLst>
                                    <p:cond delay="0"/>
                                  </p:stCondLst>
                                  <p:childTnLst>
                                    <p:set>
                                      <p:cBhvr>
                                        <p:cTn id="54" dur="1" fill="hold">
                                          <p:stCondLst>
                                            <p:cond delay="0"/>
                                          </p:stCondLst>
                                        </p:cTn>
                                        <p:tgtEl>
                                          <p:spTgt spid="21"/>
                                        </p:tgtEl>
                                        <p:attrNameLst>
                                          <p:attrName>style.visibility</p:attrName>
                                        </p:attrNameLst>
                                      </p:cBhvr>
                                      <p:to>
                                        <p:strVal val="hidden"/>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22"/>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3"/>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6">
                                            <p:bg/>
                                          </p:spTgt>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animBg="1"/>
      <p:bldP spid="17" grpId="1" animBg="1"/>
      <p:bldP spid="17" grpId="2" animBg="1"/>
      <p:bldP spid="17" grpId="3" animBg="1"/>
      <p:bldP spid="20" grpId="0" animBg="1"/>
      <p:bldP spid="20" grpId="1" animBg="1"/>
      <p:bldP spid="20" grpId="2" animBg="1"/>
      <p:bldP spid="20" grpId="3" animBg="1"/>
      <p:bldP spid="21" grpId="0" animBg="1"/>
      <p:bldP spid="21" grpId="1" animBg="1"/>
      <p:bldP spid="23" grpId="0"/>
      <p:bldP spid="25" grpId="0" animBg="1"/>
      <p:bldP spid="26"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a:t>2</a:t>
            </a:r>
            <a:r>
              <a:rPr lang="en-US" dirty="0" smtClean="0"/>
              <a:t>. Remove Cycles to Serve </a:t>
            </a:r>
            <a:br>
              <a:rPr lang="en-US" dirty="0" smtClean="0"/>
            </a:br>
            <a:r>
              <a:rPr lang="en-US" dirty="0" smtClean="0"/>
              <a:t>Contention Misses from </a:t>
            </a:r>
            <a:r>
              <a:rPr lang="en-US" dirty="0" err="1" smtClean="0"/>
              <a:t>CAR</a:t>
            </a:r>
            <a:r>
              <a:rPr lang="en-US" baseline="-25000" dirty="0" err="1" smtClean="0"/>
              <a:t>Alone</a:t>
            </a:r>
            <a:r>
              <a:rPr lang="en-US" baseline="-25000" dirty="0" smtClean="0"/>
              <a:t> </a:t>
            </a:r>
            <a:r>
              <a:rPr lang="en-US" dirty="0" smtClean="0"/>
              <a:t>Estimates</a:t>
            </a:r>
            <a:endParaRPr lang="en-US" dirty="0"/>
          </a:p>
        </p:txBody>
      </p:sp>
      <p:sp>
        <p:nvSpPr>
          <p:cNvPr id="3" name="Content Placeholder 2"/>
          <p:cNvSpPr>
            <a:spLocks noGrp="1"/>
          </p:cNvSpPr>
          <p:nvPr>
            <p:ph idx="1"/>
          </p:nvPr>
        </p:nvSpPr>
        <p:spPr>
          <a:xfrm>
            <a:off x="533400" y="1752600"/>
            <a:ext cx="8229600" cy="4525963"/>
          </a:xfrm>
        </p:spPr>
        <p:txBody>
          <a:bodyPr/>
          <a:lstStyle/>
          <a:p>
            <a:endParaRPr lang="en-US" dirty="0" smtClean="0"/>
          </a:p>
          <a:p>
            <a:endParaRPr lang="en-US"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19</a:t>
            </a:fld>
            <a:endParaRPr lang="en-US"/>
          </a:p>
        </p:txBody>
      </p:sp>
      <p:cxnSp>
        <p:nvCxnSpPr>
          <p:cNvPr id="8" name="Straight Arrow Connector 7"/>
          <p:cNvCxnSpPr/>
          <p:nvPr/>
        </p:nvCxnSpPr>
        <p:spPr>
          <a:xfrm flipH="1">
            <a:off x="1905000" y="2202359"/>
            <a:ext cx="2743200" cy="685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04800" y="2928729"/>
            <a:ext cx="3124200" cy="769441"/>
          </a:xfrm>
          <a:prstGeom prst="rect">
            <a:avLst/>
          </a:prstGeom>
          <a:noFill/>
        </p:spPr>
        <p:txBody>
          <a:bodyPr wrap="square" rtlCol="0">
            <a:spAutoFit/>
          </a:bodyPr>
          <a:lstStyle/>
          <a:p>
            <a:pPr algn="ctr"/>
            <a:r>
              <a:rPr lang="en-US" sz="2200" b="1" i="1" dirty="0" smtClean="0">
                <a:solidFill>
                  <a:srgbClr val="C00000"/>
                </a:solidFill>
              </a:rPr>
              <a:t>From auxiliary tag store</a:t>
            </a:r>
          </a:p>
          <a:p>
            <a:pPr algn="ctr"/>
            <a:r>
              <a:rPr lang="en-US" sz="2200" b="1" i="1" dirty="0" smtClean="0">
                <a:solidFill>
                  <a:srgbClr val="C00000"/>
                </a:solidFill>
              </a:rPr>
              <a:t>when given high priority</a:t>
            </a:r>
            <a:endParaRPr lang="en-US" sz="2200" b="1" i="1" dirty="0">
              <a:solidFill>
                <a:srgbClr val="C00000"/>
              </a:solidFill>
            </a:endParaRPr>
          </a:p>
        </p:txBody>
      </p:sp>
      <p:cxnSp>
        <p:nvCxnSpPr>
          <p:cNvPr id="10" name="Straight Arrow Connector 9"/>
          <p:cNvCxnSpPr/>
          <p:nvPr/>
        </p:nvCxnSpPr>
        <p:spPr>
          <a:xfrm>
            <a:off x="5029200" y="2667000"/>
            <a:ext cx="990600" cy="3048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390698" y="3040559"/>
            <a:ext cx="4219902" cy="769441"/>
          </a:xfrm>
          <a:prstGeom prst="rect">
            <a:avLst/>
          </a:prstGeom>
          <a:noFill/>
        </p:spPr>
        <p:txBody>
          <a:bodyPr wrap="square" rtlCol="0">
            <a:spAutoFit/>
          </a:bodyPr>
          <a:lstStyle/>
          <a:p>
            <a:pPr algn="ctr"/>
            <a:r>
              <a:rPr lang="en-US" sz="2200" b="1" i="1" dirty="0" smtClean="0">
                <a:solidFill>
                  <a:srgbClr val="C00000"/>
                </a:solidFill>
              </a:rPr>
              <a:t>Measured when application is given high priority</a:t>
            </a:r>
            <a:endParaRPr lang="en-US" sz="2200" b="1" i="1" dirty="0">
              <a:solidFill>
                <a:srgbClr val="C00000"/>
              </a:solidFill>
            </a:endParaRPr>
          </a:p>
        </p:txBody>
      </p:sp>
      <p:sp>
        <p:nvSpPr>
          <p:cNvPr id="16" name="TextBox 15"/>
          <p:cNvSpPr txBox="1"/>
          <p:nvPr/>
        </p:nvSpPr>
        <p:spPr>
          <a:xfrm>
            <a:off x="304800" y="4419600"/>
            <a:ext cx="8610600" cy="1077218"/>
          </a:xfrm>
          <a:prstGeom prst="rect">
            <a:avLst/>
          </a:prstGeom>
          <a:noFill/>
        </p:spPr>
        <p:txBody>
          <a:bodyPr wrap="square" rtlCol="0">
            <a:spAutoFit/>
          </a:bodyPr>
          <a:lstStyle/>
          <a:p>
            <a:pPr algn="ctr"/>
            <a:r>
              <a:rPr lang="en-US" sz="3200" i="1" dirty="0" smtClean="0">
                <a:solidFill>
                  <a:srgbClr val="0070C0"/>
                </a:solidFill>
              </a:rPr>
              <a:t>Remove cache contention cycles when estimating </a:t>
            </a:r>
          </a:p>
          <a:p>
            <a:pPr algn="ctr"/>
            <a:r>
              <a:rPr lang="en-US" sz="3200" i="1" dirty="0" smtClean="0">
                <a:solidFill>
                  <a:srgbClr val="C00000"/>
                </a:solidFill>
              </a:rPr>
              <a:t>Cache Access Rate </a:t>
            </a:r>
            <a:r>
              <a:rPr lang="en-US" sz="3200" i="1" baseline="-25000" dirty="0" smtClean="0">
                <a:solidFill>
                  <a:srgbClr val="C00000"/>
                </a:solidFill>
              </a:rPr>
              <a:t>Alone</a:t>
            </a:r>
            <a:r>
              <a:rPr lang="en-US" sz="3200" i="1" dirty="0" smtClean="0">
                <a:solidFill>
                  <a:srgbClr val="C00000"/>
                </a:solidFill>
              </a:rPr>
              <a:t> (CAR </a:t>
            </a:r>
            <a:r>
              <a:rPr lang="en-US" sz="3200" i="1" baseline="-25000" dirty="0" smtClean="0">
                <a:solidFill>
                  <a:srgbClr val="C00000"/>
                </a:solidFill>
              </a:rPr>
              <a:t>Alone</a:t>
            </a:r>
            <a:r>
              <a:rPr lang="en-US" sz="3200" i="1" dirty="0" smtClean="0">
                <a:solidFill>
                  <a:srgbClr val="C00000"/>
                </a:solidFill>
              </a:rPr>
              <a:t>)</a:t>
            </a:r>
            <a:endParaRPr lang="en-US" sz="3200" i="1" dirty="0">
              <a:solidFill>
                <a:srgbClr val="C00000"/>
              </a:solidFill>
            </a:endParaRPr>
          </a:p>
        </p:txBody>
      </p:sp>
      <mc:AlternateContent xmlns:mc="http://schemas.openxmlformats.org/markup-compatibility/2006" xmlns:a14="http://schemas.microsoft.com/office/drawing/2010/main">
        <mc:Choice Requires="a14">
          <p:sp>
            <p:nvSpPr>
              <p:cNvPr id="5" name="TextBox 4"/>
              <p:cNvSpPr txBox="1"/>
              <p:nvPr/>
            </p:nvSpPr>
            <p:spPr>
              <a:xfrm>
                <a:off x="321869" y="1795731"/>
                <a:ext cx="8686800" cy="861774"/>
              </a:xfrm>
              <a:prstGeom prst="rect">
                <a:avLst/>
              </a:prstGeom>
              <a:noFill/>
            </p:spPr>
            <p:txBody>
              <a:bodyPr wrap="square" lIns="0" tIns="0" rIns="0" bIns="0" rtlCol="0">
                <a:spAutoFit/>
              </a:bodyPr>
              <a:lstStyle/>
              <a:p>
                <a14:m>
                  <m:oMath xmlns:m="http://schemas.openxmlformats.org/officeDocument/2006/math">
                    <m:r>
                      <m:rPr>
                        <m:sty m:val="p"/>
                      </m:rPr>
                      <a:rPr lang="en-US" sz="2800" b="0" i="0" smtClean="0">
                        <a:latin typeface="Cambria Math" panose="02040503050406030204" pitchFamily="18" charset="0"/>
                        <a:ea typeface="Cambria Math" panose="02040503050406030204" pitchFamily="18" charset="0"/>
                      </a:rPr>
                      <m:t>Cache</m:t>
                    </m:r>
                    <m:r>
                      <a:rPr lang="en-US" sz="2800" b="0" i="0" smtClean="0">
                        <a:latin typeface="Cambria Math" panose="02040503050406030204" pitchFamily="18" charset="0"/>
                        <a:ea typeface="Cambria Math" panose="02040503050406030204" pitchFamily="18" charset="0"/>
                      </a:rPr>
                      <m:t> </m:t>
                    </m:r>
                    <m:r>
                      <m:rPr>
                        <m:sty m:val="p"/>
                      </m:rPr>
                      <a:rPr lang="en-US" sz="2800" b="0" i="0" smtClean="0">
                        <a:latin typeface="Cambria Math" panose="02040503050406030204" pitchFamily="18" charset="0"/>
                        <a:ea typeface="Cambria Math" panose="02040503050406030204" pitchFamily="18" charset="0"/>
                      </a:rPr>
                      <m:t>Contention</m:t>
                    </m:r>
                    <m:r>
                      <a:rPr lang="en-US" sz="2800" b="0" i="0" smtClean="0">
                        <a:latin typeface="Cambria Math" panose="02040503050406030204" pitchFamily="18" charset="0"/>
                        <a:ea typeface="Cambria Math" panose="02040503050406030204" pitchFamily="18" charset="0"/>
                      </a:rPr>
                      <m:t> </m:t>
                    </m:r>
                    <m:r>
                      <m:rPr>
                        <m:sty m:val="p"/>
                      </m:rPr>
                      <a:rPr lang="en-US" sz="2800" b="0" i="0" smtClean="0">
                        <a:latin typeface="Cambria Math" panose="02040503050406030204" pitchFamily="18" charset="0"/>
                        <a:ea typeface="Cambria Math" panose="02040503050406030204" pitchFamily="18" charset="0"/>
                      </a:rPr>
                      <m:t>Cycles</m:t>
                    </m:r>
                    <m:r>
                      <a:rPr lang="en-US" sz="2800" i="1" smtClean="0">
                        <a:latin typeface="Cambria Math" panose="02040503050406030204" pitchFamily="18" charset="0"/>
                        <a:ea typeface="Cambria Math" panose="02040503050406030204" pitchFamily="18" charset="0"/>
                      </a:rPr>
                      <m:t>=</m:t>
                    </m:r>
                  </m:oMath>
                </a14:m>
                <a:r>
                  <a:rPr lang="en-US" sz="2800" dirty="0" smtClean="0">
                    <a:latin typeface="Cambria Math" panose="02040503050406030204" pitchFamily="18" charset="0"/>
                    <a:ea typeface="Cambria Math" panose="02040503050406030204" pitchFamily="18" charset="0"/>
                  </a:rPr>
                  <a:t> #Contention Misses x          </a:t>
                </a:r>
              </a:p>
              <a:p>
                <a:r>
                  <a:rPr lang="en-US" sz="2800" dirty="0">
                    <a:latin typeface="Cambria Math" panose="02040503050406030204" pitchFamily="18" charset="0"/>
                    <a:ea typeface="Cambria Math" panose="02040503050406030204" pitchFamily="18" charset="0"/>
                  </a:rPr>
                  <a:t> </a:t>
                </a:r>
                <a:r>
                  <a:rPr lang="en-US" sz="2800" dirty="0" smtClean="0">
                    <a:latin typeface="Cambria Math" panose="02040503050406030204" pitchFamily="18" charset="0"/>
                    <a:ea typeface="Cambria Math" panose="02040503050406030204" pitchFamily="18" charset="0"/>
                  </a:rPr>
                  <a:t>                                                   Average Miss Service Time</a:t>
                </a:r>
                <a:endParaRPr lang="en-US" sz="2800" dirty="0">
                  <a:latin typeface="Cambria Math" panose="02040503050406030204" pitchFamily="18" charset="0"/>
                  <a:ea typeface="Cambria Math" panose="02040503050406030204" pitchFamily="18"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21869" y="1795731"/>
                <a:ext cx="8686800" cy="861774"/>
              </a:xfrm>
              <a:prstGeom prst="rect">
                <a:avLst/>
              </a:prstGeom>
              <a:blipFill rotWithShape="0">
                <a:blip r:embed="rId3"/>
                <a:stretch>
                  <a:fillRect t="-12766" b="-24113"/>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3035087760"/>
      </p:ext>
    </p:extLst>
  </p:cSld>
  <p:clrMapOvr>
    <a:masterClrMapping/>
  </p:clrMapOvr>
  <mc:AlternateContent xmlns:mc="http://schemas.openxmlformats.org/markup-compatibility/2006" xmlns:p14="http://schemas.microsoft.com/office/powerpoint/2010/main">
    <mc:Choice Requires="p14">
      <p:transition spd="slow" p14:dur="2000" advTm="33014"/>
    </mc:Choice>
    <mc:Fallback xmlns="">
      <p:transition spd="slow" advTm="3301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Problem:</a:t>
            </a:r>
            <a:br>
              <a:rPr lang="en-US" dirty="0" smtClean="0"/>
            </a:br>
            <a:r>
              <a:rPr lang="en-US" dirty="0" smtClean="0"/>
              <a:t>Interference at Shared Resources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2</a:t>
            </a:fld>
            <a:endParaRPr lang="en-US"/>
          </a:p>
        </p:txBody>
      </p:sp>
      <p:sp>
        <p:nvSpPr>
          <p:cNvPr id="5" name="Rectangle 65"/>
          <p:cNvSpPr>
            <a:spLocks noChangeArrowheads="1"/>
          </p:cNvSpPr>
          <p:nvPr/>
        </p:nvSpPr>
        <p:spPr bwMode="auto">
          <a:xfrm>
            <a:off x="6818532" y="2170113"/>
            <a:ext cx="1893887" cy="2560637"/>
          </a:xfrm>
          <a:prstGeom prst="rect">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a:p>
            <a:pPr eaLnBrk="0" hangingPunct="0"/>
            <a:r>
              <a:rPr lang="en-US" sz="2200">
                <a:solidFill>
                  <a:srgbClr val="C00000"/>
                </a:solidFill>
                <a:latin typeface="Tahoma" pitchFamily="34" charset="0"/>
                <a:ea typeface="Tahoma" pitchFamily="34" charset="0"/>
                <a:cs typeface="Tahoma" pitchFamily="34" charset="0"/>
              </a:rPr>
              <a:t>    </a:t>
            </a:r>
          </a:p>
        </p:txBody>
      </p:sp>
      <p:sp>
        <p:nvSpPr>
          <p:cNvPr id="6" name="TextBox 66"/>
          <p:cNvSpPr txBox="1">
            <a:spLocks noChangeArrowheads="1"/>
          </p:cNvSpPr>
          <p:nvPr/>
        </p:nvSpPr>
        <p:spPr bwMode="auto">
          <a:xfrm>
            <a:off x="6847294" y="2873952"/>
            <a:ext cx="1838184" cy="954107"/>
          </a:xfrm>
          <a:prstGeom prst="rect">
            <a:avLst/>
          </a:prstGeom>
          <a:noFill/>
          <a:ln w="9525">
            <a:noFill/>
            <a:miter lim="800000"/>
            <a:headEnd/>
            <a:tailEnd/>
          </a:ln>
        </p:spPr>
        <p:txBody>
          <a:bodyPr>
            <a:spAutoFit/>
          </a:bodyPr>
          <a:lstStyle/>
          <a:p>
            <a:pPr algn="ctr"/>
            <a:r>
              <a:rPr lang="en-US" sz="2800" dirty="0">
                <a:solidFill>
                  <a:srgbClr val="C00000"/>
                </a:solidFill>
                <a:latin typeface="Tahoma" pitchFamily="34" charset="0"/>
                <a:ea typeface="Tahoma" pitchFamily="34" charset="0"/>
                <a:cs typeface="Tahoma" pitchFamily="34" charset="0"/>
              </a:rPr>
              <a:t>Main Memory</a:t>
            </a:r>
          </a:p>
        </p:txBody>
      </p:sp>
      <p:sp>
        <p:nvSpPr>
          <p:cNvPr id="7" name="Left-Right Arrow 67"/>
          <p:cNvSpPr>
            <a:spLocks noChangeArrowheads="1"/>
          </p:cNvSpPr>
          <p:nvPr/>
        </p:nvSpPr>
        <p:spPr bwMode="auto">
          <a:xfrm>
            <a:off x="5937469" y="3076575"/>
            <a:ext cx="881063" cy="682625"/>
          </a:xfrm>
          <a:prstGeom prst="leftRightArrow">
            <a:avLst>
              <a:gd name="adj1" fmla="val 50000"/>
              <a:gd name="adj2" fmla="val 5003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8" name="Rectangle 65"/>
          <p:cNvSpPr>
            <a:spLocks noChangeArrowheads="1"/>
          </p:cNvSpPr>
          <p:nvPr/>
        </p:nvSpPr>
        <p:spPr bwMode="auto">
          <a:xfrm>
            <a:off x="4375369" y="2562225"/>
            <a:ext cx="1554163" cy="1606550"/>
          </a:xfrm>
          <a:prstGeom prst="rect">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a:p>
            <a:pPr eaLnBrk="0" hangingPunct="0"/>
            <a:r>
              <a:rPr lang="en-US" sz="2200">
                <a:solidFill>
                  <a:srgbClr val="C00000"/>
                </a:solidFill>
                <a:latin typeface="Tahoma" pitchFamily="34" charset="0"/>
                <a:ea typeface="Tahoma" pitchFamily="34" charset="0"/>
                <a:cs typeface="Tahoma" pitchFamily="34" charset="0"/>
              </a:rPr>
              <a:t>    </a:t>
            </a:r>
          </a:p>
        </p:txBody>
      </p:sp>
      <p:sp>
        <p:nvSpPr>
          <p:cNvPr id="9" name="TextBox 66"/>
          <p:cNvSpPr txBox="1">
            <a:spLocks noChangeArrowheads="1"/>
          </p:cNvSpPr>
          <p:nvPr/>
        </p:nvSpPr>
        <p:spPr bwMode="auto">
          <a:xfrm>
            <a:off x="4398972" y="2839376"/>
            <a:ext cx="1508452" cy="954107"/>
          </a:xfrm>
          <a:prstGeom prst="rect">
            <a:avLst/>
          </a:prstGeom>
          <a:noFill/>
          <a:ln w="9525">
            <a:noFill/>
            <a:miter lim="800000"/>
            <a:headEnd/>
            <a:tailEnd/>
          </a:ln>
        </p:spPr>
        <p:txBody>
          <a:bodyPr>
            <a:spAutoFit/>
          </a:bodyPr>
          <a:lstStyle/>
          <a:p>
            <a:pPr algn="ctr"/>
            <a:r>
              <a:rPr lang="en-US" sz="2800" dirty="0">
                <a:solidFill>
                  <a:srgbClr val="C00000"/>
                </a:solidFill>
                <a:latin typeface="Tahoma" pitchFamily="34" charset="0"/>
                <a:ea typeface="Tahoma" pitchFamily="34" charset="0"/>
                <a:cs typeface="Tahoma" pitchFamily="34" charset="0"/>
              </a:rPr>
              <a:t>Shared </a:t>
            </a:r>
          </a:p>
          <a:p>
            <a:pPr algn="ctr"/>
            <a:r>
              <a:rPr lang="en-US" sz="2800" dirty="0">
                <a:solidFill>
                  <a:srgbClr val="C00000"/>
                </a:solidFill>
                <a:latin typeface="Tahoma" pitchFamily="34" charset="0"/>
                <a:ea typeface="Tahoma" pitchFamily="34" charset="0"/>
                <a:cs typeface="Tahoma" pitchFamily="34" charset="0"/>
              </a:rPr>
              <a:t>Cache</a:t>
            </a:r>
          </a:p>
        </p:txBody>
      </p:sp>
      <p:sp>
        <p:nvSpPr>
          <p:cNvPr id="10" name="Left-Right Arrow 67"/>
          <p:cNvSpPr>
            <a:spLocks noChangeArrowheads="1"/>
          </p:cNvSpPr>
          <p:nvPr/>
        </p:nvSpPr>
        <p:spPr bwMode="auto">
          <a:xfrm>
            <a:off x="3491132" y="3071813"/>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11" name="Rectangle 16"/>
          <p:cNvSpPr>
            <a:spLocks noChangeArrowheads="1"/>
          </p:cNvSpPr>
          <p:nvPr/>
        </p:nvSpPr>
        <p:spPr bwMode="auto">
          <a:xfrm>
            <a:off x="2452687" y="2209800"/>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17"/>
          <p:cNvSpPr txBox="1">
            <a:spLocks noChangeArrowheads="1"/>
          </p:cNvSpPr>
          <p:nvPr/>
        </p:nvSpPr>
        <p:spPr bwMode="auto">
          <a:xfrm>
            <a:off x="2452687" y="2485698"/>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3" name="Rectangle 16"/>
          <p:cNvSpPr>
            <a:spLocks noChangeArrowheads="1"/>
          </p:cNvSpPr>
          <p:nvPr/>
        </p:nvSpPr>
        <p:spPr bwMode="auto">
          <a:xfrm>
            <a:off x="990600" y="2209800"/>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4" name="TextBox 17"/>
          <p:cNvSpPr txBox="1">
            <a:spLocks noChangeArrowheads="1"/>
          </p:cNvSpPr>
          <p:nvPr/>
        </p:nvSpPr>
        <p:spPr bwMode="auto">
          <a:xfrm>
            <a:off x="990600" y="2485698"/>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5" name="Rectangle 16"/>
          <p:cNvSpPr>
            <a:spLocks noChangeArrowheads="1"/>
          </p:cNvSpPr>
          <p:nvPr/>
        </p:nvSpPr>
        <p:spPr bwMode="auto">
          <a:xfrm>
            <a:off x="2452687" y="3717433"/>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6" name="TextBox 17"/>
          <p:cNvSpPr txBox="1">
            <a:spLocks noChangeArrowheads="1"/>
          </p:cNvSpPr>
          <p:nvPr/>
        </p:nvSpPr>
        <p:spPr bwMode="auto">
          <a:xfrm>
            <a:off x="2452687" y="3993331"/>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sp>
        <p:nvSpPr>
          <p:cNvPr id="17" name="Rectangle 16"/>
          <p:cNvSpPr>
            <a:spLocks noChangeArrowheads="1"/>
          </p:cNvSpPr>
          <p:nvPr/>
        </p:nvSpPr>
        <p:spPr bwMode="auto">
          <a:xfrm>
            <a:off x="990600" y="3717433"/>
            <a:ext cx="976313" cy="930767"/>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17"/>
          <p:cNvSpPr txBox="1">
            <a:spLocks noChangeArrowheads="1"/>
          </p:cNvSpPr>
          <p:nvPr/>
        </p:nvSpPr>
        <p:spPr bwMode="auto">
          <a:xfrm>
            <a:off x="990600" y="3993331"/>
            <a:ext cx="976313" cy="400110"/>
          </a:xfrm>
          <a:prstGeom prst="rect">
            <a:avLst/>
          </a:prstGeom>
          <a:noFill/>
          <a:ln w="9525">
            <a:noFill/>
            <a:miter lim="800000"/>
            <a:headEnd/>
            <a:tailEnd/>
          </a:ln>
        </p:spPr>
        <p:txBody>
          <a:bodyPr wrap="square">
            <a:spAutoFit/>
          </a:bodyPr>
          <a:lstStyle/>
          <a:p>
            <a:pPr algn="ctr"/>
            <a:r>
              <a:rPr lang="en-US" sz="2000" dirty="0">
                <a:latin typeface="Tahoma" pitchFamily="34" charset="0"/>
                <a:ea typeface="Tahoma" pitchFamily="34" charset="0"/>
                <a:cs typeface="Tahoma" pitchFamily="34" charset="0"/>
              </a:rPr>
              <a:t>Core</a:t>
            </a:r>
          </a:p>
        </p:txBody>
      </p:sp>
      <p:cxnSp>
        <p:nvCxnSpPr>
          <p:cNvPr id="19" name="Straight Connector 18"/>
          <p:cNvCxnSpPr/>
          <p:nvPr/>
        </p:nvCxnSpPr>
        <p:spPr>
          <a:xfrm>
            <a:off x="2133600" y="2286000"/>
            <a:ext cx="0" cy="228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2286000" y="2283370"/>
            <a:ext cx="0" cy="2286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066800" y="3505200"/>
            <a:ext cx="228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1066800" y="3350170"/>
            <a:ext cx="2286000" cy="263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3647062"/>
      </p:ext>
    </p:extLst>
  </p:cSld>
  <p:clrMapOvr>
    <a:masterClrMapping/>
  </p:clrMapOvr>
  <p:transition advTm="895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Accounting for Memory and </a:t>
            </a:r>
            <a:br>
              <a:rPr lang="en-US" dirty="0" smtClean="0"/>
            </a:br>
            <a:r>
              <a:rPr lang="en-US" dirty="0" smtClean="0"/>
              <a:t>Shared Cache Interference</a:t>
            </a:r>
            <a:endParaRPr lang="en-US" baseline="-250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534400" cy="4525963"/>
              </a:xfrm>
            </p:spPr>
            <p:txBody>
              <a:bodyPr>
                <a:normAutofit lnSpcReduction="10000"/>
              </a:bodyPr>
              <a:lstStyle/>
              <a:p>
                <a:r>
                  <a:rPr lang="en-US" dirty="0" smtClean="0">
                    <a:solidFill>
                      <a:srgbClr val="0070C0"/>
                    </a:solidFill>
                    <a:latin typeface="Times New Roman" panose="02020603050405020304" pitchFamily="18" charset="0"/>
                    <a:cs typeface="Times New Roman" panose="02020603050405020304" pitchFamily="18" charset="0"/>
                  </a:rPr>
                  <a:t>Accounting for memory interference</a:t>
                </a:r>
              </a:p>
              <a:p>
                <a:pPr marL="0" indent="0">
                  <a:buNone/>
                </a:pPr>
                <a:endParaRPr lang="en-US" dirty="0" smtClean="0">
                  <a:solidFill>
                    <a:srgbClr val="0070C0"/>
                  </a:solidFill>
                  <a:latin typeface="Times New Roman" panose="02020603050405020304" pitchFamily="18" charset="0"/>
                  <a:cs typeface="Times New Roman" panose="02020603050405020304" pitchFamily="18" charset="0"/>
                </a:endParaRPr>
              </a:p>
              <a:p>
                <a:pPr marL="0" indent="0">
                  <a:buNone/>
                </a:pPr>
                <a:r>
                  <a:rPr lang="en-US" sz="2700" dirty="0" smtClean="0">
                    <a:latin typeface="Cambria Math" panose="02040503050406030204" pitchFamily="18" charset="0"/>
                    <a:ea typeface="Cambria Math" panose="02040503050406030204" pitchFamily="18" charset="0"/>
                    <a:cs typeface="Times New Roman" panose="02020603050405020304" pitchFamily="18" charset="0"/>
                  </a:rPr>
                  <a:t>CAR </a:t>
                </a:r>
                <a:r>
                  <a:rPr lang="en-US" sz="2700" baseline="-25000" dirty="0" smtClean="0">
                    <a:latin typeface="Cambria Math" panose="02040503050406030204" pitchFamily="18" charset="0"/>
                    <a:ea typeface="Cambria Math" panose="02040503050406030204" pitchFamily="18" charset="0"/>
                    <a:cs typeface="Times New Roman" panose="02020603050405020304" pitchFamily="18" charset="0"/>
                  </a:rPr>
                  <a:t>Alone</a:t>
                </a:r>
                <a14:m>
                  <m:oMath xmlns:m="http://schemas.openxmlformats.org/officeDocument/2006/math">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m:t>
                    </m:r>
                    <m:f>
                      <m:fPr>
                        <m:ctrlPr>
                          <a:rPr lang="en-US" sz="2700" i="1">
                            <a:latin typeface="Cambria Math" panose="02040503050406030204" pitchFamily="18" charset="0"/>
                            <a:ea typeface="Cambria Math" panose="02040503050406030204" pitchFamily="18" charset="0"/>
                            <a:cs typeface="Times New Roman" panose="02020603050405020304" pitchFamily="18" charset="0"/>
                          </a:rPr>
                        </m:ctrlPr>
                      </m:fPr>
                      <m:num>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Accesses</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During</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High</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Priority</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Epochs</m:t>
                        </m:r>
                      </m:num>
                      <m:den>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High</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Priority</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i="0" smtClean="0">
                            <a:latin typeface="Cambria Math" panose="02040503050406030204" pitchFamily="18" charset="0"/>
                            <a:ea typeface="Cambria Math" panose="02040503050406030204" pitchFamily="18" charset="0"/>
                            <a:cs typeface="Times New Roman" panose="02020603050405020304" pitchFamily="18" charset="0"/>
                          </a:rPr>
                          <m:t>Cycles</m:t>
                        </m:r>
                      </m:den>
                    </m:f>
                  </m:oMath>
                </a14:m>
                <a:endParaRPr lang="en-US" sz="2700" dirty="0">
                  <a:latin typeface="Cambria Math" panose="02040503050406030204" pitchFamily="18" charset="0"/>
                  <a:ea typeface="Cambria Math" panose="02040503050406030204" pitchFamily="18" charset="0"/>
                  <a:cs typeface="Times New Roman" panose="02020603050405020304" pitchFamily="18" charset="0"/>
                </a:endParaRPr>
              </a:p>
              <a:p>
                <a:endParaRPr lang="en-US" sz="2800" dirty="0" smtClean="0">
                  <a:latin typeface="Times New Roman" panose="02020603050405020304" pitchFamily="18" charset="0"/>
                  <a:cs typeface="Times New Roman" panose="02020603050405020304" pitchFamily="18" charset="0"/>
                </a:endParaRPr>
              </a:p>
              <a:p>
                <a:r>
                  <a:rPr lang="en-US" dirty="0" smtClean="0">
                    <a:solidFill>
                      <a:srgbClr val="0070C0"/>
                    </a:solidFill>
                    <a:latin typeface="Times New Roman" panose="02020603050405020304" pitchFamily="18" charset="0"/>
                    <a:cs typeface="Times New Roman" panose="02020603050405020304" pitchFamily="18" charset="0"/>
                  </a:rPr>
                  <a:t>Accounting for memory and cache interference</a:t>
                </a:r>
              </a:p>
              <a:p>
                <a:pPr marL="0" indent="0">
                  <a:buNone/>
                </a:pPr>
                <a:endParaRPr lang="en-US" dirty="0" smtClean="0">
                  <a:solidFill>
                    <a:srgbClr val="0070C0"/>
                  </a:solidFill>
                  <a:latin typeface="Times New Roman" panose="02020603050405020304" pitchFamily="18" charset="0"/>
                  <a:cs typeface="Times New Roman" panose="02020603050405020304" pitchFamily="18" charset="0"/>
                </a:endParaRPr>
              </a:p>
              <a:p>
                <a:pPr marL="0" indent="0">
                  <a:buNone/>
                </a:pPr>
                <a:r>
                  <a:rPr lang="en-US" sz="2700" dirty="0">
                    <a:latin typeface="Cambria Math" panose="02040503050406030204" pitchFamily="18" charset="0"/>
                    <a:ea typeface="Cambria Math" panose="02040503050406030204" pitchFamily="18" charset="0"/>
                    <a:cs typeface="Times New Roman" panose="02020603050405020304" pitchFamily="18" charset="0"/>
                  </a:rPr>
                  <a:t>CAR </a:t>
                </a:r>
                <a:r>
                  <a:rPr lang="en-US" sz="2700" baseline="-25000" dirty="0">
                    <a:latin typeface="Cambria Math" panose="02040503050406030204" pitchFamily="18" charset="0"/>
                    <a:ea typeface="Cambria Math" panose="02040503050406030204" pitchFamily="18" charset="0"/>
                    <a:cs typeface="Times New Roman" panose="02020603050405020304" pitchFamily="18" charset="0"/>
                  </a:rPr>
                  <a:t>Alone</a:t>
                </a:r>
                <a14:m>
                  <m:oMath xmlns:m="http://schemas.openxmlformats.org/officeDocument/2006/math">
                    <m:r>
                      <m:rPr>
                        <m:nor/>
                      </m:rPr>
                      <a:rPr lang="en-US" sz="2700">
                        <a:latin typeface="Cambria Math" panose="02040503050406030204" pitchFamily="18" charset="0"/>
                        <a:ea typeface="Cambria Math" panose="02040503050406030204" pitchFamily="18" charset="0"/>
                        <a:cs typeface="Times New Roman" panose="02020603050405020304" pitchFamily="18" charset="0"/>
                      </a:rPr>
                      <m:t>=</m:t>
                    </m:r>
                    <m:f>
                      <m:fPr>
                        <m:ctrlPr>
                          <a:rPr lang="en-US" sz="2700" i="1">
                            <a:latin typeface="Cambria Math" panose="02040503050406030204" pitchFamily="18" charset="0"/>
                            <a:ea typeface="Cambria Math" panose="02040503050406030204" pitchFamily="18" charset="0"/>
                            <a:cs typeface="Times New Roman" panose="02020603050405020304" pitchFamily="18" charset="0"/>
                          </a:rPr>
                        </m:ctrlPr>
                      </m:fPr>
                      <m:num>
                        <m:r>
                          <m:rPr>
                            <m:nor/>
                          </m:rPr>
                          <a:rPr lang="en-US" sz="270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Accesses</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During</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High</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Priority</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Epochs</m:t>
                        </m:r>
                      </m:num>
                      <m:den>
                        <m:r>
                          <m:rPr>
                            <m:nor/>
                          </m:rPr>
                          <a:rPr lang="en-US" sz="270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High</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Priority</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Cycles</m:t>
                        </m:r>
                        <m:r>
                          <a:rPr lang="en-US" sz="270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b="0" i="0" smtClean="0">
                            <a:latin typeface="Cambria Math" panose="02040503050406030204" pitchFamily="18" charset="0"/>
                            <a:ea typeface="Cambria Math" panose="02040503050406030204" pitchFamily="18" charset="0"/>
                            <a:cs typeface="Times New Roman" panose="02020603050405020304" pitchFamily="18" charset="0"/>
                          </a:rPr>
                          <m:t>Contention</m:t>
                        </m:r>
                        <m:r>
                          <m:rPr>
                            <m:nor/>
                          </m:rPr>
                          <a:rPr lang="en-US" sz="2700" b="0" i="0"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z="2700">
                            <a:latin typeface="Cambria Math" panose="02040503050406030204" pitchFamily="18" charset="0"/>
                            <a:ea typeface="Cambria Math" panose="02040503050406030204" pitchFamily="18" charset="0"/>
                            <a:cs typeface="Times New Roman" panose="02020603050405020304" pitchFamily="18" charset="0"/>
                          </a:rPr>
                          <m:t>Cycles</m:t>
                        </m:r>
                        <m:r>
                          <a:rPr lang="en-US" sz="2700">
                            <a:latin typeface="Cambria Math" panose="02040503050406030204" pitchFamily="18" charset="0"/>
                            <a:ea typeface="Cambria Math" panose="02040503050406030204" pitchFamily="18" charset="0"/>
                            <a:cs typeface="Times New Roman" panose="02020603050405020304" pitchFamily="18" charset="0"/>
                          </a:rPr>
                          <m:t> </m:t>
                        </m:r>
                      </m:den>
                    </m:f>
                  </m:oMath>
                </a14:m>
                <a:endParaRPr lang="en-US" sz="2700" dirty="0">
                  <a:latin typeface="Cambria Math" panose="02040503050406030204" pitchFamily="18" charset="0"/>
                  <a:ea typeface="Cambria Math" panose="02040503050406030204" pitchFamily="18" charset="0"/>
                  <a:cs typeface="Times New Roman" panose="02020603050405020304" pitchFamily="18"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534400" cy="4525963"/>
              </a:xfrm>
              <a:blipFill rotWithShape="0">
                <a:blip r:embed="rId4"/>
                <a:stretch>
                  <a:fillRect l="-1643" t="-2965"/>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2CF4AA75-1AE0-4593-99DD-33F3F40BED72}" type="slidenum">
              <a:rPr lang="en-US" smtClean="0"/>
              <a:pPr/>
              <a:t>20</a:t>
            </a:fld>
            <a:endParaRPr lang="en-US"/>
          </a:p>
        </p:txBody>
      </p:sp>
      <p:sp>
        <p:nvSpPr>
          <p:cNvPr id="5" name="Oval 4"/>
          <p:cNvSpPr/>
          <p:nvPr/>
        </p:nvSpPr>
        <p:spPr>
          <a:xfrm>
            <a:off x="5448300" y="5410200"/>
            <a:ext cx="3124200" cy="517634"/>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4088754588"/>
      </p:ext>
    </p:extLst>
  </p:cSld>
  <p:clrMapOvr>
    <a:masterClrMapping/>
  </p:clrMapOvr>
  <mc:AlternateContent xmlns:mc="http://schemas.openxmlformats.org/markup-compatibility/2006" xmlns:p14="http://schemas.microsoft.com/office/powerpoint/2010/main">
    <mc:Choice Requires="p14">
      <p:transition spd="slow" p14:dur="2000" advTm="35352"/>
    </mc:Choice>
    <mc:Fallback xmlns="">
      <p:transition spd="slow" advTm="353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marL="514350" indent="-514350">
              <a:buAutoNum type="arabicPeriod"/>
            </a:pPr>
            <a:r>
              <a:rPr lang="en-US" b="1" dirty="0" smtClean="0">
                <a:solidFill>
                  <a:srgbClr val="0070C0"/>
                </a:solidFill>
              </a:rPr>
              <a:t>Quantify Slowdown</a:t>
            </a:r>
          </a:p>
          <a:p>
            <a:pPr marL="857250" lvl="1" indent="-457200"/>
            <a:r>
              <a:rPr lang="en-US" dirty="0" smtClean="0">
                <a:solidFill>
                  <a:schemeClr val="bg1">
                    <a:lumMod val="75000"/>
                  </a:schemeClr>
                </a:solidFill>
              </a:rPr>
              <a:t>Key Observation</a:t>
            </a:r>
          </a:p>
          <a:p>
            <a:pPr marL="857250" lvl="1" indent="-457200"/>
            <a:r>
              <a:rPr lang="en-US" dirty="0" smtClean="0">
                <a:solidFill>
                  <a:schemeClr val="bg1">
                    <a:lumMod val="75000"/>
                  </a:schemeClr>
                </a:solidFill>
              </a:rPr>
              <a:t>Estimating Cache Access Rate </a:t>
            </a:r>
            <a:r>
              <a:rPr lang="en-US" baseline="-25000" dirty="0" smtClean="0">
                <a:solidFill>
                  <a:schemeClr val="bg1">
                    <a:lumMod val="75000"/>
                  </a:schemeClr>
                </a:solidFill>
              </a:rPr>
              <a:t>Alone</a:t>
            </a:r>
          </a:p>
          <a:p>
            <a:pPr marL="857250" lvl="1" indent="-457200"/>
            <a:r>
              <a:rPr lang="en-US" dirty="0" smtClean="0"/>
              <a:t>ASM: Putting it All Together</a:t>
            </a:r>
          </a:p>
          <a:p>
            <a:pPr marL="857250" lvl="1" indent="-457200"/>
            <a:r>
              <a:rPr lang="en-US" dirty="0" smtClean="0">
                <a:solidFill>
                  <a:schemeClr val="bg1">
                    <a:lumMod val="65000"/>
                  </a:schemeClr>
                </a:solidFill>
              </a:rPr>
              <a:t>Evaluation</a:t>
            </a:r>
          </a:p>
          <a:p>
            <a:pPr marL="514350" indent="-514350">
              <a:buAutoNum type="arabicPeriod" startAt="2"/>
            </a:pPr>
            <a:r>
              <a:rPr lang="en-US" dirty="0" smtClean="0">
                <a:solidFill>
                  <a:srgbClr val="0070C0"/>
                </a:solidFill>
              </a:rPr>
              <a:t>Control Slowdown</a:t>
            </a:r>
          </a:p>
          <a:p>
            <a:pPr marL="857250" lvl="1" indent="-457200"/>
            <a:r>
              <a:rPr lang="en-US" dirty="0" smtClean="0">
                <a:solidFill>
                  <a:schemeClr val="bg1">
                    <a:lumMod val="75000"/>
                  </a:schemeClr>
                </a:solidFill>
              </a:rPr>
              <a:t>Slowdown-aware Cache Capacity </a:t>
            </a:r>
            <a:r>
              <a:rPr lang="en-US" dirty="0">
                <a:solidFill>
                  <a:schemeClr val="bg1">
                    <a:lumMod val="75000"/>
                  </a:schemeClr>
                </a:solidFill>
              </a:rPr>
              <a:t>A</a:t>
            </a:r>
            <a:r>
              <a:rPr lang="en-US" dirty="0" smtClean="0">
                <a:solidFill>
                  <a:schemeClr val="bg1">
                    <a:lumMod val="75000"/>
                  </a:schemeClr>
                </a:solidFill>
              </a:rPr>
              <a:t>llocation</a:t>
            </a:r>
          </a:p>
          <a:p>
            <a:pPr marL="857250" lvl="1" indent="-457200"/>
            <a:r>
              <a:rPr lang="en-US" dirty="0" smtClean="0">
                <a:solidFill>
                  <a:schemeClr val="bg1">
                    <a:lumMod val="75000"/>
                  </a:schemeClr>
                </a:solidFill>
              </a:rPr>
              <a:t>Slowdown-aware </a:t>
            </a:r>
            <a:r>
              <a:rPr lang="en-US" dirty="0">
                <a:solidFill>
                  <a:schemeClr val="bg1">
                    <a:lumMod val="75000"/>
                  </a:schemeClr>
                </a:solidFill>
              </a:rPr>
              <a:t>M</a:t>
            </a:r>
            <a:r>
              <a:rPr lang="en-US" dirty="0" smtClean="0">
                <a:solidFill>
                  <a:schemeClr val="bg1">
                    <a:lumMod val="75000"/>
                  </a:schemeClr>
                </a:solidFill>
              </a:rPr>
              <a:t>emory </a:t>
            </a:r>
            <a:r>
              <a:rPr lang="en-US" dirty="0">
                <a:solidFill>
                  <a:schemeClr val="bg1">
                    <a:lumMod val="75000"/>
                  </a:schemeClr>
                </a:solidFill>
              </a:rPr>
              <a:t>B</a:t>
            </a:r>
            <a:r>
              <a:rPr lang="en-US" dirty="0" smtClean="0">
                <a:solidFill>
                  <a:schemeClr val="bg1">
                    <a:lumMod val="75000"/>
                  </a:schemeClr>
                </a:solidFill>
              </a:rPr>
              <a:t>andwidth Allocation</a:t>
            </a:r>
          </a:p>
          <a:p>
            <a:pPr marL="857250" lvl="1" indent="-457200"/>
            <a:r>
              <a:rPr lang="en-US" dirty="0">
                <a:solidFill>
                  <a:schemeClr val="bg1">
                    <a:lumMod val="75000"/>
                  </a:schemeClr>
                </a:solidFill>
              </a:rPr>
              <a:t>Coordinated Cache/Memory Management</a:t>
            </a:r>
          </a:p>
          <a:p>
            <a:pPr marL="857250" lvl="1" indent="-457200"/>
            <a:endParaRPr lang="en-US" dirty="0" smtClean="0">
              <a:solidFill>
                <a:schemeClr val="bg1">
                  <a:lumMod val="75000"/>
                </a:schemeClr>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21</a:t>
            </a:fld>
            <a:endParaRPr lang="en-US"/>
          </a:p>
        </p:txBody>
      </p:sp>
    </p:spTree>
    <p:extLst>
      <p:ext uri="{BB962C8B-B14F-4D97-AF65-F5344CB8AC3E}">
        <p14:creationId xmlns:p14="http://schemas.microsoft.com/office/powerpoint/2010/main" val="2407258311"/>
      </p:ext>
    </p:extLst>
  </p:cSld>
  <p:clrMapOvr>
    <a:masterClrMapping/>
  </p:clrMapOvr>
  <mc:AlternateContent xmlns:mc="http://schemas.openxmlformats.org/markup-compatibility/2006" xmlns:p14="http://schemas.microsoft.com/office/powerpoint/2010/main">
    <mc:Choice Requires="p14">
      <p:transition spd="slow" p14:dur="2000" advTm="5013"/>
    </mc:Choice>
    <mc:Fallback xmlns="">
      <p:transition spd="slow" advTm="5013"/>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Slowdown Model (ASM)</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22</a:t>
            </a:fld>
            <a:endParaRPr lang="en-US"/>
          </a:p>
        </p:txBody>
      </p:sp>
      <mc:AlternateContent xmlns:mc="http://schemas.openxmlformats.org/markup-compatibility/2006" xmlns:a14="http://schemas.microsoft.com/office/drawing/2010/main">
        <mc:Choice Requires="a14">
          <p:sp>
            <p:nvSpPr>
              <p:cNvPr id="5" name="TextBox 4"/>
              <p:cNvSpPr txBox="1"/>
              <p:nvPr/>
            </p:nvSpPr>
            <p:spPr>
              <a:xfrm>
                <a:off x="-838200" y="2895600"/>
                <a:ext cx="10972800" cy="933269"/>
              </a:xfrm>
              <a:prstGeom prst="rect">
                <a:avLst/>
              </a:prstGeom>
              <a:noFill/>
            </p:spPr>
            <p:txBody>
              <a:bodyPr wrap="square" lIns="0" tIns="0" rIns="0" bIns="0" rtlCol="0">
                <a:spAutoFit/>
              </a:bodyPr>
              <a:lstStyle/>
              <a:p>
                <a:pPr algn="ctr">
                  <a:spcAft>
                    <a:spcPts val="600"/>
                  </a:spcAft>
                </a:pPr>
                <a:r>
                  <a:rPr lang="en-US" sz="4100" dirty="0" smtClean="0">
                    <a:latin typeface="Cambria Math" panose="02040503050406030204" pitchFamily="18" charset="0"/>
                    <a:ea typeface="Cambria Math" panose="02040503050406030204" pitchFamily="18" charset="0"/>
                    <a:cs typeface="Times New Roman" panose="02020603050405020304" pitchFamily="18" charset="0"/>
                  </a:rPr>
                  <a:t>Slowdown</a:t>
                </a:r>
                <a14:m>
                  <m:oMath xmlns:m="http://schemas.openxmlformats.org/officeDocument/2006/math">
                    <m:r>
                      <a:rPr lang="en-US" sz="3800">
                        <a:latin typeface="Cambria Math" panose="02040503050406030204" pitchFamily="18" charset="0"/>
                        <a:ea typeface="Cambria Math" panose="02040503050406030204" pitchFamily="18" charset="0"/>
                        <a:cs typeface="Times New Roman" panose="02020603050405020304" pitchFamily="18" charset="0"/>
                      </a:rPr>
                      <m:t>=</m:t>
                    </m:r>
                    <m:f>
                      <m:fPr>
                        <m:ctrlPr>
                          <a:rPr lang="en-US" sz="3800" i="1">
                            <a:latin typeface="Cambria Math" panose="02040503050406030204" pitchFamily="18" charset="0"/>
                            <a:ea typeface="Cambria Math" panose="02040503050406030204" pitchFamily="18" charset="0"/>
                            <a:cs typeface="Times New Roman" panose="02020603050405020304" pitchFamily="18" charset="0"/>
                          </a:rPr>
                        </m:ctrlPr>
                      </m:fPr>
                      <m:num>
                        <m:r>
                          <m:rPr>
                            <m:sty m:val="p"/>
                          </m:rPr>
                          <a:rPr lang="en-US" sz="3800">
                            <a:latin typeface="Cambria Math" panose="02040503050406030204" pitchFamily="18" charset="0"/>
                            <a:ea typeface="Cambria Math" panose="02040503050406030204" pitchFamily="18" charset="0"/>
                            <a:cs typeface="Times New Roman" panose="02020603050405020304" pitchFamily="18" charset="0"/>
                          </a:rPr>
                          <m:t>Cache</m:t>
                        </m:r>
                        <m:r>
                          <a:rPr lang="en-US" sz="3800">
                            <a:latin typeface="Cambria Math" panose="02040503050406030204" pitchFamily="18" charset="0"/>
                            <a:ea typeface="Cambria Math" panose="02040503050406030204" pitchFamily="18" charset="0"/>
                            <a:cs typeface="Times New Roman" panose="02020603050405020304" pitchFamily="18" charset="0"/>
                          </a:rPr>
                          <m:t> </m:t>
                        </m:r>
                        <m:r>
                          <m:rPr>
                            <m:sty m:val="p"/>
                          </m:rPr>
                          <a:rPr lang="en-US" sz="3800">
                            <a:latin typeface="Cambria Math" panose="02040503050406030204" pitchFamily="18" charset="0"/>
                            <a:ea typeface="Cambria Math" panose="02040503050406030204" pitchFamily="18" charset="0"/>
                            <a:cs typeface="Times New Roman" panose="02020603050405020304" pitchFamily="18" charset="0"/>
                          </a:rPr>
                          <m:t>Access</m:t>
                        </m:r>
                        <m:r>
                          <a:rPr lang="en-US" sz="3800">
                            <a:latin typeface="Cambria Math" panose="02040503050406030204" pitchFamily="18" charset="0"/>
                            <a:ea typeface="Cambria Math" panose="02040503050406030204" pitchFamily="18" charset="0"/>
                            <a:cs typeface="Times New Roman" panose="02020603050405020304" pitchFamily="18" charset="0"/>
                          </a:rPr>
                          <m:t> </m:t>
                        </m:r>
                        <m:r>
                          <m:rPr>
                            <m:sty m:val="p"/>
                          </m:rPr>
                          <a:rPr lang="en-US" sz="3800">
                            <a:latin typeface="Cambria Math" panose="02040503050406030204" pitchFamily="18" charset="0"/>
                            <a:ea typeface="Cambria Math" panose="02040503050406030204" pitchFamily="18" charset="0"/>
                            <a:cs typeface="Times New Roman" panose="02020603050405020304" pitchFamily="18" charset="0"/>
                          </a:rPr>
                          <m:t>Rate</m:t>
                        </m:r>
                        <m:r>
                          <a:rPr lang="en-US" sz="3800">
                            <a:latin typeface="Cambria Math" panose="02040503050406030204" pitchFamily="18" charset="0"/>
                            <a:ea typeface="Cambria Math" panose="02040503050406030204" pitchFamily="18" charset="0"/>
                            <a:cs typeface="Times New Roman" panose="02020603050405020304" pitchFamily="18" charset="0"/>
                          </a:rPr>
                          <m:t> </m:t>
                        </m:r>
                        <m:r>
                          <m:rPr>
                            <m:sty m:val="p"/>
                          </m:rPr>
                          <a:rPr lang="en-US" sz="3800" baseline="-25000">
                            <a:latin typeface="Cambria Math" panose="02040503050406030204" pitchFamily="18" charset="0"/>
                            <a:ea typeface="Cambria Math" panose="02040503050406030204" pitchFamily="18" charset="0"/>
                            <a:cs typeface="Times New Roman" panose="02020603050405020304" pitchFamily="18" charset="0"/>
                          </a:rPr>
                          <m:t>Alone</m:t>
                        </m:r>
                        <m:r>
                          <a:rPr lang="en-US" sz="3800" b="0" i="0" baseline="-25000" smtClean="0">
                            <a:latin typeface="Cambria Math" panose="02040503050406030204" pitchFamily="18" charset="0"/>
                            <a:ea typeface="Cambria Math" panose="02040503050406030204" pitchFamily="18" charset="0"/>
                            <a:cs typeface="Times New Roman" panose="02020603050405020304" pitchFamily="18" charset="0"/>
                          </a:rPr>
                          <m:t> </m:t>
                        </m:r>
                        <m:r>
                          <a:rPr lang="en-US" sz="3800" b="0" i="0"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n-US" sz="3800" b="0" i="0" smtClean="0">
                            <a:latin typeface="Cambria Math" panose="02040503050406030204" pitchFamily="18" charset="0"/>
                            <a:ea typeface="Cambria Math" panose="02040503050406030204" pitchFamily="18" charset="0"/>
                            <a:cs typeface="Times New Roman" panose="02020603050405020304" pitchFamily="18" charset="0"/>
                          </a:rPr>
                          <m:t>CARAlon</m:t>
                        </m:r>
                        <m:r>
                          <m:rPr>
                            <m:sty m:val="p"/>
                          </m:rPr>
                          <a:rPr lang="en-US" sz="3800" b="0" i="0" baseline="-25000" smtClean="0">
                            <a:latin typeface="Cambria Math" panose="02040503050406030204" pitchFamily="18" charset="0"/>
                            <a:ea typeface="Cambria Math" panose="02040503050406030204" pitchFamily="18" charset="0"/>
                            <a:cs typeface="Times New Roman" panose="02020603050405020304" pitchFamily="18" charset="0"/>
                          </a:rPr>
                          <m:t>e</m:t>
                        </m:r>
                        <m:r>
                          <a:rPr lang="en-US" sz="3800" b="0" i="1" smtClean="0">
                            <a:latin typeface="Cambria Math" panose="02040503050406030204" pitchFamily="18" charset="0"/>
                            <a:ea typeface="Cambria Math" panose="02040503050406030204" pitchFamily="18" charset="0"/>
                            <a:cs typeface="Times New Roman" panose="02020603050405020304" pitchFamily="18" charset="0"/>
                          </a:rPr>
                          <m:t>)</m:t>
                        </m:r>
                        <m:r>
                          <a:rPr lang="en-US" sz="3800" b="0" i="1" baseline="-25000" smtClean="0">
                            <a:latin typeface="Cambria Math" panose="02040503050406030204" pitchFamily="18" charset="0"/>
                            <a:ea typeface="Cambria Math" panose="02040503050406030204" pitchFamily="18" charset="0"/>
                            <a:cs typeface="Times New Roman" panose="02020603050405020304" pitchFamily="18" charset="0"/>
                          </a:rPr>
                          <m:t>    </m:t>
                        </m:r>
                      </m:num>
                      <m:den>
                        <m:r>
                          <m:rPr>
                            <m:sty m:val="p"/>
                          </m:rPr>
                          <a:rPr lang="en-US" sz="3800">
                            <a:latin typeface="Cambria Math" panose="02040503050406030204" pitchFamily="18" charset="0"/>
                            <a:ea typeface="Cambria Math" panose="02040503050406030204" pitchFamily="18" charset="0"/>
                            <a:cs typeface="Times New Roman" panose="02020603050405020304" pitchFamily="18" charset="0"/>
                          </a:rPr>
                          <m:t>Cache</m:t>
                        </m:r>
                        <m:r>
                          <a:rPr lang="en-US" sz="3800">
                            <a:latin typeface="Cambria Math" panose="02040503050406030204" pitchFamily="18" charset="0"/>
                            <a:ea typeface="Cambria Math" panose="02040503050406030204" pitchFamily="18" charset="0"/>
                            <a:cs typeface="Times New Roman" panose="02020603050405020304" pitchFamily="18" charset="0"/>
                          </a:rPr>
                          <m:t> </m:t>
                        </m:r>
                        <m:r>
                          <m:rPr>
                            <m:sty m:val="p"/>
                          </m:rPr>
                          <a:rPr lang="en-US" sz="3800">
                            <a:latin typeface="Cambria Math" panose="02040503050406030204" pitchFamily="18" charset="0"/>
                            <a:ea typeface="Cambria Math" panose="02040503050406030204" pitchFamily="18" charset="0"/>
                            <a:cs typeface="Times New Roman" panose="02020603050405020304" pitchFamily="18" charset="0"/>
                          </a:rPr>
                          <m:t>Access</m:t>
                        </m:r>
                        <m:r>
                          <a:rPr lang="en-US" sz="3800">
                            <a:latin typeface="Cambria Math" panose="02040503050406030204" pitchFamily="18" charset="0"/>
                            <a:ea typeface="Cambria Math" panose="02040503050406030204" pitchFamily="18" charset="0"/>
                            <a:cs typeface="Times New Roman" panose="02020603050405020304" pitchFamily="18" charset="0"/>
                          </a:rPr>
                          <m:t> </m:t>
                        </m:r>
                        <m:r>
                          <m:rPr>
                            <m:sty m:val="p"/>
                          </m:rPr>
                          <a:rPr lang="en-US" sz="3800">
                            <a:latin typeface="Cambria Math" panose="02040503050406030204" pitchFamily="18" charset="0"/>
                            <a:ea typeface="Cambria Math" panose="02040503050406030204" pitchFamily="18" charset="0"/>
                            <a:cs typeface="Times New Roman" panose="02020603050405020304" pitchFamily="18" charset="0"/>
                          </a:rPr>
                          <m:t>Rate</m:t>
                        </m:r>
                        <m:r>
                          <a:rPr lang="en-US" sz="3800">
                            <a:latin typeface="Cambria Math" panose="02040503050406030204" pitchFamily="18" charset="0"/>
                            <a:ea typeface="Cambria Math" panose="02040503050406030204" pitchFamily="18" charset="0"/>
                            <a:cs typeface="Times New Roman" panose="02020603050405020304" pitchFamily="18" charset="0"/>
                          </a:rPr>
                          <m:t> </m:t>
                        </m:r>
                        <m:r>
                          <m:rPr>
                            <m:sty m:val="p"/>
                          </m:rPr>
                          <a:rPr lang="en-US" sz="3800" baseline="-25000">
                            <a:latin typeface="Cambria Math" panose="02040503050406030204" pitchFamily="18" charset="0"/>
                            <a:ea typeface="Cambria Math" panose="02040503050406030204" pitchFamily="18" charset="0"/>
                            <a:cs typeface="Times New Roman" panose="02020603050405020304" pitchFamily="18" charset="0"/>
                          </a:rPr>
                          <m:t>Shared</m:t>
                        </m:r>
                        <m:r>
                          <a:rPr lang="en-US" sz="3800" b="0" i="0" baseline="-25000" smtClean="0">
                            <a:latin typeface="Cambria Math" panose="02040503050406030204" pitchFamily="18" charset="0"/>
                            <a:ea typeface="Cambria Math" panose="02040503050406030204" pitchFamily="18" charset="0"/>
                            <a:cs typeface="Times New Roman" panose="02020603050405020304" pitchFamily="18" charset="0"/>
                          </a:rPr>
                          <m:t> </m:t>
                        </m:r>
                        <m:r>
                          <a:rPr lang="en-US" sz="3800" b="0" i="0" smtClean="0">
                            <a:latin typeface="Cambria Math" panose="02040503050406030204" pitchFamily="18" charset="0"/>
                            <a:ea typeface="Cambria Math" panose="02040503050406030204" pitchFamily="18" charset="0"/>
                            <a:cs typeface="Times New Roman" panose="02020603050405020304" pitchFamily="18" charset="0"/>
                          </a:rPr>
                          <m:t>(</m:t>
                        </m:r>
                        <m:r>
                          <m:rPr>
                            <m:sty m:val="p"/>
                          </m:rPr>
                          <a:rPr lang="en-US" sz="3800" b="0" i="0" smtClean="0">
                            <a:latin typeface="Cambria Math" panose="02040503050406030204" pitchFamily="18" charset="0"/>
                            <a:ea typeface="Cambria Math" panose="02040503050406030204" pitchFamily="18" charset="0"/>
                            <a:cs typeface="Times New Roman" panose="02020603050405020304" pitchFamily="18" charset="0"/>
                          </a:rPr>
                          <m:t>CARShar</m:t>
                        </m:r>
                        <m:r>
                          <m:rPr>
                            <m:sty m:val="p"/>
                          </m:rPr>
                          <a:rPr lang="en-US" sz="3800" b="0" i="0" baseline="-25000" smtClean="0">
                            <a:latin typeface="Cambria Math" panose="02040503050406030204" pitchFamily="18" charset="0"/>
                            <a:ea typeface="Cambria Math" panose="02040503050406030204" pitchFamily="18" charset="0"/>
                            <a:cs typeface="Times New Roman" panose="02020603050405020304" pitchFamily="18" charset="0"/>
                          </a:rPr>
                          <m:t>ed</m:t>
                        </m:r>
                        <m:r>
                          <a:rPr lang="en-US" sz="3800" b="0" i="0" smtClean="0">
                            <a:latin typeface="Cambria Math" panose="02040503050406030204" pitchFamily="18" charset="0"/>
                            <a:ea typeface="Cambria Math" panose="02040503050406030204" pitchFamily="18" charset="0"/>
                            <a:cs typeface="Times New Roman" panose="02020603050405020304" pitchFamily="18" charset="0"/>
                          </a:rPr>
                          <m:t>)</m:t>
                        </m:r>
                        <m:r>
                          <a:rPr lang="en-US" sz="3800" b="0" i="0" baseline="-25000" smtClean="0">
                            <a:latin typeface="Cambria Math" panose="02040503050406030204" pitchFamily="18" charset="0"/>
                            <a:ea typeface="Cambria Math" panose="02040503050406030204" pitchFamily="18" charset="0"/>
                            <a:cs typeface="Times New Roman" panose="02020603050405020304" pitchFamily="18" charset="0"/>
                          </a:rPr>
                          <m:t> </m:t>
                        </m:r>
                        <m:r>
                          <a:rPr lang="en-US" sz="3800">
                            <a:latin typeface="Cambria Math" panose="02040503050406030204" pitchFamily="18" charset="0"/>
                            <a:ea typeface="Cambria Math" panose="02040503050406030204" pitchFamily="18" charset="0"/>
                            <a:cs typeface="Times New Roman" panose="02020603050405020304" pitchFamily="18" charset="0"/>
                          </a:rPr>
                          <m:t>   </m:t>
                        </m:r>
                      </m:den>
                    </m:f>
                  </m:oMath>
                </a14:m>
                <a:endParaRPr lang="en-US" sz="3800" dirty="0">
                  <a:latin typeface="Cambria Math" panose="02040503050406030204" pitchFamily="18" charset="0"/>
                  <a:ea typeface="Cambria Math" panose="02040503050406030204" pitchFamily="18" charset="0"/>
                  <a:cs typeface="Times New Roman" panose="02020603050405020304" pitchFamily="18"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838200" y="2895600"/>
                <a:ext cx="10972800" cy="933269"/>
              </a:xfrm>
              <a:prstGeom prst="rect">
                <a:avLst/>
              </a:prstGeom>
              <a:blipFill rotWithShape="0">
                <a:blip r:embed="rId2"/>
                <a:stretch>
                  <a:fillRect t="-6536" b="-10458"/>
                </a:stretch>
              </a:blipFill>
            </p:spPr>
            <p:txBody>
              <a:bodyPr/>
              <a:lstStyle/>
              <a:p>
                <a:r>
                  <a:rPr lang="en-US">
                    <a:noFill/>
                  </a:rPr>
                  <a:t> </a:t>
                </a:r>
              </a:p>
            </p:txBody>
          </p:sp>
        </mc:Fallback>
      </mc:AlternateContent>
    </p:spTree>
    <p:extLst>
      <p:ext uri="{BB962C8B-B14F-4D97-AF65-F5344CB8AC3E}">
        <p14:creationId xmlns:p14="http://schemas.microsoft.com/office/powerpoint/2010/main" val="2933553365"/>
      </p:ext>
    </p:extLst>
  </p:cSld>
  <p:clrMapOvr>
    <a:masterClrMapping/>
  </p:clrMapOvr>
  <mc:AlternateContent xmlns:mc="http://schemas.openxmlformats.org/markup-compatibility/2006" xmlns:p14="http://schemas.microsoft.com/office/powerpoint/2010/main">
    <mc:Choice Requires="p14">
      <p:transition spd="slow" p14:dur="2000" advTm="7031"/>
    </mc:Choice>
    <mc:Fallback xmlns="">
      <p:transition spd="slow" advTm="7031"/>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ASM: Interval Based Operation</a:t>
            </a:r>
            <a:endParaRPr lang="en-US" dirty="0"/>
          </a:p>
        </p:txBody>
      </p:sp>
      <p:grpSp>
        <p:nvGrpSpPr>
          <p:cNvPr id="3" name="Group 29"/>
          <p:cNvGrpSpPr/>
          <p:nvPr/>
        </p:nvGrpSpPr>
        <p:grpSpPr>
          <a:xfrm>
            <a:off x="344825" y="2352437"/>
            <a:ext cx="8902597" cy="461665"/>
            <a:chOff x="395536" y="1857598"/>
            <a:chExt cx="9230296" cy="461665"/>
          </a:xfrm>
        </p:grpSpPr>
        <p:cxnSp>
          <p:nvCxnSpPr>
            <p:cNvPr id="8" name="Straight Arrow Connector 7"/>
            <p:cNvCxnSpPr/>
            <p:nvPr/>
          </p:nvCxnSpPr>
          <p:spPr>
            <a:xfrm>
              <a:off x="395536" y="2103239"/>
              <a:ext cx="8352928" cy="0"/>
            </a:xfrm>
            <a:prstGeom prst="straightConnector1">
              <a:avLst/>
            </a:prstGeom>
            <a:ln w="635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8689728" y="1857598"/>
              <a:ext cx="936104" cy="461665"/>
            </a:xfrm>
            <a:prstGeom prst="rect">
              <a:avLst/>
            </a:prstGeom>
            <a:noFill/>
          </p:spPr>
          <p:txBody>
            <a:bodyPr wrap="square" rtlCol="0">
              <a:spAutoFit/>
            </a:bodyPr>
            <a:lstStyle/>
            <a:p>
              <a:r>
                <a:rPr lang="en-US" sz="2400" dirty="0" smtClean="0"/>
                <a:t>time</a:t>
              </a:r>
              <a:endParaRPr lang="en-US" sz="2400" dirty="0"/>
            </a:p>
          </p:txBody>
        </p:sp>
      </p:grpSp>
      <p:sp>
        <p:nvSpPr>
          <p:cNvPr id="14" name="Left Brace 13"/>
          <p:cNvSpPr/>
          <p:nvPr/>
        </p:nvSpPr>
        <p:spPr>
          <a:xfrm rot="5400000">
            <a:off x="2044816" y="141192"/>
            <a:ext cx="631540" cy="3994200"/>
          </a:xfrm>
          <a:prstGeom prst="leftBrace">
            <a:avLst>
              <a:gd name="adj1" fmla="val 31185"/>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469824" y="1322454"/>
            <a:ext cx="3816424" cy="553998"/>
          </a:xfrm>
          <a:prstGeom prst="rect">
            <a:avLst/>
          </a:prstGeom>
          <a:noFill/>
        </p:spPr>
        <p:txBody>
          <a:bodyPr wrap="square" rtlCol="0">
            <a:spAutoFit/>
          </a:bodyPr>
          <a:lstStyle/>
          <a:p>
            <a:pPr algn="ctr"/>
            <a:r>
              <a:rPr lang="en-US" sz="3000" dirty="0" smtClean="0"/>
              <a:t>Interval</a:t>
            </a:r>
            <a:endParaRPr lang="en-US" sz="3000" dirty="0"/>
          </a:p>
        </p:txBody>
      </p:sp>
      <p:sp>
        <p:nvSpPr>
          <p:cNvPr id="21" name="Right Arrow 20"/>
          <p:cNvSpPr/>
          <p:nvPr/>
        </p:nvSpPr>
        <p:spPr>
          <a:xfrm>
            <a:off x="346493" y="3040578"/>
            <a:ext cx="4011193" cy="576064"/>
          </a:xfrm>
          <a:prstGeom prst="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rot="5400000">
            <a:off x="3177819" y="4643181"/>
            <a:ext cx="207398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4" name="Content Placeholder 2"/>
          <p:cNvSpPr txBox="1">
            <a:spLocks/>
          </p:cNvSpPr>
          <p:nvPr/>
        </p:nvSpPr>
        <p:spPr bwMode="auto">
          <a:xfrm>
            <a:off x="3214678" y="5663954"/>
            <a:ext cx="2088232" cy="659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Estimate </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slowdown</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15" name="Left Brace 14"/>
          <p:cNvSpPr/>
          <p:nvPr/>
        </p:nvSpPr>
        <p:spPr>
          <a:xfrm rot="5400000">
            <a:off x="6045344" y="141192"/>
            <a:ext cx="631540" cy="3994200"/>
          </a:xfrm>
          <a:prstGeom prst="leftBrace">
            <a:avLst>
              <a:gd name="adj1" fmla="val 40095"/>
              <a:gd name="adj2" fmla="val 50000"/>
            </a:avLst>
          </a:prstGeom>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4470352" y="1322454"/>
            <a:ext cx="3816424" cy="553998"/>
          </a:xfrm>
          <a:prstGeom prst="rect">
            <a:avLst/>
          </a:prstGeom>
          <a:noFill/>
        </p:spPr>
        <p:txBody>
          <a:bodyPr wrap="square" rtlCol="0">
            <a:spAutoFit/>
          </a:bodyPr>
          <a:lstStyle/>
          <a:p>
            <a:pPr algn="ctr"/>
            <a:r>
              <a:rPr lang="en-US" sz="3000" dirty="0" smtClean="0"/>
              <a:t>Interval</a:t>
            </a:r>
            <a:endParaRPr lang="en-US" sz="3000" dirty="0"/>
          </a:p>
        </p:txBody>
      </p:sp>
      <p:sp>
        <p:nvSpPr>
          <p:cNvPr id="17" name="Right Arrow 16"/>
          <p:cNvSpPr/>
          <p:nvPr/>
        </p:nvSpPr>
        <p:spPr>
          <a:xfrm>
            <a:off x="4429124" y="3036966"/>
            <a:ext cx="4011193" cy="576064"/>
          </a:xfrm>
          <a:prstGeom prst="rightArrow">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p:nvPr/>
        </p:nvCxnSpPr>
        <p:spPr>
          <a:xfrm rot="5400000">
            <a:off x="7266315" y="4644667"/>
            <a:ext cx="2073982" cy="158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Content Placeholder 2"/>
          <p:cNvSpPr txBox="1">
            <a:spLocks/>
          </p:cNvSpPr>
          <p:nvPr/>
        </p:nvSpPr>
        <p:spPr bwMode="auto">
          <a:xfrm>
            <a:off x="7286644" y="5665440"/>
            <a:ext cx="2088232" cy="6591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Estimate </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slowdown</a:t>
            </a: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
        <p:nvSpPr>
          <p:cNvPr id="31" name="Content Placeholder 2"/>
          <p:cNvSpPr txBox="1">
            <a:spLocks/>
          </p:cNvSpPr>
          <p:nvPr/>
        </p:nvSpPr>
        <p:spPr bwMode="auto">
          <a:xfrm>
            <a:off x="142844" y="3679908"/>
            <a:ext cx="3914740" cy="1305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Measure </a:t>
            </a:r>
            <a:r>
              <a:rPr kumimoji="0" lang="en-US" sz="2800" b="0" i="0" u="none" strike="noStrike" kern="0" cap="none" spc="0" normalizeH="0" baseline="0" noProof="0" dirty="0" err="1" smtClean="0">
                <a:ln>
                  <a:noFill/>
                </a:ln>
                <a:solidFill>
                  <a:schemeClr val="tx1"/>
                </a:solidFill>
                <a:effectLst/>
                <a:uLnTx/>
                <a:uFillTx/>
                <a:latin typeface="+mn-lt"/>
                <a:ea typeface="+mn-ea"/>
                <a:cs typeface="+mn-cs"/>
              </a:rPr>
              <a:t>CAR</a:t>
            </a:r>
            <a:r>
              <a:rPr kumimoji="0" lang="en-US" sz="2800" b="0" i="0" u="none" strike="noStrike" kern="0" cap="none" spc="0" normalizeH="0" baseline="-25000" noProof="0" dirty="0" err="1" smtClean="0">
                <a:ln>
                  <a:noFill/>
                </a:ln>
                <a:solidFill>
                  <a:schemeClr val="tx1"/>
                </a:solidFill>
                <a:effectLst/>
                <a:uLnTx/>
                <a:uFillTx/>
                <a:latin typeface="+mn-lt"/>
                <a:ea typeface="+mn-ea"/>
                <a:cs typeface="+mn-cs"/>
              </a:rPr>
              <a:t>Shared</a:t>
            </a: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lang="en-US" sz="2800" kern="0" dirty="0" smtClean="0"/>
              <a:t>Estimate </a:t>
            </a:r>
            <a:r>
              <a:rPr lang="en-US" sz="2800" kern="0" dirty="0" err="1" smtClean="0"/>
              <a:t>CAR</a:t>
            </a:r>
            <a:r>
              <a:rPr lang="en-US" sz="2800" kern="0" baseline="-25000" dirty="0" err="1" smtClean="0"/>
              <a:t>Alone</a:t>
            </a:r>
            <a:endParaRPr kumimoji="0" lang="en-US" sz="2800" b="0" i="0" u="none" strike="noStrike" kern="0" cap="none" spc="0" normalizeH="0" baseline="-2500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Tx/>
              <a:buNone/>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p:txBody>
      </p:sp>
      <p:sp>
        <p:nvSpPr>
          <p:cNvPr id="22" name="Content Placeholder 2"/>
          <p:cNvSpPr txBox="1">
            <a:spLocks/>
          </p:cNvSpPr>
          <p:nvPr/>
        </p:nvSpPr>
        <p:spPr bwMode="auto">
          <a:xfrm>
            <a:off x="4300598" y="3659958"/>
            <a:ext cx="3914740" cy="130583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Measure </a:t>
            </a:r>
            <a:r>
              <a:rPr kumimoji="0" lang="en-US" sz="2800" b="0" i="0" u="none" strike="noStrike" kern="0" cap="none" spc="0" normalizeH="0" baseline="0" noProof="0" dirty="0" err="1" smtClean="0">
                <a:ln>
                  <a:noFill/>
                </a:ln>
                <a:solidFill>
                  <a:schemeClr val="tx1"/>
                </a:solidFill>
                <a:effectLst/>
                <a:uLnTx/>
                <a:uFillTx/>
                <a:latin typeface="+mn-lt"/>
                <a:ea typeface="+mn-ea"/>
                <a:cs typeface="+mn-cs"/>
              </a:rPr>
              <a:t>CAR</a:t>
            </a:r>
            <a:r>
              <a:rPr kumimoji="0" lang="en-US" sz="2800" b="0" i="0" u="none" strike="noStrike" kern="0" cap="none" spc="0" normalizeH="0" baseline="-25000" noProof="0" dirty="0" err="1" smtClean="0">
                <a:ln>
                  <a:noFill/>
                </a:ln>
                <a:solidFill>
                  <a:schemeClr val="tx1"/>
                </a:solidFill>
                <a:effectLst/>
                <a:uLnTx/>
                <a:uFillTx/>
                <a:latin typeface="+mn-lt"/>
                <a:ea typeface="+mn-ea"/>
                <a:cs typeface="+mn-cs"/>
              </a:rPr>
              <a:t>Shared</a:t>
            </a:r>
            <a:r>
              <a:rPr kumimoji="0" lang="en-US" sz="2800" b="0" i="0" u="none" strike="noStrike" kern="0" cap="none" spc="0" normalizeH="0" baseline="0" noProof="0" dirty="0" smtClean="0">
                <a:ln>
                  <a:noFill/>
                </a:ln>
                <a:solidFill>
                  <a:schemeClr val="tx1"/>
                </a:solidFill>
                <a:effectLst/>
                <a:uLnTx/>
                <a:uFillTx/>
                <a:latin typeface="+mn-lt"/>
                <a:ea typeface="+mn-ea"/>
                <a:cs typeface="+mn-cs"/>
              </a:rPr>
              <a:t> </a:t>
            </a: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r>
              <a:rPr lang="en-US" sz="2800" kern="0" dirty="0" smtClean="0"/>
              <a:t>Estimate </a:t>
            </a:r>
            <a:r>
              <a:rPr lang="en-US" sz="2800" kern="0" dirty="0" err="1" smtClean="0"/>
              <a:t>CAR</a:t>
            </a:r>
            <a:r>
              <a:rPr lang="en-US" sz="2800" kern="0" baseline="-25000" dirty="0" err="1" smtClean="0"/>
              <a:t>Alone</a:t>
            </a:r>
            <a:endParaRPr kumimoji="0" lang="en-US" sz="2800" b="0" i="0" u="none" strike="noStrike" kern="0" cap="none" spc="0" normalizeH="0" baseline="-2500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Tx/>
              <a:buNone/>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a:p>
            <a:pPr marL="342900" marR="0" lvl="0" indent="-342900" algn="l" defTabSz="914400" rtl="0" eaLnBrk="0" fontAlgn="base" latinLnBrk="0" hangingPunct="0">
              <a:lnSpc>
                <a:spcPct val="100000"/>
              </a:lnSpc>
              <a:spcBef>
                <a:spcPct val="20000"/>
              </a:spcBef>
              <a:spcAft>
                <a:spcPct val="0"/>
              </a:spcAft>
              <a:buClr>
                <a:schemeClr val="accent1"/>
              </a:buClr>
              <a:buSzPct val="65000"/>
              <a:buFont typeface="Wingdings" pitchFamily="2" charset="2"/>
              <a:buChar char="n"/>
              <a:tabLst/>
              <a:defRPr/>
            </a:pPr>
            <a:endParaRPr kumimoji="0" lang="en-US" sz="2800" b="0" i="0" u="none" strike="noStrike" kern="0" cap="none" spc="0" normalizeH="0" baseline="0" noProof="0" dirty="0" smtClean="0">
              <a:ln>
                <a:noFill/>
              </a:ln>
              <a:solidFill>
                <a:schemeClr val="tx1"/>
              </a:solidFill>
              <a:effectLst/>
              <a:uLnTx/>
              <a:uFillTx/>
              <a:latin typeface="+mn-lt"/>
              <a:ea typeface="+mn-ea"/>
              <a:cs typeface="+mn-cs"/>
            </a:endParaRPr>
          </a:p>
          <a:p>
            <a:pPr marL="669925" marR="0" lvl="1" indent="-325438" algn="l" defTabSz="914400" rtl="0" eaLnBrk="0" fontAlgn="base" latinLnBrk="0" hangingPunct="0">
              <a:lnSpc>
                <a:spcPct val="100000"/>
              </a:lnSpc>
              <a:spcBef>
                <a:spcPct val="20000"/>
              </a:spcBef>
              <a:spcAft>
                <a:spcPct val="0"/>
              </a:spcAft>
              <a:buClr>
                <a:schemeClr val="accent2"/>
              </a:buClr>
              <a:buSzPct val="60000"/>
              <a:buFont typeface="Wingdings" pitchFamily="2" charset="2"/>
              <a:buChar char="q"/>
              <a:tabLst/>
              <a:defRPr/>
            </a:pPr>
            <a:endParaRPr kumimoji="0" lang="en-US" sz="2200" b="0" i="0" u="none" strike="noStrike" kern="0" cap="none" spc="0" normalizeH="0" baseline="0" noProof="0" dirty="0" smtClean="0">
              <a:ln>
                <a:noFill/>
              </a:ln>
              <a:solidFill>
                <a:schemeClr val="tx1"/>
              </a:solidFill>
              <a:effectLst/>
              <a:uLnTx/>
              <a:uFillTx/>
              <a:latin typeface="+mn-lt"/>
            </a:endParaRPr>
          </a:p>
        </p:txBody>
      </p:sp>
      <p:sp>
        <p:nvSpPr>
          <p:cNvPr id="25" name="Slide Number Placeholder 24"/>
          <p:cNvSpPr>
            <a:spLocks noGrp="1"/>
          </p:cNvSpPr>
          <p:nvPr>
            <p:ph type="sldNum" sz="quarter" idx="12"/>
          </p:nvPr>
        </p:nvSpPr>
        <p:spPr/>
        <p:txBody>
          <a:bodyPr/>
          <a:lstStyle/>
          <a:p>
            <a:fld id="{2CF4AA75-1AE0-4593-99DD-33F3F40BED72}" type="slidenum">
              <a:rPr lang="en-US" smtClean="0"/>
              <a:pPr/>
              <a:t>23</a:t>
            </a:fld>
            <a:endParaRPr lang="en-US"/>
          </a:p>
        </p:txBody>
      </p:sp>
    </p:spTree>
    <p:custDataLst>
      <p:tags r:id="rId1"/>
    </p:custDataLst>
    <p:extLst>
      <p:ext uri="{BB962C8B-B14F-4D97-AF65-F5344CB8AC3E}">
        <p14:creationId xmlns:p14="http://schemas.microsoft.com/office/powerpoint/2010/main" val="2913407666"/>
      </p:ext>
    </p:extLst>
  </p:cSld>
  <p:clrMapOvr>
    <a:masterClrMapping/>
  </p:clrMapOvr>
  <p:transition advTm="1360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17" presetClass="entr" presetSubtype="8" fill="hold" grpId="0" nodeType="afterEffect">
                                  <p:stCondLst>
                                    <p:cond delay="0"/>
                                  </p:stCondLst>
                                  <p:childTnLst>
                                    <p:set>
                                      <p:cBhvr>
                                        <p:cTn id="9" dur="1" fill="hold">
                                          <p:stCondLst>
                                            <p:cond delay="0"/>
                                          </p:stCondLst>
                                        </p:cTn>
                                        <p:tgtEl>
                                          <p:spTgt spid="21"/>
                                        </p:tgtEl>
                                        <p:attrNameLst>
                                          <p:attrName>style.visibility</p:attrName>
                                        </p:attrNameLst>
                                      </p:cBhvr>
                                      <p:to>
                                        <p:strVal val="visible"/>
                                      </p:to>
                                    </p:set>
                                    <p:anim calcmode="lin" valueType="num">
                                      <p:cBhvr>
                                        <p:cTn id="10" dur="500" fill="hold"/>
                                        <p:tgtEl>
                                          <p:spTgt spid="21"/>
                                        </p:tgtEl>
                                        <p:attrNameLst>
                                          <p:attrName>ppt_x</p:attrName>
                                        </p:attrNameLst>
                                      </p:cBhvr>
                                      <p:tavLst>
                                        <p:tav tm="0">
                                          <p:val>
                                            <p:strVal val="#ppt_x-#ppt_w/2"/>
                                          </p:val>
                                        </p:tav>
                                        <p:tav tm="100000">
                                          <p:val>
                                            <p:strVal val="#ppt_x"/>
                                          </p:val>
                                        </p:tav>
                                      </p:tavLst>
                                    </p:anim>
                                    <p:anim calcmode="lin" valueType="num">
                                      <p:cBhvr>
                                        <p:cTn id="11" dur="500" fill="hold"/>
                                        <p:tgtEl>
                                          <p:spTgt spid="21"/>
                                        </p:tgtEl>
                                        <p:attrNameLst>
                                          <p:attrName>ppt_y</p:attrName>
                                        </p:attrNameLst>
                                      </p:cBhvr>
                                      <p:tavLst>
                                        <p:tav tm="0">
                                          <p:val>
                                            <p:strVal val="#ppt_y"/>
                                          </p:val>
                                        </p:tav>
                                        <p:tav tm="100000">
                                          <p:val>
                                            <p:strVal val="#ppt_y"/>
                                          </p:val>
                                        </p:tav>
                                      </p:tavLst>
                                    </p:anim>
                                    <p:anim calcmode="lin" valueType="num">
                                      <p:cBhvr>
                                        <p:cTn id="12" dur="500" fill="hold"/>
                                        <p:tgtEl>
                                          <p:spTgt spid="21"/>
                                        </p:tgtEl>
                                        <p:attrNameLst>
                                          <p:attrName>ppt_w</p:attrName>
                                        </p:attrNameLst>
                                      </p:cBhvr>
                                      <p:tavLst>
                                        <p:tav tm="0">
                                          <p:val>
                                            <p:fltVal val="0"/>
                                          </p:val>
                                        </p:tav>
                                        <p:tav tm="100000">
                                          <p:val>
                                            <p:strVal val="#ppt_w"/>
                                          </p:val>
                                        </p:tav>
                                      </p:tavLst>
                                    </p:anim>
                                    <p:anim calcmode="lin" valueType="num">
                                      <p:cBhvr>
                                        <p:cTn id="13" dur="500" fill="hold"/>
                                        <p:tgtEl>
                                          <p:spTgt spid="21"/>
                                        </p:tgtEl>
                                        <p:attrNameLst>
                                          <p:attrName>ppt_h</p:attrName>
                                        </p:attrNameLst>
                                      </p:cBhvr>
                                      <p:tavLst>
                                        <p:tav tm="0">
                                          <p:val>
                                            <p:strVal val="#ppt_h"/>
                                          </p:val>
                                        </p:tav>
                                        <p:tav tm="100000">
                                          <p:val>
                                            <p:strVal val="#ppt_h"/>
                                          </p:val>
                                        </p:tav>
                                      </p:tavLst>
                                    </p:anim>
                                  </p:childTnLst>
                                </p:cTn>
                              </p:par>
                              <p:par>
                                <p:cTn id="14" presetID="1"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3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7" presetClass="entr" presetSubtype="8"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ppt_x</p:attrName>
                                        </p:attrNameLst>
                                      </p:cBhvr>
                                      <p:tavLst>
                                        <p:tav tm="0">
                                          <p:val>
                                            <p:strVal val="#ppt_x-#ppt_w/2"/>
                                          </p:val>
                                        </p:tav>
                                        <p:tav tm="100000">
                                          <p:val>
                                            <p:strVal val="#ppt_x"/>
                                          </p:val>
                                        </p:tav>
                                      </p:tavLst>
                                    </p:anim>
                                    <p:anim calcmode="lin" valueType="num">
                                      <p:cBhvr>
                                        <p:cTn id="36" dur="500" fill="hold"/>
                                        <p:tgtEl>
                                          <p:spTgt spid="17"/>
                                        </p:tgtEl>
                                        <p:attrNameLst>
                                          <p:attrName>ppt_y</p:attrName>
                                        </p:attrNameLst>
                                      </p:cBhvr>
                                      <p:tavLst>
                                        <p:tav tm="0">
                                          <p:val>
                                            <p:strVal val="#ppt_y"/>
                                          </p:val>
                                        </p:tav>
                                        <p:tav tm="100000">
                                          <p:val>
                                            <p:strVal val="#ppt_y"/>
                                          </p:val>
                                        </p:tav>
                                      </p:tavLst>
                                    </p:anim>
                                    <p:anim calcmode="lin" valueType="num">
                                      <p:cBhvr>
                                        <p:cTn id="37" dur="500" fill="hold"/>
                                        <p:tgtEl>
                                          <p:spTgt spid="17"/>
                                        </p:tgtEl>
                                        <p:attrNameLst>
                                          <p:attrName>ppt_w</p:attrName>
                                        </p:attrNameLst>
                                      </p:cBhvr>
                                      <p:tavLst>
                                        <p:tav tm="0">
                                          <p:val>
                                            <p:fltVal val="0"/>
                                          </p:val>
                                        </p:tav>
                                        <p:tav tm="100000">
                                          <p:val>
                                            <p:strVal val="#ppt_w"/>
                                          </p:val>
                                        </p:tav>
                                      </p:tavLst>
                                    </p:anim>
                                    <p:anim calcmode="lin" valueType="num">
                                      <p:cBhvr>
                                        <p:cTn id="38" dur="5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childTnLst>
                          </p:cTn>
                        </p:par>
                        <p:par>
                          <p:cTn id="45" fill="hold">
                            <p:stCondLst>
                              <p:cond delay="0"/>
                            </p:stCondLst>
                            <p:childTnLst>
                              <p:par>
                                <p:cTn id="46" presetID="1" presetClass="entr" presetSubtype="0" fill="hold" grpId="0" nodeType="afterEffect">
                                  <p:stCondLst>
                                    <p:cond delay="0"/>
                                  </p:stCondLst>
                                  <p:childTnLst>
                                    <p:set>
                                      <p:cBhvr>
                                        <p:cTn id="47"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8" grpId="0"/>
      <p:bldP spid="21" grpId="0" animBg="1"/>
      <p:bldP spid="24" grpId="0"/>
      <p:bldP spid="15" grpId="0" animBg="1"/>
      <p:bldP spid="16" grpId="0"/>
      <p:bldP spid="17" grpId="0" animBg="1"/>
      <p:bldP spid="29" grpId="0"/>
      <p:bldP spid="31" grpId="0"/>
      <p:bldP spid="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More Accurate and Simple Model</a:t>
            </a:r>
            <a:endParaRPr lang="en-US"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smtClean="0">
                <a:solidFill>
                  <a:srgbClr val="C00000"/>
                </a:solidFill>
              </a:rPr>
              <a:t>More accurate: </a:t>
            </a:r>
            <a:r>
              <a:rPr lang="en-US" dirty="0" smtClean="0">
                <a:solidFill>
                  <a:srgbClr val="0070C0"/>
                </a:solidFill>
              </a:rPr>
              <a:t>Takes into account request overlap behavior</a:t>
            </a:r>
          </a:p>
          <a:p>
            <a:pPr lvl="1"/>
            <a:r>
              <a:rPr lang="en-US" dirty="0" smtClean="0"/>
              <a:t>Implicit through aggregate estimation of cache access rate and miss service time</a:t>
            </a:r>
          </a:p>
          <a:p>
            <a:pPr lvl="1"/>
            <a:r>
              <a:rPr lang="en-US" dirty="0" smtClean="0"/>
              <a:t>Unlike prior works that estimate per-request interference</a:t>
            </a:r>
          </a:p>
          <a:p>
            <a:pPr lvl="1"/>
            <a:endParaRPr lang="en-US" dirty="0"/>
          </a:p>
          <a:p>
            <a:r>
              <a:rPr lang="en-US" dirty="0" smtClean="0">
                <a:solidFill>
                  <a:srgbClr val="C00000"/>
                </a:solidFill>
              </a:rPr>
              <a:t>Simpler hardware: </a:t>
            </a:r>
            <a:r>
              <a:rPr lang="en-US" dirty="0" smtClean="0">
                <a:solidFill>
                  <a:srgbClr val="0070C0"/>
                </a:solidFill>
              </a:rPr>
              <a:t>Amenable to set sampling in the auxiliary tag store</a:t>
            </a:r>
          </a:p>
          <a:p>
            <a:pPr lvl="1"/>
            <a:r>
              <a:rPr lang="en-US" dirty="0" smtClean="0"/>
              <a:t>Need to measure only contention miss count</a:t>
            </a:r>
          </a:p>
          <a:p>
            <a:pPr lvl="1"/>
            <a:r>
              <a:rPr lang="en-US" dirty="0" smtClean="0"/>
              <a:t>Unlike prior works that need to know if each request is a contention miss or not</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24</a:t>
            </a:fld>
            <a:endParaRPr lang="en-US"/>
          </a:p>
        </p:txBody>
      </p:sp>
    </p:spTree>
    <p:custDataLst>
      <p:tags r:id="rId1"/>
    </p:custDataLst>
    <p:extLst>
      <p:ext uri="{BB962C8B-B14F-4D97-AF65-F5344CB8AC3E}">
        <p14:creationId xmlns:p14="http://schemas.microsoft.com/office/powerpoint/2010/main" val="1038539016"/>
      </p:ext>
    </p:extLst>
  </p:cSld>
  <p:clrMapOvr>
    <a:masterClrMapping/>
  </p:clrMapOvr>
  <mc:AlternateContent xmlns:mc="http://schemas.openxmlformats.org/markup-compatibility/2006" xmlns:p14="http://schemas.microsoft.com/office/powerpoint/2010/main">
    <mc:Choice Requires="p14">
      <p:transition spd="slow" p14:dur="2000" advTm="54553"/>
    </mc:Choice>
    <mc:Fallback xmlns="">
      <p:transition spd="slow" advTm="5455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pPr marL="514350" indent="-514350">
              <a:buAutoNum type="arabicPeriod"/>
            </a:pPr>
            <a:r>
              <a:rPr lang="en-US" b="1" dirty="0" smtClean="0">
                <a:solidFill>
                  <a:srgbClr val="0070C0"/>
                </a:solidFill>
              </a:rPr>
              <a:t>Quantify Slowdown</a:t>
            </a:r>
          </a:p>
          <a:p>
            <a:pPr marL="857250" lvl="1" indent="-457200"/>
            <a:r>
              <a:rPr lang="en-US" dirty="0" smtClean="0">
                <a:solidFill>
                  <a:schemeClr val="bg1">
                    <a:lumMod val="75000"/>
                  </a:schemeClr>
                </a:solidFill>
              </a:rPr>
              <a:t>Key Observation</a:t>
            </a:r>
          </a:p>
          <a:p>
            <a:pPr marL="857250" lvl="1" indent="-457200"/>
            <a:r>
              <a:rPr lang="en-US" dirty="0" smtClean="0">
                <a:solidFill>
                  <a:schemeClr val="bg1">
                    <a:lumMod val="75000"/>
                  </a:schemeClr>
                </a:solidFill>
              </a:rPr>
              <a:t>Estimating Cache Access Rate </a:t>
            </a:r>
            <a:r>
              <a:rPr lang="en-US" baseline="-25000" dirty="0" smtClean="0">
                <a:solidFill>
                  <a:schemeClr val="bg1">
                    <a:lumMod val="75000"/>
                  </a:schemeClr>
                </a:solidFill>
              </a:rPr>
              <a:t>Alone</a:t>
            </a:r>
          </a:p>
          <a:p>
            <a:pPr marL="857250" lvl="1" indent="-457200"/>
            <a:r>
              <a:rPr lang="en-US" dirty="0">
                <a:solidFill>
                  <a:schemeClr val="bg1">
                    <a:lumMod val="75000"/>
                  </a:schemeClr>
                </a:solidFill>
              </a:rPr>
              <a:t>ASM: Putting it All Together</a:t>
            </a:r>
          </a:p>
          <a:p>
            <a:pPr marL="857250" lvl="1" indent="-457200"/>
            <a:r>
              <a:rPr lang="en-US" dirty="0" smtClean="0"/>
              <a:t>Evaluation</a:t>
            </a:r>
          </a:p>
          <a:p>
            <a:pPr marL="514350" indent="-514350">
              <a:buAutoNum type="arabicPeriod" startAt="2"/>
            </a:pPr>
            <a:r>
              <a:rPr lang="en-US" dirty="0" smtClean="0">
                <a:solidFill>
                  <a:srgbClr val="0070C0"/>
                </a:solidFill>
              </a:rPr>
              <a:t>Control Slowdown</a:t>
            </a:r>
          </a:p>
          <a:p>
            <a:pPr marL="857250" lvl="1" indent="-457200"/>
            <a:r>
              <a:rPr lang="en-US" dirty="0" smtClean="0">
                <a:solidFill>
                  <a:schemeClr val="bg1">
                    <a:lumMod val="75000"/>
                  </a:schemeClr>
                </a:solidFill>
              </a:rPr>
              <a:t>Slowdown-aware Cache Capacity </a:t>
            </a:r>
            <a:r>
              <a:rPr lang="en-US" dirty="0">
                <a:solidFill>
                  <a:schemeClr val="bg1">
                    <a:lumMod val="75000"/>
                  </a:schemeClr>
                </a:solidFill>
              </a:rPr>
              <a:t>A</a:t>
            </a:r>
            <a:r>
              <a:rPr lang="en-US" dirty="0" smtClean="0">
                <a:solidFill>
                  <a:schemeClr val="bg1">
                    <a:lumMod val="75000"/>
                  </a:schemeClr>
                </a:solidFill>
              </a:rPr>
              <a:t>llocation</a:t>
            </a:r>
          </a:p>
          <a:p>
            <a:pPr marL="857250" lvl="1" indent="-457200"/>
            <a:r>
              <a:rPr lang="en-US" dirty="0" smtClean="0">
                <a:solidFill>
                  <a:schemeClr val="bg1">
                    <a:lumMod val="75000"/>
                  </a:schemeClr>
                </a:solidFill>
              </a:rPr>
              <a:t>Slowdown-aware </a:t>
            </a:r>
            <a:r>
              <a:rPr lang="en-US" dirty="0">
                <a:solidFill>
                  <a:schemeClr val="bg1">
                    <a:lumMod val="75000"/>
                  </a:schemeClr>
                </a:solidFill>
              </a:rPr>
              <a:t>M</a:t>
            </a:r>
            <a:r>
              <a:rPr lang="en-US" dirty="0" smtClean="0">
                <a:solidFill>
                  <a:schemeClr val="bg1">
                    <a:lumMod val="75000"/>
                  </a:schemeClr>
                </a:solidFill>
              </a:rPr>
              <a:t>emory </a:t>
            </a:r>
            <a:r>
              <a:rPr lang="en-US" dirty="0">
                <a:solidFill>
                  <a:schemeClr val="bg1">
                    <a:lumMod val="75000"/>
                  </a:schemeClr>
                </a:solidFill>
              </a:rPr>
              <a:t>B</a:t>
            </a:r>
            <a:r>
              <a:rPr lang="en-US" dirty="0" smtClean="0">
                <a:solidFill>
                  <a:schemeClr val="bg1">
                    <a:lumMod val="75000"/>
                  </a:schemeClr>
                </a:solidFill>
              </a:rPr>
              <a:t>andwidth Allocation</a:t>
            </a:r>
          </a:p>
        </p:txBody>
      </p:sp>
      <p:sp>
        <p:nvSpPr>
          <p:cNvPr id="4" name="Slide Number Placeholder 3"/>
          <p:cNvSpPr>
            <a:spLocks noGrp="1"/>
          </p:cNvSpPr>
          <p:nvPr>
            <p:ph type="sldNum" sz="quarter" idx="12"/>
          </p:nvPr>
        </p:nvSpPr>
        <p:spPr/>
        <p:txBody>
          <a:bodyPr/>
          <a:lstStyle/>
          <a:p>
            <a:fld id="{2CF4AA75-1AE0-4593-99DD-33F3F40BED72}" type="slidenum">
              <a:rPr lang="en-US" smtClean="0"/>
              <a:pPr/>
              <a:t>25</a:t>
            </a:fld>
            <a:endParaRPr lang="en-US"/>
          </a:p>
        </p:txBody>
      </p:sp>
    </p:spTree>
    <p:extLst>
      <p:ext uri="{BB962C8B-B14F-4D97-AF65-F5344CB8AC3E}">
        <p14:creationId xmlns:p14="http://schemas.microsoft.com/office/powerpoint/2010/main" val="640280176"/>
      </p:ext>
    </p:extLst>
  </p:cSld>
  <p:clrMapOvr>
    <a:masterClrMapping/>
  </p:clrMapOvr>
  <mc:AlternateContent xmlns:mc="http://schemas.openxmlformats.org/markup-compatibility/2006" xmlns:p14="http://schemas.microsoft.com/office/powerpoint/2010/main">
    <mc:Choice Requires="p14">
      <p:transition spd="slow" p14:dur="2000" advTm="6544"/>
    </mc:Choice>
    <mc:Fallback xmlns="">
      <p:transition spd="slow" advTm="6544"/>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normAutofit fontScale="90000"/>
          </a:bodyPr>
          <a:lstStyle/>
          <a:p>
            <a:r>
              <a:rPr lang="en-US" dirty="0" smtClean="0"/>
              <a:t>Previous Work on </a:t>
            </a:r>
            <a:br>
              <a:rPr lang="en-US" dirty="0" smtClean="0"/>
            </a:br>
            <a:r>
              <a:rPr lang="en-US" dirty="0" smtClean="0"/>
              <a:t>Slowdown Estimation</a:t>
            </a:r>
          </a:p>
        </p:txBody>
      </p:sp>
      <p:sp>
        <p:nvSpPr>
          <p:cNvPr id="3" name="Content Placeholder 2"/>
          <p:cNvSpPr>
            <a:spLocks noGrp="1"/>
          </p:cNvSpPr>
          <p:nvPr>
            <p:ph idx="1"/>
          </p:nvPr>
        </p:nvSpPr>
        <p:spPr>
          <a:xfrm>
            <a:off x="457200" y="1381279"/>
            <a:ext cx="8686800" cy="4525963"/>
          </a:xfrm>
        </p:spPr>
        <p:txBody>
          <a:bodyPr/>
          <a:lstStyle/>
          <a:p>
            <a:r>
              <a:rPr lang="en-US" dirty="0" smtClean="0"/>
              <a:t>Previous work on slowdown estimation</a:t>
            </a:r>
          </a:p>
          <a:p>
            <a:pPr lvl="1"/>
            <a:r>
              <a:rPr lang="en-US" sz="2300" b="1" dirty="0" smtClean="0"/>
              <a:t>STFM</a:t>
            </a:r>
            <a:r>
              <a:rPr lang="en-US" sz="2300" dirty="0" smtClean="0"/>
              <a:t> (Stall Time Fair Memory) Scheduling </a:t>
            </a:r>
            <a:r>
              <a:rPr lang="en-US" sz="1800" dirty="0" smtClean="0"/>
              <a:t>[</a:t>
            </a:r>
            <a:r>
              <a:rPr lang="en-US" sz="1800" dirty="0" err="1" smtClean="0"/>
              <a:t>Mutlu</a:t>
            </a:r>
            <a:r>
              <a:rPr lang="en-US" sz="1800" dirty="0" smtClean="0"/>
              <a:t> et al., MICRO ’07] </a:t>
            </a:r>
          </a:p>
          <a:p>
            <a:pPr lvl="1"/>
            <a:r>
              <a:rPr lang="en-US" sz="2300" b="1" dirty="0" smtClean="0"/>
              <a:t>FST</a:t>
            </a:r>
            <a:r>
              <a:rPr lang="en-US" sz="2300" dirty="0" smtClean="0"/>
              <a:t> (Fairness via Source Throttling) </a:t>
            </a:r>
            <a:r>
              <a:rPr lang="en-US" sz="1800" dirty="0" smtClean="0"/>
              <a:t>[</a:t>
            </a:r>
            <a:r>
              <a:rPr lang="en-US" sz="1800" dirty="0" err="1" smtClean="0"/>
              <a:t>Ebrahimi</a:t>
            </a:r>
            <a:r>
              <a:rPr lang="en-US" sz="1800" dirty="0" smtClean="0"/>
              <a:t> et al., ASPLOS ’10]</a:t>
            </a:r>
          </a:p>
          <a:p>
            <a:pPr lvl="1">
              <a:buClr>
                <a:srgbClr val="3B812F"/>
              </a:buClr>
            </a:pPr>
            <a:r>
              <a:rPr lang="en-US" sz="2300" b="1" dirty="0" smtClean="0">
                <a:solidFill>
                  <a:srgbClr val="000000"/>
                </a:solidFill>
              </a:rPr>
              <a:t>Per-thread Cycle Accounting </a:t>
            </a:r>
            <a:r>
              <a:rPr lang="en-US" sz="1800" dirty="0" smtClean="0">
                <a:solidFill>
                  <a:srgbClr val="000000"/>
                </a:solidFill>
              </a:rPr>
              <a:t>[Du Bois et al., </a:t>
            </a:r>
            <a:r>
              <a:rPr lang="en-US" sz="1800" dirty="0" err="1" smtClean="0">
                <a:solidFill>
                  <a:srgbClr val="000000"/>
                </a:solidFill>
              </a:rPr>
              <a:t>HiPEAC</a:t>
            </a:r>
            <a:r>
              <a:rPr lang="en-US" sz="1800" dirty="0" smtClean="0">
                <a:solidFill>
                  <a:srgbClr val="000000"/>
                </a:solidFill>
              </a:rPr>
              <a:t> ’13]</a:t>
            </a:r>
          </a:p>
          <a:p>
            <a:endParaRPr lang="en-US" dirty="0" smtClean="0"/>
          </a:p>
          <a:p>
            <a:r>
              <a:rPr lang="en-US" dirty="0" smtClean="0"/>
              <a:t>Basic Idea:</a:t>
            </a:r>
            <a:endParaRPr lang="en-US" sz="2300" dirty="0" smtClean="0"/>
          </a:p>
          <a:p>
            <a:pPr lvl="1">
              <a:buNone/>
            </a:pPr>
            <a:r>
              <a:rPr lang="en-US" sz="2300" dirty="0" smtClean="0"/>
              <a:t> </a:t>
            </a:r>
          </a:p>
          <a:p>
            <a:pPr lvl="1"/>
            <a:endParaRPr lang="en-US" dirty="0" smtClean="0"/>
          </a:p>
          <a:p>
            <a:endParaRPr lang="en-US" dirty="0" smtClean="0"/>
          </a:p>
        </p:txBody>
      </p:sp>
      <p:sp>
        <p:nvSpPr>
          <p:cNvPr id="25" name="Oval 24"/>
          <p:cNvSpPr/>
          <p:nvPr/>
        </p:nvSpPr>
        <p:spPr>
          <a:xfrm>
            <a:off x="3742704" y="5066411"/>
            <a:ext cx="4876800" cy="496189"/>
          </a:xfrm>
          <a:prstGeom prst="ellipse">
            <a:avLst/>
          </a:prstGeom>
          <a:noFill/>
          <a:ln w="317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213726" y="6045369"/>
            <a:ext cx="8786842" cy="507831"/>
          </a:xfrm>
          <a:prstGeom prst="rect">
            <a:avLst/>
          </a:prstGeom>
          <a:noFill/>
        </p:spPr>
        <p:txBody>
          <a:bodyPr wrap="square" rtlCol="0">
            <a:spAutoFit/>
          </a:bodyPr>
          <a:lstStyle/>
          <a:p>
            <a:pPr algn="ctr"/>
            <a:r>
              <a:rPr lang="en-US" sz="2700" dirty="0" smtClean="0">
                <a:solidFill>
                  <a:srgbClr val="0070C0"/>
                </a:solidFill>
              </a:rPr>
              <a:t>Count interference cycles experienced by each request</a:t>
            </a:r>
            <a:endParaRPr lang="en-US" sz="2700" dirty="0">
              <a:solidFill>
                <a:srgbClr val="0070C0"/>
              </a:solidFill>
            </a:endParaRPr>
          </a:p>
        </p:txBody>
      </p:sp>
      <p:sp>
        <p:nvSpPr>
          <p:cNvPr id="12" name="Oval 11"/>
          <p:cNvSpPr/>
          <p:nvPr/>
        </p:nvSpPr>
        <p:spPr>
          <a:xfrm>
            <a:off x="647741" y="2283370"/>
            <a:ext cx="8001024" cy="1066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12"/>
          <p:cNvSpPr>
            <a:spLocks noGrp="1"/>
          </p:cNvSpPr>
          <p:nvPr>
            <p:ph type="sldNum" sz="quarter" idx="12"/>
          </p:nvPr>
        </p:nvSpPr>
        <p:spPr/>
        <p:txBody>
          <a:bodyPr/>
          <a:lstStyle/>
          <a:p>
            <a:fld id="{2CF4AA75-1AE0-4593-99DD-33F3F40BED72}" type="slidenum">
              <a:rPr lang="en-US" smtClean="0"/>
              <a:pPr/>
              <a:t>26</a:t>
            </a:fld>
            <a:endParaRPr lang="en-US"/>
          </a:p>
        </p:txBody>
      </p:sp>
      <mc:AlternateContent xmlns:mc="http://schemas.openxmlformats.org/markup-compatibility/2006" xmlns:a14="http://schemas.microsoft.com/office/drawing/2010/main">
        <mc:Choice Requires="a14">
          <p:sp>
            <p:nvSpPr>
              <p:cNvPr id="9" name="TextBox 8"/>
              <p:cNvSpPr txBox="1"/>
              <p:nvPr/>
            </p:nvSpPr>
            <p:spPr>
              <a:xfrm>
                <a:off x="457200" y="4495800"/>
                <a:ext cx="8610600" cy="895566"/>
              </a:xfrm>
              <a:prstGeom prst="rect">
                <a:avLst/>
              </a:prstGeom>
              <a:noFill/>
            </p:spPr>
            <p:txBody>
              <a:bodyPr wrap="square" lIns="0" tIns="0" rIns="0" bIns="0" rtlCol="0">
                <a:spAutoFit/>
              </a:bodyPr>
              <a:lstStyle/>
              <a:p>
                <a:pPr algn="ctr">
                  <a:spcAft>
                    <a:spcPts val="600"/>
                  </a:spcAft>
                </a:pPr>
                <a:r>
                  <a:rPr lang="en-US" sz="4000" dirty="0">
                    <a:latin typeface="Cambria Math" panose="02040503050406030204" pitchFamily="18" charset="0"/>
                    <a:cs typeface="Times New Roman" panose="02020603050405020304" pitchFamily="18" charset="0"/>
                  </a:rPr>
                  <a:t>Slowdown</a:t>
                </a:r>
                <a14:m>
                  <m:oMath xmlns:m="http://schemas.openxmlformats.org/officeDocument/2006/math">
                    <m:r>
                      <a:rPr lang="en-US" sz="4000">
                        <a:latin typeface="Cambria Math" panose="02040503050406030204" pitchFamily="18" charset="0"/>
                        <a:cs typeface="Times New Roman" panose="02020603050405020304" pitchFamily="18" charset="0"/>
                      </a:rPr>
                      <m:t>=</m:t>
                    </m:r>
                    <m:f>
                      <m:fPr>
                        <m:ctrlPr>
                          <a:rPr lang="en-US" sz="4000" i="1">
                            <a:latin typeface="Cambria Math" panose="02040503050406030204" pitchFamily="18" charset="0"/>
                            <a:cs typeface="Times New Roman" panose="02020603050405020304" pitchFamily="18" charset="0"/>
                          </a:rPr>
                        </m:ctrlPr>
                      </m:fPr>
                      <m:num>
                        <m:r>
                          <a:rPr lang="en-US" sz="4000">
                            <a:latin typeface="Cambria Math" panose="02040503050406030204" pitchFamily="18" charset="0"/>
                            <a:cs typeface="Times New Roman" panose="02020603050405020304" pitchFamily="18" charset="0"/>
                          </a:rPr>
                          <m:t>    </m:t>
                        </m:r>
                        <m:r>
                          <m:rPr>
                            <m:sty m:val="p"/>
                          </m:rPr>
                          <a:rPr lang="en-US" sz="4000">
                            <a:latin typeface="Cambria Math" panose="02040503050406030204" pitchFamily="18" charset="0"/>
                            <a:cs typeface="Times New Roman" panose="02020603050405020304" pitchFamily="18" charset="0"/>
                          </a:rPr>
                          <m:t>Execution</m:t>
                        </m:r>
                        <m:r>
                          <a:rPr lang="en-US" sz="4000">
                            <a:latin typeface="Cambria Math" panose="02040503050406030204" pitchFamily="18" charset="0"/>
                            <a:cs typeface="Times New Roman" panose="02020603050405020304" pitchFamily="18" charset="0"/>
                          </a:rPr>
                          <m:t> </m:t>
                        </m:r>
                        <m:r>
                          <m:rPr>
                            <m:sty m:val="p"/>
                          </m:rPr>
                          <a:rPr lang="en-US" sz="4000">
                            <a:latin typeface="Cambria Math" panose="02040503050406030204" pitchFamily="18" charset="0"/>
                            <a:cs typeface="Times New Roman" panose="02020603050405020304" pitchFamily="18" charset="0"/>
                          </a:rPr>
                          <m:t>Time</m:t>
                        </m:r>
                        <m:r>
                          <a:rPr lang="en-US" sz="4000">
                            <a:latin typeface="Cambria Math" panose="02040503050406030204" pitchFamily="18" charset="0"/>
                            <a:cs typeface="Times New Roman" panose="02020603050405020304" pitchFamily="18" charset="0"/>
                          </a:rPr>
                          <m:t> </m:t>
                        </m:r>
                        <m:r>
                          <m:rPr>
                            <m:sty m:val="p"/>
                          </m:rPr>
                          <a:rPr lang="en-US" sz="4000" baseline="-25000">
                            <a:latin typeface="Cambria Math" panose="02040503050406030204" pitchFamily="18" charset="0"/>
                            <a:cs typeface="Times New Roman" panose="02020603050405020304" pitchFamily="18" charset="0"/>
                          </a:rPr>
                          <m:t>Shared</m:t>
                        </m:r>
                        <m:r>
                          <a:rPr lang="en-US" sz="4000">
                            <a:latin typeface="Cambria Math" panose="02040503050406030204" pitchFamily="18" charset="0"/>
                            <a:cs typeface="Times New Roman" panose="02020603050405020304" pitchFamily="18" charset="0"/>
                          </a:rPr>
                          <m:t>  </m:t>
                        </m:r>
                      </m:num>
                      <m:den>
                        <m:r>
                          <m:rPr>
                            <m:sty m:val="p"/>
                          </m:rPr>
                          <a:rPr lang="en-US" sz="4000">
                            <a:latin typeface="Cambria Math" panose="02040503050406030204" pitchFamily="18" charset="0"/>
                            <a:cs typeface="Times New Roman" panose="02020603050405020304" pitchFamily="18" charset="0"/>
                          </a:rPr>
                          <m:t>Execution</m:t>
                        </m:r>
                        <m:r>
                          <a:rPr lang="en-US" sz="4000">
                            <a:latin typeface="Cambria Math" panose="02040503050406030204" pitchFamily="18" charset="0"/>
                            <a:cs typeface="Times New Roman" panose="02020603050405020304" pitchFamily="18" charset="0"/>
                          </a:rPr>
                          <m:t> </m:t>
                        </m:r>
                        <m:r>
                          <m:rPr>
                            <m:sty m:val="p"/>
                          </m:rPr>
                          <a:rPr lang="en-US" sz="4000">
                            <a:latin typeface="Cambria Math" panose="02040503050406030204" pitchFamily="18" charset="0"/>
                            <a:cs typeface="Times New Roman" panose="02020603050405020304" pitchFamily="18" charset="0"/>
                          </a:rPr>
                          <m:t>Time</m:t>
                        </m:r>
                        <m:r>
                          <a:rPr lang="en-US" sz="4000">
                            <a:latin typeface="Cambria Math" panose="02040503050406030204" pitchFamily="18" charset="0"/>
                            <a:cs typeface="Times New Roman" panose="02020603050405020304" pitchFamily="18" charset="0"/>
                          </a:rPr>
                          <m:t> </m:t>
                        </m:r>
                        <m:r>
                          <m:rPr>
                            <m:sty m:val="p"/>
                          </m:rPr>
                          <a:rPr lang="en-US" sz="4000" baseline="-25000">
                            <a:latin typeface="Cambria Math" panose="02040503050406030204" pitchFamily="18" charset="0"/>
                            <a:cs typeface="Times New Roman" panose="02020603050405020304" pitchFamily="18" charset="0"/>
                          </a:rPr>
                          <m:t>Alone</m:t>
                        </m:r>
                      </m:den>
                    </m:f>
                  </m:oMath>
                </a14:m>
                <a:endParaRPr lang="en-US" sz="4000" dirty="0">
                  <a:latin typeface="Times New Roman" panose="02020603050405020304" pitchFamily="18" charset="0"/>
                  <a:cs typeface="Times New Roman" panose="02020603050405020304" pitchFamily="18" charset="0"/>
                </a:endParaRPr>
              </a:p>
            </p:txBody>
          </p:sp>
        </mc:Choice>
        <mc:Fallback xmlns="">
          <p:sp>
            <p:nvSpPr>
              <p:cNvPr id="9" name="TextBox 8"/>
              <p:cNvSpPr txBox="1">
                <a:spLocks noRot="1" noChangeAspect="1" noMove="1" noResize="1" noEditPoints="1" noAdjustHandles="1" noChangeArrowheads="1" noChangeShapeType="1" noTextEdit="1"/>
              </p:cNvSpPr>
              <p:nvPr/>
            </p:nvSpPr>
            <p:spPr>
              <a:xfrm>
                <a:off x="457200" y="4495800"/>
                <a:ext cx="8610600" cy="895566"/>
              </a:xfrm>
              <a:prstGeom prst="rect">
                <a:avLst/>
              </a:prstGeom>
              <a:blipFill rotWithShape="0">
                <a:blip r:embed="rId4"/>
                <a:stretch>
                  <a:fillRect t="-2740" b="-17808"/>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1485326"/>
      </p:ext>
    </p:extLst>
  </p:cSld>
  <p:clrMapOvr>
    <a:masterClrMapping/>
  </p:clrMapOvr>
  <p:transition advTm="2956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p:bldP spid="12" grpId="0" animBg="1"/>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Methodology</a:t>
            </a:r>
          </a:p>
        </p:txBody>
      </p:sp>
      <p:sp>
        <p:nvSpPr>
          <p:cNvPr id="21507" name="Content Placeholder 2"/>
          <p:cNvSpPr>
            <a:spLocks noGrp="1"/>
          </p:cNvSpPr>
          <p:nvPr>
            <p:ph idx="1"/>
          </p:nvPr>
        </p:nvSpPr>
        <p:spPr/>
        <p:txBody>
          <a:bodyPr>
            <a:normAutofit lnSpcReduction="10000"/>
          </a:bodyPr>
          <a:lstStyle/>
          <a:p>
            <a:r>
              <a:rPr lang="en-US" dirty="0" smtClean="0"/>
              <a:t>Configuration of our simulated system</a:t>
            </a:r>
          </a:p>
          <a:p>
            <a:pPr lvl="1"/>
            <a:r>
              <a:rPr lang="en-US" sz="2600" dirty="0" smtClean="0"/>
              <a:t>4 cores</a:t>
            </a:r>
          </a:p>
          <a:p>
            <a:pPr lvl="1"/>
            <a:r>
              <a:rPr lang="en-US" sz="2600" dirty="0" smtClean="0"/>
              <a:t>1 channel, 8 banks/channel</a:t>
            </a:r>
          </a:p>
          <a:p>
            <a:pPr lvl="1"/>
            <a:r>
              <a:rPr lang="en-US" sz="2600" dirty="0" smtClean="0"/>
              <a:t>DDR3 1333 DRAM </a:t>
            </a:r>
          </a:p>
          <a:p>
            <a:pPr lvl="1"/>
            <a:r>
              <a:rPr lang="en-US" sz="2600" dirty="0" smtClean="0"/>
              <a:t>2MB shared cache</a:t>
            </a:r>
            <a:endParaRPr lang="en-US" sz="3000" dirty="0" smtClean="0"/>
          </a:p>
          <a:p>
            <a:pPr>
              <a:buNone/>
            </a:pPr>
            <a:endParaRPr lang="en-US" dirty="0" smtClean="0"/>
          </a:p>
          <a:p>
            <a:r>
              <a:rPr lang="en-US" dirty="0" smtClean="0"/>
              <a:t>Workloads</a:t>
            </a:r>
          </a:p>
          <a:p>
            <a:pPr lvl="1"/>
            <a:r>
              <a:rPr lang="en-US" sz="2600" dirty="0" smtClean="0"/>
              <a:t>SPEC CPU2006 and NAS </a:t>
            </a:r>
          </a:p>
          <a:p>
            <a:pPr lvl="1"/>
            <a:r>
              <a:rPr lang="en-US" sz="2600" dirty="0"/>
              <a:t>1</a:t>
            </a:r>
            <a:r>
              <a:rPr lang="en-US" sz="2600" dirty="0" smtClean="0"/>
              <a:t>00 multiprogrammed workloads</a:t>
            </a:r>
          </a:p>
          <a:p>
            <a:pPr>
              <a:buFontTx/>
              <a:buNone/>
            </a:pPr>
            <a:endParaRPr lang="en-US" dirty="0" smtClean="0"/>
          </a:p>
        </p:txBody>
      </p:sp>
      <p:sp>
        <p:nvSpPr>
          <p:cNvPr id="5" name="Slide Number Placeholder 4"/>
          <p:cNvSpPr>
            <a:spLocks noGrp="1"/>
          </p:cNvSpPr>
          <p:nvPr>
            <p:ph type="sldNum" sz="quarter" idx="12"/>
          </p:nvPr>
        </p:nvSpPr>
        <p:spPr/>
        <p:txBody>
          <a:bodyPr/>
          <a:lstStyle/>
          <a:p>
            <a:fld id="{2CF4AA75-1AE0-4593-99DD-33F3F40BED72}" type="slidenum">
              <a:rPr lang="en-US" smtClean="0"/>
              <a:pPr/>
              <a:t>27</a:t>
            </a:fld>
            <a:endParaRPr lang="en-US"/>
          </a:p>
        </p:txBody>
      </p:sp>
    </p:spTree>
    <p:extLst>
      <p:ext uri="{BB962C8B-B14F-4D97-AF65-F5344CB8AC3E}">
        <p14:creationId xmlns:p14="http://schemas.microsoft.com/office/powerpoint/2010/main" val="788774462"/>
      </p:ext>
    </p:extLst>
  </p:cSld>
  <p:clrMapOvr>
    <a:masterClrMapping/>
  </p:clrMapOvr>
  <p:transition advTm="12132"/>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 Accuracy Results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28</a:t>
            </a:fld>
            <a:endParaRPr lang="en-US"/>
          </a:p>
        </p:txBody>
      </p:sp>
      <p:sp>
        <p:nvSpPr>
          <p:cNvPr id="7" name="TextBox 6"/>
          <p:cNvSpPr txBox="1"/>
          <p:nvPr/>
        </p:nvSpPr>
        <p:spPr>
          <a:xfrm>
            <a:off x="3276600" y="5473264"/>
            <a:ext cx="2743200" cy="381000"/>
          </a:xfrm>
          <a:prstGeom prst="rect">
            <a:avLst/>
          </a:prstGeom>
          <a:noFill/>
        </p:spPr>
        <p:txBody>
          <a:bodyPr wrap="square" rtlCol="0">
            <a:spAutoFit/>
          </a:bodyPr>
          <a:lstStyle/>
          <a:p>
            <a:pPr algn="ctr"/>
            <a:r>
              <a:rPr lang="en-US" i="1" dirty="0" smtClean="0"/>
              <a:t>Select applications</a:t>
            </a:r>
            <a:endParaRPr lang="en-US" i="1" dirty="0"/>
          </a:p>
        </p:txBody>
      </p:sp>
      <p:graphicFrame>
        <p:nvGraphicFramePr>
          <p:cNvPr id="8" name="Chart 7"/>
          <p:cNvGraphicFramePr/>
          <p:nvPr/>
        </p:nvGraphicFramePr>
        <p:xfrm>
          <a:off x="0" y="1447800"/>
          <a:ext cx="9144000" cy="4114800"/>
        </p:xfrm>
        <a:graphic>
          <a:graphicData uri="http://schemas.openxmlformats.org/drawingml/2006/chart">
            <c:chart xmlns:c="http://schemas.openxmlformats.org/drawingml/2006/chart" xmlns:r="http://schemas.openxmlformats.org/officeDocument/2006/relationships" r:id="rId3"/>
          </a:graphicData>
        </a:graphic>
      </p:graphicFrame>
      <p:sp>
        <p:nvSpPr>
          <p:cNvPr id="9" name="Rectangle 8"/>
          <p:cNvSpPr/>
          <p:nvPr/>
        </p:nvSpPr>
        <p:spPr>
          <a:xfrm>
            <a:off x="1066800" y="1796925"/>
            <a:ext cx="7467600" cy="4038600"/>
          </a:xfrm>
          <a:prstGeom prst="rect">
            <a:avLst/>
          </a:prstGeom>
          <a:solidFill>
            <a:schemeClr val="bg1">
              <a:lumMod val="95000"/>
              <a:alpha val="8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ontent Placeholder 2"/>
          <p:cNvSpPr txBox="1">
            <a:spLocks/>
          </p:cNvSpPr>
          <p:nvPr/>
        </p:nvSpPr>
        <p:spPr>
          <a:xfrm>
            <a:off x="533400" y="5837237"/>
            <a:ext cx="8229600" cy="868363"/>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buFont typeface="Arial" pitchFamily="34" charset="0"/>
              <a:buNone/>
            </a:pPr>
            <a:r>
              <a:rPr lang="en-US" i="1" dirty="0" smtClean="0">
                <a:solidFill>
                  <a:srgbClr val="C00000"/>
                </a:solidFill>
              </a:rPr>
              <a:t>Average error of ASM’s slowdown estimates: 10% </a:t>
            </a:r>
          </a:p>
          <a:p>
            <a:pPr algn="ctr">
              <a:buFont typeface="Arial" pitchFamily="34" charset="0"/>
              <a:buNone/>
            </a:pPr>
            <a:r>
              <a:rPr lang="en-US" i="1" dirty="0" smtClean="0">
                <a:solidFill>
                  <a:srgbClr val="C00000"/>
                </a:solidFill>
              </a:rPr>
              <a:t>Previous models have 29%/40% average error</a:t>
            </a:r>
            <a:endParaRPr lang="en-US" i="1" dirty="0">
              <a:solidFill>
                <a:srgbClr val="C00000"/>
              </a:solidFill>
            </a:endParaRPr>
          </a:p>
        </p:txBody>
      </p:sp>
    </p:spTree>
    <p:custDataLst>
      <p:tags r:id="rId1"/>
    </p:custDataLst>
    <p:extLst>
      <p:ext uri="{BB962C8B-B14F-4D97-AF65-F5344CB8AC3E}">
        <p14:creationId xmlns:p14="http://schemas.microsoft.com/office/powerpoint/2010/main" val="2524015425"/>
      </p:ext>
    </p:extLst>
  </p:cSld>
  <p:clrMapOvr>
    <a:masterClrMapping/>
  </p:clrMapOvr>
  <p:transition advTm="4079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chart seriesIdx="0" categoryIdx="-4" bldStep="series"/>
                                            </p:graphic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graphicEl>
                                              <a:chart seriesIdx="1" categoryIdx="-4" bldStep="series"/>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
                                            <p:graphicEl>
                                              <a:chart seriesIdx="2" categoryIdx="-4" bldStep="series"/>
                                            </p:graphic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Graphic spid="8" grpId="0" uiExpand="1">
        <p:bldSub>
          <a:bldChart bld="series"/>
        </p:bldSub>
      </p:bldGraphic>
      <p:bldP spid="9" grpId="0" animBg="1"/>
      <p:bldP spid="10"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4892675"/>
          </a:xfrm>
        </p:spPr>
        <p:txBody>
          <a:bodyPr>
            <a:normAutofit/>
          </a:bodyPr>
          <a:lstStyle/>
          <a:p>
            <a:pPr marL="514350" indent="-514350">
              <a:buAutoNum type="arabicPeriod"/>
            </a:pPr>
            <a:r>
              <a:rPr lang="en-US" dirty="0" smtClean="0">
                <a:solidFill>
                  <a:srgbClr val="0070C0"/>
                </a:solidFill>
              </a:rPr>
              <a:t>Quantify Slowdown</a:t>
            </a:r>
          </a:p>
          <a:p>
            <a:pPr marL="857250" lvl="1" indent="-457200"/>
            <a:r>
              <a:rPr lang="en-US" dirty="0" smtClean="0">
                <a:solidFill>
                  <a:schemeClr val="bg1">
                    <a:lumMod val="75000"/>
                  </a:schemeClr>
                </a:solidFill>
              </a:rPr>
              <a:t>Key Observation</a:t>
            </a:r>
          </a:p>
          <a:p>
            <a:pPr marL="857250" lvl="1" indent="-457200"/>
            <a:r>
              <a:rPr lang="en-US" dirty="0" smtClean="0">
                <a:solidFill>
                  <a:schemeClr val="bg1">
                    <a:lumMod val="75000"/>
                  </a:schemeClr>
                </a:solidFill>
              </a:rPr>
              <a:t>Estimating Cache Access Rate </a:t>
            </a:r>
            <a:r>
              <a:rPr lang="en-US" baseline="-25000" dirty="0" smtClean="0">
                <a:solidFill>
                  <a:schemeClr val="bg1">
                    <a:lumMod val="75000"/>
                  </a:schemeClr>
                </a:solidFill>
              </a:rPr>
              <a:t>Alone</a:t>
            </a:r>
          </a:p>
          <a:p>
            <a:pPr marL="857250" lvl="1" indent="-457200"/>
            <a:r>
              <a:rPr lang="en-US" dirty="0">
                <a:solidFill>
                  <a:schemeClr val="bg1">
                    <a:lumMod val="75000"/>
                  </a:schemeClr>
                </a:solidFill>
              </a:rPr>
              <a:t>ASM: Putting it All </a:t>
            </a:r>
            <a:r>
              <a:rPr lang="en-US" dirty="0" smtClean="0">
                <a:solidFill>
                  <a:schemeClr val="bg1">
                    <a:lumMod val="75000"/>
                  </a:schemeClr>
                </a:solidFill>
              </a:rPr>
              <a:t>Together</a:t>
            </a:r>
          </a:p>
          <a:p>
            <a:pPr marL="857250" lvl="1" indent="-457200"/>
            <a:r>
              <a:rPr lang="en-US" dirty="0" smtClean="0">
                <a:solidFill>
                  <a:schemeClr val="bg1">
                    <a:lumMod val="75000"/>
                  </a:schemeClr>
                </a:solidFill>
              </a:rPr>
              <a:t>Evaluation</a:t>
            </a:r>
          </a:p>
          <a:p>
            <a:pPr marL="514350" indent="-514350">
              <a:buAutoNum type="arabicPeriod" startAt="2"/>
            </a:pPr>
            <a:r>
              <a:rPr lang="en-US" b="1" dirty="0" smtClean="0">
                <a:solidFill>
                  <a:srgbClr val="0070C0"/>
                </a:solidFill>
              </a:rPr>
              <a:t>Control Slowdown</a:t>
            </a:r>
          </a:p>
          <a:p>
            <a:pPr marL="857250" lvl="1" indent="-457200"/>
            <a:r>
              <a:rPr lang="en-US" dirty="0" smtClean="0">
                <a:solidFill>
                  <a:schemeClr val="bg1">
                    <a:lumMod val="75000"/>
                  </a:schemeClr>
                </a:solidFill>
              </a:rPr>
              <a:t>Slowdown-aware Cache Capacity </a:t>
            </a:r>
            <a:r>
              <a:rPr lang="en-US" dirty="0">
                <a:solidFill>
                  <a:schemeClr val="bg1">
                    <a:lumMod val="75000"/>
                  </a:schemeClr>
                </a:solidFill>
              </a:rPr>
              <a:t>A</a:t>
            </a:r>
            <a:r>
              <a:rPr lang="en-US" dirty="0" smtClean="0">
                <a:solidFill>
                  <a:schemeClr val="bg1">
                    <a:lumMod val="75000"/>
                  </a:schemeClr>
                </a:solidFill>
              </a:rPr>
              <a:t>llocation</a:t>
            </a:r>
          </a:p>
          <a:p>
            <a:pPr marL="857250" lvl="1" indent="-457200"/>
            <a:r>
              <a:rPr lang="en-US" dirty="0" smtClean="0">
                <a:solidFill>
                  <a:schemeClr val="bg1">
                    <a:lumMod val="75000"/>
                  </a:schemeClr>
                </a:solidFill>
              </a:rPr>
              <a:t>Slowdown-aware </a:t>
            </a:r>
            <a:r>
              <a:rPr lang="en-US" dirty="0">
                <a:solidFill>
                  <a:schemeClr val="bg1">
                    <a:lumMod val="75000"/>
                  </a:schemeClr>
                </a:solidFill>
              </a:rPr>
              <a:t>M</a:t>
            </a:r>
            <a:r>
              <a:rPr lang="en-US" dirty="0" smtClean="0">
                <a:solidFill>
                  <a:schemeClr val="bg1">
                    <a:lumMod val="75000"/>
                  </a:schemeClr>
                </a:solidFill>
              </a:rPr>
              <a:t>emory </a:t>
            </a:r>
            <a:r>
              <a:rPr lang="en-US" dirty="0">
                <a:solidFill>
                  <a:schemeClr val="bg1">
                    <a:lumMod val="75000"/>
                  </a:schemeClr>
                </a:solidFill>
              </a:rPr>
              <a:t>B</a:t>
            </a:r>
            <a:r>
              <a:rPr lang="en-US" dirty="0" smtClean="0">
                <a:solidFill>
                  <a:schemeClr val="bg1">
                    <a:lumMod val="75000"/>
                  </a:schemeClr>
                </a:solidFill>
              </a:rPr>
              <a:t>andwidth Allocation</a:t>
            </a:r>
          </a:p>
          <a:p>
            <a:pPr marL="857250" lvl="1" indent="-457200"/>
            <a:r>
              <a:rPr lang="en-US" dirty="0">
                <a:solidFill>
                  <a:schemeClr val="bg1">
                    <a:lumMod val="75000"/>
                  </a:schemeClr>
                </a:solidFill>
              </a:rPr>
              <a:t>Coordinated Cache/Memory Management</a:t>
            </a:r>
          </a:p>
          <a:p>
            <a:pPr marL="857250" lvl="1" indent="-457200"/>
            <a:endParaRPr lang="en-US" dirty="0" smtClean="0">
              <a:solidFill>
                <a:schemeClr val="bg1">
                  <a:lumMod val="75000"/>
                </a:schemeClr>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29</a:t>
            </a:fld>
            <a:endParaRPr lang="en-US"/>
          </a:p>
        </p:txBody>
      </p:sp>
    </p:spTree>
    <p:extLst>
      <p:ext uri="{BB962C8B-B14F-4D97-AF65-F5344CB8AC3E}">
        <p14:creationId xmlns:p14="http://schemas.microsoft.com/office/powerpoint/2010/main" val="509914616"/>
      </p:ext>
    </p:extLst>
  </p:cSld>
  <p:clrMapOvr>
    <a:masterClrMapping/>
  </p:clrMapOvr>
  <mc:AlternateContent xmlns:mc="http://schemas.openxmlformats.org/markup-compatibility/2006" xmlns:p14="http://schemas.microsoft.com/office/powerpoint/2010/main">
    <mc:Choice Requires="p14">
      <p:transition spd="slow" p14:dur="2000" advTm="10517"/>
    </mc:Choice>
    <mc:Fallback xmlns="">
      <p:transition spd="slow" advTm="10517"/>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of </a:t>
            </a:r>
            <a:br>
              <a:rPr lang="en-US" dirty="0" smtClean="0"/>
            </a:br>
            <a:r>
              <a:rPr lang="en-US" dirty="0" smtClean="0"/>
              <a:t>Shared Resource Interference</a:t>
            </a:r>
            <a:endParaRPr lang="en-US" dirty="0"/>
          </a:p>
        </p:txBody>
      </p:sp>
      <p:graphicFrame>
        <p:nvGraphicFramePr>
          <p:cNvPr id="6" name="Chart 5"/>
          <p:cNvGraphicFramePr/>
          <p:nvPr/>
        </p:nvGraphicFramePr>
        <p:xfrm>
          <a:off x="0" y="1371600"/>
          <a:ext cx="4643438" cy="328614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Chart 7"/>
          <p:cNvGraphicFramePr/>
          <p:nvPr/>
        </p:nvGraphicFramePr>
        <p:xfrm>
          <a:off x="4500562" y="1371600"/>
          <a:ext cx="4643438" cy="3286148"/>
        </p:xfrm>
        <a:graphic>
          <a:graphicData uri="http://schemas.openxmlformats.org/drawingml/2006/chart">
            <c:chart xmlns:c="http://schemas.openxmlformats.org/drawingml/2006/chart" xmlns:r="http://schemas.openxmlformats.org/officeDocument/2006/relationships" r:id="rId5"/>
          </a:graphicData>
        </a:graphic>
      </p:graphicFrame>
      <p:sp>
        <p:nvSpPr>
          <p:cNvPr id="10" name="TextBox 9"/>
          <p:cNvSpPr txBox="1"/>
          <p:nvPr/>
        </p:nvSpPr>
        <p:spPr>
          <a:xfrm>
            <a:off x="285720" y="5745777"/>
            <a:ext cx="8572560" cy="646331"/>
          </a:xfrm>
          <a:prstGeom prst="rect">
            <a:avLst/>
          </a:prstGeom>
          <a:noFill/>
          <a:ln w="25400">
            <a:noFill/>
          </a:ln>
        </p:spPr>
        <p:txBody>
          <a:bodyPr wrap="square" anchor="ctr">
            <a:spAutoFit/>
          </a:bodyPr>
          <a:lstStyle/>
          <a:p>
            <a:pPr algn="ctr">
              <a:defRPr/>
            </a:pPr>
            <a:r>
              <a:rPr lang="en-US" sz="3600" i="1" dirty="0" smtClean="0">
                <a:solidFill>
                  <a:srgbClr val="C00000"/>
                </a:solidFill>
                <a:latin typeface="+mn-lt"/>
                <a:ea typeface="Tahoma" pitchFamily="34" charset="0"/>
                <a:cs typeface="Tahoma" pitchFamily="34" charset="0"/>
              </a:rPr>
              <a:t>2. Unpredictable application slowdowns</a:t>
            </a:r>
            <a:endParaRPr lang="en-US" sz="3600" i="1" dirty="0">
              <a:solidFill>
                <a:srgbClr val="C00000"/>
              </a:solidFill>
              <a:latin typeface="+mn-lt"/>
              <a:ea typeface="Tahoma" pitchFamily="34" charset="0"/>
              <a:cs typeface="Tahoma" pitchFamily="34" charset="0"/>
            </a:endParaRPr>
          </a:p>
        </p:txBody>
      </p:sp>
      <p:sp>
        <p:nvSpPr>
          <p:cNvPr id="12" name="Oval 11"/>
          <p:cNvSpPr/>
          <p:nvPr/>
        </p:nvSpPr>
        <p:spPr>
          <a:xfrm>
            <a:off x="5368490" y="4189214"/>
            <a:ext cx="1823212" cy="50006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290286" y="5205680"/>
            <a:ext cx="8572560" cy="646331"/>
          </a:xfrm>
          <a:prstGeom prst="rect">
            <a:avLst/>
          </a:prstGeom>
          <a:noFill/>
          <a:ln w="25400">
            <a:noFill/>
          </a:ln>
        </p:spPr>
        <p:txBody>
          <a:bodyPr wrap="square" anchor="ctr">
            <a:spAutoFit/>
          </a:bodyPr>
          <a:lstStyle/>
          <a:p>
            <a:pPr algn="ctr">
              <a:defRPr/>
            </a:pPr>
            <a:r>
              <a:rPr lang="en-US" sz="3600" i="1" dirty="0" smtClean="0">
                <a:solidFill>
                  <a:srgbClr val="C00000"/>
                </a:solidFill>
                <a:ea typeface="Tahoma" pitchFamily="34" charset="0"/>
                <a:cs typeface="Tahoma" pitchFamily="34" charset="0"/>
              </a:rPr>
              <a:t>1. High application slowdowns</a:t>
            </a:r>
            <a:endParaRPr lang="en-US" sz="3600" i="1" dirty="0">
              <a:solidFill>
                <a:srgbClr val="C00000"/>
              </a:solidFill>
              <a:latin typeface="+mn-lt"/>
              <a:ea typeface="Tahoma" pitchFamily="34" charset="0"/>
              <a:cs typeface="Tahoma" pitchFamily="34" charset="0"/>
            </a:endParaRPr>
          </a:p>
        </p:txBody>
      </p:sp>
      <p:sp>
        <p:nvSpPr>
          <p:cNvPr id="13" name="Oval 12"/>
          <p:cNvSpPr/>
          <p:nvPr/>
        </p:nvSpPr>
        <p:spPr>
          <a:xfrm>
            <a:off x="843788" y="4206563"/>
            <a:ext cx="1823212" cy="50006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Slide Number Placeholder 13"/>
          <p:cNvSpPr>
            <a:spLocks noGrp="1"/>
          </p:cNvSpPr>
          <p:nvPr>
            <p:ph type="sldNum" sz="quarter" idx="12"/>
          </p:nvPr>
        </p:nvSpPr>
        <p:spPr/>
        <p:txBody>
          <a:bodyPr/>
          <a:lstStyle/>
          <a:p>
            <a:fld id="{2CF4AA75-1AE0-4593-99DD-33F3F40BED72}" type="slidenum">
              <a:rPr lang="en-US" smtClean="0"/>
              <a:pPr/>
              <a:t>3</a:t>
            </a:fld>
            <a:endParaRPr lang="en-US"/>
          </a:p>
        </p:txBody>
      </p:sp>
      <p:sp>
        <p:nvSpPr>
          <p:cNvPr id="16" name="TextBox 15"/>
          <p:cNvSpPr txBox="1"/>
          <p:nvPr/>
        </p:nvSpPr>
        <p:spPr>
          <a:xfrm>
            <a:off x="2819400" y="4231104"/>
            <a:ext cx="1676400" cy="369332"/>
          </a:xfrm>
          <a:prstGeom prst="rect">
            <a:avLst/>
          </a:prstGeom>
          <a:solidFill>
            <a:schemeClr val="bg1"/>
          </a:solidFill>
        </p:spPr>
        <p:txBody>
          <a:bodyPr wrap="square" rtlCol="0">
            <a:spAutoFit/>
          </a:bodyPr>
          <a:lstStyle/>
          <a:p>
            <a:pPr algn="ctr"/>
            <a:r>
              <a:rPr lang="en-US" b="1" dirty="0" err="1" smtClean="0">
                <a:latin typeface="Tahoma" pitchFamily="34" charset="0"/>
                <a:ea typeface="Tahoma" pitchFamily="34" charset="0"/>
                <a:cs typeface="Tahoma" pitchFamily="34" charset="0"/>
              </a:rPr>
              <a:t>gcc</a:t>
            </a:r>
            <a:r>
              <a:rPr lang="en-US" b="1" dirty="0" smtClean="0">
                <a:latin typeface="Tahoma" pitchFamily="34" charset="0"/>
                <a:ea typeface="Tahoma" pitchFamily="34" charset="0"/>
                <a:cs typeface="Tahoma" pitchFamily="34" charset="0"/>
              </a:rPr>
              <a:t> (core 1)</a:t>
            </a:r>
            <a:endParaRPr lang="en-US" b="1" dirty="0">
              <a:latin typeface="Tahoma" pitchFamily="34" charset="0"/>
              <a:ea typeface="Tahoma" pitchFamily="34" charset="0"/>
              <a:cs typeface="Tahoma" pitchFamily="34" charset="0"/>
            </a:endParaRPr>
          </a:p>
        </p:txBody>
      </p:sp>
      <p:sp>
        <p:nvSpPr>
          <p:cNvPr id="17" name="TextBox 16"/>
          <p:cNvSpPr txBox="1"/>
          <p:nvPr/>
        </p:nvSpPr>
        <p:spPr>
          <a:xfrm>
            <a:off x="7315200" y="4267200"/>
            <a:ext cx="1676400" cy="369332"/>
          </a:xfrm>
          <a:prstGeom prst="rect">
            <a:avLst/>
          </a:prstGeom>
          <a:solidFill>
            <a:schemeClr val="bg1"/>
          </a:solidFill>
        </p:spPr>
        <p:txBody>
          <a:bodyPr wrap="square" rtlCol="0">
            <a:spAutoFit/>
          </a:bodyPr>
          <a:lstStyle/>
          <a:p>
            <a:pPr algn="ctr"/>
            <a:r>
              <a:rPr lang="en-US" b="1" dirty="0" err="1" smtClean="0">
                <a:latin typeface="Tahoma" pitchFamily="34" charset="0"/>
                <a:ea typeface="Tahoma" pitchFamily="34" charset="0"/>
                <a:cs typeface="Tahoma" pitchFamily="34" charset="0"/>
              </a:rPr>
              <a:t>mcf</a:t>
            </a:r>
            <a:r>
              <a:rPr lang="en-US" b="1" dirty="0" smtClean="0">
                <a:latin typeface="Tahoma" pitchFamily="34" charset="0"/>
                <a:ea typeface="Tahoma" pitchFamily="34" charset="0"/>
                <a:cs typeface="Tahoma" pitchFamily="34" charset="0"/>
              </a:rPr>
              <a:t> (core 1)</a:t>
            </a:r>
            <a:endParaRPr lang="en-US" b="1" dirty="0">
              <a:latin typeface="Tahoma" pitchFamily="34" charset="0"/>
              <a:ea typeface="Tahoma" pitchFamily="34" charset="0"/>
              <a:cs typeface="Tahoma" pitchFamily="34" charset="0"/>
            </a:endParaRPr>
          </a:p>
        </p:txBody>
      </p:sp>
      <p:sp>
        <p:nvSpPr>
          <p:cNvPr id="3" name="TextBox 2"/>
          <p:cNvSpPr txBox="1"/>
          <p:nvPr/>
        </p:nvSpPr>
        <p:spPr>
          <a:xfrm>
            <a:off x="152400" y="4974848"/>
            <a:ext cx="8839200" cy="1477328"/>
          </a:xfrm>
          <a:prstGeom prst="rect">
            <a:avLst/>
          </a:prstGeom>
          <a:solidFill>
            <a:schemeClr val="bg1"/>
          </a:solidFill>
          <a:ln w="28575">
            <a:solidFill>
              <a:schemeClr val="tx1"/>
            </a:solidFill>
          </a:ln>
        </p:spPr>
        <p:txBody>
          <a:bodyPr wrap="square" rtlCol="0" anchor="ctr">
            <a:spAutoFit/>
          </a:bodyPr>
          <a:lstStyle/>
          <a:p>
            <a:pPr algn="ctr"/>
            <a:endParaRPr lang="en-US" sz="3000" dirty="0"/>
          </a:p>
          <a:p>
            <a:pPr algn="ctr"/>
            <a:r>
              <a:rPr lang="en-US" sz="3000" b="1" dirty="0" smtClean="0">
                <a:solidFill>
                  <a:srgbClr val="C00000"/>
                </a:solidFill>
              </a:rPr>
              <a:t>Our Goal: Achieve High and Predictable Performance</a:t>
            </a:r>
          </a:p>
          <a:p>
            <a:pPr algn="ctr"/>
            <a:endParaRPr lang="en-US" sz="3000" dirty="0"/>
          </a:p>
        </p:txBody>
      </p:sp>
    </p:spTree>
    <p:custDataLst>
      <p:tags r:id="rId1"/>
    </p:custDataLst>
    <p:extLst>
      <p:ext uri="{BB962C8B-B14F-4D97-AF65-F5344CB8AC3E}">
        <p14:creationId xmlns:p14="http://schemas.microsoft.com/office/powerpoint/2010/main" val="3473617479"/>
      </p:ext>
    </p:extLst>
  </p:cSld>
  <p:clrMapOvr>
    <a:masterClrMapping/>
  </p:clrMapOvr>
  <p:transition advTm="90886"/>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graphicEl>
                                              <a:chart seriesIdx="-3" categoryIdx="-3" bldStep="gridLegend"/>
                                            </p:graphicEl>
                                          </p:spTgt>
                                        </p:tgtEl>
                                        <p:attrNameLst>
                                          <p:attrName>style.visibility</p:attrName>
                                        </p:attrNameLst>
                                      </p:cBhvr>
                                      <p:to>
                                        <p:strVal val="visible"/>
                                      </p:to>
                                    </p:set>
                                    <p:animEffect transition="in" filter="wipe(down)">
                                      <p:cBhvr>
                                        <p:cTn id="7" dur="500"/>
                                        <p:tgtEl>
                                          <p:spTgt spid="6">
                                            <p:graphicEl>
                                              <a:chart seriesIdx="-3" categoryIdx="-3" bldStep="gridLegend"/>
                                            </p:graphic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graphicEl>
                                              <a:chart seriesIdx="-3" categoryIdx="-3" bldStep="gridLegend"/>
                                            </p:graphicEl>
                                          </p:spTgt>
                                        </p:tgtEl>
                                        <p:attrNameLst>
                                          <p:attrName>style.visibility</p:attrName>
                                        </p:attrNameLst>
                                      </p:cBhvr>
                                      <p:to>
                                        <p:strVal val="visible"/>
                                      </p:to>
                                    </p:set>
                                    <p:animEffect transition="in" filter="wipe(down)">
                                      <p:cBhvr>
                                        <p:cTn id="10" dur="500"/>
                                        <p:tgtEl>
                                          <p:spTgt spid="8">
                                            <p:graphicEl>
                                              <a:chart seriesIdx="-3" categoryIdx="-3" bldStep="gridLegend"/>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8">
                                            <p:graphicEl>
                                              <a:chart seriesIdx="0" categoryIdx="-4" bldStep="series"/>
                                            </p:graphicEl>
                                          </p:spTgt>
                                        </p:tgtEl>
                                        <p:attrNameLst>
                                          <p:attrName>style.visibility</p:attrName>
                                        </p:attrNameLst>
                                      </p:cBhvr>
                                      <p:to>
                                        <p:strVal val="visible"/>
                                      </p:to>
                                    </p:set>
                                    <p:animEffect transition="in" filter="wipe(down)">
                                      <p:cBhvr>
                                        <p:cTn id="15" dur="500"/>
                                        <p:tgtEl>
                                          <p:spTgt spid="8">
                                            <p:graphicEl>
                                              <a:chart seriesIdx="0" categoryIdx="-4" bldStep="series"/>
                                            </p:graphic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6">
                                            <p:graphicEl>
                                              <a:chart seriesIdx="0" categoryIdx="-4" bldStep="series"/>
                                            </p:graphicEl>
                                          </p:spTgt>
                                        </p:tgtEl>
                                        <p:attrNameLst>
                                          <p:attrName>style.visibility</p:attrName>
                                        </p:attrNameLst>
                                      </p:cBhvr>
                                      <p:to>
                                        <p:strVal val="visible"/>
                                      </p:to>
                                    </p:set>
                                    <p:animEffect transition="in" filter="wipe(down)">
                                      <p:cBhvr>
                                        <p:cTn id="18" dur="500"/>
                                        <p:tgtEl>
                                          <p:spTgt spid="6">
                                            <p:graphicEl>
                                              <a:chart seriesIdx="0" categoryIdx="-4" bldStep="series"/>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Chart bld="series"/>
        </p:bldSub>
      </p:bldGraphic>
      <p:bldGraphic spid="8" grpId="0">
        <p:bldSub>
          <a:bldChart bld="series"/>
        </p:bldSub>
      </p:bldGraphic>
      <p:bldP spid="10" grpId="0"/>
      <p:bldP spid="12" grpId="0" animBg="1"/>
      <p:bldP spid="11" grpId="0"/>
      <p:bldP spid="13" grpId="0" animBg="1"/>
      <p:bldP spid="16" grpId="0" animBg="1"/>
      <p:bldP spid="17" grpId="0" animBg="1"/>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4892675"/>
          </a:xfrm>
        </p:spPr>
        <p:txBody>
          <a:bodyPr>
            <a:normAutofit/>
          </a:bodyPr>
          <a:lstStyle/>
          <a:p>
            <a:pPr marL="514350" indent="-514350">
              <a:buAutoNum type="arabicPeriod"/>
            </a:pPr>
            <a:r>
              <a:rPr lang="en-US" dirty="0" smtClean="0">
                <a:solidFill>
                  <a:srgbClr val="0070C0"/>
                </a:solidFill>
              </a:rPr>
              <a:t>Quantify Slowdown</a:t>
            </a:r>
          </a:p>
          <a:p>
            <a:pPr marL="857250" lvl="1" indent="-457200"/>
            <a:r>
              <a:rPr lang="en-US" dirty="0" smtClean="0">
                <a:solidFill>
                  <a:schemeClr val="bg1">
                    <a:lumMod val="75000"/>
                  </a:schemeClr>
                </a:solidFill>
              </a:rPr>
              <a:t>Key Observation</a:t>
            </a:r>
          </a:p>
          <a:p>
            <a:pPr marL="857250" lvl="1" indent="-457200"/>
            <a:r>
              <a:rPr lang="en-US" dirty="0" smtClean="0">
                <a:solidFill>
                  <a:schemeClr val="bg1">
                    <a:lumMod val="75000"/>
                  </a:schemeClr>
                </a:solidFill>
              </a:rPr>
              <a:t>Estimating Cache Access Rate </a:t>
            </a:r>
            <a:r>
              <a:rPr lang="en-US" baseline="-25000" dirty="0" smtClean="0">
                <a:solidFill>
                  <a:schemeClr val="bg1">
                    <a:lumMod val="75000"/>
                  </a:schemeClr>
                </a:solidFill>
              </a:rPr>
              <a:t>Alone</a:t>
            </a:r>
          </a:p>
          <a:p>
            <a:pPr marL="857250" lvl="1" indent="-457200"/>
            <a:r>
              <a:rPr lang="en-US" dirty="0">
                <a:solidFill>
                  <a:schemeClr val="bg1">
                    <a:lumMod val="75000"/>
                  </a:schemeClr>
                </a:solidFill>
              </a:rPr>
              <a:t>ASM: Putting it All </a:t>
            </a:r>
            <a:r>
              <a:rPr lang="en-US" dirty="0" smtClean="0">
                <a:solidFill>
                  <a:schemeClr val="bg1">
                    <a:lumMod val="75000"/>
                  </a:schemeClr>
                </a:solidFill>
              </a:rPr>
              <a:t>Together</a:t>
            </a:r>
          </a:p>
          <a:p>
            <a:pPr marL="857250" lvl="1" indent="-457200"/>
            <a:r>
              <a:rPr lang="en-US" dirty="0" smtClean="0">
                <a:solidFill>
                  <a:schemeClr val="bg1">
                    <a:lumMod val="75000"/>
                  </a:schemeClr>
                </a:solidFill>
              </a:rPr>
              <a:t>Evaluation</a:t>
            </a:r>
          </a:p>
          <a:p>
            <a:pPr marL="514350" indent="-514350">
              <a:buAutoNum type="arabicPeriod" startAt="2"/>
            </a:pPr>
            <a:r>
              <a:rPr lang="en-US" b="1" dirty="0" smtClean="0">
                <a:solidFill>
                  <a:srgbClr val="0070C0"/>
                </a:solidFill>
              </a:rPr>
              <a:t>Control Slowdown</a:t>
            </a:r>
          </a:p>
          <a:p>
            <a:pPr marL="857250" lvl="1" indent="-457200"/>
            <a:r>
              <a:rPr lang="en-US" dirty="0" smtClean="0"/>
              <a:t>Slowdown-aware Cache Capacity </a:t>
            </a:r>
            <a:r>
              <a:rPr lang="en-US" dirty="0"/>
              <a:t>A</a:t>
            </a:r>
            <a:r>
              <a:rPr lang="en-US" dirty="0" smtClean="0"/>
              <a:t>llocation</a:t>
            </a:r>
          </a:p>
          <a:p>
            <a:pPr marL="857250" lvl="1" indent="-457200"/>
            <a:r>
              <a:rPr lang="en-US" dirty="0" smtClean="0">
                <a:solidFill>
                  <a:schemeClr val="bg1">
                    <a:lumMod val="75000"/>
                  </a:schemeClr>
                </a:solidFill>
              </a:rPr>
              <a:t>Slowdown-aware </a:t>
            </a:r>
            <a:r>
              <a:rPr lang="en-US" dirty="0">
                <a:solidFill>
                  <a:schemeClr val="bg1">
                    <a:lumMod val="75000"/>
                  </a:schemeClr>
                </a:solidFill>
              </a:rPr>
              <a:t>M</a:t>
            </a:r>
            <a:r>
              <a:rPr lang="en-US" dirty="0" smtClean="0">
                <a:solidFill>
                  <a:schemeClr val="bg1">
                    <a:lumMod val="75000"/>
                  </a:schemeClr>
                </a:solidFill>
              </a:rPr>
              <a:t>emory </a:t>
            </a:r>
            <a:r>
              <a:rPr lang="en-US" dirty="0">
                <a:solidFill>
                  <a:schemeClr val="bg1">
                    <a:lumMod val="75000"/>
                  </a:schemeClr>
                </a:solidFill>
              </a:rPr>
              <a:t>B</a:t>
            </a:r>
            <a:r>
              <a:rPr lang="en-US" dirty="0" smtClean="0">
                <a:solidFill>
                  <a:schemeClr val="bg1">
                    <a:lumMod val="75000"/>
                  </a:schemeClr>
                </a:solidFill>
              </a:rPr>
              <a:t>andwidth Allocation</a:t>
            </a:r>
          </a:p>
          <a:p>
            <a:pPr marL="857250" lvl="1" indent="-457200"/>
            <a:r>
              <a:rPr lang="en-US" dirty="0" smtClean="0">
                <a:solidFill>
                  <a:schemeClr val="bg1">
                    <a:lumMod val="75000"/>
                  </a:schemeClr>
                </a:solidFill>
              </a:rPr>
              <a:t>Coordinated Cache/Memory Management</a:t>
            </a:r>
          </a:p>
          <a:p>
            <a:pPr marL="857250" lvl="1" indent="-457200"/>
            <a:endParaRPr lang="en-US" dirty="0" smtClean="0">
              <a:solidFill>
                <a:schemeClr val="bg1">
                  <a:lumMod val="75000"/>
                </a:schemeClr>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30</a:t>
            </a:fld>
            <a:endParaRPr lang="en-US"/>
          </a:p>
        </p:txBody>
      </p:sp>
    </p:spTree>
    <p:extLst>
      <p:ext uri="{BB962C8B-B14F-4D97-AF65-F5344CB8AC3E}">
        <p14:creationId xmlns:p14="http://schemas.microsoft.com/office/powerpoint/2010/main" val="2745294042"/>
      </p:ext>
    </p:extLst>
  </p:cSld>
  <p:clrMapOvr>
    <a:masterClrMapping/>
  </p:clrMapOvr>
  <mc:AlternateContent xmlns:mc="http://schemas.openxmlformats.org/markup-compatibility/2006" xmlns:p14="http://schemas.microsoft.com/office/powerpoint/2010/main">
    <mc:Choice Requires="p14">
      <p:transition spd="slow" p14:dur="2000" advTm="3450"/>
    </mc:Choice>
    <mc:Fallback xmlns="">
      <p:transition spd="slow" advTm="345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Cache Capacity Partitioning</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31</a:t>
            </a:fld>
            <a:endParaRPr lang="en-US"/>
          </a:p>
        </p:txBody>
      </p:sp>
      <p:sp>
        <p:nvSpPr>
          <p:cNvPr id="5" name="Rectangle 65"/>
          <p:cNvSpPr>
            <a:spLocks noChangeArrowheads="1"/>
          </p:cNvSpPr>
          <p:nvPr/>
        </p:nvSpPr>
        <p:spPr bwMode="auto">
          <a:xfrm>
            <a:off x="6183313" y="2006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6" name="TextBox 66"/>
          <p:cNvSpPr txBox="1">
            <a:spLocks noChangeArrowheads="1"/>
          </p:cNvSpPr>
          <p:nvPr/>
        </p:nvSpPr>
        <p:spPr bwMode="auto">
          <a:xfrm>
            <a:off x="6212075" y="2710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7" name="Rectangle 65"/>
          <p:cNvSpPr>
            <a:spLocks noChangeArrowheads="1"/>
          </p:cNvSpPr>
          <p:nvPr/>
        </p:nvSpPr>
        <p:spPr bwMode="auto">
          <a:xfrm>
            <a:off x="2622769" y="2398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8" name="TextBox 66"/>
          <p:cNvSpPr txBox="1">
            <a:spLocks noChangeArrowheads="1"/>
          </p:cNvSpPr>
          <p:nvPr/>
        </p:nvSpPr>
        <p:spPr bwMode="auto">
          <a:xfrm>
            <a:off x="2646372" y="2675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9" name="Right Arrow 8"/>
          <p:cNvSpPr/>
          <p:nvPr/>
        </p:nvSpPr>
        <p:spPr>
          <a:xfrm>
            <a:off x="4285596" y="2514600"/>
            <a:ext cx="1734204"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4251434" y="3334404"/>
            <a:ext cx="1692166"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1847196" y="2496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p:cNvSpPr/>
          <p:nvPr/>
        </p:nvSpPr>
        <p:spPr>
          <a:xfrm>
            <a:off x="1784132" y="3352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09600" y="2106071"/>
            <a:ext cx="990600" cy="9144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18" name="Rectangle 17"/>
          <p:cNvSpPr/>
          <p:nvPr/>
        </p:nvSpPr>
        <p:spPr>
          <a:xfrm>
            <a:off x="609600" y="3401471"/>
            <a:ext cx="9906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23" name="Oval 22"/>
          <p:cNvSpPr/>
          <p:nvPr/>
        </p:nvSpPr>
        <p:spPr>
          <a:xfrm>
            <a:off x="2330668" y="1952298"/>
            <a:ext cx="2133600" cy="2514600"/>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0" y="5218093"/>
            <a:ext cx="9144000" cy="861774"/>
          </a:xfrm>
          <a:prstGeom prst="rect">
            <a:avLst/>
          </a:prstGeom>
          <a:noFill/>
        </p:spPr>
        <p:txBody>
          <a:bodyPr wrap="square" rtlCol="0">
            <a:spAutoFit/>
          </a:bodyPr>
          <a:lstStyle/>
          <a:p>
            <a:pPr algn="ctr"/>
            <a:r>
              <a:rPr lang="en-US" sz="2500" i="1" dirty="0" smtClean="0"/>
              <a:t>Previous partitioning schemes mainly focus on miss count reduction</a:t>
            </a:r>
          </a:p>
          <a:p>
            <a:pPr algn="ctr"/>
            <a:r>
              <a:rPr lang="en-US" sz="2500" i="1" dirty="0" smtClean="0">
                <a:solidFill>
                  <a:srgbClr val="C00000"/>
                </a:solidFill>
              </a:rPr>
              <a:t>Problem: Does not directly translate to performance and slowdowns</a:t>
            </a:r>
            <a:endParaRPr lang="en-US" sz="2500" i="1" dirty="0">
              <a:solidFill>
                <a:srgbClr val="C00000"/>
              </a:solidFill>
            </a:endParaRPr>
          </a:p>
        </p:txBody>
      </p:sp>
    </p:spTree>
    <p:custDataLst>
      <p:tags r:id="rId1"/>
    </p:custDataLst>
    <p:extLst>
      <p:ext uri="{BB962C8B-B14F-4D97-AF65-F5344CB8AC3E}">
        <p14:creationId xmlns:p14="http://schemas.microsoft.com/office/powerpoint/2010/main" val="1557788442"/>
      </p:ext>
    </p:extLst>
  </p:cSld>
  <p:clrMapOvr>
    <a:masterClrMapping/>
  </p:clrMapOvr>
  <p:transition advTm="25751"/>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ASM-Cache: Slowdown-aware </a:t>
            </a:r>
            <a:br>
              <a:rPr lang="en-US" dirty="0" smtClean="0"/>
            </a:br>
            <a:r>
              <a:rPr lang="en-US" dirty="0" smtClean="0"/>
              <a:t>Cache Capacity Partitioning</a:t>
            </a:r>
            <a:endParaRPr lang="en-US" dirty="0"/>
          </a:p>
        </p:txBody>
      </p:sp>
      <p:sp>
        <p:nvSpPr>
          <p:cNvPr id="3" name="Content Placeholder 2"/>
          <p:cNvSpPr>
            <a:spLocks noGrp="1"/>
          </p:cNvSpPr>
          <p:nvPr>
            <p:ph idx="1"/>
          </p:nvPr>
        </p:nvSpPr>
        <p:spPr/>
        <p:txBody>
          <a:bodyPr>
            <a:normAutofit/>
          </a:bodyPr>
          <a:lstStyle/>
          <a:p>
            <a:r>
              <a:rPr lang="en-US" i="1" dirty="0" smtClean="0">
                <a:solidFill>
                  <a:srgbClr val="0070C0"/>
                </a:solidFill>
              </a:rPr>
              <a:t>Goal: Achieve high fairness and performance through </a:t>
            </a:r>
            <a:r>
              <a:rPr lang="en-US" i="1" dirty="0" smtClean="0">
                <a:solidFill>
                  <a:srgbClr val="C00000"/>
                </a:solidFill>
              </a:rPr>
              <a:t>slowdown-aware</a:t>
            </a:r>
            <a:r>
              <a:rPr lang="en-US" i="1" dirty="0" smtClean="0">
                <a:solidFill>
                  <a:srgbClr val="0070C0"/>
                </a:solidFill>
              </a:rPr>
              <a:t> cache partitioning</a:t>
            </a:r>
          </a:p>
          <a:p>
            <a:endParaRPr lang="en-US" i="1" dirty="0"/>
          </a:p>
          <a:p>
            <a:r>
              <a:rPr lang="en-US" i="1" dirty="0" smtClean="0">
                <a:solidFill>
                  <a:srgbClr val="C00000"/>
                </a:solidFill>
              </a:rPr>
              <a:t>Key Idea: </a:t>
            </a:r>
            <a:r>
              <a:rPr lang="en-US" i="1" dirty="0" smtClean="0"/>
              <a:t>Allocate more cache space to applications whose slowdowns reduce the most with more cache space</a:t>
            </a:r>
            <a:endParaRPr lang="en-US" i="1"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32</a:t>
            </a:fld>
            <a:endParaRPr lang="en-US"/>
          </a:p>
        </p:txBody>
      </p:sp>
    </p:spTree>
    <p:custDataLst>
      <p:tags r:id="rId1"/>
    </p:custDataLst>
    <p:extLst>
      <p:ext uri="{BB962C8B-B14F-4D97-AF65-F5344CB8AC3E}">
        <p14:creationId xmlns:p14="http://schemas.microsoft.com/office/powerpoint/2010/main" val="3464736699"/>
      </p:ext>
    </p:extLst>
  </p:cSld>
  <p:clrMapOvr>
    <a:masterClrMapping/>
  </p:clrMapOvr>
  <p:transition advTm="17193"/>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4892675"/>
          </a:xfrm>
        </p:spPr>
        <p:txBody>
          <a:bodyPr>
            <a:normAutofit/>
          </a:bodyPr>
          <a:lstStyle/>
          <a:p>
            <a:pPr marL="514350" indent="-514350">
              <a:buAutoNum type="arabicPeriod"/>
            </a:pPr>
            <a:r>
              <a:rPr lang="en-US" dirty="0" smtClean="0">
                <a:solidFill>
                  <a:srgbClr val="0070C0"/>
                </a:solidFill>
              </a:rPr>
              <a:t>Quantify Slowdown</a:t>
            </a:r>
          </a:p>
          <a:p>
            <a:pPr marL="857250" lvl="1" indent="-457200"/>
            <a:r>
              <a:rPr lang="en-US" dirty="0" smtClean="0">
                <a:solidFill>
                  <a:schemeClr val="bg1">
                    <a:lumMod val="75000"/>
                  </a:schemeClr>
                </a:solidFill>
              </a:rPr>
              <a:t>Key Observation</a:t>
            </a:r>
          </a:p>
          <a:p>
            <a:pPr marL="857250" lvl="1" indent="-457200"/>
            <a:r>
              <a:rPr lang="en-US" dirty="0" smtClean="0">
                <a:solidFill>
                  <a:schemeClr val="bg1">
                    <a:lumMod val="75000"/>
                  </a:schemeClr>
                </a:solidFill>
              </a:rPr>
              <a:t>Estimating Cache Access Rate </a:t>
            </a:r>
            <a:r>
              <a:rPr lang="en-US" baseline="-25000" dirty="0" smtClean="0">
                <a:solidFill>
                  <a:schemeClr val="bg1">
                    <a:lumMod val="75000"/>
                  </a:schemeClr>
                </a:solidFill>
              </a:rPr>
              <a:t>Alone</a:t>
            </a:r>
          </a:p>
          <a:p>
            <a:pPr marL="857250" lvl="1" indent="-457200"/>
            <a:r>
              <a:rPr lang="en-US" dirty="0">
                <a:solidFill>
                  <a:schemeClr val="bg1">
                    <a:lumMod val="75000"/>
                  </a:schemeClr>
                </a:solidFill>
              </a:rPr>
              <a:t>ASM: Putting it All </a:t>
            </a:r>
            <a:r>
              <a:rPr lang="en-US" dirty="0" smtClean="0">
                <a:solidFill>
                  <a:schemeClr val="bg1">
                    <a:lumMod val="75000"/>
                  </a:schemeClr>
                </a:solidFill>
              </a:rPr>
              <a:t>Together</a:t>
            </a:r>
          </a:p>
          <a:p>
            <a:pPr marL="857250" lvl="1" indent="-457200"/>
            <a:r>
              <a:rPr lang="en-US" dirty="0" smtClean="0">
                <a:solidFill>
                  <a:schemeClr val="bg1">
                    <a:lumMod val="75000"/>
                  </a:schemeClr>
                </a:solidFill>
              </a:rPr>
              <a:t>Evaluation</a:t>
            </a:r>
          </a:p>
          <a:p>
            <a:pPr marL="514350" indent="-514350">
              <a:buAutoNum type="arabicPeriod" startAt="2"/>
            </a:pPr>
            <a:r>
              <a:rPr lang="en-US" b="1" dirty="0" smtClean="0">
                <a:solidFill>
                  <a:srgbClr val="0070C0"/>
                </a:solidFill>
              </a:rPr>
              <a:t>Control Slowdown</a:t>
            </a:r>
          </a:p>
          <a:p>
            <a:pPr marL="857250" lvl="1" indent="-457200"/>
            <a:r>
              <a:rPr lang="en-US" dirty="0" smtClean="0">
                <a:solidFill>
                  <a:schemeClr val="bg1">
                    <a:lumMod val="75000"/>
                  </a:schemeClr>
                </a:solidFill>
              </a:rPr>
              <a:t>Slowdown-aware Cache Capacity Allocation</a:t>
            </a:r>
          </a:p>
          <a:p>
            <a:pPr marL="857250" lvl="1" indent="-457200"/>
            <a:r>
              <a:rPr lang="en-US" dirty="0" smtClean="0"/>
              <a:t>Slowdown-aware Memory Bandwidth Allocation</a:t>
            </a:r>
          </a:p>
          <a:p>
            <a:pPr marL="857250" lvl="1" indent="-457200"/>
            <a:r>
              <a:rPr lang="en-US" dirty="0" smtClean="0">
                <a:solidFill>
                  <a:schemeClr val="bg1">
                    <a:lumMod val="75000"/>
                  </a:schemeClr>
                </a:solidFill>
              </a:rPr>
              <a:t>Coordinated Cache/Memory Management</a:t>
            </a:r>
          </a:p>
          <a:p>
            <a:pPr marL="857250" lvl="1" indent="-457200"/>
            <a:endParaRPr lang="en-US" dirty="0" smtClean="0">
              <a:solidFill>
                <a:schemeClr val="bg1">
                  <a:lumMod val="75000"/>
                </a:schemeClr>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33</a:t>
            </a:fld>
            <a:endParaRPr lang="en-US"/>
          </a:p>
        </p:txBody>
      </p:sp>
    </p:spTree>
    <p:extLst>
      <p:ext uri="{BB962C8B-B14F-4D97-AF65-F5344CB8AC3E}">
        <p14:creationId xmlns:p14="http://schemas.microsoft.com/office/powerpoint/2010/main" val="1515938801"/>
      </p:ext>
    </p:extLst>
  </p:cSld>
  <p:clrMapOvr>
    <a:masterClrMapping/>
  </p:clrMapOvr>
  <mc:AlternateContent xmlns:mc="http://schemas.openxmlformats.org/markup-compatibility/2006" xmlns:p14="http://schemas.microsoft.com/office/powerpoint/2010/main">
    <mc:Choice Requires="p14">
      <p:transition spd="slow" p14:dur="2000" advTm="3450"/>
    </mc:Choice>
    <mc:Fallback xmlns="">
      <p:transition spd="slow" advTm="345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Bandwidth Partitioning</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34</a:t>
            </a:fld>
            <a:endParaRPr lang="en-US"/>
          </a:p>
        </p:txBody>
      </p:sp>
      <p:sp>
        <p:nvSpPr>
          <p:cNvPr id="5" name="Rectangle 65"/>
          <p:cNvSpPr>
            <a:spLocks noChangeArrowheads="1"/>
          </p:cNvSpPr>
          <p:nvPr/>
        </p:nvSpPr>
        <p:spPr bwMode="auto">
          <a:xfrm>
            <a:off x="6183313" y="2006600"/>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6" name="TextBox 66"/>
          <p:cNvSpPr txBox="1">
            <a:spLocks noChangeArrowheads="1"/>
          </p:cNvSpPr>
          <p:nvPr/>
        </p:nvSpPr>
        <p:spPr bwMode="auto">
          <a:xfrm>
            <a:off x="6212075" y="2710439"/>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7" name="Rectangle 65"/>
          <p:cNvSpPr>
            <a:spLocks noChangeArrowheads="1"/>
          </p:cNvSpPr>
          <p:nvPr/>
        </p:nvSpPr>
        <p:spPr bwMode="auto">
          <a:xfrm>
            <a:off x="2622769" y="2398712"/>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8" name="TextBox 66"/>
          <p:cNvSpPr txBox="1">
            <a:spLocks noChangeArrowheads="1"/>
          </p:cNvSpPr>
          <p:nvPr/>
        </p:nvSpPr>
        <p:spPr bwMode="auto">
          <a:xfrm>
            <a:off x="2646372" y="2675863"/>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9" name="Right Arrow 8"/>
          <p:cNvSpPr/>
          <p:nvPr/>
        </p:nvSpPr>
        <p:spPr>
          <a:xfrm>
            <a:off x="4285596" y="2514600"/>
            <a:ext cx="1734204"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Left Arrow 9"/>
          <p:cNvSpPr/>
          <p:nvPr/>
        </p:nvSpPr>
        <p:spPr>
          <a:xfrm>
            <a:off x="4251434" y="3334404"/>
            <a:ext cx="1692166"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ight Arrow 10"/>
          <p:cNvSpPr/>
          <p:nvPr/>
        </p:nvSpPr>
        <p:spPr>
          <a:xfrm>
            <a:off x="1847196" y="2496204"/>
            <a:ext cx="714702" cy="533400"/>
          </a:xfrm>
          <a:prstGeom prst="righ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Left Arrow 12"/>
          <p:cNvSpPr/>
          <p:nvPr/>
        </p:nvSpPr>
        <p:spPr>
          <a:xfrm>
            <a:off x="1784132" y="3352800"/>
            <a:ext cx="685800" cy="533400"/>
          </a:xfrm>
          <a:prstGeom prst="leftArrow">
            <a:avLst/>
          </a:prstGeom>
          <a:noFill/>
          <a:ln w="54864">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09600" y="2106071"/>
            <a:ext cx="990600" cy="9144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18" name="Rectangle 17"/>
          <p:cNvSpPr/>
          <p:nvPr/>
        </p:nvSpPr>
        <p:spPr>
          <a:xfrm>
            <a:off x="609600" y="3401471"/>
            <a:ext cx="990600" cy="91440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t>Core</a:t>
            </a:r>
            <a:endParaRPr lang="en-US" sz="2400" b="1" dirty="0"/>
          </a:p>
        </p:txBody>
      </p:sp>
      <p:sp>
        <p:nvSpPr>
          <p:cNvPr id="23" name="Oval 22"/>
          <p:cNvSpPr/>
          <p:nvPr/>
        </p:nvSpPr>
        <p:spPr>
          <a:xfrm>
            <a:off x="4114800" y="2012732"/>
            <a:ext cx="2133600" cy="2514600"/>
          </a:xfrm>
          <a:prstGeom prst="ellipse">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p:cNvSpPr txBox="1"/>
          <p:nvPr/>
        </p:nvSpPr>
        <p:spPr>
          <a:xfrm>
            <a:off x="228600" y="5161002"/>
            <a:ext cx="8763000" cy="1077218"/>
          </a:xfrm>
          <a:prstGeom prst="rect">
            <a:avLst/>
          </a:prstGeom>
          <a:noFill/>
        </p:spPr>
        <p:txBody>
          <a:bodyPr wrap="square" rtlCol="0">
            <a:spAutoFit/>
          </a:bodyPr>
          <a:lstStyle/>
          <a:p>
            <a:pPr algn="ctr"/>
            <a:r>
              <a:rPr lang="en-US" sz="3200" i="1" dirty="0">
                <a:solidFill>
                  <a:srgbClr val="C00000"/>
                </a:solidFill>
              </a:rPr>
              <a:t>Goal: Achieve high fairness and performance through slowdown-aware bandwidth partitioning</a:t>
            </a:r>
          </a:p>
        </p:txBody>
      </p:sp>
    </p:spTree>
    <p:custDataLst>
      <p:tags r:id="rId1"/>
    </p:custDataLst>
    <p:extLst>
      <p:ext uri="{BB962C8B-B14F-4D97-AF65-F5344CB8AC3E}">
        <p14:creationId xmlns:p14="http://schemas.microsoft.com/office/powerpoint/2010/main" val="1478481308"/>
      </p:ext>
    </p:extLst>
  </p:cSld>
  <p:clrMapOvr>
    <a:masterClrMapping/>
  </p:clrMapOvr>
  <p:transition advTm="615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ASM-</a:t>
            </a:r>
            <a:r>
              <a:rPr lang="en-US" dirty="0" err="1" smtClean="0"/>
              <a:t>Mem</a:t>
            </a:r>
            <a:r>
              <a:rPr lang="en-US" dirty="0" smtClean="0"/>
              <a:t>: Slowdown-aware </a:t>
            </a:r>
            <a:br>
              <a:rPr lang="en-US" dirty="0" smtClean="0"/>
            </a:br>
            <a:r>
              <a:rPr lang="en-US" dirty="0" smtClean="0"/>
              <a:t>Memory Bandwidth Partitioning</a:t>
            </a:r>
            <a:endParaRPr lang="en-US" dirty="0"/>
          </a:p>
        </p:txBody>
      </p:sp>
      <p:sp>
        <p:nvSpPr>
          <p:cNvPr id="3" name="Content Placeholder 2"/>
          <p:cNvSpPr>
            <a:spLocks noGrp="1"/>
          </p:cNvSpPr>
          <p:nvPr>
            <p:ph idx="1"/>
          </p:nvPr>
        </p:nvSpPr>
        <p:spPr>
          <a:xfrm>
            <a:off x="228600" y="1600200"/>
            <a:ext cx="8839200" cy="5029200"/>
          </a:xfrm>
        </p:spPr>
        <p:txBody>
          <a:bodyPr>
            <a:normAutofit/>
          </a:bodyPr>
          <a:lstStyle/>
          <a:p>
            <a:r>
              <a:rPr lang="en-US" sz="3500" i="1" dirty="0" smtClean="0">
                <a:solidFill>
                  <a:srgbClr val="C00000"/>
                </a:solidFill>
              </a:rPr>
              <a:t>Key Idea: </a:t>
            </a:r>
            <a:r>
              <a:rPr lang="en-US" sz="3500" i="1" dirty="0" smtClean="0"/>
              <a:t>Prioritize an application proportionally to its slowdown</a:t>
            </a:r>
          </a:p>
          <a:p>
            <a:endParaRPr lang="en-US" i="1" dirty="0" smtClean="0"/>
          </a:p>
          <a:p>
            <a:endParaRPr lang="en-US" i="1" dirty="0" smtClean="0"/>
          </a:p>
          <a:p>
            <a:endParaRPr lang="en-US" i="1" dirty="0" smtClean="0"/>
          </a:p>
          <a:p>
            <a:r>
              <a:rPr lang="en-US" sz="3500" i="1" dirty="0" smtClean="0"/>
              <a:t>Application i’s requests prioritized at the memory controller for its fraction</a:t>
            </a:r>
          </a:p>
          <a:p>
            <a:endParaRPr lang="en-US" i="1" dirty="0" smtClean="0"/>
          </a:p>
          <a:p>
            <a:pPr>
              <a:buNone/>
            </a:pPr>
            <a:endParaRPr lang="en-US" i="1"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35</a:t>
            </a:fld>
            <a:endParaRPr lang="en-US"/>
          </a:p>
        </p:txBody>
      </p:sp>
      <p:graphicFrame>
        <p:nvGraphicFramePr>
          <p:cNvPr id="5" name="Object 4"/>
          <p:cNvGraphicFramePr>
            <a:graphicFrameLocks noChangeAspect="1"/>
          </p:cNvGraphicFramePr>
          <p:nvPr/>
        </p:nvGraphicFramePr>
        <p:xfrm>
          <a:off x="1370134" y="3048000"/>
          <a:ext cx="6403731" cy="1447800"/>
        </p:xfrm>
        <a:graphic>
          <a:graphicData uri="http://schemas.openxmlformats.org/presentationml/2006/ole">
            <mc:AlternateContent xmlns:mc="http://schemas.openxmlformats.org/markup-compatibility/2006">
              <mc:Choice xmlns:v="urn:schemas-microsoft-com:vml" Requires="v">
                <p:oleObj spid="_x0000_s745655" name="Equation" r:id="rId5" imgW="2920680" imgH="660240" progId="Equation.3">
                  <p:embed/>
                </p:oleObj>
              </mc:Choice>
              <mc:Fallback>
                <p:oleObj name="Equation" r:id="rId5" imgW="2920680" imgH="6602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0134" y="3048000"/>
                        <a:ext cx="6403731" cy="144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ustDataLst>
      <p:tags r:id="rId2"/>
    </p:custDataLst>
    <p:extLst>
      <p:ext uri="{BB962C8B-B14F-4D97-AF65-F5344CB8AC3E}">
        <p14:creationId xmlns:p14="http://schemas.microsoft.com/office/powerpoint/2010/main" val="467890122"/>
      </p:ext>
    </p:extLst>
  </p:cSld>
  <p:clrMapOvr>
    <a:masterClrMapping/>
  </p:clrMapOvr>
  <p:transition advTm="1852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4892675"/>
          </a:xfrm>
        </p:spPr>
        <p:txBody>
          <a:bodyPr>
            <a:normAutofit/>
          </a:bodyPr>
          <a:lstStyle/>
          <a:p>
            <a:pPr marL="514350" indent="-514350">
              <a:buAutoNum type="arabicPeriod"/>
            </a:pPr>
            <a:r>
              <a:rPr lang="en-US" dirty="0" smtClean="0">
                <a:solidFill>
                  <a:srgbClr val="0070C0"/>
                </a:solidFill>
              </a:rPr>
              <a:t>Quantify Slowdown</a:t>
            </a:r>
          </a:p>
          <a:p>
            <a:pPr marL="857250" lvl="1" indent="-457200"/>
            <a:r>
              <a:rPr lang="en-US" dirty="0" smtClean="0">
                <a:solidFill>
                  <a:schemeClr val="bg1">
                    <a:lumMod val="75000"/>
                  </a:schemeClr>
                </a:solidFill>
              </a:rPr>
              <a:t>Key Observation</a:t>
            </a:r>
          </a:p>
          <a:p>
            <a:pPr marL="857250" lvl="1" indent="-457200"/>
            <a:r>
              <a:rPr lang="en-US" dirty="0" smtClean="0">
                <a:solidFill>
                  <a:schemeClr val="bg1">
                    <a:lumMod val="75000"/>
                  </a:schemeClr>
                </a:solidFill>
              </a:rPr>
              <a:t>Estimating Cache Access Rate </a:t>
            </a:r>
            <a:r>
              <a:rPr lang="en-US" baseline="-25000" dirty="0" smtClean="0">
                <a:solidFill>
                  <a:schemeClr val="bg1">
                    <a:lumMod val="75000"/>
                  </a:schemeClr>
                </a:solidFill>
              </a:rPr>
              <a:t>Alone</a:t>
            </a:r>
          </a:p>
          <a:p>
            <a:pPr marL="857250" lvl="1" indent="-457200"/>
            <a:r>
              <a:rPr lang="en-US" dirty="0">
                <a:solidFill>
                  <a:schemeClr val="bg1">
                    <a:lumMod val="75000"/>
                  </a:schemeClr>
                </a:solidFill>
              </a:rPr>
              <a:t>ASM: Putting it All </a:t>
            </a:r>
            <a:r>
              <a:rPr lang="en-US" dirty="0" smtClean="0">
                <a:solidFill>
                  <a:schemeClr val="bg1">
                    <a:lumMod val="75000"/>
                  </a:schemeClr>
                </a:solidFill>
              </a:rPr>
              <a:t>Together</a:t>
            </a:r>
          </a:p>
          <a:p>
            <a:pPr marL="857250" lvl="1" indent="-457200"/>
            <a:r>
              <a:rPr lang="en-US" dirty="0" smtClean="0">
                <a:solidFill>
                  <a:schemeClr val="bg1">
                    <a:lumMod val="75000"/>
                  </a:schemeClr>
                </a:solidFill>
              </a:rPr>
              <a:t>Evaluation</a:t>
            </a:r>
          </a:p>
          <a:p>
            <a:pPr marL="514350" indent="-514350">
              <a:buAutoNum type="arabicPeriod" startAt="2"/>
            </a:pPr>
            <a:r>
              <a:rPr lang="en-US" b="1" dirty="0" smtClean="0">
                <a:solidFill>
                  <a:srgbClr val="0070C0"/>
                </a:solidFill>
              </a:rPr>
              <a:t>Control Slowdown</a:t>
            </a:r>
          </a:p>
          <a:p>
            <a:pPr marL="857250" lvl="1" indent="-457200"/>
            <a:r>
              <a:rPr lang="en-US" dirty="0">
                <a:solidFill>
                  <a:schemeClr val="bg1">
                    <a:lumMod val="75000"/>
                  </a:schemeClr>
                </a:solidFill>
              </a:rPr>
              <a:t>Slowdown-aware Cache Capacity Allocation</a:t>
            </a:r>
          </a:p>
          <a:p>
            <a:pPr marL="857250" lvl="1" indent="-457200"/>
            <a:r>
              <a:rPr lang="en-US" dirty="0" smtClean="0">
                <a:solidFill>
                  <a:schemeClr val="bg1">
                    <a:lumMod val="75000"/>
                  </a:schemeClr>
                </a:solidFill>
              </a:rPr>
              <a:t>Slowdown-aware </a:t>
            </a:r>
            <a:r>
              <a:rPr lang="en-US" dirty="0">
                <a:solidFill>
                  <a:schemeClr val="bg1">
                    <a:lumMod val="75000"/>
                  </a:schemeClr>
                </a:solidFill>
              </a:rPr>
              <a:t>M</a:t>
            </a:r>
            <a:r>
              <a:rPr lang="en-US" dirty="0" smtClean="0">
                <a:solidFill>
                  <a:schemeClr val="bg1">
                    <a:lumMod val="75000"/>
                  </a:schemeClr>
                </a:solidFill>
              </a:rPr>
              <a:t>emory </a:t>
            </a:r>
            <a:r>
              <a:rPr lang="en-US" dirty="0">
                <a:solidFill>
                  <a:schemeClr val="bg1">
                    <a:lumMod val="75000"/>
                  </a:schemeClr>
                </a:solidFill>
              </a:rPr>
              <a:t>B</a:t>
            </a:r>
            <a:r>
              <a:rPr lang="en-US" dirty="0" smtClean="0">
                <a:solidFill>
                  <a:schemeClr val="bg1">
                    <a:lumMod val="75000"/>
                  </a:schemeClr>
                </a:solidFill>
              </a:rPr>
              <a:t>andwidth Allocation</a:t>
            </a:r>
          </a:p>
          <a:p>
            <a:pPr marL="857250" lvl="1" indent="-457200"/>
            <a:r>
              <a:rPr lang="en-US" dirty="0" smtClean="0"/>
              <a:t>Coordinated Cache/Memory Management</a:t>
            </a:r>
          </a:p>
          <a:p>
            <a:pPr marL="857250" lvl="1" indent="-457200"/>
            <a:endParaRPr lang="en-US" dirty="0" smtClean="0">
              <a:solidFill>
                <a:schemeClr val="bg1">
                  <a:lumMod val="75000"/>
                </a:schemeClr>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36</a:t>
            </a:fld>
            <a:endParaRPr lang="en-US"/>
          </a:p>
        </p:txBody>
      </p:sp>
    </p:spTree>
    <p:extLst>
      <p:ext uri="{BB962C8B-B14F-4D97-AF65-F5344CB8AC3E}">
        <p14:creationId xmlns:p14="http://schemas.microsoft.com/office/powerpoint/2010/main" val="2565322981"/>
      </p:ext>
    </p:extLst>
  </p:cSld>
  <p:clrMapOvr>
    <a:masterClrMapping/>
  </p:clrMapOvr>
  <mc:AlternateContent xmlns:mc="http://schemas.openxmlformats.org/markup-compatibility/2006" xmlns:p14="http://schemas.microsoft.com/office/powerpoint/2010/main">
    <mc:Choice Requires="p14">
      <p:transition spd="slow" p14:dur="2000" advTm="3450"/>
    </mc:Choice>
    <mc:Fallback xmlns="">
      <p:transition spd="slow" advTm="345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Coordinated Resource </a:t>
            </a:r>
            <a:br>
              <a:rPr lang="en-US" dirty="0" smtClean="0"/>
            </a:br>
            <a:r>
              <a:rPr lang="en-US" dirty="0" smtClean="0"/>
              <a:t>Allocation Schemes</a:t>
            </a:r>
            <a:endParaRPr lang="en-US" dirty="0"/>
          </a:p>
        </p:txBody>
      </p:sp>
      <p:sp>
        <p:nvSpPr>
          <p:cNvPr id="4" name="Slide Number Placeholder 3"/>
          <p:cNvSpPr>
            <a:spLocks noGrp="1"/>
          </p:cNvSpPr>
          <p:nvPr>
            <p:ph type="sldNum" sz="quarter" idx="12"/>
          </p:nvPr>
        </p:nvSpPr>
        <p:spPr>
          <a:xfrm>
            <a:off x="7010400" y="6492875"/>
            <a:ext cx="2133600" cy="365125"/>
          </a:xfrm>
        </p:spPr>
        <p:txBody>
          <a:bodyPr/>
          <a:lstStyle/>
          <a:p>
            <a:fld id="{2CF4AA75-1AE0-4593-99DD-33F3F40BED72}" type="slidenum">
              <a:rPr lang="en-US" smtClean="0"/>
              <a:pPr/>
              <a:t>37</a:t>
            </a:fld>
            <a:endParaRPr lang="en-US" dirty="0"/>
          </a:p>
        </p:txBody>
      </p:sp>
      <p:sp>
        <p:nvSpPr>
          <p:cNvPr id="5" name="Rectangle 12"/>
          <p:cNvSpPr>
            <a:spLocks noChangeArrowheads="1"/>
          </p:cNvSpPr>
          <p:nvPr/>
        </p:nvSpPr>
        <p:spPr bwMode="auto">
          <a:xfrm>
            <a:off x="212725" y="2465929"/>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6" name="TextBox 13"/>
          <p:cNvSpPr txBox="1">
            <a:spLocks noChangeArrowheads="1"/>
          </p:cNvSpPr>
          <p:nvPr/>
        </p:nvSpPr>
        <p:spPr bwMode="auto">
          <a:xfrm>
            <a:off x="212725" y="2634154"/>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7" name="Rectangle 16"/>
          <p:cNvSpPr>
            <a:spLocks noChangeArrowheads="1"/>
          </p:cNvSpPr>
          <p:nvPr/>
        </p:nvSpPr>
        <p:spPr bwMode="auto">
          <a:xfrm>
            <a:off x="1067678" y="2465929"/>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8" name="TextBox 17"/>
          <p:cNvSpPr txBox="1">
            <a:spLocks noChangeArrowheads="1"/>
          </p:cNvSpPr>
          <p:nvPr/>
        </p:nvSpPr>
        <p:spPr bwMode="auto">
          <a:xfrm>
            <a:off x="1067678" y="2634154"/>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9" name="Rectangle 19"/>
          <p:cNvSpPr>
            <a:spLocks noChangeArrowheads="1"/>
          </p:cNvSpPr>
          <p:nvPr/>
        </p:nvSpPr>
        <p:spPr bwMode="auto">
          <a:xfrm>
            <a:off x="1922631" y="2465929"/>
            <a:ext cx="671513"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0" name="TextBox 20"/>
          <p:cNvSpPr txBox="1">
            <a:spLocks noChangeArrowheads="1"/>
          </p:cNvSpPr>
          <p:nvPr/>
        </p:nvSpPr>
        <p:spPr bwMode="auto">
          <a:xfrm>
            <a:off x="1922631" y="2634154"/>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1" name="Rectangle 22"/>
          <p:cNvSpPr>
            <a:spLocks noChangeArrowheads="1"/>
          </p:cNvSpPr>
          <p:nvPr/>
        </p:nvSpPr>
        <p:spPr bwMode="auto">
          <a:xfrm>
            <a:off x="2775997" y="2465929"/>
            <a:ext cx="673100" cy="609600"/>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2" name="TextBox 23"/>
          <p:cNvSpPr txBox="1">
            <a:spLocks noChangeArrowheads="1"/>
          </p:cNvSpPr>
          <p:nvPr/>
        </p:nvSpPr>
        <p:spPr bwMode="auto">
          <a:xfrm>
            <a:off x="2775997" y="2634154"/>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3" name="Rectangle 25"/>
          <p:cNvSpPr>
            <a:spLocks noChangeArrowheads="1"/>
          </p:cNvSpPr>
          <p:nvPr/>
        </p:nvSpPr>
        <p:spPr bwMode="auto">
          <a:xfrm>
            <a:off x="212725" y="324468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4" name="TextBox 26"/>
          <p:cNvSpPr txBox="1">
            <a:spLocks noChangeArrowheads="1"/>
          </p:cNvSpPr>
          <p:nvPr/>
        </p:nvSpPr>
        <p:spPr bwMode="auto">
          <a:xfrm>
            <a:off x="212725" y="341246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5" name="Rectangle 28"/>
          <p:cNvSpPr>
            <a:spLocks noChangeArrowheads="1"/>
          </p:cNvSpPr>
          <p:nvPr/>
        </p:nvSpPr>
        <p:spPr bwMode="auto">
          <a:xfrm>
            <a:off x="1067678" y="324468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6" name="TextBox 29"/>
          <p:cNvSpPr txBox="1">
            <a:spLocks noChangeArrowheads="1"/>
          </p:cNvSpPr>
          <p:nvPr/>
        </p:nvSpPr>
        <p:spPr bwMode="auto">
          <a:xfrm>
            <a:off x="1067678" y="3412469"/>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17" name="Rectangle 31"/>
          <p:cNvSpPr>
            <a:spLocks noChangeArrowheads="1"/>
          </p:cNvSpPr>
          <p:nvPr/>
        </p:nvSpPr>
        <p:spPr bwMode="auto">
          <a:xfrm>
            <a:off x="1922631" y="3244682"/>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18" name="TextBox 32"/>
          <p:cNvSpPr txBox="1">
            <a:spLocks noChangeArrowheads="1"/>
          </p:cNvSpPr>
          <p:nvPr/>
        </p:nvSpPr>
        <p:spPr bwMode="auto">
          <a:xfrm>
            <a:off x="1922631" y="3412469"/>
            <a:ext cx="671513" cy="323165"/>
          </a:xfrm>
          <a:prstGeom prst="rect">
            <a:avLst/>
          </a:prstGeom>
          <a:noFill/>
          <a:ln w="9525">
            <a:noFill/>
            <a:miter lim="800000"/>
            <a:headEnd/>
            <a:tailEnd/>
          </a:ln>
        </p:spPr>
        <p:txBody>
          <a:bodyPr>
            <a:spAutoFit/>
          </a:bodyPr>
          <a:lstStyle/>
          <a:p>
            <a:pPr algn="ctr"/>
            <a:r>
              <a:rPr lang="en-US" sz="1500" dirty="0">
                <a:latin typeface="Tahoma" pitchFamily="34" charset="0"/>
                <a:ea typeface="Tahoma" pitchFamily="34" charset="0"/>
                <a:cs typeface="Tahoma" pitchFamily="34" charset="0"/>
              </a:rPr>
              <a:t>Core</a:t>
            </a:r>
          </a:p>
        </p:txBody>
      </p:sp>
      <p:sp>
        <p:nvSpPr>
          <p:cNvPr id="19" name="Rectangle 36"/>
          <p:cNvSpPr>
            <a:spLocks noChangeArrowheads="1"/>
          </p:cNvSpPr>
          <p:nvPr/>
        </p:nvSpPr>
        <p:spPr bwMode="auto">
          <a:xfrm>
            <a:off x="2775997" y="3244682"/>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0" name="TextBox 37"/>
          <p:cNvSpPr txBox="1">
            <a:spLocks noChangeArrowheads="1"/>
          </p:cNvSpPr>
          <p:nvPr/>
        </p:nvSpPr>
        <p:spPr bwMode="auto">
          <a:xfrm>
            <a:off x="2775997" y="3412469"/>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1" name="Rectangle 41"/>
          <p:cNvSpPr>
            <a:spLocks noChangeArrowheads="1"/>
          </p:cNvSpPr>
          <p:nvPr/>
        </p:nvSpPr>
        <p:spPr bwMode="auto">
          <a:xfrm>
            <a:off x="212725" y="4023435"/>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2" name="TextBox 42"/>
          <p:cNvSpPr txBox="1">
            <a:spLocks noChangeArrowheads="1"/>
          </p:cNvSpPr>
          <p:nvPr/>
        </p:nvSpPr>
        <p:spPr bwMode="auto">
          <a:xfrm>
            <a:off x="212725" y="4191222"/>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3" name="Rectangle 45"/>
          <p:cNvSpPr>
            <a:spLocks noChangeArrowheads="1"/>
          </p:cNvSpPr>
          <p:nvPr/>
        </p:nvSpPr>
        <p:spPr bwMode="auto">
          <a:xfrm>
            <a:off x="1067678" y="4023435"/>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4" name="TextBox 46"/>
          <p:cNvSpPr txBox="1">
            <a:spLocks noChangeArrowheads="1"/>
          </p:cNvSpPr>
          <p:nvPr/>
        </p:nvSpPr>
        <p:spPr bwMode="auto">
          <a:xfrm>
            <a:off x="1067678" y="4191222"/>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5" name="Rectangle 48"/>
          <p:cNvSpPr>
            <a:spLocks noChangeArrowheads="1"/>
          </p:cNvSpPr>
          <p:nvPr/>
        </p:nvSpPr>
        <p:spPr bwMode="auto">
          <a:xfrm>
            <a:off x="1922631" y="4023435"/>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6" name="TextBox 49"/>
          <p:cNvSpPr txBox="1">
            <a:spLocks noChangeArrowheads="1"/>
          </p:cNvSpPr>
          <p:nvPr/>
        </p:nvSpPr>
        <p:spPr bwMode="auto">
          <a:xfrm>
            <a:off x="1922631" y="4191222"/>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7" name="Rectangle 51"/>
          <p:cNvSpPr>
            <a:spLocks noChangeArrowheads="1"/>
          </p:cNvSpPr>
          <p:nvPr/>
        </p:nvSpPr>
        <p:spPr bwMode="auto">
          <a:xfrm>
            <a:off x="2775997" y="4023435"/>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28" name="TextBox 52"/>
          <p:cNvSpPr txBox="1">
            <a:spLocks noChangeArrowheads="1"/>
          </p:cNvSpPr>
          <p:nvPr/>
        </p:nvSpPr>
        <p:spPr bwMode="auto">
          <a:xfrm>
            <a:off x="2775997" y="4191222"/>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29" name="Rectangle 54"/>
          <p:cNvSpPr>
            <a:spLocks noChangeArrowheads="1"/>
          </p:cNvSpPr>
          <p:nvPr/>
        </p:nvSpPr>
        <p:spPr bwMode="auto">
          <a:xfrm>
            <a:off x="212725" y="4802188"/>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0" name="TextBox 55"/>
          <p:cNvSpPr txBox="1">
            <a:spLocks noChangeArrowheads="1"/>
          </p:cNvSpPr>
          <p:nvPr/>
        </p:nvSpPr>
        <p:spPr bwMode="auto">
          <a:xfrm>
            <a:off x="212725" y="496997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1" name="Rectangle 57"/>
          <p:cNvSpPr>
            <a:spLocks noChangeArrowheads="1"/>
          </p:cNvSpPr>
          <p:nvPr/>
        </p:nvSpPr>
        <p:spPr bwMode="auto">
          <a:xfrm>
            <a:off x="1067678" y="4802188"/>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2" name="TextBox 58"/>
          <p:cNvSpPr txBox="1">
            <a:spLocks noChangeArrowheads="1"/>
          </p:cNvSpPr>
          <p:nvPr/>
        </p:nvSpPr>
        <p:spPr bwMode="auto">
          <a:xfrm>
            <a:off x="1067678" y="496997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3" name="Rectangle 60"/>
          <p:cNvSpPr>
            <a:spLocks noChangeArrowheads="1"/>
          </p:cNvSpPr>
          <p:nvPr/>
        </p:nvSpPr>
        <p:spPr bwMode="auto">
          <a:xfrm>
            <a:off x="1922631" y="4802188"/>
            <a:ext cx="671513"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4" name="TextBox 61"/>
          <p:cNvSpPr txBox="1">
            <a:spLocks noChangeArrowheads="1"/>
          </p:cNvSpPr>
          <p:nvPr/>
        </p:nvSpPr>
        <p:spPr bwMode="auto">
          <a:xfrm>
            <a:off x="1922631" y="4969975"/>
            <a:ext cx="671513"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5" name="Rectangle 63"/>
          <p:cNvSpPr>
            <a:spLocks noChangeArrowheads="1"/>
          </p:cNvSpPr>
          <p:nvPr/>
        </p:nvSpPr>
        <p:spPr bwMode="auto">
          <a:xfrm>
            <a:off x="2775997" y="4802188"/>
            <a:ext cx="673100" cy="608012"/>
          </a:xfrm>
          <a:prstGeom prst="rect">
            <a:avLst/>
          </a:prstGeom>
          <a:noFill/>
          <a:ln w="54864" algn="ctr">
            <a:solidFill>
              <a:schemeClr val="tx1"/>
            </a:solidFill>
            <a:round/>
            <a:headEnd/>
            <a:tailEnd/>
          </a:ln>
        </p:spPr>
        <p:txBody>
          <a:bodyPr/>
          <a:lstStyle/>
          <a:p>
            <a:pPr eaLnBrk="0" hangingPunct="0"/>
            <a:endParaRPr lang="en-US" sz="2000">
              <a:latin typeface="Tahoma" pitchFamily="34" charset="0"/>
              <a:ea typeface="Tahoma" pitchFamily="34" charset="0"/>
              <a:cs typeface="Tahoma" pitchFamily="34" charset="0"/>
            </a:endParaRPr>
          </a:p>
          <a:p>
            <a:pPr eaLnBrk="0" hangingPunct="0"/>
            <a:endParaRPr lang="en-US" sz="2000">
              <a:latin typeface="Tahoma" pitchFamily="34" charset="0"/>
              <a:ea typeface="Tahoma" pitchFamily="34" charset="0"/>
              <a:cs typeface="Tahoma" pitchFamily="34" charset="0"/>
            </a:endParaRPr>
          </a:p>
        </p:txBody>
      </p:sp>
      <p:sp>
        <p:nvSpPr>
          <p:cNvPr id="36" name="TextBox 64"/>
          <p:cNvSpPr txBox="1">
            <a:spLocks noChangeArrowheads="1"/>
          </p:cNvSpPr>
          <p:nvPr/>
        </p:nvSpPr>
        <p:spPr bwMode="auto">
          <a:xfrm>
            <a:off x="2775997" y="4969975"/>
            <a:ext cx="673100" cy="323165"/>
          </a:xfrm>
          <a:prstGeom prst="rect">
            <a:avLst/>
          </a:prstGeom>
          <a:noFill/>
          <a:ln w="9525">
            <a:noFill/>
            <a:miter lim="800000"/>
            <a:headEnd/>
            <a:tailEnd/>
          </a:ln>
        </p:spPr>
        <p:txBody>
          <a:bodyPr>
            <a:spAutoFit/>
          </a:bodyPr>
          <a:lstStyle/>
          <a:p>
            <a:pPr algn="ctr"/>
            <a:r>
              <a:rPr lang="en-US" sz="1500">
                <a:latin typeface="Tahoma" pitchFamily="34" charset="0"/>
                <a:ea typeface="Tahoma" pitchFamily="34" charset="0"/>
                <a:cs typeface="Tahoma" pitchFamily="34" charset="0"/>
              </a:rPr>
              <a:t>Core</a:t>
            </a:r>
          </a:p>
        </p:txBody>
      </p:sp>
      <p:sp>
        <p:nvSpPr>
          <p:cNvPr id="37" name="Rectangle 65"/>
          <p:cNvSpPr>
            <a:spLocks noChangeArrowheads="1"/>
          </p:cNvSpPr>
          <p:nvPr/>
        </p:nvSpPr>
        <p:spPr bwMode="auto">
          <a:xfrm>
            <a:off x="6818532" y="2719929"/>
            <a:ext cx="1893887" cy="2560637"/>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38" name="TextBox 66"/>
          <p:cNvSpPr txBox="1">
            <a:spLocks noChangeArrowheads="1"/>
          </p:cNvSpPr>
          <p:nvPr/>
        </p:nvSpPr>
        <p:spPr bwMode="auto">
          <a:xfrm>
            <a:off x="6847294" y="3423768"/>
            <a:ext cx="1838184"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Main Memory</a:t>
            </a:r>
          </a:p>
        </p:txBody>
      </p:sp>
      <p:sp>
        <p:nvSpPr>
          <p:cNvPr id="39" name="Left-Right Arrow 67"/>
          <p:cNvSpPr>
            <a:spLocks noChangeArrowheads="1"/>
          </p:cNvSpPr>
          <p:nvPr/>
        </p:nvSpPr>
        <p:spPr bwMode="auto">
          <a:xfrm>
            <a:off x="5937469" y="3626391"/>
            <a:ext cx="881063" cy="682625"/>
          </a:xfrm>
          <a:prstGeom prst="leftRightArrow">
            <a:avLst>
              <a:gd name="adj1" fmla="val 50000"/>
              <a:gd name="adj2" fmla="val 5003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0" name="Rectangle 65"/>
          <p:cNvSpPr>
            <a:spLocks noChangeArrowheads="1"/>
          </p:cNvSpPr>
          <p:nvPr/>
        </p:nvSpPr>
        <p:spPr bwMode="auto">
          <a:xfrm>
            <a:off x="4375369" y="3112041"/>
            <a:ext cx="1554163" cy="1606550"/>
          </a:xfrm>
          <a:prstGeom prst="rect">
            <a:avLst/>
          </a:prstGeom>
          <a:noFill/>
          <a:ln w="54864" algn="ctr">
            <a:solidFill>
              <a:schemeClr val="tx1"/>
            </a:solidFill>
            <a:round/>
            <a:headEnd/>
            <a:tailEnd/>
          </a:ln>
        </p:spPr>
        <p:txBody>
          <a:bodyPr/>
          <a:lstStyle/>
          <a:p>
            <a:pPr eaLnBrk="0" hangingPunct="0"/>
            <a:endParaRPr lang="en-US" sz="2400">
              <a:solidFill>
                <a:schemeClr val="bg1"/>
              </a:solidFill>
              <a:latin typeface="Tahoma" pitchFamily="34" charset="0"/>
              <a:ea typeface="Tahoma" pitchFamily="34" charset="0"/>
              <a:cs typeface="Tahoma" pitchFamily="34" charset="0"/>
            </a:endParaRPr>
          </a:p>
          <a:p>
            <a:pPr eaLnBrk="0" hangingPunct="0"/>
            <a:r>
              <a:rPr lang="en-US" sz="2200">
                <a:solidFill>
                  <a:schemeClr val="bg1"/>
                </a:solidFill>
                <a:latin typeface="Tahoma" pitchFamily="34" charset="0"/>
                <a:ea typeface="Tahoma" pitchFamily="34" charset="0"/>
                <a:cs typeface="Tahoma" pitchFamily="34" charset="0"/>
              </a:rPr>
              <a:t>    </a:t>
            </a:r>
          </a:p>
        </p:txBody>
      </p:sp>
      <p:sp>
        <p:nvSpPr>
          <p:cNvPr id="41" name="TextBox 66"/>
          <p:cNvSpPr txBox="1">
            <a:spLocks noChangeArrowheads="1"/>
          </p:cNvSpPr>
          <p:nvPr/>
        </p:nvSpPr>
        <p:spPr bwMode="auto">
          <a:xfrm>
            <a:off x="4398972" y="3389192"/>
            <a:ext cx="1508452" cy="954107"/>
          </a:xfrm>
          <a:prstGeom prst="rect">
            <a:avLst/>
          </a:prstGeom>
          <a:noFill/>
          <a:ln w="9525">
            <a:noFill/>
            <a:miter lim="800000"/>
            <a:headEnd/>
            <a:tailEnd/>
          </a:ln>
        </p:spPr>
        <p:txBody>
          <a:bodyPr>
            <a:spAutoFit/>
          </a:bodyPr>
          <a:lstStyle/>
          <a:p>
            <a:pPr algn="ctr"/>
            <a:r>
              <a:rPr lang="en-US" sz="2800" dirty="0">
                <a:latin typeface="Tahoma" pitchFamily="34" charset="0"/>
                <a:ea typeface="Tahoma" pitchFamily="34" charset="0"/>
                <a:cs typeface="Tahoma" pitchFamily="34" charset="0"/>
              </a:rPr>
              <a:t>Shared </a:t>
            </a:r>
          </a:p>
          <a:p>
            <a:pPr algn="ctr"/>
            <a:r>
              <a:rPr lang="en-US" sz="2800" dirty="0">
                <a:latin typeface="Tahoma" pitchFamily="34" charset="0"/>
                <a:ea typeface="Tahoma" pitchFamily="34" charset="0"/>
                <a:cs typeface="Tahoma" pitchFamily="34" charset="0"/>
              </a:rPr>
              <a:t>Cache</a:t>
            </a:r>
          </a:p>
        </p:txBody>
      </p:sp>
      <p:sp>
        <p:nvSpPr>
          <p:cNvPr id="42" name="Left-Right Arrow 67"/>
          <p:cNvSpPr>
            <a:spLocks noChangeArrowheads="1"/>
          </p:cNvSpPr>
          <p:nvPr/>
        </p:nvSpPr>
        <p:spPr bwMode="auto">
          <a:xfrm>
            <a:off x="3491132" y="3621629"/>
            <a:ext cx="871537" cy="682625"/>
          </a:xfrm>
          <a:prstGeom prst="leftRightArrow">
            <a:avLst>
              <a:gd name="adj1" fmla="val 50000"/>
              <a:gd name="adj2" fmla="val 49982"/>
            </a:avLst>
          </a:prstGeom>
          <a:noFill/>
          <a:ln w="54864" algn="ctr">
            <a:solidFill>
              <a:schemeClr val="tx1"/>
            </a:solidFill>
            <a:round/>
            <a:headEnd/>
            <a:tailEnd/>
          </a:ln>
        </p:spPr>
        <p:txBody>
          <a:bodyPr/>
          <a:lstStyle/>
          <a:p>
            <a:pPr eaLnBrk="0" hangingPunct="0"/>
            <a:endParaRPr lang="en-US" sz="2400">
              <a:solidFill>
                <a:srgbClr val="C00000"/>
              </a:solidFill>
              <a:latin typeface="Tahoma" pitchFamily="34" charset="0"/>
              <a:ea typeface="Tahoma" pitchFamily="34" charset="0"/>
              <a:cs typeface="Tahoma" pitchFamily="34" charset="0"/>
            </a:endParaRPr>
          </a:p>
        </p:txBody>
      </p:sp>
      <p:sp>
        <p:nvSpPr>
          <p:cNvPr id="44" name="Curved Down Arrow 43"/>
          <p:cNvSpPr/>
          <p:nvPr/>
        </p:nvSpPr>
        <p:spPr>
          <a:xfrm>
            <a:off x="4495800" y="1524000"/>
            <a:ext cx="4038600" cy="914400"/>
          </a:xfrm>
          <a:prstGeom prst="curved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8" name="TextBox 47"/>
          <p:cNvSpPr txBox="1"/>
          <p:nvPr/>
        </p:nvSpPr>
        <p:spPr>
          <a:xfrm>
            <a:off x="4495800" y="1912203"/>
            <a:ext cx="3886200" cy="830997"/>
          </a:xfrm>
          <a:prstGeom prst="rect">
            <a:avLst/>
          </a:prstGeom>
          <a:noFill/>
        </p:spPr>
        <p:txBody>
          <a:bodyPr wrap="square" rtlCol="0">
            <a:spAutoFit/>
          </a:bodyPr>
          <a:lstStyle/>
          <a:p>
            <a:pPr algn="ctr"/>
            <a:r>
              <a:rPr lang="en-US" sz="2400" dirty="0" smtClean="0"/>
              <a:t>Cache capacity-aware </a:t>
            </a:r>
          </a:p>
          <a:p>
            <a:pPr algn="ctr"/>
            <a:r>
              <a:rPr lang="en-US" sz="2400" dirty="0" smtClean="0"/>
              <a:t>bandwidth allocation</a:t>
            </a:r>
            <a:endParaRPr lang="en-US" sz="2400" dirty="0"/>
          </a:p>
        </p:txBody>
      </p:sp>
      <p:sp>
        <p:nvSpPr>
          <p:cNvPr id="46" name="TextBox 45"/>
          <p:cNvSpPr txBox="1"/>
          <p:nvPr/>
        </p:nvSpPr>
        <p:spPr>
          <a:xfrm>
            <a:off x="304800" y="5542002"/>
            <a:ext cx="8534400" cy="1015663"/>
          </a:xfrm>
          <a:prstGeom prst="rect">
            <a:avLst/>
          </a:prstGeom>
          <a:noFill/>
        </p:spPr>
        <p:txBody>
          <a:bodyPr wrap="square" rtlCol="0">
            <a:spAutoFit/>
          </a:bodyPr>
          <a:lstStyle/>
          <a:p>
            <a:r>
              <a:rPr lang="en-US" sz="3000" i="1" dirty="0" smtClean="0"/>
              <a:t>1. Employ ASM-Cache to partition cache capacity </a:t>
            </a:r>
          </a:p>
          <a:p>
            <a:r>
              <a:rPr lang="en-US" sz="3000" i="1" dirty="0" smtClean="0"/>
              <a:t>2. Drive ASM-</a:t>
            </a:r>
            <a:r>
              <a:rPr lang="en-US" sz="3000" i="1" dirty="0" err="1" smtClean="0"/>
              <a:t>Mem</a:t>
            </a:r>
            <a:r>
              <a:rPr lang="en-US" sz="3000" i="1" dirty="0" smtClean="0"/>
              <a:t> with slowdowns from ASM-Cache </a:t>
            </a:r>
            <a:endParaRPr lang="en-US" sz="3000" i="1" dirty="0"/>
          </a:p>
        </p:txBody>
      </p:sp>
    </p:spTree>
    <p:custDataLst>
      <p:tags r:id="rId1"/>
    </p:custDataLst>
    <p:extLst>
      <p:ext uri="{BB962C8B-B14F-4D97-AF65-F5344CB8AC3E}">
        <p14:creationId xmlns:p14="http://schemas.microsoft.com/office/powerpoint/2010/main" val="1428147555"/>
      </p:ext>
    </p:extLst>
  </p:cSld>
  <p:clrMapOvr>
    <a:masterClrMapping/>
  </p:clrMapOvr>
  <p:transition advTm="26069"/>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8" grpId="0"/>
      <p:bldP spid="46"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Fairness and Performance Results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38</a:t>
            </a:fld>
            <a:endParaRPr lang="en-US"/>
          </a:p>
        </p:txBody>
      </p:sp>
      <p:sp>
        <p:nvSpPr>
          <p:cNvPr id="7" name="TextBox 6"/>
          <p:cNvSpPr txBox="1"/>
          <p:nvPr/>
        </p:nvSpPr>
        <p:spPr>
          <a:xfrm>
            <a:off x="3276600" y="1447800"/>
            <a:ext cx="2438400" cy="830997"/>
          </a:xfrm>
          <a:prstGeom prst="rect">
            <a:avLst/>
          </a:prstGeom>
          <a:noFill/>
        </p:spPr>
        <p:txBody>
          <a:bodyPr wrap="square" rtlCol="0">
            <a:spAutoFit/>
          </a:bodyPr>
          <a:lstStyle/>
          <a:p>
            <a:pPr algn="ctr"/>
            <a:r>
              <a:rPr lang="en-US" sz="2400" i="1" dirty="0" smtClean="0"/>
              <a:t>16-core system 100 workloads</a:t>
            </a:r>
            <a:endParaRPr lang="en-US" sz="2400" i="1" dirty="0"/>
          </a:p>
        </p:txBody>
      </p:sp>
      <p:sp>
        <p:nvSpPr>
          <p:cNvPr id="8" name="TextBox 7"/>
          <p:cNvSpPr txBox="1"/>
          <p:nvPr/>
        </p:nvSpPr>
        <p:spPr>
          <a:xfrm>
            <a:off x="0" y="5770602"/>
            <a:ext cx="9144000" cy="954107"/>
          </a:xfrm>
          <a:prstGeom prst="rect">
            <a:avLst/>
          </a:prstGeom>
          <a:noFill/>
        </p:spPr>
        <p:txBody>
          <a:bodyPr wrap="square" rtlCol="0">
            <a:spAutoFit/>
          </a:bodyPr>
          <a:lstStyle/>
          <a:p>
            <a:pPr algn="ctr"/>
            <a:r>
              <a:rPr lang="en-US" sz="2800" i="1" dirty="0" smtClean="0">
                <a:solidFill>
                  <a:srgbClr val="C00000"/>
                </a:solidFill>
              </a:rPr>
              <a:t>14%/8% unfairness reduction on 1/2 channel systems compared to PARBS+UCP with similar performance </a:t>
            </a:r>
            <a:endParaRPr lang="en-US" sz="2800" i="1" dirty="0">
              <a:solidFill>
                <a:srgbClr val="C00000"/>
              </a:solidFill>
            </a:endParaRPr>
          </a:p>
        </p:txBody>
      </p:sp>
      <p:graphicFrame>
        <p:nvGraphicFramePr>
          <p:cNvPr id="10" name="Chart 9"/>
          <p:cNvGraphicFramePr/>
          <p:nvPr>
            <p:extLst>
              <p:ext uri="{D42A27DB-BD31-4B8C-83A1-F6EECF244321}">
                <p14:modId xmlns:p14="http://schemas.microsoft.com/office/powerpoint/2010/main" val="4215609653"/>
              </p:ext>
            </p:extLst>
          </p:nvPr>
        </p:nvGraphicFramePr>
        <p:xfrm>
          <a:off x="126128" y="2209800"/>
          <a:ext cx="5219700" cy="3505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3707528" y="2194034"/>
          <a:ext cx="5210175" cy="3524250"/>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883402030"/>
      </p:ext>
    </p:extLst>
  </p:cSld>
  <p:clrMapOvr>
    <a:masterClrMapping/>
  </p:clrMapOvr>
  <p:transition advTm="50717"/>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graphicEl>
                                              <a:chart seriesIdx="-3" categoryIdx="-3" bldStep="gridLegend"/>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graphicEl>
                                              <a:chart seriesIdx="0" categoryIdx="-4" bldStep="series"/>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graphicEl>
                                              <a:chart seriesIdx="1" categoryIdx="-4" bldStep="series"/>
                                            </p:graphic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graphicEl>
                                              <a:chart seriesIdx="2" categoryIdx="-4" bldStep="series"/>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graphicEl>
                                              <a:chart seriesIdx="3" categoryIdx="-4" bldStep="series"/>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graphicEl>
                                              <a:chart seriesIdx="0" categoryIdx="-4" bldStep="series"/>
                                            </p:graphic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1">
                                            <p:graphicEl>
                                              <a:chart seriesIdx="1" categoryIdx="-4" bldStep="series"/>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graphicEl>
                                              <a:chart seriesIdx="2" categoryIdx="-4" bldStep="series"/>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1">
                                            <p:graphicEl>
                                              <a:chart seriesIdx="3" categoryIdx="-4" bldStep="series"/>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graphicEl>
                                              <a:chart seriesIdx="4" categoryIdx="-4" bldStep="series"/>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1">
                                            <p:graphicEl>
                                              <a:chart seriesIdx="4" categoryIdx="-4" bldStep="series"/>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Graphic spid="10" grpId="0" uiExpand="1">
        <p:bldSub>
          <a:bldChart bld="series"/>
        </p:bldSub>
      </p:bldGraphic>
      <p:bldGraphic spid="11" grpId="0" uiExpand="1">
        <p:bldSub>
          <a:bldChart bld="series"/>
        </p:bldSub>
      </p:bldGraphic>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Results in the Paper</a:t>
            </a:r>
            <a:endParaRPr lang="en-US" dirty="0"/>
          </a:p>
        </p:txBody>
      </p:sp>
      <p:sp>
        <p:nvSpPr>
          <p:cNvPr id="3" name="Content Placeholder 2"/>
          <p:cNvSpPr>
            <a:spLocks noGrp="1"/>
          </p:cNvSpPr>
          <p:nvPr>
            <p:ph idx="1"/>
          </p:nvPr>
        </p:nvSpPr>
        <p:spPr/>
        <p:txBody>
          <a:bodyPr/>
          <a:lstStyle/>
          <a:p>
            <a:r>
              <a:rPr lang="en-US" dirty="0" smtClean="0"/>
              <a:t>Distribution of slowdown estimation error</a:t>
            </a:r>
          </a:p>
          <a:p>
            <a:r>
              <a:rPr lang="en-US" dirty="0" smtClean="0"/>
              <a:t>Sensitivity to system parameters</a:t>
            </a:r>
          </a:p>
          <a:p>
            <a:pPr lvl="1"/>
            <a:r>
              <a:rPr lang="en-US" dirty="0" smtClean="0"/>
              <a:t>Core count, memory channel count, cache size</a:t>
            </a:r>
          </a:p>
          <a:p>
            <a:r>
              <a:rPr lang="en-US" dirty="0" smtClean="0"/>
              <a:t>Sensitivity to model parameters</a:t>
            </a:r>
            <a:endParaRPr lang="en-US" dirty="0"/>
          </a:p>
          <a:p>
            <a:r>
              <a:rPr lang="en-US" dirty="0" smtClean="0"/>
              <a:t>Impact of prefetching</a:t>
            </a:r>
          </a:p>
          <a:p>
            <a:r>
              <a:rPr lang="en-US" dirty="0" smtClean="0"/>
              <a:t>Case study showing ASM’s potential for providing slowdown guarantees</a:t>
            </a:r>
          </a:p>
        </p:txBody>
      </p:sp>
      <p:sp>
        <p:nvSpPr>
          <p:cNvPr id="4" name="Slide Number Placeholder 3"/>
          <p:cNvSpPr>
            <a:spLocks noGrp="1"/>
          </p:cNvSpPr>
          <p:nvPr>
            <p:ph type="sldNum" sz="quarter" idx="12"/>
          </p:nvPr>
        </p:nvSpPr>
        <p:spPr/>
        <p:txBody>
          <a:bodyPr/>
          <a:lstStyle/>
          <a:p>
            <a:fld id="{2CF4AA75-1AE0-4593-99DD-33F3F40BED72}" type="slidenum">
              <a:rPr lang="en-US" smtClean="0"/>
              <a:pPr/>
              <a:t>39</a:t>
            </a:fld>
            <a:endParaRPr lang="en-US"/>
          </a:p>
        </p:txBody>
      </p:sp>
    </p:spTree>
    <p:extLst>
      <p:ext uri="{BB962C8B-B14F-4D97-AF65-F5344CB8AC3E}">
        <p14:creationId xmlns:p14="http://schemas.microsoft.com/office/powerpoint/2010/main" val="2245356026"/>
      </p:ext>
    </p:extLst>
  </p:cSld>
  <p:clrMapOvr>
    <a:masterClrMapping/>
  </p:clrMapOvr>
  <mc:AlternateContent xmlns:mc="http://schemas.openxmlformats.org/markup-compatibility/2006" xmlns:p14="http://schemas.microsoft.com/office/powerpoint/2010/main">
    <mc:Choice Requires="p14">
      <p:transition spd="slow" p14:dur="2000" advTm="11052"/>
    </mc:Choice>
    <mc:Fallback xmlns="">
      <p:transition spd="slow" advTm="11052"/>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200"/>
            <a:ext cx="8229600" cy="4800600"/>
          </a:xfrm>
        </p:spPr>
        <p:txBody>
          <a:bodyPr>
            <a:normAutofit/>
          </a:bodyPr>
          <a:lstStyle/>
          <a:p>
            <a:pPr marL="514350" indent="-514350">
              <a:buAutoNum type="arabicPeriod"/>
            </a:pPr>
            <a:r>
              <a:rPr lang="en-US" dirty="0" smtClean="0">
                <a:solidFill>
                  <a:srgbClr val="0070C0"/>
                </a:solidFill>
              </a:rPr>
              <a:t>Quantify Impact of Interference - </a:t>
            </a:r>
            <a:r>
              <a:rPr lang="en-US" i="1" dirty="0" smtClean="0">
                <a:solidFill>
                  <a:srgbClr val="0070C0"/>
                </a:solidFill>
              </a:rPr>
              <a:t>Slowdown</a:t>
            </a:r>
          </a:p>
          <a:p>
            <a:pPr marL="857250" lvl="1" indent="-457200"/>
            <a:r>
              <a:rPr lang="en-US" dirty="0" smtClean="0">
                <a:solidFill>
                  <a:schemeClr val="bg1">
                    <a:lumMod val="75000"/>
                  </a:schemeClr>
                </a:solidFill>
              </a:rPr>
              <a:t>Key Observation</a:t>
            </a:r>
          </a:p>
          <a:p>
            <a:pPr marL="857250" lvl="1" indent="-457200"/>
            <a:r>
              <a:rPr lang="en-US" dirty="0" smtClean="0">
                <a:solidFill>
                  <a:schemeClr val="bg1">
                    <a:lumMod val="75000"/>
                  </a:schemeClr>
                </a:solidFill>
              </a:rPr>
              <a:t>Estimating Cache Access Rate </a:t>
            </a:r>
            <a:r>
              <a:rPr lang="en-US" baseline="-25000" dirty="0" smtClean="0">
                <a:solidFill>
                  <a:schemeClr val="bg1">
                    <a:lumMod val="75000"/>
                  </a:schemeClr>
                </a:solidFill>
              </a:rPr>
              <a:t>Alone</a:t>
            </a:r>
          </a:p>
          <a:p>
            <a:pPr marL="857250" lvl="1" indent="-457200"/>
            <a:r>
              <a:rPr lang="en-US" dirty="0">
                <a:solidFill>
                  <a:schemeClr val="bg1">
                    <a:lumMod val="75000"/>
                  </a:schemeClr>
                </a:solidFill>
              </a:rPr>
              <a:t>ASM: Putting it All Together</a:t>
            </a:r>
          </a:p>
          <a:p>
            <a:pPr marL="857250" lvl="1" indent="-457200"/>
            <a:r>
              <a:rPr lang="en-US" dirty="0" smtClean="0">
                <a:solidFill>
                  <a:schemeClr val="bg1">
                    <a:lumMod val="75000"/>
                  </a:schemeClr>
                </a:solidFill>
              </a:rPr>
              <a:t>Evaluation</a:t>
            </a:r>
          </a:p>
          <a:p>
            <a:pPr marL="514350" indent="-514350">
              <a:buAutoNum type="arabicPeriod" startAt="2"/>
            </a:pPr>
            <a:r>
              <a:rPr lang="en-US" dirty="0" smtClean="0">
                <a:solidFill>
                  <a:srgbClr val="0070C0"/>
                </a:solidFill>
              </a:rPr>
              <a:t>Control Slowdown</a:t>
            </a:r>
          </a:p>
          <a:p>
            <a:pPr marL="857250" lvl="1" indent="-457200"/>
            <a:r>
              <a:rPr lang="en-US" dirty="0" smtClean="0">
                <a:solidFill>
                  <a:schemeClr val="bg1">
                    <a:lumMod val="75000"/>
                  </a:schemeClr>
                </a:solidFill>
              </a:rPr>
              <a:t>Slowdown-aware Cache Capacity </a:t>
            </a:r>
            <a:r>
              <a:rPr lang="en-US" dirty="0">
                <a:solidFill>
                  <a:schemeClr val="bg1">
                    <a:lumMod val="75000"/>
                  </a:schemeClr>
                </a:solidFill>
              </a:rPr>
              <a:t>A</a:t>
            </a:r>
            <a:r>
              <a:rPr lang="en-US" dirty="0" smtClean="0">
                <a:solidFill>
                  <a:schemeClr val="bg1">
                    <a:lumMod val="75000"/>
                  </a:schemeClr>
                </a:solidFill>
              </a:rPr>
              <a:t>llocation</a:t>
            </a:r>
          </a:p>
          <a:p>
            <a:pPr marL="857250" lvl="1" indent="-457200"/>
            <a:r>
              <a:rPr lang="en-US" dirty="0" smtClean="0">
                <a:solidFill>
                  <a:schemeClr val="bg1">
                    <a:lumMod val="75000"/>
                  </a:schemeClr>
                </a:solidFill>
              </a:rPr>
              <a:t>Slowdown-aware </a:t>
            </a:r>
            <a:r>
              <a:rPr lang="en-US" dirty="0">
                <a:solidFill>
                  <a:schemeClr val="bg1">
                    <a:lumMod val="75000"/>
                  </a:schemeClr>
                </a:solidFill>
              </a:rPr>
              <a:t>M</a:t>
            </a:r>
            <a:r>
              <a:rPr lang="en-US" dirty="0" smtClean="0">
                <a:solidFill>
                  <a:schemeClr val="bg1">
                    <a:lumMod val="75000"/>
                  </a:schemeClr>
                </a:solidFill>
              </a:rPr>
              <a:t>emory </a:t>
            </a:r>
            <a:r>
              <a:rPr lang="en-US" dirty="0">
                <a:solidFill>
                  <a:schemeClr val="bg1">
                    <a:lumMod val="75000"/>
                  </a:schemeClr>
                </a:solidFill>
              </a:rPr>
              <a:t>B</a:t>
            </a:r>
            <a:r>
              <a:rPr lang="en-US" dirty="0" smtClean="0">
                <a:solidFill>
                  <a:schemeClr val="bg1">
                    <a:lumMod val="75000"/>
                  </a:schemeClr>
                </a:solidFill>
              </a:rPr>
              <a:t>andwidth Allocation</a:t>
            </a:r>
          </a:p>
          <a:p>
            <a:pPr marL="857250" lvl="1" indent="-457200"/>
            <a:r>
              <a:rPr lang="en-US" dirty="0">
                <a:solidFill>
                  <a:schemeClr val="bg1">
                    <a:lumMod val="75000"/>
                  </a:schemeClr>
                </a:solidFill>
              </a:rPr>
              <a:t>Coordinated Cache/Memory Management</a:t>
            </a:r>
          </a:p>
          <a:p>
            <a:pPr marL="857250" lvl="1" indent="-457200"/>
            <a:endParaRPr lang="en-US" dirty="0" smtClean="0">
              <a:solidFill>
                <a:schemeClr val="bg1">
                  <a:lumMod val="75000"/>
                </a:schemeClr>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4</a:t>
            </a:fld>
            <a:endParaRPr lang="en-US"/>
          </a:p>
        </p:txBody>
      </p:sp>
    </p:spTree>
    <p:extLst>
      <p:ext uri="{BB962C8B-B14F-4D97-AF65-F5344CB8AC3E}">
        <p14:creationId xmlns:p14="http://schemas.microsoft.com/office/powerpoint/2010/main" val="3712037214"/>
      </p:ext>
    </p:extLst>
  </p:cSld>
  <p:clrMapOvr>
    <a:masterClrMapping/>
  </p:clrMapOvr>
  <mc:AlternateContent xmlns:mc="http://schemas.openxmlformats.org/markup-compatibility/2006" xmlns:p14="http://schemas.microsoft.com/office/powerpoint/2010/main">
    <mc:Choice Requires="p14">
      <p:transition spd="slow" p14:dur="2000" advTm="16174"/>
    </mc:Choice>
    <mc:Fallback xmlns="">
      <p:transition spd="slow" advTm="16174"/>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457200" y="1600200"/>
            <a:ext cx="8229600" cy="4892675"/>
          </a:xfrm>
        </p:spPr>
        <p:txBody>
          <a:bodyPr>
            <a:normAutofit fontScale="77500" lnSpcReduction="20000"/>
          </a:bodyPr>
          <a:lstStyle/>
          <a:p>
            <a:r>
              <a:rPr lang="en-US" dirty="0" smtClean="0">
                <a:solidFill>
                  <a:srgbClr val="C00000"/>
                </a:solidFill>
              </a:rPr>
              <a:t>Problem: Uncontrolled memory interference cause high and unpredictable application slowdowns</a:t>
            </a:r>
          </a:p>
          <a:p>
            <a:r>
              <a:rPr lang="en-US" dirty="0" smtClean="0">
                <a:solidFill>
                  <a:srgbClr val="0070C0"/>
                </a:solidFill>
              </a:rPr>
              <a:t>Goal: Quantify and control slowdowns</a:t>
            </a:r>
          </a:p>
          <a:p>
            <a:r>
              <a:rPr lang="en-US" dirty="0" smtClean="0"/>
              <a:t>Key Contribution:</a:t>
            </a:r>
          </a:p>
          <a:p>
            <a:pPr lvl="1"/>
            <a:r>
              <a:rPr lang="en-US" dirty="0" smtClean="0">
                <a:solidFill>
                  <a:srgbClr val="C00000"/>
                </a:solidFill>
              </a:rPr>
              <a:t>ASM: An accurate slowdown estimation model</a:t>
            </a:r>
          </a:p>
          <a:p>
            <a:pPr lvl="1"/>
            <a:r>
              <a:rPr lang="en-US" dirty="0" smtClean="0"/>
              <a:t>Average error of ASM: 10%</a:t>
            </a:r>
          </a:p>
          <a:p>
            <a:r>
              <a:rPr lang="en-US" dirty="0" smtClean="0"/>
              <a:t>Key Ideas:</a:t>
            </a:r>
          </a:p>
          <a:p>
            <a:pPr lvl="1"/>
            <a:r>
              <a:rPr lang="en-US" dirty="0" smtClean="0">
                <a:solidFill>
                  <a:srgbClr val="C00000"/>
                </a:solidFill>
              </a:rPr>
              <a:t>Shared cache access rate is a proxy for performance</a:t>
            </a:r>
          </a:p>
          <a:p>
            <a:pPr lvl="1"/>
            <a:r>
              <a:rPr lang="en-US" dirty="0" smtClean="0"/>
              <a:t>Cache Access Rate </a:t>
            </a:r>
            <a:r>
              <a:rPr lang="en-US" baseline="-25000" dirty="0" smtClean="0"/>
              <a:t>Alone</a:t>
            </a:r>
            <a:r>
              <a:rPr lang="en-US" dirty="0" smtClean="0"/>
              <a:t> can be estimated by minimizing memory interference and quantifying cache interference</a:t>
            </a:r>
          </a:p>
          <a:p>
            <a:r>
              <a:rPr lang="en-US" dirty="0" smtClean="0">
                <a:solidFill>
                  <a:srgbClr val="C00000"/>
                </a:solidFill>
              </a:rPr>
              <a:t>Applications of Our Model</a:t>
            </a:r>
          </a:p>
          <a:p>
            <a:pPr lvl="1"/>
            <a:r>
              <a:rPr lang="en-US" dirty="0" smtClean="0">
                <a:solidFill>
                  <a:srgbClr val="0070C0"/>
                </a:solidFill>
              </a:rPr>
              <a:t>Slowdown-aware cache and memory management to achieve high performance, fairness and performance guarantees</a:t>
            </a:r>
          </a:p>
          <a:p>
            <a:r>
              <a:rPr lang="en-US" i="1" dirty="0" smtClean="0">
                <a:solidFill>
                  <a:srgbClr val="C00000"/>
                </a:solidFill>
              </a:rPr>
              <a:t>Source Code </a:t>
            </a:r>
            <a:r>
              <a:rPr lang="en-US" i="1" dirty="0">
                <a:solidFill>
                  <a:srgbClr val="C00000"/>
                </a:solidFill>
              </a:rPr>
              <a:t>R</a:t>
            </a:r>
            <a:r>
              <a:rPr lang="en-US" i="1" dirty="0" smtClean="0">
                <a:solidFill>
                  <a:srgbClr val="C00000"/>
                </a:solidFill>
              </a:rPr>
              <a:t>elease by January 2016</a:t>
            </a:r>
          </a:p>
          <a:p>
            <a:pPr marL="457200" lvl="1" indent="0">
              <a:buNone/>
            </a:pPr>
            <a:endParaRPr lang="en-US" dirty="0">
              <a:solidFill>
                <a:srgbClr val="0070C0"/>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40</a:t>
            </a:fld>
            <a:endParaRPr lang="en-US"/>
          </a:p>
        </p:txBody>
      </p:sp>
    </p:spTree>
    <p:custDataLst>
      <p:tags r:id="rId1"/>
    </p:custDataLst>
    <p:extLst>
      <p:ext uri="{BB962C8B-B14F-4D97-AF65-F5344CB8AC3E}">
        <p14:creationId xmlns:p14="http://schemas.microsoft.com/office/powerpoint/2010/main" val="2988066722"/>
      </p:ext>
    </p:extLst>
  </p:cSld>
  <p:clrMapOvr>
    <a:masterClrMapping/>
  </p:clrMapOvr>
  <mc:AlternateContent xmlns:mc="http://schemas.openxmlformats.org/markup-compatibility/2006" xmlns:p14="http://schemas.microsoft.com/office/powerpoint/2010/main">
    <mc:Choice Requires="p14">
      <p:transition spd="slow" p14:dur="2000" advTm="31020"/>
    </mc:Choice>
    <mc:Fallback xmlns="">
      <p:transition spd="slow" advTm="3102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2533651"/>
          </a:xfrm>
        </p:spPr>
        <p:txBody>
          <a:bodyPr>
            <a:noAutofit/>
          </a:bodyPr>
          <a:lstStyle/>
          <a:p>
            <a:r>
              <a:rPr lang="en-US" sz="3600" b="1" dirty="0" smtClean="0"/>
              <a:t> </a:t>
            </a:r>
            <a:br>
              <a:rPr lang="en-US" sz="3600" b="1" dirty="0" smtClean="0"/>
            </a:br>
            <a:r>
              <a:rPr lang="en-US" sz="3600" b="1" dirty="0" smtClean="0"/>
              <a:t/>
            </a:r>
            <a:br>
              <a:rPr lang="en-US" sz="3600" b="1" dirty="0" smtClean="0"/>
            </a:br>
            <a:r>
              <a:rPr lang="en-US" sz="3400" b="1" dirty="0" smtClean="0"/>
              <a:t>Quantifying and Controlling Impact of Interference at Shared Caches and Main Memory</a:t>
            </a:r>
            <a:endParaRPr lang="en-US" sz="3400" b="1" dirty="0"/>
          </a:p>
        </p:txBody>
      </p:sp>
      <p:sp>
        <p:nvSpPr>
          <p:cNvPr id="3" name="Subtitle 2"/>
          <p:cNvSpPr>
            <a:spLocks noGrp="1"/>
          </p:cNvSpPr>
          <p:nvPr>
            <p:ph type="subTitle" idx="1"/>
          </p:nvPr>
        </p:nvSpPr>
        <p:spPr>
          <a:xfrm>
            <a:off x="304800" y="3886200"/>
            <a:ext cx="8458199" cy="1676400"/>
          </a:xfrm>
        </p:spPr>
        <p:txBody>
          <a:bodyPr>
            <a:noAutofit/>
          </a:bodyPr>
          <a:lstStyle/>
          <a:p>
            <a:r>
              <a:rPr lang="en-US" sz="3000" b="1" dirty="0" smtClean="0">
                <a:solidFill>
                  <a:schemeClr val="tx1"/>
                </a:solidFill>
              </a:rPr>
              <a:t>Lavanya Subramanian</a:t>
            </a:r>
            <a:r>
              <a:rPr lang="en-US" sz="3000" dirty="0" smtClean="0">
                <a:solidFill>
                  <a:schemeClr val="tx1"/>
                </a:solidFill>
              </a:rPr>
              <a:t>, </a:t>
            </a:r>
            <a:r>
              <a:rPr lang="en-US" sz="3000" dirty="0" err="1" smtClean="0">
                <a:solidFill>
                  <a:schemeClr val="tx1"/>
                </a:solidFill>
              </a:rPr>
              <a:t>Vivek</a:t>
            </a:r>
            <a:r>
              <a:rPr lang="en-US" sz="3000" dirty="0" smtClean="0">
                <a:solidFill>
                  <a:schemeClr val="tx1"/>
                </a:solidFill>
              </a:rPr>
              <a:t> </a:t>
            </a:r>
            <a:r>
              <a:rPr lang="en-US" sz="3000" dirty="0" err="1" smtClean="0">
                <a:solidFill>
                  <a:schemeClr val="tx1"/>
                </a:solidFill>
              </a:rPr>
              <a:t>Seshadri</a:t>
            </a:r>
            <a:r>
              <a:rPr lang="en-US" sz="3000" dirty="0" smtClean="0">
                <a:solidFill>
                  <a:schemeClr val="tx1"/>
                </a:solidFill>
              </a:rPr>
              <a:t>, </a:t>
            </a:r>
          </a:p>
          <a:p>
            <a:r>
              <a:rPr lang="en-US" sz="3000" dirty="0" smtClean="0">
                <a:solidFill>
                  <a:schemeClr val="tx1"/>
                </a:solidFill>
              </a:rPr>
              <a:t>Arnab Ghosh, Samira Khan, </a:t>
            </a:r>
            <a:r>
              <a:rPr lang="en-US" sz="3000" dirty="0" err="1" smtClean="0">
                <a:solidFill>
                  <a:schemeClr val="tx1"/>
                </a:solidFill>
              </a:rPr>
              <a:t>Onur</a:t>
            </a:r>
            <a:r>
              <a:rPr lang="en-US" sz="3000" dirty="0" smtClean="0">
                <a:solidFill>
                  <a:schemeClr val="tx1"/>
                </a:solidFill>
              </a:rPr>
              <a:t> </a:t>
            </a:r>
            <a:r>
              <a:rPr lang="en-US" sz="3000" dirty="0" err="1" smtClean="0">
                <a:solidFill>
                  <a:schemeClr val="tx1"/>
                </a:solidFill>
              </a:rPr>
              <a:t>Mutlu</a:t>
            </a:r>
            <a:endParaRPr lang="en-US" sz="3000" dirty="0" smtClean="0">
              <a:solidFill>
                <a:schemeClr val="tx1"/>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41</a:t>
            </a:fld>
            <a:endParaRPr lang="en-US"/>
          </a:p>
        </p:txBody>
      </p:sp>
      <p:pic>
        <p:nvPicPr>
          <p:cNvPr id="8" name="Picture 7" descr="Burgundy_CMU_JPG_Logo.jpg"/>
          <p:cNvPicPr>
            <a:picLocks noChangeAspect="1"/>
          </p:cNvPicPr>
          <p:nvPr/>
        </p:nvPicPr>
        <p:blipFill>
          <a:blip r:embed="rId3" cstate="print"/>
          <a:stretch>
            <a:fillRect/>
          </a:stretch>
        </p:blipFill>
        <p:spPr>
          <a:xfrm>
            <a:off x="2466975" y="5753100"/>
            <a:ext cx="2667000" cy="963083"/>
          </a:xfrm>
          <a:prstGeom prst="rect">
            <a:avLst/>
          </a:prstGeom>
        </p:spPr>
      </p:pic>
      <p:pic>
        <p:nvPicPr>
          <p:cNvPr id="9" name="Picture 8" descr="safari.png"/>
          <p:cNvPicPr>
            <a:picLocks noChangeAspect="1"/>
          </p:cNvPicPr>
          <p:nvPr/>
        </p:nvPicPr>
        <p:blipFill>
          <a:blip r:embed="rId4" cstate="print"/>
          <a:stretch>
            <a:fillRect/>
          </a:stretch>
        </p:blipFill>
        <p:spPr>
          <a:xfrm>
            <a:off x="609600" y="6009231"/>
            <a:ext cx="1433538" cy="414780"/>
          </a:xfrm>
          <a:prstGeom prst="rect">
            <a:avLst/>
          </a:prstGeom>
        </p:spPr>
      </p:pic>
      <p:sp>
        <p:nvSpPr>
          <p:cNvPr id="7" name="Rectangle 6"/>
          <p:cNvSpPr/>
          <p:nvPr/>
        </p:nvSpPr>
        <p:spPr>
          <a:xfrm>
            <a:off x="0" y="99060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600" b="1" dirty="0" smtClean="0"/>
              <a:t>Application Slowdown Model</a:t>
            </a:r>
            <a:endParaRPr lang="en-US" sz="4600" dirty="0"/>
          </a:p>
        </p:txBody>
      </p:sp>
      <p:pic>
        <p:nvPicPr>
          <p:cNvPr id="10" name="Picture 9" descr="Intel-logo.jpg"/>
          <p:cNvPicPr>
            <a:picLocks noChangeAspect="1"/>
          </p:cNvPicPr>
          <p:nvPr/>
        </p:nvPicPr>
        <p:blipFill>
          <a:blip r:embed="rId5" cstate="print"/>
          <a:srcRect t="8000" b="16000"/>
          <a:stretch>
            <a:fillRect/>
          </a:stretch>
        </p:blipFill>
        <p:spPr>
          <a:xfrm>
            <a:off x="5557812" y="5661660"/>
            <a:ext cx="1230630" cy="868680"/>
          </a:xfrm>
          <a:prstGeom prst="rect">
            <a:avLst/>
          </a:prstGeom>
        </p:spPr>
      </p:pic>
      <p:pic>
        <p:nvPicPr>
          <p:cNvPr id="5" name="Picture 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527118" y="5556501"/>
            <a:ext cx="1159682" cy="1159682"/>
          </a:xfrm>
          <a:prstGeom prst="rect">
            <a:avLst/>
          </a:prstGeom>
        </p:spPr>
      </p:pic>
    </p:spTree>
    <p:extLst>
      <p:ext uri="{BB962C8B-B14F-4D97-AF65-F5344CB8AC3E}">
        <p14:creationId xmlns:p14="http://schemas.microsoft.com/office/powerpoint/2010/main" val="1887460170"/>
      </p:ext>
    </p:extLst>
  </p:cSld>
  <p:clrMapOvr>
    <a:masterClrMapping/>
  </p:clrMapOvr>
  <p:transition advTm="7263"/>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sz="quarter" idx="12"/>
          </p:nvPr>
        </p:nvSpPr>
        <p:spPr/>
        <p:txBody>
          <a:bodyPr/>
          <a:lstStyle/>
          <a:p>
            <a:fld id="{2CF4AA75-1AE0-4593-99DD-33F3F40BED72}" type="slidenum">
              <a:rPr lang="en-US" smtClean="0"/>
              <a:pPr/>
              <a:t>42</a:t>
            </a:fld>
            <a:endParaRPr lang="en-US"/>
          </a:p>
        </p:txBody>
      </p:sp>
    </p:spTree>
    <p:extLst>
      <p:ext uri="{BB962C8B-B14F-4D97-AF65-F5344CB8AC3E}">
        <p14:creationId xmlns:p14="http://schemas.microsoft.com/office/powerpoint/2010/main" val="14134024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Highest Priority Minimizes </a:t>
            </a:r>
            <a:br>
              <a:rPr lang="en-US" dirty="0"/>
            </a:br>
            <a:r>
              <a:rPr lang="en-US" dirty="0"/>
              <a:t>Memory Bandwidth Interference </a:t>
            </a:r>
          </a:p>
        </p:txBody>
      </p:sp>
      <p:sp>
        <p:nvSpPr>
          <p:cNvPr id="5" name="Rectangle 4"/>
          <p:cNvSpPr/>
          <p:nvPr/>
        </p:nvSpPr>
        <p:spPr>
          <a:xfrm>
            <a:off x="2571736" y="2338595"/>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928662" y="1767091"/>
            <a:ext cx="2500330" cy="400110"/>
          </a:xfrm>
          <a:prstGeom prst="rect">
            <a:avLst/>
          </a:prstGeom>
          <a:noFill/>
        </p:spPr>
        <p:txBody>
          <a:bodyPr wrap="square" rtlCol="0">
            <a:spAutoFit/>
          </a:bodyPr>
          <a:lstStyle/>
          <a:p>
            <a:r>
              <a:rPr lang="en-US" sz="2000" dirty="0" smtClean="0"/>
              <a:t>Request Buffer State</a:t>
            </a:r>
            <a:endParaRPr lang="en-US" sz="2000" dirty="0"/>
          </a:p>
        </p:txBody>
      </p:sp>
      <p:sp>
        <p:nvSpPr>
          <p:cNvPr id="8" name="Rectangle 7"/>
          <p:cNvSpPr/>
          <p:nvPr/>
        </p:nvSpPr>
        <p:spPr>
          <a:xfrm>
            <a:off x="3428992" y="2052843"/>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9" name="TextBox 8"/>
          <p:cNvSpPr txBox="1"/>
          <p:nvPr/>
        </p:nvSpPr>
        <p:spPr>
          <a:xfrm>
            <a:off x="197752" y="1336958"/>
            <a:ext cx="2445422" cy="461665"/>
          </a:xfrm>
          <a:prstGeom prst="rect">
            <a:avLst/>
          </a:prstGeom>
          <a:noFill/>
        </p:spPr>
        <p:txBody>
          <a:bodyPr wrap="square" rtlCol="0">
            <a:spAutoFit/>
          </a:bodyPr>
          <a:lstStyle/>
          <a:p>
            <a:r>
              <a:rPr lang="en-US" sz="2400" b="1" dirty="0" smtClean="0"/>
              <a:t>1. Run alone</a:t>
            </a:r>
            <a:endParaRPr lang="en-US" sz="2400" b="1" dirty="0"/>
          </a:p>
        </p:txBody>
      </p:sp>
      <p:sp>
        <p:nvSpPr>
          <p:cNvPr id="11" name="Rectangle 10"/>
          <p:cNvSpPr/>
          <p:nvPr/>
        </p:nvSpPr>
        <p:spPr>
          <a:xfrm>
            <a:off x="1714480" y="2338595"/>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Straight Arrow Connector 12"/>
          <p:cNvCxnSpPr/>
          <p:nvPr/>
        </p:nvCxnSpPr>
        <p:spPr>
          <a:xfrm rot="10800000">
            <a:off x="5143504" y="1979817"/>
            <a:ext cx="264320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785982" y="1214422"/>
            <a:ext cx="184731" cy="369332"/>
          </a:xfrm>
          <a:prstGeom prst="rect">
            <a:avLst/>
          </a:prstGeom>
          <a:noFill/>
        </p:spPr>
        <p:txBody>
          <a:bodyPr wrap="none" rtlCol="0">
            <a:spAutoFit/>
          </a:bodyPr>
          <a:lstStyle/>
          <a:p>
            <a:endParaRPr lang="en-US" dirty="0"/>
          </a:p>
        </p:txBody>
      </p:sp>
      <p:sp>
        <p:nvSpPr>
          <p:cNvPr id="15" name="TextBox 14"/>
          <p:cNvSpPr txBox="1"/>
          <p:nvPr/>
        </p:nvSpPr>
        <p:spPr>
          <a:xfrm>
            <a:off x="4643438" y="1638283"/>
            <a:ext cx="1785950" cy="369332"/>
          </a:xfrm>
          <a:prstGeom prst="rect">
            <a:avLst/>
          </a:prstGeom>
          <a:noFill/>
        </p:spPr>
        <p:txBody>
          <a:bodyPr wrap="square" rtlCol="0">
            <a:spAutoFit/>
          </a:bodyPr>
          <a:lstStyle/>
          <a:p>
            <a:r>
              <a:rPr lang="en-US" dirty="0" smtClean="0"/>
              <a:t>Time units</a:t>
            </a:r>
            <a:endParaRPr lang="en-US" dirty="0"/>
          </a:p>
        </p:txBody>
      </p:sp>
      <p:sp>
        <p:nvSpPr>
          <p:cNvPr id="16" name="TextBox 15"/>
          <p:cNvSpPr txBox="1"/>
          <p:nvPr/>
        </p:nvSpPr>
        <p:spPr>
          <a:xfrm>
            <a:off x="6072198" y="1624215"/>
            <a:ext cx="1571636" cy="369332"/>
          </a:xfrm>
          <a:prstGeom prst="rect">
            <a:avLst/>
          </a:prstGeom>
          <a:noFill/>
        </p:spPr>
        <p:txBody>
          <a:bodyPr wrap="square" rtlCol="0">
            <a:spAutoFit/>
          </a:bodyPr>
          <a:lstStyle/>
          <a:p>
            <a:r>
              <a:rPr lang="en-US" dirty="0" smtClean="0"/>
              <a:t>Service order</a:t>
            </a:r>
            <a:endParaRPr lang="en-US" dirty="0"/>
          </a:p>
        </p:txBody>
      </p:sp>
      <p:sp>
        <p:nvSpPr>
          <p:cNvPr id="17" name="Rectangle 16"/>
          <p:cNvSpPr/>
          <p:nvPr/>
        </p:nvSpPr>
        <p:spPr>
          <a:xfrm>
            <a:off x="7858148" y="2052843"/>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18" name="Rectangle 17"/>
          <p:cNvSpPr/>
          <p:nvPr/>
        </p:nvSpPr>
        <p:spPr>
          <a:xfrm>
            <a:off x="7000892" y="2338595"/>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6143636" y="2338595"/>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rot="5400000">
            <a:off x="6593915" y="2517190"/>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736659" y="2516396"/>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171904" y="1981405"/>
            <a:ext cx="214314" cy="323165"/>
          </a:xfrm>
          <a:prstGeom prst="rect">
            <a:avLst/>
          </a:prstGeom>
          <a:noFill/>
        </p:spPr>
        <p:txBody>
          <a:bodyPr wrap="square" rtlCol="0">
            <a:spAutoFit/>
          </a:bodyPr>
          <a:lstStyle/>
          <a:p>
            <a:r>
              <a:rPr lang="en-US" sz="1500" dirty="0" smtClean="0"/>
              <a:t>1</a:t>
            </a:r>
          </a:p>
        </p:txBody>
      </p:sp>
      <p:sp>
        <p:nvSpPr>
          <p:cNvPr id="25" name="TextBox 24"/>
          <p:cNvSpPr txBox="1"/>
          <p:nvPr/>
        </p:nvSpPr>
        <p:spPr>
          <a:xfrm>
            <a:off x="6357950" y="1981405"/>
            <a:ext cx="214314" cy="323165"/>
          </a:xfrm>
          <a:prstGeom prst="rect">
            <a:avLst/>
          </a:prstGeom>
          <a:noFill/>
        </p:spPr>
        <p:txBody>
          <a:bodyPr wrap="square" rtlCol="0">
            <a:spAutoFit/>
          </a:bodyPr>
          <a:lstStyle/>
          <a:p>
            <a:r>
              <a:rPr lang="en-US" sz="1500" dirty="0" smtClean="0"/>
              <a:t>2</a:t>
            </a:r>
          </a:p>
        </p:txBody>
      </p:sp>
      <p:sp>
        <p:nvSpPr>
          <p:cNvPr id="26" name="Rectangle 25"/>
          <p:cNvSpPr/>
          <p:nvPr/>
        </p:nvSpPr>
        <p:spPr>
          <a:xfrm>
            <a:off x="2571736" y="411957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928662" y="3548066"/>
            <a:ext cx="2500330" cy="400110"/>
          </a:xfrm>
          <a:prstGeom prst="rect">
            <a:avLst/>
          </a:prstGeom>
          <a:noFill/>
        </p:spPr>
        <p:txBody>
          <a:bodyPr wrap="square" rtlCol="0">
            <a:spAutoFit/>
          </a:bodyPr>
          <a:lstStyle/>
          <a:p>
            <a:r>
              <a:rPr lang="en-US" sz="2000" dirty="0" smtClean="0"/>
              <a:t>Request Buffer State</a:t>
            </a:r>
            <a:endParaRPr lang="en-US" sz="2000" dirty="0"/>
          </a:p>
        </p:txBody>
      </p:sp>
      <p:sp>
        <p:nvSpPr>
          <p:cNvPr id="28" name="Rectangle 27"/>
          <p:cNvSpPr/>
          <p:nvPr/>
        </p:nvSpPr>
        <p:spPr>
          <a:xfrm>
            <a:off x="3428992" y="3833818"/>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29" name="TextBox 28"/>
          <p:cNvSpPr txBox="1"/>
          <p:nvPr/>
        </p:nvSpPr>
        <p:spPr>
          <a:xfrm>
            <a:off x="214282" y="3048000"/>
            <a:ext cx="5500726" cy="461665"/>
          </a:xfrm>
          <a:prstGeom prst="rect">
            <a:avLst/>
          </a:prstGeom>
          <a:noFill/>
        </p:spPr>
        <p:txBody>
          <a:bodyPr wrap="square" rtlCol="0">
            <a:spAutoFit/>
          </a:bodyPr>
          <a:lstStyle/>
          <a:p>
            <a:r>
              <a:rPr lang="en-US" sz="2400" b="1" dirty="0" smtClean="0"/>
              <a:t>2. Run with another application</a:t>
            </a:r>
            <a:endParaRPr lang="en-US" sz="2400" b="1" dirty="0"/>
          </a:p>
        </p:txBody>
      </p:sp>
      <p:sp>
        <p:nvSpPr>
          <p:cNvPr id="30" name="Rectangle 29"/>
          <p:cNvSpPr/>
          <p:nvPr/>
        </p:nvSpPr>
        <p:spPr>
          <a:xfrm>
            <a:off x="1714480" y="4119570"/>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Arrow Connector 30"/>
          <p:cNvCxnSpPr/>
          <p:nvPr/>
        </p:nvCxnSpPr>
        <p:spPr>
          <a:xfrm rot="10800000">
            <a:off x="5143504" y="3760792"/>
            <a:ext cx="264320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072198" y="3405190"/>
            <a:ext cx="1571636" cy="369332"/>
          </a:xfrm>
          <a:prstGeom prst="rect">
            <a:avLst/>
          </a:prstGeom>
          <a:noFill/>
        </p:spPr>
        <p:txBody>
          <a:bodyPr wrap="square" rtlCol="0">
            <a:spAutoFit/>
          </a:bodyPr>
          <a:lstStyle/>
          <a:p>
            <a:r>
              <a:rPr lang="en-US" dirty="0" smtClean="0"/>
              <a:t>Service order</a:t>
            </a:r>
            <a:endParaRPr lang="en-US" dirty="0"/>
          </a:p>
        </p:txBody>
      </p:sp>
      <p:sp>
        <p:nvSpPr>
          <p:cNvPr id="34" name="Rectangle 33"/>
          <p:cNvSpPr/>
          <p:nvPr/>
        </p:nvSpPr>
        <p:spPr>
          <a:xfrm>
            <a:off x="7858148" y="3833818"/>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35" name="Rectangle 34"/>
          <p:cNvSpPr/>
          <p:nvPr/>
        </p:nvSpPr>
        <p:spPr>
          <a:xfrm>
            <a:off x="7000892" y="411957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p:cNvSpPr/>
          <p:nvPr/>
        </p:nvSpPr>
        <p:spPr>
          <a:xfrm>
            <a:off x="6143636" y="4119570"/>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7" name="Straight Connector 36"/>
          <p:cNvCxnSpPr/>
          <p:nvPr/>
        </p:nvCxnSpPr>
        <p:spPr>
          <a:xfrm rot="5400000">
            <a:off x="6593915" y="4298165"/>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5736659" y="4297371"/>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7171904" y="3762380"/>
            <a:ext cx="214314" cy="323165"/>
          </a:xfrm>
          <a:prstGeom prst="rect">
            <a:avLst/>
          </a:prstGeom>
          <a:noFill/>
        </p:spPr>
        <p:txBody>
          <a:bodyPr wrap="square" rtlCol="0">
            <a:spAutoFit/>
          </a:bodyPr>
          <a:lstStyle/>
          <a:p>
            <a:r>
              <a:rPr lang="en-US" sz="1500" dirty="0" smtClean="0"/>
              <a:t>1</a:t>
            </a:r>
          </a:p>
        </p:txBody>
      </p:sp>
      <p:sp>
        <p:nvSpPr>
          <p:cNvPr id="40" name="TextBox 39"/>
          <p:cNvSpPr txBox="1"/>
          <p:nvPr/>
        </p:nvSpPr>
        <p:spPr>
          <a:xfrm>
            <a:off x="6357950" y="3762380"/>
            <a:ext cx="214314" cy="323165"/>
          </a:xfrm>
          <a:prstGeom prst="rect">
            <a:avLst/>
          </a:prstGeom>
          <a:noFill/>
        </p:spPr>
        <p:txBody>
          <a:bodyPr wrap="square" rtlCol="0">
            <a:spAutoFit/>
          </a:bodyPr>
          <a:lstStyle/>
          <a:p>
            <a:r>
              <a:rPr lang="en-US" sz="1500" dirty="0" smtClean="0"/>
              <a:t>2</a:t>
            </a:r>
          </a:p>
        </p:txBody>
      </p:sp>
      <p:sp>
        <p:nvSpPr>
          <p:cNvPr id="41" name="Rectangle 40"/>
          <p:cNvSpPr/>
          <p:nvPr/>
        </p:nvSpPr>
        <p:spPr>
          <a:xfrm>
            <a:off x="857224" y="411957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5286380" y="4119570"/>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5500694" y="3762380"/>
            <a:ext cx="214314" cy="323165"/>
          </a:xfrm>
          <a:prstGeom prst="rect">
            <a:avLst/>
          </a:prstGeom>
          <a:noFill/>
        </p:spPr>
        <p:txBody>
          <a:bodyPr wrap="square" rtlCol="0">
            <a:spAutoFit/>
          </a:bodyPr>
          <a:lstStyle/>
          <a:p>
            <a:r>
              <a:rPr lang="en-US" sz="1500" dirty="0" smtClean="0"/>
              <a:t>3</a:t>
            </a:r>
          </a:p>
        </p:txBody>
      </p:sp>
      <p:sp>
        <p:nvSpPr>
          <p:cNvPr id="45" name="Rectangle 44"/>
          <p:cNvSpPr/>
          <p:nvPr/>
        </p:nvSpPr>
        <p:spPr>
          <a:xfrm>
            <a:off x="2571736" y="5976958"/>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Box 45"/>
          <p:cNvSpPr txBox="1"/>
          <p:nvPr/>
        </p:nvSpPr>
        <p:spPr>
          <a:xfrm>
            <a:off x="928662" y="5405454"/>
            <a:ext cx="2500330" cy="400110"/>
          </a:xfrm>
          <a:prstGeom prst="rect">
            <a:avLst/>
          </a:prstGeom>
          <a:noFill/>
        </p:spPr>
        <p:txBody>
          <a:bodyPr wrap="square" rtlCol="0">
            <a:spAutoFit/>
          </a:bodyPr>
          <a:lstStyle/>
          <a:p>
            <a:r>
              <a:rPr lang="en-US" sz="2000" dirty="0" smtClean="0"/>
              <a:t>Request Buffer State</a:t>
            </a:r>
            <a:endParaRPr lang="en-US" sz="2000" dirty="0"/>
          </a:p>
        </p:txBody>
      </p:sp>
      <p:sp>
        <p:nvSpPr>
          <p:cNvPr id="47" name="Rectangle 46"/>
          <p:cNvSpPr/>
          <p:nvPr/>
        </p:nvSpPr>
        <p:spPr>
          <a:xfrm>
            <a:off x="3428992" y="5691206"/>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48" name="TextBox 47"/>
          <p:cNvSpPr txBox="1"/>
          <p:nvPr/>
        </p:nvSpPr>
        <p:spPr>
          <a:xfrm>
            <a:off x="214282" y="4905388"/>
            <a:ext cx="7929618" cy="461665"/>
          </a:xfrm>
          <a:prstGeom prst="rect">
            <a:avLst/>
          </a:prstGeom>
          <a:noFill/>
        </p:spPr>
        <p:txBody>
          <a:bodyPr wrap="square" rtlCol="0">
            <a:spAutoFit/>
          </a:bodyPr>
          <a:lstStyle/>
          <a:p>
            <a:r>
              <a:rPr lang="en-US" sz="2400" b="1" dirty="0" smtClean="0"/>
              <a:t>3. Run with another application: </a:t>
            </a:r>
            <a:r>
              <a:rPr lang="en-US" sz="2400" b="1" dirty="0" smtClean="0">
                <a:solidFill>
                  <a:srgbClr val="FF0000"/>
                </a:solidFill>
              </a:rPr>
              <a:t>highest priority</a:t>
            </a:r>
            <a:endParaRPr lang="en-US" sz="2400" b="1" dirty="0">
              <a:solidFill>
                <a:srgbClr val="FF0000"/>
              </a:solidFill>
            </a:endParaRPr>
          </a:p>
        </p:txBody>
      </p:sp>
      <p:sp>
        <p:nvSpPr>
          <p:cNvPr id="49" name="Rectangle 48"/>
          <p:cNvSpPr/>
          <p:nvPr/>
        </p:nvSpPr>
        <p:spPr>
          <a:xfrm>
            <a:off x="1714480" y="5976958"/>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0" name="Straight Arrow Connector 49"/>
          <p:cNvCxnSpPr/>
          <p:nvPr/>
        </p:nvCxnSpPr>
        <p:spPr>
          <a:xfrm rot="10800000">
            <a:off x="5143504" y="5618180"/>
            <a:ext cx="2643206" cy="158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6072198" y="5262578"/>
            <a:ext cx="1571636" cy="369332"/>
          </a:xfrm>
          <a:prstGeom prst="rect">
            <a:avLst/>
          </a:prstGeom>
          <a:noFill/>
        </p:spPr>
        <p:txBody>
          <a:bodyPr wrap="square" rtlCol="0">
            <a:spAutoFit/>
          </a:bodyPr>
          <a:lstStyle/>
          <a:p>
            <a:r>
              <a:rPr lang="en-US" dirty="0" smtClean="0"/>
              <a:t>Service order</a:t>
            </a:r>
            <a:endParaRPr lang="en-US" dirty="0"/>
          </a:p>
        </p:txBody>
      </p:sp>
      <p:sp>
        <p:nvSpPr>
          <p:cNvPr id="53" name="Rectangle 52"/>
          <p:cNvSpPr/>
          <p:nvPr/>
        </p:nvSpPr>
        <p:spPr>
          <a:xfrm>
            <a:off x="7858148" y="5691206"/>
            <a:ext cx="1143008" cy="85725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Main Memory</a:t>
            </a:r>
            <a:endParaRPr lang="en-US" dirty="0">
              <a:solidFill>
                <a:schemeClr val="tx1"/>
              </a:solidFill>
            </a:endParaRPr>
          </a:p>
        </p:txBody>
      </p:sp>
      <p:sp>
        <p:nvSpPr>
          <p:cNvPr id="54" name="Rectangle 53"/>
          <p:cNvSpPr/>
          <p:nvPr/>
        </p:nvSpPr>
        <p:spPr>
          <a:xfrm>
            <a:off x="7000892" y="5976958"/>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6143636" y="5976958"/>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Connector 55"/>
          <p:cNvCxnSpPr/>
          <p:nvPr/>
        </p:nvCxnSpPr>
        <p:spPr>
          <a:xfrm rot="5400000">
            <a:off x="6593915" y="6155553"/>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5736659" y="6154759"/>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7171904" y="5619768"/>
            <a:ext cx="214314" cy="323165"/>
          </a:xfrm>
          <a:prstGeom prst="rect">
            <a:avLst/>
          </a:prstGeom>
          <a:noFill/>
        </p:spPr>
        <p:txBody>
          <a:bodyPr wrap="square" rtlCol="0">
            <a:spAutoFit/>
          </a:bodyPr>
          <a:lstStyle/>
          <a:p>
            <a:r>
              <a:rPr lang="en-US" sz="1500" dirty="0" smtClean="0"/>
              <a:t>1</a:t>
            </a:r>
          </a:p>
        </p:txBody>
      </p:sp>
      <p:sp>
        <p:nvSpPr>
          <p:cNvPr id="59" name="TextBox 58"/>
          <p:cNvSpPr txBox="1"/>
          <p:nvPr/>
        </p:nvSpPr>
        <p:spPr>
          <a:xfrm>
            <a:off x="6357950" y="5619768"/>
            <a:ext cx="214314" cy="323165"/>
          </a:xfrm>
          <a:prstGeom prst="rect">
            <a:avLst/>
          </a:prstGeom>
          <a:noFill/>
        </p:spPr>
        <p:txBody>
          <a:bodyPr wrap="square" rtlCol="0">
            <a:spAutoFit/>
          </a:bodyPr>
          <a:lstStyle/>
          <a:p>
            <a:r>
              <a:rPr lang="en-US" sz="1500" dirty="0" smtClean="0"/>
              <a:t>2</a:t>
            </a:r>
          </a:p>
        </p:txBody>
      </p:sp>
      <p:sp>
        <p:nvSpPr>
          <p:cNvPr id="60" name="Rectangle 59"/>
          <p:cNvSpPr/>
          <p:nvPr/>
        </p:nvSpPr>
        <p:spPr>
          <a:xfrm>
            <a:off x="857224" y="5976958"/>
            <a:ext cx="714380" cy="35719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5286380" y="5976958"/>
            <a:ext cx="714380" cy="357190"/>
          </a:xfrm>
          <a:prstGeom prst="rect">
            <a:avLst/>
          </a:prstGeom>
          <a:solidFill>
            <a:srgbClr val="0070C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p:cNvSpPr txBox="1"/>
          <p:nvPr/>
        </p:nvSpPr>
        <p:spPr>
          <a:xfrm>
            <a:off x="5500694" y="5619768"/>
            <a:ext cx="214314" cy="323165"/>
          </a:xfrm>
          <a:prstGeom prst="rect">
            <a:avLst/>
          </a:prstGeom>
          <a:noFill/>
        </p:spPr>
        <p:txBody>
          <a:bodyPr wrap="square" rtlCol="0">
            <a:spAutoFit/>
          </a:bodyPr>
          <a:lstStyle/>
          <a:p>
            <a:r>
              <a:rPr lang="en-US" sz="1500" dirty="0" smtClean="0"/>
              <a:t>3</a:t>
            </a:r>
          </a:p>
        </p:txBody>
      </p:sp>
      <p:sp>
        <p:nvSpPr>
          <p:cNvPr id="63" name="TextBox 62"/>
          <p:cNvSpPr txBox="1"/>
          <p:nvPr/>
        </p:nvSpPr>
        <p:spPr>
          <a:xfrm>
            <a:off x="4643438" y="3436350"/>
            <a:ext cx="1785950" cy="369332"/>
          </a:xfrm>
          <a:prstGeom prst="rect">
            <a:avLst/>
          </a:prstGeom>
          <a:noFill/>
        </p:spPr>
        <p:txBody>
          <a:bodyPr wrap="square" rtlCol="0">
            <a:spAutoFit/>
          </a:bodyPr>
          <a:lstStyle/>
          <a:p>
            <a:r>
              <a:rPr lang="en-US" dirty="0" smtClean="0"/>
              <a:t>Time units</a:t>
            </a:r>
            <a:endParaRPr lang="en-US" dirty="0"/>
          </a:p>
        </p:txBody>
      </p:sp>
      <p:sp>
        <p:nvSpPr>
          <p:cNvPr id="64" name="TextBox 63"/>
          <p:cNvSpPr txBox="1"/>
          <p:nvPr/>
        </p:nvSpPr>
        <p:spPr>
          <a:xfrm>
            <a:off x="4643438" y="5292640"/>
            <a:ext cx="1785950" cy="369332"/>
          </a:xfrm>
          <a:prstGeom prst="rect">
            <a:avLst/>
          </a:prstGeom>
          <a:noFill/>
        </p:spPr>
        <p:txBody>
          <a:bodyPr wrap="square" rtlCol="0">
            <a:spAutoFit/>
          </a:bodyPr>
          <a:lstStyle/>
          <a:p>
            <a:r>
              <a:rPr lang="en-US" dirty="0" smtClean="0"/>
              <a:t>Time units</a:t>
            </a:r>
            <a:endParaRPr lang="en-US" dirty="0"/>
          </a:p>
        </p:txBody>
      </p:sp>
      <p:cxnSp>
        <p:nvCxnSpPr>
          <p:cNvPr id="66" name="Straight Connector 65"/>
          <p:cNvCxnSpPr/>
          <p:nvPr/>
        </p:nvCxnSpPr>
        <p:spPr>
          <a:xfrm rot="5400000">
            <a:off x="5415188" y="3541271"/>
            <a:ext cx="1285884" cy="158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4572794" y="3555643"/>
            <a:ext cx="1285884" cy="158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5400000">
            <a:off x="4894265" y="4298469"/>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5400000">
            <a:off x="4894265" y="2516396"/>
            <a:ext cx="642942" cy="158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5500694" y="1972128"/>
            <a:ext cx="214314" cy="323165"/>
          </a:xfrm>
          <a:prstGeom prst="rect">
            <a:avLst/>
          </a:prstGeom>
          <a:noFill/>
        </p:spPr>
        <p:txBody>
          <a:bodyPr wrap="square" rtlCol="0">
            <a:spAutoFit/>
          </a:bodyPr>
          <a:lstStyle/>
          <a:p>
            <a:r>
              <a:rPr lang="en-US" sz="1500" dirty="0" smtClean="0"/>
              <a:t>3</a:t>
            </a:r>
          </a:p>
        </p:txBody>
      </p:sp>
      <p:cxnSp>
        <p:nvCxnSpPr>
          <p:cNvPr id="74" name="Straight Connector 73"/>
          <p:cNvCxnSpPr/>
          <p:nvPr/>
        </p:nvCxnSpPr>
        <p:spPr>
          <a:xfrm rot="5400000">
            <a:off x="4412823" y="4512473"/>
            <a:ext cx="3286148" cy="1588"/>
          </a:xfrm>
          <a:prstGeom prst="line">
            <a:avLst/>
          </a:prstGeom>
          <a:ln w="190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65" name="Slide Number Placeholder 64"/>
          <p:cNvSpPr>
            <a:spLocks noGrp="1"/>
          </p:cNvSpPr>
          <p:nvPr>
            <p:ph type="sldNum" sz="quarter" idx="12"/>
          </p:nvPr>
        </p:nvSpPr>
        <p:spPr>
          <a:xfrm>
            <a:off x="7010400" y="6492766"/>
            <a:ext cx="2133600" cy="365125"/>
          </a:xfrm>
        </p:spPr>
        <p:txBody>
          <a:bodyPr/>
          <a:lstStyle/>
          <a:p>
            <a:fld id="{2CF4AA75-1AE0-4593-99DD-33F3F40BED72}" type="slidenum">
              <a:rPr lang="en-US" smtClean="0"/>
              <a:pPr/>
              <a:t>43</a:t>
            </a:fld>
            <a:endParaRPr lang="en-US" dirty="0"/>
          </a:p>
        </p:txBody>
      </p:sp>
    </p:spTree>
    <p:custDataLst>
      <p:tags r:id="rId1"/>
    </p:custDataLst>
    <p:extLst>
      <p:ext uri="{BB962C8B-B14F-4D97-AF65-F5344CB8AC3E}">
        <p14:creationId xmlns:p14="http://schemas.microsoft.com/office/powerpoint/2010/main" val="2732623219"/>
      </p:ext>
    </p:extLst>
  </p:cSld>
  <p:clrMapOvr>
    <a:masterClrMapping/>
  </p:clrMapOvr>
  <p:transition advTm="6902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1"/>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35"/>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6"/>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37"/>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38"/>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0"/>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4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6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69"/>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70"/>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66"/>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67"/>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68"/>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xit" presetSubtype="0" fill="hold" nodeType="clickEffect">
                                  <p:stCondLst>
                                    <p:cond delay="0"/>
                                  </p:stCondLst>
                                  <p:childTnLst>
                                    <p:set>
                                      <p:cBhvr>
                                        <p:cTn id="96" dur="1" fill="hold">
                                          <p:stCondLst>
                                            <p:cond delay="0"/>
                                          </p:stCondLst>
                                        </p:cTn>
                                        <p:tgtEl>
                                          <p:spTgt spid="66"/>
                                        </p:tgtEl>
                                        <p:attrNameLst>
                                          <p:attrName>style.visibility</p:attrName>
                                        </p:attrNameLst>
                                      </p:cBhvr>
                                      <p:to>
                                        <p:strVal val="hidden"/>
                                      </p:to>
                                    </p:set>
                                  </p:childTnLst>
                                </p:cTn>
                              </p:par>
                              <p:par>
                                <p:cTn id="97" presetID="1" presetClass="exit" presetSubtype="0" fill="hold" nodeType="withEffect">
                                  <p:stCondLst>
                                    <p:cond delay="0"/>
                                  </p:stCondLst>
                                  <p:childTnLst>
                                    <p:set>
                                      <p:cBhvr>
                                        <p:cTn id="98" dur="1" fill="hold">
                                          <p:stCondLst>
                                            <p:cond delay="0"/>
                                          </p:stCondLst>
                                        </p:cTn>
                                        <p:tgtEl>
                                          <p:spTgt spid="67"/>
                                        </p:tgtEl>
                                        <p:attrNameLst>
                                          <p:attrName>style.visibility</p:attrName>
                                        </p:attrNameLst>
                                      </p:cBhvr>
                                      <p:to>
                                        <p:strVal val="hidden"/>
                                      </p:to>
                                    </p:set>
                                  </p:childTnLst>
                                </p:cTn>
                              </p:par>
                              <p:par>
                                <p:cTn id="99" presetID="1" presetClass="entr" presetSubtype="0" fill="hold" grpId="0" nodeType="withEffect">
                                  <p:stCondLst>
                                    <p:cond delay="0"/>
                                  </p:stCondLst>
                                  <p:childTnLst>
                                    <p:set>
                                      <p:cBhvr>
                                        <p:cTn id="100" dur="1" fill="hold">
                                          <p:stCondLst>
                                            <p:cond delay="0"/>
                                          </p:stCondLst>
                                        </p:cTn>
                                        <p:tgtEl>
                                          <p:spTgt spid="48"/>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45"/>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46"/>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47"/>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49"/>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60"/>
                                        </p:tgtEl>
                                        <p:attrNameLst>
                                          <p:attrName>style.visibility</p:attrName>
                                        </p:attrNameLst>
                                      </p:cBhvr>
                                      <p:to>
                                        <p:strVal val="visible"/>
                                      </p:to>
                                    </p:set>
                                  </p:childTnLst>
                                </p:cTn>
                              </p:par>
                            </p:childTnLst>
                          </p:cTn>
                        </p:par>
                      </p:childTnLst>
                    </p:cTn>
                  </p:par>
                  <p:par>
                    <p:cTn id="111" fill="hold">
                      <p:stCondLst>
                        <p:cond delay="indefinite"/>
                      </p:stCondLst>
                      <p:childTnLst>
                        <p:par>
                          <p:cTn id="112" fill="hold">
                            <p:stCondLst>
                              <p:cond delay="0"/>
                            </p:stCondLst>
                            <p:childTnLst>
                              <p:par>
                                <p:cTn id="113" presetID="1" presetClass="entr" presetSubtype="0" fill="hold" nodeType="clickEffect">
                                  <p:stCondLst>
                                    <p:cond delay="0"/>
                                  </p:stCondLst>
                                  <p:childTnLst>
                                    <p:set>
                                      <p:cBhvr>
                                        <p:cTn id="114" dur="1" fill="hold">
                                          <p:stCondLst>
                                            <p:cond delay="0"/>
                                          </p:stCondLst>
                                        </p:cTn>
                                        <p:tgtEl>
                                          <p:spTgt spid="50"/>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52"/>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53"/>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54"/>
                                        </p:tgtEl>
                                        <p:attrNameLst>
                                          <p:attrName>style.visibility</p:attrName>
                                        </p:attrNameLst>
                                      </p:cBhvr>
                                      <p:to>
                                        <p:strVal val="visible"/>
                                      </p:to>
                                    </p:set>
                                  </p:childTnLst>
                                </p:cTn>
                              </p:par>
                              <p:par>
                                <p:cTn id="121" presetID="1" presetClass="entr" presetSubtype="0" fill="hold" grpId="0" nodeType="withEffect">
                                  <p:stCondLst>
                                    <p:cond delay="0"/>
                                  </p:stCondLst>
                                  <p:childTnLst>
                                    <p:set>
                                      <p:cBhvr>
                                        <p:cTn id="122" dur="1" fill="hold">
                                          <p:stCondLst>
                                            <p:cond delay="0"/>
                                          </p:stCondLst>
                                        </p:cTn>
                                        <p:tgtEl>
                                          <p:spTgt spid="55"/>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56"/>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57"/>
                                        </p:tgtEl>
                                        <p:attrNameLst>
                                          <p:attrName>style.visibility</p:attrName>
                                        </p:attrNameLst>
                                      </p:cBhvr>
                                      <p:to>
                                        <p:strVal val="visible"/>
                                      </p:to>
                                    </p:set>
                                  </p:childTnLst>
                                </p:cTn>
                              </p:par>
                              <p:par>
                                <p:cTn id="127" presetID="1" presetClass="entr" presetSubtype="0" fill="hold" grpId="0" nodeType="withEffect">
                                  <p:stCondLst>
                                    <p:cond delay="0"/>
                                  </p:stCondLst>
                                  <p:childTnLst>
                                    <p:set>
                                      <p:cBhvr>
                                        <p:cTn id="128" dur="1" fill="hold">
                                          <p:stCondLst>
                                            <p:cond delay="0"/>
                                          </p:stCondLst>
                                        </p:cTn>
                                        <p:tgtEl>
                                          <p:spTgt spid="58"/>
                                        </p:tgtEl>
                                        <p:attrNameLst>
                                          <p:attrName>style.visibility</p:attrName>
                                        </p:attrNameLst>
                                      </p:cBhvr>
                                      <p:to>
                                        <p:strVal val="visible"/>
                                      </p:to>
                                    </p:set>
                                  </p:childTnLst>
                                </p:cTn>
                              </p:par>
                              <p:par>
                                <p:cTn id="129" presetID="1" presetClass="entr" presetSubtype="0" fill="hold" grpId="0" nodeType="withEffect">
                                  <p:stCondLst>
                                    <p:cond delay="0"/>
                                  </p:stCondLst>
                                  <p:childTnLst>
                                    <p:set>
                                      <p:cBhvr>
                                        <p:cTn id="130" dur="1" fill="hold">
                                          <p:stCondLst>
                                            <p:cond delay="0"/>
                                          </p:stCondLst>
                                        </p:cTn>
                                        <p:tgtEl>
                                          <p:spTgt spid="59"/>
                                        </p:tgtEl>
                                        <p:attrNameLst>
                                          <p:attrName>style.visibility</p:attrName>
                                        </p:attrNameLst>
                                      </p:cBhvr>
                                      <p:to>
                                        <p:strVal val="visible"/>
                                      </p:to>
                                    </p:set>
                                  </p:childTnLst>
                                </p:cTn>
                              </p:par>
                              <p:par>
                                <p:cTn id="131" presetID="1" presetClass="entr" presetSubtype="0" fill="hold" grpId="0" nodeType="withEffect">
                                  <p:stCondLst>
                                    <p:cond delay="0"/>
                                  </p:stCondLst>
                                  <p:childTnLst>
                                    <p:set>
                                      <p:cBhvr>
                                        <p:cTn id="132" dur="1" fill="hold">
                                          <p:stCondLst>
                                            <p:cond delay="0"/>
                                          </p:stCondLst>
                                        </p:cTn>
                                        <p:tgtEl>
                                          <p:spTgt spid="61"/>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62"/>
                                        </p:tgtEl>
                                        <p:attrNameLst>
                                          <p:attrName>style.visibility</p:attrName>
                                        </p:attrNameLst>
                                      </p:cBhvr>
                                      <p:to>
                                        <p:strVal val="visible"/>
                                      </p:to>
                                    </p:set>
                                  </p:childTnLst>
                                </p:cTn>
                              </p:par>
                              <p:par>
                                <p:cTn id="135" presetID="1" presetClass="entr" presetSubtype="0" fill="hold" grpId="0" nodeType="withEffect">
                                  <p:stCondLst>
                                    <p:cond delay="0"/>
                                  </p:stCondLst>
                                  <p:childTnLst>
                                    <p:set>
                                      <p:cBhvr>
                                        <p:cTn id="136" dur="1" fill="hold">
                                          <p:stCondLst>
                                            <p:cond delay="0"/>
                                          </p:stCondLst>
                                        </p:cTn>
                                        <p:tgtEl>
                                          <p:spTgt spid="64"/>
                                        </p:tgtEl>
                                        <p:attrNameLst>
                                          <p:attrName>style.visibility</p:attrName>
                                        </p:attrNameLst>
                                      </p:cBhvr>
                                      <p:to>
                                        <p:strVal val="visible"/>
                                      </p:to>
                                    </p:set>
                                  </p:childTnLst>
                                </p:cTn>
                              </p:par>
                            </p:childTnLst>
                          </p:cTn>
                        </p:par>
                      </p:childTnLst>
                    </p:cTn>
                  </p:par>
                  <p:par>
                    <p:cTn id="137" fill="hold">
                      <p:stCondLst>
                        <p:cond delay="indefinite"/>
                      </p:stCondLst>
                      <p:childTnLst>
                        <p:par>
                          <p:cTn id="138" fill="hold">
                            <p:stCondLst>
                              <p:cond delay="0"/>
                            </p:stCondLst>
                            <p:childTnLst>
                              <p:par>
                                <p:cTn id="139" presetID="1" presetClass="entr" presetSubtype="0" fill="hold" nodeType="clickEffect">
                                  <p:stCondLst>
                                    <p:cond delay="0"/>
                                  </p:stCondLst>
                                  <p:childTnLst>
                                    <p:set>
                                      <p:cBhvr>
                                        <p:cTn id="140" dur="1" fill="hold">
                                          <p:stCondLst>
                                            <p:cond delay="0"/>
                                          </p:stCondLst>
                                        </p:cTn>
                                        <p:tgtEl>
                                          <p:spTgt spid="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animBg="1"/>
      <p:bldP spid="9" grpId="0"/>
      <p:bldP spid="11" grpId="0" animBg="1"/>
      <p:bldP spid="15" grpId="0"/>
      <p:bldP spid="16" grpId="0"/>
      <p:bldP spid="17" grpId="0" animBg="1"/>
      <p:bldP spid="18" grpId="0" animBg="1"/>
      <p:bldP spid="19" grpId="0" animBg="1"/>
      <p:bldP spid="24" grpId="0"/>
      <p:bldP spid="25" grpId="0"/>
      <p:bldP spid="26" grpId="0" animBg="1"/>
      <p:bldP spid="27" grpId="0"/>
      <p:bldP spid="28" grpId="0" animBg="1"/>
      <p:bldP spid="29" grpId="0"/>
      <p:bldP spid="30" grpId="0" animBg="1"/>
      <p:bldP spid="33" grpId="0"/>
      <p:bldP spid="34" grpId="0" animBg="1"/>
      <p:bldP spid="35" grpId="0" animBg="1"/>
      <p:bldP spid="36" grpId="0" animBg="1"/>
      <p:bldP spid="39" grpId="0"/>
      <p:bldP spid="40" grpId="0"/>
      <p:bldP spid="41" grpId="0" animBg="1"/>
      <p:bldP spid="43" grpId="0" animBg="1"/>
      <p:bldP spid="44" grpId="0"/>
      <p:bldP spid="45" grpId="0" animBg="1"/>
      <p:bldP spid="46" grpId="0"/>
      <p:bldP spid="47" grpId="0" animBg="1"/>
      <p:bldP spid="48" grpId="0"/>
      <p:bldP spid="49" grpId="0" animBg="1"/>
      <p:bldP spid="52" grpId="0"/>
      <p:bldP spid="53" grpId="0" animBg="1"/>
      <p:bldP spid="54" grpId="0" animBg="1"/>
      <p:bldP spid="55" grpId="0" animBg="1"/>
      <p:bldP spid="58" grpId="0"/>
      <p:bldP spid="59" grpId="0"/>
      <p:bldP spid="60" grpId="0" animBg="1"/>
      <p:bldP spid="61" grpId="0" animBg="1"/>
      <p:bldP spid="62" grpId="0"/>
      <p:bldP spid="63" grpId="0"/>
      <p:bldP spid="64" grpId="0"/>
      <p:bldP spid="70"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for Queueing</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A cycles is a queueing cycle if</a:t>
            </a:r>
          </a:p>
          <a:p>
            <a:pPr lvl="1"/>
            <a:r>
              <a:rPr lang="en-US" dirty="0"/>
              <a:t>a</a:t>
            </a:r>
            <a:r>
              <a:rPr lang="en-US" dirty="0" smtClean="0"/>
              <a:t> request from the highest priority application is outstanding </a:t>
            </a:r>
            <a:r>
              <a:rPr lang="en-US" i="1" dirty="0" smtClean="0"/>
              <a:t>and</a:t>
            </a:r>
          </a:p>
          <a:p>
            <a:pPr lvl="1"/>
            <a:r>
              <a:rPr lang="en-US" dirty="0"/>
              <a:t>t</a:t>
            </a:r>
            <a:r>
              <a:rPr lang="en-US" dirty="0" smtClean="0"/>
              <a:t>he previously scheduled request was from another application</a:t>
            </a:r>
          </a:p>
          <a:p>
            <a:pPr lvl="1"/>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44</a:t>
            </a:fld>
            <a:endParaRPr lang="en-US"/>
          </a:p>
        </p:txBody>
      </p:sp>
      <mc:AlternateContent xmlns:mc="http://schemas.openxmlformats.org/markup-compatibility/2006" xmlns:a14="http://schemas.microsoft.com/office/drawing/2010/main">
        <mc:Choice Requires="a14">
          <p:sp>
            <p:nvSpPr>
              <p:cNvPr id="5" name="Rectangle 4"/>
              <p:cNvSpPr/>
              <p:nvPr/>
            </p:nvSpPr>
            <p:spPr>
              <a:xfrm>
                <a:off x="838200" y="2057400"/>
                <a:ext cx="8001000" cy="594458"/>
              </a:xfrm>
              <a:prstGeom prst="rect">
                <a:avLst/>
              </a:prstGeom>
            </p:spPr>
            <p:txBody>
              <a:bodyPr wrap="square">
                <a:spAutoFit/>
              </a:bodyPr>
              <a:lstStyle/>
              <a:p>
                <a:r>
                  <a:rPr lang="en-US" dirty="0" smtClean="0">
                    <a:latin typeface="Cambria Math" panose="02040503050406030204" pitchFamily="18" charset="0"/>
                    <a:ea typeface="Cambria Math" panose="02040503050406030204" pitchFamily="18" charset="0"/>
                    <a:cs typeface="Times New Roman" panose="02020603050405020304" pitchFamily="18" charset="0"/>
                  </a:rPr>
                  <a:t>CAR </a:t>
                </a:r>
                <a:r>
                  <a:rPr lang="en-US" baseline="-25000" dirty="0">
                    <a:latin typeface="Cambria Math" panose="02040503050406030204" pitchFamily="18" charset="0"/>
                    <a:ea typeface="Cambria Math" panose="02040503050406030204" pitchFamily="18" charset="0"/>
                    <a:cs typeface="Times New Roman" panose="02020603050405020304" pitchFamily="18" charset="0"/>
                  </a:rPr>
                  <a:t>Alone</a:t>
                </a:r>
                <a14:m>
                  <m:oMath xmlns:m="http://schemas.openxmlformats.org/officeDocument/2006/math">
                    <m:r>
                      <m:rPr>
                        <m:nor/>
                      </m:rPr>
                      <a:rPr lang="en-US">
                        <a:latin typeface="Cambria Math" panose="02040503050406030204" pitchFamily="18" charset="0"/>
                        <a:ea typeface="Cambria Math" panose="02040503050406030204" pitchFamily="18" charset="0"/>
                        <a:cs typeface="Times New Roman" panose="02020603050405020304" pitchFamily="18" charset="0"/>
                      </a:rPr>
                      <m:t>=</m:t>
                    </m:r>
                    <m:f>
                      <m:fPr>
                        <m:ctrlPr>
                          <a:rPr lang="en-US" i="1">
                            <a:latin typeface="Cambria Math" panose="02040503050406030204" pitchFamily="18" charset="0"/>
                            <a:ea typeface="Cambria Math" panose="02040503050406030204" pitchFamily="18" charset="0"/>
                            <a:cs typeface="Times New Roman" panose="02020603050405020304" pitchFamily="18" charset="0"/>
                          </a:rPr>
                        </m:ctrlPr>
                      </m:fPr>
                      <m:num>
                        <m:r>
                          <m:rPr>
                            <m:nor/>
                          </m:rPr>
                          <a:rPr lang="en-US">
                            <a:latin typeface="Cambria Math" panose="02040503050406030204" pitchFamily="18" charset="0"/>
                            <a:ea typeface="Cambria Math" panose="02040503050406030204" pitchFamily="18" charset="0"/>
                            <a:cs typeface="Times New Roman" panose="02020603050405020304" pitchFamily="18" charset="0"/>
                          </a:rPr>
                          <m:t># </m:t>
                        </m:r>
                        <m:r>
                          <m:rPr>
                            <m:nor/>
                          </m:rPr>
                          <a:rPr lang="en-US">
                            <a:latin typeface="Cambria Math" panose="02040503050406030204" pitchFamily="18" charset="0"/>
                            <a:ea typeface="Cambria Math" panose="02040503050406030204" pitchFamily="18" charset="0"/>
                            <a:cs typeface="Times New Roman" panose="02020603050405020304" pitchFamily="18" charset="0"/>
                          </a:rPr>
                          <m:t>Accesses</m:t>
                        </m:r>
                        <m:r>
                          <m:rPr>
                            <m:nor/>
                          </m:rPr>
                          <a:rPr lang="en-US">
                            <a:latin typeface="Cambria Math" panose="02040503050406030204" pitchFamily="18" charset="0"/>
                            <a:ea typeface="Cambria Math" panose="02040503050406030204" pitchFamily="18" charset="0"/>
                            <a:cs typeface="Times New Roman" panose="02020603050405020304" pitchFamily="18" charset="0"/>
                          </a:rPr>
                          <m:t> </m:t>
                        </m:r>
                        <m:r>
                          <m:rPr>
                            <m:nor/>
                          </m:rPr>
                          <a:rPr lang="en-US">
                            <a:latin typeface="Cambria Math" panose="02040503050406030204" pitchFamily="18" charset="0"/>
                            <a:ea typeface="Cambria Math" panose="02040503050406030204" pitchFamily="18" charset="0"/>
                            <a:cs typeface="Times New Roman" panose="02020603050405020304" pitchFamily="18" charset="0"/>
                          </a:rPr>
                          <m:t>During</m:t>
                        </m:r>
                        <m:r>
                          <m:rPr>
                            <m:nor/>
                          </m:rPr>
                          <a:rPr lang="en-US">
                            <a:latin typeface="Cambria Math" panose="02040503050406030204" pitchFamily="18" charset="0"/>
                            <a:ea typeface="Cambria Math" panose="02040503050406030204" pitchFamily="18" charset="0"/>
                            <a:cs typeface="Times New Roman" panose="02020603050405020304" pitchFamily="18" charset="0"/>
                          </a:rPr>
                          <m:t> </m:t>
                        </m:r>
                        <m:r>
                          <m:rPr>
                            <m:nor/>
                          </m:rPr>
                          <a:rPr lang="en-US">
                            <a:latin typeface="Cambria Math" panose="02040503050406030204" pitchFamily="18" charset="0"/>
                            <a:ea typeface="Cambria Math" panose="02040503050406030204" pitchFamily="18" charset="0"/>
                            <a:cs typeface="Times New Roman" panose="02020603050405020304" pitchFamily="18" charset="0"/>
                          </a:rPr>
                          <m:t>High</m:t>
                        </m:r>
                        <m:r>
                          <m:rPr>
                            <m:nor/>
                          </m:rPr>
                          <a:rPr lang="en-US">
                            <a:latin typeface="Cambria Math" panose="02040503050406030204" pitchFamily="18" charset="0"/>
                            <a:ea typeface="Cambria Math" panose="02040503050406030204" pitchFamily="18" charset="0"/>
                            <a:cs typeface="Times New Roman" panose="02020603050405020304" pitchFamily="18" charset="0"/>
                          </a:rPr>
                          <m:t> </m:t>
                        </m:r>
                        <m:r>
                          <m:rPr>
                            <m:nor/>
                          </m:rPr>
                          <a:rPr lang="en-US">
                            <a:latin typeface="Cambria Math" panose="02040503050406030204" pitchFamily="18" charset="0"/>
                            <a:ea typeface="Cambria Math" panose="02040503050406030204" pitchFamily="18" charset="0"/>
                            <a:cs typeface="Times New Roman" panose="02020603050405020304" pitchFamily="18" charset="0"/>
                          </a:rPr>
                          <m:t>Priority</m:t>
                        </m:r>
                        <m:r>
                          <m:rPr>
                            <m:nor/>
                          </m:rPr>
                          <a:rPr lang="en-US">
                            <a:latin typeface="Cambria Math" panose="02040503050406030204" pitchFamily="18" charset="0"/>
                            <a:ea typeface="Cambria Math" panose="02040503050406030204" pitchFamily="18" charset="0"/>
                            <a:cs typeface="Times New Roman" panose="02020603050405020304" pitchFamily="18" charset="0"/>
                          </a:rPr>
                          <m:t> </m:t>
                        </m:r>
                        <m:r>
                          <m:rPr>
                            <m:nor/>
                          </m:rPr>
                          <a:rPr lang="en-US">
                            <a:latin typeface="Cambria Math" panose="02040503050406030204" pitchFamily="18" charset="0"/>
                            <a:ea typeface="Cambria Math" panose="02040503050406030204" pitchFamily="18" charset="0"/>
                            <a:cs typeface="Times New Roman" panose="02020603050405020304" pitchFamily="18" charset="0"/>
                          </a:rPr>
                          <m:t>Epochs</m:t>
                        </m:r>
                      </m:num>
                      <m:den>
                        <m:r>
                          <m:rPr>
                            <m:nor/>
                          </m:rPr>
                          <a:rPr lang="en-US">
                            <a:latin typeface="Cambria Math" panose="02040503050406030204" pitchFamily="18" charset="0"/>
                            <a:ea typeface="Cambria Math" panose="02040503050406030204" pitchFamily="18" charset="0"/>
                            <a:cs typeface="Times New Roman" panose="02020603050405020304" pitchFamily="18" charset="0"/>
                          </a:rPr>
                          <m:t># </m:t>
                        </m:r>
                        <m:r>
                          <m:rPr>
                            <m:nor/>
                          </m:rPr>
                          <a:rPr lang="en-US">
                            <a:latin typeface="Cambria Math" panose="02040503050406030204" pitchFamily="18" charset="0"/>
                            <a:ea typeface="Cambria Math" panose="02040503050406030204" pitchFamily="18" charset="0"/>
                            <a:cs typeface="Times New Roman" panose="02020603050405020304" pitchFamily="18" charset="0"/>
                          </a:rPr>
                          <m:t>High</m:t>
                        </m:r>
                        <m:r>
                          <m:rPr>
                            <m:nor/>
                          </m:rPr>
                          <a:rPr lang="en-US">
                            <a:latin typeface="Cambria Math" panose="02040503050406030204" pitchFamily="18" charset="0"/>
                            <a:ea typeface="Cambria Math" panose="02040503050406030204" pitchFamily="18" charset="0"/>
                            <a:cs typeface="Times New Roman" panose="02020603050405020304" pitchFamily="18" charset="0"/>
                          </a:rPr>
                          <m:t> </m:t>
                        </m:r>
                        <m:r>
                          <m:rPr>
                            <m:nor/>
                          </m:rPr>
                          <a:rPr lang="en-US">
                            <a:latin typeface="Cambria Math" panose="02040503050406030204" pitchFamily="18" charset="0"/>
                            <a:ea typeface="Cambria Math" panose="02040503050406030204" pitchFamily="18" charset="0"/>
                            <a:cs typeface="Times New Roman" panose="02020603050405020304" pitchFamily="18" charset="0"/>
                          </a:rPr>
                          <m:t>Priority</m:t>
                        </m:r>
                        <m:r>
                          <m:rPr>
                            <m:nor/>
                          </m:rPr>
                          <a:rPr lang="en-US">
                            <a:latin typeface="Cambria Math" panose="02040503050406030204" pitchFamily="18" charset="0"/>
                            <a:ea typeface="Cambria Math" panose="02040503050406030204" pitchFamily="18" charset="0"/>
                            <a:cs typeface="Times New Roman" panose="02020603050405020304" pitchFamily="18" charset="0"/>
                          </a:rPr>
                          <m:t> </m:t>
                        </m:r>
                        <m:r>
                          <m:rPr>
                            <m:nor/>
                          </m:rPr>
                          <a:rPr lang="en-US">
                            <a:latin typeface="Cambria Math" panose="02040503050406030204" pitchFamily="18" charset="0"/>
                            <a:ea typeface="Cambria Math" panose="02040503050406030204" pitchFamily="18" charset="0"/>
                            <a:cs typeface="Times New Roman" panose="02020603050405020304" pitchFamily="18" charset="0"/>
                          </a:rPr>
                          <m:t>Cycles</m:t>
                        </m:r>
                        <m:r>
                          <a:rPr lang="en-US">
                            <a:latin typeface="Cambria Math" panose="02040503050406030204" pitchFamily="18" charset="0"/>
                            <a:ea typeface="Cambria Math" panose="02040503050406030204" pitchFamily="18" charset="0"/>
                            <a:cs typeface="Times New Roman" panose="02020603050405020304" pitchFamily="18" charset="0"/>
                          </a:rPr>
                          <m:t> −</m:t>
                        </m:r>
                        <m:r>
                          <m:rPr>
                            <m:nor/>
                          </m:rPr>
                          <a:rPr lang="en-US"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mtClean="0">
                            <a:latin typeface="Cambria Math" panose="02040503050406030204" pitchFamily="18" charset="0"/>
                            <a:ea typeface="Cambria Math" panose="02040503050406030204" pitchFamily="18" charset="0"/>
                            <a:cs typeface="Times New Roman" panose="02020603050405020304" pitchFamily="18" charset="0"/>
                          </a:rPr>
                          <m:t>Contention</m:t>
                        </m:r>
                        <m:r>
                          <m:rPr>
                            <m:nor/>
                          </m:rPr>
                          <a:rPr lang="en-US"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smtClean="0">
                            <a:latin typeface="Cambria Math" panose="02040503050406030204" pitchFamily="18" charset="0"/>
                            <a:ea typeface="Cambria Math" panose="02040503050406030204" pitchFamily="18" charset="0"/>
                            <a:cs typeface="Times New Roman" panose="02020603050405020304" pitchFamily="18" charset="0"/>
                          </a:rPr>
                          <m:t>Cycles</m:t>
                        </m:r>
                        <m:r>
                          <a:rPr lang="en-US"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i="0" smtClean="0">
                            <a:latin typeface="Cambria Math" panose="02040503050406030204" pitchFamily="18" charset="0"/>
                            <a:ea typeface="Cambria Math" panose="02040503050406030204" pitchFamily="18" charset="0"/>
                            <a:cs typeface="Times New Roman" panose="02020603050405020304" pitchFamily="18" charset="0"/>
                          </a:rPr>
                          <m:t>#</m:t>
                        </m:r>
                        <m:r>
                          <m:rPr>
                            <m:nor/>
                          </m:rPr>
                          <a:rPr lang="en-US" i="0" smtClean="0">
                            <a:latin typeface="Cambria Math" panose="02040503050406030204" pitchFamily="18" charset="0"/>
                            <a:ea typeface="Cambria Math" panose="02040503050406030204" pitchFamily="18" charset="0"/>
                            <a:cs typeface="Times New Roman" panose="02020603050405020304" pitchFamily="18" charset="0"/>
                          </a:rPr>
                          <m:t>Queueing</m:t>
                        </m:r>
                        <m:r>
                          <m:rPr>
                            <m:nor/>
                          </m:rPr>
                          <a:rPr lang="en-US" i="0" smtClean="0">
                            <a:latin typeface="Cambria Math" panose="02040503050406030204" pitchFamily="18" charset="0"/>
                            <a:ea typeface="Cambria Math" panose="02040503050406030204" pitchFamily="18" charset="0"/>
                            <a:cs typeface="Times New Roman" panose="02020603050405020304" pitchFamily="18" charset="0"/>
                          </a:rPr>
                          <m:t> </m:t>
                        </m:r>
                        <m:r>
                          <m:rPr>
                            <m:nor/>
                          </m:rPr>
                          <a:rPr lang="en-US" i="0" smtClean="0">
                            <a:latin typeface="Cambria Math" panose="02040503050406030204" pitchFamily="18" charset="0"/>
                            <a:ea typeface="Cambria Math" panose="02040503050406030204" pitchFamily="18" charset="0"/>
                            <a:cs typeface="Times New Roman" panose="02020603050405020304" pitchFamily="18" charset="0"/>
                          </a:rPr>
                          <m:t>Cycles</m:t>
                        </m:r>
                      </m:den>
                    </m:f>
                  </m:oMath>
                </a14:m>
                <a:endParaRPr lang="en-US" dirty="0">
                  <a:latin typeface="Cambria Math" panose="02040503050406030204" pitchFamily="18" charset="0"/>
                  <a:ea typeface="Cambria Math" panose="02040503050406030204" pitchFamily="18" charset="0"/>
                  <a:cs typeface="Times New Roman" panose="02020603050405020304"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838200" y="2057400"/>
                <a:ext cx="8001000" cy="594458"/>
              </a:xfrm>
              <a:prstGeom prst="rect">
                <a:avLst/>
              </a:prstGeom>
              <a:blipFill rotWithShape="0">
                <a:blip r:embed="rId2"/>
                <a:stretch>
                  <a:fillRect l="-686"/>
                </a:stretch>
              </a:blipFill>
            </p:spPr>
            <p:txBody>
              <a:bodyPr/>
              <a:lstStyle/>
              <a:p>
                <a:r>
                  <a:rPr lang="en-US">
                    <a:noFill/>
                  </a:rPr>
                  <a:t> </a:t>
                </a:r>
              </a:p>
            </p:txBody>
          </p:sp>
        </mc:Fallback>
      </mc:AlternateContent>
      <p:sp>
        <p:nvSpPr>
          <p:cNvPr id="6" name="Oval 5"/>
          <p:cNvSpPr/>
          <p:nvPr/>
        </p:nvSpPr>
        <p:spPr>
          <a:xfrm>
            <a:off x="6352248" y="2322782"/>
            <a:ext cx="1752600" cy="304800"/>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548432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of Cache Capacity Contention</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45</a:t>
            </a:fld>
            <a:endParaRPr lang="en-US"/>
          </a:p>
        </p:txBody>
      </p:sp>
      <p:sp>
        <p:nvSpPr>
          <p:cNvPr id="7" name="TextBox 6"/>
          <p:cNvSpPr txBox="1"/>
          <p:nvPr/>
        </p:nvSpPr>
        <p:spPr>
          <a:xfrm>
            <a:off x="228600" y="5291316"/>
            <a:ext cx="8572560" cy="1261884"/>
          </a:xfrm>
          <a:prstGeom prst="rect">
            <a:avLst/>
          </a:prstGeom>
          <a:noFill/>
          <a:ln w="25400">
            <a:solidFill>
              <a:schemeClr val="tx1"/>
            </a:solidFill>
          </a:ln>
        </p:spPr>
        <p:txBody>
          <a:bodyPr wrap="square" anchor="ctr">
            <a:spAutoFit/>
          </a:bodyPr>
          <a:lstStyle/>
          <a:p>
            <a:pPr algn="ctr">
              <a:defRPr/>
            </a:pPr>
            <a:r>
              <a:rPr lang="en-US" sz="3800" dirty="0" smtClean="0">
                <a:solidFill>
                  <a:srgbClr val="C00000"/>
                </a:solidFill>
                <a:ea typeface="Tahoma" pitchFamily="34" charset="0"/>
                <a:cs typeface="Tahoma" pitchFamily="34" charset="0"/>
              </a:rPr>
              <a:t>Cache capacity interference causes high application slowdowns</a:t>
            </a:r>
            <a:endParaRPr lang="en-US" sz="3800" dirty="0">
              <a:solidFill>
                <a:srgbClr val="C00000"/>
              </a:solidFill>
              <a:latin typeface="+mn-lt"/>
              <a:ea typeface="Tahoma" pitchFamily="34" charset="0"/>
              <a:cs typeface="Tahoma" pitchFamily="34" charset="0"/>
            </a:endParaRPr>
          </a:p>
        </p:txBody>
      </p:sp>
      <p:sp>
        <p:nvSpPr>
          <p:cNvPr id="8" name="TextBox 7"/>
          <p:cNvSpPr txBox="1"/>
          <p:nvPr/>
        </p:nvSpPr>
        <p:spPr>
          <a:xfrm>
            <a:off x="987970" y="1676400"/>
            <a:ext cx="2971800" cy="430887"/>
          </a:xfrm>
          <a:prstGeom prst="rect">
            <a:avLst/>
          </a:prstGeom>
          <a:noFill/>
        </p:spPr>
        <p:txBody>
          <a:bodyPr wrap="square" rtlCol="0">
            <a:spAutoFit/>
          </a:bodyPr>
          <a:lstStyle/>
          <a:p>
            <a:pPr algn="ctr"/>
            <a:r>
              <a:rPr lang="en-US" sz="2200" dirty="0" smtClean="0"/>
              <a:t>Shared Main Memory</a:t>
            </a:r>
            <a:endParaRPr lang="en-US" sz="2200" dirty="0"/>
          </a:p>
        </p:txBody>
      </p:sp>
      <p:sp>
        <p:nvSpPr>
          <p:cNvPr id="9" name="TextBox 8"/>
          <p:cNvSpPr txBox="1"/>
          <p:nvPr/>
        </p:nvSpPr>
        <p:spPr>
          <a:xfrm>
            <a:off x="4897826" y="1676400"/>
            <a:ext cx="4191000" cy="430887"/>
          </a:xfrm>
          <a:prstGeom prst="rect">
            <a:avLst/>
          </a:prstGeom>
          <a:noFill/>
        </p:spPr>
        <p:txBody>
          <a:bodyPr wrap="square" rtlCol="0">
            <a:spAutoFit/>
          </a:bodyPr>
          <a:lstStyle/>
          <a:p>
            <a:pPr algn="ctr"/>
            <a:r>
              <a:rPr lang="en-US" sz="2200" dirty="0" smtClean="0"/>
              <a:t>Shared Main Memory and Caches</a:t>
            </a:r>
            <a:endParaRPr lang="en-US" sz="2200" dirty="0"/>
          </a:p>
        </p:txBody>
      </p:sp>
      <p:graphicFrame>
        <p:nvGraphicFramePr>
          <p:cNvPr id="10" name="Chart 9"/>
          <p:cNvGraphicFramePr/>
          <p:nvPr/>
        </p:nvGraphicFramePr>
        <p:xfrm>
          <a:off x="-78830" y="22098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p:nvPr/>
        </p:nvGraphicFramePr>
        <p:xfrm>
          <a:off x="4493170" y="2209800"/>
          <a:ext cx="4572000" cy="2743200"/>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3514476637"/>
      </p:ext>
    </p:extLst>
  </p:cSld>
  <p:clrMapOvr>
    <a:masterClrMapping/>
  </p:clrMapOvr>
  <p:transition spd="slow" advTm="3561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Graphic spid="10" grpId="0">
        <p:bldAsOne/>
      </p:bldGraphic>
      <p:bldGraphic spid="11" grpId="0">
        <p:bldAsOne/>
      </p:bldGraphic>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with No Sampling</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46</a:t>
            </a:fld>
            <a:endParaRPr lang="en-US"/>
          </a:p>
        </p:txBody>
      </p:sp>
      <p:pic>
        <p:nvPicPr>
          <p:cNvPr id="3" name="Picture 2"/>
          <p:cNvPicPr>
            <a:picLocks noChangeAspect="1"/>
          </p:cNvPicPr>
          <p:nvPr/>
        </p:nvPicPr>
        <p:blipFill>
          <a:blip r:embed="rId2"/>
          <a:stretch>
            <a:fillRect/>
          </a:stretch>
        </p:blipFill>
        <p:spPr>
          <a:xfrm>
            <a:off x="228600" y="2506333"/>
            <a:ext cx="8594888" cy="1989467"/>
          </a:xfrm>
          <a:prstGeom prst="rect">
            <a:avLst/>
          </a:prstGeom>
        </p:spPr>
      </p:pic>
    </p:spTree>
    <p:extLst>
      <p:ext uri="{BB962C8B-B14F-4D97-AF65-F5344CB8AC3E}">
        <p14:creationId xmlns:p14="http://schemas.microsoft.com/office/powerpoint/2010/main" val="329264748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Error Distribution</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47</a:t>
            </a:fld>
            <a:endParaRPr lang="en-US"/>
          </a:p>
        </p:txBody>
      </p:sp>
      <p:pic>
        <p:nvPicPr>
          <p:cNvPr id="805890" name="Picture 2"/>
          <p:cNvPicPr>
            <a:picLocks noChangeAspect="1" noChangeArrowheads="1"/>
          </p:cNvPicPr>
          <p:nvPr/>
        </p:nvPicPr>
        <p:blipFill>
          <a:blip r:embed="rId2" cstate="print"/>
          <a:srcRect/>
          <a:stretch>
            <a:fillRect/>
          </a:stretch>
        </p:blipFill>
        <p:spPr bwMode="auto">
          <a:xfrm>
            <a:off x="1933575" y="2200275"/>
            <a:ext cx="5276850" cy="3819525"/>
          </a:xfrm>
          <a:prstGeom prst="rect">
            <a:avLst/>
          </a:prstGeom>
          <a:noFill/>
          <a:ln w="9525">
            <a:noFill/>
            <a:miter lim="800000"/>
            <a:headEnd/>
            <a:tailEnd/>
          </a:ln>
        </p:spPr>
      </p:pic>
    </p:spTree>
    <p:extLst>
      <p:ext uri="{BB962C8B-B14F-4D97-AF65-F5344CB8AC3E}">
        <p14:creationId xmlns:p14="http://schemas.microsoft.com/office/powerpoint/2010/main" val="42278760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Miss Service Time Distributions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48</a:t>
            </a:fld>
            <a:endParaRPr lang="en-US"/>
          </a:p>
        </p:txBody>
      </p:sp>
      <p:pic>
        <p:nvPicPr>
          <p:cNvPr id="6" name="Picture 5"/>
          <p:cNvPicPr>
            <a:picLocks noChangeAspect="1"/>
          </p:cNvPicPr>
          <p:nvPr/>
        </p:nvPicPr>
        <p:blipFill>
          <a:blip r:embed="rId2"/>
          <a:stretch>
            <a:fillRect/>
          </a:stretch>
        </p:blipFill>
        <p:spPr>
          <a:xfrm>
            <a:off x="215099" y="1704766"/>
            <a:ext cx="8713801" cy="3448467"/>
          </a:xfrm>
          <a:prstGeom prst="rect">
            <a:avLst/>
          </a:prstGeom>
        </p:spPr>
      </p:pic>
    </p:spTree>
    <p:extLst>
      <p:ext uri="{BB962C8B-B14F-4D97-AF65-F5344CB8AC3E}">
        <p14:creationId xmlns:p14="http://schemas.microsoft.com/office/powerpoint/2010/main" val="2966784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a:t>
            </a:r>
            <a:r>
              <a:rPr lang="en-US" dirty="0" err="1" smtClean="0"/>
              <a:t>Prefetching</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49</a:t>
            </a:fld>
            <a:endParaRPr lang="en-US"/>
          </a:p>
        </p:txBody>
      </p:sp>
      <p:pic>
        <p:nvPicPr>
          <p:cNvPr id="806914" name="Picture 2"/>
          <p:cNvPicPr>
            <a:picLocks noChangeAspect="1" noChangeArrowheads="1"/>
          </p:cNvPicPr>
          <p:nvPr/>
        </p:nvPicPr>
        <p:blipFill>
          <a:blip r:embed="rId2" cstate="print"/>
          <a:srcRect/>
          <a:stretch>
            <a:fillRect/>
          </a:stretch>
        </p:blipFill>
        <p:spPr bwMode="auto">
          <a:xfrm>
            <a:off x="1957388" y="1905000"/>
            <a:ext cx="5229225" cy="3762375"/>
          </a:xfrm>
          <a:prstGeom prst="rect">
            <a:avLst/>
          </a:prstGeom>
          <a:noFill/>
          <a:ln w="9525">
            <a:noFill/>
            <a:miter lim="800000"/>
            <a:headEnd/>
            <a:tailEnd/>
          </a:ln>
        </p:spPr>
      </p:pic>
    </p:spTree>
    <p:extLst>
      <p:ext uri="{BB962C8B-B14F-4D97-AF65-F5344CB8AC3E}">
        <p14:creationId xmlns:p14="http://schemas.microsoft.com/office/powerpoint/2010/main" val="4791162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Quantifying Impact of </a:t>
            </a:r>
            <a:br>
              <a:rPr lang="en-US" dirty="0" smtClean="0"/>
            </a:br>
            <a:r>
              <a:rPr lang="en-US" dirty="0" smtClean="0"/>
              <a:t>Shared Resource Interference</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a:t>
            </a:fld>
            <a:endParaRPr lang="en-US"/>
          </a:p>
        </p:txBody>
      </p:sp>
      <p:sp>
        <p:nvSpPr>
          <p:cNvPr id="5" name="TextBox 4"/>
          <p:cNvSpPr txBox="1"/>
          <p:nvPr/>
        </p:nvSpPr>
        <p:spPr>
          <a:xfrm>
            <a:off x="0" y="1509704"/>
            <a:ext cx="2286000" cy="707886"/>
          </a:xfrm>
          <a:prstGeom prst="rect">
            <a:avLst/>
          </a:prstGeom>
          <a:noFill/>
        </p:spPr>
        <p:txBody>
          <a:bodyPr wrap="square" rtlCol="0">
            <a:spAutoFit/>
          </a:bodyPr>
          <a:lstStyle/>
          <a:p>
            <a:pPr algn="ctr"/>
            <a:r>
              <a:rPr lang="en-US" sz="2000" b="1" i="1" dirty="0" smtClean="0"/>
              <a:t>Alone </a:t>
            </a:r>
          </a:p>
          <a:p>
            <a:pPr algn="ctr"/>
            <a:r>
              <a:rPr lang="en-US" sz="2000" b="1" i="1" dirty="0" smtClean="0"/>
              <a:t>(No interference</a:t>
            </a:r>
            <a:r>
              <a:rPr lang="en-US" sz="2000" b="1" dirty="0" smtClean="0"/>
              <a:t>)</a:t>
            </a:r>
            <a:endParaRPr lang="en-US" sz="2000" b="1" dirty="0"/>
          </a:p>
        </p:txBody>
      </p:sp>
      <p:cxnSp>
        <p:nvCxnSpPr>
          <p:cNvPr id="6" name="Straight Arrow Connector 5"/>
          <p:cNvCxnSpPr/>
          <p:nvPr/>
        </p:nvCxnSpPr>
        <p:spPr>
          <a:xfrm>
            <a:off x="2743200" y="1509704"/>
            <a:ext cx="0" cy="68580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743200" y="1890704"/>
            <a:ext cx="2209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953000" y="1706772"/>
            <a:ext cx="838200" cy="369332"/>
          </a:xfrm>
          <a:prstGeom prst="rect">
            <a:avLst/>
          </a:prstGeom>
          <a:noFill/>
        </p:spPr>
        <p:txBody>
          <a:bodyPr wrap="square" rtlCol="0">
            <a:spAutoFit/>
          </a:bodyPr>
          <a:lstStyle/>
          <a:p>
            <a:r>
              <a:rPr lang="en-US" i="1" dirty="0" smtClean="0"/>
              <a:t>time</a:t>
            </a:r>
            <a:endParaRPr lang="en-US" i="1" dirty="0"/>
          </a:p>
        </p:txBody>
      </p:sp>
      <p:cxnSp>
        <p:nvCxnSpPr>
          <p:cNvPr id="9" name="Straight Arrow Connector 8"/>
          <p:cNvCxnSpPr/>
          <p:nvPr/>
        </p:nvCxnSpPr>
        <p:spPr>
          <a:xfrm>
            <a:off x="2743200" y="2043104"/>
            <a:ext cx="22098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076902" y="2130972"/>
            <a:ext cx="1752600" cy="369332"/>
          </a:xfrm>
          <a:prstGeom prst="rect">
            <a:avLst/>
          </a:prstGeom>
          <a:noFill/>
        </p:spPr>
        <p:txBody>
          <a:bodyPr wrap="square" rtlCol="0">
            <a:spAutoFit/>
          </a:bodyPr>
          <a:lstStyle/>
          <a:p>
            <a:r>
              <a:rPr lang="en-US" i="1" dirty="0" smtClean="0"/>
              <a:t>Execution time</a:t>
            </a:r>
            <a:endParaRPr lang="en-US" i="1" dirty="0"/>
          </a:p>
        </p:txBody>
      </p:sp>
      <p:sp>
        <p:nvSpPr>
          <p:cNvPr id="11" name="TextBox 10"/>
          <p:cNvSpPr txBox="1"/>
          <p:nvPr/>
        </p:nvSpPr>
        <p:spPr>
          <a:xfrm>
            <a:off x="0" y="2754077"/>
            <a:ext cx="2362200" cy="707886"/>
          </a:xfrm>
          <a:prstGeom prst="rect">
            <a:avLst/>
          </a:prstGeom>
          <a:noFill/>
        </p:spPr>
        <p:txBody>
          <a:bodyPr wrap="square" rtlCol="0">
            <a:spAutoFit/>
          </a:bodyPr>
          <a:lstStyle/>
          <a:p>
            <a:pPr algn="ctr"/>
            <a:r>
              <a:rPr lang="en-US" sz="2000" b="1" i="1" dirty="0" smtClean="0"/>
              <a:t>Shared </a:t>
            </a:r>
          </a:p>
          <a:p>
            <a:pPr algn="ctr"/>
            <a:r>
              <a:rPr lang="en-US" sz="2000" b="1" i="1" dirty="0" smtClean="0"/>
              <a:t>(With interference</a:t>
            </a:r>
            <a:r>
              <a:rPr lang="en-US" sz="2000" b="1" dirty="0" smtClean="0"/>
              <a:t>)</a:t>
            </a:r>
            <a:endParaRPr lang="en-US" sz="2000" b="1" dirty="0"/>
          </a:p>
        </p:txBody>
      </p:sp>
      <p:cxnSp>
        <p:nvCxnSpPr>
          <p:cNvPr id="12" name="Straight Arrow Connector 11"/>
          <p:cNvCxnSpPr/>
          <p:nvPr/>
        </p:nvCxnSpPr>
        <p:spPr>
          <a:xfrm>
            <a:off x="2743200" y="2754077"/>
            <a:ext cx="0" cy="68580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743200" y="3135077"/>
            <a:ext cx="5486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305800" y="2928928"/>
            <a:ext cx="838200" cy="369332"/>
          </a:xfrm>
          <a:prstGeom prst="rect">
            <a:avLst/>
          </a:prstGeom>
          <a:noFill/>
        </p:spPr>
        <p:txBody>
          <a:bodyPr wrap="square" rtlCol="0">
            <a:spAutoFit/>
          </a:bodyPr>
          <a:lstStyle/>
          <a:p>
            <a:r>
              <a:rPr lang="en-US" i="1" dirty="0" smtClean="0"/>
              <a:t>time</a:t>
            </a:r>
            <a:endParaRPr lang="en-US" i="1" dirty="0"/>
          </a:p>
        </p:txBody>
      </p:sp>
      <p:cxnSp>
        <p:nvCxnSpPr>
          <p:cNvPr id="15" name="Straight Arrow Connector 14"/>
          <p:cNvCxnSpPr/>
          <p:nvPr/>
        </p:nvCxnSpPr>
        <p:spPr>
          <a:xfrm>
            <a:off x="2743200" y="3303717"/>
            <a:ext cx="54864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648200" y="3439877"/>
            <a:ext cx="1752600" cy="369332"/>
          </a:xfrm>
          <a:prstGeom prst="rect">
            <a:avLst/>
          </a:prstGeom>
          <a:noFill/>
        </p:spPr>
        <p:txBody>
          <a:bodyPr wrap="square" rtlCol="0">
            <a:spAutoFit/>
          </a:bodyPr>
          <a:lstStyle/>
          <a:p>
            <a:r>
              <a:rPr lang="en-US" i="1" dirty="0" smtClean="0"/>
              <a:t>Execution time</a:t>
            </a:r>
            <a:endParaRPr lang="en-US" i="1" dirty="0"/>
          </a:p>
        </p:txBody>
      </p:sp>
      <p:cxnSp>
        <p:nvCxnSpPr>
          <p:cNvPr id="17" name="Straight Arrow Connector 16"/>
          <p:cNvCxnSpPr/>
          <p:nvPr/>
        </p:nvCxnSpPr>
        <p:spPr>
          <a:xfrm flipH="1">
            <a:off x="3352800" y="3267056"/>
            <a:ext cx="228600" cy="57286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2667000" y="3820877"/>
            <a:ext cx="1371600" cy="646331"/>
          </a:xfrm>
          <a:prstGeom prst="rect">
            <a:avLst/>
          </a:prstGeom>
          <a:noFill/>
        </p:spPr>
        <p:txBody>
          <a:bodyPr wrap="square" rtlCol="0">
            <a:spAutoFit/>
          </a:bodyPr>
          <a:lstStyle/>
          <a:p>
            <a:pPr algn="ctr"/>
            <a:r>
              <a:rPr lang="en-US" b="1" dirty="0" smtClean="0"/>
              <a:t>Impact of Interference</a:t>
            </a:r>
            <a:endParaRPr lang="en-US" b="1" dirty="0"/>
          </a:p>
        </p:txBody>
      </p:sp>
      <p:sp>
        <p:nvSpPr>
          <p:cNvPr id="19" name="Rectangle 18"/>
          <p:cNvSpPr/>
          <p:nvPr/>
        </p:nvSpPr>
        <p:spPr>
          <a:xfrm>
            <a:off x="2819400" y="297474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400418" y="297572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4033949" y="2974724"/>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4629260" y="2975704"/>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5715000" y="2974708"/>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5181600" y="2974692"/>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858000" y="2974676"/>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6324600" y="2974660"/>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7467600" y="2974644"/>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1"/>
    </p:custDataLst>
    <p:extLst>
      <p:ext uri="{BB962C8B-B14F-4D97-AF65-F5344CB8AC3E}">
        <p14:creationId xmlns:p14="http://schemas.microsoft.com/office/powerpoint/2010/main" val="3681914007"/>
      </p:ext>
    </p:extLst>
  </p:cSld>
  <p:clrMapOvr>
    <a:masterClrMapping/>
  </p:clrMapOvr>
  <mc:AlternateContent xmlns:mc="http://schemas.openxmlformats.org/markup-compatibility/2006" xmlns:p14="http://schemas.microsoft.com/office/powerpoint/2010/main">
    <mc:Choice Requires="p14">
      <p:transition spd="slow" p14:dur="2000" advTm="37977"/>
    </mc:Choice>
    <mc:Fallback xmlns="">
      <p:transition spd="slow" advTm="3797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strVal val="#ppt_w*0.70"/>
                                          </p:val>
                                        </p:tav>
                                        <p:tav tm="100000">
                                          <p:val>
                                            <p:strVal val="#ppt_w"/>
                                          </p:val>
                                        </p:tav>
                                      </p:tavLst>
                                    </p:anim>
                                    <p:anim calcmode="lin" valueType="num">
                                      <p:cBhvr>
                                        <p:cTn id="8" dur="1000" fill="hold"/>
                                        <p:tgtEl>
                                          <p:spTgt spid="9"/>
                                        </p:tgtEl>
                                        <p:attrNameLst>
                                          <p:attrName>ppt_h</p:attrName>
                                        </p:attrNameLst>
                                      </p:cBhvr>
                                      <p:tavLst>
                                        <p:tav tm="0">
                                          <p:val>
                                            <p:strVal val="#ppt_h"/>
                                          </p:val>
                                        </p:tav>
                                        <p:tav tm="100000">
                                          <p:val>
                                            <p:strVal val="#ppt_h"/>
                                          </p:val>
                                        </p:tav>
                                      </p:tavLst>
                                    </p:anim>
                                    <p:animEffect transition="in" filter="fade">
                                      <p:cBhvr>
                                        <p:cTn id="9" dur="1000"/>
                                        <p:tgtEl>
                                          <p:spTgt spid="9"/>
                                        </p:tgtEl>
                                      </p:cBhvr>
                                    </p:animEffect>
                                  </p:childTnLst>
                                </p:cTn>
                              </p:par>
                              <p:par>
                                <p:cTn id="10" presetID="1" presetClass="entr" presetSubtype="0" fill="hold" grpId="0" nodeType="with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2"/>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 calcmode="lin" valueType="num">
                                      <p:cBhvr>
                                        <p:cTn id="26" dur="1000" fill="hold"/>
                                        <p:tgtEl>
                                          <p:spTgt spid="15"/>
                                        </p:tgtEl>
                                        <p:attrNameLst>
                                          <p:attrName>ppt_w</p:attrName>
                                        </p:attrNameLst>
                                      </p:cBhvr>
                                      <p:tavLst>
                                        <p:tav tm="0">
                                          <p:val>
                                            <p:strVal val="#ppt_w*0.70"/>
                                          </p:val>
                                        </p:tav>
                                        <p:tav tm="100000">
                                          <p:val>
                                            <p:strVal val="#ppt_w"/>
                                          </p:val>
                                        </p:tav>
                                      </p:tavLst>
                                    </p:anim>
                                    <p:anim calcmode="lin" valueType="num">
                                      <p:cBhvr>
                                        <p:cTn id="27" dur="1000" fill="hold"/>
                                        <p:tgtEl>
                                          <p:spTgt spid="15"/>
                                        </p:tgtEl>
                                        <p:attrNameLst>
                                          <p:attrName>ppt_h</p:attrName>
                                        </p:attrNameLst>
                                      </p:cBhvr>
                                      <p:tavLst>
                                        <p:tav tm="0">
                                          <p:val>
                                            <p:strVal val="#ppt_h"/>
                                          </p:val>
                                        </p:tav>
                                        <p:tav tm="100000">
                                          <p:val>
                                            <p:strVal val="#ppt_h"/>
                                          </p:val>
                                        </p:tav>
                                      </p:tavLst>
                                    </p:anim>
                                    <p:animEffect transition="in" filter="fade">
                                      <p:cBhvr>
                                        <p:cTn id="28" dur="1000"/>
                                        <p:tgtEl>
                                          <p:spTgt spid="15"/>
                                        </p:tgtEl>
                                      </p:cBhvr>
                                    </p:animEffect>
                                  </p:childTnLst>
                                </p:cTn>
                              </p:par>
                              <p:par>
                                <p:cTn id="29" presetID="1" presetClass="entr" presetSubtype="0" fill="hold" grpId="0" nodeType="with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4" grpId="0"/>
      <p:bldP spid="16" grpId="0"/>
      <p:bldP spid="18" grpId="0"/>
      <p:bldP spid="19" grpId="0" animBg="1"/>
      <p:bldP spid="20" grpId="0" animBg="1"/>
      <p:bldP spid="21" grpId="0" animBg="1"/>
      <p:bldP spid="22" grpId="0" animBg="1"/>
      <p:bldP spid="23" grpId="0" animBg="1"/>
      <p:bldP spid="24" grpId="0" animBg="1"/>
      <p:bldP spid="25" grpId="0" animBg="1"/>
      <p:bldP spid="26" grpId="0" animBg="1"/>
      <p:bldP spid="27"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Sensitivity to </a:t>
            </a:r>
            <a:br>
              <a:rPr lang="en-US" dirty="0" smtClean="0"/>
            </a:br>
            <a:r>
              <a:rPr lang="en-US" dirty="0" smtClean="0"/>
              <a:t>Epoch and Quantum Lengths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50</a:t>
            </a:fld>
            <a:endParaRPr lang="en-US"/>
          </a:p>
        </p:txBody>
      </p:sp>
      <p:pic>
        <p:nvPicPr>
          <p:cNvPr id="3" name="Picture 2"/>
          <p:cNvPicPr>
            <a:picLocks noChangeAspect="1"/>
          </p:cNvPicPr>
          <p:nvPr/>
        </p:nvPicPr>
        <p:blipFill>
          <a:blip r:embed="rId2"/>
          <a:stretch>
            <a:fillRect/>
          </a:stretch>
        </p:blipFill>
        <p:spPr>
          <a:xfrm>
            <a:off x="354149" y="2284316"/>
            <a:ext cx="8435701" cy="2289367"/>
          </a:xfrm>
          <a:prstGeom prst="rect">
            <a:avLst/>
          </a:prstGeom>
        </p:spPr>
      </p:pic>
    </p:spTree>
    <p:extLst>
      <p:ext uri="{BB962C8B-B14F-4D97-AF65-F5344CB8AC3E}">
        <p14:creationId xmlns:p14="http://schemas.microsoft.com/office/powerpoint/2010/main" val="283137683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to Core Count</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51</a:t>
            </a:fld>
            <a:endParaRPr lang="en-US"/>
          </a:p>
        </p:txBody>
      </p:sp>
      <p:pic>
        <p:nvPicPr>
          <p:cNvPr id="808962" name="Picture 2"/>
          <p:cNvPicPr>
            <a:picLocks noChangeAspect="1" noChangeArrowheads="1"/>
          </p:cNvPicPr>
          <p:nvPr/>
        </p:nvPicPr>
        <p:blipFill>
          <a:blip r:embed="rId2" cstate="print"/>
          <a:srcRect/>
          <a:stretch>
            <a:fillRect/>
          </a:stretch>
        </p:blipFill>
        <p:spPr bwMode="auto">
          <a:xfrm>
            <a:off x="1985963" y="1981200"/>
            <a:ext cx="5172075" cy="3886200"/>
          </a:xfrm>
          <a:prstGeom prst="rect">
            <a:avLst/>
          </a:prstGeom>
          <a:noFill/>
          <a:ln w="9525">
            <a:noFill/>
            <a:miter lim="800000"/>
            <a:headEnd/>
            <a:tailEnd/>
          </a:ln>
        </p:spPr>
      </p:pic>
    </p:spTree>
    <p:extLst>
      <p:ext uri="{BB962C8B-B14F-4D97-AF65-F5344CB8AC3E}">
        <p14:creationId xmlns:p14="http://schemas.microsoft.com/office/powerpoint/2010/main" val="20350871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Sensitivity to Cache Capacity</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52</a:t>
            </a:fld>
            <a:endParaRPr lang="en-US"/>
          </a:p>
        </p:txBody>
      </p:sp>
      <p:pic>
        <p:nvPicPr>
          <p:cNvPr id="809986" name="Picture 2"/>
          <p:cNvPicPr>
            <a:picLocks noChangeAspect="1" noChangeArrowheads="1"/>
          </p:cNvPicPr>
          <p:nvPr/>
        </p:nvPicPr>
        <p:blipFill>
          <a:blip r:embed="rId2" cstate="print"/>
          <a:srcRect/>
          <a:stretch>
            <a:fillRect/>
          </a:stretch>
        </p:blipFill>
        <p:spPr bwMode="auto">
          <a:xfrm>
            <a:off x="1819275" y="2247900"/>
            <a:ext cx="5505450" cy="3848100"/>
          </a:xfrm>
          <a:prstGeom prst="rect">
            <a:avLst/>
          </a:prstGeom>
          <a:noFill/>
          <a:ln w="9525">
            <a:noFill/>
            <a:miter lim="800000"/>
            <a:headEnd/>
            <a:tailEnd/>
          </a:ln>
        </p:spPr>
      </p:pic>
    </p:spTree>
    <p:extLst>
      <p:ext uri="{BB962C8B-B14F-4D97-AF65-F5344CB8AC3E}">
        <p14:creationId xmlns:p14="http://schemas.microsoft.com/office/powerpoint/2010/main" val="41117242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Sensitivity to </a:t>
            </a:r>
            <a:br>
              <a:rPr lang="en-US" dirty="0" smtClean="0"/>
            </a:br>
            <a:r>
              <a:rPr lang="en-US" dirty="0" smtClean="0"/>
              <a:t>Auxiliary Tag Store Sampling</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53</a:t>
            </a:fld>
            <a:endParaRPr lang="en-US"/>
          </a:p>
        </p:txBody>
      </p:sp>
      <p:pic>
        <p:nvPicPr>
          <p:cNvPr id="811010" name="Picture 2"/>
          <p:cNvPicPr>
            <a:picLocks noChangeAspect="1" noChangeArrowheads="1"/>
          </p:cNvPicPr>
          <p:nvPr/>
        </p:nvPicPr>
        <p:blipFill>
          <a:blip r:embed="rId2" cstate="print"/>
          <a:srcRect/>
          <a:stretch>
            <a:fillRect/>
          </a:stretch>
        </p:blipFill>
        <p:spPr bwMode="auto">
          <a:xfrm>
            <a:off x="1966913" y="1981200"/>
            <a:ext cx="5210175" cy="3724275"/>
          </a:xfrm>
          <a:prstGeom prst="rect">
            <a:avLst/>
          </a:prstGeom>
          <a:noFill/>
          <a:ln w="9525">
            <a:noFill/>
            <a:miter lim="800000"/>
            <a:headEnd/>
            <a:tailEnd/>
          </a:ln>
        </p:spPr>
      </p:pic>
    </p:spTree>
    <p:extLst>
      <p:ext uri="{BB962C8B-B14F-4D97-AF65-F5344CB8AC3E}">
        <p14:creationId xmlns:p14="http://schemas.microsoft.com/office/powerpoint/2010/main" val="328430243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ASM-Cache:</a:t>
            </a:r>
            <a:br>
              <a:rPr lang="en-US" dirty="0" smtClean="0"/>
            </a:br>
            <a:r>
              <a:rPr lang="en-US" dirty="0" smtClean="0"/>
              <a:t>Fairness and Performance Results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54</a:t>
            </a:fld>
            <a:endParaRPr lang="en-US"/>
          </a:p>
        </p:txBody>
      </p:sp>
      <p:sp>
        <p:nvSpPr>
          <p:cNvPr id="8" name="TextBox 7"/>
          <p:cNvSpPr txBox="1"/>
          <p:nvPr/>
        </p:nvSpPr>
        <p:spPr>
          <a:xfrm>
            <a:off x="304800" y="5542002"/>
            <a:ext cx="8534400" cy="553998"/>
          </a:xfrm>
          <a:prstGeom prst="rect">
            <a:avLst/>
          </a:prstGeom>
          <a:noFill/>
        </p:spPr>
        <p:txBody>
          <a:bodyPr wrap="square" rtlCol="0">
            <a:spAutoFit/>
          </a:bodyPr>
          <a:lstStyle/>
          <a:p>
            <a:pPr algn="ctr"/>
            <a:r>
              <a:rPr lang="en-US" sz="3000" i="1" dirty="0" smtClean="0">
                <a:solidFill>
                  <a:srgbClr val="C00000"/>
                </a:solidFill>
              </a:rPr>
              <a:t>Significant fairness benefits across different systems </a:t>
            </a:r>
            <a:endParaRPr lang="en-US" sz="3000" i="1" dirty="0">
              <a:solidFill>
                <a:srgbClr val="C00000"/>
              </a:solidFill>
            </a:endParaRPr>
          </a:p>
        </p:txBody>
      </p:sp>
      <p:graphicFrame>
        <p:nvGraphicFramePr>
          <p:cNvPr id="9" name="Chart 8"/>
          <p:cNvGraphicFramePr/>
          <p:nvPr/>
        </p:nvGraphicFramePr>
        <p:xfrm>
          <a:off x="-152400" y="2286000"/>
          <a:ext cx="3962400" cy="3124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p:nvPr/>
        </p:nvGraphicFramePr>
        <p:xfrm>
          <a:off x="3657600" y="2286000"/>
          <a:ext cx="5562600" cy="3124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2231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ASM-Cache:</a:t>
            </a:r>
            <a:br>
              <a:rPr lang="en-US" dirty="0"/>
            </a:br>
            <a:r>
              <a:rPr lang="en-US" dirty="0"/>
              <a:t>Fairness and Performance Results</a:t>
            </a:r>
          </a:p>
        </p:txBody>
      </p:sp>
      <p:sp>
        <p:nvSpPr>
          <p:cNvPr id="4" name="Slide Number Placeholder 3"/>
          <p:cNvSpPr>
            <a:spLocks noGrp="1"/>
          </p:cNvSpPr>
          <p:nvPr>
            <p:ph type="sldNum" sz="quarter" idx="12"/>
          </p:nvPr>
        </p:nvSpPr>
        <p:spPr/>
        <p:txBody>
          <a:bodyPr/>
          <a:lstStyle/>
          <a:p>
            <a:fld id="{2CF4AA75-1AE0-4593-99DD-33F3F40BED72}" type="slidenum">
              <a:rPr lang="en-US" smtClean="0"/>
              <a:pPr/>
              <a:t>55</a:t>
            </a:fld>
            <a:endParaRPr lang="en-US"/>
          </a:p>
        </p:txBody>
      </p:sp>
      <p:pic>
        <p:nvPicPr>
          <p:cNvPr id="5" name="Picture 4"/>
          <p:cNvPicPr>
            <a:picLocks noChangeAspect="1"/>
          </p:cNvPicPr>
          <p:nvPr/>
        </p:nvPicPr>
        <p:blipFill>
          <a:blip r:embed="rId2"/>
          <a:stretch>
            <a:fillRect/>
          </a:stretch>
        </p:blipFill>
        <p:spPr>
          <a:xfrm>
            <a:off x="215099" y="1831633"/>
            <a:ext cx="8713801" cy="3194733"/>
          </a:xfrm>
          <a:prstGeom prst="rect">
            <a:avLst/>
          </a:prstGeom>
        </p:spPr>
      </p:pic>
    </p:spTree>
    <p:extLst>
      <p:ext uri="{BB962C8B-B14F-4D97-AF65-F5344CB8AC3E}">
        <p14:creationId xmlns:p14="http://schemas.microsoft.com/office/powerpoint/2010/main" val="14062640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ASM-</a:t>
            </a:r>
            <a:r>
              <a:rPr lang="en-US" dirty="0" err="1" smtClean="0"/>
              <a:t>Mem</a:t>
            </a:r>
            <a:r>
              <a:rPr lang="en-US" dirty="0" smtClean="0"/>
              <a:t>: </a:t>
            </a:r>
            <a:br>
              <a:rPr lang="en-US" dirty="0" smtClean="0"/>
            </a:br>
            <a:r>
              <a:rPr lang="en-US" dirty="0" smtClean="0"/>
              <a:t>Fairness and Performance Results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56</a:t>
            </a:fld>
            <a:endParaRPr lang="en-US"/>
          </a:p>
        </p:txBody>
      </p:sp>
      <p:graphicFrame>
        <p:nvGraphicFramePr>
          <p:cNvPr id="5" name="Chart 4"/>
          <p:cNvGraphicFramePr/>
          <p:nvPr/>
        </p:nvGraphicFramePr>
        <p:xfrm>
          <a:off x="0" y="2286000"/>
          <a:ext cx="4191000" cy="2819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p:nvPr/>
        </p:nvGraphicFramePr>
        <p:xfrm>
          <a:off x="3962400" y="2286000"/>
          <a:ext cx="5181600" cy="281940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304800" y="5542002"/>
            <a:ext cx="8534400" cy="553998"/>
          </a:xfrm>
          <a:prstGeom prst="rect">
            <a:avLst/>
          </a:prstGeom>
          <a:noFill/>
        </p:spPr>
        <p:txBody>
          <a:bodyPr wrap="square" rtlCol="0">
            <a:spAutoFit/>
          </a:bodyPr>
          <a:lstStyle/>
          <a:p>
            <a:pPr algn="ctr"/>
            <a:r>
              <a:rPr lang="en-US" sz="3000" i="1" dirty="0" smtClean="0">
                <a:solidFill>
                  <a:srgbClr val="C00000"/>
                </a:solidFill>
              </a:rPr>
              <a:t>Significant fairness benefits across different systems </a:t>
            </a:r>
            <a:endParaRPr lang="en-US" sz="3000" i="1" dirty="0">
              <a:solidFill>
                <a:srgbClr val="C00000"/>
              </a:solidFill>
            </a:endParaRPr>
          </a:p>
        </p:txBody>
      </p:sp>
    </p:spTree>
    <p:extLst>
      <p:ext uri="{BB962C8B-B14F-4D97-AF65-F5344CB8AC3E}">
        <p14:creationId xmlns:p14="http://schemas.microsoft.com/office/powerpoint/2010/main" val="2980164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ASM-</a:t>
            </a:r>
            <a:r>
              <a:rPr lang="en-US" dirty="0" err="1" smtClean="0"/>
              <a:t>QoS</a:t>
            </a:r>
            <a:r>
              <a:rPr lang="en-US" dirty="0" smtClean="0"/>
              <a:t>: Meeting Slowdown Bounds</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57</a:t>
            </a:fld>
            <a:endParaRPr lang="en-US"/>
          </a:p>
        </p:txBody>
      </p:sp>
      <p:graphicFrame>
        <p:nvGraphicFramePr>
          <p:cNvPr id="5" name="Chart 4"/>
          <p:cNvGraphicFramePr/>
          <p:nvPr/>
        </p:nvGraphicFramePr>
        <p:xfrm>
          <a:off x="1066800" y="1905000"/>
          <a:ext cx="6858000" cy="4114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0176404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Previous Approach: Estimate Interference Experienced Per-Request</a:t>
            </a:r>
            <a:endParaRPr lang="en-US" baseline="-25000" dirty="0"/>
          </a:p>
        </p:txBody>
      </p:sp>
      <p:sp>
        <p:nvSpPr>
          <p:cNvPr id="4" name="Slide Number Placeholder 3"/>
          <p:cNvSpPr>
            <a:spLocks noGrp="1"/>
          </p:cNvSpPr>
          <p:nvPr>
            <p:ph type="sldNum" sz="quarter" idx="12"/>
          </p:nvPr>
        </p:nvSpPr>
        <p:spPr>
          <a:xfrm>
            <a:off x="7010400" y="5121275"/>
            <a:ext cx="2133600" cy="365125"/>
          </a:xfrm>
        </p:spPr>
        <p:txBody>
          <a:bodyPr/>
          <a:lstStyle/>
          <a:p>
            <a:fld id="{2CF4AA75-1AE0-4593-99DD-33F3F40BED72}" type="slidenum">
              <a:rPr lang="en-US" smtClean="0"/>
              <a:pPr/>
              <a:t>58</a:t>
            </a:fld>
            <a:endParaRPr lang="en-US"/>
          </a:p>
        </p:txBody>
      </p:sp>
      <p:sp>
        <p:nvSpPr>
          <p:cNvPr id="11" name="TextBox 10"/>
          <p:cNvSpPr txBox="1"/>
          <p:nvPr/>
        </p:nvSpPr>
        <p:spPr>
          <a:xfrm>
            <a:off x="381000" y="2590800"/>
            <a:ext cx="1981200" cy="646331"/>
          </a:xfrm>
          <a:prstGeom prst="rect">
            <a:avLst/>
          </a:prstGeom>
          <a:noFill/>
        </p:spPr>
        <p:txBody>
          <a:bodyPr wrap="square" rtlCol="0">
            <a:spAutoFit/>
          </a:bodyPr>
          <a:lstStyle/>
          <a:p>
            <a:pPr algn="ctr"/>
            <a:r>
              <a:rPr lang="en-US" i="1" dirty="0" smtClean="0"/>
              <a:t>Shared </a:t>
            </a:r>
          </a:p>
          <a:p>
            <a:pPr algn="ctr"/>
            <a:r>
              <a:rPr lang="en-US" i="1" dirty="0" smtClean="0"/>
              <a:t>(With interference</a:t>
            </a:r>
            <a:r>
              <a:rPr lang="en-US" dirty="0" smtClean="0"/>
              <a:t>)</a:t>
            </a:r>
            <a:endParaRPr lang="en-US" dirty="0"/>
          </a:p>
        </p:txBody>
      </p:sp>
      <p:cxnSp>
        <p:nvCxnSpPr>
          <p:cNvPr id="12" name="Straight Arrow Connector 11"/>
          <p:cNvCxnSpPr/>
          <p:nvPr/>
        </p:nvCxnSpPr>
        <p:spPr>
          <a:xfrm>
            <a:off x="2743200" y="2590800"/>
            <a:ext cx="0" cy="68580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743200" y="2971800"/>
            <a:ext cx="5486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8305800" y="2819400"/>
            <a:ext cx="838200" cy="369332"/>
          </a:xfrm>
          <a:prstGeom prst="rect">
            <a:avLst/>
          </a:prstGeom>
          <a:noFill/>
        </p:spPr>
        <p:txBody>
          <a:bodyPr wrap="square" rtlCol="0">
            <a:spAutoFit/>
          </a:bodyPr>
          <a:lstStyle/>
          <a:p>
            <a:r>
              <a:rPr lang="en-US" i="1" dirty="0" smtClean="0"/>
              <a:t>time</a:t>
            </a:r>
            <a:endParaRPr lang="en-US" i="1" dirty="0"/>
          </a:p>
        </p:txBody>
      </p:sp>
      <p:sp>
        <p:nvSpPr>
          <p:cNvPr id="16" name="TextBox 15"/>
          <p:cNvSpPr txBox="1"/>
          <p:nvPr/>
        </p:nvSpPr>
        <p:spPr>
          <a:xfrm>
            <a:off x="4648200" y="3276600"/>
            <a:ext cx="1752600" cy="369332"/>
          </a:xfrm>
          <a:prstGeom prst="rect">
            <a:avLst/>
          </a:prstGeom>
          <a:noFill/>
        </p:spPr>
        <p:txBody>
          <a:bodyPr wrap="square" rtlCol="0">
            <a:spAutoFit/>
          </a:bodyPr>
          <a:lstStyle/>
          <a:p>
            <a:r>
              <a:rPr lang="en-US" i="1" dirty="0" smtClean="0"/>
              <a:t>Execution time</a:t>
            </a:r>
            <a:endParaRPr lang="en-US" i="1" dirty="0"/>
          </a:p>
        </p:txBody>
      </p:sp>
      <p:sp>
        <p:nvSpPr>
          <p:cNvPr id="23" name="Rectangle 22"/>
          <p:cNvSpPr/>
          <p:nvPr/>
        </p:nvSpPr>
        <p:spPr>
          <a:xfrm>
            <a:off x="3657600" y="3581400"/>
            <a:ext cx="9906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Req</a:t>
            </a:r>
            <a:r>
              <a:rPr lang="en-US" dirty="0" smtClean="0">
                <a:solidFill>
                  <a:schemeClr val="tx1"/>
                </a:solidFill>
              </a:rPr>
              <a:t> A</a:t>
            </a:r>
            <a:endParaRPr lang="en-US" dirty="0">
              <a:solidFill>
                <a:schemeClr val="tx1"/>
              </a:solidFill>
            </a:endParaRPr>
          </a:p>
        </p:txBody>
      </p:sp>
      <p:sp>
        <p:nvSpPr>
          <p:cNvPr id="24" name="Rectangle 23"/>
          <p:cNvSpPr/>
          <p:nvPr/>
        </p:nvSpPr>
        <p:spPr>
          <a:xfrm>
            <a:off x="3657600" y="2864068"/>
            <a:ext cx="2133600" cy="260132"/>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343400" y="4038600"/>
            <a:ext cx="9906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Req</a:t>
            </a:r>
            <a:r>
              <a:rPr lang="en-US" dirty="0" smtClean="0">
                <a:solidFill>
                  <a:schemeClr val="tx1"/>
                </a:solidFill>
              </a:rPr>
              <a:t> B</a:t>
            </a:r>
          </a:p>
        </p:txBody>
      </p:sp>
      <p:sp>
        <p:nvSpPr>
          <p:cNvPr id="26" name="Rectangle 25"/>
          <p:cNvSpPr/>
          <p:nvPr/>
        </p:nvSpPr>
        <p:spPr>
          <a:xfrm>
            <a:off x="4755932" y="4508936"/>
            <a:ext cx="9906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tx1"/>
                </a:solidFill>
              </a:rPr>
              <a:t>Req</a:t>
            </a:r>
            <a:r>
              <a:rPr lang="en-US" dirty="0" smtClean="0">
                <a:solidFill>
                  <a:schemeClr val="tx1"/>
                </a:solidFill>
              </a:rPr>
              <a:t> C</a:t>
            </a:r>
          </a:p>
        </p:txBody>
      </p:sp>
      <p:sp>
        <p:nvSpPr>
          <p:cNvPr id="27" name="Rectangle 26"/>
          <p:cNvSpPr/>
          <p:nvPr/>
        </p:nvSpPr>
        <p:spPr>
          <a:xfrm>
            <a:off x="350790" y="5505855"/>
            <a:ext cx="8423565"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i="1" dirty="0" smtClean="0">
                <a:solidFill>
                  <a:srgbClr val="C00000"/>
                </a:solidFill>
              </a:rPr>
              <a:t>Request Overlap Makes Interference Estimation Per-Request Difficult</a:t>
            </a:r>
            <a:endParaRPr lang="en-US" sz="3500" i="1" dirty="0">
              <a:solidFill>
                <a:srgbClr val="C00000"/>
              </a:solidFill>
            </a:endParaRPr>
          </a:p>
        </p:txBody>
      </p:sp>
      <p:cxnSp>
        <p:nvCxnSpPr>
          <p:cNvPr id="29" name="Straight Connector 28"/>
          <p:cNvCxnSpPr/>
          <p:nvPr/>
        </p:nvCxnSpPr>
        <p:spPr>
          <a:xfrm>
            <a:off x="2743200" y="3200400"/>
            <a:ext cx="5410200" cy="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7932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5" grpId="0" animBg="1"/>
      <p:bldP spid="26" grpId="0" animBg="1"/>
      <p:bldP spid="27" grpId="0" animBg="1"/>
      <p:bldP spid="27" grpId="1"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Estimating </a:t>
            </a:r>
            <a:r>
              <a:rPr lang="en-US" dirty="0" err="1" smtClean="0"/>
              <a:t>Performance</a:t>
            </a:r>
            <a:r>
              <a:rPr lang="en-US" baseline="-25000" dirty="0" err="1" smtClean="0"/>
              <a:t>Alone</a:t>
            </a:r>
            <a:r>
              <a:rPr lang="en-US" dirty="0" smtClean="0"/>
              <a:t> </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59</a:t>
            </a:fld>
            <a:endParaRPr lang="en-US"/>
          </a:p>
        </p:txBody>
      </p:sp>
      <p:sp>
        <p:nvSpPr>
          <p:cNvPr id="5" name="TextBox 4"/>
          <p:cNvSpPr txBox="1"/>
          <p:nvPr/>
        </p:nvSpPr>
        <p:spPr>
          <a:xfrm>
            <a:off x="152400" y="2209800"/>
            <a:ext cx="2362200" cy="707886"/>
          </a:xfrm>
          <a:prstGeom prst="rect">
            <a:avLst/>
          </a:prstGeom>
          <a:noFill/>
        </p:spPr>
        <p:txBody>
          <a:bodyPr wrap="square" rtlCol="0">
            <a:spAutoFit/>
          </a:bodyPr>
          <a:lstStyle/>
          <a:p>
            <a:pPr algn="ctr"/>
            <a:r>
              <a:rPr lang="en-US" sz="2000" b="1" i="1" dirty="0" smtClean="0"/>
              <a:t>Shared </a:t>
            </a:r>
          </a:p>
          <a:p>
            <a:pPr algn="ctr"/>
            <a:r>
              <a:rPr lang="en-US" sz="2000" b="1" i="1" dirty="0" smtClean="0"/>
              <a:t>(With interference</a:t>
            </a:r>
            <a:r>
              <a:rPr lang="en-US" sz="2000" b="1" dirty="0" smtClean="0"/>
              <a:t>)</a:t>
            </a:r>
            <a:endParaRPr lang="en-US" sz="2000" b="1" dirty="0"/>
          </a:p>
        </p:txBody>
      </p:sp>
      <p:cxnSp>
        <p:nvCxnSpPr>
          <p:cNvPr id="6" name="Straight Arrow Connector 5"/>
          <p:cNvCxnSpPr/>
          <p:nvPr/>
        </p:nvCxnSpPr>
        <p:spPr>
          <a:xfrm>
            <a:off x="2743200" y="2209800"/>
            <a:ext cx="0" cy="68580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2743200" y="2590800"/>
            <a:ext cx="5486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648200" y="2895600"/>
            <a:ext cx="1752600" cy="369332"/>
          </a:xfrm>
          <a:prstGeom prst="rect">
            <a:avLst/>
          </a:prstGeom>
          <a:noFill/>
        </p:spPr>
        <p:txBody>
          <a:bodyPr wrap="square" rtlCol="0">
            <a:spAutoFit/>
          </a:bodyPr>
          <a:lstStyle/>
          <a:p>
            <a:r>
              <a:rPr lang="en-US" i="1" dirty="0" smtClean="0"/>
              <a:t>Execution time</a:t>
            </a:r>
            <a:endParaRPr lang="en-US" i="1" dirty="0"/>
          </a:p>
        </p:txBody>
      </p:sp>
      <p:sp>
        <p:nvSpPr>
          <p:cNvPr id="9" name="Rectangle 8"/>
          <p:cNvSpPr/>
          <p:nvPr/>
        </p:nvSpPr>
        <p:spPr>
          <a:xfrm>
            <a:off x="3657600" y="3200400"/>
            <a:ext cx="990600" cy="381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err="1" smtClean="0">
                <a:solidFill>
                  <a:schemeClr val="bg1"/>
                </a:solidFill>
              </a:rPr>
              <a:t>Req</a:t>
            </a:r>
            <a:r>
              <a:rPr lang="en-US" dirty="0" smtClean="0">
                <a:solidFill>
                  <a:schemeClr val="bg1"/>
                </a:solidFill>
              </a:rPr>
              <a:t> A</a:t>
            </a:r>
            <a:endParaRPr lang="en-US" dirty="0">
              <a:solidFill>
                <a:schemeClr val="bg1"/>
              </a:solidFill>
            </a:endParaRPr>
          </a:p>
        </p:txBody>
      </p:sp>
      <p:sp>
        <p:nvSpPr>
          <p:cNvPr id="11" name="Rectangle 10"/>
          <p:cNvSpPr/>
          <p:nvPr/>
        </p:nvSpPr>
        <p:spPr>
          <a:xfrm>
            <a:off x="4390698" y="3657600"/>
            <a:ext cx="990600" cy="381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bg1"/>
                </a:solidFill>
              </a:rPr>
              <a:t>Req</a:t>
            </a:r>
            <a:r>
              <a:rPr lang="en-US" dirty="0" smtClean="0">
                <a:solidFill>
                  <a:schemeClr val="bg1"/>
                </a:solidFill>
              </a:rPr>
              <a:t> B</a:t>
            </a:r>
          </a:p>
        </p:txBody>
      </p:sp>
      <p:sp>
        <p:nvSpPr>
          <p:cNvPr id="12" name="Rectangle 11"/>
          <p:cNvSpPr/>
          <p:nvPr/>
        </p:nvSpPr>
        <p:spPr>
          <a:xfrm>
            <a:off x="4755932" y="4127936"/>
            <a:ext cx="990600" cy="3810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smtClean="0">
                <a:solidFill>
                  <a:schemeClr val="bg1"/>
                </a:solidFill>
              </a:rPr>
              <a:t>Req</a:t>
            </a:r>
            <a:r>
              <a:rPr lang="en-US" dirty="0" smtClean="0">
                <a:solidFill>
                  <a:schemeClr val="bg1"/>
                </a:solidFill>
              </a:rPr>
              <a:t> C</a:t>
            </a:r>
          </a:p>
        </p:txBody>
      </p:sp>
      <p:cxnSp>
        <p:nvCxnSpPr>
          <p:cNvPr id="13" name="Straight Connector 12"/>
          <p:cNvCxnSpPr/>
          <p:nvPr/>
        </p:nvCxnSpPr>
        <p:spPr>
          <a:xfrm>
            <a:off x="2743200" y="2819400"/>
            <a:ext cx="5410200" cy="0"/>
          </a:xfrm>
          <a:prstGeom prst="line">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4419600" y="3200400"/>
            <a:ext cx="3810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5181600" y="3657600"/>
            <a:ext cx="4572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38800" y="4130566"/>
            <a:ext cx="2286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6477000" y="4133196"/>
            <a:ext cx="5334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p:cNvSpPr txBox="1"/>
          <p:nvPr/>
        </p:nvSpPr>
        <p:spPr>
          <a:xfrm>
            <a:off x="7239000" y="3962400"/>
            <a:ext cx="1600200" cy="646331"/>
          </a:xfrm>
          <a:prstGeom prst="rect">
            <a:avLst/>
          </a:prstGeom>
          <a:noFill/>
        </p:spPr>
        <p:txBody>
          <a:bodyPr wrap="square" rtlCol="0">
            <a:spAutoFit/>
          </a:bodyPr>
          <a:lstStyle/>
          <a:p>
            <a:r>
              <a:rPr lang="en-US" dirty="0" smtClean="0"/>
              <a:t>Request Queued</a:t>
            </a:r>
            <a:endParaRPr lang="en-US" dirty="0"/>
          </a:p>
        </p:txBody>
      </p:sp>
      <p:sp>
        <p:nvSpPr>
          <p:cNvPr id="19" name="Rectangle 18"/>
          <p:cNvSpPr/>
          <p:nvPr/>
        </p:nvSpPr>
        <p:spPr>
          <a:xfrm>
            <a:off x="6477000" y="4684992"/>
            <a:ext cx="533400" cy="3048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7239000" y="4514196"/>
            <a:ext cx="1600200" cy="646331"/>
          </a:xfrm>
          <a:prstGeom prst="rect">
            <a:avLst/>
          </a:prstGeom>
          <a:noFill/>
        </p:spPr>
        <p:txBody>
          <a:bodyPr wrap="square" rtlCol="0">
            <a:spAutoFit/>
          </a:bodyPr>
          <a:lstStyle/>
          <a:p>
            <a:r>
              <a:rPr lang="en-US" dirty="0" smtClean="0"/>
              <a:t>Request Served</a:t>
            </a:r>
            <a:endParaRPr lang="en-US" dirty="0"/>
          </a:p>
        </p:txBody>
      </p:sp>
      <p:sp>
        <p:nvSpPr>
          <p:cNvPr id="21" name="Rectangle 20"/>
          <p:cNvSpPr/>
          <p:nvPr/>
        </p:nvSpPr>
        <p:spPr>
          <a:xfrm>
            <a:off x="350790" y="5162145"/>
            <a:ext cx="8423565" cy="14672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i="1" dirty="0" smtClean="0">
                <a:solidFill>
                  <a:srgbClr val="C00000"/>
                </a:solidFill>
              </a:rPr>
              <a:t>Difficult to estimate impact of interference per-request due to request overlap</a:t>
            </a:r>
          </a:p>
        </p:txBody>
      </p:sp>
    </p:spTree>
    <p:extLst>
      <p:ext uri="{BB962C8B-B14F-4D97-AF65-F5344CB8AC3E}">
        <p14:creationId xmlns:p14="http://schemas.microsoft.com/office/powerpoint/2010/main" val="3035041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Slowdown: Definition</a:t>
            </a:r>
            <a:endParaRPr lang="en-US" sz="4400" dirty="0"/>
          </a:p>
        </p:txBody>
      </p:sp>
      <p:sp>
        <p:nvSpPr>
          <p:cNvPr id="3" name="Content Placeholder 2"/>
          <p:cNvSpPr>
            <a:spLocks noGrp="1"/>
          </p:cNvSpPr>
          <p:nvPr>
            <p:ph idx="1"/>
          </p:nvPr>
        </p:nvSpPr>
        <p:spPr/>
        <p:txBody>
          <a:bodyPr/>
          <a:lstStyle/>
          <a:p>
            <a:pPr marL="0" indent="0">
              <a:buNone/>
            </a:pPr>
            <a:endParaRPr lang="en-US" dirty="0"/>
          </a:p>
        </p:txBody>
      </p:sp>
      <p:sp>
        <p:nvSpPr>
          <p:cNvPr id="6" name="Slide Number Placeholder 5"/>
          <p:cNvSpPr>
            <a:spLocks noGrp="1"/>
          </p:cNvSpPr>
          <p:nvPr>
            <p:ph type="sldNum" sz="quarter" idx="12"/>
          </p:nvPr>
        </p:nvSpPr>
        <p:spPr/>
        <p:txBody>
          <a:bodyPr/>
          <a:lstStyle/>
          <a:p>
            <a:fld id="{2CF4AA75-1AE0-4593-99DD-33F3F40BED72}" type="slidenum">
              <a:rPr lang="en-US" smtClean="0"/>
              <a:pPr/>
              <a:t>6</a:t>
            </a:fld>
            <a:endParaRPr lang="en-US"/>
          </a:p>
        </p:txBody>
      </p:sp>
      <mc:AlternateContent xmlns:mc="http://schemas.openxmlformats.org/markup-compatibility/2006" xmlns:a14="http://schemas.microsoft.com/office/drawing/2010/main">
        <mc:Choice Requires="a14">
          <p:sp>
            <p:nvSpPr>
              <p:cNvPr id="4" name="TextBox 3"/>
              <p:cNvSpPr txBox="1"/>
              <p:nvPr/>
            </p:nvSpPr>
            <p:spPr>
              <a:xfrm>
                <a:off x="457200" y="2743200"/>
                <a:ext cx="8610600" cy="1097032"/>
              </a:xfrm>
              <a:prstGeom prst="rect">
                <a:avLst/>
              </a:prstGeom>
              <a:noFill/>
            </p:spPr>
            <p:txBody>
              <a:bodyPr wrap="square" lIns="0" tIns="0" rIns="0" bIns="0" rtlCol="0">
                <a:spAutoFit/>
              </a:bodyPr>
              <a:lstStyle/>
              <a:p>
                <a:pPr algn="ctr">
                  <a:spcAft>
                    <a:spcPts val="600"/>
                  </a:spcAft>
                </a:pPr>
                <a:r>
                  <a:rPr lang="en-US" sz="5000" dirty="0" smtClean="0">
                    <a:latin typeface="Cambria Math" panose="02040503050406030204" pitchFamily="18" charset="0"/>
                    <a:cs typeface="Times New Roman" panose="02020603050405020304" pitchFamily="18" charset="0"/>
                  </a:rPr>
                  <a:t>Slowdown</a:t>
                </a:r>
                <a14:m>
                  <m:oMath xmlns:m="http://schemas.openxmlformats.org/officeDocument/2006/math">
                    <m:r>
                      <a:rPr lang="en-US" sz="4900" smtClean="0">
                        <a:latin typeface="Cambria Math" panose="02040503050406030204" pitchFamily="18" charset="0"/>
                        <a:cs typeface="Times New Roman" panose="02020603050405020304" pitchFamily="18" charset="0"/>
                      </a:rPr>
                      <m:t>=</m:t>
                    </m:r>
                    <m:f>
                      <m:fPr>
                        <m:ctrlPr>
                          <a:rPr lang="en-US" sz="4900" i="1" smtClean="0">
                            <a:latin typeface="Cambria Math" panose="02040503050406030204" pitchFamily="18" charset="0"/>
                            <a:cs typeface="Times New Roman" panose="02020603050405020304" pitchFamily="18" charset="0"/>
                          </a:rPr>
                        </m:ctrlPr>
                      </m:fPr>
                      <m:num>
                        <m:r>
                          <a:rPr lang="en-US" sz="4900" b="0" i="0" smtClean="0">
                            <a:latin typeface="Cambria Math" panose="02040503050406030204" pitchFamily="18" charset="0"/>
                            <a:cs typeface="Times New Roman" panose="02020603050405020304" pitchFamily="18" charset="0"/>
                          </a:rPr>
                          <m:t>    </m:t>
                        </m:r>
                        <m:r>
                          <m:rPr>
                            <m:sty m:val="p"/>
                          </m:rPr>
                          <a:rPr lang="en-US" sz="4900">
                            <a:latin typeface="Cambria Math" panose="02040503050406030204" pitchFamily="18" charset="0"/>
                            <a:cs typeface="Times New Roman" panose="02020603050405020304" pitchFamily="18" charset="0"/>
                          </a:rPr>
                          <m:t>Execution</m:t>
                        </m:r>
                        <m:r>
                          <a:rPr lang="en-US" sz="4900">
                            <a:latin typeface="Cambria Math" panose="02040503050406030204" pitchFamily="18" charset="0"/>
                            <a:cs typeface="Times New Roman" panose="02020603050405020304" pitchFamily="18" charset="0"/>
                          </a:rPr>
                          <m:t> </m:t>
                        </m:r>
                        <m:r>
                          <m:rPr>
                            <m:sty m:val="p"/>
                          </m:rPr>
                          <a:rPr lang="en-US" sz="4900">
                            <a:latin typeface="Cambria Math" panose="02040503050406030204" pitchFamily="18" charset="0"/>
                            <a:cs typeface="Times New Roman" panose="02020603050405020304" pitchFamily="18" charset="0"/>
                          </a:rPr>
                          <m:t>Time</m:t>
                        </m:r>
                        <m:r>
                          <a:rPr lang="en-US" sz="4900">
                            <a:latin typeface="Cambria Math" panose="02040503050406030204" pitchFamily="18" charset="0"/>
                            <a:cs typeface="Times New Roman" panose="02020603050405020304" pitchFamily="18" charset="0"/>
                          </a:rPr>
                          <m:t> </m:t>
                        </m:r>
                        <m:r>
                          <m:rPr>
                            <m:sty m:val="p"/>
                          </m:rPr>
                          <a:rPr lang="en-US" sz="4900" baseline="-25000">
                            <a:latin typeface="Cambria Math" panose="02040503050406030204" pitchFamily="18" charset="0"/>
                            <a:cs typeface="Times New Roman" panose="02020603050405020304" pitchFamily="18" charset="0"/>
                          </a:rPr>
                          <m:t>Shared</m:t>
                        </m:r>
                        <m:r>
                          <a:rPr lang="en-US" sz="4900">
                            <a:latin typeface="Cambria Math" panose="02040503050406030204" pitchFamily="18" charset="0"/>
                            <a:cs typeface="Times New Roman" panose="02020603050405020304" pitchFamily="18" charset="0"/>
                          </a:rPr>
                          <m:t>  </m:t>
                        </m:r>
                      </m:num>
                      <m:den>
                        <m:r>
                          <m:rPr>
                            <m:sty m:val="p"/>
                          </m:rPr>
                          <a:rPr lang="en-US" sz="4900">
                            <a:latin typeface="Cambria Math" panose="02040503050406030204" pitchFamily="18" charset="0"/>
                            <a:cs typeface="Times New Roman" panose="02020603050405020304" pitchFamily="18" charset="0"/>
                          </a:rPr>
                          <m:t>Execution</m:t>
                        </m:r>
                        <m:r>
                          <a:rPr lang="en-US" sz="4900">
                            <a:latin typeface="Cambria Math" panose="02040503050406030204" pitchFamily="18" charset="0"/>
                            <a:cs typeface="Times New Roman" panose="02020603050405020304" pitchFamily="18" charset="0"/>
                          </a:rPr>
                          <m:t> </m:t>
                        </m:r>
                        <m:r>
                          <m:rPr>
                            <m:sty m:val="p"/>
                          </m:rPr>
                          <a:rPr lang="en-US" sz="4900">
                            <a:latin typeface="Cambria Math" panose="02040503050406030204" pitchFamily="18" charset="0"/>
                            <a:cs typeface="Times New Roman" panose="02020603050405020304" pitchFamily="18" charset="0"/>
                          </a:rPr>
                          <m:t>Time</m:t>
                        </m:r>
                        <m:r>
                          <a:rPr lang="en-US" sz="4900">
                            <a:latin typeface="Cambria Math" panose="02040503050406030204" pitchFamily="18" charset="0"/>
                            <a:cs typeface="Times New Roman" panose="02020603050405020304" pitchFamily="18" charset="0"/>
                          </a:rPr>
                          <m:t> </m:t>
                        </m:r>
                        <m:r>
                          <m:rPr>
                            <m:sty m:val="p"/>
                          </m:rPr>
                          <a:rPr lang="en-US" sz="4900" baseline="-25000">
                            <a:latin typeface="Cambria Math" panose="02040503050406030204" pitchFamily="18" charset="0"/>
                            <a:cs typeface="Times New Roman" panose="02020603050405020304" pitchFamily="18" charset="0"/>
                          </a:rPr>
                          <m:t>Alone</m:t>
                        </m:r>
                      </m:den>
                    </m:f>
                  </m:oMath>
                </a14:m>
                <a:endParaRPr lang="en-US" sz="4900" dirty="0">
                  <a:latin typeface="Times New Roman" panose="02020603050405020304" pitchFamily="18" charset="0"/>
                  <a:cs typeface="Times New Roman" panose="02020603050405020304" pitchFamily="18" charset="0"/>
                </a:endParaRPr>
              </a:p>
            </p:txBody>
          </p:sp>
        </mc:Choice>
        <mc:Fallback xmlns="">
          <p:sp>
            <p:nvSpPr>
              <p:cNvPr id="4" name="TextBox 3"/>
              <p:cNvSpPr txBox="1">
                <a:spLocks noRot="1" noChangeAspect="1" noMove="1" noResize="1" noEditPoints="1" noAdjustHandles="1" noChangeArrowheads="1" noChangeShapeType="1" noTextEdit="1"/>
              </p:cNvSpPr>
              <p:nvPr/>
            </p:nvSpPr>
            <p:spPr>
              <a:xfrm>
                <a:off x="457200" y="2743200"/>
                <a:ext cx="8610600" cy="1097032"/>
              </a:xfrm>
              <a:prstGeom prst="rect">
                <a:avLst/>
              </a:prstGeom>
              <a:blipFill rotWithShape="0">
                <a:blip r:embed="rId4"/>
                <a:stretch>
                  <a:fillRect l="-4388" t="-3889" b="-18333"/>
                </a:stretch>
              </a:blipFill>
            </p:spPr>
            <p:txBody>
              <a:bodyPr/>
              <a:lstStyle/>
              <a:p>
                <a:r>
                  <a:rPr lang="en-US">
                    <a:noFill/>
                  </a:rPr>
                  <a:t> </a:t>
                </a:r>
              </a:p>
            </p:txBody>
          </p:sp>
        </mc:Fallback>
      </mc:AlternateContent>
    </p:spTree>
    <p:custDataLst>
      <p:tags r:id="rId1"/>
    </p:custDataLst>
    <p:extLst>
      <p:ext uri="{BB962C8B-B14F-4D97-AF65-F5344CB8AC3E}">
        <p14:creationId xmlns:p14="http://schemas.microsoft.com/office/powerpoint/2010/main" val="2176971650"/>
      </p:ext>
    </p:extLst>
  </p:cSld>
  <p:clrMapOvr>
    <a:masterClrMapping/>
  </p:clrMapOvr>
  <p:transition advTm="13216"/>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of Interference on Performance </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60</a:t>
            </a:fld>
            <a:endParaRPr lang="en-US"/>
          </a:p>
        </p:txBody>
      </p:sp>
      <p:sp>
        <p:nvSpPr>
          <p:cNvPr id="5" name="TextBox 4"/>
          <p:cNvSpPr txBox="1"/>
          <p:nvPr/>
        </p:nvSpPr>
        <p:spPr>
          <a:xfrm>
            <a:off x="0" y="1752600"/>
            <a:ext cx="2286000" cy="707886"/>
          </a:xfrm>
          <a:prstGeom prst="rect">
            <a:avLst/>
          </a:prstGeom>
          <a:noFill/>
        </p:spPr>
        <p:txBody>
          <a:bodyPr wrap="square" rtlCol="0">
            <a:spAutoFit/>
          </a:bodyPr>
          <a:lstStyle/>
          <a:p>
            <a:pPr algn="ctr"/>
            <a:r>
              <a:rPr lang="en-US" sz="2000" b="1" i="1" dirty="0" smtClean="0"/>
              <a:t>Alone </a:t>
            </a:r>
          </a:p>
          <a:p>
            <a:pPr algn="ctr"/>
            <a:r>
              <a:rPr lang="en-US" sz="2000" b="1" i="1" dirty="0" smtClean="0"/>
              <a:t>(No interference</a:t>
            </a:r>
            <a:r>
              <a:rPr lang="en-US" sz="2000" b="1" dirty="0" smtClean="0"/>
              <a:t>)</a:t>
            </a:r>
            <a:endParaRPr lang="en-US" sz="2000" b="1" dirty="0"/>
          </a:p>
        </p:txBody>
      </p:sp>
      <p:cxnSp>
        <p:nvCxnSpPr>
          <p:cNvPr id="7" name="Straight Arrow Connector 6"/>
          <p:cNvCxnSpPr/>
          <p:nvPr/>
        </p:nvCxnSpPr>
        <p:spPr>
          <a:xfrm>
            <a:off x="2743200" y="1752600"/>
            <a:ext cx="0" cy="68580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743200" y="2133600"/>
            <a:ext cx="2209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53000" y="1949668"/>
            <a:ext cx="838200" cy="369332"/>
          </a:xfrm>
          <a:prstGeom prst="rect">
            <a:avLst/>
          </a:prstGeom>
          <a:noFill/>
        </p:spPr>
        <p:txBody>
          <a:bodyPr wrap="square" rtlCol="0">
            <a:spAutoFit/>
          </a:bodyPr>
          <a:lstStyle/>
          <a:p>
            <a:r>
              <a:rPr lang="en-US" i="1" dirty="0" smtClean="0"/>
              <a:t>time</a:t>
            </a:r>
            <a:endParaRPr lang="en-US" i="1" dirty="0"/>
          </a:p>
        </p:txBody>
      </p:sp>
      <p:cxnSp>
        <p:nvCxnSpPr>
          <p:cNvPr id="13" name="Straight Arrow Connector 12"/>
          <p:cNvCxnSpPr/>
          <p:nvPr/>
        </p:nvCxnSpPr>
        <p:spPr>
          <a:xfrm>
            <a:off x="2743200" y="2286000"/>
            <a:ext cx="22098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076902" y="2373868"/>
            <a:ext cx="1752600" cy="369332"/>
          </a:xfrm>
          <a:prstGeom prst="rect">
            <a:avLst/>
          </a:prstGeom>
          <a:noFill/>
        </p:spPr>
        <p:txBody>
          <a:bodyPr wrap="square" rtlCol="0">
            <a:spAutoFit/>
          </a:bodyPr>
          <a:lstStyle/>
          <a:p>
            <a:r>
              <a:rPr lang="en-US" i="1" dirty="0" smtClean="0"/>
              <a:t>Execution time</a:t>
            </a:r>
            <a:endParaRPr lang="en-US" i="1" dirty="0"/>
          </a:p>
        </p:txBody>
      </p:sp>
      <p:sp>
        <p:nvSpPr>
          <p:cNvPr id="15" name="TextBox 14"/>
          <p:cNvSpPr txBox="1"/>
          <p:nvPr/>
        </p:nvSpPr>
        <p:spPr>
          <a:xfrm>
            <a:off x="0" y="3239869"/>
            <a:ext cx="2362200" cy="707886"/>
          </a:xfrm>
          <a:prstGeom prst="rect">
            <a:avLst/>
          </a:prstGeom>
          <a:noFill/>
        </p:spPr>
        <p:txBody>
          <a:bodyPr wrap="square" rtlCol="0">
            <a:spAutoFit/>
          </a:bodyPr>
          <a:lstStyle/>
          <a:p>
            <a:pPr algn="ctr"/>
            <a:r>
              <a:rPr lang="en-US" sz="2000" b="1" i="1" dirty="0" smtClean="0"/>
              <a:t>Shared </a:t>
            </a:r>
          </a:p>
          <a:p>
            <a:pPr algn="ctr"/>
            <a:r>
              <a:rPr lang="en-US" sz="2000" b="1" i="1" dirty="0" smtClean="0"/>
              <a:t>(With interference</a:t>
            </a:r>
            <a:r>
              <a:rPr lang="en-US" sz="2000" b="1" dirty="0" smtClean="0"/>
              <a:t>)</a:t>
            </a:r>
            <a:endParaRPr lang="en-US" sz="2000" b="1" dirty="0"/>
          </a:p>
        </p:txBody>
      </p:sp>
      <p:cxnSp>
        <p:nvCxnSpPr>
          <p:cNvPr id="16" name="Straight Arrow Connector 15"/>
          <p:cNvCxnSpPr/>
          <p:nvPr/>
        </p:nvCxnSpPr>
        <p:spPr>
          <a:xfrm>
            <a:off x="2743200" y="3239869"/>
            <a:ext cx="0" cy="68580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743200" y="3620869"/>
            <a:ext cx="5486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305800" y="3468469"/>
            <a:ext cx="838200" cy="369332"/>
          </a:xfrm>
          <a:prstGeom prst="rect">
            <a:avLst/>
          </a:prstGeom>
          <a:noFill/>
        </p:spPr>
        <p:txBody>
          <a:bodyPr wrap="square" rtlCol="0">
            <a:spAutoFit/>
          </a:bodyPr>
          <a:lstStyle/>
          <a:p>
            <a:r>
              <a:rPr lang="en-US" i="1" dirty="0" smtClean="0"/>
              <a:t>time</a:t>
            </a:r>
            <a:endParaRPr lang="en-US" i="1" dirty="0"/>
          </a:p>
        </p:txBody>
      </p:sp>
      <p:cxnSp>
        <p:nvCxnSpPr>
          <p:cNvPr id="19" name="Straight Arrow Connector 18"/>
          <p:cNvCxnSpPr/>
          <p:nvPr/>
        </p:nvCxnSpPr>
        <p:spPr>
          <a:xfrm>
            <a:off x="2743200" y="3849469"/>
            <a:ext cx="54864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648200" y="3925669"/>
            <a:ext cx="1752600" cy="369332"/>
          </a:xfrm>
          <a:prstGeom prst="rect">
            <a:avLst/>
          </a:prstGeom>
          <a:noFill/>
        </p:spPr>
        <p:txBody>
          <a:bodyPr wrap="square" rtlCol="0">
            <a:spAutoFit/>
          </a:bodyPr>
          <a:lstStyle/>
          <a:p>
            <a:r>
              <a:rPr lang="en-US" i="1" dirty="0" smtClean="0"/>
              <a:t>Execution time</a:t>
            </a:r>
            <a:endParaRPr lang="en-US" i="1" dirty="0"/>
          </a:p>
        </p:txBody>
      </p:sp>
      <p:sp>
        <p:nvSpPr>
          <p:cNvPr id="22" name="Rectangle 21"/>
          <p:cNvSpPr/>
          <p:nvPr/>
        </p:nvSpPr>
        <p:spPr>
          <a:xfrm>
            <a:off x="3657600" y="3513137"/>
            <a:ext cx="609600" cy="260132"/>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724400" y="3513137"/>
            <a:ext cx="838200" cy="24436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6019800" y="3513137"/>
            <a:ext cx="838200" cy="24436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7239000" y="3513137"/>
            <a:ext cx="838200" cy="244366"/>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9" name="Straight Arrow Connector 28"/>
          <p:cNvCxnSpPr>
            <a:stCxn id="22" idx="2"/>
          </p:cNvCxnSpPr>
          <p:nvPr/>
        </p:nvCxnSpPr>
        <p:spPr>
          <a:xfrm flipH="1">
            <a:off x="3581400" y="3773269"/>
            <a:ext cx="381000" cy="5334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2895600" y="4382869"/>
            <a:ext cx="1371600" cy="646331"/>
          </a:xfrm>
          <a:prstGeom prst="rect">
            <a:avLst/>
          </a:prstGeom>
          <a:noFill/>
        </p:spPr>
        <p:txBody>
          <a:bodyPr wrap="square" rtlCol="0">
            <a:spAutoFit/>
          </a:bodyPr>
          <a:lstStyle/>
          <a:p>
            <a:pPr algn="ctr"/>
            <a:r>
              <a:rPr lang="en-US" b="1" dirty="0" smtClean="0"/>
              <a:t>Impact of Interference</a:t>
            </a:r>
            <a:endParaRPr lang="en-US" b="1" dirty="0"/>
          </a:p>
        </p:txBody>
      </p:sp>
      <p:sp>
        <p:nvSpPr>
          <p:cNvPr id="25" name="Rectangle 24"/>
          <p:cNvSpPr/>
          <p:nvPr/>
        </p:nvSpPr>
        <p:spPr>
          <a:xfrm>
            <a:off x="350790" y="5029200"/>
            <a:ext cx="8423565" cy="14672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i="1" dirty="0" smtClean="0">
                <a:solidFill>
                  <a:srgbClr val="0070C0"/>
                </a:solidFill>
              </a:rPr>
              <a:t>Previous Approach: Estimate impact of interference at a per-request granularity</a:t>
            </a:r>
          </a:p>
          <a:p>
            <a:pPr algn="ctr"/>
            <a:r>
              <a:rPr lang="en-US" sz="3500" i="1" dirty="0" smtClean="0">
                <a:solidFill>
                  <a:srgbClr val="C00000"/>
                </a:solidFill>
              </a:rPr>
              <a:t>Difficult to estimate due to request overlap</a:t>
            </a:r>
          </a:p>
        </p:txBody>
      </p:sp>
    </p:spTree>
    <p:extLst>
      <p:ext uri="{BB962C8B-B14F-4D97-AF65-F5344CB8AC3E}">
        <p14:creationId xmlns:p14="http://schemas.microsoft.com/office/powerpoint/2010/main" val="168647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strVal val="#ppt_w*0.70"/>
                                          </p:val>
                                        </p:tav>
                                        <p:tav tm="100000">
                                          <p:val>
                                            <p:strVal val="#ppt_w"/>
                                          </p:val>
                                        </p:tav>
                                      </p:tavLst>
                                    </p:anim>
                                    <p:anim calcmode="lin" valueType="num">
                                      <p:cBhvr>
                                        <p:cTn id="8" dur="1000" fill="hold"/>
                                        <p:tgtEl>
                                          <p:spTgt spid="13"/>
                                        </p:tgtEl>
                                        <p:attrNameLst>
                                          <p:attrName>ppt_h</p:attrName>
                                        </p:attrNameLst>
                                      </p:cBhvr>
                                      <p:tavLst>
                                        <p:tav tm="0">
                                          <p:val>
                                            <p:strVal val="#ppt_h"/>
                                          </p:val>
                                        </p:tav>
                                        <p:tav tm="100000">
                                          <p:val>
                                            <p:strVal val="#ppt_h"/>
                                          </p:val>
                                        </p:tav>
                                      </p:tavLst>
                                    </p:anim>
                                    <p:animEffect transition="in" filter="fade">
                                      <p:cBhvr>
                                        <p:cTn id="9" dur="1000"/>
                                        <p:tgtEl>
                                          <p:spTgt spid="13"/>
                                        </p:tgtEl>
                                      </p:cBhvr>
                                    </p:animEffect>
                                  </p:childTnLst>
                                </p:cTn>
                              </p:par>
                              <p:par>
                                <p:cTn id="10" presetID="1" presetClass="entr" presetSubtype="0" fill="hold" grpId="0" nodeType="withEffect">
                                  <p:stCondLst>
                                    <p:cond delay="0"/>
                                  </p:stCondLst>
                                  <p:childTnLst>
                                    <p:set>
                                      <p:cBhvr>
                                        <p:cTn id="11" dur="1" fill="hold">
                                          <p:stCondLst>
                                            <p:cond delay="0"/>
                                          </p:stCondLst>
                                        </p:cTn>
                                        <p:tgtEl>
                                          <p:spTgt spid="1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5"/>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23"/>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2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7"/>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19"/>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20"/>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0"/>
                                          </p:stCondLst>
                                        </p:cTn>
                                        <p:tgtEl>
                                          <p:spTgt spid="29"/>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30"/>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1" presetClass="entr" presetSubtype="0" fill="hold" nodeType="clickEffect">
                                  <p:stCondLst>
                                    <p:cond delay="0"/>
                                  </p:stCondLst>
                                  <p:childTnLst>
                                    <p:set>
                                      <p:cBhvr>
                                        <p:cTn id="45"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8" grpId="0"/>
      <p:bldP spid="20" grpId="0"/>
      <p:bldP spid="22" grpId="0" animBg="1"/>
      <p:bldP spid="23" grpId="0" animBg="1"/>
      <p:bldP spid="24" grpId="0" animBg="1"/>
      <p:bldP spid="27" grpId="0" animBg="1"/>
      <p:bldP spid="3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Approach: Impact of </a:t>
            </a:r>
            <a:br>
              <a:rPr lang="en-US" dirty="0" smtClean="0"/>
            </a:br>
            <a:r>
              <a:rPr lang="en-US" dirty="0" smtClean="0"/>
              <a:t>Interference on Performance </a:t>
            </a: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7</a:t>
            </a:fld>
            <a:endParaRPr lang="en-US"/>
          </a:p>
        </p:txBody>
      </p:sp>
      <p:sp>
        <p:nvSpPr>
          <p:cNvPr id="5" name="TextBox 4"/>
          <p:cNvSpPr txBox="1"/>
          <p:nvPr/>
        </p:nvSpPr>
        <p:spPr>
          <a:xfrm>
            <a:off x="0" y="1509704"/>
            <a:ext cx="2286000" cy="707886"/>
          </a:xfrm>
          <a:prstGeom prst="rect">
            <a:avLst/>
          </a:prstGeom>
          <a:noFill/>
        </p:spPr>
        <p:txBody>
          <a:bodyPr wrap="square" rtlCol="0">
            <a:spAutoFit/>
          </a:bodyPr>
          <a:lstStyle/>
          <a:p>
            <a:pPr algn="ctr"/>
            <a:r>
              <a:rPr lang="en-US" sz="2000" b="1" i="1" dirty="0" smtClean="0"/>
              <a:t>Alone </a:t>
            </a:r>
          </a:p>
          <a:p>
            <a:pPr algn="ctr"/>
            <a:r>
              <a:rPr lang="en-US" sz="2000" b="1" i="1" dirty="0" smtClean="0"/>
              <a:t>(No interference</a:t>
            </a:r>
            <a:r>
              <a:rPr lang="en-US" sz="2000" b="1" dirty="0" smtClean="0"/>
              <a:t>)</a:t>
            </a:r>
            <a:endParaRPr lang="en-US" sz="2000" b="1" dirty="0"/>
          </a:p>
        </p:txBody>
      </p:sp>
      <p:cxnSp>
        <p:nvCxnSpPr>
          <p:cNvPr id="7" name="Straight Arrow Connector 6"/>
          <p:cNvCxnSpPr/>
          <p:nvPr/>
        </p:nvCxnSpPr>
        <p:spPr>
          <a:xfrm>
            <a:off x="2743200" y="1509704"/>
            <a:ext cx="0" cy="68580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743200" y="1890704"/>
            <a:ext cx="2209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4953000" y="1706772"/>
            <a:ext cx="838200" cy="369332"/>
          </a:xfrm>
          <a:prstGeom prst="rect">
            <a:avLst/>
          </a:prstGeom>
          <a:noFill/>
        </p:spPr>
        <p:txBody>
          <a:bodyPr wrap="square" rtlCol="0">
            <a:spAutoFit/>
          </a:bodyPr>
          <a:lstStyle/>
          <a:p>
            <a:r>
              <a:rPr lang="en-US" i="1" dirty="0" smtClean="0"/>
              <a:t>time</a:t>
            </a:r>
            <a:endParaRPr lang="en-US" i="1" dirty="0"/>
          </a:p>
        </p:txBody>
      </p:sp>
      <p:cxnSp>
        <p:nvCxnSpPr>
          <p:cNvPr id="13" name="Straight Arrow Connector 12"/>
          <p:cNvCxnSpPr/>
          <p:nvPr/>
        </p:nvCxnSpPr>
        <p:spPr>
          <a:xfrm>
            <a:off x="2743200" y="2043104"/>
            <a:ext cx="22098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076902" y="2130972"/>
            <a:ext cx="1752600" cy="369332"/>
          </a:xfrm>
          <a:prstGeom prst="rect">
            <a:avLst/>
          </a:prstGeom>
          <a:noFill/>
        </p:spPr>
        <p:txBody>
          <a:bodyPr wrap="square" rtlCol="0">
            <a:spAutoFit/>
          </a:bodyPr>
          <a:lstStyle/>
          <a:p>
            <a:r>
              <a:rPr lang="en-US" i="1" dirty="0" smtClean="0"/>
              <a:t>Execution time</a:t>
            </a:r>
            <a:endParaRPr lang="en-US" i="1" dirty="0"/>
          </a:p>
        </p:txBody>
      </p:sp>
      <p:sp>
        <p:nvSpPr>
          <p:cNvPr id="15" name="TextBox 14"/>
          <p:cNvSpPr txBox="1"/>
          <p:nvPr/>
        </p:nvSpPr>
        <p:spPr>
          <a:xfrm>
            <a:off x="0" y="2514600"/>
            <a:ext cx="2362200" cy="707886"/>
          </a:xfrm>
          <a:prstGeom prst="rect">
            <a:avLst/>
          </a:prstGeom>
          <a:noFill/>
        </p:spPr>
        <p:txBody>
          <a:bodyPr wrap="square" rtlCol="0">
            <a:spAutoFit/>
          </a:bodyPr>
          <a:lstStyle/>
          <a:p>
            <a:pPr algn="ctr"/>
            <a:r>
              <a:rPr lang="en-US" sz="2000" b="1" i="1" dirty="0" smtClean="0"/>
              <a:t>Shared </a:t>
            </a:r>
          </a:p>
          <a:p>
            <a:pPr algn="ctr"/>
            <a:r>
              <a:rPr lang="en-US" sz="2000" b="1" i="1" dirty="0" smtClean="0"/>
              <a:t>(With interference</a:t>
            </a:r>
            <a:r>
              <a:rPr lang="en-US" sz="2000" b="1" dirty="0" smtClean="0"/>
              <a:t>)</a:t>
            </a:r>
            <a:endParaRPr lang="en-US" sz="2000" b="1" dirty="0"/>
          </a:p>
        </p:txBody>
      </p:sp>
      <p:cxnSp>
        <p:nvCxnSpPr>
          <p:cNvPr id="16" name="Straight Arrow Connector 15"/>
          <p:cNvCxnSpPr/>
          <p:nvPr/>
        </p:nvCxnSpPr>
        <p:spPr>
          <a:xfrm>
            <a:off x="2743200" y="2514600"/>
            <a:ext cx="0" cy="685800"/>
          </a:xfrm>
          <a:prstGeom prst="straightConnector1">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743200" y="2895600"/>
            <a:ext cx="54864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305800" y="2689451"/>
            <a:ext cx="838200" cy="369332"/>
          </a:xfrm>
          <a:prstGeom prst="rect">
            <a:avLst/>
          </a:prstGeom>
          <a:noFill/>
        </p:spPr>
        <p:txBody>
          <a:bodyPr wrap="square" rtlCol="0">
            <a:spAutoFit/>
          </a:bodyPr>
          <a:lstStyle/>
          <a:p>
            <a:r>
              <a:rPr lang="en-US" i="1" dirty="0" smtClean="0"/>
              <a:t>time</a:t>
            </a:r>
            <a:endParaRPr lang="en-US" i="1" dirty="0"/>
          </a:p>
        </p:txBody>
      </p:sp>
      <p:cxnSp>
        <p:nvCxnSpPr>
          <p:cNvPr id="19" name="Straight Arrow Connector 18"/>
          <p:cNvCxnSpPr/>
          <p:nvPr/>
        </p:nvCxnSpPr>
        <p:spPr>
          <a:xfrm>
            <a:off x="2743200" y="3064240"/>
            <a:ext cx="5486400" cy="0"/>
          </a:xfrm>
          <a:prstGeom prst="straightConnector1">
            <a:avLst/>
          </a:prstGeom>
          <a:ln w="190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648200" y="3200400"/>
            <a:ext cx="1752600" cy="369332"/>
          </a:xfrm>
          <a:prstGeom prst="rect">
            <a:avLst/>
          </a:prstGeom>
          <a:noFill/>
        </p:spPr>
        <p:txBody>
          <a:bodyPr wrap="square" rtlCol="0">
            <a:spAutoFit/>
          </a:bodyPr>
          <a:lstStyle/>
          <a:p>
            <a:r>
              <a:rPr lang="en-US" i="1" dirty="0" smtClean="0"/>
              <a:t>Execution time</a:t>
            </a:r>
            <a:endParaRPr lang="en-US" i="1" dirty="0"/>
          </a:p>
        </p:txBody>
      </p:sp>
      <p:cxnSp>
        <p:nvCxnSpPr>
          <p:cNvPr id="29" name="Straight Arrow Connector 28"/>
          <p:cNvCxnSpPr/>
          <p:nvPr/>
        </p:nvCxnSpPr>
        <p:spPr>
          <a:xfrm flipH="1">
            <a:off x="3352800" y="3027579"/>
            <a:ext cx="228600" cy="572869"/>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2667000" y="3581400"/>
            <a:ext cx="1371600" cy="646331"/>
          </a:xfrm>
          <a:prstGeom prst="rect">
            <a:avLst/>
          </a:prstGeom>
          <a:noFill/>
        </p:spPr>
        <p:txBody>
          <a:bodyPr wrap="square" rtlCol="0">
            <a:spAutoFit/>
          </a:bodyPr>
          <a:lstStyle/>
          <a:p>
            <a:pPr algn="ctr"/>
            <a:r>
              <a:rPr lang="en-US" b="1" dirty="0" smtClean="0"/>
              <a:t>Impact of Interference</a:t>
            </a:r>
            <a:endParaRPr lang="en-US" b="1" dirty="0"/>
          </a:p>
        </p:txBody>
      </p:sp>
      <p:sp>
        <p:nvSpPr>
          <p:cNvPr id="25" name="Rectangle 24"/>
          <p:cNvSpPr/>
          <p:nvPr/>
        </p:nvSpPr>
        <p:spPr>
          <a:xfrm>
            <a:off x="350790" y="4419600"/>
            <a:ext cx="8423565" cy="14672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i="1" dirty="0" smtClean="0">
                <a:solidFill>
                  <a:srgbClr val="0070C0"/>
                </a:solidFill>
              </a:rPr>
              <a:t>Previous Approach: Estimate impact of interference at a per-request granularity</a:t>
            </a:r>
          </a:p>
          <a:p>
            <a:pPr algn="ctr"/>
            <a:r>
              <a:rPr lang="en-US" sz="3500" i="1" dirty="0" smtClean="0">
                <a:solidFill>
                  <a:srgbClr val="C00000"/>
                </a:solidFill>
              </a:rPr>
              <a:t>Difficult to estimate due to request overlap</a:t>
            </a:r>
          </a:p>
        </p:txBody>
      </p:sp>
      <p:sp>
        <p:nvSpPr>
          <p:cNvPr id="47" name="Rounded Rectangle 46"/>
          <p:cNvSpPr/>
          <p:nvPr/>
        </p:nvSpPr>
        <p:spPr>
          <a:xfrm>
            <a:off x="3319464" y="2656107"/>
            <a:ext cx="609600" cy="428624"/>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2819400" y="2735263"/>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3400418" y="2736243"/>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4033949" y="2735247"/>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Rectangle 77"/>
          <p:cNvSpPr/>
          <p:nvPr/>
        </p:nvSpPr>
        <p:spPr>
          <a:xfrm>
            <a:off x="4629260" y="2736227"/>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5715000" y="2735231"/>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5181600" y="2735215"/>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6858000" y="2735199"/>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6324600" y="2735183"/>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7467600" y="2735167"/>
            <a:ext cx="457200" cy="304800"/>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ounded Rectangle 84"/>
          <p:cNvSpPr/>
          <p:nvPr/>
        </p:nvSpPr>
        <p:spPr>
          <a:xfrm>
            <a:off x="3167064" y="2675129"/>
            <a:ext cx="2547936" cy="409618"/>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301335" y="4419600"/>
            <a:ext cx="8423565" cy="15834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500" i="1" dirty="0" smtClean="0">
                <a:solidFill>
                  <a:schemeClr val="accent3">
                    <a:lumMod val="50000"/>
                  </a:schemeClr>
                </a:solidFill>
              </a:rPr>
              <a:t>Our Approach: Estimate impact of interference aggregated over requests</a:t>
            </a:r>
          </a:p>
        </p:txBody>
      </p:sp>
    </p:spTree>
    <p:custDataLst>
      <p:tags r:id="rId1"/>
    </p:custDataLst>
    <p:extLst>
      <p:ext uri="{BB962C8B-B14F-4D97-AF65-F5344CB8AC3E}">
        <p14:creationId xmlns:p14="http://schemas.microsoft.com/office/powerpoint/2010/main" val="2808515526"/>
      </p:ext>
    </p:extLst>
  </p:cSld>
  <p:clrMapOvr>
    <a:masterClrMapping/>
  </p:clrMapOvr>
  <p:transition advTm="54245"/>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grpId="1" nodeType="clickEffect">
                                  <p:stCondLst>
                                    <p:cond delay="0"/>
                                  </p:stCondLst>
                                  <p:childTnLst>
                                    <p:set>
                                      <p:cBhvr>
                                        <p:cTn id="16" dur="1" fill="hold">
                                          <p:stCondLst>
                                            <p:cond delay="0"/>
                                          </p:stCondLst>
                                        </p:cTn>
                                        <p:tgtEl>
                                          <p:spTgt spid="47"/>
                                        </p:tgtEl>
                                        <p:attrNameLst>
                                          <p:attrName>style.visibility</p:attrName>
                                        </p:attrNameLst>
                                      </p:cBhvr>
                                      <p:to>
                                        <p:strVal val="hidden"/>
                                      </p:to>
                                    </p:set>
                                  </p:childTnLst>
                                </p:cTn>
                              </p:par>
                              <p:par>
                                <p:cTn id="17" presetID="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7" grpId="1" animBg="1"/>
      <p:bldP spid="85" grpId="0" animBg="1"/>
      <p:bldP spid="3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00199"/>
            <a:ext cx="8229600" cy="4892675"/>
          </a:xfrm>
        </p:spPr>
        <p:txBody>
          <a:bodyPr>
            <a:normAutofit/>
          </a:bodyPr>
          <a:lstStyle/>
          <a:p>
            <a:pPr marL="514350" indent="-514350">
              <a:buAutoNum type="arabicPeriod"/>
            </a:pPr>
            <a:r>
              <a:rPr lang="en-US" b="1" dirty="0" smtClean="0">
                <a:solidFill>
                  <a:srgbClr val="0070C0"/>
                </a:solidFill>
              </a:rPr>
              <a:t>Quantify Slowdown</a:t>
            </a:r>
          </a:p>
          <a:p>
            <a:pPr marL="857250" lvl="1" indent="-457200"/>
            <a:r>
              <a:rPr lang="en-US" dirty="0" smtClean="0"/>
              <a:t>Key Observation</a:t>
            </a:r>
          </a:p>
          <a:p>
            <a:pPr marL="857250" lvl="1" indent="-457200"/>
            <a:r>
              <a:rPr lang="en-US" dirty="0" smtClean="0">
                <a:solidFill>
                  <a:schemeClr val="bg1">
                    <a:lumMod val="75000"/>
                  </a:schemeClr>
                </a:solidFill>
              </a:rPr>
              <a:t>Estimating Cache Access Rate </a:t>
            </a:r>
            <a:r>
              <a:rPr lang="en-US" baseline="-25000" dirty="0" smtClean="0">
                <a:solidFill>
                  <a:schemeClr val="bg1">
                    <a:lumMod val="75000"/>
                  </a:schemeClr>
                </a:solidFill>
              </a:rPr>
              <a:t>Alone</a:t>
            </a:r>
          </a:p>
          <a:p>
            <a:pPr marL="857250" lvl="1" indent="-457200"/>
            <a:r>
              <a:rPr lang="en-US" dirty="0">
                <a:solidFill>
                  <a:schemeClr val="bg1">
                    <a:lumMod val="75000"/>
                  </a:schemeClr>
                </a:solidFill>
              </a:rPr>
              <a:t>ASM: Putting it All </a:t>
            </a:r>
            <a:r>
              <a:rPr lang="en-US" dirty="0" smtClean="0">
                <a:solidFill>
                  <a:schemeClr val="bg1">
                    <a:lumMod val="75000"/>
                  </a:schemeClr>
                </a:solidFill>
              </a:rPr>
              <a:t>Together</a:t>
            </a:r>
          </a:p>
          <a:p>
            <a:pPr marL="857250" lvl="1" indent="-457200"/>
            <a:r>
              <a:rPr lang="en-US" dirty="0" smtClean="0">
                <a:solidFill>
                  <a:schemeClr val="bg1">
                    <a:lumMod val="75000"/>
                  </a:schemeClr>
                </a:solidFill>
              </a:rPr>
              <a:t>Evaluation</a:t>
            </a:r>
          </a:p>
          <a:p>
            <a:pPr marL="514350" indent="-514350">
              <a:buAutoNum type="arabicPeriod" startAt="2"/>
            </a:pPr>
            <a:r>
              <a:rPr lang="en-US" dirty="0" smtClean="0">
                <a:solidFill>
                  <a:srgbClr val="0070C0"/>
                </a:solidFill>
              </a:rPr>
              <a:t>Control Slowdown</a:t>
            </a:r>
          </a:p>
          <a:p>
            <a:pPr marL="857250" lvl="1" indent="-457200"/>
            <a:r>
              <a:rPr lang="en-US" dirty="0" smtClean="0">
                <a:solidFill>
                  <a:schemeClr val="bg1">
                    <a:lumMod val="75000"/>
                  </a:schemeClr>
                </a:solidFill>
              </a:rPr>
              <a:t>Slowdown-aware Cache Capacity </a:t>
            </a:r>
            <a:r>
              <a:rPr lang="en-US" dirty="0">
                <a:solidFill>
                  <a:schemeClr val="bg1">
                    <a:lumMod val="75000"/>
                  </a:schemeClr>
                </a:solidFill>
              </a:rPr>
              <a:t>A</a:t>
            </a:r>
            <a:r>
              <a:rPr lang="en-US" dirty="0" smtClean="0">
                <a:solidFill>
                  <a:schemeClr val="bg1">
                    <a:lumMod val="75000"/>
                  </a:schemeClr>
                </a:solidFill>
              </a:rPr>
              <a:t>llocation</a:t>
            </a:r>
          </a:p>
          <a:p>
            <a:pPr marL="857250" lvl="1" indent="-457200"/>
            <a:r>
              <a:rPr lang="en-US" dirty="0" smtClean="0">
                <a:solidFill>
                  <a:schemeClr val="bg1">
                    <a:lumMod val="75000"/>
                  </a:schemeClr>
                </a:solidFill>
              </a:rPr>
              <a:t>Slowdown-aware </a:t>
            </a:r>
            <a:r>
              <a:rPr lang="en-US" dirty="0">
                <a:solidFill>
                  <a:schemeClr val="bg1">
                    <a:lumMod val="75000"/>
                  </a:schemeClr>
                </a:solidFill>
              </a:rPr>
              <a:t>M</a:t>
            </a:r>
            <a:r>
              <a:rPr lang="en-US" dirty="0" smtClean="0">
                <a:solidFill>
                  <a:schemeClr val="bg1">
                    <a:lumMod val="75000"/>
                  </a:schemeClr>
                </a:solidFill>
              </a:rPr>
              <a:t>emory </a:t>
            </a:r>
            <a:r>
              <a:rPr lang="en-US" dirty="0">
                <a:solidFill>
                  <a:schemeClr val="bg1">
                    <a:lumMod val="75000"/>
                  </a:schemeClr>
                </a:solidFill>
              </a:rPr>
              <a:t>B</a:t>
            </a:r>
            <a:r>
              <a:rPr lang="en-US" dirty="0" smtClean="0">
                <a:solidFill>
                  <a:schemeClr val="bg1">
                    <a:lumMod val="75000"/>
                  </a:schemeClr>
                </a:solidFill>
              </a:rPr>
              <a:t>andwidth Allocation</a:t>
            </a:r>
          </a:p>
          <a:p>
            <a:pPr marL="857250" lvl="1" indent="-457200"/>
            <a:r>
              <a:rPr lang="en-US" dirty="0">
                <a:solidFill>
                  <a:schemeClr val="bg1">
                    <a:lumMod val="75000"/>
                  </a:schemeClr>
                </a:solidFill>
              </a:rPr>
              <a:t>Coordinated Cache/Memory Management</a:t>
            </a:r>
          </a:p>
          <a:p>
            <a:pPr marL="857250" lvl="1" indent="-457200"/>
            <a:endParaRPr lang="en-US" dirty="0" smtClean="0">
              <a:solidFill>
                <a:schemeClr val="bg1">
                  <a:lumMod val="75000"/>
                </a:schemeClr>
              </a:solidFill>
            </a:endParaRPr>
          </a:p>
        </p:txBody>
      </p:sp>
      <p:sp>
        <p:nvSpPr>
          <p:cNvPr id="4" name="Slide Number Placeholder 3"/>
          <p:cNvSpPr>
            <a:spLocks noGrp="1"/>
          </p:cNvSpPr>
          <p:nvPr>
            <p:ph type="sldNum" sz="quarter" idx="12"/>
          </p:nvPr>
        </p:nvSpPr>
        <p:spPr/>
        <p:txBody>
          <a:bodyPr/>
          <a:lstStyle/>
          <a:p>
            <a:fld id="{2CF4AA75-1AE0-4593-99DD-33F3F40BED72}" type="slidenum">
              <a:rPr lang="en-US" smtClean="0"/>
              <a:pPr/>
              <a:t>8</a:t>
            </a:fld>
            <a:endParaRPr lang="en-US"/>
          </a:p>
        </p:txBody>
      </p:sp>
    </p:spTree>
    <p:extLst>
      <p:ext uri="{BB962C8B-B14F-4D97-AF65-F5344CB8AC3E}">
        <p14:creationId xmlns:p14="http://schemas.microsoft.com/office/powerpoint/2010/main" val="983664909"/>
      </p:ext>
    </p:extLst>
  </p:cSld>
  <p:clrMapOvr>
    <a:masterClrMapping/>
  </p:clrMapOvr>
  <mc:AlternateContent xmlns:mc="http://schemas.openxmlformats.org/markup-compatibility/2006" xmlns:p14="http://schemas.microsoft.com/office/powerpoint/2010/main">
    <mc:Choice Requires="p14">
      <p:transition spd="slow" p14:dur="2000" advTm="2493"/>
    </mc:Choice>
    <mc:Fallback xmlns="">
      <p:transition spd="slow" advTm="2493"/>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702" y="274638"/>
            <a:ext cx="8534400" cy="1143000"/>
          </a:xfrm>
        </p:spPr>
        <p:txBody>
          <a:bodyPr>
            <a:normAutofit fontScale="90000"/>
          </a:bodyPr>
          <a:lstStyle/>
          <a:p>
            <a:r>
              <a:rPr lang="en-US" dirty="0" smtClean="0"/>
              <a:t>Observation: Shared Cache Access Rate is a Proxy for Performance</a:t>
            </a:r>
            <a:endParaRPr lang="en-US" dirty="0"/>
          </a:p>
        </p:txBody>
      </p:sp>
      <p:sp>
        <p:nvSpPr>
          <p:cNvPr id="3" name="Content Placeholder 2"/>
          <p:cNvSpPr>
            <a:spLocks noGrp="1"/>
          </p:cNvSpPr>
          <p:nvPr>
            <p:ph idx="1"/>
          </p:nvPr>
        </p:nvSpPr>
        <p:spPr>
          <a:xfrm>
            <a:off x="457200" y="1447800"/>
            <a:ext cx="8229600" cy="4525963"/>
          </a:xfrm>
        </p:spPr>
        <p:txBody>
          <a:bodyPr/>
          <a:lstStyle/>
          <a:p>
            <a:pPr marL="0" indent="0" algn="ctr">
              <a:buNone/>
            </a:pPr>
            <a:r>
              <a:rPr lang="en-US" kern="0" dirty="0">
                <a:solidFill>
                  <a:srgbClr val="C00000"/>
                </a:solidFill>
                <a:ea typeface="MS PGothic" pitchFamily="34" charset="-128"/>
                <a:cs typeface="Tahoma" pitchFamily="34" charset="0"/>
              </a:rPr>
              <a:t>Performance </a:t>
            </a:r>
            <a:r>
              <a:rPr lang="el-GR" kern="0" dirty="0">
                <a:solidFill>
                  <a:srgbClr val="C00000"/>
                </a:solidFill>
                <a:ea typeface="MS PGothic" pitchFamily="34" charset="-128"/>
                <a:cs typeface="Tahoma" pitchFamily="34" charset="0"/>
                <a:sym typeface="Symbol"/>
              </a:rPr>
              <a:t></a:t>
            </a:r>
            <a:r>
              <a:rPr lang="en-US" kern="0" dirty="0">
                <a:solidFill>
                  <a:srgbClr val="C00000"/>
                </a:solidFill>
                <a:ea typeface="MS PGothic" pitchFamily="34" charset="-128"/>
                <a:cs typeface="Tahoma" pitchFamily="34" charset="0"/>
              </a:rPr>
              <a:t> </a:t>
            </a:r>
            <a:r>
              <a:rPr lang="en-US" kern="0" dirty="0" smtClean="0">
                <a:solidFill>
                  <a:srgbClr val="C00000"/>
                </a:solidFill>
                <a:ea typeface="MS PGothic" pitchFamily="34" charset="-128"/>
                <a:cs typeface="Tahoma" pitchFamily="34" charset="0"/>
              </a:rPr>
              <a:t>Shared Cache Access rate</a:t>
            </a:r>
            <a:endParaRPr lang="en-US" kern="0" dirty="0">
              <a:solidFill>
                <a:srgbClr val="C00000"/>
              </a:solidFill>
              <a:ea typeface="MS PGothic" pitchFamily="34" charset="-128"/>
              <a:cs typeface="Tahoma" pitchFamily="34" charset="0"/>
            </a:endParaRPr>
          </a:p>
          <a:p>
            <a:pPr marL="0" indent="0">
              <a:buNone/>
            </a:pPr>
            <a:endParaRPr lang="en-US" dirty="0"/>
          </a:p>
        </p:txBody>
      </p:sp>
      <p:sp>
        <p:nvSpPr>
          <p:cNvPr id="4" name="Slide Number Placeholder 3"/>
          <p:cNvSpPr>
            <a:spLocks noGrp="1"/>
          </p:cNvSpPr>
          <p:nvPr>
            <p:ph type="sldNum" sz="quarter" idx="12"/>
          </p:nvPr>
        </p:nvSpPr>
        <p:spPr/>
        <p:txBody>
          <a:bodyPr/>
          <a:lstStyle/>
          <a:p>
            <a:fld id="{2CF4AA75-1AE0-4593-99DD-33F3F40BED72}" type="slidenum">
              <a:rPr lang="en-US" smtClean="0"/>
              <a:pPr/>
              <a:t>9</a:t>
            </a:fld>
            <a:endParaRPr lang="en-US"/>
          </a:p>
        </p:txBody>
      </p:sp>
      <p:graphicFrame>
        <p:nvGraphicFramePr>
          <p:cNvPr id="5" name="Chart 4"/>
          <p:cNvGraphicFramePr/>
          <p:nvPr>
            <p:extLst>
              <p:ext uri="{D42A27DB-BD31-4B8C-83A1-F6EECF244321}">
                <p14:modId xmlns:p14="http://schemas.microsoft.com/office/powerpoint/2010/main" val="2296500257"/>
              </p:ext>
            </p:extLst>
          </p:nvPr>
        </p:nvGraphicFramePr>
        <p:xfrm>
          <a:off x="1295400" y="1905000"/>
          <a:ext cx="6705600" cy="4724400"/>
        </p:xfrm>
        <a:graphic>
          <a:graphicData uri="http://schemas.openxmlformats.org/drawingml/2006/chart">
            <c:chart xmlns:c="http://schemas.openxmlformats.org/drawingml/2006/chart" xmlns:r="http://schemas.openxmlformats.org/officeDocument/2006/relationships" r:id="rId4"/>
          </a:graphicData>
        </a:graphic>
      </p:graphicFrame>
      <mc:AlternateContent xmlns:mc="http://schemas.openxmlformats.org/markup-compatibility/2006" xmlns:a14="http://schemas.microsoft.com/office/drawing/2010/main">
        <mc:Choice Requires="a14">
          <p:sp>
            <p:nvSpPr>
              <p:cNvPr id="10" name="TextBox 9"/>
              <p:cNvSpPr txBox="1"/>
              <p:nvPr/>
            </p:nvSpPr>
            <p:spPr>
              <a:xfrm>
                <a:off x="128012" y="3418160"/>
                <a:ext cx="8715379" cy="1128258"/>
              </a:xfrm>
              <a:prstGeom prst="rect">
                <a:avLst/>
              </a:prstGeom>
              <a:noFill/>
            </p:spPr>
            <p:txBody>
              <a:bodyPr wrap="square" lIns="0" tIns="0" rIns="0" bIns="0" rtlCol="0">
                <a:spAutoFit/>
              </a:bodyPr>
              <a:lstStyle/>
              <a:p>
                <a:pPr algn="ctr">
                  <a:spcAft>
                    <a:spcPts val="600"/>
                  </a:spcAft>
                </a:pPr>
                <a:r>
                  <a:rPr lang="en-US" sz="5000" dirty="0" smtClean="0">
                    <a:latin typeface="Cambria Math" panose="02040503050406030204" pitchFamily="18" charset="0"/>
                    <a:ea typeface="Cambria Math" panose="02040503050406030204" pitchFamily="18" charset="0"/>
                    <a:cs typeface="Times New Roman" panose="02020603050405020304" pitchFamily="18" charset="0"/>
                  </a:rPr>
                  <a:t>Slowdown</a:t>
                </a:r>
                <a14:m>
                  <m:oMath xmlns:m="http://schemas.openxmlformats.org/officeDocument/2006/math">
                    <m:r>
                      <a:rPr lang="en-US" sz="4900">
                        <a:latin typeface="Cambria Math" panose="02040503050406030204" pitchFamily="18" charset="0"/>
                        <a:cs typeface="Times New Roman" panose="02020603050405020304" pitchFamily="18" charset="0"/>
                      </a:rPr>
                      <m:t>=</m:t>
                    </m:r>
                    <m:f>
                      <m:fPr>
                        <m:ctrlPr>
                          <a:rPr lang="en-US" sz="4900" i="1">
                            <a:latin typeface="Cambria Math" panose="02040503050406030204" pitchFamily="18" charset="0"/>
                            <a:cs typeface="Times New Roman" panose="02020603050405020304" pitchFamily="18" charset="0"/>
                          </a:rPr>
                        </m:ctrlPr>
                      </m:fPr>
                      <m:num>
                        <m:r>
                          <m:rPr>
                            <m:sty m:val="p"/>
                          </m:rPr>
                          <a:rPr lang="en-US" sz="4900">
                            <a:latin typeface="Cambria Math" panose="02040503050406030204" pitchFamily="18" charset="0"/>
                            <a:cs typeface="Times New Roman" panose="02020603050405020304" pitchFamily="18" charset="0"/>
                          </a:rPr>
                          <m:t>Cache</m:t>
                        </m:r>
                        <m:r>
                          <a:rPr lang="en-US" sz="4900">
                            <a:latin typeface="Cambria Math" panose="02040503050406030204" pitchFamily="18" charset="0"/>
                            <a:cs typeface="Times New Roman" panose="02020603050405020304" pitchFamily="18" charset="0"/>
                          </a:rPr>
                          <m:t> </m:t>
                        </m:r>
                        <m:r>
                          <m:rPr>
                            <m:sty m:val="p"/>
                          </m:rPr>
                          <a:rPr lang="en-US" sz="4900">
                            <a:latin typeface="Cambria Math" panose="02040503050406030204" pitchFamily="18" charset="0"/>
                            <a:cs typeface="Times New Roman" panose="02020603050405020304" pitchFamily="18" charset="0"/>
                          </a:rPr>
                          <m:t>Access</m:t>
                        </m:r>
                        <m:r>
                          <a:rPr lang="en-US" sz="4900">
                            <a:latin typeface="Cambria Math" panose="02040503050406030204" pitchFamily="18" charset="0"/>
                            <a:cs typeface="Times New Roman" panose="02020603050405020304" pitchFamily="18" charset="0"/>
                          </a:rPr>
                          <m:t> </m:t>
                        </m:r>
                        <m:r>
                          <m:rPr>
                            <m:sty m:val="p"/>
                          </m:rPr>
                          <a:rPr lang="en-US" sz="4900">
                            <a:latin typeface="Cambria Math" panose="02040503050406030204" pitchFamily="18" charset="0"/>
                            <a:cs typeface="Times New Roman" panose="02020603050405020304" pitchFamily="18" charset="0"/>
                          </a:rPr>
                          <m:t>Rate</m:t>
                        </m:r>
                        <m:r>
                          <a:rPr lang="en-US" sz="4900">
                            <a:latin typeface="Cambria Math" panose="02040503050406030204" pitchFamily="18" charset="0"/>
                            <a:cs typeface="Times New Roman" panose="02020603050405020304" pitchFamily="18" charset="0"/>
                          </a:rPr>
                          <m:t> </m:t>
                        </m:r>
                        <m:r>
                          <m:rPr>
                            <m:sty m:val="p"/>
                          </m:rPr>
                          <a:rPr lang="en-US" sz="4900" baseline="-25000">
                            <a:latin typeface="Cambria Math" panose="02040503050406030204" pitchFamily="18" charset="0"/>
                            <a:cs typeface="Times New Roman" panose="02020603050405020304" pitchFamily="18" charset="0"/>
                          </a:rPr>
                          <m:t>Alone</m:t>
                        </m:r>
                        <m:r>
                          <a:rPr lang="en-US" sz="4900">
                            <a:latin typeface="Cambria Math" panose="02040503050406030204" pitchFamily="18" charset="0"/>
                            <a:cs typeface="Times New Roman" panose="02020603050405020304" pitchFamily="18" charset="0"/>
                          </a:rPr>
                          <m:t>  </m:t>
                        </m:r>
                      </m:num>
                      <m:den>
                        <m:r>
                          <m:rPr>
                            <m:sty m:val="p"/>
                          </m:rPr>
                          <a:rPr lang="en-US" sz="4900">
                            <a:latin typeface="Cambria Math" panose="02040503050406030204" pitchFamily="18" charset="0"/>
                            <a:cs typeface="Times New Roman" panose="02020603050405020304" pitchFamily="18" charset="0"/>
                          </a:rPr>
                          <m:t>Cache</m:t>
                        </m:r>
                        <m:r>
                          <a:rPr lang="en-US" sz="4900">
                            <a:latin typeface="Cambria Math" panose="02040503050406030204" pitchFamily="18" charset="0"/>
                            <a:cs typeface="Times New Roman" panose="02020603050405020304" pitchFamily="18" charset="0"/>
                          </a:rPr>
                          <m:t> </m:t>
                        </m:r>
                        <m:r>
                          <m:rPr>
                            <m:sty m:val="p"/>
                          </m:rPr>
                          <a:rPr lang="en-US" sz="4900">
                            <a:latin typeface="Cambria Math" panose="02040503050406030204" pitchFamily="18" charset="0"/>
                            <a:cs typeface="Times New Roman" panose="02020603050405020304" pitchFamily="18" charset="0"/>
                          </a:rPr>
                          <m:t>Access</m:t>
                        </m:r>
                        <m:r>
                          <a:rPr lang="en-US" sz="4900">
                            <a:latin typeface="Cambria Math" panose="02040503050406030204" pitchFamily="18" charset="0"/>
                            <a:cs typeface="Times New Roman" panose="02020603050405020304" pitchFamily="18" charset="0"/>
                          </a:rPr>
                          <m:t> </m:t>
                        </m:r>
                        <m:r>
                          <m:rPr>
                            <m:sty m:val="p"/>
                          </m:rPr>
                          <a:rPr lang="en-US" sz="4900">
                            <a:latin typeface="Cambria Math" panose="02040503050406030204" pitchFamily="18" charset="0"/>
                            <a:cs typeface="Times New Roman" panose="02020603050405020304" pitchFamily="18" charset="0"/>
                          </a:rPr>
                          <m:t>Rate</m:t>
                        </m:r>
                        <m:r>
                          <a:rPr lang="en-US" sz="4900">
                            <a:latin typeface="Cambria Math" panose="02040503050406030204" pitchFamily="18" charset="0"/>
                            <a:cs typeface="Times New Roman" panose="02020603050405020304" pitchFamily="18" charset="0"/>
                          </a:rPr>
                          <m:t> </m:t>
                        </m:r>
                        <m:r>
                          <m:rPr>
                            <m:sty m:val="p"/>
                          </m:rPr>
                          <a:rPr lang="en-US" sz="4900" baseline="-25000">
                            <a:latin typeface="Cambria Math" panose="02040503050406030204" pitchFamily="18" charset="0"/>
                            <a:cs typeface="Times New Roman" panose="02020603050405020304" pitchFamily="18" charset="0"/>
                          </a:rPr>
                          <m:t>Shared</m:t>
                        </m:r>
                      </m:den>
                    </m:f>
                  </m:oMath>
                </a14:m>
                <a:endParaRPr lang="en-US" sz="4900" dirty="0">
                  <a:latin typeface="Times New Roman" panose="02020603050405020304" pitchFamily="18" charset="0"/>
                  <a:cs typeface="Times New Roman" panose="02020603050405020304" pitchFamily="18"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128012" y="3418160"/>
                <a:ext cx="8715379" cy="1128258"/>
              </a:xfrm>
              <a:prstGeom prst="rect">
                <a:avLst/>
              </a:prstGeom>
              <a:blipFill rotWithShape="0">
                <a:blip r:embed="rId5"/>
                <a:stretch>
                  <a:fillRect l="-3566" t="-2703" b="-16216"/>
                </a:stretch>
              </a:blipFill>
            </p:spPr>
            <p:txBody>
              <a:bodyPr/>
              <a:lstStyle/>
              <a:p>
                <a:r>
                  <a:rPr lang="en-US">
                    <a:noFill/>
                  </a:rPr>
                  <a:t> </a:t>
                </a:r>
              </a:p>
            </p:txBody>
          </p:sp>
        </mc:Fallback>
      </mc:AlternateContent>
      <p:sp>
        <p:nvSpPr>
          <p:cNvPr id="11" name="TextBox 10"/>
          <p:cNvSpPr txBox="1"/>
          <p:nvPr/>
        </p:nvSpPr>
        <p:spPr>
          <a:xfrm>
            <a:off x="6311281" y="2151834"/>
            <a:ext cx="3000364" cy="369332"/>
          </a:xfrm>
          <a:prstGeom prst="rect">
            <a:avLst/>
          </a:prstGeom>
          <a:noFill/>
        </p:spPr>
        <p:txBody>
          <a:bodyPr wrap="square" rtlCol="0">
            <a:spAutoFit/>
          </a:bodyPr>
          <a:lstStyle/>
          <a:p>
            <a:r>
              <a:rPr lang="en-US" dirty="0" smtClean="0"/>
              <a:t>Intel Core i5, 4 cores</a:t>
            </a:r>
            <a:endParaRPr lang="en-US" dirty="0"/>
          </a:p>
        </p:txBody>
      </p:sp>
      <p:cxnSp>
        <p:nvCxnSpPr>
          <p:cNvPr id="12" name="Straight Arrow Connector 11"/>
          <p:cNvCxnSpPr/>
          <p:nvPr/>
        </p:nvCxnSpPr>
        <p:spPr>
          <a:xfrm flipV="1">
            <a:off x="6472222" y="2902264"/>
            <a:ext cx="571504" cy="28575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043726" y="2543860"/>
            <a:ext cx="1643074" cy="553998"/>
          </a:xfrm>
          <a:prstGeom prst="rect">
            <a:avLst/>
          </a:prstGeom>
          <a:noFill/>
        </p:spPr>
        <p:txBody>
          <a:bodyPr wrap="square" rtlCol="0">
            <a:spAutoFit/>
          </a:bodyPr>
          <a:lstStyle/>
          <a:p>
            <a:r>
              <a:rPr lang="en-US" sz="3000" dirty="0" smtClean="0"/>
              <a:t>Difficult</a:t>
            </a:r>
            <a:endParaRPr lang="en-US" sz="3000" dirty="0"/>
          </a:p>
        </p:txBody>
      </p:sp>
      <p:sp>
        <p:nvSpPr>
          <p:cNvPr id="14" name="Oval 13"/>
          <p:cNvSpPr>
            <a:spLocks noChangeArrowheads="1"/>
          </p:cNvSpPr>
          <p:nvPr/>
        </p:nvSpPr>
        <p:spPr bwMode="auto">
          <a:xfrm>
            <a:off x="3700563" y="3197349"/>
            <a:ext cx="5262458" cy="962243"/>
          </a:xfrm>
          <a:prstGeom prst="ellipse">
            <a:avLst/>
          </a:prstGeom>
          <a:noFill/>
          <a:ln w="25400" algn="ctr">
            <a:solidFill>
              <a:srgbClr val="FF0000"/>
            </a:solidFill>
            <a:round/>
            <a:headEnd/>
            <a:tailEnd/>
          </a:ln>
        </p:spPr>
        <p:txBody>
          <a:bodyPr/>
          <a:lstStyle/>
          <a:p>
            <a:endParaRPr lang="en-US"/>
          </a:p>
        </p:txBody>
      </p:sp>
      <p:cxnSp>
        <p:nvCxnSpPr>
          <p:cNvPr id="15" name="Straight Arrow Connector 14"/>
          <p:cNvCxnSpPr/>
          <p:nvPr/>
        </p:nvCxnSpPr>
        <p:spPr>
          <a:xfrm>
            <a:off x="6507962" y="4876800"/>
            <a:ext cx="571504" cy="28575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079466" y="4934039"/>
            <a:ext cx="1285884" cy="553998"/>
          </a:xfrm>
          <a:prstGeom prst="rect">
            <a:avLst/>
          </a:prstGeom>
          <a:noFill/>
        </p:spPr>
        <p:txBody>
          <a:bodyPr wrap="square" rtlCol="0">
            <a:spAutoFit/>
          </a:bodyPr>
          <a:lstStyle/>
          <a:p>
            <a:r>
              <a:rPr lang="en-US" sz="3000" dirty="0" smtClean="0"/>
              <a:t>Easy</a:t>
            </a:r>
            <a:endParaRPr lang="en-US" sz="3000" dirty="0"/>
          </a:p>
        </p:txBody>
      </p:sp>
      <p:sp>
        <p:nvSpPr>
          <p:cNvPr id="17" name="Oval 16"/>
          <p:cNvSpPr>
            <a:spLocks noChangeArrowheads="1"/>
          </p:cNvSpPr>
          <p:nvPr/>
        </p:nvSpPr>
        <p:spPr bwMode="auto">
          <a:xfrm>
            <a:off x="3676609" y="4009469"/>
            <a:ext cx="5286412" cy="867331"/>
          </a:xfrm>
          <a:prstGeom prst="ellipse">
            <a:avLst/>
          </a:prstGeom>
          <a:noFill/>
          <a:ln w="25400" algn="ctr">
            <a:solidFill>
              <a:srgbClr val="0070C0"/>
            </a:solidFill>
            <a:round/>
            <a:headEnd/>
            <a:tailEnd/>
          </a:ln>
        </p:spPr>
        <p:txBody>
          <a:bodyPr/>
          <a:lstStyle/>
          <a:p>
            <a:endParaRPr lang="en-US"/>
          </a:p>
        </p:txBody>
      </p:sp>
      <mc:AlternateContent xmlns:mc="http://schemas.openxmlformats.org/markup-compatibility/2006" xmlns:a14="http://schemas.microsoft.com/office/drawing/2010/main">
        <mc:Choice Requires="a14">
          <p:sp>
            <p:nvSpPr>
              <p:cNvPr id="21" name="TextBox 20"/>
              <p:cNvSpPr txBox="1"/>
              <p:nvPr/>
            </p:nvSpPr>
            <p:spPr>
              <a:xfrm>
                <a:off x="157542" y="3430017"/>
                <a:ext cx="8686800" cy="1097032"/>
              </a:xfrm>
              <a:prstGeom prst="rect">
                <a:avLst/>
              </a:prstGeom>
              <a:noFill/>
            </p:spPr>
            <p:txBody>
              <a:bodyPr wrap="square" lIns="0" tIns="0" rIns="0" bIns="0" rtlCol="0">
                <a:spAutoFit/>
              </a:bodyPr>
              <a:lstStyle/>
              <a:p>
                <a:pPr algn="ctr">
                  <a:spcAft>
                    <a:spcPts val="600"/>
                  </a:spcAft>
                </a:pPr>
                <a:r>
                  <a:rPr lang="en-US" sz="5000" dirty="0" smtClean="0">
                    <a:latin typeface="Cambria Math" panose="02040503050406030204" pitchFamily="18" charset="0"/>
                    <a:ea typeface="Cambria Math" panose="02040503050406030204" pitchFamily="18" charset="0"/>
                    <a:cs typeface="Times New Roman" panose="02020603050405020304" pitchFamily="18" charset="0"/>
                  </a:rPr>
                  <a:t>Slowdown</a:t>
                </a:r>
                <a14:m>
                  <m:oMath xmlns:m="http://schemas.openxmlformats.org/officeDocument/2006/math">
                    <m:r>
                      <a:rPr lang="en-US" sz="4900">
                        <a:latin typeface="Cambria Math" panose="02040503050406030204" pitchFamily="18" charset="0"/>
                        <a:cs typeface="Times New Roman" panose="02020603050405020304" pitchFamily="18" charset="0"/>
                      </a:rPr>
                      <m:t>=</m:t>
                    </m:r>
                    <m:f>
                      <m:fPr>
                        <m:ctrlPr>
                          <a:rPr lang="en-US" sz="4900" i="1">
                            <a:latin typeface="Cambria Math" panose="02040503050406030204" pitchFamily="18" charset="0"/>
                            <a:cs typeface="Times New Roman" panose="02020603050405020304" pitchFamily="18" charset="0"/>
                          </a:rPr>
                        </m:ctrlPr>
                      </m:fPr>
                      <m:num>
                        <m:r>
                          <a:rPr lang="en-US" sz="4900">
                            <a:latin typeface="Cambria Math" panose="02040503050406030204" pitchFamily="18" charset="0"/>
                            <a:cs typeface="Times New Roman" panose="02020603050405020304" pitchFamily="18" charset="0"/>
                          </a:rPr>
                          <m:t>    </m:t>
                        </m:r>
                        <m:r>
                          <m:rPr>
                            <m:sty m:val="p"/>
                          </m:rPr>
                          <a:rPr lang="en-US" sz="4900">
                            <a:latin typeface="Cambria Math" panose="02040503050406030204" pitchFamily="18" charset="0"/>
                            <a:cs typeface="Times New Roman" panose="02020603050405020304" pitchFamily="18" charset="0"/>
                          </a:rPr>
                          <m:t>Execution</m:t>
                        </m:r>
                        <m:r>
                          <a:rPr lang="en-US" sz="4900">
                            <a:latin typeface="Cambria Math" panose="02040503050406030204" pitchFamily="18" charset="0"/>
                            <a:cs typeface="Times New Roman" panose="02020603050405020304" pitchFamily="18" charset="0"/>
                          </a:rPr>
                          <m:t> </m:t>
                        </m:r>
                        <m:r>
                          <m:rPr>
                            <m:sty m:val="p"/>
                          </m:rPr>
                          <a:rPr lang="en-US" sz="4900">
                            <a:latin typeface="Cambria Math" panose="02040503050406030204" pitchFamily="18" charset="0"/>
                            <a:cs typeface="Times New Roman" panose="02020603050405020304" pitchFamily="18" charset="0"/>
                          </a:rPr>
                          <m:t>Time</m:t>
                        </m:r>
                        <m:r>
                          <a:rPr lang="en-US" sz="4900">
                            <a:latin typeface="Cambria Math" panose="02040503050406030204" pitchFamily="18" charset="0"/>
                            <a:cs typeface="Times New Roman" panose="02020603050405020304" pitchFamily="18" charset="0"/>
                          </a:rPr>
                          <m:t> </m:t>
                        </m:r>
                        <m:r>
                          <m:rPr>
                            <m:sty m:val="p"/>
                          </m:rPr>
                          <a:rPr lang="en-US" sz="4900" baseline="-25000">
                            <a:latin typeface="Cambria Math" panose="02040503050406030204" pitchFamily="18" charset="0"/>
                            <a:cs typeface="Times New Roman" panose="02020603050405020304" pitchFamily="18" charset="0"/>
                          </a:rPr>
                          <m:t>Shared</m:t>
                        </m:r>
                        <m:r>
                          <a:rPr lang="en-US" sz="4900">
                            <a:latin typeface="Cambria Math" panose="02040503050406030204" pitchFamily="18" charset="0"/>
                            <a:cs typeface="Times New Roman" panose="02020603050405020304" pitchFamily="18" charset="0"/>
                          </a:rPr>
                          <m:t>  </m:t>
                        </m:r>
                      </m:num>
                      <m:den>
                        <m:r>
                          <m:rPr>
                            <m:sty m:val="p"/>
                          </m:rPr>
                          <a:rPr lang="en-US" sz="4900">
                            <a:latin typeface="Cambria Math" panose="02040503050406030204" pitchFamily="18" charset="0"/>
                            <a:cs typeface="Times New Roman" panose="02020603050405020304" pitchFamily="18" charset="0"/>
                          </a:rPr>
                          <m:t>Execution</m:t>
                        </m:r>
                        <m:r>
                          <a:rPr lang="en-US" sz="4900">
                            <a:latin typeface="Cambria Math" panose="02040503050406030204" pitchFamily="18" charset="0"/>
                            <a:cs typeface="Times New Roman" panose="02020603050405020304" pitchFamily="18" charset="0"/>
                          </a:rPr>
                          <m:t> </m:t>
                        </m:r>
                        <m:r>
                          <m:rPr>
                            <m:sty m:val="p"/>
                          </m:rPr>
                          <a:rPr lang="en-US" sz="4900">
                            <a:latin typeface="Cambria Math" panose="02040503050406030204" pitchFamily="18" charset="0"/>
                            <a:cs typeface="Times New Roman" panose="02020603050405020304" pitchFamily="18" charset="0"/>
                          </a:rPr>
                          <m:t>Time</m:t>
                        </m:r>
                        <m:r>
                          <a:rPr lang="en-US" sz="4900">
                            <a:latin typeface="Cambria Math" panose="02040503050406030204" pitchFamily="18" charset="0"/>
                            <a:cs typeface="Times New Roman" panose="02020603050405020304" pitchFamily="18" charset="0"/>
                          </a:rPr>
                          <m:t> </m:t>
                        </m:r>
                        <m:r>
                          <m:rPr>
                            <m:sty m:val="p"/>
                          </m:rPr>
                          <a:rPr lang="en-US" sz="4900" baseline="-25000">
                            <a:latin typeface="Cambria Math" panose="02040503050406030204" pitchFamily="18" charset="0"/>
                            <a:cs typeface="Times New Roman" panose="02020603050405020304" pitchFamily="18" charset="0"/>
                          </a:rPr>
                          <m:t>Alone</m:t>
                        </m:r>
                      </m:den>
                    </m:f>
                  </m:oMath>
                </a14:m>
                <a:endParaRPr lang="en-US" sz="4900" dirty="0">
                  <a:latin typeface="Times New Roman" panose="02020603050405020304" pitchFamily="18" charset="0"/>
                  <a:cs typeface="Times New Roman" panose="02020603050405020304" pitchFamily="18" charset="0"/>
                </a:endParaRPr>
              </a:p>
            </p:txBody>
          </p:sp>
        </mc:Choice>
        <mc:Fallback xmlns="">
          <p:sp>
            <p:nvSpPr>
              <p:cNvPr id="21" name="TextBox 20"/>
              <p:cNvSpPr txBox="1">
                <a:spLocks noRot="1" noChangeAspect="1" noMove="1" noResize="1" noEditPoints="1" noAdjustHandles="1" noChangeArrowheads="1" noChangeShapeType="1" noTextEdit="1"/>
              </p:cNvSpPr>
              <p:nvPr/>
            </p:nvSpPr>
            <p:spPr>
              <a:xfrm>
                <a:off x="157542" y="3430017"/>
                <a:ext cx="8686800" cy="1097032"/>
              </a:xfrm>
              <a:prstGeom prst="rect">
                <a:avLst/>
              </a:prstGeom>
              <a:blipFill rotWithShape="0">
                <a:blip r:embed="rId6"/>
                <a:stretch>
                  <a:fillRect l="-3930" t="-3889" b="-18333"/>
                </a:stretch>
              </a:blipFill>
            </p:spPr>
            <p:txBody>
              <a:bodyPr/>
              <a:lstStyle/>
              <a:p>
                <a:r>
                  <a:rPr lang="en-US">
                    <a:noFill/>
                  </a:rPr>
                  <a:t> </a:t>
                </a:r>
              </a:p>
            </p:txBody>
          </p:sp>
        </mc:Fallback>
      </mc:AlternateContent>
      <p:sp>
        <p:nvSpPr>
          <p:cNvPr id="6" name="TextBox 5"/>
          <p:cNvSpPr txBox="1"/>
          <p:nvPr/>
        </p:nvSpPr>
        <p:spPr>
          <a:xfrm>
            <a:off x="2590800" y="5694251"/>
            <a:ext cx="4198134" cy="477054"/>
          </a:xfrm>
          <a:prstGeom prst="rect">
            <a:avLst/>
          </a:prstGeom>
          <a:solidFill>
            <a:schemeClr val="bg1"/>
          </a:solidFill>
        </p:spPr>
        <p:txBody>
          <a:bodyPr wrap="square" rtlCol="0">
            <a:spAutoFit/>
          </a:bodyPr>
          <a:lstStyle/>
          <a:p>
            <a:r>
              <a:rPr lang="en-US" sz="2500" b="1" dirty="0"/>
              <a:t>Shared Cache Access Rate </a:t>
            </a:r>
            <a:r>
              <a:rPr lang="en-US" sz="2500" b="1" baseline="-25000" dirty="0"/>
              <a:t>Alone</a:t>
            </a:r>
            <a:endParaRPr lang="en-US" sz="2500" b="1" dirty="0"/>
          </a:p>
        </p:txBody>
      </p:sp>
      <p:cxnSp>
        <p:nvCxnSpPr>
          <p:cNvPr id="8" name="Straight Connector 7"/>
          <p:cNvCxnSpPr/>
          <p:nvPr/>
        </p:nvCxnSpPr>
        <p:spPr>
          <a:xfrm>
            <a:off x="2674134" y="6149814"/>
            <a:ext cx="3962400" cy="21491"/>
          </a:xfrm>
          <a:prstGeom prst="line">
            <a:avLst/>
          </a:prstGeom>
          <a:ln w="25400"/>
        </p:spPr>
        <p:style>
          <a:lnRef idx="2">
            <a:schemeClr val="dk1"/>
          </a:lnRef>
          <a:fillRef idx="0">
            <a:schemeClr val="dk1"/>
          </a:fillRef>
          <a:effectRef idx="1">
            <a:schemeClr val="dk1"/>
          </a:effectRef>
          <a:fontRef idx="minor">
            <a:schemeClr val="tx1"/>
          </a:fontRef>
        </p:style>
      </p:cxnSp>
      <p:sp>
        <p:nvSpPr>
          <p:cNvPr id="18" name="TextBox 17"/>
          <p:cNvSpPr txBox="1"/>
          <p:nvPr/>
        </p:nvSpPr>
        <p:spPr>
          <a:xfrm>
            <a:off x="2590800" y="6172200"/>
            <a:ext cx="4274334" cy="477054"/>
          </a:xfrm>
          <a:prstGeom prst="rect">
            <a:avLst/>
          </a:prstGeom>
          <a:solidFill>
            <a:schemeClr val="bg1"/>
          </a:solidFill>
        </p:spPr>
        <p:txBody>
          <a:bodyPr wrap="square" rtlCol="0">
            <a:spAutoFit/>
          </a:bodyPr>
          <a:lstStyle/>
          <a:p>
            <a:r>
              <a:rPr lang="en-US" sz="2500" b="1" dirty="0"/>
              <a:t>Shared Cache Access Rate </a:t>
            </a:r>
            <a:r>
              <a:rPr lang="en-US" sz="2500" b="1" baseline="-25000" dirty="0" smtClean="0"/>
              <a:t>Shared</a:t>
            </a:r>
            <a:endParaRPr lang="en-US" sz="2500" b="1" baseline="-25000" dirty="0"/>
          </a:p>
        </p:txBody>
      </p:sp>
    </p:spTree>
    <p:custDataLst>
      <p:tags r:id="rId1"/>
    </p:custDataLst>
    <p:extLst>
      <p:ext uri="{BB962C8B-B14F-4D97-AF65-F5344CB8AC3E}">
        <p14:creationId xmlns:p14="http://schemas.microsoft.com/office/powerpoint/2010/main" val="21648851"/>
      </p:ext>
    </p:extLst>
  </p:cSld>
  <p:clrMapOvr>
    <a:masterClrMapping/>
  </p:clrMapOvr>
  <mc:AlternateContent xmlns:mc="http://schemas.openxmlformats.org/markup-compatibility/2006" xmlns:p14="http://schemas.microsoft.com/office/powerpoint/2010/main">
    <mc:Choice Requires="p14">
      <p:transition spd="slow" p14:dur="2000" advTm="110052"/>
    </mc:Choice>
    <mc:Fallback xmlns="">
      <p:transition spd="slow" advTm="1100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chart seriesIdx="0" categoryIdx="-4" bldStep="series"/>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graphicEl>
                                              <a:chart seriesIdx="1" categoryIdx="-4" bldStep="series"/>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graphicEl>
                                              <a:chart seriesIdx="2" categoryIdx="-4" bldStep="series"/>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5">
                                            <p:graphicEl>
                                              <a:chart seriesIdx="2" categoryIdx="-4" bldStep="series"/>
                                            </p:graphicEl>
                                          </p:spTgt>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5">
                                            <p:graphicEl>
                                              <a:chart seriesIdx="1" categoryIdx="-4" bldStep="series"/>
                                            </p:graphicEl>
                                          </p:spTgt>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5">
                                            <p:graphicEl>
                                              <a:chart seriesIdx="0" categoryIdx="-4" bldStep="series"/>
                                            </p:graphicEl>
                                          </p:spTgt>
                                        </p:tgtEl>
                                        <p:attrNameLst>
                                          <p:attrName>style.visibility</p:attrName>
                                        </p:attrNameLst>
                                      </p:cBhvr>
                                      <p:to>
                                        <p:strVal val="hidden"/>
                                      </p:to>
                                    </p:set>
                                  </p:childTnLst>
                                </p:cTn>
                              </p:par>
                              <p:par>
                                <p:cTn id="35" presetID="1" presetClass="exit" presetSubtype="0" fill="hold" grpId="1" nodeType="withEffect">
                                  <p:stCondLst>
                                    <p:cond delay="0"/>
                                  </p:stCondLst>
                                  <p:childTnLst>
                                    <p:set>
                                      <p:cBhvr>
                                        <p:cTn id="36" dur="1" fill="hold">
                                          <p:stCondLst>
                                            <p:cond delay="0"/>
                                          </p:stCondLst>
                                        </p:cTn>
                                        <p:tgtEl>
                                          <p:spTgt spid="5">
                                            <p:graphicEl>
                                              <a:chart seriesIdx="-3" categoryIdx="-3" bldStep="gridLegend"/>
                                            </p:graphicEl>
                                          </p:spTgt>
                                        </p:tgtEl>
                                        <p:attrNameLst>
                                          <p:attrName>style.visibility</p:attrName>
                                        </p:attrNameLst>
                                      </p:cBhvr>
                                      <p:to>
                                        <p:strVal val="hidden"/>
                                      </p:to>
                                    </p:set>
                                  </p:childTnLst>
                                </p:cTn>
                              </p:par>
                              <p:par>
                                <p:cTn id="37" presetID="1" presetClass="exit" presetSubtype="0" fill="hold" grpId="1" nodeType="withEffect">
                                  <p:stCondLst>
                                    <p:cond delay="0"/>
                                  </p:stCondLst>
                                  <p:childTnLst>
                                    <p:set>
                                      <p:cBhvr>
                                        <p:cTn id="38" dur="1" fill="hold">
                                          <p:stCondLst>
                                            <p:cond delay="0"/>
                                          </p:stCondLst>
                                        </p:cTn>
                                        <p:tgtEl>
                                          <p:spTgt spid="6"/>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8"/>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18"/>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grpId="1" nodeType="clickEffect">
                                  <p:stCondLst>
                                    <p:cond delay="0"/>
                                  </p:stCondLst>
                                  <p:childTnLst>
                                    <p:set>
                                      <p:cBhvr>
                                        <p:cTn id="52" dur="1" fill="hold">
                                          <p:stCondLst>
                                            <p:cond delay="0"/>
                                          </p:stCondLst>
                                        </p:cTn>
                                        <p:tgtEl>
                                          <p:spTgt spid="21"/>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7"/>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5"/>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4"/>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2"/>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Chart bld="series"/>
        </p:bldSub>
      </p:bldGraphic>
      <p:bldGraphic spid="5" grpId="1" uiExpand="1">
        <p:bldSub>
          <a:bldChart bld="series"/>
        </p:bldSub>
      </p:bldGraphic>
      <p:bldP spid="10" grpId="0"/>
      <p:bldP spid="11" grpId="0"/>
      <p:bldP spid="11" grpId="1"/>
      <p:bldP spid="13" grpId="0"/>
      <p:bldP spid="14" grpId="0" animBg="1"/>
      <p:bldP spid="16" grpId="0"/>
      <p:bldP spid="17" grpId="0" animBg="1"/>
      <p:bldP spid="21" grpId="0"/>
      <p:bldP spid="21" grpId="1"/>
      <p:bldP spid="6" grpId="0" animBg="1"/>
      <p:bldP spid="6" grpId="1" animBg="1"/>
      <p:bldP spid="18" grpId="0" animBg="1"/>
      <p:bldP spid="18" grpId="1" animBg="1"/>
    </p:bldLst>
  </p:timing>
</p:sld>
</file>

<file path=ppt/tags/tag1.xml><?xml version="1.0" encoding="utf-8"?>
<p:tagLst xmlns:a="http://schemas.openxmlformats.org/drawingml/2006/main" xmlns:r="http://schemas.openxmlformats.org/officeDocument/2006/relationships" xmlns:p="http://schemas.openxmlformats.org/presentationml/2006/main">
  <p:tag name="TIMING" val="|6.1|32.9|10.6|6.4|3.8|20.8|4.6"/>
</p:tagLst>
</file>

<file path=ppt/tags/tag10.xml><?xml version="1.0" encoding="utf-8"?>
<p:tagLst xmlns:a="http://schemas.openxmlformats.org/drawingml/2006/main" xmlns:r="http://schemas.openxmlformats.org/officeDocument/2006/relationships" xmlns:p="http://schemas.openxmlformats.org/presentationml/2006/main">
  <p:tag name="TIMING" val="|7.6|0.4|6.3|3.1|0.9|3.7|0.4|9.5|0.7|10.7|4.4|1.4|3.7|6|7.3"/>
</p:tagLst>
</file>

<file path=ppt/tags/tag11.xml><?xml version="1.0" encoding="utf-8"?>
<p:tagLst xmlns:a="http://schemas.openxmlformats.org/drawingml/2006/main" xmlns:r="http://schemas.openxmlformats.org/officeDocument/2006/relationships" xmlns:p="http://schemas.openxmlformats.org/presentationml/2006/main">
  <p:tag name="TIMING" val="|13.7|0.3|1.7|0.4|2|2.2|3.8|7|1.7|1.6|5|22.5"/>
</p:tagLst>
</file>

<file path=ppt/tags/tag12.xml><?xml version="1.0" encoding="utf-8"?>
<p:tagLst xmlns:a="http://schemas.openxmlformats.org/drawingml/2006/main" xmlns:r="http://schemas.openxmlformats.org/officeDocument/2006/relationships" xmlns:p="http://schemas.openxmlformats.org/presentationml/2006/main">
  <p:tag name="TIMING" val="|10.4|5.2|10.5"/>
</p:tagLst>
</file>

<file path=ppt/tags/tag13.xml><?xml version="1.0" encoding="utf-8"?>
<p:tagLst xmlns:a="http://schemas.openxmlformats.org/drawingml/2006/main" xmlns:r="http://schemas.openxmlformats.org/officeDocument/2006/relationships" xmlns:p="http://schemas.openxmlformats.org/presentationml/2006/main">
  <p:tag name="TIMING" val="|2.5|3.9|12.7|1.7|1.8"/>
</p:tagLst>
</file>

<file path=ppt/tags/tag14.xml><?xml version="1.0" encoding="utf-8"?>
<p:tagLst xmlns:a="http://schemas.openxmlformats.org/drawingml/2006/main" xmlns:r="http://schemas.openxmlformats.org/officeDocument/2006/relationships" xmlns:p="http://schemas.openxmlformats.org/presentationml/2006/main">
  <p:tag name="TIMING" val="|1.4|6.5|3|0.7"/>
</p:tagLst>
</file>

<file path=ppt/tags/tag15.xml><?xml version="1.0" encoding="utf-8"?>
<p:tagLst xmlns:a="http://schemas.openxmlformats.org/drawingml/2006/main" xmlns:r="http://schemas.openxmlformats.org/officeDocument/2006/relationships" xmlns:p="http://schemas.openxmlformats.org/presentationml/2006/main">
  <p:tag name="TIMING" val="|23.2|13.8|7.9"/>
</p:tagLst>
</file>

<file path=ppt/tags/tag16.xml><?xml version="1.0" encoding="utf-8"?>
<p:tagLst xmlns:a="http://schemas.openxmlformats.org/drawingml/2006/main" xmlns:r="http://schemas.openxmlformats.org/officeDocument/2006/relationships" xmlns:p="http://schemas.openxmlformats.org/presentationml/2006/main">
  <p:tag name="TIMING" val="|5.1|10.4|4.6|1.3"/>
</p:tagLst>
</file>

<file path=ppt/tags/tag17.xml><?xml version="1.0" encoding="utf-8"?>
<p:tagLst xmlns:a="http://schemas.openxmlformats.org/drawingml/2006/main" xmlns:r="http://schemas.openxmlformats.org/officeDocument/2006/relationships" xmlns:p="http://schemas.openxmlformats.org/presentationml/2006/main">
  <p:tag name="TIMING" val="|1.4|19.1|8.7|4.1"/>
</p:tagLst>
</file>

<file path=ppt/tags/tag18.xml><?xml version="1.0" encoding="utf-8"?>
<p:tagLst xmlns:a="http://schemas.openxmlformats.org/drawingml/2006/main" xmlns:r="http://schemas.openxmlformats.org/officeDocument/2006/relationships" xmlns:p="http://schemas.openxmlformats.org/presentationml/2006/main">
  <p:tag name="TIMING" val="|9.4|2.3|9.9"/>
</p:tagLst>
</file>

<file path=ppt/tags/tag19.xml><?xml version="1.0" encoding="utf-8"?>
<p:tagLst xmlns:a="http://schemas.openxmlformats.org/drawingml/2006/main" xmlns:r="http://schemas.openxmlformats.org/officeDocument/2006/relationships" xmlns:p="http://schemas.openxmlformats.org/presentationml/2006/main">
  <p:tag name="TIMING" val="|1.3|7.3"/>
</p:tagLst>
</file>

<file path=ppt/tags/tag2.xml><?xml version="1.0" encoding="utf-8"?>
<p:tagLst xmlns:a="http://schemas.openxmlformats.org/drawingml/2006/main" xmlns:r="http://schemas.openxmlformats.org/officeDocument/2006/relationships" xmlns:p="http://schemas.openxmlformats.org/presentationml/2006/main">
  <p:tag name="TIMING" val="|12|5.1|2.3|4.4|0.7|0.6"/>
</p:tagLst>
</file>

<file path=ppt/tags/tag20.xml><?xml version="1.0" encoding="utf-8"?>
<p:tagLst xmlns:a="http://schemas.openxmlformats.org/drawingml/2006/main" xmlns:r="http://schemas.openxmlformats.org/officeDocument/2006/relationships" xmlns:p="http://schemas.openxmlformats.org/presentationml/2006/main">
  <p:tag name="TIMING" val="|0.7|0.8"/>
</p:tagLst>
</file>

<file path=ppt/tags/tag21.xml><?xml version="1.0" encoding="utf-8"?>
<p:tagLst xmlns:a="http://schemas.openxmlformats.org/drawingml/2006/main" xmlns:r="http://schemas.openxmlformats.org/officeDocument/2006/relationships" xmlns:p="http://schemas.openxmlformats.org/presentationml/2006/main">
  <p:tag name="TIMING" val="|5.9|5.5"/>
</p:tagLst>
</file>

<file path=ppt/tags/tag22.xml><?xml version="1.0" encoding="utf-8"?>
<p:tagLst xmlns:a="http://schemas.openxmlformats.org/drawingml/2006/main" xmlns:r="http://schemas.openxmlformats.org/officeDocument/2006/relationships" xmlns:p="http://schemas.openxmlformats.org/presentationml/2006/main">
  <p:tag name="TIMING" val="|9.2|4.3"/>
</p:tagLst>
</file>

<file path=ppt/tags/tag23.xml><?xml version="1.0" encoding="utf-8"?>
<p:tagLst xmlns:a="http://schemas.openxmlformats.org/drawingml/2006/main" xmlns:r="http://schemas.openxmlformats.org/officeDocument/2006/relationships" xmlns:p="http://schemas.openxmlformats.org/presentationml/2006/main">
  <p:tag name="TIMING" val="|6.2|11.8|17.6|7.5"/>
</p:tagLst>
</file>

<file path=ppt/tags/tag24.xml><?xml version="1.0" encoding="utf-8"?>
<p:tagLst xmlns:a="http://schemas.openxmlformats.org/drawingml/2006/main" xmlns:r="http://schemas.openxmlformats.org/officeDocument/2006/relationships" xmlns:p="http://schemas.openxmlformats.org/presentationml/2006/main">
  <p:tag name="TIMING" val="|1.3|5.5|3.5|5.4|6.7"/>
</p:tagLst>
</file>

<file path=ppt/tags/tag25.xml><?xml version="1.0" encoding="utf-8"?>
<p:tagLst xmlns:a="http://schemas.openxmlformats.org/drawingml/2006/main" xmlns:r="http://schemas.openxmlformats.org/officeDocument/2006/relationships" xmlns:p="http://schemas.openxmlformats.org/presentationml/2006/main">
  <p:tag name="TIMING" val="|3.6|2.4|6.7|4|1.9|7.3|1.5|4|6.6|4.8|4.8|19.8"/>
</p:tagLst>
</file>

<file path=ppt/tags/tag26.xml><?xml version="1.0" encoding="utf-8"?>
<p:tagLst xmlns:a="http://schemas.openxmlformats.org/drawingml/2006/main" xmlns:r="http://schemas.openxmlformats.org/officeDocument/2006/relationships" xmlns:p="http://schemas.openxmlformats.org/presentationml/2006/main">
  <p:tag name="TIMING" val="|2.7|14.8|8.2"/>
</p:tagLst>
</file>

<file path=ppt/tags/tag3.xml><?xml version="1.0" encoding="utf-8"?>
<p:tagLst xmlns:a="http://schemas.openxmlformats.org/drawingml/2006/main" xmlns:r="http://schemas.openxmlformats.org/officeDocument/2006/relationships" xmlns:p="http://schemas.openxmlformats.org/presentationml/2006/main">
  <p:tag name="TIMING" val="|2.6"/>
</p:tagLst>
</file>

<file path=ppt/tags/tag4.xml><?xml version="1.0" encoding="utf-8"?>
<p:tagLst xmlns:a="http://schemas.openxmlformats.org/drawingml/2006/main" xmlns:r="http://schemas.openxmlformats.org/officeDocument/2006/relationships" xmlns:p="http://schemas.openxmlformats.org/presentationml/2006/main">
  <p:tag name="TIMING" val="|3.8|30.2|8.8|3.9"/>
</p:tagLst>
</file>

<file path=ppt/tags/tag5.xml><?xml version="1.0" encoding="utf-8"?>
<p:tagLst xmlns:a="http://schemas.openxmlformats.org/drawingml/2006/main" xmlns:r="http://schemas.openxmlformats.org/officeDocument/2006/relationships" xmlns:p="http://schemas.openxmlformats.org/presentationml/2006/main">
  <p:tag name="TIMING" val="|14.2|39.2|14.6|0.8|6.3|0.9|5|14|8.6"/>
</p:tagLst>
</file>

<file path=ppt/tags/tag6.xml><?xml version="1.0" encoding="utf-8"?>
<p:tagLst xmlns:a="http://schemas.openxmlformats.org/drawingml/2006/main" xmlns:r="http://schemas.openxmlformats.org/officeDocument/2006/relationships" xmlns:p="http://schemas.openxmlformats.org/presentationml/2006/main">
  <p:tag name="TIMING" val="|3.4|3.7|0.5"/>
</p:tagLst>
</file>

<file path=ppt/tags/tag7.xml><?xml version="1.0" encoding="utf-8"?>
<p:tagLst xmlns:a="http://schemas.openxmlformats.org/drawingml/2006/main" xmlns:r="http://schemas.openxmlformats.org/officeDocument/2006/relationships" xmlns:p="http://schemas.openxmlformats.org/presentationml/2006/main">
  <p:tag name="TIMING" val="|23.7|12.1|13.8"/>
</p:tagLst>
</file>

<file path=ppt/tags/tag8.xml><?xml version="1.0" encoding="utf-8"?>
<p:tagLst xmlns:a="http://schemas.openxmlformats.org/drawingml/2006/main" xmlns:r="http://schemas.openxmlformats.org/officeDocument/2006/relationships" xmlns:p="http://schemas.openxmlformats.org/presentationml/2006/main">
  <p:tag name="TIMING" val="|1.2"/>
</p:tagLst>
</file>

<file path=ppt/tags/tag9.xml><?xml version="1.0" encoding="utf-8"?>
<p:tagLst xmlns:a="http://schemas.openxmlformats.org/drawingml/2006/main" xmlns:r="http://schemas.openxmlformats.org/officeDocument/2006/relationships" xmlns:p="http://schemas.openxmlformats.org/presentationml/2006/main">
  <p:tag name="TIMING" val="|8|0.5|6.3|5.5|2.8|1.8|3.9|1.8|1.8|1.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43310</TotalTime>
  <Words>2431</Words>
  <Application>Microsoft Office PowerPoint</Application>
  <PresentationFormat>On-screen Show (4:3)</PresentationFormat>
  <Paragraphs>636</Paragraphs>
  <Slides>60</Slides>
  <Notes>13</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70" baseType="lpstr">
      <vt:lpstr>MS PGothic</vt:lpstr>
      <vt:lpstr>Arial</vt:lpstr>
      <vt:lpstr>Calibri</vt:lpstr>
      <vt:lpstr>Cambria Math</vt:lpstr>
      <vt:lpstr>Symbol</vt:lpstr>
      <vt:lpstr>Tahoma</vt:lpstr>
      <vt:lpstr>Times New Roman</vt:lpstr>
      <vt:lpstr>Wingdings</vt:lpstr>
      <vt:lpstr>Office Theme</vt:lpstr>
      <vt:lpstr>Equation</vt:lpstr>
      <vt:lpstr>   Quantifying and Controlling Impact of Interference at Shared Caches and Main Memory</vt:lpstr>
      <vt:lpstr>Problem: Interference at Shared Resources</vt:lpstr>
      <vt:lpstr>Impact of  Shared Resource Interference</vt:lpstr>
      <vt:lpstr>Outline</vt:lpstr>
      <vt:lpstr>Quantifying Impact of  Shared Resource Interference</vt:lpstr>
      <vt:lpstr>Slowdown: Definition</vt:lpstr>
      <vt:lpstr>Approach: Impact of  Interference on Performance </vt:lpstr>
      <vt:lpstr>Outline</vt:lpstr>
      <vt:lpstr>Observation: Shared Cache Access Rate is a Proxy for Performance</vt:lpstr>
      <vt:lpstr>Outline</vt:lpstr>
      <vt:lpstr>Estimating Cache Access Rate Alone</vt:lpstr>
      <vt:lpstr>Estimating Cache Access Rate Alone</vt:lpstr>
      <vt:lpstr>Highest Priority Minimizes  Memory Bandwidth Interference </vt:lpstr>
      <vt:lpstr>Estimating Cache Access Rate Alone</vt:lpstr>
      <vt:lpstr>Cache Capacity Contention</vt:lpstr>
      <vt:lpstr>Shared Cache Interference is  Hard to Minimize Through Priority</vt:lpstr>
      <vt:lpstr>Our Approach:  Quantify and Remove Cache Interference</vt:lpstr>
      <vt:lpstr>1. Quantify Shared Cache Interference</vt:lpstr>
      <vt:lpstr>2. Remove Cycles to Serve  Contention Misses from CARAlone Estimates</vt:lpstr>
      <vt:lpstr>Accounting for Memory and  Shared Cache Interference</vt:lpstr>
      <vt:lpstr>Outline</vt:lpstr>
      <vt:lpstr>Application Slowdown Model (ASM)</vt:lpstr>
      <vt:lpstr>ASM: Interval Based Operation</vt:lpstr>
      <vt:lpstr>A More Accurate and Simple Model</vt:lpstr>
      <vt:lpstr>Outline</vt:lpstr>
      <vt:lpstr>Previous Work on  Slowdown Estimation</vt:lpstr>
      <vt:lpstr>Methodology</vt:lpstr>
      <vt:lpstr>Model Accuracy Results</vt:lpstr>
      <vt:lpstr>Outline</vt:lpstr>
      <vt:lpstr>Outline</vt:lpstr>
      <vt:lpstr>Cache Capacity Partitioning</vt:lpstr>
      <vt:lpstr>ASM-Cache: Slowdown-aware  Cache Capacity Partitioning</vt:lpstr>
      <vt:lpstr>Outline</vt:lpstr>
      <vt:lpstr>Memory Bandwidth Partitioning</vt:lpstr>
      <vt:lpstr>ASM-Mem: Slowdown-aware  Memory Bandwidth Partitioning</vt:lpstr>
      <vt:lpstr>Outline</vt:lpstr>
      <vt:lpstr>Coordinated Resource  Allocation Schemes</vt:lpstr>
      <vt:lpstr>Fairness and Performance Results</vt:lpstr>
      <vt:lpstr>Other Results in the Paper</vt:lpstr>
      <vt:lpstr>Summary</vt:lpstr>
      <vt:lpstr>   Quantifying and Controlling Impact of Interference at Shared Caches and Main Memory</vt:lpstr>
      <vt:lpstr>Backup</vt:lpstr>
      <vt:lpstr>Highest Priority Minimizes  Memory Bandwidth Interference </vt:lpstr>
      <vt:lpstr>Accounting for Queueing</vt:lpstr>
      <vt:lpstr>Impact of Cache Capacity Contention</vt:lpstr>
      <vt:lpstr>Error with No Sampling</vt:lpstr>
      <vt:lpstr>Error Distribution</vt:lpstr>
      <vt:lpstr>Miss Service Time Distributions</vt:lpstr>
      <vt:lpstr>Impact of Prefetching</vt:lpstr>
      <vt:lpstr>Sensitivity to  Epoch and Quantum Lengths</vt:lpstr>
      <vt:lpstr>Sensitivity to Core Count</vt:lpstr>
      <vt:lpstr>Sensitivity to Cache Capacity</vt:lpstr>
      <vt:lpstr>Sensitivity to  Auxiliary Tag Store Sampling</vt:lpstr>
      <vt:lpstr>ASM-Cache: Fairness and Performance Results</vt:lpstr>
      <vt:lpstr>ASM-Cache: Fairness and Performance Results</vt:lpstr>
      <vt:lpstr>ASM-Mem:  Fairness and Performance Results</vt:lpstr>
      <vt:lpstr>ASM-QoS: Meeting Slowdown Bounds</vt:lpstr>
      <vt:lpstr>Previous Approach: Estimate Interference Experienced Per-Request</vt:lpstr>
      <vt:lpstr>Estimating PerformanceAlone </vt:lpstr>
      <vt:lpstr>Impact of Interference on Performance </vt:lpstr>
    </vt:vector>
  </TitlesOfParts>
  <Company>Grizli777</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Lavanya</dc:creator>
  <cp:lastModifiedBy>Subramanian, Lavanya</cp:lastModifiedBy>
  <cp:revision>578</cp:revision>
  <dcterms:created xsi:type="dcterms:W3CDTF">2014-03-23T15:17:36Z</dcterms:created>
  <dcterms:modified xsi:type="dcterms:W3CDTF">2015-12-11T23:16:28Z</dcterms:modified>
</cp:coreProperties>
</file>