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32461200" cy="65379600"/>
  <p:defaultTextStyle>
    <a:defPPr>
      <a:defRPr lang="en-US"/>
    </a:defPPr>
    <a:lvl1pPr marL="0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250" autoAdjust="0"/>
  </p:normalViewPr>
  <p:slideViewPr>
    <p:cSldViewPr>
      <p:cViewPr>
        <p:scale>
          <a:sx n="40" d="100"/>
          <a:sy n="40" d="100"/>
        </p:scale>
        <p:origin x="-624" y="-80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66520" cy="3268980"/>
          </a:xfrm>
          <a:prstGeom prst="rect">
            <a:avLst/>
          </a:prstGeom>
        </p:spPr>
        <p:txBody>
          <a:bodyPr vert="horz" lIns="559058" tIns="279532" rIns="559058" bIns="279532" rtlCol="0"/>
          <a:lstStyle>
            <a:lvl1pPr algn="l">
              <a:defRPr sz="75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387167" y="0"/>
            <a:ext cx="14066520" cy="3268980"/>
          </a:xfrm>
          <a:prstGeom prst="rect">
            <a:avLst/>
          </a:prstGeom>
        </p:spPr>
        <p:txBody>
          <a:bodyPr vert="horz" lIns="559058" tIns="279532" rIns="559058" bIns="279532" rtlCol="0"/>
          <a:lstStyle>
            <a:lvl1pPr algn="r">
              <a:defRPr sz="7500"/>
            </a:lvl1pPr>
          </a:lstStyle>
          <a:p>
            <a:fld id="{0007CADB-A880-454B-B642-4B908109B9B6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7388" y="4908550"/>
            <a:ext cx="18388012" cy="24517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59058" tIns="279532" rIns="559058" bIns="2795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46120" y="31055310"/>
            <a:ext cx="25968960" cy="29420820"/>
          </a:xfrm>
          <a:prstGeom prst="rect">
            <a:avLst/>
          </a:prstGeom>
        </p:spPr>
        <p:txBody>
          <a:bodyPr vert="horz" lIns="559058" tIns="279532" rIns="559058" bIns="2795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2099275"/>
            <a:ext cx="14066520" cy="3268980"/>
          </a:xfrm>
          <a:prstGeom prst="rect">
            <a:avLst/>
          </a:prstGeom>
        </p:spPr>
        <p:txBody>
          <a:bodyPr vert="horz" lIns="559058" tIns="279532" rIns="559058" bIns="279532" rtlCol="0" anchor="b"/>
          <a:lstStyle>
            <a:lvl1pPr algn="l">
              <a:defRPr sz="75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387167" y="62099275"/>
            <a:ext cx="14066520" cy="3268980"/>
          </a:xfrm>
          <a:prstGeom prst="rect">
            <a:avLst/>
          </a:prstGeom>
        </p:spPr>
        <p:txBody>
          <a:bodyPr vert="horz" lIns="559058" tIns="279532" rIns="559058" bIns="279532" rtlCol="0" anchor="b"/>
          <a:lstStyle>
            <a:lvl1pPr algn="r">
              <a:defRPr sz="7500"/>
            </a:lvl1pPr>
          </a:lstStyle>
          <a:p>
            <a:fld id="{9D4D08A2-E6D5-44BF-9C81-C1BADC636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6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376202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7388" y="4908550"/>
            <a:ext cx="18388012" cy="2451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D08A2-E6D5-44BF-9C81-C1BADC636D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757687"/>
            <a:ext cx="7406640" cy="37449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757687"/>
            <a:ext cx="21671280" cy="37449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8204163"/>
            <a:ext cx="27980640" cy="871728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8602967"/>
            <a:ext cx="27980640" cy="9601197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101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20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303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40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506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4"/>
            <a:ext cx="14538960" cy="28966163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4"/>
            <a:ext cx="14538960" cy="28966163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9824723"/>
            <a:ext cx="14544677" cy="409447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13919200"/>
            <a:ext cx="14544677" cy="25288243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0"/>
            <a:ext cx="14550390" cy="25288243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3" y="1747520"/>
            <a:ext cx="10829927" cy="743712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4"/>
            <a:ext cx="18402300" cy="37459923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3" y="9184644"/>
            <a:ext cx="10829927" cy="30022803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3200"/>
            </a:lvl1pPr>
            <a:lvl2pPr marL="1881012" indent="0">
              <a:buNone/>
              <a:defRPr sz="11500"/>
            </a:lvl2pPr>
            <a:lvl3pPr marL="3762024" indent="0">
              <a:buNone/>
              <a:defRPr sz="9900"/>
            </a:lvl3pPr>
            <a:lvl4pPr marL="5643037" indent="0">
              <a:buNone/>
              <a:defRPr sz="8200"/>
            </a:lvl4pPr>
            <a:lvl5pPr marL="7524049" indent="0">
              <a:buNone/>
              <a:defRPr sz="8200"/>
            </a:lvl5pPr>
            <a:lvl6pPr marL="9405061" indent="0">
              <a:buNone/>
              <a:defRPr sz="8200"/>
            </a:lvl6pPr>
            <a:lvl7pPr marL="11286073" indent="0">
              <a:buNone/>
              <a:defRPr sz="8200"/>
            </a:lvl7pPr>
            <a:lvl8pPr marL="13167086" indent="0">
              <a:buNone/>
              <a:defRPr sz="8200"/>
            </a:lvl8pPr>
            <a:lvl9pPr marL="15048098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376202" tIns="188101" rIns="376202" bIns="1881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4"/>
            <a:ext cx="29626560" cy="28966163"/>
          </a:xfrm>
          <a:prstGeom prst="rect">
            <a:avLst/>
          </a:prstGeom>
        </p:spPr>
        <p:txBody>
          <a:bodyPr vert="horz" lIns="376202" tIns="188101" rIns="376202" bIns="1881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3"/>
            <a:ext cx="7680960" cy="23368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A7DDC-C900-45C1-BBFC-CF44076202A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3"/>
            <a:ext cx="10424160" cy="23368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2356-3B62-47C7-A1FD-31CE2F64C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024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759" indent="-1410759" algn="l" defTabSz="3762024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645" indent="-1175633" algn="l" defTabSz="3762024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31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indent="-940506" algn="l" defTabSz="3762024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555" indent="-940506" algn="l" defTabSz="3762024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567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580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592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604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1012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2024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3037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049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5061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6073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7086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8098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83671" y="204549"/>
            <a:ext cx="207757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C00000"/>
                </a:solidFill>
              </a:rPr>
              <a:t>Application-to-Core Mapping Policies to </a:t>
            </a:r>
          </a:p>
        </p:txBody>
      </p:sp>
      <p:sp>
        <p:nvSpPr>
          <p:cNvPr id="1477" name="TextBox 1476"/>
          <p:cNvSpPr txBox="1"/>
          <p:nvPr/>
        </p:nvSpPr>
        <p:spPr>
          <a:xfrm>
            <a:off x="914400" y="2895600"/>
            <a:ext cx="3086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2">
                    <a:lumMod val="50000"/>
                  </a:schemeClr>
                </a:solidFill>
              </a:rPr>
              <a:t>Reetuparna Das</a:t>
            </a:r>
            <a:r>
              <a:rPr lang="pt-BR" sz="6000" b="1" baseline="30000" dirty="0">
                <a:solidFill>
                  <a:schemeClr val="accent2">
                    <a:lumMod val="50000"/>
                  </a:schemeClr>
                </a:solidFill>
              </a:rPr>
              <a:t>§</a:t>
            </a:r>
            <a:r>
              <a:rPr lang="pt-BR" sz="6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sz="6000" b="1" dirty="0" smtClean="0">
                <a:solidFill>
                  <a:schemeClr val="accent2">
                    <a:lumMod val="50000"/>
                  </a:schemeClr>
                </a:solidFill>
              </a:rPr>
              <a:t>    Rachata Ausavarungnirun</a:t>
            </a:r>
            <a:r>
              <a:rPr lang="pt-BR" sz="6000" b="1" baseline="30000" dirty="0" smtClean="0">
                <a:solidFill>
                  <a:schemeClr val="accent2">
                    <a:lumMod val="50000"/>
                  </a:schemeClr>
                </a:solidFill>
              </a:rPr>
              <a:t>†      </a:t>
            </a:r>
            <a:r>
              <a:rPr lang="pt-BR" sz="6000" b="1" dirty="0" smtClean="0">
                <a:solidFill>
                  <a:schemeClr val="accent2">
                    <a:lumMod val="50000"/>
                  </a:schemeClr>
                </a:solidFill>
              </a:rPr>
              <a:t>Onur </a:t>
            </a:r>
            <a:r>
              <a:rPr lang="pt-BR" sz="6000" b="1" dirty="0">
                <a:solidFill>
                  <a:schemeClr val="accent2">
                    <a:lumMod val="50000"/>
                  </a:schemeClr>
                </a:solidFill>
              </a:rPr>
              <a:t>Mutlu</a:t>
            </a:r>
            <a:r>
              <a:rPr lang="pt-BR" sz="6000" b="1" baseline="30000" dirty="0">
                <a:solidFill>
                  <a:schemeClr val="accent2">
                    <a:lumMod val="50000"/>
                  </a:schemeClr>
                </a:solidFill>
              </a:rPr>
              <a:t>†</a:t>
            </a:r>
            <a:r>
              <a:rPr lang="pt-BR" sz="6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sz="6000" b="1" dirty="0" smtClean="0">
                <a:solidFill>
                  <a:schemeClr val="accent2">
                    <a:lumMod val="50000"/>
                  </a:schemeClr>
                </a:solidFill>
              </a:rPr>
              <a:t>    Akhilesh Kumar</a:t>
            </a:r>
            <a:r>
              <a:rPr lang="pt-BR" sz="6000" b="1" baseline="30000" dirty="0" smtClean="0">
                <a:solidFill>
                  <a:schemeClr val="accent2">
                    <a:lumMod val="50000"/>
                  </a:schemeClr>
                </a:solidFill>
              </a:rPr>
              <a:t>‡</a:t>
            </a:r>
            <a:r>
              <a:rPr lang="pt-BR" sz="6000" b="1" dirty="0" smtClean="0">
                <a:solidFill>
                  <a:schemeClr val="accent2">
                    <a:lumMod val="50000"/>
                  </a:schemeClr>
                </a:solidFill>
              </a:rPr>
              <a:t>     Mani Azimi</a:t>
            </a:r>
            <a:r>
              <a:rPr lang="pt-BR" sz="6000" b="1" baseline="30000" dirty="0" smtClean="0">
                <a:solidFill>
                  <a:schemeClr val="accent2">
                    <a:lumMod val="50000"/>
                  </a:schemeClr>
                </a:solidFill>
              </a:rPr>
              <a:t>‡</a:t>
            </a:r>
            <a:endParaRPr lang="en-US" sz="6000" b="1" baseline="30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78" name="TextBox 1477"/>
          <p:cNvSpPr txBox="1"/>
          <p:nvPr/>
        </p:nvSpPr>
        <p:spPr>
          <a:xfrm>
            <a:off x="6781800" y="3886200"/>
            <a:ext cx="1981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§University of Michigan         †</a:t>
            </a:r>
            <a:r>
              <a:rPr lang="en-US" sz="4800" b="1" dirty="0"/>
              <a:t>Carnegie Mellon </a:t>
            </a:r>
            <a:r>
              <a:rPr lang="en-US" sz="4800" b="1" dirty="0" smtClean="0"/>
              <a:t>University         ‡Intel Labs</a:t>
            </a:r>
            <a:endParaRPr lang="en-US" sz="4800" b="1" dirty="0"/>
          </a:p>
        </p:txBody>
      </p:sp>
      <p:sp>
        <p:nvSpPr>
          <p:cNvPr id="69" name="Rounded Rectangle 68"/>
          <p:cNvSpPr/>
          <p:nvPr/>
        </p:nvSpPr>
        <p:spPr>
          <a:xfrm>
            <a:off x="1066800" y="5867400"/>
            <a:ext cx="30708600" cy="8305800"/>
          </a:xfrm>
          <a:prstGeom prst="roundRect">
            <a:avLst/>
          </a:prstGeom>
          <a:noFill/>
          <a:ln w="139700">
            <a:solidFill>
              <a:srgbClr val="2715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2954000" y="7237274"/>
            <a:ext cx="9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 Current operating systems are </a:t>
            </a:r>
            <a:r>
              <a:rPr lang="en-US" sz="3600" b="1" dirty="0" smtClean="0">
                <a:solidFill>
                  <a:srgbClr val="FF0000"/>
                </a:solidFill>
              </a:rPr>
              <a:t>unaware</a:t>
            </a:r>
            <a:r>
              <a:rPr lang="en-US" sz="3600" dirty="0" smtClean="0"/>
              <a:t> of:</a:t>
            </a:r>
          </a:p>
          <a:p>
            <a:pPr lvl="1">
              <a:buFont typeface="Arial" pitchFamily="34" charset="0"/>
              <a:buChar char="•"/>
            </a:pPr>
            <a:r>
              <a:rPr lang="en-US" sz="3600" dirty="0" smtClean="0"/>
              <a:t>On-chip interconnect topology</a:t>
            </a:r>
          </a:p>
          <a:p>
            <a:pPr lvl="1">
              <a:buFont typeface="Arial" pitchFamily="34" charset="0"/>
              <a:buChar char="•"/>
            </a:pPr>
            <a:r>
              <a:rPr lang="en-US" sz="3600" dirty="0" smtClean="0"/>
              <a:t>Application interference characteristics</a:t>
            </a:r>
            <a:endParaRPr lang="en-US" sz="3600" dirty="0"/>
          </a:p>
        </p:txBody>
      </p:sp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12903200" y="9777274"/>
          <a:ext cx="2730512" cy="2730512"/>
        </p:xfrm>
        <a:graphic>
          <a:graphicData uri="http://schemas.openxmlformats.org/drawingml/2006/table">
            <a:tbl>
              <a:tblPr/>
              <a:tblGrid>
                <a:gridCol w="341314"/>
                <a:gridCol w="341314"/>
                <a:gridCol w="341314"/>
                <a:gridCol w="341314"/>
                <a:gridCol w="341314"/>
                <a:gridCol w="341314"/>
                <a:gridCol w="341314"/>
                <a:gridCol w="341314"/>
              </a:tblGrid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47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pSp>
        <p:nvGrpSpPr>
          <p:cNvPr id="72" name="Group 11"/>
          <p:cNvGrpSpPr/>
          <p:nvPr/>
        </p:nvGrpSpPr>
        <p:grpSpPr>
          <a:xfrm>
            <a:off x="12725400" y="9599474"/>
            <a:ext cx="2984500" cy="3048000"/>
            <a:chOff x="960120" y="1671481"/>
            <a:chExt cx="4297680" cy="4389120"/>
          </a:xfrm>
        </p:grpSpPr>
        <p:cxnSp>
          <p:nvCxnSpPr>
            <p:cNvPr id="73" name="Straight Arrow Connector 72"/>
            <p:cNvCxnSpPr/>
            <p:nvPr/>
          </p:nvCxnSpPr>
          <p:spPr>
            <a:xfrm>
              <a:off x="960120" y="3810000"/>
              <a:ext cx="4297680" cy="2117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5400000">
              <a:off x="929044" y="3865445"/>
              <a:ext cx="4389120" cy="1191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Isosceles Triangle 77"/>
            <p:cNvSpPr/>
            <p:nvPr/>
          </p:nvSpPr>
          <p:spPr>
            <a:xfrm>
              <a:off x="1283634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/>
            <p:cNvSpPr/>
            <p:nvPr/>
          </p:nvSpPr>
          <p:spPr>
            <a:xfrm>
              <a:off x="4781550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Isosceles Triangle 79"/>
            <p:cNvSpPr/>
            <p:nvPr/>
          </p:nvSpPr>
          <p:spPr>
            <a:xfrm>
              <a:off x="4781550" y="5363496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Isosceles Triangle 80"/>
            <p:cNvSpPr/>
            <p:nvPr/>
          </p:nvSpPr>
          <p:spPr>
            <a:xfrm>
              <a:off x="1295400" y="5363496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2" name="Table 81"/>
          <p:cNvGraphicFramePr>
            <a:graphicFrameLocks noGrp="1"/>
          </p:cNvGraphicFramePr>
          <p:nvPr/>
        </p:nvGraphicFramePr>
        <p:xfrm>
          <a:off x="16637000" y="9726474"/>
          <a:ext cx="2730512" cy="2730512"/>
        </p:xfrm>
        <a:graphic>
          <a:graphicData uri="http://schemas.openxmlformats.org/drawingml/2006/table">
            <a:tbl>
              <a:tblPr/>
              <a:tblGrid>
                <a:gridCol w="341314"/>
                <a:gridCol w="341314"/>
                <a:gridCol w="341314"/>
                <a:gridCol w="341314"/>
                <a:gridCol w="341314"/>
                <a:gridCol w="341314"/>
                <a:gridCol w="341314"/>
                <a:gridCol w="341314"/>
              </a:tblGrid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41314"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0" marR="6200" marT="6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pSp>
        <p:nvGrpSpPr>
          <p:cNvPr id="83" name="Group 11"/>
          <p:cNvGrpSpPr/>
          <p:nvPr/>
        </p:nvGrpSpPr>
        <p:grpSpPr>
          <a:xfrm>
            <a:off x="16459200" y="9599474"/>
            <a:ext cx="2984500" cy="3048000"/>
            <a:chOff x="960120" y="1671481"/>
            <a:chExt cx="4297680" cy="4389120"/>
          </a:xfrm>
        </p:grpSpPr>
        <p:cxnSp>
          <p:nvCxnSpPr>
            <p:cNvPr id="84" name="Straight Arrow Connector 83"/>
            <p:cNvCxnSpPr/>
            <p:nvPr/>
          </p:nvCxnSpPr>
          <p:spPr>
            <a:xfrm>
              <a:off x="960120" y="3810000"/>
              <a:ext cx="4297680" cy="2117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rot="5400000">
              <a:off x="929044" y="3865445"/>
              <a:ext cx="4389120" cy="1191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Isosceles Triangle 85"/>
            <p:cNvSpPr/>
            <p:nvPr/>
          </p:nvSpPr>
          <p:spPr>
            <a:xfrm>
              <a:off x="1283634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/>
            <p:cNvSpPr/>
            <p:nvPr/>
          </p:nvSpPr>
          <p:spPr>
            <a:xfrm>
              <a:off x="4781550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Isosceles Triangle 87"/>
            <p:cNvSpPr/>
            <p:nvPr/>
          </p:nvSpPr>
          <p:spPr>
            <a:xfrm>
              <a:off x="4781550" y="5363496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Isosceles Triangle 88"/>
            <p:cNvSpPr/>
            <p:nvPr/>
          </p:nvSpPr>
          <p:spPr>
            <a:xfrm>
              <a:off x="1295400" y="5363496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12725400" y="1302847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Unbalanced Network Load</a:t>
            </a:r>
            <a:endParaRPr lang="en-US" sz="3600" dirty="0"/>
          </a:p>
        </p:txBody>
      </p:sp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21061681" y="10224314"/>
          <a:ext cx="972892" cy="972892"/>
        </p:xfrm>
        <a:graphic>
          <a:graphicData uri="http://schemas.openxmlformats.org/drawingml/2006/table">
            <a:tbl>
              <a:tblPr/>
              <a:tblGrid>
                <a:gridCol w="243223"/>
                <a:gridCol w="243223"/>
                <a:gridCol w="243223"/>
                <a:gridCol w="243223"/>
              </a:tblGrid>
              <a:tr h="243223"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3223"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243223"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43223"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19" marR="4419" marT="44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7A7"/>
                    </a:solidFill>
                  </a:tcPr>
                </a:tc>
              </a:tr>
            </a:tbl>
          </a:graphicData>
        </a:graphic>
      </p:graphicFrame>
      <p:grpSp>
        <p:nvGrpSpPr>
          <p:cNvPr id="92" name="Group 11"/>
          <p:cNvGrpSpPr/>
          <p:nvPr/>
        </p:nvGrpSpPr>
        <p:grpSpPr>
          <a:xfrm>
            <a:off x="20878800" y="10132874"/>
            <a:ext cx="1587500" cy="1524000"/>
            <a:chOff x="960120" y="1752761"/>
            <a:chExt cx="2286000" cy="2194560"/>
          </a:xfrm>
        </p:grpSpPr>
        <p:cxnSp>
          <p:nvCxnSpPr>
            <p:cNvPr id="93" name="Straight Arrow Connector 92"/>
            <p:cNvCxnSpPr/>
            <p:nvPr/>
          </p:nvCxnSpPr>
          <p:spPr>
            <a:xfrm>
              <a:off x="960120" y="3810000"/>
              <a:ext cx="2286000" cy="211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rot="5400000">
              <a:off x="2026324" y="2849445"/>
              <a:ext cx="2194560" cy="1191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Isosceles Triangle 94"/>
            <p:cNvSpPr/>
            <p:nvPr/>
          </p:nvSpPr>
          <p:spPr>
            <a:xfrm>
              <a:off x="1283634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19735800" y="11961674"/>
            <a:ext cx="403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Unaware of the location of the memory controller</a:t>
            </a:r>
            <a:endParaRPr lang="en-US" sz="3600" dirty="0"/>
          </a:p>
        </p:txBody>
      </p:sp>
      <p:cxnSp>
        <p:nvCxnSpPr>
          <p:cNvPr id="98" name="Straight Connector 97"/>
          <p:cNvCxnSpPr/>
          <p:nvPr/>
        </p:nvCxnSpPr>
        <p:spPr>
          <a:xfrm>
            <a:off x="12649200" y="6629400"/>
            <a:ext cx="0" cy="6934200"/>
          </a:xfrm>
          <a:prstGeom prst="line">
            <a:avLst/>
          </a:prstGeom>
          <a:ln w="88900">
            <a:solidFill>
              <a:srgbClr val="27150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28800" y="6096000"/>
            <a:ext cx="5056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u="sng" dirty="0" smtClean="0"/>
              <a:t>Network-on-chip</a:t>
            </a:r>
            <a:endParaRPr lang="en-US" sz="5400" b="1" i="1" u="sng" dirty="0"/>
          </a:p>
        </p:txBody>
      </p:sp>
      <p:sp>
        <p:nvSpPr>
          <p:cNvPr id="32" name="TextBox 31"/>
          <p:cNvSpPr txBox="1"/>
          <p:nvPr/>
        </p:nvSpPr>
        <p:spPr>
          <a:xfrm>
            <a:off x="12850103" y="6163270"/>
            <a:ext cx="2866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u="sng" dirty="0" smtClean="0"/>
              <a:t>Problems</a:t>
            </a:r>
            <a:endParaRPr lang="en-US" sz="5400" b="1" i="1" u="sng" dirty="0"/>
          </a:p>
        </p:txBody>
      </p:sp>
      <p:sp>
        <p:nvSpPr>
          <p:cNvPr id="33" name="Rounded Rectangle 32"/>
          <p:cNvSpPr/>
          <p:nvPr/>
        </p:nvSpPr>
        <p:spPr>
          <a:xfrm>
            <a:off x="1066800" y="15773400"/>
            <a:ext cx="30708600" cy="12496800"/>
          </a:xfrm>
          <a:prstGeom prst="roundRect">
            <a:avLst/>
          </a:prstGeom>
          <a:noFill/>
          <a:ln w="139700">
            <a:solidFill>
              <a:srgbClr val="2715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752600" y="4724400"/>
            <a:ext cx="93652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Background and Problems</a:t>
            </a:r>
            <a:endParaRPr lang="en-US" sz="6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752600" y="14630400"/>
            <a:ext cx="46313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Our Solution</a:t>
            </a:r>
            <a:endParaRPr lang="en-US" sz="6600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1066800" y="29879330"/>
            <a:ext cx="30708600" cy="13478470"/>
          </a:xfrm>
          <a:prstGeom prst="roundRect">
            <a:avLst/>
          </a:prstGeom>
          <a:noFill/>
          <a:ln w="139700">
            <a:solidFill>
              <a:srgbClr val="2715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752600" y="28651200"/>
            <a:ext cx="41647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Key Results</a:t>
            </a:r>
            <a:endParaRPr lang="en-US" sz="6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438400" y="17289482"/>
            <a:ext cx="1219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Network and memory load are not balanced across the network </a:t>
            </a:r>
          </a:p>
          <a:p>
            <a:pPr>
              <a:buFont typeface="Arial" pitchFamily="34" charset="0"/>
              <a:buChar char="•"/>
            </a:pPr>
            <a:endParaRPr lang="en-US" sz="3600" dirty="0" smtClean="0"/>
          </a:p>
          <a:p>
            <a:r>
              <a:rPr lang="en-US" sz="3600" dirty="0" smtClean="0"/>
              <a:t>Overall performance </a:t>
            </a:r>
            <a:r>
              <a:rPr lang="en-US" sz="3600" b="1" dirty="0" smtClean="0">
                <a:solidFill>
                  <a:srgbClr val="FF0000"/>
                </a:solidFill>
              </a:rPr>
              <a:t>degrades </a:t>
            </a:r>
            <a:r>
              <a:rPr lang="en-US" sz="3600" dirty="0" smtClean="0"/>
              <a:t>when applications that </a:t>
            </a:r>
            <a:r>
              <a:rPr lang="en-US" sz="3600" b="1" dirty="0" smtClean="0">
                <a:solidFill>
                  <a:srgbClr val="FF0000"/>
                </a:solidFill>
              </a:rPr>
              <a:t>interfere significantly</a:t>
            </a:r>
            <a:r>
              <a:rPr lang="en-US" sz="3600" dirty="0" smtClean="0"/>
              <a:t> with each other get mapped to </a:t>
            </a:r>
            <a:r>
              <a:rPr lang="en-US" sz="3600" dirty="0" err="1" smtClean="0"/>
              <a:t>closeby</a:t>
            </a:r>
            <a:r>
              <a:rPr lang="en-US" sz="3600" dirty="0" smtClean="0"/>
              <a:t> cores</a:t>
            </a:r>
          </a:p>
          <a:p>
            <a:pPr>
              <a:buFont typeface="Arial" pitchFamily="34" charset="0"/>
              <a:buChar char="•"/>
            </a:pPr>
            <a:endParaRPr lang="en-US" sz="3600" dirty="0" smtClean="0"/>
          </a:p>
          <a:p>
            <a:r>
              <a:rPr lang="en-US" sz="3600" b="1" dirty="0" smtClean="0">
                <a:solidFill>
                  <a:srgbClr val="FF0000"/>
                </a:solidFill>
              </a:rPr>
              <a:t>Some applications benefit </a:t>
            </a:r>
            <a:r>
              <a:rPr lang="en-US" sz="3600" dirty="0" smtClean="0"/>
              <a:t>significantly from being mapped close to </a:t>
            </a:r>
            <a:r>
              <a:rPr lang="en-US" sz="3600" b="1" dirty="0" smtClean="0">
                <a:solidFill>
                  <a:srgbClr val="FF0000"/>
                </a:solidFill>
              </a:rPr>
              <a:t>a shared resource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825468" y="17181017"/>
            <a:ext cx="15011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Clustering: A sub-network where applications mapped to a cluster </a:t>
            </a:r>
          </a:p>
          <a:p>
            <a:r>
              <a:rPr lang="en-US" sz="3600" dirty="0" smtClean="0"/>
              <a:t>   predominantly access resources within that same cluster</a:t>
            </a:r>
          </a:p>
          <a:p>
            <a:endParaRPr lang="en-US" sz="3600" dirty="0" smtClean="0"/>
          </a:p>
          <a:p>
            <a:r>
              <a:rPr lang="en-US" sz="3600" dirty="0" smtClean="0"/>
              <a:t>   Mapping policy across clusters: </a:t>
            </a:r>
          </a:p>
          <a:p>
            <a:r>
              <a:rPr lang="en-US" sz="3600" dirty="0" smtClean="0"/>
              <a:t>   - </a:t>
            </a:r>
            <a:r>
              <a:rPr lang="en-US" sz="3600" b="1" dirty="0" smtClean="0">
                <a:solidFill>
                  <a:srgbClr val="0070C0"/>
                </a:solidFill>
              </a:rPr>
              <a:t>Equally divides the network load </a:t>
            </a:r>
            <a:r>
              <a:rPr lang="en-US" sz="3600" dirty="0" smtClean="0"/>
              <a:t>among clusters</a:t>
            </a:r>
          </a:p>
          <a:p>
            <a:r>
              <a:rPr lang="en-US" sz="3600" dirty="0" smtClean="0"/>
              <a:t>   - </a:t>
            </a:r>
            <a:r>
              <a:rPr lang="en-US" sz="3600" b="1" dirty="0" smtClean="0">
                <a:solidFill>
                  <a:srgbClr val="0070C0"/>
                </a:solidFill>
              </a:rPr>
              <a:t>Protects interference-sensitive applications</a:t>
            </a:r>
            <a:r>
              <a:rPr lang="en-US" sz="3600" dirty="0" smtClean="0"/>
              <a:t> from others by </a:t>
            </a:r>
            <a:r>
              <a:rPr lang="en-US" sz="3600" b="1" dirty="0" smtClean="0">
                <a:solidFill>
                  <a:srgbClr val="0070C0"/>
                </a:solidFill>
              </a:rPr>
              <a:t>assigning them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  their own cluster</a:t>
            </a:r>
          </a:p>
          <a:p>
            <a:r>
              <a:rPr lang="en-US" sz="3600" dirty="0" smtClean="0"/>
              <a:t>  </a:t>
            </a:r>
          </a:p>
          <a:p>
            <a:r>
              <a:rPr lang="en-US" sz="3600" dirty="0" smtClean="0"/>
              <a:t>   Mapping policy within a cluster: Maps </a:t>
            </a:r>
            <a:r>
              <a:rPr lang="en-US" sz="3600" b="1" dirty="0" smtClean="0">
                <a:solidFill>
                  <a:srgbClr val="0070C0"/>
                </a:solidFill>
              </a:rPr>
              <a:t>network-intensive</a:t>
            </a:r>
            <a:r>
              <a:rPr lang="en-US" sz="3600" dirty="0" smtClean="0"/>
              <a:t> and </a:t>
            </a:r>
            <a:r>
              <a:rPr lang="en-US" sz="3600" b="1" dirty="0" smtClean="0">
                <a:solidFill>
                  <a:srgbClr val="0070C0"/>
                </a:solidFill>
              </a:rPr>
              <a:t>interference-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  sensitive</a:t>
            </a:r>
            <a:r>
              <a:rPr lang="en-US" sz="3600" dirty="0" smtClean="0"/>
              <a:t> applications </a:t>
            </a:r>
            <a:r>
              <a:rPr lang="en-US" sz="3600" b="1" dirty="0" smtClean="0">
                <a:solidFill>
                  <a:srgbClr val="0070C0"/>
                </a:solidFill>
              </a:rPr>
              <a:t>close to the memory controller</a:t>
            </a:r>
          </a:p>
          <a:p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   Dynamically migrate</a:t>
            </a:r>
            <a:r>
              <a:rPr lang="en-US" sz="3600" dirty="0" smtClean="0"/>
              <a:t> applications between cores 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21494748" y="24123654"/>
          <a:ext cx="3003544" cy="3003544"/>
        </p:xfrm>
        <a:graphic>
          <a:graphicData uri="http://schemas.openxmlformats.org/drawingml/2006/table">
            <a:tbl>
              <a:tblPr/>
              <a:tblGrid>
                <a:gridCol w="375443"/>
                <a:gridCol w="375443"/>
                <a:gridCol w="375443"/>
                <a:gridCol w="375443"/>
                <a:gridCol w="375443"/>
                <a:gridCol w="375443"/>
                <a:gridCol w="375443"/>
                <a:gridCol w="375443"/>
              </a:tblGrid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pSp>
        <p:nvGrpSpPr>
          <p:cNvPr id="42" name="Group 11"/>
          <p:cNvGrpSpPr/>
          <p:nvPr/>
        </p:nvGrpSpPr>
        <p:grpSpPr>
          <a:xfrm>
            <a:off x="21311868" y="24063960"/>
            <a:ext cx="3282948" cy="3352798"/>
            <a:chOff x="960120" y="1671481"/>
            <a:chExt cx="4297680" cy="4389120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960120" y="3810000"/>
              <a:ext cx="4297680" cy="2117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>
              <a:off x="929044" y="3865445"/>
              <a:ext cx="4389120" cy="1191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Isosceles Triangle 44"/>
            <p:cNvSpPr/>
            <p:nvPr/>
          </p:nvSpPr>
          <p:spPr>
            <a:xfrm>
              <a:off x="1283634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46" name="Isosceles Triangle 45"/>
            <p:cNvSpPr/>
            <p:nvPr/>
          </p:nvSpPr>
          <p:spPr>
            <a:xfrm>
              <a:off x="4781550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47" name="Isosceles Triangle 46"/>
            <p:cNvSpPr/>
            <p:nvPr/>
          </p:nvSpPr>
          <p:spPr>
            <a:xfrm>
              <a:off x="4781550" y="5363496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1295400" y="5363496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</p:grp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15798800" y="24072854"/>
          <a:ext cx="3003544" cy="3003544"/>
        </p:xfrm>
        <a:graphic>
          <a:graphicData uri="http://schemas.openxmlformats.org/drawingml/2006/table">
            <a:tbl>
              <a:tblPr/>
              <a:tblGrid>
                <a:gridCol w="375443"/>
                <a:gridCol w="375443"/>
                <a:gridCol w="375443"/>
                <a:gridCol w="375443"/>
                <a:gridCol w="375443"/>
                <a:gridCol w="375443"/>
                <a:gridCol w="375443"/>
                <a:gridCol w="375443"/>
              </a:tblGrid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47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A8A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9B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pSp>
        <p:nvGrpSpPr>
          <p:cNvPr id="50" name="Group 11"/>
          <p:cNvGrpSpPr/>
          <p:nvPr/>
        </p:nvGrpSpPr>
        <p:grpSpPr>
          <a:xfrm>
            <a:off x="15621000" y="24003000"/>
            <a:ext cx="3282948" cy="3352798"/>
            <a:chOff x="960120" y="1671481"/>
            <a:chExt cx="4297680" cy="4389120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960120" y="3810000"/>
              <a:ext cx="4297680" cy="2117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>
              <a:off x="929044" y="3865445"/>
              <a:ext cx="4389120" cy="1191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Isosceles Triangle 52"/>
            <p:cNvSpPr/>
            <p:nvPr/>
          </p:nvSpPr>
          <p:spPr>
            <a:xfrm>
              <a:off x="1283634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4781550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5" name="Isosceles Triangle 54"/>
            <p:cNvSpPr/>
            <p:nvPr/>
          </p:nvSpPr>
          <p:spPr>
            <a:xfrm>
              <a:off x="4781550" y="5363496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6" name="Isosceles Triangle 55"/>
            <p:cNvSpPr/>
            <p:nvPr/>
          </p:nvSpPr>
          <p:spPr>
            <a:xfrm>
              <a:off x="1295400" y="5363496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</p:grp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25543508" y="24876760"/>
          <a:ext cx="1501772" cy="1501772"/>
        </p:xfrm>
        <a:graphic>
          <a:graphicData uri="http://schemas.openxmlformats.org/drawingml/2006/table">
            <a:tbl>
              <a:tblPr/>
              <a:tblGrid>
                <a:gridCol w="375443"/>
                <a:gridCol w="375443"/>
                <a:gridCol w="375443"/>
                <a:gridCol w="375443"/>
              </a:tblGrid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7A7"/>
                    </a:solidFill>
                  </a:tcPr>
                </a:tc>
              </a:tr>
            </a:tbl>
          </a:graphicData>
        </a:graphic>
      </p:graphicFrame>
      <p:grpSp>
        <p:nvGrpSpPr>
          <p:cNvPr id="58" name="Group 11"/>
          <p:cNvGrpSpPr/>
          <p:nvPr/>
        </p:nvGrpSpPr>
        <p:grpSpPr>
          <a:xfrm>
            <a:off x="25360629" y="24839293"/>
            <a:ext cx="1746249" cy="1676399"/>
            <a:chOff x="960120" y="1752761"/>
            <a:chExt cx="2286000" cy="2194560"/>
          </a:xfrm>
        </p:grpSpPr>
        <p:cxnSp>
          <p:nvCxnSpPr>
            <p:cNvPr id="59" name="Straight Arrow Connector 58"/>
            <p:cNvCxnSpPr/>
            <p:nvPr/>
          </p:nvCxnSpPr>
          <p:spPr>
            <a:xfrm>
              <a:off x="960120" y="3810000"/>
              <a:ext cx="2286000" cy="211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rot="5400000">
              <a:off x="2026324" y="2849445"/>
              <a:ext cx="2194560" cy="1191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Isosceles Triangle 60"/>
            <p:cNvSpPr/>
            <p:nvPr/>
          </p:nvSpPr>
          <p:spPr>
            <a:xfrm>
              <a:off x="1283634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</p:grp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29272227" y="24904068"/>
          <a:ext cx="1501772" cy="1501772"/>
        </p:xfrm>
        <a:graphic>
          <a:graphicData uri="http://schemas.openxmlformats.org/drawingml/2006/table">
            <a:tbl>
              <a:tblPr/>
              <a:tblGrid>
                <a:gridCol w="375443"/>
                <a:gridCol w="375443"/>
                <a:gridCol w="375443"/>
                <a:gridCol w="375443"/>
              </a:tblGrid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2C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7A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75443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1" marR="6821" marT="68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pSp>
        <p:nvGrpSpPr>
          <p:cNvPr id="63" name="Group 11"/>
          <p:cNvGrpSpPr/>
          <p:nvPr/>
        </p:nvGrpSpPr>
        <p:grpSpPr>
          <a:xfrm>
            <a:off x="29160468" y="24841201"/>
            <a:ext cx="1676399" cy="1676399"/>
            <a:chOff x="1041400" y="1752761"/>
            <a:chExt cx="2194560" cy="2194560"/>
          </a:xfrm>
        </p:grpSpPr>
        <p:cxnSp>
          <p:nvCxnSpPr>
            <p:cNvPr id="64" name="Straight Arrow Connector 63"/>
            <p:cNvCxnSpPr/>
            <p:nvPr/>
          </p:nvCxnSpPr>
          <p:spPr>
            <a:xfrm>
              <a:off x="1041400" y="3840481"/>
              <a:ext cx="2194560" cy="2118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>
              <a:off x="2026324" y="2849445"/>
              <a:ext cx="2194560" cy="1191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>
              <a:off x="1283634" y="1919748"/>
              <a:ext cx="171450" cy="36576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19483068" y="25016885"/>
            <a:ext cx="1571624" cy="8149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68" name="Right Arrow 67"/>
          <p:cNvSpPr/>
          <p:nvPr/>
        </p:nvSpPr>
        <p:spPr>
          <a:xfrm>
            <a:off x="27407868" y="25197857"/>
            <a:ext cx="1571624" cy="8149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75" name="TextBox 74"/>
          <p:cNvSpPr txBox="1"/>
          <p:nvPr/>
        </p:nvSpPr>
        <p:spPr>
          <a:xfrm>
            <a:off x="16206468" y="27471469"/>
            <a:ext cx="1127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Balanced Mapping with Reduced Interference</a:t>
            </a:r>
            <a:endParaRPr lang="en-US" sz="3600" dirty="0"/>
          </a:p>
        </p:txBody>
      </p:sp>
      <p:sp>
        <p:nvSpPr>
          <p:cNvPr id="76" name="TextBox 75"/>
          <p:cNvSpPr txBox="1"/>
          <p:nvPr/>
        </p:nvSpPr>
        <p:spPr>
          <a:xfrm>
            <a:off x="25450800" y="2688967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Radial Inter-cluster Mapping</a:t>
            </a:r>
            <a:endParaRPr lang="en-US" sz="36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13716000" y="30784800"/>
            <a:ext cx="0" cy="11353800"/>
          </a:xfrm>
          <a:prstGeom prst="line">
            <a:avLst/>
          </a:prstGeom>
          <a:ln w="88900">
            <a:solidFill>
              <a:srgbClr val="27150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676400" y="31394400"/>
            <a:ext cx="1173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Three systems: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Baseline with random mapping (BASE),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Random mapping of applications to cores (CLUSTER+RND)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Our final system with application-to-core (A2C)</a:t>
            </a:r>
          </a:p>
        </p:txBody>
      </p:sp>
      <p:pic>
        <p:nvPicPr>
          <p:cNvPr id="102" name="Picture 101" descr="t2ca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49400" y="31724548"/>
            <a:ext cx="8234669" cy="4089452"/>
          </a:xfrm>
          <a:prstGeom prst="rect">
            <a:avLst/>
          </a:prstGeom>
        </p:spPr>
      </p:pic>
      <p:pic>
        <p:nvPicPr>
          <p:cNvPr id="103" name="Picture 102" descr="t2cavgpow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325600" y="37231383"/>
            <a:ext cx="8290434" cy="4145217"/>
          </a:xfrm>
          <a:prstGeom prst="rect">
            <a:avLst/>
          </a:prstGeom>
        </p:spPr>
      </p:pic>
      <p:pic>
        <p:nvPicPr>
          <p:cNvPr id="104" name="Picture 103" descr="t2cavgun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947873" y="31724548"/>
            <a:ext cx="8141727" cy="4089452"/>
          </a:xfrm>
          <a:prstGeom prst="rect">
            <a:avLst/>
          </a:prstGeom>
        </p:spPr>
      </p:pic>
      <p:cxnSp>
        <p:nvCxnSpPr>
          <p:cNvPr id="105" name="Straight Connector 104"/>
          <p:cNvCxnSpPr/>
          <p:nvPr/>
        </p:nvCxnSpPr>
        <p:spPr>
          <a:xfrm>
            <a:off x="15163800" y="16383000"/>
            <a:ext cx="0" cy="11430000"/>
          </a:xfrm>
          <a:prstGeom prst="line">
            <a:avLst/>
          </a:prstGeom>
          <a:ln w="88900">
            <a:solidFill>
              <a:srgbClr val="27150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24003000" y="116586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System performance varies with different mappings</a:t>
            </a:r>
            <a:endParaRPr lang="en-US" sz="3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1981200" y="16078200"/>
            <a:ext cx="35804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u="sng" dirty="0" smtClean="0"/>
              <a:t>Key insights</a:t>
            </a:r>
            <a:endParaRPr lang="en-US" sz="5400" b="1" i="1" u="sng" dirty="0"/>
          </a:p>
        </p:txBody>
      </p:sp>
      <p:sp>
        <p:nvSpPr>
          <p:cNvPr id="109" name="TextBox 108"/>
          <p:cNvSpPr txBox="1"/>
          <p:nvPr/>
        </p:nvSpPr>
        <p:spPr>
          <a:xfrm>
            <a:off x="15673068" y="16078200"/>
            <a:ext cx="10383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u="sng" dirty="0" smtClean="0"/>
              <a:t>Application-to-Core Mapping Policy</a:t>
            </a:r>
            <a:endParaRPr lang="en-US" sz="5400" b="1" i="1" u="sng" dirty="0"/>
          </a:p>
        </p:txBody>
      </p:sp>
      <p:sp>
        <p:nvSpPr>
          <p:cNvPr id="110" name="TextBox 109"/>
          <p:cNvSpPr txBox="1"/>
          <p:nvPr/>
        </p:nvSpPr>
        <p:spPr>
          <a:xfrm>
            <a:off x="1981200" y="30251400"/>
            <a:ext cx="40543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u="sng" dirty="0" smtClean="0"/>
              <a:t>Methodology</a:t>
            </a:r>
            <a:endParaRPr lang="en-US" sz="5400" b="1" i="1" u="sng" dirty="0"/>
          </a:p>
        </p:txBody>
      </p:sp>
      <p:sp>
        <p:nvSpPr>
          <p:cNvPr id="97" name="Oval 96"/>
          <p:cNvSpPr/>
          <p:nvPr/>
        </p:nvSpPr>
        <p:spPr>
          <a:xfrm>
            <a:off x="15468600" y="18897600"/>
            <a:ext cx="609600" cy="6096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141" name="Oval 140"/>
          <p:cNvSpPr/>
          <p:nvPr/>
        </p:nvSpPr>
        <p:spPr>
          <a:xfrm>
            <a:off x="15468600" y="17297400"/>
            <a:ext cx="609600" cy="6096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1</a:t>
            </a:r>
            <a:endParaRPr lang="en-US" sz="4000" dirty="0"/>
          </a:p>
        </p:txBody>
      </p:sp>
      <p:sp>
        <p:nvSpPr>
          <p:cNvPr id="142" name="Oval 141"/>
          <p:cNvSpPr/>
          <p:nvPr/>
        </p:nvSpPr>
        <p:spPr>
          <a:xfrm>
            <a:off x="15468600" y="21564600"/>
            <a:ext cx="609600" cy="6096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3</a:t>
            </a:r>
            <a:endParaRPr lang="en-US" sz="4000" dirty="0"/>
          </a:p>
        </p:txBody>
      </p:sp>
      <p:pic>
        <p:nvPicPr>
          <p:cNvPr id="145" name="Picture 144" descr="cmplayou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99062" y="7010400"/>
            <a:ext cx="11197738" cy="6477000"/>
          </a:xfrm>
          <a:prstGeom prst="rect">
            <a:avLst/>
          </a:prstGeom>
        </p:spPr>
      </p:pic>
      <p:pic>
        <p:nvPicPr>
          <p:cNvPr id="146" name="Picture 145" descr="motiv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850600" y="7162800"/>
            <a:ext cx="7709839" cy="4648200"/>
          </a:xfrm>
          <a:prstGeom prst="rect">
            <a:avLst/>
          </a:prstGeom>
        </p:spPr>
      </p:pic>
      <p:sp>
        <p:nvSpPr>
          <p:cNvPr id="147" name="Oval 146"/>
          <p:cNvSpPr/>
          <p:nvPr/>
        </p:nvSpPr>
        <p:spPr>
          <a:xfrm>
            <a:off x="1676400" y="17297400"/>
            <a:ext cx="609600" cy="6096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1</a:t>
            </a:r>
            <a:endParaRPr lang="en-US" sz="4000" dirty="0"/>
          </a:p>
        </p:txBody>
      </p:sp>
      <p:sp>
        <p:nvSpPr>
          <p:cNvPr id="148" name="Oval 147"/>
          <p:cNvSpPr/>
          <p:nvPr/>
        </p:nvSpPr>
        <p:spPr>
          <a:xfrm>
            <a:off x="1676400" y="18516600"/>
            <a:ext cx="609600" cy="6096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149" name="Oval 148"/>
          <p:cNvSpPr/>
          <p:nvPr/>
        </p:nvSpPr>
        <p:spPr>
          <a:xfrm>
            <a:off x="1676400" y="20116800"/>
            <a:ext cx="609600" cy="6096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3</a:t>
            </a:r>
            <a:endParaRPr lang="en-US" sz="4000" dirty="0"/>
          </a:p>
        </p:txBody>
      </p:sp>
      <p:sp>
        <p:nvSpPr>
          <p:cNvPr id="150" name="TextBox 149"/>
          <p:cNvSpPr txBox="1"/>
          <p:nvPr/>
        </p:nvSpPr>
        <p:spPr>
          <a:xfrm>
            <a:off x="1981200" y="21793200"/>
            <a:ext cx="97045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u="sng" dirty="0" smtClean="0"/>
              <a:t>Identifying Sensitive Applications</a:t>
            </a:r>
            <a:endParaRPr lang="en-US" sz="5400" b="1" i="1" u="sng" dirty="0"/>
          </a:p>
        </p:txBody>
      </p:sp>
      <p:sp>
        <p:nvSpPr>
          <p:cNvPr id="151" name="TextBox 150"/>
          <p:cNvSpPr txBox="1"/>
          <p:nvPr/>
        </p:nvSpPr>
        <p:spPr>
          <a:xfrm>
            <a:off x="1600200" y="22707600"/>
            <a:ext cx="1371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 Stall Time per Miss (STPM): average number of cycles a core is stalled because of a cache miss</a:t>
            </a:r>
          </a:p>
          <a:p>
            <a:pPr>
              <a:buFont typeface="Wingdings"/>
              <a:buChar char="à"/>
            </a:pPr>
            <a:r>
              <a:rPr lang="en-US" sz="3600" dirty="0" smtClean="0">
                <a:sym typeface="Wingdings" pitchFamily="2" charset="2"/>
              </a:rPr>
              <a:t>Applications with </a:t>
            </a:r>
            <a:r>
              <a:rPr lang="en-US" sz="3600" b="1" dirty="0" smtClean="0">
                <a:solidFill>
                  <a:srgbClr val="FF0000"/>
                </a:solidFill>
                <a:sym typeface="Wingdings" pitchFamily="2" charset="2"/>
              </a:rPr>
              <a:t>high STPM are interference-sensitive</a:t>
            </a:r>
          </a:p>
          <a:p>
            <a:pPr>
              <a:buFont typeface="Wingdings"/>
              <a:buChar char="à"/>
            </a:pPr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L1 Misses per Thousand Instruction (MPKI)</a:t>
            </a:r>
          </a:p>
          <a:p>
            <a:pPr>
              <a:buFont typeface="Wingdings"/>
              <a:buChar char="à"/>
            </a:pPr>
            <a:r>
              <a:rPr lang="en-US" sz="3600" dirty="0" smtClean="0">
                <a:sym typeface="Wingdings" pitchFamily="2" charset="2"/>
              </a:rPr>
              <a:t>Applications with </a:t>
            </a:r>
            <a:r>
              <a:rPr lang="en-US" sz="3600" b="1" dirty="0" smtClean="0">
                <a:solidFill>
                  <a:srgbClr val="FF0000"/>
                </a:solidFill>
                <a:sym typeface="Wingdings" pitchFamily="2" charset="2"/>
              </a:rPr>
              <a:t>high MPKI are network-intensive</a:t>
            </a:r>
          </a:p>
          <a:p>
            <a:pPr>
              <a:buFont typeface="Wingdings"/>
              <a:buChar char="à"/>
            </a:pPr>
            <a:endParaRPr lang="en-US" sz="3600" b="1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</a:t>
            </a:r>
            <a:r>
              <a:rPr lang="en-US" sz="3600" dirty="0" smtClean="0"/>
              <a:t>Sensitive applications are applications with </a:t>
            </a:r>
            <a:r>
              <a:rPr lang="en-US" sz="3600" b="1" dirty="0" smtClean="0">
                <a:solidFill>
                  <a:srgbClr val="FF0000"/>
                </a:solidFill>
              </a:rPr>
              <a:t>high STPM and high MPKI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4325600" y="30242470"/>
            <a:ext cx="22247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u="sng" dirty="0" smtClean="0"/>
              <a:t>Results</a:t>
            </a:r>
            <a:endParaRPr lang="en-US" sz="5400" b="1" i="1" u="sng" dirty="0"/>
          </a:p>
        </p:txBody>
      </p:sp>
      <p:graphicFrame>
        <p:nvGraphicFramePr>
          <p:cNvPr id="153" name="Table 152"/>
          <p:cNvGraphicFramePr>
            <a:graphicFrameLocks noGrp="1"/>
          </p:cNvGraphicFramePr>
          <p:nvPr/>
        </p:nvGraphicFramePr>
        <p:xfrm>
          <a:off x="1600200" y="33909000"/>
          <a:ext cx="11734800" cy="7863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82296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of Cores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L1 Cache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32KB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per core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4 ways, 2-cycle latency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L2 Cache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256KB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per core, 16 ways, 6-cycle latency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MSHR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32 entries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Main Memory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4GB.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160-cycle latency</a:t>
                      </a:r>
                    </a:p>
                    <a:p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4 channels at 16GB/s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Network Router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4 VCs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per port, 4 flits per VC</a:t>
                      </a:r>
                    </a:p>
                    <a:p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2-stage wormhole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Network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Topology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8x8 mesh,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 128 bit bi-directional links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Memory Management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4KB physical and virtual page</a:t>
                      </a:r>
                      <a:endParaRPr lang="en-US" sz="3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512 entries TLB </a:t>
                      </a:r>
                    </a:p>
                    <a:p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</a:rPr>
                        <a:t>CLOCK page allocation and replacement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5" name="TextBox 154"/>
          <p:cNvSpPr txBox="1"/>
          <p:nvPr/>
        </p:nvSpPr>
        <p:spPr>
          <a:xfrm>
            <a:off x="16611600" y="36121538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Performance</a:t>
            </a:r>
            <a:endParaRPr lang="en-US" sz="3600" dirty="0"/>
          </a:p>
        </p:txBody>
      </p:sp>
      <p:sp>
        <p:nvSpPr>
          <p:cNvPr id="156" name="TextBox 155"/>
          <p:cNvSpPr txBox="1"/>
          <p:nvPr/>
        </p:nvSpPr>
        <p:spPr>
          <a:xfrm>
            <a:off x="16916400" y="41492269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NoC</a:t>
            </a:r>
            <a:r>
              <a:rPr lang="en-US" sz="3600" dirty="0" smtClean="0"/>
              <a:t> Power</a:t>
            </a:r>
            <a:endParaRPr lang="en-US" sz="3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26136600" y="36158269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Fairness</a:t>
            </a:r>
            <a:endParaRPr lang="en-US" sz="3600" dirty="0"/>
          </a:p>
        </p:txBody>
      </p:sp>
      <p:pic>
        <p:nvPicPr>
          <p:cNvPr id="160" name="Picture 159" descr="dynamicwsp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969996" y="37190340"/>
            <a:ext cx="7738604" cy="4110060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4765000" y="413766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Static A2C </a:t>
            </a:r>
            <a:r>
              <a:rPr lang="en-US" sz="3600" dirty="0" err="1" smtClean="0"/>
              <a:t>vs</a:t>
            </a:r>
            <a:r>
              <a:rPr lang="en-US" sz="3600" dirty="0" smtClean="0"/>
              <a:t> Dynamic A2C</a:t>
            </a:r>
            <a:endParaRPr lang="en-US" sz="3600" dirty="0"/>
          </a:p>
        </p:txBody>
      </p:sp>
      <p:sp>
        <p:nvSpPr>
          <p:cNvPr id="166" name="Oval 165"/>
          <p:cNvSpPr/>
          <p:nvPr/>
        </p:nvSpPr>
        <p:spPr>
          <a:xfrm>
            <a:off x="15468600" y="23164800"/>
            <a:ext cx="609600" cy="6096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4</a:t>
            </a:r>
            <a:endParaRPr lang="en-US" sz="4000" dirty="0"/>
          </a:p>
        </p:txBody>
      </p:sp>
      <p:sp>
        <p:nvSpPr>
          <p:cNvPr id="100" name="Rectangle 99"/>
          <p:cNvSpPr/>
          <p:nvPr/>
        </p:nvSpPr>
        <p:spPr>
          <a:xfrm>
            <a:off x="3505200" y="1325940"/>
            <a:ext cx="2659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C00000"/>
                </a:solidFill>
              </a:rPr>
              <a:t>Reduce Memory Interference in Multi-Core Systems</a:t>
            </a:r>
            <a:endParaRPr lang="en-US" sz="9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2048</TotalTime>
  <Words>431</Words>
  <Application>Microsoft Macintosh PowerPoint</Application>
  <PresentationFormat>Custom</PresentationFormat>
  <Paragraphs>82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ZmILe</dc:creator>
  <cp:lastModifiedBy>Onur Mutlu</cp:lastModifiedBy>
  <cp:revision>108</cp:revision>
  <dcterms:created xsi:type="dcterms:W3CDTF">2009-09-25T16:39:39Z</dcterms:created>
  <dcterms:modified xsi:type="dcterms:W3CDTF">2012-11-12T04:19:44Z</dcterms:modified>
</cp:coreProperties>
</file>