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62" r:id="rId3"/>
    <p:sldId id="258" r:id="rId4"/>
    <p:sldId id="261" r:id="rId5"/>
    <p:sldId id="263" r:id="rId6"/>
    <p:sldId id="266" r:id="rId7"/>
    <p:sldId id="267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1960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bradley:Work:Writing:rfvp.paper:pact14:data:approx.exce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bradley:Work:Writing:rfvp.paper:pact14:data:approx.exce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sz="1600"/>
              <a:t>Two-Delta Value Prediction -</a:t>
            </a:r>
            <a:r>
              <a:rPr lang="en-US" sz="1600" baseline="0"/>
              <a:t> Quality Loss</a:t>
            </a:r>
            <a:endParaRPr lang="en-US" sz="160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</c:spPr>
          <c:invertIfNegative val="0"/>
          <c:cat>
            <c:strRef>
              <c:f>Sheet1!$E$2:$E$9</c:f>
              <c:strCache>
                <c:ptCount val="8"/>
                <c:pt idx="0">
                  <c:v>swim</c:v>
                </c:pt>
                <c:pt idx="1">
                  <c:v>fma3d</c:v>
                </c:pt>
                <c:pt idx="2">
                  <c:v>bwaves</c:v>
                </c:pt>
                <c:pt idx="3">
                  <c:v>mcf</c:v>
                </c:pt>
                <c:pt idx="4">
                  <c:v>cactusadm</c:v>
                </c:pt>
                <c:pt idx="5">
                  <c:v>soplex</c:v>
                </c:pt>
                <c:pt idx="6">
                  <c:v>gemsfdtd</c:v>
                </c:pt>
                <c:pt idx="7">
                  <c:v>geomean</c:v>
                </c:pt>
              </c:strCache>
            </c:strRef>
          </c:cat>
          <c:val>
            <c:numRef>
              <c:f>Sheet1!$F$2:$F$8</c:f>
              <c:numCache>
                <c:formatCode>0.0%</c:formatCode>
                <c:ptCount val="7"/>
                <c:pt idx="0">
                  <c:v>0.002</c:v>
                </c:pt>
                <c:pt idx="1">
                  <c:v>0.0159999999999999</c:v>
                </c:pt>
                <c:pt idx="2">
                  <c:v>0.018</c:v>
                </c:pt>
                <c:pt idx="3">
                  <c:v>0.0</c:v>
                </c:pt>
                <c:pt idx="4">
                  <c:v>0.003</c:v>
                </c:pt>
                <c:pt idx="5">
                  <c:v>0.0175</c:v>
                </c:pt>
                <c:pt idx="6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01459928"/>
        <c:axId val="-2103432408"/>
      </c:barChart>
      <c:catAx>
        <c:axId val="-210145992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100" b="1"/>
            </a:pPr>
            <a:endParaRPr lang="en-US"/>
          </a:p>
        </c:txPr>
        <c:crossAx val="-2103432408"/>
        <c:crosses val="autoZero"/>
        <c:auto val="1"/>
        <c:lblAlgn val="ctr"/>
        <c:lblOffset val="100"/>
        <c:noMultiLvlLbl val="0"/>
      </c:catAx>
      <c:valAx>
        <c:axId val="-2103432408"/>
        <c:scaling>
          <c:orientation val="minMax"/>
          <c:max val="1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/>
                  <a:t>Quality</a:t>
                </a:r>
                <a:r>
                  <a:rPr lang="en-US" sz="1200" baseline="0"/>
                  <a:t> Loss</a:t>
                </a:r>
                <a:endParaRPr lang="en-US" sz="1200"/>
              </a:p>
            </c:rich>
          </c:tx>
          <c:layout/>
          <c:overlay val="0"/>
        </c:title>
        <c:numFmt formatCode="0%" sourceLinked="0"/>
        <c:majorTickMark val="none"/>
        <c:minorTickMark val="none"/>
        <c:tickLblPos val="nextTo"/>
        <c:crossAx val="-2101459928"/>
        <c:crosses val="autoZero"/>
        <c:crossBetween val="between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sz="1600"/>
              <a:t>2MB</a:t>
            </a:r>
            <a:r>
              <a:rPr lang="en-US" sz="1600" baseline="0"/>
              <a:t> LLC, 4-Wide, Performance Results</a:t>
            </a:r>
            <a:endParaRPr lang="en-US" sz="160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cat>
            <c:strRef>
              <c:f>Sheet1!$E$2:$E$9</c:f>
              <c:strCache>
                <c:ptCount val="8"/>
                <c:pt idx="0">
                  <c:v>swim</c:v>
                </c:pt>
                <c:pt idx="1">
                  <c:v>fma3d</c:v>
                </c:pt>
                <c:pt idx="2">
                  <c:v>bwaves</c:v>
                </c:pt>
                <c:pt idx="3">
                  <c:v>mcf</c:v>
                </c:pt>
                <c:pt idx="4">
                  <c:v>cactusadm</c:v>
                </c:pt>
                <c:pt idx="5">
                  <c:v>soplex</c:v>
                </c:pt>
                <c:pt idx="6">
                  <c:v>gemsfdtd</c:v>
                </c:pt>
                <c:pt idx="7">
                  <c:v>geomean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1.1923788</c:v>
                </c:pt>
                <c:pt idx="1">
                  <c:v>1.0450078</c:v>
                </c:pt>
                <c:pt idx="2">
                  <c:v>1.1023849</c:v>
                </c:pt>
                <c:pt idx="3">
                  <c:v>0.9999088</c:v>
                </c:pt>
                <c:pt idx="4">
                  <c:v>1.078705</c:v>
                </c:pt>
                <c:pt idx="5">
                  <c:v>1.0827386</c:v>
                </c:pt>
                <c:pt idx="6">
                  <c:v>1.073017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03842584"/>
        <c:axId val="-2103875272"/>
      </c:barChart>
      <c:catAx>
        <c:axId val="-210384258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100" b="1"/>
            </a:pPr>
            <a:endParaRPr lang="en-US"/>
          </a:p>
        </c:txPr>
        <c:crossAx val="-2103875272"/>
        <c:crosses val="autoZero"/>
        <c:auto val="1"/>
        <c:lblAlgn val="ctr"/>
        <c:lblOffset val="100"/>
        <c:noMultiLvlLbl val="0"/>
      </c:catAx>
      <c:valAx>
        <c:axId val="-2103875272"/>
        <c:scaling>
          <c:orientation val="minMax"/>
          <c:min val="1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/>
                  <a:t>Performance Benefit</a:t>
                </a:r>
              </a:p>
            </c:rich>
          </c:tx>
          <c:layout/>
          <c:overlay val="0"/>
        </c:title>
        <c:numFmt formatCode="#,##0.00" sourceLinked="0"/>
        <c:majorTickMark val="none"/>
        <c:minorTickMark val="none"/>
        <c:tickLblPos val="nextTo"/>
        <c:crossAx val="-2103842584"/>
        <c:crosses val="autoZero"/>
        <c:crossBetween val="between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B67068-1A0A-4947-9B44-B04119044E23}" type="datetimeFigureOut">
              <a:rPr lang="en-US" smtClean="0"/>
              <a:t>8/20/14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8BCA30-1B3E-5846-9696-2F821AD76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200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Predictor keeps track of the previous values and just by a simple table lookup and then addition</a:t>
            </a:r>
          </a:p>
          <a:p>
            <a:r>
              <a:rPr lang="en-US" dirty="0" smtClean="0"/>
              <a:t>For the microarchitecture integration we refer you to the paper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BCA30-1B3E-5846-9696-2F821AD7648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910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</a:t>
            </a:r>
            <a:r>
              <a:rPr lang="en-US" baseline="0" dirty="0" smtClean="0"/>
              <a:t> quality loss and the benefits are one order magnitude different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BCA30-1B3E-5846-9696-2F821AD7648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951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79A24-950D-2449-8A24-34927A96E0E1}" type="datetimeFigureOut">
              <a:rPr lang="en-US" smtClean="0"/>
              <a:t>8/20/14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00653-D013-E446-875E-38CEA72A4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010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79A24-950D-2449-8A24-34927A96E0E1}" type="datetimeFigureOut">
              <a:rPr lang="en-US" smtClean="0"/>
              <a:t>8/20/14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00653-D013-E446-875E-38CEA72A4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592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79A24-950D-2449-8A24-34927A96E0E1}" type="datetimeFigureOut">
              <a:rPr lang="en-US" smtClean="0"/>
              <a:t>8/20/14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00653-D013-E446-875E-38CEA72A4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668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79A24-950D-2449-8A24-34927A96E0E1}" type="datetimeFigureOut">
              <a:rPr lang="en-US" smtClean="0"/>
              <a:t>8/20/14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00653-D013-E446-875E-38CEA72A4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744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79A24-950D-2449-8A24-34927A96E0E1}" type="datetimeFigureOut">
              <a:rPr lang="en-US" smtClean="0"/>
              <a:t>8/20/14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00653-D013-E446-875E-38CEA72A4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021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79A24-950D-2449-8A24-34927A96E0E1}" type="datetimeFigureOut">
              <a:rPr lang="en-US" smtClean="0"/>
              <a:t>8/20/14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00653-D013-E446-875E-38CEA72A4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138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79A24-950D-2449-8A24-34927A96E0E1}" type="datetimeFigureOut">
              <a:rPr lang="en-US" smtClean="0"/>
              <a:t>8/20/14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00653-D013-E446-875E-38CEA72A4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162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79A24-950D-2449-8A24-34927A96E0E1}" type="datetimeFigureOut">
              <a:rPr lang="en-US" smtClean="0"/>
              <a:t>8/20/14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00653-D013-E446-875E-38CEA72A4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078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79A24-950D-2449-8A24-34927A96E0E1}" type="datetimeFigureOut">
              <a:rPr lang="en-US" smtClean="0"/>
              <a:t>8/20/14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00653-D013-E446-875E-38CEA72A4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236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79A24-950D-2449-8A24-34927A96E0E1}" type="datetimeFigureOut">
              <a:rPr lang="en-US" smtClean="0"/>
              <a:t>8/20/14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00653-D013-E446-875E-38CEA72A4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851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79A24-950D-2449-8A24-34927A96E0E1}" type="datetimeFigureOut">
              <a:rPr lang="en-US" smtClean="0"/>
              <a:t>8/20/14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00653-D013-E446-875E-38CEA72A4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478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79A24-950D-2449-8A24-34927A96E0E1}" type="datetimeFigureOut">
              <a:rPr lang="en-US" smtClean="0"/>
              <a:t>8/20/14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00653-D013-E446-875E-38CEA72A4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797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chart" Target="../charts/chart2.xml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95644"/>
            <a:ext cx="7772400" cy="1470025"/>
          </a:xfrm>
        </p:spPr>
        <p:txBody>
          <a:bodyPr/>
          <a:lstStyle/>
          <a:p>
            <a:r>
              <a:rPr lang="en-US" dirty="0" smtClean="0"/>
              <a:t>Rollback-Free Value Prediction</a:t>
            </a:r>
            <a:br>
              <a:rPr lang="en-US" dirty="0" smtClean="0"/>
            </a:br>
            <a:r>
              <a:rPr lang="en-US" dirty="0" smtClean="0"/>
              <a:t>with Approximate Loads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494937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Georgia Institute of Technology</a:t>
            </a:r>
          </a:p>
          <a:p>
            <a:r>
              <a:rPr lang="en-US" sz="2800" dirty="0" smtClean="0"/>
              <a:t>Carnegie Mellon University</a:t>
            </a:r>
            <a:endParaRPr lang="en-US" sz="28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97061" y="4411078"/>
            <a:ext cx="8749878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289753"/>
              </p:ext>
            </p:extLst>
          </p:nvPr>
        </p:nvGraphicFramePr>
        <p:xfrm>
          <a:off x="49482" y="3492276"/>
          <a:ext cx="9144000" cy="4572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048000"/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rgbClr val="000000"/>
                          </a:solidFill>
                        </a:rPr>
                        <a:t>Hadi</a:t>
                      </a:r>
                      <a:r>
                        <a:rPr lang="en-US" sz="2400" b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sz="2400" b="0" dirty="0" err="1" smtClean="0">
                          <a:solidFill>
                            <a:srgbClr val="000000"/>
                          </a:solidFill>
                        </a:rPr>
                        <a:t>Esmaeilzadeh</a:t>
                      </a:r>
                      <a:r>
                        <a:rPr lang="en-US" sz="2400" b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endParaRPr 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rgbClr val="000000"/>
                          </a:solidFill>
                        </a:rPr>
                        <a:t>Onur</a:t>
                      </a:r>
                      <a:r>
                        <a:rPr lang="en-US" sz="2400" b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sz="2400" b="0" dirty="0" err="1" smtClean="0">
                          <a:solidFill>
                            <a:srgbClr val="000000"/>
                          </a:solidFill>
                        </a:rPr>
                        <a:t>Mutlu</a:t>
                      </a:r>
                      <a:endParaRPr 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rgbClr val="000000"/>
                          </a:solidFill>
                        </a:rPr>
                        <a:t>Todd </a:t>
                      </a:r>
                      <a:r>
                        <a:rPr lang="en-US" sz="2400" b="0" dirty="0" err="1" smtClean="0">
                          <a:solidFill>
                            <a:srgbClr val="000000"/>
                          </a:solidFill>
                        </a:rPr>
                        <a:t>Mowry</a:t>
                      </a:r>
                      <a:endParaRPr 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763009"/>
              </p:ext>
            </p:extLst>
          </p:nvPr>
        </p:nvGraphicFramePr>
        <p:xfrm>
          <a:off x="0" y="2518609"/>
          <a:ext cx="91440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2"/>
                          </a:solidFill>
                        </a:rPr>
                        <a:t>Bradley</a:t>
                      </a:r>
                      <a:r>
                        <a:rPr lang="en-US" sz="2400" b="1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2400" b="1" baseline="0" dirty="0" err="1" smtClean="0">
                          <a:solidFill>
                            <a:schemeClr val="tx2"/>
                          </a:solidFill>
                        </a:rPr>
                        <a:t>Thwaites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rgbClr val="000000"/>
                          </a:solidFill>
                        </a:rPr>
                        <a:t>Gennady</a:t>
                      </a:r>
                      <a:r>
                        <a:rPr lang="en-US" sz="2400" b="0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rgbClr val="000000"/>
                          </a:solidFill>
                        </a:rPr>
                        <a:t>Pekhimenko</a:t>
                      </a:r>
                      <a:endParaRPr 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rgbClr val="000000"/>
                          </a:solidFill>
                        </a:rPr>
                        <a:t>Amir </a:t>
                      </a:r>
                      <a:r>
                        <a:rPr lang="en-US" sz="2400" b="0" dirty="0" err="1" smtClean="0">
                          <a:solidFill>
                            <a:srgbClr val="000000"/>
                          </a:solidFill>
                        </a:rPr>
                        <a:t>Yazdanbakhsh</a:t>
                      </a:r>
                      <a:endParaRPr 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6158" y="4945927"/>
            <a:ext cx="1952379" cy="1268874"/>
          </a:xfrm>
          <a:prstGeom prst="rect">
            <a:avLst/>
          </a:prstGeom>
        </p:spPr>
      </p:pic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5635779"/>
              </p:ext>
            </p:extLst>
          </p:nvPr>
        </p:nvGraphicFramePr>
        <p:xfrm>
          <a:off x="1524000" y="2975809"/>
          <a:ext cx="60960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</a:rPr>
                        <a:t>Jongse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Park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rgbClr val="000000"/>
                          </a:solidFill>
                        </a:rPr>
                        <a:t>Girish</a:t>
                      </a:r>
                      <a:r>
                        <a:rPr lang="en-US" sz="2400" b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sz="2400" b="0" dirty="0" err="1" smtClean="0">
                          <a:solidFill>
                            <a:srgbClr val="000000"/>
                          </a:solidFill>
                        </a:rPr>
                        <a:t>Mururu</a:t>
                      </a:r>
                      <a:endParaRPr 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860" y="4724400"/>
            <a:ext cx="1740780" cy="1711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098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Mitigating Memory Wall with Approximation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181" y="1911898"/>
            <a:ext cx="8229600" cy="32824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0000"/>
                </a:solidFill>
              </a:rPr>
              <a:t>Rollback-Free Value Prediction</a:t>
            </a:r>
          </a:p>
          <a:p>
            <a:pPr lvl="1"/>
            <a:r>
              <a:rPr lang="en-US" dirty="0" err="1" smtClean="0"/>
              <a:t>Microarchitecturally</a:t>
            </a:r>
            <a:r>
              <a:rPr lang="en-US" dirty="0"/>
              <a:t>-</a:t>
            </a:r>
            <a:r>
              <a:rPr lang="en-US" dirty="0" smtClean="0"/>
              <a:t>triggered approximation</a:t>
            </a:r>
          </a:p>
          <a:p>
            <a:pPr lvl="1"/>
            <a:r>
              <a:rPr lang="en-US" b="1" dirty="0" smtClean="0">
                <a:solidFill>
                  <a:schemeClr val="tx2"/>
                </a:solidFill>
              </a:rPr>
              <a:t>Predict</a:t>
            </a:r>
            <a:r>
              <a:rPr lang="en-US" dirty="0" smtClean="0"/>
              <a:t> the value of an approximate </a:t>
            </a:r>
            <a:r>
              <a:rPr lang="en-US" b="1" dirty="0" smtClean="0">
                <a:solidFill>
                  <a:srgbClr val="1F497D"/>
                </a:solidFill>
              </a:rPr>
              <a:t>load</a:t>
            </a:r>
            <a:r>
              <a:rPr lang="en-US" dirty="0" smtClean="0"/>
              <a:t> when it </a:t>
            </a:r>
            <a:r>
              <a:rPr lang="en-US" b="1" dirty="0" smtClean="0">
                <a:solidFill>
                  <a:srgbClr val="1F497D"/>
                </a:solidFill>
              </a:rPr>
              <a:t>misses</a:t>
            </a:r>
            <a:r>
              <a:rPr lang="en-US" dirty="0" smtClean="0"/>
              <a:t> in the cache</a:t>
            </a:r>
          </a:p>
          <a:p>
            <a:pPr lvl="1"/>
            <a:r>
              <a:rPr lang="en-US" dirty="0" smtClean="0"/>
              <a:t>Do not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check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smtClean="0"/>
              <a:t>for </a:t>
            </a:r>
            <a:r>
              <a:rPr lang="en-US" dirty="0" err="1" smtClean="0"/>
              <a:t>mispredictions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Do not </a:t>
            </a:r>
            <a:r>
              <a:rPr lang="en-US" b="1" dirty="0" smtClean="0">
                <a:solidFill>
                  <a:srgbClr val="1F497D"/>
                </a:solidFill>
              </a:rPr>
              <a:t>rollback</a:t>
            </a:r>
            <a:r>
              <a:rPr lang="en-US" dirty="0" smtClean="0">
                <a:solidFill>
                  <a:srgbClr val="1F497D"/>
                </a:solidFill>
              </a:rPr>
              <a:t> </a:t>
            </a:r>
            <a:r>
              <a:rPr lang="en-US" dirty="0" smtClean="0"/>
              <a:t>from </a:t>
            </a:r>
            <a:r>
              <a:rPr lang="en-US" dirty="0" err="1" smtClean="0"/>
              <a:t>mispredictions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583680" y="5688620"/>
            <a:ext cx="5976641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lvl="1" algn="ctr">
              <a:spcBef>
                <a:spcPct val="20000"/>
              </a:spcBef>
            </a:pPr>
            <a:r>
              <a:rPr lang="en-US" sz="2800" dirty="0">
                <a:solidFill>
                  <a:srgbClr val="000000"/>
                </a:solidFill>
              </a:rPr>
              <a:t>Mitigate </a:t>
            </a:r>
            <a:r>
              <a:rPr lang="en-US" sz="2800" b="1" dirty="0">
                <a:solidFill>
                  <a:srgbClr val="1F497D"/>
                </a:solidFill>
              </a:rPr>
              <a:t>long latency memory </a:t>
            </a:r>
            <a:r>
              <a:rPr lang="en-US" sz="2800" dirty="0" smtClean="0">
                <a:solidFill>
                  <a:srgbClr val="000000"/>
                </a:solidFill>
              </a:rPr>
              <a:t>accesses</a:t>
            </a:r>
            <a:endParaRPr lang="en-US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1554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Rollback Free Value Prediction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08" y="1732025"/>
            <a:ext cx="9017784" cy="438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5027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600" b="1" dirty="0" smtClean="0">
              <a:solidFill>
                <a:srgbClr val="008000"/>
              </a:solidFill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rgbClr val="008000"/>
                </a:solidFill>
              </a:rPr>
              <a:t>Maximize</a:t>
            </a:r>
            <a:r>
              <a:rPr lang="en-US" sz="3600" dirty="0" smtClean="0">
                <a:solidFill>
                  <a:srgbClr val="008000"/>
                </a:solidFill>
              </a:rPr>
              <a:t> </a:t>
            </a:r>
            <a:r>
              <a:rPr lang="en-US" sz="3600" dirty="0" smtClean="0"/>
              <a:t>opportunities for performance and energy </a:t>
            </a:r>
            <a:r>
              <a:rPr lang="en-US" sz="3600" b="1" dirty="0" smtClean="0">
                <a:solidFill>
                  <a:srgbClr val="008000"/>
                </a:solidFill>
              </a:rPr>
              <a:t>benefits</a:t>
            </a:r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r>
              <a:rPr lang="en-US" sz="3600" b="1" dirty="0" smtClean="0">
                <a:solidFill>
                  <a:srgbClr val="008000"/>
                </a:solidFill>
              </a:rPr>
              <a:t>Minimize</a:t>
            </a:r>
            <a:r>
              <a:rPr lang="en-US" sz="3600" dirty="0" smtClean="0"/>
              <a:t> the adverse effects of approximation on </a:t>
            </a:r>
            <a:r>
              <a:rPr lang="en-US" sz="3600" b="1" dirty="0" smtClean="0">
                <a:solidFill>
                  <a:srgbClr val="008000"/>
                </a:solidFill>
              </a:rPr>
              <a:t>quality degradation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88119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Challenges and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451745"/>
            <a:ext cx="5134350" cy="496500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Target Performance-</a:t>
            </a:r>
            <a:r>
              <a:rPr lang="en-US" dirty="0" smtClean="0"/>
              <a:t>Critical </a:t>
            </a:r>
            <a:r>
              <a:rPr lang="en-US" dirty="0"/>
              <a:t>Safe </a:t>
            </a:r>
            <a:r>
              <a:rPr lang="en-US" dirty="0" smtClean="0"/>
              <a:t>Loads</a:t>
            </a:r>
          </a:p>
          <a:p>
            <a:pPr lvl="1"/>
            <a:r>
              <a:rPr lang="en-US" dirty="0"/>
              <a:t>Profile</a:t>
            </a:r>
            <a:r>
              <a:rPr lang="en-US" dirty="0" smtClean="0"/>
              <a:t>-directed compilation</a:t>
            </a:r>
          </a:p>
          <a:p>
            <a:pPr lvl="1"/>
            <a:r>
              <a:rPr lang="en-US" dirty="0" smtClean="0"/>
              <a:t>Usually, &lt; 32 loads cause 80% of cache misses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Utilize Fast-Learning Predictors</a:t>
            </a:r>
          </a:p>
          <a:p>
            <a:pPr lvl="1"/>
            <a:r>
              <a:rPr lang="en-US" dirty="0"/>
              <a:t>Two-delta stride </a:t>
            </a:r>
            <a:r>
              <a:rPr lang="en-US" dirty="0" smtClean="0"/>
              <a:t>predictor</a:t>
            </a:r>
          </a:p>
          <a:p>
            <a:pPr lvl="1"/>
            <a:r>
              <a:rPr lang="en-US" dirty="0" smtClean="0"/>
              <a:t>Prediction: table lookup plus an addition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Integrate </a:t>
            </a:r>
            <a:r>
              <a:rPr lang="en-US" dirty="0"/>
              <a:t>RFVP with existing </a:t>
            </a:r>
            <a:r>
              <a:rPr lang="en-US" dirty="0" smtClean="0"/>
              <a:t>architecture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6611" y="1617282"/>
            <a:ext cx="3345135" cy="4601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660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Experimental Results with a Modern </a:t>
            </a:r>
            <a:r>
              <a:rPr lang="en-US" dirty="0" err="1" smtClean="0"/>
              <a:t>OoO</a:t>
            </a:r>
            <a:r>
              <a:rPr lang="en-US" dirty="0" smtClean="0"/>
              <a:t> Processor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437779" y="4889625"/>
            <a:ext cx="3607330" cy="1127955"/>
            <a:chOff x="-43291" y="1281206"/>
            <a:chExt cx="6403155" cy="2002165"/>
          </a:xfrm>
        </p:grpSpPr>
        <p:sp>
          <p:nvSpPr>
            <p:cNvPr id="16" name="Rectangle 15"/>
            <p:cNvSpPr/>
            <p:nvPr/>
          </p:nvSpPr>
          <p:spPr>
            <a:xfrm>
              <a:off x="-43291" y="1281208"/>
              <a:ext cx="2658900" cy="163894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sz="5400" b="1" dirty="0" smtClean="0"/>
                <a:t>8%</a:t>
              </a:r>
              <a:endParaRPr lang="en-US" sz="1000" b="1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700964" y="1281206"/>
              <a:ext cx="2658900" cy="16389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5400" b="1" dirty="0" smtClean="0"/>
                <a:t>19%</a:t>
              </a:r>
              <a:endParaRPr lang="en-US" sz="10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48964" y="2606993"/>
              <a:ext cx="1689645" cy="6555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Average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832360" y="2627792"/>
              <a:ext cx="2015753" cy="6555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Maximum</a:t>
              </a:r>
              <a:endParaRPr lang="en-US" dirty="0"/>
            </a:p>
          </p:txBody>
        </p:sp>
        <p:sp>
          <p:nvSpPr>
            <p:cNvPr id="20" name="Right Arrow 19"/>
            <p:cNvSpPr/>
            <p:nvPr/>
          </p:nvSpPr>
          <p:spPr>
            <a:xfrm>
              <a:off x="2615609" y="2022682"/>
              <a:ext cx="978407" cy="484632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5014254" y="4877908"/>
            <a:ext cx="3859654" cy="1127955"/>
            <a:chOff x="-285520" y="1281206"/>
            <a:chExt cx="6851040" cy="2002165"/>
          </a:xfrm>
        </p:grpSpPr>
        <p:sp>
          <p:nvSpPr>
            <p:cNvPr id="24" name="Rectangle 23"/>
            <p:cNvSpPr/>
            <p:nvPr/>
          </p:nvSpPr>
          <p:spPr>
            <a:xfrm>
              <a:off x="-285520" y="1281208"/>
              <a:ext cx="2901129" cy="163894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sz="5400" b="1" dirty="0" smtClean="0"/>
                <a:t>0.8%</a:t>
              </a:r>
              <a:endParaRPr lang="en-US" sz="1000" b="1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700962" y="1281206"/>
              <a:ext cx="2864558" cy="163894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5400" b="1" dirty="0" smtClean="0"/>
                <a:t>1.8%</a:t>
              </a:r>
              <a:endParaRPr lang="en-US" sz="10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48964" y="2606993"/>
              <a:ext cx="1689645" cy="6555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Average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832360" y="2627792"/>
              <a:ext cx="2015753" cy="6555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Maximum</a:t>
              </a:r>
              <a:endParaRPr lang="en-US" dirty="0"/>
            </a:p>
          </p:txBody>
        </p:sp>
        <p:sp>
          <p:nvSpPr>
            <p:cNvPr id="28" name="Right Arrow 27"/>
            <p:cNvSpPr/>
            <p:nvPr/>
          </p:nvSpPr>
          <p:spPr>
            <a:xfrm>
              <a:off x="2615609" y="2022682"/>
              <a:ext cx="978407" cy="484632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561302" y="6166098"/>
            <a:ext cx="80213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More CPU configurations and value </a:t>
            </a:r>
            <a:r>
              <a:rPr lang="en-US" sz="2400" dirty="0"/>
              <a:t>p</a:t>
            </a:r>
            <a:r>
              <a:rPr lang="en-US" sz="2400" dirty="0" smtClean="0"/>
              <a:t>redictors are in the paper</a:t>
            </a:r>
            <a:endParaRPr lang="en-US" sz="2400" dirty="0"/>
          </a:p>
        </p:txBody>
      </p:sp>
      <p:graphicFrame>
        <p:nvGraphicFramePr>
          <p:cNvPr id="30" name="Content Placeholder 2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97761597"/>
              </p:ext>
            </p:extLst>
          </p:nvPr>
        </p:nvGraphicFramePr>
        <p:xfrm>
          <a:off x="4648200" y="1600200"/>
          <a:ext cx="4495800" cy="3465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1" name="Content Placeholder 30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42918487"/>
              </p:ext>
            </p:extLst>
          </p:nvPr>
        </p:nvGraphicFramePr>
        <p:xfrm>
          <a:off x="0" y="1600200"/>
          <a:ext cx="4495800" cy="3465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431701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Ongoing Work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5150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Extend rollback-free value prediction to GPUs</a:t>
            </a:r>
          </a:p>
          <a:p>
            <a:r>
              <a:rPr lang="en-US" dirty="0" smtClean="0"/>
              <a:t>Drop a fraction of the missed requests</a:t>
            </a:r>
          </a:p>
          <a:p>
            <a:r>
              <a:rPr lang="en-US" dirty="0" smtClean="0"/>
              <a:t>Preliminary results: Up to 2x improvement in energy and performance with only 10% quality degradation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1692" y="1553063"/>
            <a:ext cx="8480616" cy="5847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ea typeface="+mj-ea"/>
                <a:cs typeface="+mj-cs"/>
              </a:rPr>
              <a:t>Mitigate both </a:t>
            </a:r>
            <a:r>
              <a:rPr lang="en-US" sz="3200" b="1" dirty="0">
                <a:solidFill>
                  <a:srgbClr val="008000"/>
                </a:solidFill>
                <a:ea typeface="+mj-ea"/>
                <a:cs typeface="+mj-cs"/>
              </a:rPr>
              <a:t>Memory Wall </a:t>
            </a:r>
            <a:r>
              <a:rPr lang="en-US" sz="3200" dirty="0">
                <a:solidFill>
                  <a:prstClr val="black"/>
                </a:solidFill>
                <a:ea typeface="+mj-ea"/>
                <a:cs typeface="+mj-cs"/>
              </a:rPr>
              <a:t>and </a:t>
            </a:r>
            <a:r>
              <a:rPr lang="en-US" sz="3200" b="1" dirty="0">
                <a:solidFill>
                  <a:srgbClr val="008000"/>
                </a:solidFill>
                <a:ea typeface="+mj-ea"/>
                <a:cs typeface="+mj-cs"/>
              </a:rPr>
              <a:t>Bandwidth Wall</a:t>
            </a:r>
            <a:endParaRPr lang="en-US" sz="1400" b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516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726</TotalTime>
  <Words>270</Words>
  <Application>Microsoft Macintosh PowerPoint</Application>
  <PresentationFormat>On-screen Show (4:3)</PresentationFormat>
  <Paragraphs>59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Rollback-Free Value Prediction with Approximate Loads</vt:lpstr>
      <vt:lpstr>Mitigating Memory Wall with Approximation</vt:lpstr>
      <vt:lpstr>Rollback Free Value Prediction</vt:lpstr>
      <vt:lpstr>Design Principles</vt:lpstr>
      <vt:lpstr>Design Challenges and Solutions</vt:lpstr>
      <vt:lpstr>Experimental Results with a Modern OoO Processor</vt:lpstr>
      <vt:lpstr>Ongoing Work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Rollback-Free Value Prediction with Approximate Loads</dc:title>
  <dc:creator>Bradley</dc:creator>
  <cp:lastModifiedBy>Bradley</cp:lastModifiedBy>
  <cp:revision>162</cp:revision>
  <dcterms:created xsi:type="dcterms:W3CDTF">2014-08-18T15:40:12Z</dcterms:created>
  <dcterms:modified xsi:type="dcterms:W3CDTF">2014-08-21T00:36:36Z</dcterms:modified>
</cp:coreProperties>
</file>