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2194514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00" autoAdjust="0"/>
  </p:normalViewPr>
  <p:slideViewPr>
    <p:cSldViewPr snapToGrid="0" snapToObjects="1">
      <p:cViewPr>
        <p:scale>
          <a:sx n="33" d="100"/>
          <a:sy n="33" d="100"/>
        </p:scale>
        <p:origin x="-1720" y="87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dley:Work:Writing:rfvp.paper:pact14:data:approx.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dley:Work:Writing:rfvp.paper:pact14:data:approx.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adley:Work:Writing:rfvp.paper:pact14:data:approx.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cat>
            <c:strRef>
              <c:f>Sheet1!$E$2:$E$9</c:f>
              <c:strCache>
                <c:ptCount val="8"/>
                <c:pt idx="0">
                  <c:v>swim</c:v>
                </c:pt>
                <c:pt idx="1">
                  <c:v>fma3d</c:v>
                </c:pt>
                <c:pt idx="2">
                  <c:v>bwaves</c:v>
                </c:pt>
                <c:pt idx="3">
                  <c:v>mcf</c:v>
                </c:pt>
                <c:pt idx="4">
                  <c:v>cactusADM</c:v>
                </c:pt>
                <c:pt idx="5">
                  <c:v>soplex</c:v>
                </c:pt>
                <c:pt idx="6">
                  <c:v>GemsFDTD</c:v>
                </c:pt>
                <c:pt idx="7">
                  <c:v>geomean</c:v>
                </c:pt>
              </c:strCache>
            </c:strRef>
          </c:cat>
          <c:val>
            <c:numRef>
              <c:f>Sheet1!$B$12:$B$18</c:f>
              <c:numCache>
                <c:formatCode>General</c:formatCode>
                <c:ptCount val="7"/>
                <c:pt idx="0">
                  <c:v>1.2662713</c:v>
                </c:pt>
                <c:pt idx="1">
                  <c:v>1.0840867</c:v>
                </c:pt>
                <c:pt idx="2">
                  <c:v>1.8532442</c:v>
                </c:pt>
                <c:pt idx="3">
                  <c:v>5.060413999999997</c:v>
                </c:pt>
                <c:pt idx="4">
                  <c:v>1.2830804</c:v>
                </c:pt>
                <c:pt idx="5">
                  <c:v>3.876457599999997</c:v>
                </c:pt>
                <c:pt idx="6">
                  <c:v>4.7564094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209688"/>
        <c:axId val="2057067192"/>
      </c:barChart>
      <c:catAx>
        <c:axId val="2095209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3600" b="1"/>
            </a:pPr>
            <a:endParaRPr lang="en-US"/>
          </a:p>
        </c:txPr>
        <c:crossAx val="2057067192"/>
        <c:crosses val="autoZero"/>
        <c:auto val="1"/>
        <c:lblAlgn val="ctr"/>
        <c:lblOffset val="100"/>
        <c:noMultiLvlLbl val="0"/>
      </c:catAx>
      <c:valAx>
        <c:axId val="2057067192"/>
        <c:scaling>
          <c:orientation val="minMax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4400"/>
                </a:pPr>
                <a:r>
                  <a:rPr lang="en-US" sz="4400"/>
                  <a:t>Performance Benefit</a:t>
                </a:r>
              </a:p>
            </c:rich>
          </c:tx>
          <c:layout>
            <c:manualLayout>
              <c:xMode val="edge"/>
              <c:yMode val="edge"/>
              <c:x val="0.00832090752766989"/>
              <c:y val="0.0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2095209688"/>
        <c:crosses val="autoZero"/>
        <c:crossBetween val="between"/>
        <c:majorUnit val="1.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cat>
            <c:strRef>
              <c:f>Sheet1!$E$2:$E$9</c:f>
              <c:strCache>
                <c:ptCount val="8"/>
                <c:pt idx="0">
                  <c:v>swim</c:v>
                </c:pt>
                <c:pt idx="1">
                  <c:v>fma3d</c:v>
                </c:pt>
                <c:pt idx="2">
                  <c:v>bwaves</c:v>
                </c:pt>
                <c:pt idx="3">
                  <c:v>mcf</c:v>
                </c:pt>
                <c:pt idx="4">
                  <c:v>cactusADM</c:v>
                </c:pt>
                <c:pt idx="5">
                  <c:v>soplex</c:v>
                </c:pt>
                <c:pt idx="6">
                  <c:v>GemsFDTD</c:v>
                </c:pt>
                <c:pt idx="7">
                  <c:v>geomean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1.1923788</c:v>
                </c:pt>
                <c:pt idx="1">
                  <c:v>1.0450078</c:v>
                </c:pt>
                <c:pt idx="2">
                  <c:v>1.1023849</c:v>
                </c:pt>
                <c:pt idx="3">
                  <c:v>0.9999088</c:v>
                </c:pt>
                <c:pt idx="4">
                  <c:v>1.078705</c:v>
                </c:pt>
                <c:pt idx="5">
                  <c:v>1.0827386</c:v>
                </c:pt>
                <c:pt idx="6">
                  <c:v>1.073017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430280"/>
        <c:axId val="2090797192"/>
      </c:barChart>
      <c:catAx>
        <c:axId val="20454302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3200" b="1"/>
            </a:pPr>
            <a:endParaRPr lang="en-US"/>
          </a:p>
        </c:txPr>
        <c:crossAx val="2090797192"/>
        <c:crosses val="autoZero"/>
        <c:auto val="1"/>
        <c:lblAlgn val="ctr"/>
        <c:lblOffset val="100"/>
        <c:noMultiLvlLbl val="0"/>
      </c:catAx>
      <c:valAx>
        <c:axId val="2090797192"/>
        <c:scaling>
          <c:orientation val="minMax"/>
          <c:min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4000"/>
                </a:pPr>
                <a:r>
                  <a:rPr lang="en-US" sz="4000"/>
                  <a:t>Performance Benefit</a:t>
                </a:r>
              </a:p>
            </c:rich>
          </c:tx>
          <c:layout>
            <c:manualLayout>
              <c:xMode val="edge"/>
              <c:yMode val="edge"/>
              <c:x val="0.0"/>
              <c:y val="0.0"/>
            </c:manualLayout>
          </c:layout>
          <c:overlay val="0"/>
        </c:title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20454302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4400"/>
            </a:pPr>
            <a:r>
              <a:rPr lang="en-US" sz="4400"/>
              <a:t>Value Prediction -</a:t>
            </a:r>
            <a:r>
              <a:rPr lang="en-US" sz="4400" baseline="0"/>
              <a:t> Quality Loss</a:t>
            </a:r>
            <a:endParaRPr lang="en-US" sz="4400"/>
          </a:p>
        </c:rich>
      </c:tx>
      <c:layout>
        <c:manualLayout>
          <c:xMode val="edge"/>
          <c:yMode val="edge"/>
          <c:x val="0.289427546559351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443870155081"/>
          <c:y val="0.142877743902127"/>
          <c:w val="0.855556129844919"/>
          <c:h val="0.595176444297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Stride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2"/>
              <c:layout>
                <c:manualLayout>
                  <c:x val="-0.00790301998689229"/>
                  <c:y val="0.00324709360895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674351600316585"/>
                  <c:y val="-1.8184497288655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715384277229394"/>
                  <c:y val="0.00487083217848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Sheet1!$E$2:$E$8</c:f>
              <c:strCache>
                <c:ptCount val="7"/>
                <c:pt idx="0">
                  <c:v>swim</c:v>
                </c:pt>
                <c:pt idx="1">
                  <c:v>fma3d</c:v>
                </c:pt>
                <c:pt idx="2">
                  <c:v>bwaves</c:v>
                </c:pt>
                <c:pt idx="3">
                  <c:v>mcf</c:v>
                </c:pt>
                <c:pt idx="4">
                  <c:v>cactusADM</c:v>
                </c:pt>
                <c:pt idx="5">
                  <c:v>soplex</c:v>
                </c:pt>
                <c:pt idx="6">
                  <c:v>GemsFDTD</c:v>
                </c:pt>
              </c:strCache>
            </c:strRef>
          </c:cat>
          <c:val>
            <c:numRef>
              <c:f>Sheet1!$F$2:$F$8</c:f>
              <c:numCache>
                <c:formatCode>0.0%</c:formatCode>
                <c:ptCount val="7"/>
                <c:pt idx="0">
                  <c:v>0.177</c:v>
                </c:pt>
                <c:pt idx="1">
                  <c:v>0.154</c:v>
                </c:pt>
                <c:pt idx="2">
                  <c:v>0.028</c:v>
                </c:pt>
                <c:pt idx="3">
                  <c:v>0.0</c:v>
                </c:pt>
                <c:pt idx="4">
                  <c:v>0.183</c:v>
                </c:pt>
                <c:pt idx="5">
                  <c:v>0.195</c:v>
                </c:pt>
                <c:pt idx="6">
                  <c:v>0.021</c:v>
                </c:pt>
              </c:numCache>
            </c:numRef>
          </c: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TwoDelta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00726084601476274"/>
                  <c:y val="-0.00525461795800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408543787851431"/>
                  <c:y val="0.00123982494663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85275789848104"/>
                  <c:y val="0.00534308556607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18813773642791"/>
                  <c:y val="-0.00162361072616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67435160031657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599423644725854"/>
                  <c:y val="0.00123986641074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134869730079414"/>
                  <c:y val="-1.8184497288655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Sheet1!$E$2:$E$8</c:f>
              <c:strCache>
                <c:ptCount val="7"/>
                <c:pt idx="0">
                  <c:v>swim</c:v>
                </c:pt>
                <c:pt idx="1">
                  <c:v>fma3d</c:v>
                </c:pt>
                <c:pt idx="2">
                  <c:v>bwaves</c:v>
                </c:pt>
                <c:pt idx="3">
                  <c:v>mcf</c:v>
                </c:pt>
                <c:pt idx="4">
                  <c:v>cactusADM</c:v>
                </c:pt>
                <c:pt idx="5">
                  <c:v>soplex</c:v>
                </c:pt>
                <c:pt idx="6">
                  <c:v>GemsFDTD</c:v>
                </c:pt>
              </c:strCache>
            </c:strRef>
          </c:cat>
          <c:val>
            <c:numRef>
              <c:f>Sheet1!$G$2:$G$8</c:f>
              <c:numCache>
                <c:formatCode>0.0%</c:formatCode>
                <c:ptCount val="7"/>
                <c:pt idx="0">
                  <c:v>0.002</c:v>
                </c:pt>
                <c:pt idx="1">
                  <c:v>0.0159999999999999</c:v>
                </c:pt>
                <c:pt idx="2">
                  <c:v>0.018</c:v>
                </c:pt>
                <c:pt idx="3">
                  <c:v>0.0</c:v>
                </c:pt>
                <c:pt idx="4">
                  <c:v>0.003</c:v>
                </c:pt>
                <c:pt idx="5">
                  <c:v>0.0175</c:v>
                </c:pt>
                <c:pt idx="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-27"/>
        <c:axId val="-2139834808"/>
        <c:axId val="2095359448"/>
      </c:barChart>
      <c:catAx>
        <c:axId val="-2139834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3200" b="1"/>
            </a:pPr>
            <a:endParaRPr lang="en-US"/>
          </a:p>
        </c:txPr>
        <c:crossAx val="2095359448"/>
        <c:crosses val="autoZero"/>
        <c:auto val="1"/>
        <c:lblAlgn val="ctr"/>
        <c:lblOffset val="100"/>
        <c:noMultiLvlLbl val="0"/>
      </c:catAx>
      <c:valAx>
        <c:axId val="2095359448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4000"/>
                </a:pPr>
                <a:r>
                  <a:rPr lang="en-US" sz="4000"/>
                  <a:t>Quality</a:t>
                </a:r>
                <a:r>
                  <a:rPr lang="en-US" sz="4000" baseline="0"/>
                  <a:t> Loss</a:t>
                </a:r>
                <a:endParaRPr lang="en-US" sz="400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3200"/>
            </a:pPr>
            <a:endParaRPr lang="en-US"/>
          </a:p>
        </c:txPr>
        <c:crossAx val="-2139834808"/>
        <c:crosses val="autoZero"/>
        <c:crossBetween val="between"/>
        <c:majorUnit val="0.2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52132512815473"/>
          <c:y val="0.166110846333299"/>
          <c:w val="0.174558522777359"/>
          <c:h val="0.192024951956464"/>
        </c:manualLayout>
      </c:layout>
      <c:overlay val="1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51D68-5880-B644-A06F-0B9418000DD3}" type="datetimeFigureOut">
              <a:rPr lang="en-US" smtClean="0"/>
              <a:t>8/22/14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B687-D4FD-BC42-B583-1AE073FDE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B687-D4FD-BC42-B583-1AE073FDE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6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4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7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3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2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2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5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2"/>
            <a:ext cx="39502080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143B-20D0-2248-847A-4B596632134E}" type="datetimeFigureOut">
              <a:rPr lang="en-US" smtClean="0"/>
              <a:t>8/22/14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B3ECD-1082-A249-AF73-0EC48013A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0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14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86" indent="-1645886" algn="l" defTabSz="2194514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2194514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2194514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2194514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2194514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2194514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2194514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2.xml"/><Relationship Id="rId12" Type="http://schemas.openxmlformats.org/officeDocument/2006/relationships/image" Target="../media/image8.emf"/><Relationship Id="rId13" Type="http://schemas.openxmlformats.org/officeDocument/2006/relationships/chart" Target="../charts/chart3.xml"/><Relationship Id="rId1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chart" Target="../charts/chart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61310" y="580901"/>
            <a:ext cx="3276858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0" b="1" dirty="0" smtClean="0"/>
              <a:t>Rollback-Free Value Prediction with Approximate Loads</a:t>
            </a:r>
            <a:endParaRPr lang="en-US" sz="11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42" y="580901"/>
            <a:ext cx="3428751" cy="33719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7135" y="559306"/>
            <a:ext cx="5159000" cy="3352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4066" y="2567828"/>
            <a:ext cx="336030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/>
              <a:t>Bradley </a:t>
            </a:r>
            <a:r>
              <a:rPr lang="en-US" sz="7200" dirty="0" err="1" smtClean="0"/>
              <a:t>Thwaites</a:t>
            </a:r>
            <a:r>
              <a:rPr lang="en-US" sz="7200" dirty="0" smtClean="0"/>
              <a:t>, Gennady </a:t>
            </a:r>
            <a:r>
              <a:rPr lang="en-US" sz="7200" dirty="0" err="1" smtClean="0"/>
              <a:t>Pekhimenko</a:t>
            </a:r>
            <a:r>
              <a:rPr lang="en-US" sz="7200" dirty="0" smtClean="0"/>
              <a:t>, Amir </a:t>
            </a:r>
            <a:r>
              <a:rPr lang="en-US" sz="7200" dirty="0" err="1" smtClean="0"/>
              <a:t>Yazdanbakhsh</a:t>
            </a:r>
            <a:r>
              <a:rPr lang="en-US" sz="7200" dirty="0" smtClean="0"/>
              <a:t>, </a:t>
            </a:r>
            <a:r>
              <a:rPr lang="en-US" sz="7200" dirty="0" err="1" smtClean="0"/>
              <a:t>Jongse</a:t>
            </a:r>
            <a:r>
              <a:rPr lang="en-US" sz="7200" dirty="0" smtClean="0"/>
              <a:t> Park, </a:t>
            </a:r>
            <a:r>
              <a:rPr lang="en-US" sz="7200" dirty="0" err="1" smtClean="0"/>
              <a:t>Girish</a:t>
            </a:r>
            <a:r>
              <a:rPr lang="en-US" sz="7200" dirty="0" smtClean="0"/>
              <a:t> </a:t>
            </a:r>
            <a:r>
              <a:rPr lang="en-US" sz="7200" dirty="0" err="1" smtClean="0"/>
              <a:t>Mururu</a:t>
            </a:r>
            <a:endParaRPr lang="en-US" sz="7200" dirty="0" smtClean="0"/>
          </a:p>
          <a:p>
            <a:pPr algn="ctr"/>
            <a:r>
              <a:rPr lang="en-US" sz="7200" dirty="0" err="1" smtClean="0"/>
              <a:t>Hadi</a:t>
            </a:r>
            <a:r>
              <a:rPr lang="en-US" sz="7200" dirty="0" smtClean="0"/>
              <a:t> </a:t>
            </a:r>
            <a:r>
              <a:rPr lang="en-US" sz="7200" dirty="0" err="1" smtClean="0"/>
              <a:t>Esmaeilzadeh</a:t>
            </a:r>
            <a:r>
              <a:rPr lang="en-US" sz="7200" dirty="0" smtClean="0"/>
              <a:t>, </a:t>
            </a:r>
            <a:r>
              <a:rPr lang="en-US" sz="7200" dirty="0" err="1" smtClean="0"/>
              <a:t>Onur</a:t>
            </a:r>
            <a:r>
              <a:rPr lang="en-US" sz="7200" dirty="0" smtClean="0"/>
              <a:t> </a:t>
            </a:r>
            <a:r>
              <a:rPr lang="en-US" sz="7200" dirty="0" err="1" smtClean="0"/>
              <a:t>Mutlu</a:t>
            </a:r>
            <a:r>
              <a:rPr lang="en-US" sz="7200" dirty="0" smtClean="0"/>
              <a:t>, Todd C. </a:t>
            </a:r>
            <a:r>
              <a:rPr lang="en-US" sz="7200" dirty="0" err="1" smtClean="0"/>
              <a:t>Mowry</a:t>
            </a:r>
            <a:endParaRPr lang="en-US" sz="7200" dirty="0"/>
          </a:p>
        </p:txBody>
      </p:sp>
      <p:sp>
        <p:nvSpPr>
          <p:cNvPr id="24" name="TextBox 23"/>
          <p:cNvSpPr txBox="1"/>
          <p:nvPr/>
        </p:nvSpPr>
        <p:spPr>
          <a:xfrm>
            <a:off x="14542914" y="4929509"/>
            <a:ext cx="5877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RFVP Overview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380411" y="14397749"/>
            <a:ext cx="6529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Design Principles</a:t>
            </a:r>
            <a:endParaRPr lang="en-US" sz="7200" dirty="0"/>
          </a:p>
        </p:txBody>
      </p:sp>
      <p:sp>
        <p:nvSpPr>
          <p:cNvPr id="26" name="TextBox 25"/>
          <p:cNvSpPr txBox="1"/>
          <p:nvPr/>
        </p:nvSpPr>
        <p:spPr>
          <a:xfrm>
            <a:off x="12512042" y="14397749"/>
            <a:ext cx="69568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Design Challenges</a:t>
            </a:r>
            <a:endParaRPr lang="en-US" sz="7200" dirty="0"/>
          </a:p>
        </p:txBody>
      </p:sp>
      <p:sp>
        <p:nvSpPr>
          <p:cNvPr id="27" name="TextBox 26"/>
          <p:cNvSpPr txBox="1"/>
          <p:nvPr/>
        </p:nvSpPr>
        <p:spPr>
          <a:xfrm>
            <a:off x="380411" y="23633669"/>
            <a:ext cx="9623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Key Experimental Results</a:t>
            </a:r>
            <a:endParaRPr lang="en-US" sz="7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56254" y="23633669"/>
            <a:ext cx="5592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Ongoing Work</a:t>
            </a:r>
            <a:endParaRPr lang="en-US" sz="7200" dirty="0"/>
          </a:p>
        </p:txBody>
      </p:sp>
      <p:sp>
        <p:nvSpPr>
          <p:cNvPr id="29" name="TextBox 28"/>
          <p:cNvSpPr txBox="1"/>
          <p:nvPr/>
        </p:nvSpPr>
        <p:spPr>
          <a:xfrm>
            <a:off x="380411" y="4929509"/>
            <a:ext cx="4321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Motivation</a:t>
            </a:r>
            <a:endParaRPr lang="en-US" sz="7200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0" y="4876152"/>
            <a:ext cx="4389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3912" y="5448075"/>
            <a:ext cx="17125288" cy="850879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0" y="23570984"/>
            <a:ext cx="4389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4935" y="14223568"/>
            <a:ext cx="4389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98649" y="6946336"/>
            <a:ext cx="1011376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4800" dirty="0">
                <a:solidFill>
                  <a:srgbClr val="000000"/>
                </a:solidFill>
              </a:rPr>
              <a:t>Mitigate </a:t>
            </a:r>
            <a:r>
              <a:rPr lang="en-US" sz="4800" b="1" dirty="0">
                <a:solidFill>
                  <a:srgbClr val="008000"/>
                </a:solidFill>
              </a:rPr>
              <a:t>long latency memory </a:t>
            </a:r>
            <a:r>
              <a:rPr lang="en-US" sz="4800" dirty="0" smtClean="0">
                <a:solidFill>
                  <a:srgbClr val="000000"/>
                </a:solidFill>
              </a:rPr>
              <a:t>accesses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2267850" y="6943356"/>
            <a:ext cx="13289639" cy="4926095"/>
          </a:xfrm>
          <a:prstGeom prst="rect">
            <a:avLst/>
          </a:prstGeom>
        </p:spPr>
        <p:txBody>
          <a:bodyPr vert="horz" lIns="438903" tIns="219451" rIns="438903" bIns="219451" rtlCol="0">
            <a:noAutofit/>
          </a:bodyPr>
          <a:lstStyle>
            <a:lvl1pPr marL="0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14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028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543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057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571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08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599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11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en-US" sz="5400" dirty="0" err="1" smtClean="0">
                <a:solidFill>
                  <a:schemeClr val="tx1"/>
                </a:solidFill>
              </a:rPr>
              <a:t>Microarchitecturally</a:t>
            </a:r>
            <a:r>
              <a:rPr lang="en-US" sz="5400" dirty="0" smtClean="0">
                <a:solidFill>
                  <a:schemeClr val="tx1"/>
                </a:solidFill>
              </a:rPr>
              <a:t>-triggered approximation</a:t>
            </a:r>
          </a:p>
          <a:p>
            <a:pPr lvl="1" algn="l"/>
            <a:r>
              <a:rPr lang="en-US" sz="5400" b="1" dirty="0" smtClean="0">
                <a:solidFill>
                  <a:srgbClr val="008000"/>
                </a:solidFill>
              </a:rPr>
              <a:t>Predict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the value of an approximate </a:t>
            </a:r>
            <a:r>
              <a:rPr lang="en-US" sz="5400" b="1" dirty="0" smtClean="0">
                <a:solidFill>
                  <a:srgbClr val="008000"/>
                </a:solidFill>
              </a:rPr>
              <a:t>load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when it </a:t>
            </a:r>
            <a:r>
              <a:rPr lang="en-US" sz="5400" b="1" dirty="0" smtClean="0">
                <a:solidFill>
                  <a:srgbClr val="008000"/>
                </a:solidFill>
              </a:rPr>
              <a:t>misses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in the cache</a:t>
            </a:r>
          </a:p>
          <a:p>
            <a:pPr lvl="1" algn="l"/>
            <a:r>
              <a:rPr lang="en-US" sz="5400" dirty="0" smtClean="0">
                <a:solidFill>
                  <a:schemeClr val="tx1"/>
                </a:solidFill>
              </a:rPr>
              <a:t>Do not </a:t>
            </a:r>
            <a:r>
              <a:rPr lang="en-US" sz="5400" b="1" dirty="0" smtClean="0">
                <a:solidFill>
                  <a:srgbClr val="008000"/>
                </a:solidFill>
              </a:rPr>
              <a:t>check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for </a:t>
            </a:r>
            <a:r>
              <a:rPr lang="en-US" sz="5400" dirty="0" err="1" smtClean="0">
                <a:solidFill>
                  <a:schemeClr val="tx1"/>
                </a:solidFill>
              </a:rPr>
              <a:t>mispredictions</a:t>
            </a:r>
            <a:endParaRPr lang="en-US" sz="5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400" dirty="0" smtClean="0">
                <a:solidFill>
                  <a:schemeClr val="tx1"/>
                </a:solidFill>
              </a:rPr>
              <a:t>Do not </a:t>
            </a:r>
            <a:r>
              <a:rPr lang="en-US" sz="5400" b="1" dirty="0" smtClean="0">
                <a:solidFill>
                  <a:srgbClr val="008000"/>
                </a:solidFill>
              </a:rPr>
              <a:t>rollback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smtClean="0">
                <a:solidFill>
                  <a:schemeClr val="tx1"/>
                </a:solidFill>
              </a:rPr>
              <a:t>from </a:t>
            </a:r>
            <a:r>
              <a:rPr lang="en-US" sz="5400" dirty="0" err="1" smtClean="0">
                <a:solidFill>
                  <a:schemeClr val="tx1"/>
                </a:solidFill>
              </a:rPr>
              <a:t>mispredictions</a:t>
            </a:r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36607"/>
              </p:ext>
            </p:extLst>
          </p:nvPr>
        </p:nvGraphicFramePr>
        <p:xfrm>
          <a:off x="380411" y="7870291"/>
          <a:ext cx="13025983" cy="6246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54813" y="5930673"/>
            <a:ext cx="5801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Perfect Prediction</a:t>
            </a:r>
            <a:endParaRPr lang="en-US" sz="60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-4107" y="16175293"/>
            <a:ext cx="12516149" cy="6883400"/>
          </a:xfrm>
          <a:prstGeom prst="rect">
            <a:avLst/>
          </a:prstGeom>
        </p:spPr>
        <p:txBody>
          <a:bodyPr vert="horz" lIns="438903" tIns="219451" rIns="438903" bIns="219451" rtlCol="0">
            <a:noAutofit/>
          </a:bodyPr>
          <a:lstStyle>
            <a:lvl1pPr marL="0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14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028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543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057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571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08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599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11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 smtClean="0">
                <a:solidFill>
                  <a:srgbClr val="008000"/>
                </a:solidFill>
              </a:rPr>
              <a:t>Maximize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smtClean="0">
                <a:solidFill>
                  <a:srgbClr val="000000"/>
                </a:solidFill>
              </a:rPr>
              <a:t>opportunities for performance and energy </a:t>
            </a:r>
            <a:r>
              <a:rPr lang="en-US" sz="5400" b="1" dirty="0" smtClean="0">
                <a:solidFill>
                  <a:srgbClr val="008000"/>
                </a:solidFill>
              </a:rPr>
              <a:t>benefits</a:t>
            </a:r>
          </a:p>
          <a:p>
            <a:endParaRPr lang="en-US" sz="5400" dirty="0" smtClean="0">
              <a:solidFill>
                <a:srgbClr val="000000"/>
              </a:solidFill>
            </a:endParaRPr>
          </a:p>
          <a:p>
            <a:pPr algn="l"/>
            <a:r>
              <a:rPr lang="en-US" sz="5400" b="1" dirty="0" smtClean="0">
                <a:solidFill>
                  <a:srgbClr val="008000"/>
                </a:solidFill>
              </a:rPr>
              <a:t>Minimize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r>
              <a:rPr lang="en-US" sz="5400" dirty="0" smtClean="0">
                <a:solidFill>
                  <a:srgbClr val="000000"/>
                </a:solidFill>
              </a:rPr>
              <a:t>the adverse effects of approximation on </a:t>
            </a:r>
            <a:r>
              <a:rPr lang="en-US" sz="5400" b="1" dirty="0" smtClean="0">
                <a:solidFill>
                  <a:srgbClr val="008000"/>
                </a:solidFill>
              </a:rPr>
              <a:t>quality degradation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3382" y="24135178"/>
            <a:ext cx="2866438" cy="2866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88361" y="24171854"/>
            <a:ext cx="2866438" cy="2866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93382" y="27874146"/>
            <a:ext cx="2866438" cy="2866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88361" y="27874146"/>
            <a:ext cx="2866438" cy="2866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6393381" y="26950816"/>
            <a:ext cx="2866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(0%</a:t>
            </a:r>
            <a:r>
              <a:rPr lang="en-US" sz="4000" dirty="0" smtClean="0"/>
              <a:t>, </a:t>
            </a:r>
            <a:r>
              <a:rPr lang="en-US" sz="4000" dirty="0" smtClean="0"/>
              <a:t>0%, 0%) 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39594021" y="26950816"/>
            <a:ext cx="3873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(1.06x, 1.03x, 2%)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35841859" y="30740584"/>
            <a:ext cx="3873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(1.13x, 1.06x, 6%)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39639825" y="30732313"/>
            <a:ext cx="4133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(1.27x</a:t>
            </a:r>
            <a:r>
              <a:rPr lang="en-US" sz="4000" dirty="0" smtClean="0"/>
              <a:t>, 1.10x, 11%)</a:t>
            </a:r>
            <a:endParaRPr lang="en-US" sz="4000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3783220" y="26138593"/>
            <a:ext cx="12367138" cy="4525963"/>
          </a:xfrm>
          <a:prstGeom prst="rect">
            <a:avLst/>
          </a:prstGeom>
        </p:spPr>
        <p:txBody>
          <a:bodyPr vert="horz" lIns="438903" tIns="219451" rIns="438903" bIns="219451" rtlCol="0">
            <a:noAutofit/>
          </a:bodyPr>
          <a:lstStyle>
            <a:lvl1pPr marL="0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14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028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543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057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571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08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599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11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Extend rollback-free value prediction to GPUs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Drop a fraction of the missed requests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Preliminary results: Up to 2x improvement in 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energy and performance</a:t>
            </a:r>
          </a:p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with only 10% quality degradation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056254" y="25122719"/>
            <a:ext cx="1159382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Mitigate both </a:t>
            </a:r>
            <a:r>
              <a:rPr lang="en-US" sz="4400" b="1" dirty="0">
                <a:solidFill>
                  <a:srgbClr val="008000"/>
                </a:solidFill>
                <a:ea typeface="+mj-ea"/>
                <a:cs typeface="+mj-cs"/>
              </a:rPr>
              <a:t>Memory Wall 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and </a:t>
            </a:r>
            <a:r>
              <a:rPr lang="en-US" sz="4400" b="1" dirty="0">
                <a:solidFill>
                  <a:srgbClr val="008000"/>
                </a:solidFill>
                <a:ea typeface="+mj-ea"/>
                <a:cs typeface="+mj-cs"/>
              </a:rPr>
              <a:t>Bandwidth Wall</a:t>
            </a:r>
            <a:endParaRPr lang="en-US" sz="2000" b="1" dirty="0">
              <a:solidFill>
                <a:srgbClr val="008000"/>
              </a:solidFill>
            </a:endParaRPr>
          </a:p>
        </p:txBody>
      </p:sp>
      <p:graphicFrame>
        <p:nvGraphicFramePr>
          <p:cNvPr id="45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117964"/>
              </p:ext>
            </p:extLst>
          </p:nvPr>
        </p:nvGraphicFramePr>
        <p:xfrm>
          <a:off x="380411" y="25972634"/>
          <a:ext cx="10201378" cy="680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566844" y="25124736"/>
            <a:ext cx="10010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2MB LLC, 4-Wide, Performance </a:t>
            </a:r>
            <a:r>
              <a:rPr lang="en-US" sz="4400" b="1" dirty="0" smtClean="0"/>
              <a:t>Results</a:t>
            </a:r>
            <a:endParaRPr lang="en-US" sz="4400" b="1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2512042" y="15622368"/>
            <a:ext cx="14288274" cy="5836393"/>
          </a:xfrm>
          <a:prstGeom prst="rect">
            <a:avLst/>
          </a:prstGeom>
        </p:spPr>
        <p:txBody>
          <a:bodyPr vert="horz" lIns="438903" tIns="219451" rIns="438903" bIns="219451" rtlCol="0">
            <a:noAutofit/>
          </a:bodyPr>
          <a:lstStyle>
            <a:lvl1pPr marL="0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14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028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543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057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571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08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599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115" indent="0" algn="ctr" defTabSz="2194514" rtl="0" eaLnBrk="1" latinLnBrk="0" hangingPunct="1">
              <a:spcBef>
                <a:spcPct val="20000"/>
              </a:spcBef>
              <a:buFont typeface="Arial"/>
              <a:buNone/>
              <a:defRPr sz="9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Target Performance-Critical Safe Loads</a:t>
            </a: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Profile-directed compilation</a:t>
            </a: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Usually, &lt; 32 loads cause 80% of cache misses</a:t>
            </a:r>
          </a:p>
          <a:p>
            <a:pPr algn="l"/>
            <a:endParaRPr lang="en-US" sz="4800" dirty="0" smtClean="0">
              <a:solidFill>
                <a:schemeClr val="tx1"/>
              </a:solidFill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Utilize Fast-Learning Predictors</a:t>
            </a: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Two-delta stride predictor</a:t>
            </a:r>
          </a:p>
          <a:p>
            <a:pPr lvl="1" algn="l"/>
            <a:r>
              <a:rPr lang="en-US" sz="4400" dirty="0" smtClean="0">
                <a:solidFill>
                  <a:schemeClr val="tx1"/>
                </a:solidFill>
              </a:rPr>
              <a:t>Prediction: table lookup plus an addition</a:t>
            </a:r>
          </a:p>
          <a:p>
            <a:pPr algn="l"/>
            <a:endParaRPr lang="en-US" sz="4800" dirty="0" smtClean="0">
              <a:solidFill>
                <a:schemeClr val="tx1"/>
              </a:solidFill>
            </a:endParaRPr>
          </a:p>
          <a:p>
            <a:pPr algn="l"/>
            <a:r>
              <a:rPr lang="en-US" sz="4800" dirty="0" smtClean="0">
                <a:solidFill>
                  <a:schemeClr val="tx1"/>
                </a:solidFill>
              </a:rPr>
              <a:t>Integrate RFVP with existing architecture</a:t>
            </a:r>
          </a:p>
          <a:p>
            <a:pPr algn="l"/>
            <a:endParaRPr lang="en-US" sz="4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944715" y="15622368"/>
            <a:ext cx="12462144" cy="6986354"/>
          </a:xfrm>
          <a:prstGeom prst="rect">
            <a:avLst/>
          </a:prstGeom>
        </p:spPr>
      </p:pic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170923"/>
              </p:ext>
            </p:extLst>
          </p:nvPr>
        </p:nvGraphicFramePr>
        <p:xfrm>
          <a:off x="10581789" y="25060864"/>
          <a:ext cx="12943533" cy="782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44755" y="15245768"/>
            <a:ext cx="5934608" cy="722898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4226680" y="31694405"/>
            <a:ext cx="976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(Performance Gain, Energy Gain, Quality Loss)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419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261</Words>
  <Application>Microsoft Macintosh PowerPoint</Application>
  <PresentationFormat>Custom</PresentationFormat>
  <Paragraphs>54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</dc:creator>
  <cp:lastModifiedBy>Bradley</cp:lastModifiedBy>
  <cp:revision>79</cp:revision>
  <dcterms:created xsi:type="dcterms:W3CDTF">2014-08-21T18:27:08Z</dcterms:created>
  <dcterms:modified xsi:type="dcterms:W3CDTF">2014-08-22T20:05:38Z</dcterms:modified>
</cp:coreProperties>
</file>