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35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rts/chart15.xml" ContentType="application/vnd.openxmlformats-officedocument.drawingml.chart+xml"/>
  <Override PartName="/ppt/notesSlides/notesSlide39.xml" ContentType="application/vnd.openxmlformats-officedocument.presentationml.notesSlide+xml"/>
  <Override PartName="/ppt/charts/chart16.xml" ContentType="application/vnd.openxmlformats-officedocument.drawingml.chart+xml"/>
  <Override PartName="/ppt/notesSlides/notesSlide40.xml" ContentType="application/vnd.openxmlformats-officedocument.presentationml.notesSlide+xml"/>
  <Override PartName="/ppt/charts/chart17.xml" ContentType="application/vnd.openxmlformats-officedocument.drawingml.chart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charts/chart18.xml" ContentType="application/vnd.openxmlformats-officedocument.drawingml.chart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48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9"/>
  </p:notesMasterIdLst>
  <p:sldIdLst>
    <p:sldId id="257" r:id="rId2"/>
    <p:sldId id="386" r:id="rId3"/>
    <p:sldId id="345" r:id="rId4"/>
    <p:sldId id="346" r:id="rId5"/>
    <p:sldId id="347" r:id="rId6"/>
    <p:sldId id="348" r:id="rId7"/>
    <p:sldId id="349" r:id="rId8"/>
    <p:sldId id="350" r:id="rId9"/>
    <p:sldId id="387" r:id="rId10"/>
    <p:sldId id="361" r:id="rId11"/>
    <p:sldId id="362" r:id="rId12"/>
    <p:sldId id="270" r:id="rId13"/>
    <p:sldId id="363" r:id="rId14"/>
    <p:sldId id="364" r:id="rId15"/>
    <p:sldId id="312" r:id="rId16"/>
    <p:sldId id="365" r:id="rId17"/>
    <p:sldId id="402" r:id="rId18"/>
    <p:sldId id="353" r:id="rId19"/>
    <p:sldId id="354" r:id="rId20"/>
    <p:sldId id="425" r:id="rId21"/>
    <p:sldId id="397" r:id="rId22"/>
    <p:sldId id="319" r:id="rId23"/>
    <p:sldId id="414" r:id="rId24"/>
    <p:sldId id="320" r:id="rId25"/>
    <p:sldId id="421" r:id="rId26"/>
    <p:sldId id="321" r:id="rId27"/>
    <p:sldId id="422" r:id="rId28"/>
    <p:sldId id="323" r:id="rId29"/>
    <p:sldId id="423" r:id="rId30"/>
    <p:sldId id="424" r:id="rId31"/>
    <p:sldId id="419" r:id="rId32"/>
    <p:sldId id="388" r:id="rId33"/>
    <p:sldId id="281" r:id="rId34"/>
    <p:sldId id="404" r:id="rId35"/>
    <p:sldId id="405" r:id="rId36"/>
    <p:sldId id="389" r:id="rId37"/>
    <p:sldId id="356" r:id="rId38"/>
    <p:sldId id="374" r:id="rId39"/>
    <p:sldId id="382" r:id="rId40"/>
    <p:sldId id="383" r:id="rId41"/>
    <p:sldId id="384" r:id="rId42"/>
    <p:sldId id="390" r:id="rId43"/>
    <p:sldId id="381" r:id="rId44"/>
    <p:sldId id="329" r:id="rId45"/>
    <p:sldId id="380" r:id="rId46"/>
    <p:sldId id="332" r:id="rId47"/>
    <p:sldId id="391" r:id="rId48"/>
    <p:sldId id="289" r:id="rId49"/>
    <p:sldId id="360" r:id="rId50"/>
    <p:sldId id="392" r:id="rId51"/>
    <p:sldId id="395" r:id="rId52"/>
    <p:sldId id="393" r:id="rId53"/>
    <p:sldId id="394" r:id="rId54"/>
    <p:sldId id="373" r:id="rId55"/>
    <p:sldId id="300" r:id="rId56"/>
    <p:sldId id="359" r:id="rId57"/>
    <p:sldId id="378" r:id="rId58"/>
  </p:sldIdLst>
  <p:sldSz cx="9144000" cy="6858000" type="screen4x3"/>
  <p:notesSz cx="6858000" cy="9144000"/>
  <p:defaultTextStyle>
    <a:defPPr>
      <a:defRPr lang="zh-CH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2" autoAdjust="0"/>
    <p:restoredTop sz="77023" autoAdjust="0"/>
  </p:normalViewPr>
  <p:slideViewPr>
    <p:cSldViewPr>
      <p:cViewPr varScale="1">
        <p:scale>
          <a:sx n="47" d="100"/>
          <a:sy n="47" d="100"/>
        </p:scale>
        <p:origin x="-27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7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shared\A-DRM\data\2node-14vm-intensity-improveme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shared\A-DRM\data\2node-14vm-intensity-improvemen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Conventional DRM</c:v>
          </c:tx>
          <c:invertIfNegative val="0"/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Sheet1!$B$16</c:f>
              <c:numCache>
                <c:formatCode>General</c:formatCode>
                <c:ptCount val="1"/>
                <c:pt idx="0">
                  <c:v>0.307884</c:v>
                </c:pt>
              </c:numCache>
            </c:numRef>
          </c:val>
        </c:ser>
        <c:ser>
          <c:idx val="1"/>
          <c:order val="1"/>
          <c:tx>
            <c:v>with Microarchitecture Awareness</c:v>
          </c:tx>
          <c:spPr>
            <a:noFill/>
          </c:spPr>
          <c:invertIfNegative val="0"/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Sheet1!$C$16</c:f>
              <c:numCache>
                <c:formatCode>General</c:formatCode>
                <c:ptCount val="1"/>
                <c:pt idx="0">
                  <c:v>0.459368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5533176"/>
        <c:axId val="1835536152"/>
      </c:barChart>
      <c:catAx>
        <c:axId val="183553317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835536152"/>
        <c:crosses val="autoZero"/>
        <c:auto val="1"/>
        <c:lblAlgn val="ctr"/>
        <c:lblOffset val="100"/>
        <c:noMultiLvlLbl val="0"/>
      </c:catAx>
      <c:valAx>
        <c:axId val="183553615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zh-CHS" sz="1600" dirty="0"/>
                  <a:t>IPC </a:t>
                </a:r>
                <a:endParaRPr lang="en-US" altLang="zh-CHS" sz="1600" dirty="0" smtClean="0"/>
              </a:p>
              <a:p>
                <a:pPr>
                  <a:defRPr/>
                </a:pPr>
                <a:r>
                  <a:rPr lang="en-US" altLang="zh-CHS" sz="1600" dirty="0" smtClean="0"/>
                  <a:t>(Harmonic Mean</a:t>
                </a:r>
                <a:r>
                  <a:rPr lang="en-US" altLang="zh-CHS" sz="1600" dirty="0"/>
                  <a:t>)</a:t>
                </a:r>
                <a:endParaRPr lang="zh-CHS" altLang="en-US" sz="1600" dirty="0"/>
              </a:p>
            </c:rich>
          </c:tx>
          <c:layout>
            <c:manualLayout>
              <c:xMode val="edge"/>
              <c:yMode val="edge"/>
              <c:x val="0.0111346926543436"/>
              <c:y val="0.179097621631784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+mn-lt"/>
              </a:defRPr>
            </a:pPr>
            <a:endParaRPr lang="en-US"/>
          </a:p>
        </c:txPr>
        <c:crossAx val="1835533176"/>
        <c:crosses val="autoZero"/>
        <c:crossBetween val="between"/>
      </c:valAx>
    </c:plotArea>
    <c:legend>
      <c:legendPos val="b"/>
      <c:legendEntry>
        <c:idx val="1"/>
        <c:txPr>
          <a:bodyPr/>
          <a:lstStyle/>
          <a:p>
            <a:pPr>
              <a:defRPr sz="1600">
                <a:solidFill>
                  <a:schemeClr val="bg1"/>
                </a:solidFill>
                <a:latin typeface="+mn-lt"/>
              </a:defRPr>
            </a:pPr>
            <a:endParaRPr lang="en-US"/>
          </a:p>
        </c:txPr>
      </c:legendEntry>
      <c:layout>
        <c:manualLayout>
          <c:xMode val="edge"/>
          <c:yMode val="edge"/>
          <c:x val="0.202433289588801"/>
          <c:y val="0.869986512102654"/>
          <c:w val="0.795133202099737"/>
          <c:h val="0.0837171916010499"/>
        </c:manualLayout>
      </c:layout>
      <c:overlay val="0"/>
      <c:txPr>
        <a:bodyPr/>
        <a:lstStyle/>
        <a:p>
          <a:pPr>
            <a:defRPr sz="160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604427068994"/>
          <c:w val="0.543578700389724"/>
          <c:h val="0.432921094653378"/>
        </c:manualLayout>
      </c:layout>
      <c:lineChart>
        <c:grouping val="standard"/>
        <c:varyColors val="0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(2)'!$G$5:$G$186</c:f>
              <c:numCache>
                <c:formatCode>General</c:formatCode>
                <c:ptCount val="182"/>
                <c:pt idx="0">
                  <c:v>9.130000000000001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</c:v>
                </c:pt>
                <c:pt idx="5">
                  <c:v>19.17000000000001</c:v>
                </c:pt>
                <c:pt idx="6">
                  <c:v>19.17000000000001</c:v>
                </c:pt>
                <c:pt idx="7">
                  <c:v>19.17000000000001</c:v>
                </c:pt>
                <c:pt idx="8">
                  <c:v>19.17000000000001</c:v>
                </c:pt>
                <c:pt idx="9">
                  <c:v>19.17000000000001</c:v>
                </c:pt>
                <c:pt idx="10">
                  <c:v>19.17000000000001</c:v>
                </c:pt>
                <c:pt idx="11">
                  <c:v>19.17000000000001</c:v>
                </c:pt>
                <c:pt idx="12">
                  <c:v>19.17000000000001</c:v>
                </c:pt>
                <c:pt idx="13">
                  <c:v>19.17000000000001</c:v>
                </c:pt>
                <c:pt idx="14">
                  <c:v>19.17000000000001</c:v>
                </c:pt>
                <c:pt idx="15">
                  <c:v>19.17000000000001</c:v>
                </c:pt>
                <c:pt idx="16">
                  <c:v>19.17000000000001</c:v>
                </c:pt>
                <c:pt idx="17">
                  <c:v>19.17000000000001</c:v>
                </c:pt>
                <c:pt idx="18">
                  <c:v>19.17000000000001</c:v>
                </c:pt>
                <c:pt idx="19">
                  <c:v>19.17000000000001</c:v>
                </c:pt>
                <c:pt idx="20">
                  <c:v>19.17000000000001</c:v>
                </c:pt>
                <c:pt idx="21">
                  <c:v>19.17000000000001</c:v>
                </c:pt>
                <c:pt idx="22">
                  <c:v>19.17000000000001</c:v>
                </c:pt>
                <c:pt idx="23">
                  <c:v>19.17000000000001</c:v>
                </c:pt>
                <c:pt idx="24">
                  <c:v>19.17000000000001</c:v>
                </c:pt>
                <c:pt idx="25">
                  <c:v>19.17000000000001</c:v>
                </c:pt>
                <c:pt idx="26">
                  <c:v>19.17000000000001</c:v>
                </c:pt>
                <c:pt idx="27">
                  <c:v>19.17000000000001</c:v>
                </c:pt>
                <c:pt idx="28">
                  <c:v>19.17000000000001</c:v>
                </c:pt>
                <c:pt idx="29">
                  <c:v>19.17000000000001</c:v>
                </c:pt>
                <c:pt idx="30">
                  <c:v>19.17000000000001</c:v>
                </c:pt>
                <c:pt idx="31">
                  <c:v>19.17000000000001</c:v>
                </c:pt>
                <c:pt idx="32">
                  <c:v>19.17000000000001</c:v>
                </c:pt>
                <c:pt idx="33">
                  <c:v>19.17000000000001</c:v>
                </c:pt>
                <c:pt idx="34">
                  <c:v>19.17000000000001</c:v>
                </c:pt>
                <c:pt idx="35">
                  <c:v>19.17000000000001</c:v>
                </c:pt>
                <c:pt idx="36">
                  <c:v>19.17000000000001</c:v>
                </c:pt>
                <c:pt idx="37">
                  <c:v>19.17000000000001</c:v>
                </c:pt>
                <c:pt idx="38">
                  <c:v>19.17000000000001</c:v>
                </c:pt>
                <c:pt idx="39">
                  <c:v>19.17000000000001</c:v>
                </c:pt>
                <c:pt idx="40">
                  <c:v>19.17000000000001</c:v>
                </c:pt>
                <c:pt idx="41">
                  <c:v>19.17000000000001</c:v>
                </c:pt>
                <c:pt idx="42">
                  <c:v>19.17000000000001</c:v>
                </c:pt>
                <c:pt idx="43">
                  <c:v>19.17000000000001</c:v>
                </c:pt>
                <c:pt idx="44">
                  <c:v>19.17000000000001</c:v>
                </c:pt>
                <c:pt idx="45">
                  <c:v>19.17000000000001</c:v>
                </c:pt>
                <c:pt idx="46">
                  <c:v>19.17000000000001</c:v>
                </c:pt>
                <c:pt idx="47">
                  <c:v>19.17000000000001</c:v>
                </c:pt>
                <c:pt idx="48">
                  <c:v>19.17000000000001</c:v>
                </c:pt>
                <c:pt idx="49">
                  <c:v>19.17000000000001</c:v>
                </c:pt>
                <c:pt idx="50">
                  <c:v>19.17000000000001</c:v>
                </c:pt>
                <c:pt idx="51">
                  <c:v>19.17000000000001</c:v>
                </c:pt>
                <c:pt idx="52">
                  <c:v>19.17000000000001</c:v>
                </c:pt>
                <c:pt idx="53">
                  <c:v>19.17000000000001</c:v>
                </c:pt>
                <c:pt idx="54">
                  <c:v>19.17000000000001</c:v>
                </c:pt>
                <c:pt idx="55">
                  <c:v>19.17000000000001</c:v>
                </c:pt>
                <c:pt idx="56">
                  <c:v>19.17000000000001</c:v>
                </c:pt>
                <c:pt idx="57">
                  <c:v>19.17000000000001</c:v>
                </c:pt>
                <c:pt idx="58">
                  <c:v>19.17000000000001</c:v>
                </c:pt>
                <c:pt idx="59">
                  <c:v>19.17000000000001</c:v>
                </c:pt>
                <c:pt idx="60">
                  <c:v>19.17000000000001</c:v>
                </c:pt>
                <c:pt idx="61">
                  <c:v>19.17000000000001</c:v>
                </c:pt>
                <c:pt idx="62">
                  <c:v>19.17000000000001</c:v>
                </c:pt>
                <c:pt idx="63">
                  <c:v>16.46</c:v>
                </c:pt>
                <c:pt idx="64">
                  <c:v>27.01</c:v>
                </c:pt>
                <c:pt idx="65">
                  <c:v>18.35</c:v>
                </c:pt>
                <c:pt idx="66">
                  <c:v>18.35</c:v>
                </c:pt>
                <c:pt idx="67">
                  <c:v>18.35</c:v>
                </c:pt>
                <c:pt idx="68">
                  <c:v>18.35</c:v>
                </c:pt>
                <c:pt idx="69">
                  <c:v>18.35</c:v>
                </c:pt>
                <c:pt idx="70">
                  <c:v>18.35</c:v>
                </c:pt>
                <c:pt idx="71">
                  <c:v>18.35</c:v>
                </c:pt>
                <c:pt idx="72">
                  <c:v>18.35</c:v>
                </c:pt>
                <c:pt idx="73">
                  <c:v>18.35</c:v>
                </c:pt>
                <c:pt idx="74">
                  <c:v>18.35</c:v>
                </c:pt>
                <c:pt idx="75">
                  <c:v>18.35</c:v>
                </c:pt>
                <c:pt idx="76">
                  <c:v>18.35</c:v>
                </c:pt>
                <c:pt idx="77">
                  <c:v>18.35</c:v>
                </c:pt>
                <c:pt idx="78">
                  <c:v>18.35</c:v>
                </c:pt>
                <c:pt idx="79">
                  <c:v>18.35</c:v>
                </c:pt>
                <c:pt idx="80">
                  <c:v>18.35</c:v>
                </c:pt>
                <c:pt idx="81">
                  <c:v>18.35</c:v>
                </c:pt>
                <c:pt idx="82">
                  <c:v>18.35</c:v>
                </c:pt>
                <c:pt idx="83">
                  <c:v>18.35</c:v>
                </c:pt>
                <c:pt idx="84">
                  <c:v>18.35</c:v>
                </c:pt>
                <c:pt idx="85">
                  <c:v>18.35</c:v>
                </c:pt>
                <c:pt idx="86">
                  <c:v>18.35</c:v>
                </c:pt>
                <c:pt idx="87">
                  <c:v>18.35</c:v>
                </c:pt>
                <c:pt idx="88">
                  <c:v>18.35</c:v>
                </c:pt>
                <c:pt idx="89">
                  <c:v>18.35</c:v>
                </c:pt>
                <c:pt idx="90">
                  <c:v>18.35</c:v>
                </c:pt>
                <c:pt idx="91">
                  <c:v>18.35</c:v>
                </c:pt>
                <c:pt idx="92">
                  <c:v>18.35</c:v>
                </c:pt>
                <c:pt idx="93">
                  <c:v>18.35</c:v>
                </c:pt>
                <c:pt idx="94">
                  <c:v>18.35</c:v>
                </c:pt>
                <c:pt idx="95">
                  <c:v>18.35</c:v>
                </c:pt>
                <c:pt idx="96">
                  <c:v>18.35</c:v>
                </c:pt>
                <c:pt idx="97">
                  <c:v>18.35</c:v>
                </c:pt>
                <c:pt idx="98">
                  <c:v>18.35</c:v>
                </c:pt>
                <c:pt idx="99">
                  <c:v>18.35</c:v>
                </c:pt>
                <c:pt idx="100">
                  <c:v>18.35</c:v>
                </c:pt>
                <c:pt idx="101">
                  <c:v>18.35</c:v>
                </c:pt>
                <c:pt idx="102">
                  <c:v>18.35</c:v>
                </c:pt>
                <c:pt idx="103">
                  <c:v>18.35</c:v>
                </c:pt>
                <c:pt idx="104">
                  <c:v>18.35</c:v>
                </c:pt>
                <c:pt idx="105">
                  <c:v>18.35</c:v>
                </c:pt>
                <c:pt idx="106">
                  <c:v>18.35</c:v>
                </c:pt>
                <c:pt idx="107">
                  <c:v>18.35</c:v>
                </c:pt>
                <c:pt idx="108">
                  <c:v>18.35</c:v>
                </c:pt>
                <c:pt idx="109">
                  <c:v>18.35</c:v>
                </c:pt>
                <c:pt idx="110">
                  <c:v>18.35</c:v>
                </c:pt>
                <c:pt idx="111">
                  <c:v>18.35</c:v>
                </c:pt>
                <c:pt idx="112">
                  <c:v>18.35</c:v>
                </c:pt>
                <c:pt idx="113">
                  <c:v>18.35</c:v>
                </c:pt>
                <c:pt idx="114">
                  <c:v>18.35</c:v>
                </c:pt>
                <c:pt idx="115">
                  <c:v>18.35</c:v>
                </c:pt>
                <c:pt idx="116">
                  <c:v>18.35</c:v>
                </c:pt>
                <c:pt idx="117">
                  <c:v>18.35</c:v>
                </c:pt>
                <c:pt idx="118">
                  <c:v>18.35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  <c:pt idx="122">
                  <c:v>16.82</c:v>
                </c:pt>
                <c:pt idx="123">
                  <c:v>16.82</c:v>
                </c:pt>
                <c:pt idx="124">
                  <c:v>16.82</c:v>
                </c:pt>
                <c:pt idx="125">
                  <c:v>16.82</c:v>
                </c:pt>
                <c:pt idx="126">
                  <c:v>16.82</c:v>
                </c:pt>
                <c:pt idx="127">
                  <c:v>16.82</c:v>
                </c:pt>
                <c:pt idx="128">
                  <c:v>16.82</c:v>
                </c:pt>
                <c:pt idx="129">
                  <c:v>16.82</c:v>
                </c:pt>
                <c:pt idx="130">
                  <c:v>16.82</c:v>
                </c:pt>
                <c:pt idx="131">
                  <c:v>16.82</c:v>
                </c:pt>
                <c:pt idx="132">
                  <c:v>16.82</c:v>
                </c:pt>
                <c:pt idx="133">
                  <c:v>16.82</c:v>
                </c:pt>
                <c:pt idx="134">
                  <c:v>16.82</c:v>
                </c:pt>
                <c:pt idx="135">
                  <c:v>16.82</c:v>
                </c:pt>
                <c:pt idx="136">
                  <c:v>16.82</c:v>
                </c:pt>
                <c:pt idx="137">
                  <c:v>16.82</c:v>
                </c:pt>
                <c:pt idx="138">
                  <c:v>16.82</c:v>
                </c:pt>
                <c:pt idx="139">
                  <c:v>16.82</c:v>
                </c:pt>
                <c:pt idx="140">
                  <c:v>16.82</c:v>
                </c:pt>
                <c:pt idx="141">
                  <c:v>16.82</c:v>
                </c:pt>
                <c:pt idx="142">
                  <c:v>16.82</c:v>
                </c:pt>
                <c:pt idx="143">
                  <c:v>16.82</c:v>
                </c:pt>
                <c:pt idx="144">
                  <c:v>16.82</c:v>
                </c:pt>
                <c:pt idx="145">
                  <c:v>16.82</c:v>
                </c:pt>
                <c:pt idx="146">
                  <c:v>16.82</c:v>
                </c:pt>
                <c:pt idx="147">
                  <c:v>16.82</c:v>
                </c:pt>
                <c:pt idx="148">
                  <c:v>16.82</c:v>
                </c:pt>
                <c:pt idx="149">
                  <c:v>16.82</c:v>
                </c:pt>
                <c:pt idx="150">
                  <c:v>16.82</c:v>
                </c:pt>
                <c:pt idx="151">
                  <c:v>16.82</c:v>
                </c:pt>
                <c:pt idx="152">
                  <c:v>16.82</c:v>
                </c:pt>
                <c:pt idx="153">
                  <c:v>16.82</c:v>
                </c:pt>
                <c:pt idx="154">
                  <c:v>16.82</c:v>
                </c:pt>
                <c:pt idx="155">
                  <c:v>16.82</c:v>
                </c:pt>
                <c:pt idx="156">
                  <c:v>16.82</c:v>
                </c:pt>
                <c:pt idx="157">
                  <c:v>16.82</c:v>
                </c:pt>
                <c:pt idx="158">
                  <c:v>16.82</c:v>
                </c:pt>
                <c:pt idx="159">
                  <c:v>16.82</c:v>
                </c:pt>
                <c:pt idx="160">
                  <c:v>16.82</c:v>
                </c:pt>
                <c:pt idx="161">
                  <c:v>16.82</c:v>
                </c:pt>
                <c:pt idx="162">
                  <c:v>16.82</c:v>
                </c:pt>
                <c:pt idx="163">
                  <c:v>16.82</c:v>
                </c:pt>
                <c:pt idx="164">
                  <c:v>16.82</c:v>
                </c:pt>
                <c:pt idx="165">
                  <c:v>16.82</c:v>
                </c:pt>
                <c:pt idx="166">
                  <c:v>16.82</c:v>
                </c:pt>
                <c:pt idx="167">
                  <c:v>16.82</c:v>
                </c:pt>
                <c:pt idx="168">
                  <c:v>16.82</c:v>
                </c:pt>
                <c:pt idx="169">
                  <c:v>16.82</c:v>
                </c:pt>
                <c:pt idx="170">
                  <c:v>16.82</c:v>
                </c:pt>
                <c:pt idx="171">
                  <c:v>27.37</c:v>
                </c:pt>
                <c:pt idx="172">
                  <c:v>18.46</c:v>
                </c:pt>
                <c:pt idx="173">
                  <c:v>18.54</c:v>
                </c:pt>
                <c:pt idx="174">
                  <c:v>18.57</c:v>
                </c:pt>
                <c:pt idx="175">
                  <c:v>18.56</c:v>
                </c:pt>
                <c:pt idx="176">
                  <c:v>18.47</c:v>
                </c:pt>
                <c:pt idx="177">
                  <c:v>15.86</c:v>
                </c:pt>
                <c:pt idx="178">
                  <c:v>15.87</c:v>
                </c:pt>
                <c:pt idx="179">
                  <c:v>15.87</c:v>
                </c:pt>
                <c:pt idx="180">
                  <c:v>15.87</c:v>
                </c:pt>
                <c:pt idx="181">
                  <c:v>15.87</c:v>
                </c:pt>
              </c:numCache>
            </c:numRef>
          </c:val>
          <c:smooth val="0"/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(2)'!$Q$5:$Q$186</c:f>
              <c:numCache>
                <c:formatCode>General</c:formatCode>
                <c:ptCount val="182"/>
                <c:pt idx="0">
                  <c:v>9.720000000000001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</c:v>
                </c:pt>
                <c:pt idx="15">
                  <c:v>12.95</c:v>
                </c:pt>
                <c:pt idx="16">
                  <c:v>12.95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  <c:pt idx="122">
                  <c:v>15.31</c:v>
                </c:pt>
                <c:pt idx="123">
                  <c:v>15.31</c:v>
                </c:pt>
                <c:pt idx="124">
                  <c:v>15.31</c:v>
                </c:pt>
                <c:pt idx="125">
                  <c:v>15.31</c:v>
                </c:pt>
                <c:pt idx="126">
                  <c:v>15.31</c:v>
                </c:pt>
                <c:pt idx="127">
                  <c:v>15.31</c:v>
                </c:pt>
                <c:pt idx="128">
                  <c:v>15.31</c:v>
                </c:pt>
                <c:pt idx="129">
                  <c:v>15.31</c:v>
                </c:pt>
                <c:pt idx="130">
                  <c:v>15.31</c:v>
                </c:pt>
                <c:pt idx="131">
                  <c:v>15.31</c:v>
                </c:pt>
                <c:pt idx="132">
                  <c:v>15.31</c:v>
                </c:pt>
                <c:pt idx="133">
                  <c:v>15.31</c:v>
                </c:pt>
                <c:pt idx="134">
                  <c:v>15.31</c:v>
                </c:pt>
                <c:pt idx="135">
                  <c:v>15.31</c:v>
                </c:pt>
                <c:pt idx="136">
                  <c:v>15.31</c:v>
                </c:pt>
                <c:pt idx="137">
                  <c:v>15.31</c:v>
                </c:pt>
                <c:pt idx="138">
                  <c:v>15.31</c:v>
                </c:pt>
                <c:pt idx="139">
                  <c:v>15.31</c:v>
                </c:pt>
                <c:pt idx="140">
                  <c:v>15.31</c:v>
                </c:pt>
                <c:pt idx="141">
                  <c:v>15.31</c:v>
                </c:pt>
                <c:pt idx="142">
                  <c:v>15.31</c:v>
                </c:pt>
                <c:pt idx="143">
                  <c:v>15.31</c:v>
                </c:pt>
                <c:pt idx="144">
                  <c:v>15.31</c:v>
                </c:pt>
                <c:pt idx="145">
                  <c:v>15.31</c:v>
                </c:pt>
                <c:pt idx="146">
                  <c:v>15.31</c:v>
                </c:pt>
                <c:pt idx="147">
                  <c:v>15.31</c:v>
                </c:pt>
                <c:pt idx="148">
                  <c:v>15.31</c:v>
                </c:pt>
                <c:pt idx="149">
                  <c:v>15.31</c:v>
                </c:pt>
                <c:pt idx="150">
                  <c:v>15.31</c:v>
                </c:pt>
                <c:pt idx="151">
                  <c:v>15.31</c:v>
                </c:pt>
                <c:pt idx="152">
                  <c:v>15.31</c:v>
                </c:pt>
                <c:pt idx="153">
                  <c:v>15.31</c:v>
                </c:pt>
                <c:pt idx="154">
                  <c:v>15.31</c:v>
                </c:pt>
                <c:pt idx="155">
                  <c:v>15.31</c:v>
                </c:pt>
                <c:pt idx="156">
                  <c:v>15.31</c:v>
                </c:pt>
                <c:pt idx="157">
                  <c:v>15.31</c:v>
                </c:pt>
                <c:pt idx="158">
                  <c:v>15.31</c:v>
                </c:pt>
                <c:pt idx="159">
                  <c:v>15.31</c:v>
                </c:pt>
                <c:pt idx="160">
                  <c:v>15.31</c:v>
                </c:pt>
                <c:pt idx="161">
                  <c:v>15.31</c:v>
                </c:pt>
                <c:pt idx="162">
                  <c:v>15.31</c:v>
                </c:pt>
                <c:pt idx="163">
                  <c:v>15.31</c:v>
                </c:pt>
                <c:pt idx="164">
                  <c:v>15.31</c:v>
                </c:pt>
                <c:pt idx="165">
                  <c:v>15.31</c:v>
                </c:pt>
                <c:pt idx="166">
                  <c:v>15.31</c:v>
                </c:pt>
                <c:pt idx="167">
                  <c:v>15.31</c:v>
                </c:pt>
                <c:pt idx="168">
                  <c:v>15.31</c:v>
                </c:pt>
                <c:pt idx="169">
                  <c:v>15.14</c:v>
                </c:pt>
                <c:pt idx="170">
                  <c:v>15.14</c:v>
                </c:pt>
                <c:pt idx="171">
                  <c:v>15.3</c:v>
                </c:pt>
                <c:pt idx="172">
                  <c:v>15.3</c:v>
                </c:pt>
                <c:pt idx="173">
                  <c:v>13.55</c:v>
                </c:pt>
                <c:pt idx="174">
                  <c:v>13.56</c:v>
                </c:pt>
                <c:pt idx="175">
                  <c:v>13.57</c:v>
                </c:pt>
                <c:pt idx="176">
                  <c:v>13.57</c:v>
                </c:pt>
                <c:pt idx="177">
                  <c:v>13.57</c:v>
                </c:pt>
                <c:pt idx="178">
                  <c:v>23.28</c:v>
                </c:pt>
                <c:pt idx="179">
                  <c:v>16.26</c:v>
                </c:pt>
                <c:pt idx="180">
                  <c:v>16.26</c:v>
                </c:pt>
                <c:pt idx="181">
                  <c:v>16.27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4983096"/>
        <c:axId val="1804973096"/>
      </c:lineChart>
      <c:catAx>
        <c:axId val="1804983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4973096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04973096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04983096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59328521434821"/>
          <c:w val="0.543874042259869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(2)'!$K$5:$K$186</c:f>
              <c:numCache>
                <c:formatCode>General</c:formatCode>
                <c:ptCount val="182"/>
                <c:pt idx="0">
                  <c:v>18.155</c:v>
                </c:pt>
                <c:pt idx="1">
                  <c:v>70.275</c:v>
                </c:pt>
                <c:pt idx="2">
                  <c:v>69.745</c:v>
                </c:pt>
                <c:pt idx="3">
                  <c:v>69.97999999999998</c:v>
                </c:pt>
                <c:pt idx="4">
                  <c:v>68.44</c:v>
                </c:pt>
                <c:pt idx="5">
                  <c:v>70.07499999999998</c:v>
                </c:pt>
                <c:pt idx="6">
                  <c:v>71.38</c:v>
                </c:pt>
                <c:pt idx="7">
                  <c:v>70.635</c:v>
                </c:pt>
                <c:pt idx="8">
                  <c:v>70.71000000000002</c:v>
                </c:pt>
                <c:pt idx="9">
                  <c:v>68.1</c:v>
                </c:pt>
                <c:pt idx="10">
                  <c:v>68.975</c:v>
                </c:pt>
                <c:pt idx="11">
                  <c:v>70.47999999999998</c:v>
                </c:pt>
                <c:pt idx="12">
                  <c:v>67.38</c:v>
                </c:pt>
                <c:pt idx="13">
                  <c:v>65.51</c:v>
                </c:pt>
                <c:pt idx="14">
                  <c:v>65.65</c:v>
                </c:pt>
                <c:pt idx="15">
                  <c:v>69.285</c:v>
                </c:pt>
                <c:pt idx="16">
                  <c:v>68.285</c:v>
                </c:pt>
                <c:pt idx="17">
                  <c:v>70.835</c:v>
                </c:pt>
                <c:pt idx="18">
                  <c:v>71.09</c:v>
                </c:pt>
                <c:pt idx="19">
                  <c:v>70.67999999999998</c:v>
                </c:pt>
                <c:pt idx="20">
                  <c:v>70.10499999999998</c:v>
                </c:pt>
                <c:pt idx="21">
                  <c:v>71.36</c:v>
                </c:pt>
                <c:pt idx="22">
                  <c:v>71.15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70.255</c:v>
                </c:pt>
                <c:pt idx="26">
                  <c:v>69.85499999999998</c:v>
                </c:pt>
                <c:pt idx="27">
                  <c:v>70.56</c:v>
                </c:pt>
                <c:pt idx="28">
                  <c:v>70.615</c:v>
                </c:pt>
                <c:pt idx="29">
                  <c:v>70.515</c:v>
                </c:pt>
                <c:pt idx="30">
                  <c:v>70.935</c:v>
                </c:pt>
                <c:pt idx="31">
                  <c:v>70.53</c:v>
                </c:pt>
                <c:pt idx="32">
                  <c:v>71.195</c:v>
                </c:pt>
                <c:pt idx="33">
                  <c:v>70.285</c:v>
                </c:pt>
                <c:pt idx="34">
                  <c:v>68.63</c:v>
                </c:pt>
                <c:pt idx="35">
                  <c:v>69.98500000000001</c:v>
                </c:pt>
                <c:pt idx="36">
                  <c:v>69.67999999999998</c:v>
                </c:pt>
                <c:pt idx="37">
                  <c:v>70.37499999999998</c:v>
                </c:pt>
                <c:pt idx="38">
                  <c:v>70.165</c:v>
                </c:pt>
                <c:pt idx="39">
                  <c:v>70.76</c:v>
                </c:pt>
                <c:pt idx="40">
                  <c:v>70.895</c:v>
                </c:pt>
                <c:pt idx="41">
                  <c:v>70.98</c:v>
                </c:pt>
                <c:pt idx="42">
                  <c:v>69.995</c:v>
                </c:pt>
                <c:pt idx="43">
                  <c:v>70.32499999999998</c:v>
                </c:pt>
                <c:pt idx="44">
                  <c:v>70.255</c:v>
                </c:pt>
                <c:pt idx="45">
                  <c:v>70.015</c:v>
                </c:pt>
                <c:pt idx="46">
                  <c:v>69.925</c:v>
                </c:pt>
                <c:pt idx="47">
                  <c:v>70.22</c:v>
                </c:pt>
                <c:pt idx="48">
                  <c:v>70.67999999999998</c:v>
                </c:pt>
                <c:pt idx="49">
                  <c:v>70.76</c:v>
                </c:pt>
                <c:pt idx="50">
                  <c:v>69.35</c:v>
                </c:pt>
                <c:pt idx="51">
                  <c:v>70.995</c:v>
                </c:pt>
                <c:pt idx="52">
                  <c:v>70.785</c:v>
                </c:pt>
                <c:pt idx="53">
                  <c:v>69.81500000000001</c:v>
                </c:pt>
                <c:pt idx="54">
                  <c:v>69.80000000000001</c:v>
                </c:pt>
                <c:pt idx="55">
                  <c:v>70.85499999999998</c:v>
                </c:pt>
                <c:pt idx="56">
                  <c:v>70.21000000000002</c:v>
                </c:pt>
                <c:pt idx="57">
                  <c:v>70.25</c:v>
                </c:pt>
                <c:pt idx="58">
                  <c:v>69.95500000000001</c:v>
                </c:pt>
                <c:pt idx="59">
                  <c:v>69.37</c:v>
                </c:pt>
                <c:pt idx="60">
                  <c:v>68.715</c:v>
                </c:pt>
                <c:pt idx="61">
                  <c:v>70.68499999999998</c:v>
                </c:pt>
                <c:pt idx="62">
                  <c:v>67.545</c:v>
                </c:pt>
                <c:pt idx="63">
                  <c:v>62.75</c:v>
                </c:pt>
                <c:pt idx="64">
                  <c:v>64.44</c:v>
                </c:pt>
                <c:pt idx="65">
                  <c:v>69.34</c:v>
                </c:pt>
                <c:pt idx="66">
                  <c:v>71.91</c:v>
                </c:pt>
                <c:pt idx="67">
                  <c:v>66.01</c:v>
                </c:pt>
                <c:pt idx="68">
                  <c:v>66.15499999999998</c:v>
                </c:pt>
                <c:pt idx="69">
                  <c:v>67.18499999999998</c:v>
                </c:pt>
                <c:pt idx="70">
                  <c:v>68.53</c:v>
                </c:pt>
                <c:pt idx="71">
                  <c:v>64.365</c:v>
                </c:pt>
                <c:pt idx="72">
                  <c:v>64.275</c:v>
                </c:pt>
                <c:pt idx="73">
                  <c:v>67.69</c:v>
                </c:pt>
                <c:pt idx="74">
                  <c:v>68.19</c:v>
                </c:pt>
                <c:pt idx="75">
                  <c:v>67.395</c:v>
                </c:pt>
                <c:pt idx="76">
                  <c:v>69.09500000000001</c:v>
                </c:pt>
                <c:pt idx="77">
                  <c:v>69.34</c:v>
                </c:pt>
                <c:pt idx="78">
                  <c:v>69.82499999999998</c:v>
                </c:pt>
                <c:pt idx="79">
                  <c:v>66.035</c:v>
                </c:pt>
                <c:pt idx="80">
                  <c:v>68.5</c:v>
                </c:pt>
                <c:pt idx="81">
                  <c:v>70.35499999999998</c:v>
                </c:pt>
                <c:pt idx="82">
                  <c:v>68.38999999999998</c:v>
                </c:pt>
                <c:pt idx="83">
                  <c:v>64.885</c:v>
                </c:pt>
                <c:pt idx="84">
                  <c:v>68.88</c:v>
                </c:pt>
                <c:pt idx="85">
                  <c:v>70.04</c:v>
                </c:pt>
                <c:pt idx="86">
                  <c:v>69.33500000000001</c:v>
                </c:pt>
                <c:pt idx="87">
                  <c:v>67.67499999999998</c:v>
                </c:pt>
                <c:pt idx="88">
                  <c:v>68.74000000000002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</c:v>
                </c:pt>
                <c:pt idx="93">
                  <c:v>69.88999999999998</c:v>
                </c:pt>
                <c:pt idx="94">
                  <c:v>66.7</c:v>
                </c:pt>
                <c:pt idx="95">
                  <c:v>66.225</c:v>
                </c:pt>
                <c:pt idx="96">
                  <c:v>62.99500000000001</c:v>
                </c:pt>
                <c:pt idx="97">
                  <c:v>70.975</c:v>
                </c:pt>
                <c:pt idx="98">
                  <c:v>69.965</c:v>
                </c:pt>
                <c:pt idx="99">
                  <c:v>70.415</c:v>
                </c:pt>
                <c:pt idx="100">
                  <c:v>70.665</c:v>
                </c:pt>
                <c:pt idx="101">
                  <c:v>69.03</c:v>
                </c:pt>
                <c:pt idx="102">
                  <c:v>70.11500000000001</c:v>
                </c:pt>
                <c:pt idx="103">
                  <c:v>69.51</c:v>
                </c:pt>
                <c:pt idx="104">
                  <c:v>70.59</c:v>
                </c:pt>
                <c:pt idx="105">
                  <c:v>70.0</c:v>
                </c:pt>
                <c:pt idx="106">
                  <c:v>69.43</c:v>
                </c:pt>
                <c:pt idx="107">
                  <c:v>67.05</c:v>
                </c:pt>
                <c:pt idx="108">
                  <c:v>68.27</c:v>
                </c:pt>
                <c:pt idx="109">
                  <c:v>65.775</c:v>
                </c:pt>
                <c:pt idx="110">
                  <c:v>68.725</c:v>
                </c:pt>
                <c:pt idx="111">
                  <c:v>71.34500000000001</c:v>
                </c:pt>
                <c:pt idx="112">
                  <c:v>71.905</c:v>
                </c:pt>
                <c:pt idx="113">
                  <c:v>71.935</c:v>
                </c:pt>
                <c:pt idx="114">
                  <c:v>72.2</c:v>
                </c:pt>
                <c:pt idx="115">
                  <c:v>72.135</c:v>
                </c:pt>
                <c:pt idx="116">
                  <c:v>70.56500000000001</c:v>
                </c:pt>
                <c:pt idx="117">
                  <c:v>71.465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</c:v>
                </c:pt>
                <c:pt idx="121">
                  <c:v>71.945</c:v>
                </c:pt>
                <c:pt idx="122">
                  <c:v>71.98500000000001</c:v>
                </c:pt>
                <c:pt idx="123">
                  <c:v>67.48</c:v>
                </c:pt>
                <c:pt idx="124">
                  <c:v>69.64</c:v>
                </c:pt>
                <c:pt idx="125">
                  <c:v>72.57</c:v>
                </c:pt>
                <c:pt idx="126">
                  <c:v>71.635</c:v>
                </c:pt>
                <c:pt idx="127">
                  <c:v>68.58</c:v>
                </c:pt>
                <c:pt idx="128">
                  <c:v>69.405</c:v>
                </c:pt>
                <c:pt idx="129">
                  <c:v>71.22999999999998</c:v>
                </c:pt>
                <c:pt idx="130">
                  <c:v>72.39</c:v>
                </c:pt>
                <c:pt idx="131">
                  <c:v>71.18499999999998</c:v>
                </c:pt>
                <c:pt idx="132">
                  <c:v>70.69</c:v>
                </c:pt>
                <c:pt idx="133">
                  <c:v>71.91</c:v>
                </c:pt>
                <c:pt idx="134">
                  <c:v>70.415</c:v>
                </c:pt>
                <c:pt idx="135">
                  <c:v>72.19</c:v>
                </c:pt>
                <c:pt idx="136">
                  <c:v>68.12499999999998</c:v>
                </c:pt>
                <c:pt idx="137">
                  <c:v>70.87</c:v>
                </c:pt>
                <c:pt idx="138">
                  <c:v>70.88</c:v>
                </c:pt>
                <c:pt idx="139">
                  <c:v>69.19</c:v>
                </c:pt>
                <c:pt idx="140">
                  <c:v>68.15499999999998</c:v>
                </c:pt>
                <c:pt idx="141">
                  <c:v>69.19</c:v>
                </c:pt>
                <c:pt idx="142">
                  <c:v>70.57</c:v>
                </c:pt>
                <c:pt idx="143">
                  <c:v>70.63</c:v>
                </c:pt>
                <c:pt idx="144">
                  <c:v>72.69</c:v>
                </c:pt>
                <c:pt idx="145">
                  <c:v>71.665</c:v>
                </c:pt>
                <c:pt idx="146">
                  <c:v>71.98500000000001</c:v>
                </c:pt>
                <c:pt idx="147">
                  <c:v>71.77</c:v>
                </c:pt>
                <c:pt idx="148">
                  <c:v>70.5</c:v>
                </c:pt>
                <c:pt idx="149">
                  <c:v>71.15</c:v>
                </c:pt>
                <c:pt idx="150">
                  <c:v>68.925</c:v>
                </c:pt>
                <c:pt idx="151">
                  <c:v>71.15499999999998</c:v>
                </c:pt>
                <c:pt idx="152">
                  <c:v>68.81</c:v>
                </c:pt>
                <c:pt idx="153">
                  <c:v>71.6</c:v>
                </c:pt>
                <c:pt idx="154">
                  <c:v>68.87499999999998</c:v>
                </c:pt>
                <c:pt idx="155">
                  <c:v>72.035</c:v>
                </c:pt>
                <c:pt idx="156">
                  <c:v>68.245</c:v>
                </c:pt>
                <c:pt idx="157">
                  <c:v>71.36500000000001</c:v>
                </c:pt>
                <c:pt idx="158">
                  <c:v>67.02000000000001</c:v>
                </c:pt>
                <c:pt idx="159">
                  <c:v>69.39500000000001</c:v>
                </c:pt>
                <c:pt idx="160">
                  <c:v>67.03</c:v>
                </c:pt>
                <c:pt idx="161">
                  <c:v>72.035</c:v>
                </c:pt>
                <c:pt idx="162">
                  <c:v>69.63</c:v>
                </c:pt>
                <c:pt idx="163">
                  <c:v>69.41</c:v>
                </c:pt>
                <c:pt idx="164">
                  <c:v>69.86500000000001</c:v>
                </c:pt>
                <c:pt idx="165">
                  <c:v>67.05</c:v>
                </c:pt>
                <c:pt idx="166">
                  <c:v>66.775</c:v>
                </c:pt>
                <c:pt idx="167">
                  <c:v>72.31500000000001</c:v>
                </c:pt>
                <c:pt idx="168">
                  <c:v>69.07</c:v>
                </c:pt>
                <c:pt idx="169">
                  <c:v>70.475</c:v>
                </c:pt>
                <c:pt idx="170">
                  <c:v>73.09500000000001</c:v>
                </c:pt>
                <c:pt idx="171">
                  <c:v>72.4</c:v>
                </c:pt>
                <c:pt idx="172">
                  <c:v>68.60499999999998</c:v>
                </c:pt>
                <c:pt idx="173">
                  <c:v>65.88</c:v>
                </c:pt>
                <c:pt idx="174">
                  <c:v>69.49000000000002</c:v>
                </c:pt>
                <c:pt idx="175">
                  <c:v>65.43</c:v>
                </c:pt>
                <c:pt idx="176">
                  <c:v>69.48500000000001</c:v>
                </c:pt>
                <c:pt idx="177">
                  <c:v>67.915</c:v>
                </c:pt>
                <c:pt idx="178">
                  <c:v>65.775</c:v>
                </c:pt>
                <c:pt idx="179">
                  <c:v>56.815</c:v>
                </c:pt>
                <c:pt idx="180">
                  <c:v>56.42</c:v>
                </c:pt>
                <c:pt idx="181">
                  <c:v>65.5</c:v>
                </c:pt>
              </c:numCache>
            </c:numRef>
          </c:val>
          <c:smooth val="0"/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(2)'!$U$5:$U$186</c:f>
              <c:numCache>
                <c:formatCode>General</c:formatCode>
                <c:ptCount val="182"/>
                <c:pt idx="0">
                  <c:v>1.825</c:v>
                </c:pt>
                <c:pt idx="1">
                  <c:v>1.62</c:v>
                </c:pt>
                <c:pt idx="2">
                  <c:v>3.49</c:v>
                </c:pt>
                <c:pt idx="3">
                  <c:v>3.325</c:v>
                </c:pt>
                <c:pt idx="4">
                  <c:v>3.46</c:v>
                </c:pt>
                <c:pt idx="5">
                  <c:v>3.0</c:v>
                </c:pt>
                <c:pt idx="6">
                  <c:v>3.275</c:v>
                </c:pt>
                <c:pt idx="7">
                  <c:v>3.314999999999999</c:v>
                </c:pt>
                <c:pt idx="8">
                  <c:v>3.225</c:v>
                </c:pt>
                <c:pt idx="9">
                  <c:v>3.334999999999999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2.915</c:v>
                </c:pt>
                <c:pt idx="24">
                  <c:v>3.025</c:v>
                </c:pt>
                <c:pt idx="25">
                  <c:v>2.995</c:v>
                </c:pt>
                <c:pt idx="26">
                  <c:v>3.025</c:v>
                </c:pt>
                <c:pt idx="27">
                  <c:v>3.075</c:v>
                </c:pt>
                <c:pt idx="28">
                  <c:v>3.035</c:v>
                </c:pt>
                <c:pt idx="29">
                  <c:v>3.0</c:v>
                </c:pt>
                <c:pt idx="30">
                  <c:v>3.07</c:v>
                </c:pt>
                <c:pt idx="31">
                  <c:v>2.985</c:v>
                </c:pt>
                <c:pt idx="32">
                  <c:v>2.97</c:v>
                </c:pt>
                <c:pt idx="33">
                  <c:v>2.96</c:v>
                </c:pt>
                <c:pt idx="34">
                  <c:v>2.96</c:v>
                </c:pt>
                <c:pt idx="35">
                  <c:v>3.005</c:v>
                </c:pt>
                <c:pt idx="36">
                  <c:v>3.035</c:v>
                </c:pt>
                <c:pt idx="37">
                  <c:v>3.055</c:v>
                </c:pt>
                <c:pt idx="38">
                  <c:v>3.025</c:v>
                </c:pt>
                <c:pt idx="39">
                  <c:v>2.99</c:v>
                </c:pt>
                <c:pt idx="40">
                  <c:v>3.055</c:v>
                </c:pt>
                <c:pt idx="41">
                  <c:v>3.085</c:v>
                </c:pt>
                <c:pt idx="42">
                  <c:v>3.055</c:v>
                </c:pt>
                <c:pt idx="43">
                  <c:v>2.99</c:v>
                </c:pt>
                <c:pt idx="44">
                  <c:v>3.12</c:v>
                </c:pt>
                <c:pt idx="45">
                  <c:v>2.995</c:v>
                </c:pt>
                <c:pt idx="46">
                  <c:v>3.055</c:v>
                </c:pt>
                <c:pt idx="47">
                  <c:v>3.08</c:v>
                </c:pt>
                <c:pt idx="48">
                  <c:v>3.135</c:v>
                </c:pt>
                <c:pt idx="49">
                  <c:v>3.045</c:v>
                </c:pt>
                <c:pt idx="50">
                  <c:v>3.059999999999999</c:v>
                </c:pt>
                <c:pt idx="51">
                  <c:v>3.11</c:v>
                </c:pt>
                <c:pt idx="52">
                  <c:v>3.14</c:v>
                </c:pt>
                <c:pt idx="53">
                  <c:v>3.175</c:v>
                </c:pt>
                <c:pt idx="54">
                  <c:v>3.02</c:v>
                </c:pt>
                <c:pt idx="55">
                  <c:v>3.0</c:v>
                </c:pt>
                <c:pt idx="56">
                  <c:v>3.075</c:v>
                </c:pt>
                <c:pt idx="57">
                  <c:v>4.83</c:v>
                </c:pt>
                <c:pt idx="58">
                  <c:v>5.869999999999996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6.044999999999995</c:v>
                </c:pt>
                <c:pt idx="62">
                  <c:v>6.054999999999985</c:v>
                </c:pt>
                <c:pt idx="63">
                  <c:v>15.02</c:v>
                </c:pt>
                <c:pt idx="64">
                  <c:v>33.355</c:v>
                </c:pt>
                <c:pt idx="65">
                  <c:v>30.43</c:v>
                </c:pt>
                <c:pt idx="66">
                  <c:v>34.33</c:v>
                </c:pt>
                <c:pt idx="67">
                  <c:v>34.52</c:v>
                </c:pt>
                <c:pt idx="68">
                  <c:v>34.73000000000001</c:v>
                </c:pt>
                <c:pt idx="69">
                  <c:v>34.145</c:v>
                </c:pt>
                <c:pt idx="70">
                  <c:v>33.96</c:v>
                </c:pt>
                <c:pt idx="71">
                  <c:v>32.145</c:v>
                </c:pt>
                <c:pt idx="72">
                  <c:v>34.33</c:v>
                </c:pt>
                <c:pt idx="73">
                  <c:v>34.07</c:v>
                </c:pt>
                <c:pt idx="74">
                  <c:v>34.295</c:v>
                </c:pt>
                <c:pt idx="75">
                  <c:v>34.14</c:v>
                </c:pt>
                <c:pt idx="76">
                  <c:v>34.02</c:v>
                </c:pt>
                <c:pt idx="77">
                  <c:v>33.245</c:v>
                </c:pt>
                <c:pt idx="78">
                  <c:v>31.915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</c:v>
                </c:pt>
                <c:pt idx="83">
                  <c:v>34.28</c:v>
                </c:pt>
                <c:pt idx="84">
                  <c:v>33.675</c:v>
                </c:pt>
                <c:pt idx="85">
                  <c:v>34.375</c:v>
                </c:pt>
                <c:pt idx="86">
                  <c:v>30.63</c:v>
                </c:pt>
                <c:pt idx="87">
                  <c:v>34.605</c:v>
                </c:pt>
                <c:pt idx="88">
                  <c:v>34.475</c:v>
                </c:pt>
                <c:pt idx="89">
                  <c:v>34.145</c:v>
                </c:pt>
                <c:pt idx="90">
                  <c:v>34.645</c:v>
                </c:pt>
                <c:pt idx="91">
                  <c:v>34.325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</c:v>
                </c:pt>
                <c:pt idx="96">
                  <c:v>32.11</c:v>
                </c:pt>
                <c:pt idx="97">
                  <c:v>34.41</c:v>
                </c:pt>
                <c:pt idx="98">
                  <c:v>33.615</c:v>
                </c:pt>
                <c:pt idx="99">
                  <c:v>34.5</c:v>
                </c:pt>
                <c:pt idx="100">
                  <c:v>34.67</c:v>
                </c:pt>
                <c:pt idx="101">
                  <c:v>33.87</c:v>
                </c:pt>
                <c:pt idx="102">
                  <c:v>34.5</c:v>
                </c:pt>
                <c:pt idx="103">
                  <c:v>33.9</c:v>
                </c:pt>
                <c:pt idx="104">
                  <c:v>34.12</c:v>
                </c:pt>
                <c:pt idx="105">
                  <c:v>33.98</c:v>
                </c:pt>
                <c:pt idx="106">
                  <c:v>34.01000000000001</c:v>
                </c:pt>
                <c:pt idx="107">
                  <c:v>34.11</c:v>
                </c:pt>
                <c:pt idx="108">
                  <c:v>34.075</c:v>
                </c:pt>
                <c:pt idx="109">
                  <c:v>33.965</c:v>
                </c:pt>
                <c:pt idx="110">
                  <c:v>33.14</c:v>
                </c:pt>
                <c:pt idx="111">
                  <c:v>34.53000000000001</c:v>
                </c:pt>
                <c:pt idx="112">
                  <c:v>34.48500000000001</c:v>
                </c:pt>
                <c:pt idx="113">
                  <c:v>34.355</c:v>
                </c:pt>
                <c:pt idx="114">
                  <c:v>34.52</c:v>
                </c:pt>
                <c:pt idx="115">
                  <c:v>35.77</c:v>
                </c:pt>
                <c:pt idx="116">
                  <c:v>34.8</c:v>
                </c:pt>
                <c:pt idx="117">
                  <c:v>35.17500000000001</c:v>
                </c:pt>
                <c:pt idx="118">
                  <c:v>32.33</c:v>
                </c:pt>
                <c:pt idx="119">
                  <c:v>34.905</c:v>
                </c:pt>
                <c:pt idx="120">
                  <c:v>35.505</c:v>
                </c:pt>
                <c:pt idx="121">
                  <c:v>39.94</c:v>
                </c:pt>
                <c:pt idx="122">
                  <c:v>38.215</c:v>
                </c:pt>
                <c:pt idx="123">
                  <c:v>39.155</c:v>
                </c:pt>
                <c:pt idx="124">
                  <c:v>38.575</c:v>
                </c:pt>
                <c:pt idx="125">
                  <c:v>38.02</c:v>
                </c:pt>
                <c:pt idx="126">
                  <c:v>38.86</c:v>
                </c:pt>
                <c:pt idx="127">
                  <c:v>38.02</c:v>
                </c:pt>
                <c:pt idx="128">
                  <c:v>37.805</c:v>
                </c:pt>
                <c:pt idx="129">
                  <c:v>38.475</c:v>
                </c:pt>
                <c:pt idx="130">
                  <c:v>37.995</c:v>
                </c:pt>
                <c:pt idx="131">
                  <c:v>37.915</c:v>
                </c:pt>
                <c:pt idx="132">
                  <c:v>38.28500000000001</c:v>
                </c:pt>
                <c:pt idx="133">
                  <c:v>37.825</c:v>
                </c:pt>
                <c:pt idx="134">
                  <c:v>37.83</c:v>
                </c:pt>
                <c:pt idx="135">
                  <c:v>37.925</c:v>
                </c:pt>
                <c:pt idx="136">
                  <c:v>37.575</c:v>
                </c:pt>
                <c:pt idx="137">
                  <c:v>37.795</c:v>
                </c:pt>
                <c:pt idx="138">
                  <c:v>38.57</c:v>
                </c:pt>
                <c:pt idx="139">
                  <c:v>38.14</c:v>
                </c:pt>
                <c:pt idx="140">
                  <c:v>37.795</c:v>
                </c:pt>
                <c:pt idx="141">
                  <c:v>37.95500000000001</c:v>
                </c:pt>
                <c:pt idx="142">
                  <c:v>38.28500000000001</c:v>
                </c:pt>
                <c:pt idx="143">
                  <c:v>42.005</c:v>
                </c:pt>
                <c:pt idx="144">
                  <c:v>40.795</c:v>
                </c:pt>
                <c:pt idx="145">
                  <c:v>40.99500000000001</c:v>
                </c:pt>
                <c:pt idx="146">
                  <c:v>41.005</c:v>
                </c:pt>
                <c:pt idx="147">
                  <c:v>40.775</c:v>
                </c:pt>
                <c:pt idx="148">
                  <c:v>41.855</c:v>
                </c:pt>
                <c:pt idx="149">
                  <c:v>46.155</c:v>
                </c:pt>
                <c:pt idx="150">
                  <c:v>45.94</c:v>
                </c:pt>
                <c:pt idx="151">
                  <c:v>46.02</c:v>
                </c:pt>
                <c:pt idx="152">
                  <c:v>45.72</c:v>
                </c:pt>
                <c:pt idx="153">
                  <c:v>46.935</c:v>
                </c:pt>
                <c:pt idx="154">
                  <c:v>45.68000000000001</c:v>
                </c:pt>
                <c:pt idx="155">
                  <c:v>46.845</c:v>
                </c:pt>
                <c:pt idx="156">
                  <c:v>45.78500000000001</c:v>
                </c:pt>
                <c:pt idx="157">
                  <c:v>45.825</c:v>
                </c:pt>
                <c:pt idx="158">
                  <c:v>46.81</c:v>
                </c:pt>
                <c:pt idx="159">
                  <c:v>46.88</c:v>
                </c:pt>
                <c:pt idx="160">
                  <c:v>45.92</c:v>
                </c:pt>
                <c:pt idx="161">
                  <c:v>45.63500000000001</c:v>
                </c:pt>
                <c:pt idx="162">
                  <c:v>45.85</c:v>
                </c:pt>
                <c:pt idx="163">
                  <c:v>44.795</c:v>
                </c:pt>
                <c:pt idx="164">
                  <c:v>46.52</c:v>
                </c:pt>
                <c:pt idx="165">
                  <c:v>45.67</c:v>
                </c:pt>
                <c:pt idx="166">
                  <c:v>45.275</c:v>
                </c:pt>
                <c:pt idx="167">
                  <c:v>44.88</c:v>
                </c:pt>
                <c:pt idx="168">
                  <c:v>44.945</c:v>
                </c:pt>
                <c:pt idx="169">
                  <c:v>45.25</c:v>
                </c:pt>
                <c:pt idx="170">
                  <c:v>45.005</c:v>
                </c:pt>
                <c:pt idx="171">
                  <c:v>45.01</c:v>
                </c:pt>
                <c:pt idx="172">
                  <c:v>46.385</c:v>
                </c:pt>
                <c:pt idx="173">
                  <c:v>44.45</c:v>
                </c:pt>
                <c:pt idx="174">
                  <c:v>44.265</c:v>
                </c:pt>
                <c:pt idx="175">
                  <c:v>46.135</c:v>
                </c:pt>
                <c:pt idx="176">
                  <c:v>45.845</c:v>
                </c:pt>
                <c:pt idx="177">
                  <c:v>43.71</c:v>
                </c:pt>
                <c:pt idx="178">
                  <c:v>43.08</c:v>
                </c:pt>
                <c:pt idx="179">
                  <c:v>43.915</c:v>
                </c:pt>
                <c:pt idx="180">
                  <c:v>43.93</c:v>
                </c:pt>
                <c:pt idx="181">
                  <c:v>46.41500000000001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4935624"/>
        <c:axId val="1804938568"/>
      </c:lineChart>
      <c:catAx>
        <c:axId val="1804935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4938568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04938568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04935624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817003922"/>
          <c:y val="0.159328521434821"/>
          <c:w val="0.633177757472659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(2)'!$D$5:$D$216</c:f>
              <c:numCache>
                <c:formatCode>General</c:formatCode>
                <c:ptCount val="212"/>
                <c:pt idx="0">
                  <c:v>0.03</c:v>
                </c:pt>
                <c:pt idx="1">
                  <c:v>23.98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</c:v>
                </c:pt>
                <c:pt idx="11">
                  <c:v>85.48</c:v>
                </c:pt>
                <c:pt idx="12">
                  <c:v>85.62</c:v>
                </c:pt>
                <c:pt idx="13">
                  <c:v>85.52</c:v>
                </c:pt>
                <c:pt idx="14">
                  <c:v>85.41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85.62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73.35</c:v>
                </c:pt>
                <c:pt idx="121">
                  <c:v>73.43</c:v>
                </c:pt>
                <c:pt idx="122">
                  <c:v>85.7</c:v>
                </c:pt>
                <c:pt idx="123">
                  <c:v>85.66999999999998</c:v>
                </c:pt>
                <c:pt idx="124">
                  <c:v>85.56</c:v>
                </c:pt>
                <c:pt idx="125">
                  <c:v>85.63</c:v>
                </c:pt>
                <c:pt idx="126">
                  <c:v>85.64</c:v>
                </c:pt>
                <c:pt idx="127">
                  <c:v>85.63</c:v>
                </c:pt>
                <c:pt idx="128">
                  <c:v>85.66</c:v>
                </c:pt>
                <c:pt idx="129">
                  <c:v>85.64</c:v>
                </c:pt>
                <c:pt idx="130">
                  <c:v>85.67999999999998</c:v>
                </c:pt>
                <c:pt idx="131">
                  <c:v>85.66</c:v>
                </c:pt>
                <c:pt idx="132">
                  <c:v>85.63</c:v>
                </c:pt>
                <c:pt idx="133">
                  <c:v>85.63</c:v>
                </c:pt>
                <c:pt idx="134">
                  <c:v>85.66</c:v>
                </c:pt>
                <c:pt idx="135">
                  <c:v>85.63</c:v>
                </c:pt>
                <c:pt idx="136">
                  <c:v>85.63</c:v>
                </c:pt>
                <c:pt idx="137">
                  <c:v>85.63</c:v>
                </c:pt>
                <c:pt idx="138">
                  <c:v>85.65</c:v>
                </c:pt>
                <c:pt idx="139">
                  <c:v>85.66</c:v>
                </c:pt>
                <c:pt idx="140">
                  <c:v>85.61</c:v>
                </c:pt>
                <c:pt idx="141">
                  <c:v>85.62</c:v>
                </c:pt>
                <c:pt idx="142">
                  <c:v>85.62</c:v>
                </c:pt>
                <c:pt idx="143">
                  <c:v>85.63</c:v>
                </c:pt>
                <c:pt idx="144">
                  <c:v>85.64</c:v>
                </c:pt>
                <c:pt idx="145">
                  <c:v>85.67999999999998</c:v>
                </c:pt>
                <c:pt idx="146">
                  <c:v>85.65</c:v>
                </c:pt>
                <c:pt idx="147">
                  <c:v>85.65</c:v>
                </c:pt>
                <c:pt idx="148">
                  <c:v>85.66</c:v>
                </c:pt>
                <c:pt idx="149">
                  <c:v>85.66999999999998</c:v>
                </c:pt>
                <c:pt idx="150">
                  <c:v>85.63</c:v>
                </c:pt>
                <c:pt idx="151">
                  <c:v>85.62</c:v>
                </c:pt>
                <c:pt idx="152">
                  <c:v>85.62</c:v>
                </c:pt>
                <c:pt idx="153">
                  <c:v>85.66</c:v>
                </c:pt>
                <c:pt idx="154">
                  <c:v>85.64</c:v>
                </c:pt>
                <c:pt idx="155">
                  <c:v>85.61</c:v>
                </c:pt>
                <c:pt idx="156">
                  <c:v>85.63</c:v>
                </c:pt>
                <c:pt idx="157">
                  <c:v>85.65</c:v>
                </c:pt>
                <c:pt idx="158">
                  <c:v>85.65</c:v>
                </c:pt>
                <c:pt idx="159">
                  <c:v>85.59</c:v>
                </c:pt>
                <c:pt idx="160">
                  <c:v>85.63</c:v>
                </c:pt>
                <c:pt idx="161">
                  <c:v>85.62</c:v>
                </c:pt>
                <c:pt idx="162">
                  <c:v>85.65</c:v>
                </c:pt>
                <c:pt idx="163">
                  <c:v>85.6</c:v>
                </c:pt>
                <c:pt idx="164">
                  <c:v>85.69</c:v>
                </c:pt>
                <c:pt idx="165">
                  <c:v>85.61</c:v>
                </c:pt>
                <c:pt idx="166">
                  <c:v>85.61</c:v>
                </c:pt>
                <c:pt idx="167">
                  <c:v>85.6</c:v>
                </c:pt>
                <c:pt idx="168">
                  <c:v>85.66</c:v>
                </c:pt>
                <c:pt idx="169">
                  <c:v>85.61</c:v>
                </c:pt>
                <c:pt idx="170">
                  <c:v>85.61</c:v>
                </c:pt>
                <c:pt idx="171">
                  <c:v>75.61</c:v>
                </c:pt>
                <c:pt idx="172">
                  <c:v>85.22</c:v>
                </c:pt>
                <c:pt idx="173">
                  <c:v>95.56</c:v>
                </c:pt>
                <c:pt idx="174">
                  <c:v>96.52</c:v>
                </c:pt>
                <c:pt idx="175">
                  <c:v>89.31</c:v>
                </c:pt>
                <c:pt idx="176">
                  <c:v>84.7</c:v>
                </c:pt>
                <c:pt idx="177">
                  <c:v>81.14</c:v>
                </c:pt>
                <c:pt idx="178">
                  <c:v>85.74</c:v>
                </c:pt>
                <c:pt idx="179">
                  <c:v>85.66999999999998</c:v>
                </c:pt>
                <c:pt idx="180">
                  <c:v>85.64</c:v>
                </c:pt>
                <c:pt idx="181">
                  <c:v>85.65</c:v>
                </c:pt>
                <c:pt idx="182">
                  <c:v>85.66</c:v>
                </c:pt>
                <c:pt idx="183">
                  <c:v>85.69</c:v>
                </c:pt>
                <c:pt idx="184">
                  <c:v>85.66999999999998</c:v>
                </c:pt>
                <c:pt idx="185">
                  <c:v>85.69</c:v>
                </c:pt>
                <c:pt idx="186">
                  <c:v>85.7</c:v>
                </c:pt>
                <c:pt idx="187">
                  <c:v>85.67999999999998</c:v>
                </c:pt>
                <c:pt idx="188">
                  <c:v>85.66999999999998</c:v>
                </c:pt>
                <c:pt idx="189">
                  <c:v>85.66999999999998</c:v>
                </c:pt>
                <c:pt idx="190">
                  <c:v>85.69</c:v>
                </c:pt>
                <c:pt idx="191">
                  <c:v>85.65</c:v>
                </c:pt>
                <c:pt idx="192">
                  <c:v>85.7</c:v>
                </c:pt>
                <c:pt idx="193">
                  <c:v>85.67999999999998</c:v>
                </c:pt>
                <c:pt idx="194">
                  <c:v>85.69</c:v>
                </c:pt>
                <c:pt idx="195">
                  <c:v>85.71</c:v>
                </c:pt>
                <c:pt idx="196">
                  <c:v>85.75</c:v>
                </c:pt>
                <c:pt idx="197">
                  <c:v>85.64</c:v>
                </c:pt>
                <c:pt idx="198">
                  <c:v>85.71</c:v>
                </c:pt>
                <c:pt idx="199">
                  <c:v>85.66999999999998</c:v>
                </c:pt>
                <c:pt idx="200">
                  <c:v>85.67999999999998</c:v>
                </c:pt>
                <c:pt idx="201">
                  <c:v>85.66999999999998</c:v>
                </c:pt>
                <c:pt idx="202">
                  <c:v>85.66999999999998</c:v>
                </c:pt>
                <c:pt idx="203">
                  <c:v>85.71</c:v>
                </c:pt>
                <c:pt idx="204">
                  <c:v>85.72</c:v>
                </c:pt>
                <c:pt idx="205">
                  <c:v>85.7</c:v>
                </c:pt>
                <c:pt idx="206">
                  <c:v>85.66999999999998</c:v>
                </c:pt>
                <c:pt idx="207">
                  <c:v>85.73</c:v>
                </c:pt>
                <c:pt idx="208">
                  <c:v>85.7</c:v>
                </c:pt>
                <c:pt idx="209">
                  <c:v>85.72</c:v>
                </c:pt>
                <c:pt idx="210">
                  <c:v>85.69</c:v>
                </c:pt>
                <c:pt idx="211">
                  <c:v>85.71</c:v>
                </c:pt>
              </c:numCache>
            </c:numRef>
          </c:val>
          <c:smooth val="0"/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(2)'!$N$5:$N$216</c:f>
              <c:numCache>
                <c:formatCode>General</c:formatCode>
                <c:ptCount val="212"/>
                <c:pt idx="0">
                  <c:v>0.0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</c:v>
                </c:pt>
                <c:pt idx="60">
                  <c:v>85.82</c:v>
                </c:pt>
                <c:pt idx="61">
                  <c:v>84.91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85.67999999999998</c:v>
                </c:pt>
                <c:pt idx="116">
                  <c:v>84.58</c:v>
                </c:pt>
                <c:pt idx="117">
                  <c:v>85.0</c:v>
                </c:pt>
                <c:pt idx="118">
                  <c:v>85.56</c:v>
                </c:pt>
                <c:pt idx="119">
                  <c:v>85.56</c:v>
                </c:pt>
                <c:pt idx="120">
                  <c:v>84.96</c:v>
                </c:pt>
                <c:pt idx="121">
                  <c:v>85.05</c:v>
                </c:pt>
                <c:pt idx="122">
                  <c:v>85.26</c:v>
                </c:pt>
                <c:pt idx="123">
                  <c:v>85.77</c:v>
                </c:pt>
                <c:pt idx="124">
                  <c:v>85.73</c:v>
                </c:pt>
                <c:pt idx="125">
                  <c:v>85.67999999999998</c:v>
                </c:pt>
                <c:pt idx="126">
                  <c:v>85.75</c:v>
                </c:pt>
                <c:pt idx="127">
                  <c:v>85.76</c:v>
                </c:pt>
                <c:pt idx="128">
                  <c:v>85.76</c:v>
                </c:pt>
                <c:pt idx="129">
                  <c:v>85.77</c:v>
                </c:pt>
                <c:pt idx="130">
                  <c:v>85.75</c:v>
                </c:pt>
                <c:pt idx="131">
                  <c:v>85.74</c:v>
                </c:pt>
                <c:pt idx="132">
                  <c:v>85.73</c:v>
                </c:pt>
                <c:pt idx="133">
                  <c:v>85.75</c:v>
                </c:pt>
                <c:pt idx="134">
                  <c:v>85.73</c:v>
                </c:pt>
                <c:pt idx="135">
                  <c:v>85.78</c:v>
                </c:pt>
                <c:pt idx="136">
                  <c:v>85.76</c:v>
                </c:pt>
                <c:pt idx="137">
                  <c:v>85.74</c:v>
                </c:pt>
                <c:pt idx="138">
                  <c:v>85.73</c:v>
                </c:pt>
                <c:pt idx="139">
                  <c:v>85.74</c:v>
                </c:pt>
                <c:pt idx="140">
                  <c:v>85.73</c:v>
                </c:pt>
                <c:pt idx="141">
                  <c:v>85.76</c:v>
                </c:pt>
                <c:pt idx="142">
                  <c:v>85.77</c:v>
                </c:pt>
                <c:pt idx="143">
                  <c:v>85.72</c:v>
                </c:pt>
                <c:pt idx="144">
                  <c:v>85.73</c:v>
                </c:pt>
                <c:pt idx="145">
                  <c:v>85.71</c:v>
                </c:pt>
                <c:pt idx="146">
                  <c:v>85.76</c:v>
                </c:pt>
                <c:pt idx="147">
                  <c:v>85.77</c:v>
                </c:pt>
                <c:pt idx="148">
                  <c:v>85.74</c:v>
                </c:pt>
                <c:pt idx="149">
                  <c:v>85.73</c:v>
                </c:pt>
                <c:pt idx="150">
                  <c:v>85.76</c:v>
                </c:pt>
                <c:pt idx="151">
                  <c:v>85.72</c:v>
                </c:pt>
                <c:pt idx="152">
                  <c:v>85.75</c:v>
                </c:pt>
                <c:pt idx="153">
                  <c:v>85.75</c:v>
                </c:pt>
                <c:pt idx="154">
                  <c:v>85.76</c:v>
                </c:pt>
                <c:pt idx="155">
                  <c:v>85.75</c:v>
                </c:pt>
                <c:pt idx="156">
                  <c:v>85.73</c:v>
                </c:pt>
                <c:pt idx="157">
                  <c:v>85.72</c:v>
                </c:pt>
                <c:pt idx="158">
                  <c:v>85.72</c:v>
                </c:pt>
                <c:pt idx="159">
                  <c:v>85.74</c:v>
                </c:pt>
                <c:pt idx="160">
                  <c:v>85.75</c:v>
                </c:pt>
                <c:pt idx="161">
                  <c:v>85.77</c:v>
                </c:pt>
                <c:pt idx="162">
                  <c:v>85.75</c:v>
                </c:pt>
                <c:pt idx="163">
                  <c:v>85.73</c:v>
                </c:pt>
                <c:pt idx="164">
                  <c:v>85.76</c:v>
                </c:pt>
                <c:pt idx="165">
                  <c:v>85.72</c:v>
                </c:pt>
                <c:pt idx="166">
                  <c:v>85.72</c:v>
                </c:pt>
                <c:pt idx="167">
                  <c:v>85.76</c:v>
                </c:pt>
                <c:pt idx="168">
                  <c:v>81.25</c:v>
                </c:pt>
                <c:pt idx="169">
                  <c:v>63.78</c:v>
                </c:pt>
                <c:pt idx="170">
                  <c:v>66.98</c:v>
                </c:pt>
                <c:pt idx="171">
                  <c:v>83.92</c:v>
                </c:pt>
                <c:pt idx="172">
                  <c:v>85.73</c:v>
                </c:pt>
                <c:pt idx="173">
                  <c:v>70.45</c:v>
                </c:pt>
                <c:pt idx="174">
                  <c:v>72.84</c:v>
                </c:pt>
                <c:pt idx="175">
                  <c:v>72.63</c:v>
                </c:pt>
                <c:pt idx="176">
                  <c:v>71.8</c:v>
                </c:pt>
                <c:pt idx="177">
                  <c:v>71.9</c:v>
                </c:pt>
                <c:pt idx="178">
                  <c:v>73.39</c:v>
                </c:pt>
                <c:pt idx="179">
                  <c:v>85.66999999999998</c:v>
                </c:pt>
                <c:pt idx="180">
                  <c:v>85.64</c:v>
                </c:pt>
                <c:pt idx="181">
                  <c:v>85.61</c:v>
                </c:pt>
                <c:pt idx="182">
                  <c:v>85.66999999999998</c:v>
                </c:pt>
                <c:pt idx="183">
                  <c:v>85.71</c:v>
                </c:pt>
                <c:pt idx="184">
                  <c:v>85.71</c:v>
                </c:pt>
                <c:pt idx="185">
                  <c:v>85.7</c:v>
                </c:pt>
                <c:pt idx="186">
                  <c:v>85.7</c:v>
                </c:pt>
                <c:pt idx="187">
                  <c:v>85.7</c:v>
                </c:pt>
                <c:pt idx="188">
                  <c:v>85.7</c:v>
                </c:pt>
                <c:pt idx="189">
                  <c:v>85.72</c:v>
                </c:pt>
                <c:pt idx="190">
                  <c:v>85.72</c:v>
                </c:pt>
                <c:pt idx="191">
                  <c:v>85.73</c:v>
                </c:pt>
                <c:pt idx="192">
                  <c:v>85.75</c:v>
                </c:pt>
                <c:pt idx="193">
                  <c:v>85.71</c:v>
                </c:pt>
                <c:pt idx="194">
                  <c:v>85.73</c:v>
                </c:pt>
                <c:pt idx="195">
                  <c:v>85.72</c:v>
                </c:pt>
                <c:pt idx="196">
                  <c:v>85.7</c:v>
                </c:pt>
                <c:pt idx="197">
                  <c:v>85.69</c:v>
                </c:pt>
                <c:pt idx="198">
                  <c:v>85.73</c:v>
                </c:pt>
                <c:pt idx="199">
                  <c:v>85.74</c:v>
                </c:pt>
                <c:pt idx="200">
                  <c:v>85.75</c:v>
                </c:pt>
                <c:pt idx="201">
                  <c:v>85.74</c:v>
                </c:pt>
                <c:pt idx="202">
                  <c:v>85.71</c:v>
                </c:pt>
                <c:pt idx="203">
                  <c:v>85.67999999999998</c:v>
                </c:pt>
                <c:pt idx="204">
                  <c:v>85.69</c:v>
                </c:pt>
                <c:pt idx="205">
                  <c:v>85.71</c:v>
                </c:pt>
                <c:pt idx="206">
                  <c:v>85.73</c:v>
                </c:pt>
                <c:pt idx="207">
                  <c:v>85.71</c:v>
                </c:pt>
                <c:pt idx="208">
                  <c:v>85.69</c:v>
                </c:pt>
                <c:pt idx="209">
                  <c:v>85.7</c:v>
                </c:pt>
                <c:pt idx="210">
                  <c:v>85.69</c:v>
                </c:pt>
                <c:pt idx="211">
                  <c:v>85.7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1317208"/>
        <c:axId val="1787316488"/>
      </c:lineChart>
      <c:catAx>
        <c:axId val="1811317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87316488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787316488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11317208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604427068994"/>
          <c:w val="0.634487791298815"/>
          <c:h val="0.432921094653378"/>
        </c:manualLayout>
      </c:layout>
      <c:lineChart>
        <c:grouping val="standard"/>
        <c:varyColors val="0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(2)'!$G$5:$G$216</c:f>
              <c:numCache>
                <c:formatCode>General</c:formatCode>
                <c:ptCount val="212"/>
                <c:pt idx="0">
                  <c:v>9.130000000000001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</c:v>
                </c:pt>
                <c:pt idx="5">
                  <c:v>19.17000000000001</c:v>
                </c:pt>
                <c:pt idx="6">
                  <c:v>19.17000000000001</c:v>
                </c:pt>
                <c:pt idx="7">
                  <c:v>19.17000000000001</c:v>
                </c:pt>
                <c:pt idx="8">
                  <c:v>19.17000000000001</c:v>
                </c:pt>
                <c:pt idx="9">
                  <c:v>19.17000000000001</c:v>
                </c:pt>
                <c:pt idx="10">
                  <c:v>19.17000000000001</c:v>
                </c:pt>
                <c:pt idx="11">
                  <c:v>19.17000000000001</c:v>
                </c:pt>
                <c:pt idx="12">
                  <c:v>19.17000000000001</c:v>
                </c:pt>
                <c:pt idx="13">
                  <c:v>19.17000000000001</c:v>
                </c:pt>
                <c:pt idx="14">
                  <c:v>19.17000000000001</c:v>
                </c:pt>
                <c:pt idx="15">
                  <c:v>19.17000000000001</c:v>
                </c:pt>
                <c:pt idx="16">
                  <c:v>19.17000000000001</c:v>
                </c:pt>
                <c:pt idx="17">
                  <c:v>19.17000000000001</c:v>
                </c:pt>
                <c:pt idx="18">
                  <c:v>19.17000000000001</c:v>
                </c:pt>
                <c:pt idx="19">
                  <c:v>19.17000000000001</c:v>
                </c:pt>
                <c:pt idx="20">
                  <c:v>19.17000000000001</c:v>
                </c:pt>
                <c:pt idx="21">
                  <c:v>19.17000000000001</c:v>
                </c:pt>
                <c:pt idx="22">
                  <c:v>19.17000000000001</c:v>
                </c:pt>
                <c:pt idx="23">
                  <c:v>19.17000000000001</c:v>
                </c:pt>
                <c:pt idx="24">
                  <c:v>19.17000000000001</c:v>
                </c:pt>
                <c:pt idx="25">
                  <c:v>19.17000000000001</c:v>
                </c:pt>
                <c:pt idx="26">
                  <c:v>19.17000000000001</c:v>
                </c:pt>
                <c:pt idx="27">
                  <c:v>19.17000000000001</c:v>
                </c:pt>
                <c:pt idx="28">
                  <c:v>19.17000000000001</c:v>
                </c:pt>
                <c:pt idx="29">
                  <c:v>19.17000000000001</c:v>
                </c:pt>
                <c:pt idx="30">
                  <c:v>19.17000000000001</c:v>
                </c:pt>
                <c:pt idx="31">
                  <c:v>19.17000000000001</c:v>
                </c:pt>
                <c:pt idx="32">
                  <c:v>19.17000000000001</c:v>
                </c:pt>
                <c:pt idx="33">
                  <c:v>19.17000000000001</c:v>
                </c:pt>
                <c:pt idx="34">
                  <c:v>19.17000000000001</c:v>
                </c:pt>
                <c:pt idx="35">
                  <c:v>19.17000000000001</c:v>
                </c:pt>
                <c:pt idx="36">
                  <c:v>19.17000000000001</c:v>
                </c:pt>
                <c:pt idx="37">
                  <c:v>19.17000000000001</c:v>
                </c:pt>
                <c:pt idx="38">
                  <c:v>19.17000000000001</c:v>
                </c:pt>
                <c:pt idx="39">
                  <c:v>19.17000000000001</c:v>
                </c:pt>
                <c:pt idx="40">
                  <c:v>19.17000000000001</c:v>
                </c:pt>
                <c:pt idx="41">
                  <c:v>19.17000000000001</c:v>
                </c:pt>
                <c:pt idx="42">
                  <c:v>19.17000000000001</c:v>
                </c:pt>
                <c:pt idx="43">
                  <c:v>19.17000000000001</c:v>
                </c:pt>
                <c:pt idx="44">
                  <c:v>19.17000000000001</c:v>
                </c:pt>
                <c:pt idx="45">
                  <c:v>19.17000000000001</c:v>
                </c:pt>
                <c:pt idx="46">
                  <c:v>19.17000000000001</c:v>
                </c:pt>
                <c:pt idx="47">
                  <c:v>19.17000000000001</c:v>
                </c:pt>
                <c:pt idx="48">
                  <c:v>19.17000000000001</c:v>
                </c:pt>
                <c:pt idx="49">
                  <c:v>19.17000000000001</c:v>
                </c:pt>
                <c:pt idx="50">
                  <c:v>19.17000000000001</c:v>
                </c:pt>
                <c:pt idx="51">
                  <c:v>19.17000000000001</c:v>
                </c:pt>
                <c:pt idx="52">
                  <c:v>19.17000000000001</c:v>
                </c:pt>
                <c:pt idx="53">
                  <c:v>19.17000000000001</c:v>
                </c:pt>
                <c:pt idx="54">
                  <c:v>19.17000000000001</c:v>
                </c:pt>
                <c:pt idx="55">
                  <c:v>19.17000000000001</c:v>
                </c:pt>
                <c:pt idx="56">
                  <c:v>19.17000000000001</c:v>
                </c:pt>
                <c:pt idx="57">
                  <c:v>19.17000000000001</c:v>
                </c:pt>
                <c:pt idx="58">
                  <c:v>19.17000000000001</c:v>
                </c:pt>
                <c:pt idx="59">
                  <c:v>19.17000000000001</c:v>
                </c:pt>
                <c:pt idx="60">
                  <c:v>19.17000000000001</c:v>
                </c:pt>
                <c:pt idx="61">
                  <c:v>19.17000000000001</c:v>
                </c:pt>
                <c:pt idx="62">
                  <c:v>19.17000000000001</c:v>
                </c:pt>
                <c:pt idx="63">
                  <c:v>16.46</c:v>
                </c:pt>
                <c:pt idx="64">
                  <c:v>27.01</c:v>
                </c:pt>
                <c:pt idx="65">
                  <c:v>18.35</c:v>
                </c:pt>
                <c:pt idx="66">
                  <c:v>18.35</c:v>
                </c:pt>
                <c:pt idx="67">
                  <c:v>18.35</c:v>
                </c:pt>
                <c:pt idx="68">
                  <c:v>18.35</c:v>
                </c:pt>
                <c:pt idx="69">
                  <c:v>18.35</c:v>
                </c:pt>
                <c:pt idx="70">
                  <c:v>18.35</c:v>
                </c:pt>
                <c:pt idx="71">
                  <c:v>18.35</c:v>
                </c:pt>
                <c:pt idx="72">
                  <c:v>18.35</c:v>
                </c:pt>
                <c:pt idx="73">
                  <c:v>18.35</c:v>
                </c:pt>
                <c:pt idx="74">
                  <c:v>18.35</c:v>
                </c:pt>
                <c:pt idx="75">
                  <c:v>18.35</c:v>
                </c:pt>
                <c:pt idx="76">
                  <c:v>18.35</c:v>
                </c:pt>
                <c:pt idx="77">
                  <c:v>18.35</c:v>
                </c:pt>
                <c:pt idx="78">
                  <c:v>18.35</c:v>
                </c:pt>
                <c:pt idx="79">
                  <c:v>18.35</c:v>
                </c:pt>
                <c:pt idx="80">
                  <c:v>18.35</c:v>
                </c:pt>
                <c:pt idx="81">
                  <c:v>18.35</c:v>
                </c:pt>
                <c:pt idx="82">
                  <c:v>18.35</c:v>
                </c:pt>
                <c:pt idx="83">
                  <c:v>18.35</c:v>
                </c:pt>
                <c:pt idx="84">
                  <c:v>18.35</c:v>
                </c:pt>
                <c:pt idx="85">
                  <c:v>18.35</c:v>
                </c:pt>
                <c:pt idx="86">
                  <c:v>18.35</c:v>
                </c:pt>
                <c:pt idx="87">
                  <c:v>18.35</c:v>
                </c:pt>
                <c:pt idx="88">
                  <c:v>18.35</c:v>
                </c:pt>
                <c:pt idx="89">
                  <c:v>18.35</c:v>
                </c:pt>
                <c:pt idx="90">
                  <c:v>18.35</c:v>
                </c:pt>
                <c:pt idx="91">
                  <c:v>18.35</c:v>
                </c:pt>
                <c:pt idx="92">
                  <c:v>18.35</c:v>
                </c:pt>
                <c:pt idx="93">
                  <c:v>18.35</c:v>
                </c:pt>
                <c:pt idx="94">
                  <c:v>18.35</c:v>
                </c:pt>
                <c:pt idx="95">
                  <c:v>18.35</c:v>
                </c:pt>
                <c:pt idx="96">
                  <c:v>18.35</c:v>
                </c:pt>
                <c:pt idx="97">
                  <c:v>18.35</c:v>
                </c:pt>
                <c:pt idx="98">
                  <c:v>18.35</c:v>
                </c:pt>
                <c:pt idx="99">
                  <c:v>18.35</c:v>
                </c:pt>
                <c:pt idx="100">
                  <c:v>18.35</c:v>
                </c:pt>
                <c:pt idx="101">
                  <c:v>18.35</c:v>
                </c:pt>
                <c:pt idx="102">
                  <c:v>18.35</c:v>
                </c:pt>
                <c:pt idx="103">
                  <c:v>18.35</c:v>
                </c:pt>
                <c:pt idx="104">
                  <c:v>18.35</c:v>
                </c:pt>
                <c:pt idx="105">
                  <c:v>18.35</c:v>
                </c:pt>
                <c:pt idx="106">
                  <c:v>18.35</c:v>
                </c:pt>
                <c:pt idx="107">
                  <c:v>18.35</c:v>
                </c:pt>
                <c:pt idx="108">
                  <c:v>18.35</c:v>
                </c:pt>
                <c:pt idx="109">
                  <c:v>18.35</c:v>
                </c:pt>
                <c:pt idx="110">
                  <c:v>18.35</c:v>
                </c:pt>
                <c:pt idx="111">
                  <c:v>18.35</c:v>
                </c:pt>
                <c:pt idx="112">
                  <c:v>18.35</c:v>
                </c:pt>
                <c:pt idx="113">
                  <c:v>18.35</c:v>
                </c:pt>
                <c:pt idx="114">
                  <c:v>18.35</c:v>
                </c:pt>
                <c:pt idx="115">
                  <c:v>18.35</c:v>
                </c:pt>
                <c:pt idx="116">
                  <c:v>18.35</c:v>
                </c:pt>
                <c:pt idx="117">
                  <c:v>18.35</c:v>
                </c:pt>
                <c:pt idx="118">
                  <c:v>18.35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  <c:pt idx="122">
                  <c:v>16.82</c:v>
                </c:pt>
                <c:pt idx="123">
                  <c:v>16.82</c:v>
                </c:pt>
                <c:pt idx="124">
                  <c:v>16.82</c:v>
                </c:pt>
                <c:pt idx="125">
                  <c:v>16.82</c:v>
                </c:pt>
                <c:pt idx="126">
                  <c:v>16.82</c:v>
                </c:pt>
                <c:pt idx="127">
                  <c:v>16.82</c:v>
                </c:pt>
                <c:pt idx="128">
                  <c:v>16.82</c:v>
                </c:pt>
                <c:pt idx="129">
                  <c:v>16.82</c:v>
                </c:pt>
                <c:pt idx="130">
                  <c:v>16.82</c:v>
                </c:pt>
                <c:pt idx="131">
                  <c:v>16.82</c:v>
                </c:pt>
                <c:pt idx="132">
                  <c:v>16.82</c:v>
                </c:pt>
                <c:pt idx="133">
                  <c:v>16.82</c:v>
                </c:pt>
                <c:pt idx="134">
                  <c:v>16.82</c:v>
                </c:pt>
                <c:pt idx="135">
                  <c:v>16.82</c:v>
                </c:pt>
                <c:pt idx="136">
                  <c:v>16.82</c:v>
                </c:pt>
                <c:pt idx="137">
                  <c:v>16.82</c:v>
                </c:pt>
                <c:pt idx="138">
                  <c:v>16.82</c:v>
                </c:pt>
                <c:pt idx="139">
                  <c:v>16.82</c:v>
                </c:pt>
                <c:pt idx="140">
                  <c:v>16.82</c:v>
                </c:pt>
                <c:pt idx="141">
                  <c:v>16.82</c:v>
                </c:pt>
                <c:pt idx="142">
                  <c:v>16.82</c:v>
                </c:pt>
                <c:pt idx="143">
                  <c:v>16.82</c:v>
                </c:pt>
                <c:pt idx="144">
                  <c:v>16.82</c:v>
                </c:pt>
                <c:pt idx="145">
                  <c:v>16.82</c:v>
                </c:pt>
                <c:pt idx="146">
                  <c:v>16.82</c:v>
                </c:pt>
                <c:pt idx="147">
                  <c:v>16.82</c:v>
                </c:pt>
                <c:pt idx="148">
                  <c:v>16.82</c:v>
                </c:pt>
                <c:pt idx="149">
                  <c:v>16.82</c:v>
                </c:pt>
                <c:pt idx="150">
                  <c:v>16.82</c:v>
                </c:pt>
                <c:pt idx="151">
                  <c:v>16.82</c:v>
                </c:pt>
                <c:pt idx="152">
                  <c:v>16.82</c:v>
                </c:pt>
                <c:pt idx="153">
                  <c:v>16.82</c:v>
                </c:pt>
                <c:pt idx="154">
                  <c:v>16.82</c:v>
                </c:pt>
                <c:pt idx="155">
                  <c:v>16.82</c:v>
                </c:pt>
                <c:pt idx="156">
                  <c:v>16.82</c:v>
                </c:pt>
                <c:pt idx="157">
                  <c:v>16.82</c:v>
                </c:pt>
                <c:pt idx="158">
                  <c:v>16.82</c:v>
                </c:pt>
                <c:pt idx="159">
                  <c:v>16.82</c:v>
                </c:pt>
                <c:pt idx="160">
                  <c:v>16.82</c:v>
                </c:pt>
                <c:pt idx="161">
                  <c:v>16.82</c:v>
                </c:pt>
                <c:pt idx="162">
                  <c:v>16.82</c:v>
                </c:pt>
                <c:pt idx="163">
                  <c:v>16.82</c:v>
                </c:pt>
                <c:pt idx="164">
                  <c:v>16.82</c:v>
                </c:pt>
                <c:pt idx="165">
                  <c:v>16.82</c:v>
                </c:pt>
                <c:pt idx="166">
                  <c:v>16.82</c:v>
                </c:pt>
                <c:pt idx="167">
                  <c:v>16.82</c:v>
                </c:pt>
                <c:pt idx="168">
                  <c:v>16.82</c:v>
                </c:pt>
                <c:pt idx="169">
                  <c:v>16.82</c:v>
                </c:pt>
                <c:pt idx="170">
                  <c:v>16.82</c:v>
                </c:pt>
                <c:pt idx="171">
                  <c:v>27.37</c:v>
                </c:pt>
                <c:pt idx="172">
                  <c:v>18.46</c:v>
                </c:pt>
                <c:pt idx="173">
                  <c:v>18.54</c:v>
                </c:pt>
                <c:pt idx="174">
                  <c:v>18.57</c:v>
                </c:pt>
                <c:pt idx="175">
                  <c:v>18.56</c:v>
                </c:pt>
                <c:pt idx="176">
                  <c:v>18.47</c:v>
                </c:pt>
                <c:pt idx="177">
                  <c:v>15.86</c:v>
                </c:pt>
                <c:pt idx="178">
                  <c:v>15.87</c:v>
                </c:pt>
                <c:pt idx="179">
                  <c:v>15.87</c:v>
                </c:pt>
                <c:pt idx="180">
                  <c:v>15.87</c:v>
                </c:pt>
                <c:pt idx="181">
                  <c:v>15.87</c:v>
                </c:pt>
                <c:pt idx="182">
                  <c:v>15.87</c:v>
                </c:pt>
                <c:pt idx="183">
                  <c:v>15.87</c:v>
                </c:pt>
                <c:pt idx="184">
                  <c:v>15.87</c:v>
                </c:pt>
                <c:pt idx="185">
                  <c:v>15.87</c:v>
                </c:pt>
                <c:pt idx="186">
                  <c:v>15.88</c:v>
                </c:pt>
                <c:pt idx="187">
                  <c:v>15.88</c:v>
                </c:pt>
                <c:pt idx="188">
                  <c:v>15.88</c:v>
                </c:pt>
                <c:pt idx="189">
                  <c:v>15.88</c:v>
                </c:pt>
                <c:pt idx="190">
                  <c:v>15.88</c:v>
                </c:pt>
                <c:pt idx="191">
                  <c:v>15.88</c:v>
                </c:pt>
                <c:pt idx="192">
                  <c:v>15.88</c:v>
                </c:pt>
                <c:pt idx="193">
                  <c:v>15.88</c:v>
                </c:pt>
                <c:pt idx="194">
                  <c:v>15.88</c:v>
                </c:pt>
                <c:pt idx="195">
                  <c:v>15.88</c:v>
                </c:pt>
                <c:pt idx="196">
                  <c:v>15.88</c:v>
                </c:pt>
                <c:pt idx="197">
                  <c:v>15.88</c:v>
                </c:pt>
                <c:pt idx="198">
                  <c:v>15.88</c:v>
                </c:pt>
                <c:pt idx="199">
                  <c:v>15.88</c:v>
                </c:pt>
                <c:pt idx="200">
                  <c:v>15.88</c:v>
                </c:pt>
                <c:pt idx="201">
                  <c:v>15.88</c:v>
                </c:pt>
                <c:pt idx="202">
                  <c:v>15.88</c:v>
                </c:pt>
                <c:pt idx="203">
                  <c:v>15.88</c:v>
                </c:pt>
                <c:pt idx="204">
                  <c:v>15.88</c:v>
                </c:pt>
                <c:pt idx="205">
                  <c:v>15.88</c:v>
                </c:pt>
                <c:pt idx="206">
                  <c:v>15.88</c:v>
                </c:pt>
                <c:pt idx="207">
                  <c:v>15.88</c:v>
                </c:pt>
                <c:pt idx="208">
                  <c:v>15.88</c:v>
                </c:pt>
                <c:pt idx="209">
                  <c:v>15.88</c:v>
                </c:pt>
                <c:pt idx="210">
                  <c:v>15.88</c:v>
                </c:pt>
                <c:pt idx="211">
                  <c:v>15.88</c:v>
                </c:pt>
              </c:numCache>
            </c:numRef>
          </c:val>
          <c:smooth val="0"/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(2)'!$Q$5:$Q$216</c:f>
              <c:numCache>
                <c:formatCode>General</c:formatCode>
                <c:ptCount val="212"/>
                <c:pt idx="0">
                  <c:v>9.720000000000001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</c:v>
                </c:pt>
                <c:pt idx="15">
                  <c:v>12.95</c:v>
                </c:pt>
                <c:pt idx="16">
                  <c:v>12.95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  <c:pt idx="122">
                  <c:v>15.31</c:v>
                </c:pt>
                <c:pt idx="123">
                  <c:v>15.31</c:v>
                </c:pt>
                <c:pt idx="124">
                  <c:v>15.31</c:v>
                </c:pt>
                <c:pt idx="125">
                  <c:v>15.31</c:v>
                </c:pt>
                <c:pt idx="126">
                  <c:v>15.31</c:v>
                </c:pt>
                <c:pt idx="127">
                  <c:v>15.31</c:v>
                </c:pt>
                <c:pt idx="128">
                  <c:v>15.31</c:v>
                </c:pt>
                <c:pt idx="129">
                  <c:v>15.31</c:v>
                </c:pt>
                <c:pt idx="130">
                  <c:v>15.31</c:v>
                </c:pt>
                <c:pt idx="131">
                  <c:v>15.31</c:v>
                </c:pt>
                <c:pt idx="132">
                  <c:v>15.31</c:v>
                </c:pt>
                <c:pt idx="133">
                  <c:v>15.31</c:v>
                </c:pt>
                <c:pt idx="134">
                  <c:v>15.31</c:v>
                </c:pt>
                <c:pt idx="135">
                  <c:v>15.31</c:v>
                </c:pt>
                <c:pt idx="136">
                  <c:v>15.31</c:v>
                </c:pt>
                <c:pt idx="137">
                  <c:v>15.31</c:v>
                </c:pt>
                <c:pt idx="138">
                  <c:v>15.31</c:v>
                </c:pt>
                <c:pt idx="139">
                  <c:v>15.31</c:v>
                </c:pt>
                <c:pt idx="140">
                  <c:v>15.31</c:v>
                </c:pt>
                <c:pt idx="141">
                  <c:v>15.31</c:v>
                </c:pt>
                <c:pt idx="142">
                  <c:v>15.31</c:v>
                </c:pt>
                <c:pt idx="143">
                  <c:v>15.31</c:v>
                </c:pt>
                <c:pt idx="144">
                  <c:v>15.31</c:v>
                </c:pt>
                <c:pt idx="145">
                  <c:v>15.31</c:v>
                </c:pt>
                <c:pt idx="146">
                  <c:v>15.31</c:v>
                </c:pt>
                <c:pt idx="147">
                  <c:v>15.31</c:v>
                </c:pt>
                <c:pt idx="148">
                  <c:v>15.31</c:v>
                </c:pt>
                <c:pt idx="149">
                  <c:v>15.31</c:v>
                </c:pt>
                <c:pt idx="150">
                  <c:v>15.31</c:v>
                </c:pt>
                <c:pt idx="151">
                  <c:v>15.31</c:v>
                </c:pt>
                <c:pt idx="152">
                  <c:v>15.31</c:v>
                </c:pt>
                <c:pt idx="153">
                  <c:v>15.31</c:v>
                </c:pt>
                <c:pt idx="154">
                  <c:v>15.31</c:v>
                </c:pt>
                <c:pt idx="155">
                  <c:v>15.31</c:v>
                </c:pt>
                <c:pt idx="156">
                  <c:v>15.31</c:v>
                </c:pt>
                <c:pt idx="157">
                  <c:v>15.31</c:v>
                </c:pt>
                <c:pt idx="158">
                  <c:v>15.31</c:v>
                </c:pt>
                <c:pt idx="159">
                  <c:v>15.31</c:v>
                </c:pt>
                <c:pt idx="160">
                  <c:v>15.31</c:v>
                </c:pt>
                <c:pt idx="161">
                  <c:v>15.31</c:v>
                </c:pt>
                <c:pt idx="162">
                  <c:v>15.31</c:v>
                </c:pt>
                <c:pt idx="163">
                  <c:v>15.31</c:v>
                </c:pt>
                <c:pt idx="164">
                  <c:v>15.31</c:v>
                </c:pt>
                <c:pt idx="165">
                  <c:v>15.31</c:v>
                </c:pt>
                <c:pt idx="166">
                  <c:v>15.31</c:v>
                </c:pt>
                <c:pt idx="167">
                  <c:v>15.31</c:v>
                </c:pt>
                <c:pt idx="168">
                  <c:v>15.31</c:v>
                </c:pt>
                <c:pt idx="169">
                  <c:v>15.14</c:v>
                </c:pt>
                <c:pt idx="170">
                  <c:v>15.14</c:v>
                </c:pt>
                <c:pt idx="171">
                  <c:v>15.3</c:v>
                </c:pt>
                <c:pt idx="172">
                  <c:v>15.3</c:v>
                </c:pt>
                <c:pt idx="173">
                  <c:v>13.55</c:v>
                </c:pt>
                <c:pt idx="174">
                  <c:v>13.56</c:v>
                </c:pt>
                <c:pt idx="175">
                  <c:v>13.57</c:v>
                </c:pt>
                <c:pt idx="176">
                  <c:v>13.57</c:v>
                </c:pt>
                <c:pt idx="177">
                  <c:v>13.57</c:v>
                </c:pt>
                <c:pt idx="178">
                  <c:v>23.28</c:v>
                </c:pt>
                <c:pt idx="179">
                  <c:v>16.26</c:v>
                </c:pt>
                <c:pt idx="180">
                  <c:v>16.26</c:v>
                </c:pt>
                <c:pt idx="181">
                  <c:v>16.27</c:v>
                </c:pt>
                <c:pt idx="182">
                  <c:v>16.27</c:v>
                </c:pt>
                <c:pt idx="183">
                  <c:v>16.27</c:v>
                </c:pt>
                <c:pt idx="184">
                  <c:v>16.28</c:v>
                </c:pt>
                <c:pt idx="185">
                  <c:v>16.28</c:v>
                </c:pt>
                <c:pt idx="186">
                  <c:v>16.28</c:v>
                </c:pt>
                <c:pt idx="187">
                  <c:v>16.28</c:v>
                </c:pt>
                <c:pt idx="188">
                  <c:v>16.28</c:v>
                </c:pt>
                <c:pt idx="189">
                  <c:v>16.28</c:v>
                </c:pt>
                <c:pt idx="190">
                  <c:v>16.28</c:v>
                </c:pt>
                <c:pt idx="191">
                  <c:v>16.28</c:v>
                </c:pt>
                <c:pt idx="192">
                  <c:v>16.28</c:v>
                </c:pt>
                <c:pt idx="193">
                  <c:v>16.28</c:v>
                </c:pt>
                <c:pt idx="194">
                  <c:v>16.28</c:v>
                </c:pt>
                <c:pt idx="195">
                  <c:v>16.28</c:v>
                </c:pt>
                <c:pt idx="196">
                  <c:v>16.28</c:v>
                </c:pt>
                <c:pt idx="197">
                  <c:v>16.28</c:v>
                </c:pt>
                <c:pt idx="198">
                  <c:v>16.28</c:v>
                </c:pt>
                <c:pt idx="199">
                  <c:v>16.28</c:v>
                </c:pt>
                <c:pt idx="200">
                  <c:v>16.28</c:v>
                </c:pt>
                <c:pt idx="201">
                  <c:v>16.28</c:v>
                </c:pt>
                <c:pt idx="202">
                  <c:v>16.28</c:v>
                </c:pt>
                <c:pt idx="203">
                  <c:v>16.28</c:v>
                </c:pt>
                <c:pt idx="204">
                  <c:v>16.28</c:v>
                </c:pt>
                <c:pt idx="205">
                  <c:v>16.28</c:v>
                </c:pt>
                <c:pt idx="206">
                  <c:v>16.28</c:v>
                </c:pt>
                <c:pt idx="207">
                  <c:v>16.28</c:v>
                </c:pt>
                <c:pt idx="208">
                  <c:v>16.28</c:v>
                </c:pt>
                <c:pt idx="209">
                  <c:v>16.28</c:v>
                </c:pt>
                <c:pt idx="210">
                  <c:v>16.28</c:v>
                </c:pt>
                <c:pt idx="211">
                  <c:v>16.28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4903048"/>
        <c:axId val="1804906024"/>
      </c:lineChart>
      <c:catAx>
        <c:axId val="1804903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4906024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04906024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04903048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59328521434821"/>
          <c:w val="0.633099631485458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(2)'!$K$5:$K$216</c:f>
              <c:numCache>
                <c:formatCode>General</c:formatCode>
                <c:ptCount val="212"/>
                <c:pt idx="0">
                  <c:v>18.155</c:v>
                </c:pt>
                <c:pt idx="1">
                  <c:v>70.275</c:v>
                </c:pt>
                <c:pt idx="2">
                  <c:v>69.745</c:v>
                </c:pt>
                <c:pt idx="3">
                  <c:v>69.97999999999998</c:v>
                </c:pt>
                <c:pt idx="4">
                  <c:v>68.44</c:v>
                </c:pt>
                <c:pt idx="5">
                  <c:v>70.07499999999998</c:v>
                </c:pt>
                <c:pt idx="6">
                  <c:v>71.38</c:v>
                </c:pt>
                <c:pt idx="7">
                  <c:v>70.635</c:v>
                </c:pt>
                <c:pt idx="8">
                  <c:v>70.71000000000002</c:v>
                </c:pt>
                <c:pt idx="9">
                  <c:v>68.1</c:v>
                </c:pt>
                <c:pt idx="10">
                  <c:v>68.975</c:v>
                </c:pt>
                <c:pt idx="11">
                  <c:v>70.47999999999998</c:v>
                </c:pt>
                <c:pt idx="12">
                  <c:v>67.38</c:v>
                </c:pt>
                <c:pt idx="13">
                  <c:v>65.51</c:v>
                </c:pt>
                <c:pt idx="14">
                  <c:v>65.65</c:v>
                </c:pt>
                <c:pt idx="15">
                  <c:v>69.285</c:v>
                </c:pt>
                <c:pt idx="16">
                  <c:v>68.285</c:v>
                </c:pt>
                <c:pt idx="17">
                  <c:v>70.835</c:v>
                </c:pt>
                <c:pt idx="18">
                  <c:v>71.09</c:v>
                </c:pt>
                <c:pt idx="19">
                  <c:v>70.67999999999998</c:v>
                </c:pt>
                <c:pt idx="20">
                  <c:v>70.10499999999998</c:v>
                </c:pt>
                <c:pt idx="21">
                  <c:v>71.36</c:v>
                </c:pt>
                <c:pt idx="22">
                  <c:v>71.15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70.255</c:v>
                </c:pt>
                <c:pt idx="26">
                  <c:v>69.85499999999998</c:v>
                </c:pt>
                <c:pt idx="27">
                  <c:v>70.56</c:v>
                </c:pt>
                <c:pt idx="28">
                  <c:v>70.615</c:v>
                </c:pt>
                <c:pt idx="29">
                  <c:v>70.515</c:v>
                </c:pt>
                <c:pt idx="30">
                  <c:v>70.935</c:v>
                </c:pt>
                <c:pt idx="31">
                  <c:v>70.53</c:v>
                </c:pt>
                <c:pt idx="32">
                  <c:v>71.195</c:v>
                </c:pt>
                <c:pt idx="33">
                  <c:v>70.285</c:v>
                </c:pt>
                <c:pt idx="34">
                  <c:v>68.63</c:v>
                </c:pt>
                <c:pt idx="35">
                  <c:v>69.98500000000001</c:v>
                </c:pt>
                <c:pt idx="36">
                  <c:v>69.67999999999998</c:v>
                </c:pt>
                <c:pt idx="37">
                  <c:v>70.37499999999998</c:v>
                </c:pt>
                <c:pt idx="38">
                  <c:v>70.165</c:v>
                </c:pt>
                <c:pt idx="39">
                  <c:v>70.76</c:v>
                </c:pt>
                <c:pt idx="40">
                  <c:v>70.895</c:v>
                </c:pt>
                <c:pt idx="41">
                  <c:v>70.98</c:v>
                </c:pt>
                <c:pt idx="42">
                  <c:v>69.995</c:v>
                </c:pt>
                <c:pt idx="43">
                  <c:v>70.32499999999998</c:v>
                </c:pt>
                <c:pt idx="44">
                  <c:v>70.255</c:v>
                </c:pt>
                <c:pt idx="45">
                  <c:v>70.015</c:v>
                </c:pt>
                <c:pt idx="46">
                  <c:v>69.925</c:v>
                </c:pt>
                <c:pt idx="47">
                  <c:v>70.22</c:v>
                </c:pt>
                <c:pt idx="48">
                  <c:v>70.67999999999998</c:v>
                </c:pt>
                <c:pt idx="49">
                  <c:v>70.76</c:v>
                </c:pt>
                <c:pt idx="50">
                  <c:v>69.35</c:v>
                </c:pt>
                <c:pt idx="51">
                  <c:v>70.995</c:v>
                </c:pt>
                <c:pt idx="52">
                  <c:v>70.785</c:v>
                </c:pt>
                <c:pt idx="53">
                  <c:v>69.81500000000001</c:v>
                </c:pt>
                <c:pt idx="54">
                  <c:v>69.80000000000001</c:v>
                </c:pt>
                <c:pt idx="55">
                  <c:v>70.85499999999998</c:v>
                </c:pt>
                <c:pt idx="56">
                  <c:v>70.21000000000002</c:v>
                </c:pt>
                <c:pt idx="57">
                  <c:v>70.25</c:v>
                </c:pt>
                <c:pt idx="58">
                  <c:v>69.95500000000001</c:v>
                </c:pt>
                <c:pt idx="59">
                  <c:v>69.37</c:v>
                </c:pt>
                <c:pt idx="60">
                  <c:v>68.715</c:v>
                </c:pt>
                <c:pt idx="61">
                  <c:v>70.68499999999998</c:v>
                </c:pt>
                <c:pt idx="62">
                  <c:v>67.545</c:v>
                </c:pt>
                <c:pt idx="63">
                  <c:v>62.75</c:v>
                </c:pt>
                <c:pt idx="64">
                  <c:v>64.44</c:v>
                </c:pt>
                <c:pt idx="65">
                  <c:v>69.34</c:v>
                </c:pt>
                <c:pt idx="66">
                  <c:v>71.91</c:v>
                </c:pt>
                <c:pt idx="67">
                  <c:v>66.01</c:v>
                </c:pt>
                <c:pt idx="68">
                  <c:v>66.15499999999998</c:v>
                </c:pt>
                <c:pt idx="69">
                  <c:v>67.18499999999998</c:v>
                </c:pt>
                <c:pt idx="70">
                  <c:v>68.53</c:v>
                </c:pt>
                <c:pt idx="71">
                  <c:v>64.365</c:v>
                </c:pt>
                <c:pt idx="72">
                  <c:v>64.275</c:v>
                </c:pt>
                <c:pt idx="73">
                  <c:v>67.69</c:v>
                </c:pt>
                <c:pt idx="74">
                  <c:v>68.19</c:v>
                </c:pt>
                <c:pt idx="75">
                  <c:v>67.395</c:v>
                </c:pt>
                <c:pt idx="76">
                  <c:v>69.09500000000001</c:v>
                </c:pt>
                <c:pt idx="77">
                  <c:v>69.34</c:v>
                </c:pt>
                <c:pt idx="78">
                  <c:v>69.82499999999998</c:v>
                </c:pt>
                <c:pt idx="79">
                  <c:v>66.035</c:v>
                </c:pt>
                <c:pt idx="80">
                  <c:v>68.5</c:v>
                </c:pt>
                <c:pt idx="81">
                  <c:v>70.35499999999998</c:v>
                </c:pt>
                <c:pt idx="82">
                  <c:v>68.38999999999998</c:v>
                </c:pt>
                <c:pt idx="83">
                  <c:v>64.885</c:v>
                </c:pt>
                <c:pt idx="84">
                  <c:v>68.88</c:v>
                </c:pt>
                <c:pt idx="85">
                  <c:v>70.04</c:v>
                </c:pt>
                <c:pt idx="86">
                  <c:v>69.33500000000001</c:v>
                </c:pt>
                <c:pt idx="87">
                  <c:v>67.67499999999998</c:v>
                </c:pt>
                <c:pt idx="88">
                  <c:v>68.74000000000002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</c:v>
                </c:pt>
                <c:pt idx="93">
                  <c:v>69.88999999999998</c:v>
                </c:pt>
                <c:pt idx="94">
                  <c:v>66.7</c:v>
                </c:pt>
                <c:pt idx="95">
                  <c:v>66.225</c:v>
                </c:pt>
                <c:pt idx="96">
                  <c:v>62.99500000000001</c:v>
                </c:pt>
                <c:pt idx="97">
                  <c:v>70.975</c:v>
                </c:pt>
                <c:pt idx="98">
                  <c:v>69.965</c:v>
                </c:pt>
                <c:pt idx="99">
                  <c:v>70.415</c:v>
                </c:pt>
                <c:pt idx="100">
                  <c:v>70.665</c:v>
                </c:pt>
                <c:pt idx="101">
                  <c:v>69.03</c:v>
                </c:pt>
                <c:pt idx="102">
                  <c:v>70.11500000000001</c:v>
                </c:pt>
                <c:pt idx="103">
                  <c:v>69.51</c:v>
                </c:pt>
                <c:pt idx="104">
                  <c:v>70.59</c:v>
                </c:pt>
                <c:pt idx="105">
                  <c:v>70.0</c:v>
                </c:pt>
                <c:pt idx="106">
                  <c:v>69.43</c:v>
                </c:pt>
                <c:pt idx="107">
                  <c:v>67.05</c:v>
                </c:pt>
                <c:pt idx="108">
                  <c:v>68.27</c:v>
                </c:pt>
                <c:pt idx="109">
                  <c:v>65.775</c:v>
                </c:pt>
                <c:pt idx="110">
                  <c:v>68.725</c:v>
                </c:pt>
                <c:pt idx="111">
                  <c:v>71.34500000000001</c:v>
                </c:pt>
                <c:pt idx="112">
                  <c:v>71.905</c:v>
                </c:pt>
                <c:pt idx="113">
                  <c:v>71.935</c:v>
                </c:pt>
                <c:pt idx="114">
                  <c:v>72.2</c:v>
                </c:pt>
                <c:pt idx="115">
                  <c:v>72.135</c:v>
                </c:pt>
                <c:pt idx="116">
                  <c:v>70.56500000000001</c:v>
                </c:pt>
                <c:pt idx="117">
                  <c:v>71.465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</c:v>
                </c:pt>
                <c:pt idx="121">
                  <c:v>71.945</c:v>
                </c:pt>
                <c:pt idx="122">
                  <c:v>71.98500000000001</c:v>
                </c:pt>
                <c:pt idx="123">
                  <c:v>67.48</c:v>
                </c:pt>
                <c:pt idx="124">
                  <c:v>69.64</c:v>
                </c:pt>
                <c:pt idx="125">
                  <c:v>72.57</c:v>
                </c:pt>
                <c:pt idx="126">
                  <c:v>71.635</c:v>
                </c:pt>
                <c:pt idx="127">
                  <c:v>68.58</c:v>
                </c:pt>
                <c:pt idx="128">
                  <c:v>69.405</c:v>
                </c:pt>
                <c:pt idx="129">
                  <c:v>71.22999999999998</c:v>
                </c:pt>
                <c:pt idx="130">
                  <c:v>72.39</c:v>
                </c:pt>
                <c:pt idx="131">
                  <c:v>71.18499999999998</c:v>
                </c:pt>
                <c:pt idx="132">
                  <c:v>70.69</c:v>
                </c:pt>
                <c:pt idx="133">
                  <c:v>71.91</c:v>
                </c:pt>
                <c:pt idx="134">
                  <c:v>70.415</c:v>
                </c:pt>
                <c:pt idx="135">
                  <c:v>72.19</c:v>
                </c:pt>
                <c:pt idx="136">
                  <c:v>68.12499999999998</c:v>
                </c:pt>
                <c:pt idx="137">
                  <c:v>70.87</c:v>
                </c:pt>
                <c:pt idx="138">
                  <c:v>70.88</c:v>
                </c:pt>
                <c:pt idx="139">
                  <c:v>69.19</c:v>
                </c:pt>
                <c:pt idx="140">
                  <c:v>68.15499999999998</c:v>
                </c:pt>
                <c:pt idx="141">
                  <c:v>69.19</c:v>
                </c:pt>
                <c:pt idx="142">
                  <c:v>70.57</c:v>
                </c:pt>
                <c:pt idx="143">
                  <c:v>70.63</c:v>
                </c:pt>
                <c:pt idx="144">
                  <c:v>72.69</c:v>
                </c:pt>
                <c:pt idx="145">
                  <c:v>71.665</c:v>
                </c:pt>
                <c:pt idx="146">
                  <c:v>71.98500000000001</c:v>
                </c:pt>
                <c:pt idx="147">
                  <c:v>71.77</c:v>
                </c:pt>
                <c:pt idx="148">
                  <c:v>70.5</c:v>
                </c:pt>
                <c:pt idx="149">
                  <c:v>71.15</c:v>
                </c:pt>
                <c:pt idx="150">
                  <c:v>68.925</c:v>
                </c:pt>
                <c:pt idx="151">
                  <c:v>71.15499999999998</c:v>
                </c:pt>
                <c:pt idx="152">
                  <c:v>68.81</c:v>
                </c:pt>
                <c:pt idx="153">
                  <c:v>71.6</c:v>
                </c:pt>
                <c:pt idx="154">
                  <c:v>68.87499999999998</c:v>
                </c:pt>
                <c:pt idx="155">
                  <c:v>72.035</c:v>
                </c:pt>
                <c:pt idx="156">
                  <c:v>68.245</c:v>
                </c:pt>
                <c:pt idx="157">
                  <c:v>71.36500000000001</c:v>
                </c:pt>
                <c:pt idx="158">
                  <c:v>67.02000000000001</c:v>
                </c:pt>
                <c:pt idx="159">
                  <c:v>69.39500000000001</c:v>
                </c:pt>
                <c:pt idx="160">
                  <c:v>67.03</c:v>
                </c:pt>
                <c:pt idx="161">
                  <c:v>72.035</c:v>
                </c:pt>
                <c:pt idx="162">
                  <c:v>69.63</c:v>
                </c:pt>
                <c:pt idx="163">
                  <c:v>69.41</c:v>
                </c:pt>
                <c:pt idx="164">
                  <c:v>69.86500000000001</c:v>
                </c:pt>
                <c:pt idx="165">
                  <c:v>67.05</c:v>
                </c:pt>
                <c:pt idx="166">
                  <c:v>66.775</c:v>
                </c:pt>
                <c:pt idx="167">
                  <c:v>72.31500000000001</c:v>
                </c:pt>
                <c:pt idx="168">
                  <c:v>69.07</c:v>
                </c:pt>
                <c:pt idx="169">
                  <c:v>70.475</c:v>
                </c:pt>
                <c:pt idx="170">
                  <c:v>73.09500000000001</c:v>
                </c:pt>
                <c:pt idx="171">
                  <c:v>72.4</c:v>
                </c:pt>
                <c:pt idx="172">
                  <c:v>68.60499999999998</c:v>
                </c:pt>
                <c:pt idx="173">
                  <c:v>65.88</c:v>
                </c:pt>
                <c:pt idx="174">
                  <c:v>69.49000000000002</c:v>
                </c:pt>
                <c:pt idx="175">
                  <c:v>65.43</c:v>
                </c:pt>
                <c:pt idx="176">
                  <c:v>69.48500000000001</c:v>
                </c:pt>
                <c:pt idx="177">
                  <c:v>67.915</c:v>
                </c:pt>
                <c:pt idx="178">
                  <c:v>65.775</c:v>
                </c:pt>
                <c:pt idx="179">
                  <c:v>56.815</c:v>
                </c:pt>
                <c:pt idx="180">
                  <c:v>56.42</c:v>
                </c:pt>
                <c:pt idx="181">
                  <c:v>65.5</c:v>
                </c:pt>
                <c:pt idx="182">
                  <c:v>65.26</c:v>
                </c:pt>
                <c:pt idx="183">
                  <c:v>62.365</c:v>
                </c:pt>
                <c:pt idx="184">
                  <c:v>63.515</c:v>
                </c:pt>
                <c:pt idx="185">
                  <c:v>65.7</c:v>
                </c:pt>
                <c:pt idx="186">
                  <c:v>65.83</c:v>
                </c:pt>
                <c:pt idx="187">
                  <c:v>63.55</c:v>
                </c:pt>
                <c:pt idx="188">
                  <c:v>64.295</c:v>
                </c:pt>
                <c:pt idx="189">
                  <c:v>64.65</c:v>
                </c:pt>
                <c:pt idx="190">
                  <c:v>64.11500000000001</c:v>
                </c:pt>
                <c:pt idx="191">
                  <c:v>66.84</c:v>
                </c:pt>
                <c:pt idx="192">
                  <c:v>66.11</c:v>
                </c:pt>
                <c:pt idx="193">
                  <c:v>67.52</c:v>
                </c:pt>
                <c:pt idx="194">
                  <c:v>66.41</c:v>
                </c:pt>
                <c:pt idx="195">
                  <c:v>66.09500000000001</c:v>
                </c:pt>
                <c:pt idx="196">
                  <c:v>60.205</c:v>
                </c:pt>
                <c:pt idx="197">
                  <c:v>66.63</c:v>
                </c:pt>
                <c:pt idx="198">
                  <c:v>66.88</c:v>
                </c:pt>
                <c:pt idx="199">
                  <c:v>60.705</c:v>
                </c:pt>
                <c:pt idx="200">
                  <c:v>59.795</c:v>
                </c:pt>
                <c:pt idx="201">
                  <c:v>60.855</c:v>
                </c:pt>
                <c:pt idx="202">
                  <c:v>65.34500000000001</c:v>
                </c:pt>
                <c:pt idx="203">
                  <c:v>65.965</c:v>
                </c:pt>
                <c:pt idx="204">
                  <c:v>65.995</c:v>
                </c:pt>
                <c:pt idx="205">
                  <c:v>61.31</c:v>
                </c:pt>
                <c:pt idx="206">
                  <c:v>66.645</c:v>
                </c:pt>
                <c:pt idx="207">
                  <c:v>63.32000000000001</c:v>
                </c:pt>
                <c:pt idx="208">
                  <c:v>66.475</c:v>
                </c:pt>
                <c:pt idx="209">
                  <c:v>63.285</c:v>
                </c:pt>
                <c:pt idx="210">
                  <c:v>65.28</c:v>
                </c:pt>
                <c:pt idx="211">
                  <c:v>57.615</c:v>
                </c:pt>
              </c:numCache>
            </c:numRef>
          </c:val>
          <c:smooth val="0"/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(2)'!$U$5:$U$216</c:f>
              <c:numCache>
                <c:formatCode>General</c:formatCode>
                <c:ptCount val="212"/>
                <c:pt idx="0">
                  <c:v>1.825</c:v>
                </c:pt>
                <c:pt idx="1">
                  <c:v>1.62</c:v>
                </c:pt>
                <c:pt idx="2">
                  <c:v>3.49</c:v>
                </c:pt>
                <c:pt idx="3">
                  <c:v>3.325</c:v>
                </c:pt>
                <c:pt idx="4">
                  <c:v>3.46</c:v>
                </c:pt>
                <c:pt idx="5">
                  <c:v>3.0</c:v>
                </c:pt>
                <c:pt idx="6">
                  <c:v>3.275</c:v>
                </c:pt>
                <c:pt idx="7">
                  <c:v>3.314999999999999</c:v>
                </c:pt>
                <c:pt idx="8">
                  <c:v>3.225</c:v>
                </c:pt>
                <c:pt idx="9">
                  <c:v>3.334999999999999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2.915</c:v>
                </c:pt>
                <c:pt idx="24">
                  <c:v>3.025</c:v>
                </c:pt>
                <c:pt idx="25">
                  <c:v>2.995</c:v>
                </c:pt>
                <c:pt idx="26">
                  <c:v>3.025</c:v>
                </c:pt>
                <c:pt idx="27">
                  <c:v>3.075</c:v>
                </c:pt>
                <c:pt idx="28">
                  <c:v>3.035</c:v>
                </c:pt>
                <c:pt idx="29">
                  <c:v>3.0</c:v>
                </c:pt>
                <c:pt idx="30">
                  <c:v>3.07</c:v>
                </c:pt>
                <c:pt idx="31">
                  <c:v>2.985</c:v>
                </c:pt>
                <c:pt idx="32">
                  <c:v>2.97</c:v>
                </c:pt>
                <c:pt idx="33">
                  <c:v>2.96</c:v>
                </c:pt>
                <c:pt idx="34">
                  <c:v>2.96</c:v>
                </c:pt>
                <c:pt idx="35">
                  <c:v>3.005</c:v>
                </c:pt>
                <c:pt idx="36">
                  <c:v>3.035</c:v>
                </c:pt>
                <c:pt idx="37">
                  <c:v>3.055</c:v>
                </c:pt>
                <c:pt idx="38">
                  <c:v>3.025</c:v>
                </c:pt>
                <c:pt idx="39">
                  <c:v>2.99</c:v>
                </c:pt>
                <c:pt idx="40">
                  <c:v>3.055</c:v>
                </c:pt>
                <c:pt idx="41">
                  <c:v>3.085</c:v>
                </c:pt>
                <c:pt idx="42">
                  <c:v>3.055</c:v>
                </c:pt>
                <c:pt idx="43">
                  <c:v>2.99</c:v>
                </c:pt>
                <c:pt idx="44">
                  <c:v>3.12</c:v>
                </c:pt>
                <c:pt idx="45">
                  <c:v>2.995</c:v>
                </c:pt>
                <c:pt idx="46">
                  <c:v>3.055</c:v>
                </c:pt>
                <c:pt idx="47">
                  <c:v>3.08</c:v>
                </c:pt>
                <c:pt idx="48">
                  <c:v>3.135</c:v>
                </c:pt>
                <c:pt idx="49">
                  <c:v>3.045</c:v>
                </c:pt>
                <c:pt idx="50">
                  <c:v>3.059999999999999</c:v>
                </c:pt>
                <c:pt idx="51">
                  <c:v>3.11</c:v>
                </c:pt>
                <c:pt idx="52">
                  <c:v>3.14</c:v>
                </c:pt>
                <c:pt idx="53">
                  <c:v>3.175</c:v>
                </c:pt>
                <c:pt idx="54">
                  <c:v>3.02</c:v>
                </c:pt>
                <c:pt idx="55">
                  <c:v>3.0</c:v>
                </c:pt>
                <c:pt idx="56">
                  <c:v>3.075</c:v>
                </c:pt>
                <c:pt idx="57">
                  <c:v>4.83</c:v>
                </c:pt>
                <c:pt idx="58">
                  <c:v>5.869999999999996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6.044999999999995</c:v>
                </c:pt>
                <c:pt idx="62">
                  <c:v>6.054999999999985</c:v>
                </c:pt>
                <c:pt idx="63">
                  <c:v>15.02</c:v>
                </c:pt>
                <c:pt idx="64">
                  <c:v>33.355</c:v>
                </c:pt>
                <c:pt idx="65">
                  <c:v>30.43</c:v>
                </c:pt>
                <c:pt idx="66">
                  <c:v>34.33</c:v>
                </c:pt>
                <c:pt idx="67">
                  <c:v>34.52</c:v>
                </c:pt>
                <c:pt idx="68">
                  <c:v>34.73000000000001</c:v>
                </c:pt>
                <c:pt idx="69">
                  <c:v>34.145</c:v>
                </c:pt>
                <c:pt idx="70">
                  <c:v>33.96</c:v>
                </c:pt>
                <c:pt idx="71">
                  <c:v>32.145</c:v>
                </c:pt>
                <c:pt idx="72">
                  <c:v>34.33</c:v>
                </c:pt>
                <c:pt idx="73">
                  <c:v>34.07</c:v>
                </c:pt>
                <c:pt idx="74">
                  <c:v>34.295</c:v>
                </c:pt>
                <c:pt idx="75">
                  <c:v>34.14</c:v>
                </c:pt>
                <c:pt idx="76">
                  <c:v>34.02</c:v>
                </c:pt>
                <c:pt idx="77">
                  <c:v>33.245</c:v>
                </c:pt>
                <c:pt idx="78">
                  <c:v>31.915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</c:v>
                </c:pt>
                <c:pt idx="83">
                  <c:v>34.28</c:v>
                </c:pt>
                <c:pt idx="84">
                  <c:v>33.675</c:v>
                </c:pt>
                <c:pt idx="85">
                  <c:v>34.375</c:v>
                </c:pt>
                <c:pt idx="86">
                  <c:v>30.63</c:v>
                </c:pt>
                <c:pt idx="87">
                  <c:v>34.605</c:v>
                </c:pt>
                <c:pt idx="88">
                  <c:v>34.475</c:v>
                </c:pt>
                <c:pt idx="89">
                  <c:v>34.145</c:v>
                </c:pt>
                <c:pt idx="90">
                  <c:v>34.645</c:v>
                </c:pt>
                <c:pt idx="91">
                  <c:v>34.325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</c:v>
                </c:pt>
                <c:pt idx="96">
                  <c:v>32.11</c:v>
                </c:pt>
                <c:pt idx="97">
                  <c:v>34.41</c:v>
                </c:pt>
                <c:pt idx="98">
                  <c:v>33.615</c:v>
                </c:pt>
                <c:pt idx="99">
                  <c:v>34.5</c:v>
                </c:pt>
                <c:pt idx="100">
                  <c:v>34.67</c:v>
                </c:pt>
                <c:pt idx="101">
                  <c:v>33.87</c:v>
                </c:pt>
                <c:pt idx="102">
                  <c:v>34.5</c:v>
                </c:pt>
                <c:pt idx="103">
                  <c:v>33.9</c:v>
                </c:pt>
                <c:pt idx="104">
                  <c:v>34.12</c:v>
                </c:pt>
                <c:pt idx="105">
                  <c:v>33.98</c:v>
                </c:pt>
                <c:pt idx="106">
                  <c:v>34.01000000000001</c:v>
                </c:pt>
                <c:pt idx="107">
                  <c:v>34.11</c:v>
                </c:pt>
                <c:pt idx="108">
                  <c:v>34.075</c:v>
                </c:pt>
                <c:pt idx="109">
                  <c:v>33.965</c:v>
                </c:pt>
                <c:pt idx="110">
                  <c:v>33.14</c:v>
                </c:pt>
                <c:pt idx="111">
                  <c:v>34.53000000000001</c:v>
                </c:pt>
                <c:pt idx="112">
                  <c:v>34.48500000000001</c:v>
                </c:pt>
                <c:pt idx="113">
                  <c:v>34.355</c:v>
                </c:pt>
                <c:pt idx="114">
                  <c:v>34.52</c:v>
                </c:pt>
                <c:pt idx="115">
                  <c:v>35.77</c:v>
                </c:pt>
                <c:pt idx="116">
                  <c:v>34.8</c:v>
                </c:pt>
                <c:pt idx="117">
                  <c:v>35.17500000000001</c:v>
                </c:pt>
                <c:pt idx="118">
                  <c:v>32.33</c:v>
                </c:pt>
                <c:pt idx="119">
                  <c:v>34.905</c:v>
                </c:pt>
                <c:pt idx="120">
                  <c:v>35.505</c:v>
                </c:pt>
                <c:pt idx="121">
                  <c:v>39.94</c:v>
                </c:pt>
                <c:pt idx="122">
                  <c:v>38.215</c:v>
                </c:pt>
                <c:pt idx="123">
                  <c:v>39.155</c:v>
                </c:pt>
                <c:pt idx="124">
                  <c:v>38.575</c:v>
                </c:pt>
                <c:pt idx="125">
                  <c:v>38.02</c:v>
                </c:pt>
                <c:pt idx="126">
                  <c:v>38.86</c:v>
                </c:pt>
                <c:pt idx="127">
                  <c:v>38.02</c:v>
                </c:pt>
                <c:pt idx="128">
                  <c:v>37.805</c:v>
                </c:pt>
                <c:pt idx="129">
                  <c:v>38.475</c:v>
                </c:pt>
                <c:pt idx="130">
                  <c:v>37.995</c:v>
                </c:pt>
                <c:pt idx="131">
                  <c:v>37.915</c:v>
                </c:pt>
                <c:pt idx="132">
                  <c:v>38.28500000000001</c:v>
                </c:pt>
                <c:pt idx="133">
                  <c:v>37.825</c:v>
                </c:pt>
                <c:pt idx="134">
                  <c:v>37.83</c:v>
                </c:pt>
                <c:pt idx="135">
                  <c:v>37.925</c:v>
                </c:pt>
                <c:pt idx="136">
                  <c:v>37.575</c:v>
                </c:pt>
                <c:pt idx="137">
                  <c:v>37.795</c:v>
                </c:pt>
                <c:pt idx="138">
                  <c:v>38.57</c:v>
                </c:pt>
                <c:pt idx="139">
                  <c:v>38.14</c:v>
                </c:pt>
                <c:pt idx="140">
                  <c:v>37.795</c:v>
                </c:pt>
                <c:pt idx="141">
                  <c:v>37.95500000000001</c:v>
                </c:pt>
                <c:pt idx="142">
                  <c:v>38.28500000000001</c:v>
                </c:pt>
                <c:pt idx="143">
                  <c:v>42.005</c:v>
                </c:pt>
                <c:pt idx="144">
                  <c:v>40.795</c:v>
                </c:pt>
                <c:pt idx="145">
                  <c:v>40.99500000000001</c:v>
                </c:pt>
                <c:pt idx="146">
                  <c:v>41.005</c:v>
                </c:pt>
                <c:pt idx="147">
                  <c:v>40.775</c:v>
                </c:pt>
                <c:pt idx="148">
                  <c:v>41.855</c:v>
                </c:pt>
                <c:pt idx="149">
                  <c:v>46.155</c:v>
                </c:pt>
                <c:pt idx="150">
                  <c:v>45.94</c:v>
                </c:pt>
                <c:pt idx="151">
                  <c:v>46.02</c:v>
                </c:pt>
                <c:pt idx="152">
                  <c:v>45.72</c:v>
                </c:pt>
                <c:pt idx="153">
                  <c:v>46.935</c:v>
                </c:pt>
                <c:pt idx="154">
                  <c:v>45.68000000000001</c:v>
                </c:pt>
                <c:pt idx="155">
                  <c:v>46.845</c:v>
                </c:pt>
                <c:pt idx="156">
                  <c:v>45.78500000000001</c:v>
                </c:pt>
                <c:pt idx="157">
                  <c:v>45.825</c:v>
                </c:pt>
                <c:pt idx="158">
                  <c:v>46.81</c:v>
                </c:pt>
                <c:pt idx="159">
                  <c:v>46.88</c:v>
                </c:pt>
                <c:pt idx="160">
                  <c:v>45.92</c:v>
                </c:pt>
                <c:pt idx="161">
                  <c:v>45.63500000000001</c:v>
                </c:pt>
                <c:pt idx="162">
                  <c:v>45.85</c:v>
                </c:pt>
                <c:pt idx="163">
                  <c:v>44.795</c:v>
                </c:pt>
                <c:pt idx="164">
                  <c:v>46.52</c:v>
                </c:pt>
                <c:pt idx="165">
                  <c:v>45.67</c:v>
                </c:pt>
                <c:pt idx="166">
                  <c:v>45.275</c:v>
                </c:pt>
                <c:pt idx="167">
                  <c:v>44.88</c:v>
                </c:pt>
                <c:pt idx="168">
                  <c:v>44.945</c:v>
                </c:pt>
                <c:pt idx="169">
                  <c:v>45.25</c:v>
                </c:pt>
                <c:pt idx="170">
                  <c:v>45.005</c:v>
                </c:pt>
                <c:pt idx="171">
                  <c:v>45.01</c:v>
                </c:pt>
                <c:pt idx="172">
                  <c:v>46.385</c:v>
                </c:pt>
                <c:pt idx="173">
                  <c:v>44.45</c:v>
                </c:pt>
                <c:pt idx="174">
                  <c:v>44.265</c:v>
                </c:pt>
                <c:pt idx="175">
                  <c:v>46.135</c:v>
                </c:pt>
                <c:pt idx="176">
                  <c:v>45.845</c:v>
                </c:pt>
                <c:pt idx="177">
                  <c:v>43.71</c:v>
                </c:pt>
                <c:pt idx="178">
                  <c:v>43.08</c:v>
                </c:pt>
                <c:pt idx="179">
                  <c:v>43.915</c:v>
                </c:pt>
                <c:pt idx="180">
                  <c:v>43.93</c:v>
                </c:pt>
                <c:pt idx="181">
                  <c:v>46.41500000000001</c:v>
                </c:pt>
                <c:pt idx="182">
                  <c:v>56.0</c:v>
                </c:pt>
                <c:pt idx="183">
                  <c:v>63.855</c:v>
                </c:pt>
                <c:pt idx="184">
                  <c:v>62.78</c:v>
                </c:pt>
                <c:pt idx="185">
                  <c:v>63.83</c:v>
                </c:pt>
                <c:pt idx="186">
                  <c:v>64.555</c:v>
                </c:pt>
                <c:pt idx="187">
                  <c:v>67.28</c:v>
                </c:pt>
                <c:pt idx="188">
                  <c:v>66.59</c:v>
                </c:pt>
                <c:pt idx="189">
                  <c:v>64.33500000000001</c:v>
                </c:pt>
                <c:pt idx="190">
                  <c:v>63.205</c:v>
                </c:pt>
                <c:pt idx="191">
                  <c:v>62.395</c:v>
                </c:pt>
                <c:pt idx="192">
                  <c:v>62.355</c:v>
                </c:pt>
                <c:pt idx="193">
                  <c:v>66.05</c:v>
                </c:pt>
                <c:pt idx="194">
                  <c:v>67.035</c:v>
                </c:pt>
                <c:pt idx="195">
                  <c:v>68.39</c:v>
                </c:pt>
                <c:pt idx="196">
                  <c:v>66.385</c:v>
                </c:pt>
                <c:pt idx="197">
                  <c:v>64.17999999999998</c:v>
                </c:pt>
                <c:pt idx="198">
                  <c:v>62.21</c:v>
                </c:pt>
                <c:pt idx="199">
                  <c:v>61.585</c:v>
                </c:pt>
                <c:pt idx="200">
                  <c:v>59.985</c:v>
                </c:pt>
                <c:pt idx="201">
                  <c:v>59.99500000000001</c:v>
                </c:pt>
                <c:pt idx="202">
                  <c:v>59.545</c:v>
                </c:pt>
                <c:pt idx="203">
                  <c:v>60.685</c:v>
                </c:pt>
                <c:pt idx="204">
                  <c:v>61.05</c:v>
                </c:pt>
                <c:pt idx="205">
                  <c:v>60.37</c:v>
                </c:pt>
                <c:pt idx="206">
                  <c:v>58.54</c:v>
                </c:pt>
                <c:pt idx="207">
                  <c:v>58.96</c:v>
                </c:pt>
                <c:pt idx="208">
                  <c:v>60.245</c:v>
                </c:pt>
                <c:pt idx="209">
                  <c:v>58.29</c:v>
                </c:pt>
                <c:pt idx="210">
                  <c:v>59.04</c:v>
                </c:pt>
                <c:pt idx="211">
                  <c:v>59.44500000000001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4879080"/>
        <c:axId val="1804870040"/>
      </c:lineChart>
      <c:catAx>
        <c:axId val="1804879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4870040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04870040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04879080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438648293963"/>
          <c:y val="0.0863602715640291"/>
          <c:w val="0.862283573928259"/>
          <c:h val="0.66801635567062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'4-Node Random (3)'!$U$1</c:f>
              <c:strCache>
                <c:ptCount val="1"/>
                <c:pt idx="0">
                  <c:v>A-DRM</c:v>
                </c:pt>
              </c:strCache>
            </c:strRef>
          </c:tx>
          <c:invertIfNegative val="0"/>
          <c:dLbls>
            <c:delete val="1"/>
          </c:dLbls>
          <c:cat>
            <c:strRef>
              <c:f>'4-Node Random (3)'!$S$2:$S$32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'4-Node Random (3)'!$AD$2:$AD$32</c:f>
              <c:numCache>
                <c:formatCode>0.00%</c:formatCode>
                <c:ptCount val="31"/>
                <c:pt idx="0">
                  <c:v>0.0873986061921628</c:v>
                </c:pt>
                <c:pt idx="1">
                  <c:v>0.147661158948103</c:v>
                </c:pt>
                <c:pt idx="2">
                  <c:v>0.0864714086471407</c:v>
                </c:pt>
                <c:pt idx="3">
                  <c:v>0.0546400693842153</c:v>
                </c:pt>
                <c:pt idx="4">
                  <c:v>0.105957859045774</c:v>
                </c:pt>
                <c:pt idx="5">
                  <c:v>0.0880301339285714</c:v>
                </c:pt>
                <c:pt idx="6">
                  <c:v>0.0410001553036185</c:v>
                </c:pt>
                <c:pt idx="7">
                  <c:v>0.0659651962768111</c:v>
                </c:pt>
                <c:pt idx="8">
                  <c:v>0.265459088069956</c:v>
                </c:pt>
                <c:pt idx="9">
                  <c:v>0.032687105500451</c:v>
                </c:pt>
                <c:pt idx="10">
                  <c:v>0.0424560918268566</c:v>
                </c:pt>
                <c:pt idx="11">
                  <c:v>0.0256679675773042</c:v>
                </c:pt>
                <c:pt idx="12">
                  <c:v>0.195526940020332</c:v>
                </c:pt>
                <c:pt idx="13">
                  <c:v>0.115332428765264</c:v>
                </c:pt>
                <c:pt idx="14">
                  <c:v>0.0827362444234147</c:v>
                </c:pt>
                <c:pt idx="15">
                  <c:v>0.152294503277862</c:v>
                </c:pt>
                <c:pt idx="16">
                  <c:v>0.188559975331483</c:v>
                </c:pt>
                <c:pt idx="17">
                  <c:v>0.137606177606178</c:v>
                </c:pt>
                <c:pt idx="18">
                  <c:v>0.0722933241093047</c:v>
                </c:pt>
                <c:pt idx="19">
                  <c:v>0.114260717410324</c:v>
                </c:pt>
                <c:pt idx="20">
                  <c:v>0.150237416904084</c:v>
                </c:pt>
                <c:pt idx="21">
                  <c:v>0.0950896336710836</c:v>
                </c:pt>
                <c:pt idx="22">
                  <c:v>0.122565864833906</c:v>
                </c:pt>
                <c:pt idx="23">
                  <c:v>0.0934561128526647</c:v>
                </c:pt>
                <c:pt idx="24">
                  <c:v>0.0663099560481561</c:v>
                </c:pt>
                <c:pt idx="25">
                  <c:v>0.0353448275862069</c:v>
                </c:pt>
                <c:pt idx="26">
                  <c:v>0.0176694251845224</c:v>
                </c:pt>
                <c:pt idx="27">
                  <c:v>0.0581711655157984</c:v>
                </c:pt>
                <c:pt idx="28">
                  <c:v>0.0787160089961152</c:v>
                </c:pt>
                <c:pt idx="29">
                  <c:v>0.0814720272282492</c:v>
                </c:pt>
                <c:pt idx="30">
                  <c:v>0.0965536913621863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04643832"/>
        <c:axId val="1804646840"/>
      </c:barChart>
      <c:catAx>
        <c:axId val="1804643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04646840"/>
        <c:crosses val="autoZero"/>
        <c:auto val="1"/>
        <c:lblAlgn val="ctr"/>
        <c:lblOffset val="100"/>
        <c:noMultiLvlLbl val="0"/>
      </c:catAx>
      <c:valAx>
        <c:axId val="1804646840"/>
        <c:scaling>
          <c:orientation val="minMax"/>
          <c:max val="0.3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 dirty="0"/>
                  <a:t>IPC Improvement [%]</a:t>
                </a:r>
              </a:p>
            </c:rich>
          </c:tx>
          <c:layout>
            <c:manualLayout>
              <c:xMode val="edge"/>
              <c:yMode val="edge"/>
              <c:x val="0.0102465004374453"/>
              <c:y val="0.074051856557000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04643832"/>
        <c:crosses val="autoZero"/>
        <c:crossBetween val="between"/>
        <c:majorUnit val="0.0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Num.Migration</c:v>
          </c:tx>
          <c:invertIfNegative val="0"/>
          <c:cat>
            <c:strRef>
              <c:f>'4-Node Random (3)'!$S$2:$S$32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'4-Node Random (3)'!$Y$2:$Y$32</c:f>
              <c:numCache>
                <c:formatCode>General</c:formatCode>
                <c:ptCount val="31"/>
                <c:pt idx="0">
                  <c:v>4.0</c:v>
                </c:pt>
                <c:pt idx="1">
                  <c:v>4.0</c:v>
                </c:pt>
                <c:pt idx="2">
                  <c:v>4.0</c:v>
                </c:pt>
                <c:pt idx="3">
                  <c:v>4.0</c:v>
                </c:pt>
                <c:pt idx="4">
                  <c:v>4.0</c:v>
                </c:pt>
                <c:pt idx="5">
                  <c:v>4.0</c:v>
                </c:pt>
                <c:pt idx="6">
                  <c:v>2.0</c:v>
                </c:pt>
                <c:pt idx="7">
                  <c:v>2.0</c:v>
                </c:pt>
                <c:pt idx="8">
                  <c:v>6.0</c:v>
                </c:pt>
                <c:pt idx="9">
                  <c:v>4.0</c:v>
                </c:pt>
                <c:pt idx="10">
                  <c:v>2.0</c:v>
                </c:pt>
                <c:pt idx="11">
                  <c:v>4.0</c:v>
                </c:pt>
                <c:pt idx="12">
                  <c:v>6.0</c:v>
                </c:pt>
                <c:pt idx="13">
                  <c:v>10.0</c:v>
                </c:pt>
                <c:pt idx="14">
                  <c:v>8.0</c:v>
                </c:pt>
                <c:pt idx="15">
                  <c:v>12.0</c:v>
                </c:pt>
                <c:pt idx="16">
                  <c:v>8.0</c:v>
                </c:pt>
                <c:pt idx="17">
                  <c:v>8.0</c:v>
                </c:pt>
                <c:pt idx="18">
                  <c:v>4.0</c:v>
                </c:pt>
                <c:pt idx="19">
                  <c:v>8.0</c:v>
                </c:pt>
                <c:pt idx="20">
                  <c:v>8.0</c:v>
                </c:pt>
                <c:pt idx="21">
                  <c:v>4.0</c:v>
                </c:pt>
                <c:pt idx="22">
                  <c:v>8.0</c:v>
                </c:pt>
                <c:pt idx="23">
                  <c:v>8.0</c:v>
                </c:pt>
                <c:pt idx="24">
                  <c:v>8.0</c:v>
                </c:pt>
                <c:pt idx="25">
                  <c:v>14.0</c:v>
                </c:pt>
                <c:pt idx="26">
                  <c:v>4.0</c:v>
                </c:pt>
                <c:pt idx="27">
                  <c:v>4.0</c:v>
                </c:pt>
                <c:pt idx="28">
                  <c:v>8.0</c:v>
                </c:pt>
                <c:pt idx="29">
                  <c:v>11.0</c:v>
                </c:pt>
                <c:pt idx="30">
                  <c:v>6.166666666666667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4695048"/>
        <c:axId val="1804820104"/>
      </c:barChart>
      <c:catAx>
        <c:axId val="1804695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04820104"/>
        <c:crosses val="autoZero"/>
        <c:auto val="1"/>
        <c:lblAlgn val="ctr"/>
        <c:lblOffset val="100"/>
        <c:noMultiLvlLbl val="0"/>
      </c:catAx>
      <c:valAx>
        <c:axId val="180482010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04695048"/>
        <c:crosses val="autoZero"/>
        <c:crossBetween val="between"/>
        <c:majorUnit val="4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712796487959"/>
          <c:y val="0.247121609798775"/>
          <c:w val="0.763663498335168"/>
          <c:h val="0.541712962962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Sheet2!$T$36</c:f>
              <c:strCache>
                <c:ptCount val="1"/>
                <c:pt idx="0">
                  <c:v>Traditional DRM</c:v>
                </c:pt>
              </c:strCache>
            </c:strRef>
          </c:tx>
          <c:invertIfNegative val="0"/>
          <c:cat>
            <c:strRef>
              <c:f>Sheet2!$U$35:$W$35</c:f>
              <c:strCache>
                <c:ptCount val="3"/>
                <c:pt idx="0">
                  <c:v>CPU</c:v>
                </c:pt>
                <c:pt idx="1">
                  <c:v>MEM</c:v>
                </c:pt>
                <c:pt idx="2">
                  <c:v>MBW</c:v>
                </c:pt>
              </c:strCache>
            </c:strRef>
          </c:cat>
          <c:val>
            <c:numRef>
              <c:f>Sheet2!$U$36:$W$36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Sheet2!$T$37</c:f>
              <c:strCache>
                <c:ptCount val="1"/>
                <c:pt idx="0">
                  <c:v>A-DRM</c:v>
                </c:pt>
              </c:strCache>
            </c:strRef>
          </c:tx>
          <c:invertIfNegative val="0"/>
          <c:cat>
            <c:strRef>
              <c:f>Sheet2!$U$35:$W$35</c:f>
              <c:strCache>
                <c:ptCount val="3"/>
                <c:pt idx="0">
                  <c:v>CPU</c:v>
                </c:pt>
                <c:pt idx="1">
                  <c:v>MEM</c:v>
                </c:pt>
                <c:pt idx="2">
                  <c:v>MBW</c:v>
                </c:pt>
              </c:strCache>
            </c:strRef>
          </c:cat>
          <c:val>
            <c:numRef>
              <c:f>Sheet2!$U$37:$W$37</c:f>
              <c:numCache>
                <c:formatCode>General</c:formatCode>
                <c:ptCount val="3"/>
                <c:pt idx="0">
                  <c:v>0.99964367816092</c:v>
                </c:pt>
                <c:pt idx="1">
                  <c:v>1.01464367816092</c:v>
                </c:pt>
                <c:pt idx="2">
                  <c:v>1.16477011494253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0288504"/>
        <c:axId val="1850291480"/>
      </c:barChart>
      <c:catAx>
        <c:axId val="1850288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50291480"/>
        <c:crosses val="autoZero"/>
        <c:auto val="1"/>
        <c:lblAlgn val="ctr"/>
        <c:lblOffset val="100"/>
        <c:noMultiLvlLbl val="0"/>
      </c:catAx>
      <c:valAx>
        <c:axId val="185029148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 dirty="0"/>
                  <a:t>Normalized Resource Utilization</a:t>
                </a:r>
                <a:endParaRPr lang="zh-CHS" sz="2000" dirty="0"/>
              </a:p>
            </c:rich>
          </c:tx>
          <c:layout>
            <c:manualLayout>
              <c:xMode val="edge"/>
              <c:yMode val="edge"/>
              <c:x val="0.0157160755515614"/>
              <c:y val="0.117491980169146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502885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4046261086502"/>
          <c:y val="0.0833333333333333"/>
          <c:w val="0.489528550035912"/>
          <c:h val="0.10610637212015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'[A-DRM.xlsx]Slide-per-host-per-socket'!$B$2</c:f>
              <c:strCache>
                <c:ptCount val="1"/>
                <c:pt idx="0">
                  <c:v>Per-Host Detection</c:v>
                </c:pt>
              </c:strCache>
            </c:strRef>
          </c:tx>
          <c:invertIfNegative val="0"/>
          <c:cat>
            <c:strRef>
              <c:f>'[A-DRM.xlsx]Slide-per-host-per-socket'!$A$3:$A$18</c:f>
              <c:strCache>
                <c:ptCount val="16"/>
                <c:pt idx="0">
                  <c:v>i00n14</c:v>
                </c:pt>
                <c:pt idx="1">
                  <c:v>i01n13</c:v>
                </c:pt>
                <c:pt idx="2">
                  <c:v>i02n12</c:v>
                </c:pt>
                <c:pt idx="3">
                  <c:v>i03n11</c:v>
                </c:pt>
                <c:pt idx="4">
                  <c:v>i04n10</c:v>
                </c:pt>
                <c:pt idx="5">
                  <c:v>i05n09</c:v>
                </c:pt>
                <c:pt idx="6">
                  <c:v>i06n08</c:v>
                </c:pt>
                <c:pt idx="7">
                  <c:v>i07n07</c:v>
                </c:pt>
                <c:pt idx="8">
                  <c:v>i08n06</c:v>
                </c:pt>
                <c:pt idx="9">
                  <c:v>i09n05</c:v>
                </c:pt>
                <c:pt idx="10">
                  <c:v>i10n04</c:v>
                </c:pt>
                <c:pt idx="11">
                  <c:v>i11n03</c:v>
                </c:pt>
                <c:pt idx="12">
                  <c:v>i12n02</c:v>
                </c:pt>
                <c:pt idx="13">
                  <c:v>i13n01</c:v>
                </c:pt>
                <c:pt idx="14">
                  <c:v>i14n00</c:v>
                </c:pt>
                <c:pt idx="15">
                  <c:v>average</c:v>
                </c:pt>
              </c:strCache>
            </c:strRef>
          </c:cat>
          <c:val>
            <c:numRef>
              <c:f>'[A-DRM.xlsx]Slide-per-host-per-socket'!$B$3:$B$18</c:f>
              <c:numCache>
                <c:formatCode>0.00%</c:formatCode>
                <c:ptCount val="16"/>
                <c:pt idx="0">
                  <c:v>0.0002</c:v>
                </c:pt>
                <c:pt idx="1">
                  <c:v>0.0007</c:v>
                </c:pt>
                <c:pt idx="2">
                  <c:v>-0.0031</c:v>
                </c:pt>
                <c:pt idx="3">
                  <c:v>-0.0053</c:v>
                </c:pt>
                <c:pt idx="4" formatCode="0%">
                  <c:v>0.0</c:v>
                </c:pt>
                <c:pt idx="5">
                  <c:v>0.0429</c:v>
                </c:pt>
                <c:pt idx="6">
                  <c:v>0.1283</c:v>
                </c:pt>
                <c:pt idx="7">
                  <c:v>0.1186</c:v>
                </c:pt>
                <c:pt idx="8">
                  <c:v>0.1544</c:v>
                </c:pt>
                <c:pt idx="9">
                  <c:v>0.1291</c:v>
                </c:pt>
                <c:pt idx="10">
                  <c:v>0.0553</c:v>
                </c:pt>
                <c:pt idx="11">
                  <c:v>-0.0041</c:v>
                </c:pt>
                <c:pt idx="12">
                  <c:v>-0.0013</c:v>
                </c:pt>
                <c:pt idx="13">
                  <c:v>0.0045</c:v>
                </c:pt>
                <c:pt idx="14">
                  <c:v>0.0007</c:v>
                </c:pt>
                <c:pt idx="15">
                  <c:v>0.04139333</c:v>
                </c:pt>
              </c:numCache>
            </c:numRef>
          </c:val>
        </c:ser>
        <c:ser>
          <c:idx val="1"/>
          <c:order val="1"/>
          <c:tx>
            <c:strRef>
              <c:f>'[A-DRM.xlsx]Slide-per-host-per-socket'!$E$2</c:f>
              <c:strCache>
                <c:ptCount val="1"/>
                <c:pt idx="0">
                  <c:v>Per-Socket Detection</c:v>
                </c:pt>
              </c:strCache>
            </c:strRef>
          </c:tx>
          <c:invertIfNegative val="0"/>
          <c:val>
            <c:numRef>
              <c:f>'[A-DRM.xlsx]Slide-per-host-per-socket'!$E$3:$E$18</c:f>
              <c:numCache>
                <c:formatCode>0.00%</c:formatCode>
                <c:ptCount val="16"/>
                <c:pt idx="0">
                  <c:v>0.0006</c:v>
                </c:pt>
                <c:pt idx="1">
                  <c:v>-0.0008</c:v>
                </c:pt>
                <c:pt idx="2">
                  <c:v>0.0017</c:v>
                </c:pt>
                <c:pt idx="3">
                  <c:v>0.0152</c:v>
                </c:pt>
                <c:pt idx="4">
                  <c:v>0.066</c:v>
                </c:pt>
                <c:pt idx="5">
                  <c:v>0.1267</c:v>
                </c:pt>
                <c:pt idx="6">
                  <c:v>0.1476</c:v>
                </c:pt>
                <c:pt idx="7" formatCode="0%">
                  <c:v>0.23</c:v>
                </c:pt>
                <c:pt idx="8">
                  <c:v>0.1924</c:v>
                </c:pt>
                <c:pt idx="9">
                  <c:v>0.1716</c:v>
                </c:pt>
                <c:pt idx="10">
                  <c:v>0.0714</c:v>
                </c:pt>
                <c:pt idx="11">
                  <c:v>0.0572</c:v>
                </c:pt>
                <c:pt idx="12">
                  <c:v>0.0245</c:v>
                </c:pt>
                <c:pt idx="13">
                  <c:v>0.0105</c:v>
                </c:pt>
                <c:pt idx="14">
                  <c:v>0.0205</c:v>
                </c:pt>
                <c:pt idx="15">
                  <c:v>0.07567333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5200232"/>
        <c:axId val="1805265448"/>
      </c:barChart>
      <c:catAx>
        <c:axId val="1805200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+mn-lt"/>
              </a:defRPr>
            </a:pPr>
            <a:endParaRPr lang="en-US"/>
          </a:p>
        </c:txPr>
        <c:crossAx val="1805265448"/>
        <c:crosses val="autoZero"/>
        <c:auto val="1"/>
        <c:lblAlgn val="ctr"/>
        <c:lblOffset val="100"/>
        <c:noMultiLvlLbl val="0"/>
      </c:catAx>
      <c:valAx>
        <c:axId val="1805265448"/>
        <c:scaling>
          <c:orientation val="minMax"/>
          <c:min val="0.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50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zh-CHS" sz="2000" dirty="0"/>
                  <a:t>Relative</a:t>
                </a:r>
                <a:r>
                  <a:rPr lang="en-US" altLang="zh-CHS" sz="2000" baseline="0" dirty="0"/>
                  <a:t> IPC </a:t>
                </a:r>
                <a:r>
                  <a:rPr lang="en-US" altLang="zh-CHS" sz="2000" baseline="0" dirty="0" smtClean="0"/>
                  <a:t>Improvement</a:t>
                </a:r>
                <a:endParaRPr lang="zh-CHS" altLang="en-US" sz="2000" dirty="0"/>
              </a:p>
            </c:rich>
          </c:tx>
          <c:layout>
            <c:manualLayout>
              <c:xMode val="edge"/>
              <c:yMode val="edge"/>
              <c:x val="0.0132276969225642"/>
              <c:y val="0.12627485834907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0520023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EXETIME!$B$1</c:f>
              <c:strCache>
                <c:ptCount val="1"/>
                <c:pt idx="0">
                  <c:v>Execution Time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EXETIME!$A$2:$A$17</c:f>
              <c:strCache>
                <c:ptCount val="16"/>
                <c:pt idx="0">
                  <c:v>i00n14</c:v>
                </c:pt>
                <c:pt idx="1">
                  <c:v>i01n13</c:v>
                </c:pt>
                <c:pt idx="2">
                  <c:v>i02n12</c:v>
                </c:pt>
                <c:pt idx="3">
                  <c:v>i03n11</c:v>
                </c:pt>
                <c:pt idx="4">
                  <c:v>i04n10</c:v>
                </c:pt>
                <c:pt idx="5">
                  <c:v>i05n09</c:v>
                </c:pt>
                <c:pt idx="6">
                  <c:v>i06n08</c:v>
                </c:pt>
                <c:pt idx="7">
                  <c:v>i07n07</c:v>
                </c:pt>
                <c:pt idx="8">
                  <c:v>i08n06</c:v>
                </c:pt>
                <c:pt idx="9">
                  <c:v>i09n05</c:v>
                </c:pt>
                <c:pt idx="10">
                  <c:v>i10n04</c:v>
                </c:pt>
                <c:pt idx="11">
                  <c:v>i11n03</c:v>
                </c:pt>
                <c:pt idx="12">
                  <c:v>i12n02</c:v>
                </c:pt>
                <c:pt idx="13">
                  <c:v>i13n01</c:v>
                </c:pt>
                <c:pt idx="14">
                  <c:v>i14n00</c:v>
                </c:pt>
                <c:pt idx="15">
                  <c:v>average</c:v>
                </c:pt>
              </c:strCache>
            </c:strRef>
          </c:cat>
          <c:val>
            <c:numRef>
              <c:f>EXETIME!$B$2:$B$17</c:f>
              <c:numCache>
                <c:formatCode>0.00%</c:formatCode>
                <c:ptCount val="16"/>
                <c:pt idx="0">
                  <c:v>-0.0009</c:v>
                </c:pt>
                <c:pt idx="1">
                  <c:v>-0.002</c:v>
                </c:pt>
                <c:pt idx="2">
                  <c:v>0.0013</c:v>
                </c:pt>
                <c:pt idx="3">
                  <c:v>-0.0017</c:v>
                </c:pt>
                <c:pt idx="4">
                  <c:v>0.0429</c:v>
                </c:pt>
                <c:pt idx="5">
                  <c:v>0.08</c:v>
                </c:pt>
                <c:pt idx="6">
                  <c:v>0.0949</c:v>
                </c:pt>
                <c:pt idx="7">
                  <c:v>0.173</c:v>
                </c:pt>
                <c:pt idx="8">
                  <c:v>0.1375</c:v>
                </c:pt>
                <c:pt idx="9">
                  <c:v>0.1491</c:v>
                </c:pt>
                <c:pt idx="10">
                  <c:v>0.0622</c:v>
                </c:pt>
                <c:pt idx="11">
                  <c:v>0.0484</c:v>
                </c:pt>
                <c:pt idx="12">
                  <c:v>0.0252</c:v>
                </c:pt>
                <c:pt idx="13">
                  <c:v>0.0163</c:v>
                </c:pt>
                <c:pt idx="14">
                  <c:v>0.0324</c:v>
                </c:pt>
                <c:pt idx="15">
                  <c:v>0.05724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5377736"/>
        <c:axId val="1835381208"/>
      </c:barChart>
      <c:catAx>
        <c:axId val="1835377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835381208"/>
        <c:crosses val="autoZero"/>
        <c:auto val="1"/>
        <c:lblAlgn val="ctr"/>
        <c:lblOffset val="100"/>
        <c:noMultiLvlLbl val="0"/>
      </c:catAx>
      <c:valAx>
        <c:axId val="1835381208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835377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Conventional DRM</c:v>
          </c:tx>
          <c:invertIfNegative val="0"/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Sheet1!$B$16</c:f>
              <c:numCache>
                <c:formatCode>General</c:formatCode>
                <c:ptCount val="1"/>
                <c:pt idx="0">
                  <c:v>0.307884</c:v>
                </c:pt>
              </c:numCache>
            </c:numRef>
          </c:val>
        </c:ser>
        <c:ser>
          <c:idx val="1"/>
          <c:order val="1"/>
          <c:tx>
            <c:v>with Microarchitecture Awareness</c:v>
          </c:tx>
          <c:spPr>
            <a:solidFill>
              <a:schemeClr val="accent2"/>
            </a:solidFill>
          </c:spPr>
          <c:invertIfNegative val="0"/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Sheet1!$C$16</c:f>
              <c:numCache>
                <c:formatCode>General</c:formatCode>
                <c:ptCount val="1"/>
                <c:pt idx="0">
                  <c:v>0.459368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4470952"/>
        <c:axId val="1814473928"/>
      </c:barChart>
      <c:catAx>
        <c:axId val="181447095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814473928"/>
        <c:crosses val="autoZero"/>
        <c:auto val="1"/>
        <c:lblAlgn val="ctr"/>
        <c:lblOffset val="100"/>
        <c:noMultiLvlLbl val="0"/>
      </c:catAx>
      <c:valAx>
        <c:axId val="18144739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zh-CHS" sz="1600" dirty="0"/>
                  <a:t>IPC </a:t>
                </a:r>
                <a:endParaRPr lang="en-US" altLang="zh-CHS" sz="1600" dirty="0" smtClean="0"/>
              </a:p>
              <a:p>
                <a:pPr>
                  <a:defRPr/>
                </a:pPr>
                <a:r>
                  <a:rPr lang="en-US" altLang="zh-CHS" sz="1600" dirty="0" smtClean="0"/>
                  <a:t>(Harmonic Mean</a:t>
                </a:r>
                <a:r>
                  <a:rPr lang="en-US" altLang="zh-CHS" sz="1600" dirty="0"/>
                  <a:t>)</a:t>
                </a:r>
                <a:endParaRPr lang="zh-CHS" altLang="en-US" sz="1600" dirty="0"/>
              </a:p>
            </c:rich>
          </c:tx>
          <c:layout>
            <c:manualLayout>
              <c:xMode val="edge"/>
              <c:yMode val="edge"/>
              <c:x val="0.0111346926543436"/>
              <c:y val="0.179097621631784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14470952"/>
        <c:crosses val="autoZero"/>
        <c:crossBetween val="between"/>
      </c:valAx>
    </c:plotArea>
    <c:legend>
      <c:legendPos val="b"/>
      <c:legendEntry>
        <c:idx val="1"/>
        <c:txPr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202433289588801"/>
          <c:y val="0.869986512102654"/>
          <c:w val="0.795133202099737"/>
          <c:h val="0.083717191601049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IPC!$B$1</c:f>
              <c:strCache>
                <c:ptCount val="1"/>
                <c:pt idx="0">
                  <c:v>IPC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IPC!$A$2:$A$17</c:f>
              <c:strCache>
                <c:ptCount val="16"/>
                <c:pt idx="0">
                  <c:v>i00n14</c:v>
                </c:pt>
                <c:pt idx="1">
                  <c:v>i01n13</c:v>
                </c:pt>
                <c:pt idx="2">
                  <c:v>i02n12</c:v>
                </c:pt>
                <c:pt idx="3">
                  <c:v>i03n11</c:v>
                </c:pt>
                <c:pt idx="4">
                  <c:v>i04n10</c:v>
                </c:pt>
                <c:pt idx="5">
                  <c:v>i05n09</c:v>
                </c:pt>
                <c:pt idx="6">
                  <c:v>i06n08</c:v>
                </c:pt>
                <c:pt idx="7">
                  <c:v>i07n07</c:v>
                </c:pt>
                <c:pt idx="8">
                  <c:v>i08n06</c:v>
                </c:pt>
                <c:pt idx="9">
                  <c:v>i09n05</c:v>
                </c:pt>
                <c:pt idx="10">
                  <c:v>i10n04</c:v>
                </c:pt>
                <c:pt idx="11">
                  <c:v>i11n03</c:v>
                </c:pt>
                <c:pt idx="12">
                  <c:v>i12n02</c:v>
                </c:pt>
                <c:pt idx="13">
                  <c:v>i13n01</c:v>
                </c:pt>
                <c:pt idx="14">
                  <c:v>i14n00</c:v>
                </c:pt>
                <c:pt idx="15">
                  <c:v>average</c:v>
                </c:pt>
              </c:strCache>
            </c:strRef>
          </c:cat>
          <c:val>
            <c:numRef>
              <c:f>IPC!$B$2:$B$17</c:f>
              <c:numCache>
                <c:formatCode>0.00%</c:formatCode>
                <c:ptCount val="16"/>
                <c:pt idx="0">
                  <c:v>0.0006</c:v>
                </c:pt>
                <c:pt idx="1">
                  <c:v>-0.0008</c:v>
                </c:pt>
                <c:pt idx="2">
                  <c:v>0.0017</c:v>
                </c:pt>
                <c:pt idx="3">
                  <c:v>0.0152</c:v>
                </c:pt>
                <c:pt idx="4">
                  <c:v>0.066</c:v>
                </c:pt>
                <c:pt idx="5">
                  <c:v>0.1267</c:v>
                </c:pt>
                <c:pt idx="6">
                  <c:v>0.1476</c:v>
                </c:pt>
                <c:pt idx="7">
                  <c:v>0.23</c:v>
                </c:pt>
                <c:pt idx="8">
                  <c:v>0.1924</c:v>
                </c:pt>
                <c:pt idx="9">
                  <c:v>0.1716</c:v>
                </c:pt>
                <c:pt idx="10">
                  <c:v>0.0714</c:v>
                </c:pt>
                <c:pt idx="11">
                  <c:v>0.0572</c:v>
                </c:pt>
                <c:pt idx="12">
                  <c:v>0.0245</c:v>
                </c:pt>
                <c:pt idx="13">
                  <c:v>0.0105</c:v>
                </c:pt>
                <c:pt idx="14">
                  <c:v>0.0205</c:v>
                </c:pt>
                <c:pt idx="15">
                  <c:v>0.0756733333333333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3563608"/>
        <c:axId val="1833407496"/>
      </c:barChart>
      <c:catAx>
        <c:axId val="183356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833407496"/>
        <c:crosses val="autoZero"/>
        <c:auto val="1"/>
        <c:lblAlgn val="ctr"/>
        <c:lblOffset val="100"/>
        <c:noMultiLvlLbl val="0"/>
      </c:catAx>
      <c:valAx>
        <c:axId val="1833407496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83356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Sensitivity!$B$17:$E$17</c:f>
              <c:numCache>
                <c:formatCode>0%</c:formatCode>
                <c:ptCount val="4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  <c:pt idx="3">
                  <c:v>0.8</c:v>
                </c:pt>
              </c:numCache>
            </c:numRef>
          </c:cat>
          <c:val>
            <c:numRef>
              <c:f>Sensitivity!$B$16:$E$16</c:f>
              <c:numCache>
                <c:formatCode>General</c:formatCode>
                <c:ptCount val="4"/>
                <c:pt idx="0">
                  <c:v>0.37</c:v>
                </c:pt>
                <c:pt idx="1">
                  <c:v>0.46</c:v>
                </c:pt>
                <c:pt idx="2">
                  <c:v>0.31</c:v>
                </c:pt>
                <c:pt idx="3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0276952"/>
        <c:axId val="1850165528"/>
      </c:barChart>
      <c:catAx>
        <c:axId val="185027695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50165528"/>
        <c:crosses val="autoZero"/>
        <c:auto val="1"/>
        <c:lblAlgn val="ctr"/>
        <c:lblOffset val="100"/>
        <c:noMultiLvlLbl val="0"/>
      </c:catAx>
      <c:valAx>
        <c:axId val="1850165528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zh-CHS" sz="1400" dirty="0" smtClean="0"/>
                  <a:t>IPC</a:t>
                </a:r>
                <a:r>
                  <a:rPr lang="en-US" altLang="zh-CHS" sz="1400" baseline="0" dirty="0" smtClean="0"/>
                  <a:t> (</a:t>
                </a:r>
                <a:r>
                  <a:rPr lang="en-US" altLang="zh-CHS" sz="1400" dirty="0" smtClean="0"/>
                  <a:t>Harmonic Mean)</a:t>
                </a:r>
                <a:endParaRPr lang="zh-CHS" altLang="en-US" sz="14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50276952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Number of Migrations</c:v>
          </c:tx>
          <c:invertIfNegative val="0"/>
          <c:cat>
            <c:numRef>
              <c:f>Sensitivity!$B$17:$E$17</c:f>
              <c:numCache>
                <c:formatCode>0%</c:formatCode>
                <c:ptCount val="4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  <c:pt idx="3">
                  <c:v>0.8</c:v>
                </c:pt>
              </c:numCache>
            </c:numRef>
          </c:cat>
          <c:val>
            <c:numRef>
              <c:f>Sensitivity!$B$19:$B$22</c:f>
              <c:numCache>
                <c:formatCode>General</c:formatCode>
                <c:ptCount val="4"/>
                <c:pt idx="0">
                  <c:v>14.0</c:v>
                </c:pt>
                <c:pt idx="1">
                  <c:v>8.0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8563736"/>
        <c:axId val="1788577944"/>
      </c:barChart>
      <c:catAx>
        <c:axId val="1788563736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577944"/>
        <c:crosses val="autoZero"/>
        <c:auto val="1"/>
        <c:lblAlgn val="ctr"/>
        <c:lblOffset val="100"/>
        <c:noMultiLvlLbl val="0"/>
      </c:catAx>
      <c:valAx>
        <c:axId val="1788577944"/>
        <c:scaling>
          <c:orientation val="minMax"/>
          <c:max val="16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zh-CHS" sz="1400"/>
                  <a:t>Number of Migration</a:t>
                </a:r>
                <a:endParaRPr lang="zh-CHS" altLang="en-US" sz="14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563736"/>
        <c:crosses val="autoZero"/>
        <c:crossBetween val="between"/>
        <c:majorUnit val="4.0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Sensitivity!$M$17:$O$17</c:f>
              <c:strCache>
                <c:ptCount val="3"/>
                <c:pt idx="0">
                  <c:v>5s</c:v>
                </c:pt>
                <c:pt idx="1">
                  <c:v>30s</c:v>
                </c:pt>
                <c:pt idx="2">
                  <c:v>60s</c:v>
                </c:pt>
              </c:strCache>
            </c:strRef>
          </c:cat>
          <c:val>
            <c:numRef>
              <c:f>Sensitivity!$M$16:$O$16</c:f>
              <c:numCache>
                <c:formatCode>General</c:formatCode>
                <c:ptCount val="3"/>
                <c:pt idx="0">
                  <c:v>0.46</c:v>
                </c:pt>
                <c:pt idx="1">
                  <c:v>0.45</c:v>
                </c:pt>
                <c:pt idx="2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8352488"/>
        <c:axId val="1788346760"/>
      </c:barChart>
      <c:catAx>
        <c:axId val="1788352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346760"/>
        <c:crosses val="autoZero"/>
        <c:auto val="1"/>
        <c:lblAlgn val="ctr"/>
        <c:lblOffset val="100"/>
        <c:noMultiLvlLbl val="0"/>
      </c:catAx>
      <c:valAx>
        <c:axId val="1788346760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zh-CHS" sz="1400" dirty="0" smtClean="0"/>
                  <a:t>IPC (Harmonic Mean)</a:t>
                </a:r>
                <a:endParaRPr lang="zh-CHS" altLang="en-US" sz="14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352488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Sensitivity!$W$17:$Z$17</c:f>
              <c:numCache>
                <c:formatCode>General</c:formatCode>
                <c:ptCount val="4"/>
                <c:pt idx="0">
                  <c:v>20.0</c:v>
                </c:pt>
                <c:pt idx="1">
                  <c:v>40.0</c:v>
                </c:pt>
                <c:pt idx="2">
                  <c:v>60.0</c:v>
                </c:pt>
                <c:pt idx="3">
                  <c:v>80.0</c:v>
                </c:pt>
              </c:numCache>
            </c:numRef>
          </c:cat>
          <c:val>
            <c:numRef>
              <c:f>Sensitivity!$W$16:$Z$16</c:f>
              <c:numCache>
                <c:formatCode>General</c:formatCode>
                <c:ptCount val="4"/>
                <c:pt idx="0">
                  <c:v>0.41</c:v>
                </c:pt>
                <c:pt idx="1">
                  <c:v>0.42</c:v>
                </c:pt>
                <c:pt idx="2">
                  <c:v>0.42</c:v>
                </c:pt>
                <c:pt idx="3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8311464"/>
        <c:axId val="1788310488"/>
      </c:barChart>
      <c:catAx>
        <c:axId val="1788311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310488"/>
        <c:crosses val="autoZero"/>
        <c:auto val="1"/>
        <c:lblAlgn val="ctr"/>
        <c:lblOffset val="100"/>
        <c:noMultiLvlLbl val="0"/>
      </c:catAx>
      <c:valAx>
        <c:axId val="1788310488"/>
        <c:scaling>
          <c:orientation val="minMax"/>
          <c:max val="0.5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zh-CHS" sz="1400" dirty="0" smtClean="0"/>
                  <a:t>IPC (Harmonic</a:t>
                </a:r>
                <a:r>
                  <a:rPr lang="en-US" altLang="zh-CHS" sz="1400" baseline="0" dirty="0" smtClean="0"/>
                  <a:t> Mean)</a:t>
                </a:r>
                <a:endParaRPr lang="en-US" altLang="zh-CHS" sz="14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311464"/>
        <c:crosses val="autoZero"/>
        <c:crossBetween val="between"/>
        <c:majorUnit val="0.1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377734033246"/>
          <c:y val="0.219782246417065"/>
          <c:w val="0.850265857392826"/>
          <c:h val="0.340279135651594"/>
        </c:manualLayout>
      </c:layout>
      <c:barChart>
        <c:barDir val="col"/>
        <c:grouping val="clustered"/>
        <c:varyColors val="0"/>
        <c:ser>
          <c:idx val="5"/>
          <c:order val="0"/>
          <c:tx>
            <c:strRef>
              <c:f>Sheet1!$G$1</c:f>
              <c:strCache>
                <c:ptCount val="1"/>
                <c:pt idx="0">
                  <c:v>Normalized Maxium Slowdown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Sheet1!$H$2:$H$32</c:f>
              <c:numCache>
                <c:formatCode>0.00%</c:formatCode>
                <c:ptCount val="31"/>
                <c:pt idx="0">
                  <c:v>0.1457</c:v>
                </c:pt>
                <c:pt idx="1">
                  <c:v>0.4276</c:v>
                </c:pt>
                <c:pt idx="2">
                  <c:v>0.2366</c:v>
                </c:pt>
                <c:pt idx="3">
                  <c:v>0.0769</c:v>
                </c:pt>
                <c:pt idx="4">
                  <c:v>0.3365</c:v>
                </c:pt>
                <c:pt idx="5">
                  <c:v>0.25</c:v>
                </c:pt>
                <c:pt idx="6">
                  <c:v>0.0649</c:v>
                </c:pt>
                <c:pt idx="7">
                  <c:v>0.1176</c:v>
                </c:pt>
                <c:pt idx="8">
                  <c:v>0.4833</c:v>
                </c:pt>
                <c:pt idx="9">
                  <c:v>-0.0333000000000001</c:v>
                </c:pt>
                <c:pt idx="10">
                  <c:v>0.0588</c:v>
                </c:pt>
                <c:pt idx="11">
                  <c:v>0.0333</c:v>
                </c:pt>
                <c:pt idx="12">
                  <c:v>0.3158</c:v>
                </c:pt>
                <c:pt idx="13">
                  <c:v>0.0739</c:v>
                </c:pt>
                <c:pt idx="14">
                  <c:v>0.0857</c:v>
                </c:pt>
                <c:pt idx="15">
                  <c:v>0.2069</c:v>
                </c:pt>
                <c:pt idx="16">
                  <c:v>0.2227</c:v>
                </c:pt>
                <c:pt idx="17">
                  <c:v>0.1169</c:v>
                </c:pt>
                <c:pt idx="18">
                  <c:v>-0.0588</c:v>
                </c:pt>
                <c:pt idx="19">
                  <c:v>0.087</c:v>
                </c:pt>
                <c:pt idx="20">
                  <c:v>0.1429</c:v>
                </c:pt>
                <c:pt idx="21">
                  <c:v>0.0323</c:v>
                </c:pt>
                <c:pt idx="22">
                  <c:v>0.1429</c:v>
                </c:pt>
                <c:pt idx="23">
                  <c:v>0.0323</c:v>
                </c:pt>
                <c:pt idx="24">
                  <c:v>0.0625</c:v>
                </c:pt>
                <c:pt idx="25">
                  <c:v>0.125</c:v>
                </c:pt>
                <c:pt idx="26">
                  <c:v>0.0</c:v>
                </c:pt>
                <c:pt idx="27">
                  <c:v>0.0</c:v>
                </c:pt>
                <c:pt idx="28">
                  <c:v>0.0405</c:v>
                </c:pt>
                <c:pt idx="29">
                  <c:v>0.0952</c:v>
                </c:pt>
                <c:pt idx="30">
                  <c:v>0.1307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8264152"/>
        <c:axId val="1788258168"/>
      </c:barChart>
      <c:catAx>
        <c:axId val="1788264152"/>
        <c:scaling>
          <c:orientation val="minMax"/>
        </c:scaling>
        <c:delete val="1"/>
        <c:axPos val="t"/>
        <c:numFmt formatCode="General" sourceLinked="0"/>
        <c:majorTickMark val="out"/>
        <c:minorTickMark val="none"/>
        <c:tickLblPos val="nextTo"/>
        <c:crossAx val="1788258168"/>
        <c:crosses val="autoZero"/>
        <c:auto val="1"/>
        <c:lblAlgn val="ctr"/>
        <c:lblOffset val="100"/>
        <c:noMultiLvlLbl val="0"/>
      </c:catAx>
      <c:valAx>
        <c:axId val="1788258168"/>
        <c:scaling>
          <c:orientation val="maxMin"/>
          <c:max val="0.5"/>
          <c:min val="0.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b="1" i="0" baseline="0" dirty="0" smtClean="0">
                    <a:effectLst/>
                  </a:rPr>
                  <a:t>Reduction in </a:t>
                </a:r>
              </a:p>
              <a:p>
                <a:pPr>
                  <a:defRPr sz="1200"/>
                </a:pPr>
                <a:r>
                  <a:rPr lang="en-US" sz="1200" b="1" i="0" baseline="0" dirty="0" smtClean="0">
                    <a:effectLst/>
                  </a:rPr>
                  <a:t>Maximum </a:t>
                </a:r>
                <a:endParaRPr lang="en-US" sz="1200" dirty="0" smtClean="0">
                  <a:effectLst/>
                </a:endParaRPr>
              </a:p>
              <a:p>
                <a:pPr>
                  <a:defRPr sz="1200"/>
                </a:pPr>
                <a:r>
                  <a:rPr lang="en-US" sz="1200" b="1" i="0" baseline="0" dirty="0" smtClean="0">
                    <a:effectLst/>
                  </a:rPr>
                  <a:t>Slowdown [%] </a:t>
                </a:r>
                <a:endParaRPr lang="en-US" sz="1200" dirty="0" smtClean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0194444444444444"/>
              <c:y val="0.16446755916009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264152"/>
        <c:crosses val="autoZero"/>
        <c:crossBetween val="between"/>
        <c:majorUnit val="0.1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368601621656"/>
          <c:y val="0.392087650185318"/>
          <c:w val="0.823497241848713"/>
          <c:h val="0.379745204809586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Sheet1!$F$1</c:f>
              <c:strCache>
                <c:ptCount val="1"/>
                <c:pt idx="0">
                  <c:v>Normalized WightedSpeedup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Sheet1!$I$2:$I$32</c:f>
              <c:numCache>
                <c:formatCode>0.00%</c:formatCode>
                <c:ptCount val="31"/>
                <c:pt idx="0">
                  <c:v>0.0407</c:v>
                </c:pt>
                <c:pt idx="1">
                  <c:v>0.0522</c:v>
                </c:pt>
                <c:pt idx="2">
                  <c:v>0.0304</c:v>
                </c:pt>
                <c:pt idx="3">
                  <c:v>0.0104</c:v>
                </c:pt>
                <c:pt idx="4">
                  <c:v>0.0214000000000001</c:v>
                </c:pt>
                <c:pt idx="5">
                  <c:v>0.0148999999999999</c:v>
                </c:pt>
                <c:pt idx="6">
                  <c:v>0.0168999999999999</c:v>
                </c:pt>
                <c:pt idx="7">
                  <c:v>0.0214000000000001</c:v>
                </c:pt>
                <c:pt idx="8">
                  <c:v>0.0601</c:v>
                </c:pt>
                <c:pt idx="9">
                  <c:v>0.0246999999999999</c:v>
                </c:pt>
                <c:pt idx="10">
                  <c:v>0.0145</c:v>
                </c:pt>
                <c:pt idx="11">
                  <c:v>0.00910000000000011</c:v>
                </c:pt>
                <c:pt idx="12">
                  <c:v>0.0645</c:v>
                </c:pt>
                <c:pt idx="13">
                  <c:v>0.0419</c:v>
                </c:pt>
                <c:pt idx="14">
                  <c:v>0.0365</c:v>
                </c:pt>
                <c:pt idx="15">
                  <c:v>0.0398000000000001</c:v>
                </c:pt>
                <c:pt idx="16">
                  <c:v>0.0575000000000001</c:v>
                </c:pt>
                <c:pt idx="17">
                  <c:v>0.0566</c:v>
                </c:pt>
                <c:pt idx="18">
                  <c:v>0.032</c:v>
                </c:pt>
                <c:pt idx="19">
                  <c:v>0.0555000000000001</c:v>
                </c:pt>
                <c:pt idx="20">
                  <c:v>0.0550999999999999</c:v>
                </c:pt>
                <c:pt idx="21">
                  <c:v>0.0468999999999999</c:v>
                </c:pt>
                <c:pt idx="22">
                  <c:v>0.0491999999999999</c:v>
                </c:pt>
                <c:pt idx="23">
                  <c:v>0.0670999999999999</c:v>
                </c:pt>
                <c:pt idx="24">
                  <c:v>0.0299</c:v>
                </c:pt>
                <c:pt idx="25">
                  <c:v>0.00590000000000002</c:v>
                </c:pt>
                <c:pt idx="26">
                  <c:v>0.0185</c:v>
                </c:pt>
                <c:pt idx="27">
                  <c:v>0.0185</c:v>
                </c:pt>
                <c:pt idx="28">
                  <c:v>0.0316000000000001</c:v>
                </c:pt>
                <c:pt idx="29">
                  <c:v>0.0178</c:v>
                </c:pt>
                <c:pt idx="30">
                  <c:v>0.0347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8139272"/>
        <c:axId val="1788136040"/>
      </c:barChart>
      <c:catAx>
        <c:axId val="1788139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136040"/>
        <c:crosses val="autoZero"/>
        <c:auto val="1"/>
        <c:lblAlgn val="ctr"/>
        <c:lblOffset val="100"/>
        <c:noMultiLvlLbl val="0"/>
      </c:catAx>
      <c:valAx>
        <c:axId val="1788136040"/>
        <c:scaling>
          <c:orientation val="minMax"/>
          <c:max val="0.07"/>
          <c:min val="0.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altLang="zh-CHS" sz="1200" dirty="0" smtClean="0"/>
                  <a:t>Weighted Speedup </a:t>
                </a:r>
              </a:p>
              <a:p>
                <a:pPr>
                  <a:defRPr sz="1200"/>
                </a:pPr>
                <a:r>
                  <a:rPr lang="en-US" altLang="zh-CHS" sz="1200" dirty="0" smtClean="0"/>
                  <a:t>Improvement [%]</a:t>
                </a:r>
                <a:endParaRPr lang="zh-CHS" altLang="en-US" sz="1200" dirty="0"/>
              </a:p>
            </c:rich>
          </c:tx>
          <c:layout>
            <c:manualLayout>
              <c:xMode val="edge"/>
              <c:yMode val="edge"/>
              <c:x val="0.0747489511412897"/>
              <c:y val="0.49365839781000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88139272"/>
        <c:crosses val="autoZero"/>
        <c:crossBetween val="between"/>
        <c:majorUnit val="0.01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817003922"/>
          <c:y val="0.159328521434821"/>
          <c:w val="0.18031586464171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(2)'!$D$5:$D$66</c:f>
              <c:numCache>
                <c:formatCode>General</c:formatCode>
                <c:ptCount val="62"/>
                <c:pt idx="0">
                  <c:v>0.03</c:v>
                </c:pt>
                <c:pt idx="1">
                  <c:v>23.98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</c:v>
                </c:pt>
                <c:pt idx="11">
                  <c:v>85.48</c:v>
                </c:pt>
                <c:pt idx="12">
                  <c:v>85.62</c:v>
                </c:pt>
                <c:pt idx="13">
                  <c:v>85.52</c:v>
                </c:pt>
                <c:pt idx="14">
                  <c:v>85.41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</c:numCache>
            </c:numRef>
          </c:val>
          <c:smooth val="0"/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(2)'!$N$5:$N$66</c:f>
              <c:numCache>
                <c:formatCode>General</c:formatCode>
                <c:ptCount val="62"/>
                <c:pt idx="0">
                  <c:v>0.0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</c:v>
                </c:pt>
                <c:pt idx="60">
                  <c:v>85.82</c:v>
                </c:pt>
                <c:pt idx="61">
                  <c:v>84.91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8272296"/>
        <c:axId val="-1994914584"/>
      </c:lineChart>
      <c:catAx>
        <c:axId val="178827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994914584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-1994914584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788272296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604427068994"/>
          <c:w val="0.17994233675336"/>
          <c:h val="0.432921094653378"/>
        </c:manualLayout>
      </c:layout>
      <c:lineChart>
        <c:grouping val="standard"/>
        <c:varyColors val="0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(2)'!$G$5:$G$66</c:f>
              <c:numCache>
                <c:formatCode>General</c:formatCode>
                <c:ptCount val="62"/>
                <c:pt idx="0">
                  <c:v>9.130000000000001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</c:v>
                </c:pt>
                <c:pt idx="5">
                  <c:v>19.17000000000001</c:v>
                </c:pt>
                <c:pt idx="6">
                  <c:v>19.17000000000001</c:v>
                </c:pt>
                <c:pt idx="7">
                  <c:v>19.17000000000001</c:v>
                </c:pt>
                <c:pt idx="8">
                  <c:v>19.17000000000001</c:v>
                </c:pt>
                <c:pt idx="9">
                  <c:v>19.17000000000001</c:v>
                </c:pt>
                <c:pt idx="10">
                  <c:v>19.17000000000001</c:v>
                </c:pt>
                <c:pt idx="11">
                  <c:v>19.17000000000001</c:v>
                </c:pt>
                <c:pt idx="12">
                  <c:v>19.17000000000001</c:v>
                </c:pt>
                <c:pt idx="13">
                  <c:v>19.17000000000001</c:v>
                </c:pt>
                <c:pt idx="14">
                  <c:v>19.17000000000001</c:v>
                </c:pt>
                <c:pt idx="15">
                  <c:v>19.17000000000001</c:v>
                </c:pt>
                <c:pt idx="16">
                  <c:v>19.17000000000001</c:v>
                </c:pt>
                <c:pt idx="17">
                  <c:v>19.17000000000001</c:v>
                </c:pt>
                <c:pt idx="18">
                  <c:v>19.17000000000001</c:v>
                </c:pt>
                <c:pt idx="19">
                  <c:v>19.17000000000001</c:v>
                </c:pt>
                <c:pt idx="20">
                  <c:v>19.17000000000001</c:v>
                </c:pt>
                <c:pt idx="21">
                  <c:v>19.17000000000001</c:v>
                </c:pt>
                <c:pt idx="22">
                  <c:v>19.17000000000001</c:v>
                </c:pt>
                <c:pt idx="23">
                  <c:v>19.17000000000001</c:v>
                </c:pt>
                <c:pt idx="24">
                  <c:v>19.17000000000001</c:v>
                </c:pt>
                <c:pt idx="25">
                  <c:v>19.17000000000001</c:v>
                </c:pt>
                <c:pt idx="26">
                  <c:v>19.17000000000001</c:v>
                </c:pt>
                <c:pt idx="27">
                  <c:v>19.17000000000001</c:v>
                </c:pt>
                <c:pt idx="28">
                  <c:v>19.17000000000001</c:v>
                </c:pt>
                <c:pt idx="29">
                  <c:v>19.17000000000001</c:v>
                </c:pt>
                <c:pt idx="30">
                  <c:v>19.17000000000001</c:v>
                </c:pt>
                <c:pt idx="31">
                  <c:v>19.17000000000001</c:v>
                </c:pt>
                <c:pt idx="32">
                  <c:v>19.17000000000001</c:v>
                </c:pt>
                <c:pt idx="33">
                  <c:v>19.17000000000001</c:v>
                </c:pt>
                <c:pt idx="34">
                  <c:v>19.17000000000001</c:v>
                </c:pt>
                <c:pt idx="35">
                  <c:v>19.17000000000001</c:v>
                </c:pt>
                <c:pt idx="36">
                  <c:v>19.17000000000001</c:v>
                </c:pt>
                <c:pt idx="37">
                  <c:v>19.17000000000001</c:v>
                </c:pt>
                <c:pt idx="38">
                  <c:v>19.17000000000001</c:v>
                </c:pt>
                <c:pt idx="39">
                  <c:v>19.17000000000001</c:v>
                </c:pt>
                <c:pt idx="40">
                  <c:v>19.17000000000001</c:v>
                </c:pt>
                <c:pt idx="41">
                  <c:v>19.17000000000001</c:v>
                </c:pt>
                <c:pt idx="42">
                  <c:v>19.17000000000001</c:v>
                </c:pt>
                <c:pt idx="43">
                  <c:v>19.17000000000001</c:v>
                </c:pt>
                <c:pt idx="44">
                  <c:v>19.17000000000001</c:v>
                </c:pt>
                <c:pt idx="45">
                  <c:v>19.17000000000001</c:v>
                </c:pt>
                <c:pt idx="46">
                  <c:v>19.17000000000001</c:v>
                </c:pt>
                <c:pt idx="47">
                  <c:v>19.17000000000001</c:v>
                </c:pt>
                <c:pt idx="48">
                  <c:v>19.17000000000001</c:v>
                </c:pt>
                <c:pt idx="49">
                  <c:v>19.17000000000001</c:v>
                </c:pt>
                <c:pt idx="50">
                  <c:v>19.17000000000001</c:v>
                </c:pt>
                <c:pt idx="51">
                  <c:v>19.17000000000001</c:v>
                </c:pt>
                <c:pt idx="52">
                  <c:v>19.17000000000001</c:v>
                </c:pt>
                <c:pt idx="53">
                  <c:v>19.17000000000001</c:v>
                </c:pt>
                <c:pt idx="54">
                  <c:v>19.17000000000001</c:v>
                </c:pt>
                <c:pt idx="55">
                  <c:v>19.17000000000001</c:v>
                </c:pt>
                <c:pt idx="56">
                  <c:v>19.17000000000001</c:v>
                </c:pt>
                <c:pt idx="57">
                  <c:v>19.17000000000001</c:v>
                </c:pt>
                <c:pt idx="58">
                  <c:v>19.17000000000001</c:v>
                </c:pt>
                <c:pt idx="59">
                  <c:v>19.17000000000001</c:v>
                </c:pt>
                <c:pt idx="60">
                  <c:v>19.17000000000001</c:v>
                </c:pt>
                <c:pt idx="61">
                  <c:v>19.17000000000001</c:v>
                </c:pt>
              </c:numCache>
            </c:numRef>
          </c:val>
          <c:smooth val="0"/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(2)'!$Q$5:$Q$66</c:f>
              <c:numCache>
                <c:formatCode>General</c:formatCode>
                <c:ptCount val="62"/>
                <c:pt idx="0">
                  <c:v>9.720000000000001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</c:v>
                </c:pt>
                <c:pt idx="15">
                  <c:v>12.95</c:v>
                </c:pt>
                <c:pt idx="16">
                  <c:v>12.95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58581496"/>
        <c:axId val="-1995305288"/>
      </c:lineChart>
      <c:catAx>
        <c:axId val="-2058581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995305288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-1995305288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-2058581496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59328521434821"/>
          <c:w val="0.178554176940004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(2)'!$K$5:$K$66</c:f>
              <c:numCache>
                <c:formatCode>General</c:formatCode>
                <c:ptCount val="62"/>
                <c:pt idx="0">
                  <c:v>18.155</c:v>
                </c:pt>
                <c:pt idx="1">
                  <c:v>70.275</c:v>
                </c:pt>
                <c:pt idx="2">
                  <c:v>69.745</c:v>
                </c:pt>
                <c:pt idx="3">
                  <c:v>69.97999999999998</c:v>
                </c:pt>
                <c:pt idx="4">
                  <c:v>68.44</c:v>
                </c:pt>
                <c:pt idx="5">
                  <c:v>70.07499999999998</c:v>
                </c:pt>
                <c:pt idx="6">
                  <c:v>71.38</c:v>
                </c:pt>
                <c:pt idx="7">
                  <c:v>70.635</c:v>
                </c:pt>
                <c:pt idx="8">
                  <c:v>70.71000000000002</c:v>
                </c:pt>
                <c:pt idx="9">
                  <c:v>68.1</c:v>
                </c:pt>
                <c:pt idx="10">
                  <c:v>68.975</c:v>
                </c:pt>
                <c:pt idx="11">
                  <c:v>70.47999999999998</c:v>
                </c:pt>
                <c:pt idx="12">
                  <c:v>67.38</c:v>
                </c:pt>
                <c:pt idx="13">
                  <c:v>65.51</c:v>
                </c:pt>
                <c:pt idx="14">
                  <c:v>65.65</c:v>
                </c:pt>
                <c:pt idx="15">
                  <c:v>69.285</c:v>
                </c:pt>
                <c:pt idx="16">
                  <c:v>68.285</c:v>
                </c:pt>
                <c:pt idx="17">
                  <c:v>70.835</c:v>
                </c:pt>
                <c:pt idx="18">
                  <c:v>71.09</c:v>
                </c:pt>
                <c:pt idx="19">
                  <c:v>70.67999999999998</c:v>
                </c:pt>
                <c:pt idx="20">
                  <c:v>70.10499999999998</c:v>
                </c:pt>
                <c:pt idx="21">
                  <c:v>71.36</c:v>
                </c:pt>
                <c:pt idx="22">
                  <c:v>71.15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70.255</c:v>
                </c:pt>
                <c:pt idx="26">
                  <c:v>69.85499999999998</c:v>
                </c:pt>
                <c:pt idx="27">
                  <c:v>70.56</c:v>
                </c:pt>
                <c:pt idx="28">
                  <c:v>70.615</c:v>
                </c:pt>
                <c:pt idx="29">
                  <c:v>70.515</c:v>
                </c:pt>
                <c:pt idx="30">
                  <c:v>70.935</c:v>
                </c:pt>
                <c:pt idx="31">
                  <c:v>70.53</c:v>
                </c:pt>
                <c:pt idx="32">
                  <c:v>71.195</c:v>
                </c:pt>
                <c:pt idx="33">
                  <c:v>70.285</c:v>
                </c:pt>
                <c:pt idx="34">
                  <c:v>68.63</c:v>
                </c:pt>
                <c:pt idx="35">
                  <c:v>69.98500000000001</c:v>
                </c:pt>
                <c:pt idx="36">
                  <c:v>69.67999999999998</c:v>
                </c:pt>
                <c:pt idx="37">
                  <c:v>70.37499999999998</c:v>
                </c:pt>
                <c:pt idx="38">
                  <c:v>70.165</c:v>
                </c:pt>
                <c:pt idx="39">
                  <c:v>70.76</c:v>
                </c:pt>
                <c:pt idx="40">
                  <c:v>70.895</c:v>
                </c:pt>
                <c:pt idx="41">
                  <c:v>70.98</c:v>
                </c:pt>
                <c:pt idx="42">
                  <c:v>69.995</c:v>
                </c:pt>
                <c:pt idx="43">
                  <c:v>70.32499999999998</c:v>
                </c:pt>
                <c:pt idx="44">
                  <c:v>70.255</c:v>
                </c:pt>
                <c:pt idx="45">
                  <c:v>70.015</c:v>
                </c:pt>
                <c:pt idx="46">
                  <c:v>69.925</c:v>
                </c:pt>
                <c:pt idx="47">
                  <c:v>70.22</c:v>
                </c:pt>
                <c:pt idx="48">
                  <c:v>70.67999999999998</c:v>
                </c:pt>
                <c:pt idx="49">
                  <c:v>70.76</c:v>
                </c:pt>
                <c:pt idx="50">
                  <c:v>69.35</c:v>
                </c:pt>
                <c:pt idx="51">
                  <c:v>70.995</c:v>
                </c:pt>
                <c:pt idx="52">
                  <c:v>70.785</c:v>
                </c:pt>
                <c:pt idx="53">
                  <c:v>69.81500000000001</c:v>
                </c:pt>
                <c:pt idx="54">
                  <c:v>69.80000000000001</c:v>
                </c:pt>
                <c:pt idx="55">
                  <c:v>70.85499999999998</c:v>
                </c:pt>
                <c:pt idx="56">
                  <c:v>70.21000000000002</c:v>
                </c:pt>
                <c:pt idx="57">
                  <c:v>70.25</c:v>
                </c:pt>
                <c:pt idx="58">
                  <c:v>69.95500000000001</c:v>
                </c:pt>
                <c:pt idx="59">
                  <c:v>69.37</c:v>
                </c:pt>
                <c:pt idx="60">
                  <c:v>68.715</c:v>
                </c:pt>
                <c:pt idx="61">
                  <c:v>70.68499999999998</c:v>
                </c:pt>
              </c:numCache>
            </c:numRef>
          </c:val>
          <c:smooth val="0"/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(2)'!$U$5:$U$66</c:f>
              <c:numCache>
                <c:formatCode>General</c:formatCode>
                <c:ptCount val="62"/>
                <c:pt idx="0">
                  <c:v>1.825</c:v>
                </c:pt>
                <c:pt idx="1">
                  <c:v>1.62</c:v>
                </c:pt>
                <c:pt idx="2">
                  <c:v>3.49</c:v>
                </c:pt>
                <c:pt idx="3">
                  <c:v>3.325</c:v>
                </c:pt>
                <c:pt idx="4">
                  <c:v>3.46</c:v>
                </c:pt>
                <c:pt idx="5">
                  <c:v>3.0</c:v>
                </c:pt>
                <c:pt idx="6">
                  <c:v>3.275</c:v>
                </c:pt>
                <c:pt idx="7">
                  <c:v>3.314999999999999</c:v>
                </c:pt>
                <c:pt idx="8">
                  <c:v>3.225</c:v>
                </c:pt>
                <c:pt idx="9">
                  <c:v>3.334999999999999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2.915</c:v>
                </c:pt>
                <c:pt idx="24">
                  <c:v>3.025</c:v>
                </c:pt>
                <c:pt idx="25">
                  <c:v>2.995</c:v>
                </c:pt>
                <c:pt idx="26">
                  <c:v>3.025</c:v>
                </c:pt>
                <c:pt idx="27">
                  <c:v>3.075</c:v>
                </c:pt>
                <c:pt idx="28">
                  <c:v>3.035</c:v>
                </c:pt>
                <c:pt idx="29">
                  <c:v>3.0</c:v>
                </c:pt>
                <c:pt idx="30">
                  <c:v>3.07</c:v>
                </c:pt>
                <c:pt idx="31">
                  <c:v>2.985</c:v>
                </c:pt>
                <c:pt idx="32">
                  <c:v>2.97</c:v>
                </c:pt>
                <c:pt idx="33">
                  <c:v>2.96</c:v>
                </c:pt>
                <c:pt idx="34">
                  <c:v>2.96</c:v>
                </c:pt>
                <c:pt idx="35">
                  <c:v>3.005</c:v>
                </c:pt>
                <c:pt idx="36">
                  <c:v>3.035</c:v>
                </c:pt>
                <c:pt idx="37">
                  <c:v>3.055</c:v>
                </c:pt>
                <c:pt idx="38">
                  <c:v>3.025</c:v>
                </c:pt>
                <c:pt idx="39">
                  <c:v>2.99</c:v>
                </c:pt>
                <c:pt idx="40">
                  <c:v>3.055</c:v>
                </c:pt>
                <c:pt idx="41">
                  <c:v>3.085</c:v>
                </c:pt>
                <c:pt idx="42">
                  <c:v>3.055</c:v>
                </c:pt>
                <c:pt idx="43">
                  <c:v>2.99</c:v>
                </c:pt>
                <c:pt idx="44">
                  <c:v>3.12</c:v>
                </c:pt>
                <c:pt idx="45">
                  <c:v>2.995</c:v>
                </c:pt>
                <c:pt idx="46">
                  <c:v>3.055</c:v>
                </c:pt>
                <c:pt idx="47">
                  <c:v>3.08</c:v>
                </c:pt>
                <c:pt idx="48">
                  <c:v>3.135</c:v>
                </c:pt>
                <c:pt idx="49">
                  <c:v>3.045</c:v>
                </c:pt>
                <c:pt idx="50">
                  <c:v>3.059999999999999</c:v>
                </c:pt>
                <c:pt idx="51">
                  <c:v>3.11</c:v>
                </c:pt>
                <c:pt idx="52">
                  <c:v>3.14</c:v>
                </c:pt>
                <c:pt idx="53">
                  <c:v>3.175</c:v>
                </c:pt>
                <c:pt idx="54">
                  <c:v>3.02</c:v>
                </c:pt>
                <c:pt idx="55">
                  <c:v>3.0</c:v>
                </c:pt>
                <c:pt idx="56">
                  <c:v>3.075</c:v>
                </c:pt>
                <c:pt idx="57">
                  <c:v>4.83</c:v>
                </c:pt>
                <c:pt idx="58">
                  <c:v>5.869999999999996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13364664"/>
        <c:axId val="-1995259608"/>
      </c:lineChart>
      <c:catAx>
        <c:axId val="-2013364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995259608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-1995259608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-2013364664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817003922"/>
          <c:y val="0.159328521434821"/>
          <c:w val="0.360450520897887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(2)'!$D$5:$D$126</c:f>
              <c:numCache>
                <c:formatCode>General</c:formatCode>
                <c:ptCount val="122"/>
                <c:pt idx="0">
                  <c:v>0.03</c:v>
                </c:pt>
                <c:pt idx="1">
                  <c:v>23.98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</c:v>
                </c:pt>
                <c:pt idx="11">
                  <c:v>85.48</c:v>
                </c:pt>
                <c:pt idx="12">
                  <c:v>85.62</c:v>
                </c:pt>
                <c:pt idx="13">
                  <c:v>85.52</c:v>
                </c:pt>
                <c:pt idx="14">
                  <c:v>85.41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85.62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73.35</c:v>
                </c:pt>
                <c:pt idx="121">
                  <c:v>73.43</c:v>
                </c:pt>
              </c:numCache>
            </c:numRef>
          </c:val>
          <c:smooth val="0"/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(2)'!$N$5:$N$126</c:f>
              <c:numCache>
                <c:formatCode>General</c:formatCode>
                <c:ptCount val="122"/>
                <c:pt idx="0">
                  <c:v>0.0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</c:v>
                </c:pt>
                <c:pt idx="60">
                  <c:v>85.82</c:v>
                </c:pt>
                <c:pt idx="61">
                  <c:v>84.91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85.67999999999998</c:v>
                </c:pt>
                <c:pt idx="116">
                  <c:v>84.58</c:v>
                </c:pt>
                <c:pt idx="117">
                  <c:v>85.0</c:v>
                </c:pt>
                <c:pt idx="118">
                  <c:v>85.56</c:v>
                </c:pt>
                <c:pt idx="119">
                  <c:v>85.56</c:v>
                </c:pt>
                <c:pt idx="120">
                  <c:v>84.96</c:v>
                </c:pt>
                <c:pt idx="121">
                  <c:v>85.05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13876536"/>
        <c:axId val="-1994600536"/>
      </c:lineChart>
      <c:catAx>
        <c:axId val="-2013876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994600536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-1994600536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-2013876536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604427068994"/>
          <c:w val="0.361760518571542"/>
          <c:h val="0.432921094653378"/>
        </c:manualLayout>
      </c:layout>
      <c:lineChart>
        <c:grouping val="standard"/>
        <c:varyColors val="0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(2)'!$G$5:$G$126</c:f>
              <c:numCache>
                <c:formatCode>General</c:formatCode>
                <c:ptCount val="122"/>
                <c:pt idx="0">
                  <c:v>9.130000000000001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</c:v>
                </c:pt>
                <c:pt idx="5">
                  <c:v>19.17000000000001</c:v>
                </c:pt>
                <c:pt idx="6">
                  <c:v>19.17000000000001</c:v>
                </c:pt>
                <c:pt idx="7">
                  <c:v>19.17000000000001</c:v>
                </c:pt>
                <c:pt idx="8">
                  <c:v>19.17000000000001</c:v>
                </c:pt>
                <c:pt idx="9">
                  <c:v>19.17000000000001</c:v>
                </c:pt>
                <c:pt idx="10">
                  <c:v>19.17000000000001</c:v>
                </c:pt>
                <c:pt idx="11">
                  <c:v>19.17000000000001</c:v>
                </c:pt>
                <c:pt idx="12">
                  <c:v>19.17000000000001</c:v>
                </c:pt>
                <c:pt idx="13">
                  <c:v>19.17000000000001</c:v>
                </c:pt>
                <c:pt idx="14">
                  <c:v>19.17000000000001</c:v>
                </c:pt>
                <c:pt idx="15">
                  <c:v>19.17000000000001</c:v>
                </c:pt>
                <c:pt idx="16">
                  <c:v>19.17000000000001</c:v>
                </c:pt>
                <c:pt idx="17">
                  <c:v>19.17000000000001</c:v>
                </c:pt>
                <c:pt idx="18">
                  <c:v>19.17000000000001</c:v>
                </c:pt>
                <c:pt idx="19">
                  <c:v>19.17000000000001</c:v>
                </c:pt>
                <c:pt idx="20">
                  <c:v>19.17000000000001</c:v>
                </c:pt>
                <c:pt idx="21">
                  <c:v>19.17000000000001</c:v>
                </c:pt>
                <c:pt idx="22">
                  <c:v>19.17000000000001</c:v>
                </c:pt>
                <c:pt idx="23">
                  <c:v>19.17000000000001</c:v>
                </c:pt>
                <c:pt idx="24">
                  <c:v>19.17000000000001</c:v>
                </c:pt>
                <c:pt idx="25">
                  <c:v>19.17000000000001</c:v>
                </c:pt>
                <c:pt idx="26">
                  <c:v>19.17000000000001</c:v>
                </c:pt>
                <c:pt idx="27">
                  <c:v>19.17000000000001</c:v>
                </c:pt>
                <c:pt idx="28">
                  <c:v>19.17000000000001</c:v>
                </c:pt>
                <c:pt idx="29">
                  <c:v>19.17000000000001</c:v>
                </c:pt>
                <c:pt idx="30">
                  <c:v>19.17000000000001</c:v>
                </c:pt>
                <c:pt idx="31">
                  <c:v>19.17000000000001</c:v>
                </c:pt>
                <c:pt idx="32">
                  <c:v>19.17000000000001</c:v>
                </c:pt>
                <c:pt idx="33">
                  <c:v>19.17000000000001</c:v>
                </c:pt>
                <c:pt idx="34">
                  <c:v>19.17000000000001</c:v>
                </c:pt>
                <c:pt idx="35">
                  <c:v>19.17000000000001</c:v>
                </c:pt>
                <c:pt idx="36">
                  <c:v>19.17000000000001</c:v>
                </c:pt>
                <c:pt idx="37">
                  <c:v>19.17000000000001</c:v>
                </c:pt>
                <c:pt idx="38">
                  <c:v>19.17000000000001</c:v>
                </c:pt>
                <c:pt idx="39">
                  <c:v>19.17000000000001</c:v>
                </c:pt>
                <c:pt idx="40">
                  <c:v>19.17000000000001</c:v>
                </c:pt>
                <c:pt idx="41">
                  <c:v>19.17000000000001</c:v>
                </c:pt>
                <c:pt idx="42">
                  <c:v>19.17000000000001</c:v>
                </c:pt>
                <c:pt idx="43">
                  <c:v>19.17000000000001</c:v>
                </c:pt>
                <c:pt idx="44">
                  <c:v>19.17000000000001</c:v>
                </c:pt>
                <c:pt idx="45">
                  <c:v>19.17000000000001</c:v>
                </c:pt>
                <c:pt idx="46">
                  <c:v>19.17000000000001</c:v>
                </c:pt>
                <c:pt idx="47">
                  <c:v>19.17000000000001</c:v>
                </c:pt>
                <c:pt idx="48">
                  <c:v>19.17000000000001</c:v>
                </c:pt>
                <c:pt idx="49">
                  <c:v>19.17000000000001</c:v>
                </c:pt>
                <c:pt idx="50">
                  <c:v>19.17000000000001</c:v>
                </c:pt>
                <c:pt idx="51">
                  <c:v>19.17000000000001</c:v>
                </c:pt>
                <c:pt idx="52">
                  <c:v>19.17000000000001</c:v>
                </c:pt>
                <c:pt idx="53">
                  <c:v>19.17000000000001</c:v>
                </c:pt>
                <c:pt idx="54">
                  <c:v>19.17000000000001</c:v>
                </c:pt>
                <c:pt idx="55">
                  <c:v>19.17000000000001</c:v>
                </c:pt>
                <c:pt idx="56">
                  <c:v>19.17000000000001</c:v>
                </c:pt>
                <c:pt idx="57">
                  <c:v>19.17000000000001</c:v>
                </c:pt>
                <c:pt idx="58">
                  <c:v>19.17000000000001</c:v>
                </c:pt>
                <c:pt idx="59">
                  <c:v>19.17000000000001</c:v>
                </c:pt>
                <c:pt idx="60">
                  <c:v>19.17000000000001</c:v>
                </c:pt>
                <c:pt idx="61">
                  <c:v>19.17000000000001</c:v>
                </c:pt>
                <c:pt idx="62">
                  <c:v>19.17000000000001</c:v>
                </c:pt>
                <c:pt idx="63">
                  <c:v>16.46</c:v>
                </c:pt>
                <c:pt idx="64">
                  <c:v>27.01</c:v>
                </c:pt>
                <c:pt idx="65">
                  <c:v>18.35</c:v>
                </c:pt>
                <c:pt idx="66">
                  <c:v>18.35</c:v>
                </c:pt>
                <c:pt idx="67">
                  <c:v>18.35</c:v>
                </c:pt>
                <c:pt idx="68">
                  <c:v>18.35</c:v>
                </c:pt>
                <c:pt idx="69">
                  <c:v>18.35</c:v>
                </c:pt>
                <c:pt idx="70">
                  <c:v>18.35</c:v>
                </c:pt>
                <c:pt idx="71">
                  <c:v>18.35</c:v>
                </c:pt>
                <c:pt idx="72">
                  <c:v>18.35</c:v>
                </c:pt>
                <c:pt idx="73">
                  <c:v>18.35</c:v>
                </c:pt>
                <c:pt idx="74">
                  <c:v>18.35</c:v>
                </c:pt>
                <c:pt idx="75">
                  <c:v>18.35</c:v>
                </c:pt>
                <c:pt idx="76">
                  <c:v>18.35</c:v>
                </c:pt>
                <c:pt idx="77">
                  <c:v>18.35</c:v>
                </c:pt>
                <c:pt idx="78">
                  <c:v>18.35</c:v>
                </c:pt>
                <c:pt idx="79">
                  <c:v>18.35</c:v>
                </c:pt>
                <c:pt idx="80">
                  <c:v>18.35</c:v>
                </c:pt>
                <c:pt idx="81">
                  <c:v>18.35</c:v>
                </c:pt>
                <c:pt idx="82">
                  <c:v>18.35</c:v>
                </c:pt>
                <c:pt idx="83">
                  <c:v>18.35</c:v>
                </c:pt>
                <c:pt idx="84">
                  <c:v>18.35</c:v>
                </c:pt>
                <c:pt idx="85">
                  <c:v>18.35</c:v>
                </c:pt>
                <c:pt idx="86">
                  <c:v>18.35</c:v>
                </c:pt>
                <c:pt idx="87">
                  <c:v>18.35</c:v>
                </c:pt>
                <c:pt idx="88">
                  <c:v>18.35</c:v>
                </c:pt>
                <c:pt idx="89">
                  <c:v>18.35</c:v>
                </c:pt>
                <c:pt idx="90">
                  <c:v>18.35</c:v>
                </c:pt>
                <c:pt idx="91">
                  <c:v>18.35</c:v>
                </c:pt>
                <c:pt idx="92">
                  <c:v>18.35</c:v>
                </c:pt>
                <c:pt idx="93">
                  <c:v>18.35</c:v>
                </c:pt>
                <c:pt idx="94">
                  <c:v>18.35</c:v>
                </c:pt>
                <c:pt idx="95">
                  <c:v>18.35</c:v>
                </c:pt>
                <c:pt idx="96">
                  <c:v>18.35</c:v>
                </c:pt>
                <c:pt idx="97">
                  <c:v>18.35</c:v>
                </c:pt>
                <c:pt idx="98">
                  <c:v>18.35</c:v>
                </c:pt>
                <c:pt idx="99">
                  <c:v>18.35</c:v>
                </c:pt>
                <c:pt idx="100">
                  <c:v>18.35</c:v>
                </c:pt>
                <c:pt idx="101">
                  <c:v>18.35</c:v>
                </c:pt>
                <c:pt idx="102">
                  <c:v>18.35</c:v>
                </c:pt>
                <c:pt idx="103">
                  <c:v>18.35</c:v>
                </c:pt>
                <c:pt idx="104">
                  <c:v>18.35</c:v>
                </c:pt>
                <c:pt idx="105">
                  <c:v>18.35</c:v>
                </c:pt>
                <c:pt idx="106">
                  <c:v>18.35</c:v>
                </c:pt>
                <c:pt idx="107">
                  <c:v>18.35</c:v>
                </c:pt>
                <c:pt idx="108">
                  <c:v>18.35</c:v>
                </c:pt>
                <c:pt idx="109">
                  <c:v>18.35</c:v>
                </c:pt>
                <c:pt idx="110">
                  <c:v>18.35</c:v>
                </c:pt>
                <c:pt idx="111">
                  <c:v>18.35</c:v>
                </c:pt>
                <c:pt idx="112">
                  <c:v>18.35</c:v>
                </c:pt>
                <c:pt idx="113">
                  <c:v>18.35</c:v>
                </c:pt>
                <c:pt idx="114">
                  <c:v>18.35</c:v>
                </c:pt>
                <c:pt idx="115">
                  <c:v>18.35</c:v>
                </c:pt>
                <c:pt idx="116">
                  <c:v>18.35</c:v>
                </c:pt>
                <c:pt idx="117">
                  <c:v>18.35</c:v>
                </c:pt>
                <c:pt idx="118">
                  <c:v>18.35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</c:numCache>
            </c:numRef>
          </c:val>
          <c:smooth val="0"/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  <c:pt idx="296">
                  <c:v>1480.0</c:v>
                </c:pt>
                <c:pt idx="297">
                  <c:v>1485.0</c:v>
                </c:pt>
                <c:pt idx="298">
                  <c:v>1490.0</c:v>
                </c:pt>
                <c:pt idx="299">
                  <c:v>1495.0</c:v>
                </c:pt>
                <c:pt idx="300">
                  <c:v>1500.0</c:v>
                </c:pt>
                <c:pt idx="301">
                  <c:v>1505.0</c:v>
                </c:pt>
                <c:pt idx="302">
                  <c:v>1510.0</c:v>
                </c:pt>
                <c:pt idx="303">
                  <c:v>1515.0</c:v>
                </c:pt>
                <c:pt idx="304">
                  <c:v>1520.0</c:v>
                </c:pt>
                <c:pt idx="305">
                  <c:v>1525.0</c:v>
                </c:pt>
              </c:numCache>
            </c:numRef>
          </c:cat>
          <c:val>
            <c:numRef>
              <c:f>'case study (2)'!$Q$5:$Q$126</c:f>
              <c:numCache>
                <c:formatCode>General</c:formatCode>
                <c:ptCount val="122"/>
                <c:pt idx="0">
                  <c:v>9.720000000000001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</c:v>
                </c:pt>
                <c:pt idx="15">
                  <c:v>12.95</c:v>
                </c:pt>
                <c:pt idx="16">
                  <c:v>12.95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09897352"/>
        <c:axId val="1876841416"/>
      </c:lineChart>
      <c:catAx>
        <c:axId val="-2009897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6841416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6841416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-2009897352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940772555"/>
          <c:y val="0.159328521434821"/>
          <c:w val="0.360372358758185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(2)'!$K$5:$K$126</c:f>
              <c:numCache>
                <c:formatCode>General</c:formatCode>
                <c:ptCount val="122"/>
                <c:pt idx="0">
                  <c:v>18.155</c:v>
                </c:pt>
                <c:pt idx="1">
                  <c:v>70.275</c:v>
                </c:pt>
                <c:pt idx="2">
                  <c:v>69.745</c:v>
                </c:pt>
                <c:pt idx="3">
                  <c:v>69.97999999999998</c:v>
                </c:pt>
                <c:pt idx="4">
                  <c:v>68.44</c:v>
                </c:pt>
                <c:pt idx="5">
                  <c:v>70.07499999999998</c:v>
                </c:pt>
                <c:pt idx="6">
                  <c:v>71.38</c:v>
                </c:pt>
                <c:pt idx="7">
                  <c:v>70.635</c:v>
                </c:pt>
                <c:pt idx="8">
                  <c:v>70.71000000000002</c:v>
                </c:pt>
                <c:pt idx="9">
                  <c:v>68.1</c:v>
                </c:pt>
                <c:pt idx="10">
                  <c:v>68.975</c:v>
                </c:pt>
                <c:pt idx="11">
                  <c:v>70.47999999999998</c:v>
                </c:pt>
                <c:pt idx="12">
                  <c:v>67.38</c:v>
                </c:pt>
                <c:pt idx="13">
                  <c:v>65.51</c:v>
                </c:pt>
                <c:pt idx="14">
                  <c:v>65.65</c:v>
                </c:pt>
                <c:pt idx="15">
                  <c:v>69.285</c:v>
                </c:pt>
                <c:pt idx="16">
                  <c:v>68.285</c:v>
                </c:pt>
                <c:pt idx="17">
                  <c:v>70.835</c:v>
                </c:pt>
                <c:pt idx="18">
                  <c:v>71.09</c:v>
                </c:pt>
                <c:pt idx="19">
                  <c:v>70.67999999999998</c:v>
                </c:pt>
                <c:pt idx="20">
                  <c:v>70.10499999999998</c:v>
                </c:pt>
                <c:pt idx="21">
                  <c:v>71.36</c:v>
                </c:pt>
                <c:pt idx="22">
                  <c:v>71.15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70.255</c:v>
                </c:pt>
                <c:pt idx="26">
                  <c:v>69.85499999999998</c:v>
                </c:pt>
                <c:pt idx="27">
                  <c:v>70.56</c:v>
                </c:pt>
                <c:pt idx="28">
                  <c:v>70.615</c:v>
                </c:pt>
                <c:pt idx="29">
                  <c:v>70.515</c:v>
                </c:pt>
                <c:pt idx="30">
                  <c:v>70.935</c:v>
                </c:pt>
                <c:pt idx="31">
                  <c:v>70.53</c:v>
                </c:pt>
                <c:pt idx="32">
                  <c:v>71.195</c:v>
                </c:pt>
                <c:pt idx="33">
                  <c:v>70.285</c:v>
                </c:pt>
                <c:pt idx="34">
                  <c:v>68.63</c:v>
                </c:pt>
                <c:pt idx="35">
                  <c:v>69.98500000000001</c:v>
                </c:pt>
                <c:pt idx="36">
                  <c:v>69.67999999999998</c:v>
                </c:pt>
                <c:pt idx="37">
                  <c:v>70.37499999999998</c:v>
                </c:pt>
                <c:pt idx="38">
                  <c:v>70.165</c:v>
                </c:pt>
                <c:pt idx="39">
                  <c:v>70.76</c:v>
                </c:pt>
                <c:pt idx="40">
                  <c:v>70.895</c:v>
                </c:pt>
                <c:pt idx="41">
                  <c:v>70.98</c:v>
                </c:pt>
                <c:pt idx="42">
                  <c:v>69.995</c:v>
                </c:pt>
                <c:pt idx="43">
                  <c:v>70.32499999999998</c:v>
                </c:pt>
                <c:pt idx="44">
                  <c:v>70.255</c:v>
                </c:pt>
                <c:pt idx="45">
                  <c:v>70.015</c:v>
                </c:pt>
                <c:pt idx="46">
                  <c:v>69.925</c:v>
                </c:pt>
                <c:pt idx="47">
                  <c:v>70.22</c:v>
                </c:pt>
                <c:pt idx="48">
                  <c:v>70.67999999999998</c:v>
                </c:pt>
                <c:pt idx="49">
                  <c:v>70.76</c:v>
                </c:pt>
                <c:pt idx="50">
                  <c:v>69.35</c:v>
                </c:pt>
                <c:pt idx="51">
                  <c:v>70.995</c:v>
                </c:pt>
                <c:pt idx="52">
                  <c:v>70.785</c:v>
                </c:pt>
                <c:pt idx="53">
                  <c:v>69.81500000000001</c:v>
                </c:pt>
                <c:pt idx="54">
                  <c:v>69.80000000000001</c:v>
                </c:pt>
                <c:pt idx="55">
                  <c:v>70.85499999999998</c:v>
                </c:pt>
                <c:pt idx="56">
                  <c:v>70.21000000000002</c:v>
                </c:pt>
                <c:pt idx="57">
                  <c:v>70.25</c:v>
                </c:pt>
                <c:pt idx="58">
                  <c:v>69.95500000000001</c:v>
                </c:pt>
                <c:pt idx="59">
                  <c:v>69.37</c:v>
                </c:pt>
                <c:pt idx="60">
                  <c:v>68.715</c:v>
                </c:pt>
                <c:pt idx="61">
                  <c:v>70.68499999999998</c:v>
                </c:pt>
                <c:pt idx="62">
                  <c:v>67.545</c:v>
                </c:pt>
                <c:pt idx="63">
                  <c:v>62.75</c:v>
                </c:pt>
                <c:pt idx="64">
                  <c:v>64.44</c:v>
                </c:pt>
                <c:pt idx="65">
                  <c:v>69.34</c:v>
                </c:pt>
                <c:pt idx="66">
                  <c:v>71.91</c:v>
                </c:pt>
                <c:pt idx="67">
                  <c:v>66.01</c:v>
                </c:pt>
                <c:pt idx="68">
                  <c:v>66.15499999999998</c:v>
                </c:pt>
                <c:pt idx="69">
                  <c:v>67.18499999999998</c:v>
                </c:pt>
                <c:pt idx="70">
                  <c:v>68.53</c:v>
                </c:pt>
                <c:pt idx="71">
                  <c:v>64.365</c:v>
                </c:pt>
                <c:pt idx="72">
                  <c:v>64.275</c:v>
                </c:pt>
                <c:pt idx="73">
                  <c:v>67.69</c:v>
                </c:pt>
                <c:pt idx="74">
                  <c:v>68.19</c:v>
                </c:pt>
                <c:pt idx="75">
                  <c:v>67.395</c:v>
                </c:pt>
                <c:pt idx="76">
                  <c:v>69.09500000000001</c:v>
                </c:pt>
                <c:pt idx="77">
                  <c:v>69.34</c:v>
                </c:pt>
                <c:pt idx="78">
                  <c:v>69.82499999999998</c:v>
                </c:pt>
                <c:pt idx="79">
                  <c:v>66.035</c:v>
                </c:pt>
                <c:pt idx="80">
                  <c:v>68.5</c:v>
                </c:pt>
                <c:pt idx="81">
                  <c:v>70.35499999999998</c:v>
                </c:pt>
                <c:pt idx="82">
                  <c:v>68.38999999999998</c:v>
                </c:pt>
                <c:pt idx="83">
                  <c:v>64.885</c:v>
                </c:pt>
                <c:pt idx="84">
                  <c:v>68.88</c:v>
                </c:pt>
                <c:pt idx="85">
                  <c:v>70.04</c:v>
                </c:pt>
                <c:pt idx="86">
                  <c:v>69.33500000000001</c:v>
                </c:pt>
                <c:pt idx="87">
                  <c:v>67.67499999999998</c:v>
                </c:pt>
                <c:pt idx="88">
                  <c:v>68.74000000000002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</c:v>
                </c:pt>
                <c:pt idx="93">
                  <c:v>69.88999999999998</c:v>
                </c:pt>
                <c:pt idx="94">
                  <c:v>66.7</c:v>
                </c:pt>
                <c:pt idx="95">
                  <c:v>66.225</c:v>
                </c:pt>
                <c:pt idx="96">
                  <c:v>62.99500000000001</c:v>
                </c:pt>
                <c:pt idx="97">
                  <c:v>70.975</c:v>
                </c:pt>
                <c:pt idx="98">
                  <c:v>69.965</c:v>
                </c:pt>
                <c:pt idx="99">
                  <c:v>70.415</c:v>
                </c:pt>
                <c:pt idx="100">
                  <c:v>70.665</c:v>
                </c:pt>
                <c:pt idx="101">
                  <c:v>69.03</c:v>
                </c:pt>
                <c:pt idx="102">
                  <c:v>70.11500000000001</c:v>
                </c:pt>
                <c:pt idx="103">
                  <c:v>69.51</c:v>
                </c:pt>
                <c:pt idx="104">
                  <c:v>70.59</c:v>
                </c:pt>
                <c:pt idx="105">
                  <c:v>70.0</c:v>
                </c:pt>
                <c:pt idx="106">
                  <c:v>69.43</c:v>
                </c:pt>
                <c:pt idx="107">
                  <c:v>67.05</c:v>
                </c:pt>
                <c:pt idx="108">
                  <c:v>68.27</c:v>
                </c:pt>
                <c:pt idx="109">
                  <c:v>65.775</c:v>
                </c:pt>
                <c:pt idx="110">
                  <c:v>68.725</c:v>
                </c:pt>
                <c:pt idx="111">
                  <c:v>71.34500000000001</c:v>
                </c:pt>
                <c:pt idx="112">
                  <c:v>71.905</c:v>
                </c:pt>
                <c:pt idx="113">
                  <c:v>71.935</c:v>
                </c:pt>
                <c:pt idx="114">
                  <c:v>72.2</c:v>
                </c:pt>
                <c:pt idx="115">
                  <c:v>72.135</c:v>
                </c:pt>
                <c:pt idx="116">
                  <c:v>70.56500000000001</c:v>
                </c:pt>
                <c:pt idx="117">
                  <c:v>71.465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</c:v>
                </c:pt>
                <c:pt idx="121">
                  <c:v>71.945</c:v>
                </c:pt>
              </c:numCache>
            </c:numRef>
          </c:val>
          <c:smooth val="0"/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(2)'!$U$5:$U$126</c:f>
              <c:numCache>
                <c:formatCode>General</c:formatCode>
                <c:ptCount val="122"/>
                <c:pt idx="0">
                  <c:v>1.825</c:v>
                </c:pt>
                <c:pt idx="1">
                  <c:v>1.62</c:v>
                </c:pt>
                <c:pt idx="2">
                  <c:v>3.49</c:v>
                </c:pt>
                <c:pt idx="3">
                  <c:v>3.325</c:v>
                </c:pt>
                <c:pt idx="4">
                  <c:v>3.46</c:v>
                </c:pt>
                <c:pt idx="5">
                  <c:v>3.0</c:v>
                </c:pt>
                <c:pt idx="6">
                  <c:v>3.275</c:v>
                </c:pt>
                <c:pt idx="7">
                  <c:v>3.314999999999999</c:v>
                </c:pt>
                <c:pt idx="8">
                  <c:v>3.225</c:v>
                </c:pt>
                <c:pt idx="9">
                  <c:v>3.334999999999999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2.915</c:v>
                </c:pt>
                <c:pt idx="24">
                  <c:v>3.025</c:v>
                </c:pt>
                <c:pt idx="25">
                  <c:v>2.995</c:v>
                </c:pt>
                <c:pt idx="26">
                  <c:v>3.025</c:v>
                </c:pt>
                <c:pt idx="27">
                  <c:v>3.075</c:v>
                </c:pt>
                <c:pt idx="28">
                  <c:v>3.035</c:v>
                </c:pt>
                <c:pt idx="29">
                  <c:v>3.0</c:v>
                </c:pt>
                <c:pt idx="30">
                  <c:v>3.07</c:v>
                </c:pt>
                <c:pt idx="31">
                  <c:v>2.985</c:v>
                </c:pt>
                <c:pt idx="32">
                  <c:v>2.97</c:v>
                </c:pt>
                <c:pt idx="33">
                  <c:v>2.96</c:v>
                </c:pt>
                <c:pt idx="34">
                  <c:v>2.96</c:v>
                </c:pt>
                <c:pt idx="35">
                  <c:v>3.005</c:v>
                </c:pt>
                <c:pt idx="36">
                  <c:v>3.035</c:v>
                </c:pt>
                <c:pt idx="37">
                  <c:v>3.055</c:v>
                </c:pt>
                <c:pt idx="38">
                  <c:v>3.025</c:v>
                </c:pt>
                <c:pt idx="39">
                  <c:v>2.99</c:v>
                </c:pt>
                <c:pt idx="40">
                  <c:v>3.055</c:v>
                </c:pt>
                <c:pt idx="41">
                  <c:v>3.085</c:v>
                </c:pt>
                <c:pt idx="42">
                  <c:v>3.055</c:v>
                </c:pt>
                <c:pt idx="43">
                  <c:v>2.99</c:v>
                </c:pt>
                <c:pt idx="44">
                  <c:v>3.12</c:v>
                </c:pt>
                <c:pt idx="45">
                  <c:v>2.995</c:v>
                </c:pt>
                <c:pt idx="46">
                  <c:v>3.055</c:v>
                </c:pt>
                <c:pt idx="47">
                  <c:v>3.08</c:v>
                </c:pt>
                <c:pt idx="48">
                  <c:v>3.135</c:v>
                </c:pt>
                <c:pt idx="49">
                  <c:v>3.045</c:v>
                </c:pt>
                <c:pt idx="50">
                  <c:v>3.059999999999999</c:v>
                </c:pt>
                <c:pt idx="51">
                  <c:v>3.11</c:v>
                </c:pt>
                <c:pt idx="52">
                  <c:v>3.14</c:v>
                </c:pt>
                <c:pt idx="53">
                  <c:v>3.175</c:v>
                </c:pt>
                <c:pt idx="54">
                  <c:v>3.02</c:v>
                </c:pt>
                <c:pt idx="55">
                  <c:v>3.0</c:v>
                </c:pt>
                <c:pt idx="56">
                  <c:v>3.075</c:v>
                </c:pt>
                <c:pt idx="57">
                  <c:v>4.83</c:v>
                </c:pt>
                <c:pt idx="58">
                  <c:v>5.869999999999996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6.044999999999995</c:v>
                </c:pt>
                <c:pt idx="62">
                  <c:v>6.054999999999985</c:v>
                </c:pt>
                <c:pt idx="63">
                  <c:v>15.02</c:v>
                </c:pt>
                <c:pt idx="64">
                  <c:v>33.355</c:v>
                </c:pt>
                <c:pt idx="65">
                  <c:v>30.43</c:v>
                </c:pt>
                <c:pt idx="66">
                  <c:v>34.33</c:v>
                </c:pt>
                <c:pt idx="67">
                  <c:v>34.52</c:v>
                </c:pt>
                <c:pt idx="68">
                  <c:v>34.73000000000001</c:v>
                </c:pt>
                <c:pt idx="69">
                  <c:v>34.145</c:v>
                </c:pt>
                <c:pt idx="70">
                  <c:v>33.96</c:v>
                </c:pt>
                <c:pt idx="71">
                  <c:v>32.145</c:v>
                </c:pt>
                <c:pt idx="72">
                  <c:v>34.33</c:v>
                </c:pt>
                <c:pt idx="73">
                  <c:v>34.07</c:v>
                </c:pt>
                <c:pt idx="74">
                  <c:v>34.295</c:v>
                </c:pt>
                <c:pt idx="75">
                  <c:v>34.14</c:v>
                </c:pt>
                <c:pt idx="76">
                  <c:v>34.02</c:v>
                </c:pt>
                <c:pt idx="77">
                  <c:v>33.245</c:v>
                </c:pt>
                <c:pt idx="78">
                  <c:v>31.915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</c:v>
                </c:pt>
                <c:pt idx="83">
                  <c:v>34.28</c:v>
                </c:pt>
                <c:pt idx="84">
                  <c:v>33.675</c:v>
                </c:pt>
                <c:pt idx="85">
                  <c:v>34.375</c:v>
                </c:pt>
                <c:pt idx="86">
                  <c:v>30.63</c:v>
                </c:pt>
                <c:pt idx="87">
                  <c:v>34.605</c:v>
                </c:pt>
                <c:pt idx="88">
                  <c:v>34.475</c:v>
                </c:pt>
                <c:pt idx="89">
                  <c:v>34.145</c:v>
                </c:pt>
                <c:pt idx="90">
                  <c:v>34.645</c:v>
                </c:pt>
                <c:pt idx="91">
                  <c:v>34.325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</c:v>
                </c:pt>
                <c:pt idx="96">
                  <c:v>32.11</c:v>
                </c:pt>
                <c:pt idx="97">
                  <c:v>34.41</c:v>
                </c:pt>
                <c:pt idx="98">
                  <c:v>33.615</c:v>
                </c:pt>
                <c:pt idx="99">
                  <c:v>34.5</c:v>
                </c:pt>
                <c:pt idx="100">
                  <c:v>34.67</c:v>
                </c:pt>
                <c:pt idx="101">
                  <c:v>33.87</c:v>
                </c:pt>
                <c:pt idx="102">
                  <c:v>34.5</c:v>
                </c:pt>
                <c:pt idx="103">
                  <c:v>33.9</c:v>
                </c:pt>
                <c:pt idx="104">
                  <c:v>34.12</c:v>
                </c:pt>
                <c:pt idx="105">
                  <c:v>33.98</c:v>
                </c:pt>
                <c:pt idx="106">
                  <c:v>34.01000000000001</c:v>
                </c:pt>
                <c:pt idx="107">
                  <c:v>34.11</c:v>
                </c:pt>
                <c:pt idx="108">
                  <c:v>34.075</c:v>
                </c:pt>
                <c:pt idx="109">
                  <c:v>33.965</c:v>
                </c:pt>
                <c:pt idx="110">
                  <c:v>33.14</c:v>
                </c:pt>
                <c:pt idx="111">
                  <c:v>34.53000000000001</c:v>
                </c:pt>
                <c:pt idx="112">
                  <c:v>34.48500000000001</c:v>
                </c:pt>
                <c:pt idx="113">
                  <c:v>34.355</c:v>
                </c:pt>
                <c:pt idx="114">
                  <c:v>34.52</c:v>
                </c:pt>
                <c:pt idx="115">
                  <c:v>35.77</c:v>
                </c:pt>
                <c:pt idx="116">
                  <c:v>34.8</c:v>
                </c:pt>
                <c:pt idx="117">
                  <c:v>35.17500000000001</c:v>
                </c:pt>
                <c:pt idx="118">
                  <c:v>32.33</c:v>
                </c:pt>
                <c:pt idx="119">
                  <c:v>34.905</c:v>
                </c:pt>
                <c:pt idx="120">
                  <c:v>35.505</c:v>
                </c:pt>
                <c:pt idx="121">
                  <c:v>39.94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58678568"/>
        <c:axId val="-2058789528"/>
      </c:lineChart>
      <c:catAx>
        <c:axId val="-2058678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58789528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-2058789528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-2058678568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3685817003922"/>
          <c:y val="0.159328521434821"/>
          <c:w val="0.542268678614402"/>
          <c:h val="0.436859142607174"/>
        </c:manualLayout>
      </c:layout>
      <c:lineChart>
        <c:grouping val="standard"/>
        <c:varyColors val="0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(2)'!$D$5:$D$186</c:f>
              <c:numCache>
                <c:formatCode>General</c:formatCode>
                <c:ptCount val="182"/>
                <c:pt idx="0">
                  <c:v>0.03</c:v>
                </c:pt>
                <c:pt idx="1">
                  <c:v>23.98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</c:v>
                </c:pt>
                <c:pt idx="11">
                  <c:v>85.48</c:v>
                </c:pt>
                <c:pt idx="12">
                  <c:v>85.62</c:v>
                </c:pt>
                <c:pt idx="13">
                  <c:v>85.52</c:v>
                </c:pt>
                <c:pt idx="14">
                  <c:v>85.41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85.62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73.35</c:v>
                </c:pt>
                <c:pt idx="121">
                  <c:v>73.43</c:v>
                </c:pt>
                <c:pt idx="122">
                  <c:v>85.7</c:v>
                </c:pt>
                <c:pt idx="123">
                  <c:v>85.66999999999998</c:v>
                </c:pt>
                <c:pt idx="124">
                  <c:v>85.56</c:v>
                </c:pt>
                <c:pt idx="125">
                  <c:v>85.63</c:v>
                </c:pt>
                <c:pt idx="126">
                  <c:v>85.64</c:v>
                </c:pt>
                <c:pt idx="127">
                  <c:v>85.63</c:v>
                </c:pt>
                <c:pt idx="128">
                  <c:v>85.66</c:v>
                </c:pt>
                <c:pt idx="129">
                  <c:v>85.64</c:v>
                </c:pt>
                <c:pt idx="130">
                  <c:v>85.67999999999998</c:v>
                </c:pt>
                <c:pt idx="131">
                  <c:v>85.66</c:v>
                </c:pt>
                <c:pt idx="132">
                  <c:v>85.63</c:v>
                </c:pt>
                <c:pt idx="133">
                  <c:v>85.63</c:v>
                </c:pt>
                <c:pt idx="134">
                  <c:v>85.66</c:v>
                </c:pt>
                <c:pt idx="135">
                  <c:v>85.63</c:v>
                </c:pt>
                <c:pt idx="136">
                  <c:v>85.63</c:v>
                </c:pt>
                <c:pt idx="137">
                  <c:v>85.63</c:v>
                </c:pt>
                <c:pt idx="138">
                  <c:v>85.65</c:v>
                </c:pt>
                <c:pt idx="139">
                  <c:v>85.66</c:v>
                </c:pt>
                <c:pt idx="140">
                  <c:v>85.61</c:v>
                </c:pt>
                <c:pt idx="141">
                  <c:v>85.62</c:v>
                </c:pt>
                <c:pt idx="142">
                  <c:v>85.62</c:v>
                </c:pt>
                <c:pt idx="143">
                  <c:v>85.63</c:v>
                </c:pt>
                <c:pt idx="144">
                  <c:v>85.64</c:v>
                </c:pt>
                <c:pt idx="145">
                  <c:v>85.67999999999998</c:v>
                </c:pt>
                <c:pt idx="146">
                  <c:v>85.65</c:v>
                </c:pt>
                <c:pt idx="147">
                  <c:v>85.65</c:v>
                </c:pt>
                <c:pt idx="148">
                  <c:v>85.66</c:v>
                </c:pt>
                <c:pt idx="149">
                  <c:v>85.66999999999998</c:v>
                </c:pt>
                <c:pt idx="150">
                  <c:v>85.63</c:v>
                </c:pt>
                <c:pt idx="151">
                  <c:v>85.62</c:v>
                </c:pt>
                <c:pt idx="152">
                  <c:v>85.62</c:v>
                </c:pt>
                <c:pt idx="153">
                  <c:v>85.66</c:v>
                </c:pt>
                <c:pt idx="154">
                  <c:v>85.64</c:v>
                </c:pt>
                <c:pt idx="155">
                  <c:v>85.61</c:v>
                </c:pt>
                <c:pt idx="156">
                  <c:v>85.63</c:v>
                </c:pt>
                <c:pt idx="157">
                  <c:v>85.65</c:v>
                </c:pt>
                <c:pt idx="158">
                  <c:v>85.65</c:v>
                </c:pt>
                <c:pt idx="159">
                  <c:v>85.59</c:v>
                </c:pt>
                <c:pt idx="160">
                  <c:v>85.63</c:v>
                </c:pt>
                <c:pt idx="161">
                  <c:v>85.62</c:v>
                </c:pt>
                <c:pt idx="162">
                  <c:v>85.65</c:v>
                </c:pt>
                <c:pt idx="163">
                  <c:v>85.6</c:v>
                </c:pt>
                <c:pt idx="164">
                  <c:v>85.69</c:v>
                </c:pt>
                <c:pt idx="165">
                  <c:v>85.61</c:v>
                </c:pt>
                <c:pt idx="166">
                  <c:v>85.61</c:v>
                </c:pt>
                <c:pt idx="167">
                  <c:v>85.6</c:v>
                </c:pt>
                <c:pt idx="168">
                  <c:v>85.66</c:v>
                </c:pt>
                <c:pt idx="169">
                  <c:v>85.61</c:v>
                </c:pt>
                <c:pt idx="170">
                  <c:v>85.61</c:v>
                </c:pt>
                <c:pt idx="171">
                  <c:v>75.61</c:v>
                </c:pt>
                <c:pt idx="172">
                  <c:v>85.22</c:v>
                </c:pt>
                <c:pt idx="173">
                  <c:v>95.56</c:v>
                </c:pt>
                <c:pt idx="174">
                  <c:v>96.52</c:v>
                </c:pt>
                <c:pt idx="175">
                  <c:v>89.31</c:v>
                </c:pt>
                <c:pt idx="176">
                  <c:v>84.7</c:v>
                </c:pt>
                <c:pt idx="177">
                  <c:v>81.14</c:v>
                </c:pt>
                <c:pt idx="178">
                  <c:v>85.74</c:v>
                </c:pt>
                <c:pt idx="179">
                  <c:v>85.66999999999998</c:v>
                </c:pt>
                <c:pt idx="180">
                  <c:v>85.64</c:v>
                </c:pt>
                <c:pt idx="181">
                  <c:v>85.65</c:v>
                </c:pt>
              </c:numCache>
            </c:numRef>
          </c:val>
          <c:smooth val="0"/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  <c:pt idx="36">
                  <c:v>180.0</c:v>
                </c:pt>
                <c:pt idx="37">
                  <c:v>185.0</c:v>
                </c:pt>
                <c:pt idx="38">
                  <c:v>190.0</c:v>
                </c:pt>
                <c:pt idx="39">
                  <c:v>195.0</c:v>
                </c:pt>
                <c:pt idx="40">
                  <c:v>200.0</c:v>
                </c:pt>
                <c:pt idx="41">
                  <c:v>205.0</c:v>
                </c:pt>
                <c:pt idx="42">
                  <c:v>210.0</c:v>
                </c:pt>
                <c:pt idx="43">
                  <c:v>215.0</c:v>
                </c:pt>
                <c:pt idx="44">
                  <c:v>220.0</c:v>
                </c:pt>
                <c:pt idx="45">
                  <c:v>225.0</c:v>
                </c:pt>
                <c:pt idx="46">
                  <c:v>230.0</c:v>
                </c:pt>
                <c:pt idx="47">
                  <c:v>235.0</c:v>
                </c:pt>
                <c:pt idx="48">
                  <c:v>240.0</c:v>
                </c:pt>
                <c:pt idx="49">
                  <c:v>245.0</c:v>
                </c:pt>
                <c:pt idx="50">
                  <c:v>250.0</c:v>
                </c:pt>
                <c:pt idx="51">
                  <c:v>255.0</c:v>
                </c:pt>
                <c:pt idx="52">
                  <c:v>260.0</c:v>
                </c:pt>
                <c:pt idx="53">
                  <c:v>265.0</c:v>
                </c:pt>
                <c:pt idx="54">
                  <c:v>270.0</c:v>
                </c:pt>
                <c:pt idx="55">
                  <c:v>275.0</c:v>
                </c:pt>
                <c:pt idx="56">
                  <c:v>280.0</c:v>
                </c:pt>
                <c:pt idx="57">
                  <c:v>285.0</c:v>
                </c:pt>
                <c:pt idx="58">
                  <c:v>290.0</c:v>
                </c:pt>
                <c:pt idx="59">
                  <c:v>295.0</c:v>
                </c:pt>
                <c:pt idx="60">
                  <c:v>300.0</c:v>
                </c:pt>
                <c:pt idx="61">
                  <c:v>305.0</c:v>
                </c:pt>
                <c:pt idx="62">
                  <c:v>310.0</c:v>
                </c:pt>
                <c:pt idx="63">
                  <c:v>315.0</c:v>
                </c:pt>
                <c:pt idx="64">
                  <c:v>320.0</c:v>
                </c:pt>
                <c:pt idx="65">
                  <c:v>325.0</c:v>
                </c:pt>
                <c:pt idx="66">
                  <c:v>330.0</c:v>
                </c:pt>
                <c:pt idx="67">
                  <c:v>335.0</c:v>
                </c:pt>
                <c:pt idx="68">
                  <c:v>340.0</c:v>
                </c:pt>
                <c:pt idx="69">
                  <c:v>345.0</c:v>
                </c:pt>
                <c:pt idx="70">
                  <c:v>350.0</c:v>
                </c:pt>
                <c:pt idx="71">
                  <c:v>355.0</c:v>
                </c:pt>
                <c:pt idx="72">
                  <c:v>360.0</c:v>
                </c:pt>
                <c:pt idx="73">
                  <c:v>365.0</c:v>
                </c:pt>
                <c:pt idx="74">
                  <c:v>370.0</c:v>
                </c:pt>
                <c:pt idx="75">
                  <c:v>375.0</c:v>
                </c:pt>
                <c:pt idx="76">
                  <c:v>380.0</c:v>
                </c:pt>
                <c:pt idx="77">
                  <c:v>385.0</c:v>
                </c:pt>
                <c:pt idx="78">
                  <c:v>390.0</c:v>
                </c:pt>
                <c:pt idx="79">
                  <c:v>395.0</c:v>
                </c:pt>
                <c:pt idx="80">
                  <c:v>400.0</c:v>
                </c:pt>
                <c:pt idx="81">
                  <c:v>405.0</c:v>
                </c:pt>
                <c:pt idx="82">
                  <c:v>410.0</c:v>
                </c:pt>
                <c:pt idx="83">
                  <c:v>415.0</c:v>
                </c:pt>
                <c:pt idx="84">
                  <c:v>420.0</c:v>
                </c:pt>
                <c:pt idx="85">
                  <c:v>425.0</c:v>
                </c:pt>
                <c:pt idx="86">
                  <c:v>430.0</c:v>
                </c:pt>
                <c:pt idx="87">
                  <c:v>435.0</c:v>
                </c:pt>
                <c:pt idx="88">
                  <c:v>440.0</c:v>
                </c:pt>
                <c:pt idx="89">
                  <c:v>445.0</c:v>
                </c:pt>
                <c:pt idx="90">
                  <c:v>450.0</c:v>
                </c:pt>
                <c:pt idx="91">
                  <c:v>455.0</c:v>
                </c:pt>
                <c:pt idx="92">
                  <c:v>460.0</c:v>
                </c:pt>
                <c:pt idx="93">
                  <c:v>465.0</c:v>
                </c:pt>
                <c:pt idx="94">
                  <c:v>470.0</c:v>
                </c:pt>
                <c:pt idx="95">
                  <c:v>475.0</c:v>
                </c:pt>
                <c:pt idx="96">
                  <c:v>480.0</c:v>
                </c:pt>
                <c:pt idx="97">
                  <c:v>485.0</c:v>
                </c:pt>
                <c:pt idx="98">
                  <c:v>490.0</c:v>
                </c:pt>
                <c:pt idx="99">
                  <c:v>495.0</c:v>
                </c:pt>
                <c:pt idx="100">
                  <c:v>500.0</c:v>
                </c:pt>
                <c:pt idx="101">
                  <c:v>505.0</c:v>
                </c:pt>
                <c:pt idx="102">
                  <c:v>510.0</c:v>
                </c:pt>
                <c:pt idx="103">
                  <c:v>515.0</c:v>
                </c:pt>
                <c:pt idx="104">
                  <c:v>520.0</c:v>
                </c:pt>
                <c:pt idx="105">
                  <c:v>525.0</c:v>
                </c:pt>
                <c:pt idx="106">
                  <c:v>530.0</c:v>
                </c:pt>
                <c:pt idx="107">
                  <c:v>535.0</c:v>
                </c:pt>
                <c:pt idx="108">
                  <c:v>540.0</c:v>
                </c:pt>
                <c:pt idx="109">
                  <c:v>545.0</c:v>
                </c:pt>
                <c:pt idx="110">
                  <c:v>550.0</c:v>
                </c:pt>
                <c:pt idx="111">
                  <c:v>555.0</c:v>
                </c:pt>
                <c:pt idx="112">
                  <c:v>560.0</c:v>
                </c:pt>
                <c:pt idx="113">
                  <c:v>565.0</c:v>
                </c:pt>
                <c:pt idx="114">
                  <c:v>570.0</c:v>
                </c:pt>
                <c:pt idx="115">
                  <c:v>575.0</c:v>
                </c:pt>
                <c:pt idx="116">
                  <c:v>580.0</c:v>
                </c:pt>
                <c:pt idx="117">
                  <c:v>585.0</c:v>
                </c:pt>
                <c:pt idx="118">
                  <c:v>590.0</c:v>
                </c:pt>
                <c:pt idx="119">
                  <c:v>595.0</c:v>
                </c:pt>
                <c:pt idx="120">
                  <c:v>600.0</c:v>
                </c:pt>
                <c:pt idx="121">
                  <c:v>605.0</c:v>
                </c:pt>
                <c:pt idx="122">
                  <c:v>610.0</c:v>
                </c:pt>
                <c:pt idx="123">
                  <c:v>615.0</c:v>
                </c:pt>
                <c:pt idx="124">
                  <c:v>620.0</c:v>
                </c:pt>
                <c:pt idx="125">
                  <c:v>625.0</c:v>
                </c:pt>
                <c:pt idx="126">
                  <c:v>630.0</c:v>
                </c:pt>
                <c:pt idx="127">
                  <c:v>635.0</c:v>
                </c:pt>
                <c:pt idx="128">
                  <c:v>640.0</c:v>
                </c:pt>
                <c:pt idx="129">
                  <c:v>645.0</c:v>
                </c:pt>
                <c:pt idx="130">
                  <c:v>650.0</c:v>
                </c:pt>
                <c:pt idx="131">
                  <c:v>655.0</c:v>
                </c:pt>
                <c:pt idx="132">
                  <c:v>660.0</c:v>
                </c:pt>
                <c:pt idx="133">
                  <c:v>665.0</c:v>
                </c:pt>
                <c:pt idx="134">
                  <c:v>670.0</c:v>
                </c:pt>
                <c:pt idx="135">
                  <c:v>675.0</c:v>
                </c:pt>
                <c:pt idx="136">
                  <c:v>680.0</c:v>
                </c:pt>
                <c:pt idx="137">
                  <c:v>685.0</c:v>
                </c:pt>
                <c:pt idx="138">
                  <c:v>690.0</c:v>
                </c:pt>
                <c:pt idx="139">
                  <c:v>695.0</c:v>
                </c:pt>
                <c:pt idx="140">
                  <c:v>700.0</c:v>
                </c:pt>
                <c:pt idx="141">
                  <c:v>705.0</c:v>
                </c:pt>
                <c:pt idx="142">
                  <c:v>710.0</c:v>
                </c:pt>
                <c:pt idx="143">
                  <c:v>715.0</c:v>
                </c:pt>
                <c:pt idx="144">
                  <c:v>720.0</c:v>
                </c:pt>
                <c:pt idx="145">
                  <c:v>725.0</c:v>
                </c:pt>
                <c:pt idx="146">
                  <c:v>730.0</c:v>
                </c:pt>
                <c:pt idx="147">
                  <c:v>735.0</c:v>
                </c:pt>
                <c:pt idx="148">
                  <c:v>740.0</c:v>
                </c:pt>
                <c:pt idx="149">
                  <c:v>745.0</c:v>
                </c:pt>
                <c:pt idx="150">
                  <c:v>750.0</c:v>
                </c:pt>
                <c:pt idx="151">
                  <c:v>755.0</c:v>
                </c:pt>
                <c:pt idx="152">
                  <c:v>760.0</c:v>
                </c:pt>
                <c:pt idx="153">
                  <c:v>765.0</c:v>
                </c:pt>
                <c:pt idx="154">
                  <c:v>770.0</c:v>
                </c:pt>
                <c:pt idx="155">
                  <c:v>775.0</c:v>
                </c:pt>
                <c:pt idx="156">
                  <c:v>780.0</c:v>
                </c:pt>
                <c:pt idx="157">
                  <c:v>785.0</c:v>
                </c:pt>
                <c:pt idx="158">
                  <c:v>790.0</c:v>
                </c:pt>
                <c:pt idx="159">
                  <c:v>795.0</c:v>
                </c:pt>
                <c:pt idx="160">
                  <c:v>800.0</c:v>
                </c:pt>
                <c:pt idx="161">
                  <c:v>805.0</c:v>
                </c:pt>
                <c:pt idx="162">
                  <c:v>810.0</c:v>
                </c:pt>
                <c:pt idx="163">
                  <c:v>815.0</c:v>
                </c:pt>
                <c:pt idx="164">
                  <c:v>820.0</c:v>
                </c:pt>
                <c:pt idx="165">
                  <c:v>825.0</c:v>
                </c:pt>
                <c:pt idx="166">
                  <c:v>830.0</c:v>
                </c:pt>
                <c:pt idx="167">
                  <c:v>835.0</c:v>
                </c:pt>
                <c:pt idx="168">
                  <c:v>840.0</c:v>
                </c:pt>
                <c:pt idx="169">
                  <c:v>845.0</c:v>
                </c:pt>
                <c:pt idx="170">
                  <c:v>850.0</c:v>
                </c:pt>
                <c:pt idx="171">
                  <c:v>855.0</c:v>
                </c:pt>
                <c:pt idx="172">
                  <c:v>860.0</c:v>
                </c:pt>
                <c:pt idx="173">
                  <c:v>865.0</c:v>
                </c:pt>
                <c:pt idx="174">
                  <c:v>870.0</c:v>
                </c:pt>
                <c:pt idx="175">
                  <c:v>875.0</c:v>
                </c:pt>
                <c:pt idx="176">
                  <c:v>880.0</c:v>
                </c:pt>
                <c:pt idx="177">
                  <c:v>885.0</c:v>
                </c:pt>
                <c:pt idx="178">
                  <c:v>890.0</c:v>
                </c:pt>
                <c:pt idx="179">
                  <c:v>895.0</c:v>
                </c:pt>
                <c:pt idx="180">
                  <c:v>900.0</c:v>
                </c:pt>
                <c:pt idx="181">
                  <c:v>905.0</c:v>
                </c:pt>
                <c:pt idx="182">
                  <c:v>910.0</c:v>
                </c:pt>
                <c:pt idx="183">
                  <c:v>915.0</c:v>
                </c:pt>
                <c:pt idx="184">
                  <c:v>920.0</c:v>
                </c:pt>
                <c:pt idx="185">
                  <c:v>925.0</c:v>
                </c:pt>
                <c:pt idx="186">
                  <c:v>930.0</c:v>
                </c:pt>
                <c:pt idx="187">
                  <c:v>935.0</c:v>
                </c:pt>
                <c:pt idx="188">
                  <c:v>940.0</c:v>
                </c:pt>
                <c:pt idx="189">
                  <c:v>945.0</c:v>
                </c:pt>
                <c:pt idx="190">
                  <c:v>950.0</c:v>
                </c:pt>
                <c:pt idx="191">
                  <c:v>955.0</c:v>
                </c:pt>
                <c:pt idx="192">
                  <c:v>960.0</c:v>
                </c:pt>
                <c:pt idx="193">
                  <c:v>965.0</c:v>
                </c:pt>
                <c:pt idx="194">
                  <c:v>970.0</c:v>
                </c:pt>
                <c:pt idx="195">
                  <c:v>975.0</c:v>
                </c:pt>
                <c:pt idx="196">
                  <c:v>980.0</c:v>
                </c:pt>
                <c:pt idx="197">
                  <c:v>985.0</c:v>
                </c:pt>
                <c:pt idx="198">
                  <c:v>990.0</c:v>
                </c:pt>
                <c:pt idx="199">
                  <c:v>995.0</c:v>
                </c:pt>
                <c:pt idx="200">
                  <c:v>1000.0</c:v>
                </c:pt>
                <c:pt idx="201">
                  <c:v>1005.0</c:v>
                </c:pt>
                <c:pt idx="202">
                  <c:v>1010.0</c:v>
                </c:pt>
                <c:pt idx="203">
                  <c:v>1015.0</c:v>
                </c:pt>
                <c:pt idx="204">
                  <c:v>1020.0</c:v>
                </c:pt>
                <c:pt idx="205">
                  <c:v>1025.0</c:v>
                </c:pt>
                <c:pt idx="206">
                  <c:v>1030.0</c:v>
                </c:pt>
                <c:pt idx="207">
                  <c:v>1035.0</c:v>
                </c:pt>
                <c:pt idx="208">
                  <c:v>1040.0</c:v>
                </c:pt>
                <c:pt idx="209">
                  <c:v>1045.0</c:v>
                </c:pt>
                <c:pt idx="210">
                  <c:v>1050.0</c:v>
                </c:pt>
                <c:pt idx="211">
                  <c:v>1055.0</c:v>
                </c:pt>
                <c:pt idx="212">
                  <c:v>1060.0</c:v>
                </c:pt>
                <c:pt idx="213">
                  <c:v>1065.0</c:v>
                </c:pt>
                <c:pt idx="214">
                  <c:v>1070.0</c:v>
                </c:pt>
                <c:pt idx="215">
                  <c:v>1075.0</c:v>
                </c:pt>
                <c:pt idx="216">
                  <c:v>1080.0</c:v>
                </c:pt>
                <c:pt idx="217">
                  <c:v>1085.0</c:v>
                </c:pt>
                <c:pt idx="218">
                  <c:v>1090.0</c:v>
                </c:pt>
                <c:pt idx="219">
                  <c:v>1095.0</c:v>
                </c:pt>
                <c:pt idx="220">
                  <c:v>1100.0</c:v>
                </c:pt>
                <c:pt idx="221">
                  <c:v>1105.0</c:v>
                </c:pt>
                <c:pt idx="222">
                  <c:v>1110.0</c:v>
                </c:pt>
                <c:pt idx="223">
                  <c:v>1115.0</c:v>
                </c:pt>
                <c:pt idx="224">
                  <c:v>1120.0</c:v>
                </c:pt>
                <c:pt idx="225">
                  <c:v>1125.0</c:v>
                </c:pt>
                <c:pt idx="226">
                  <c:v>1130.0</c:v>
                </c:pt>
                <c:pt idx="227">
                  <c:v>1135.0</c:v>
                </c:pt>
                <c:pt idx="228">
                  <c:v>1140.0</c:v>
                </c:pt>
                <c:pt idx="229">
                  <c:v>1145.0</c:v>
                </c:pt>
                <c:pt idx="230">
                  <c:v>1150.0</c:v>
                </c:pt>
                <c:pt idx="231">
                  <c:v>1155.0</c:v>
                </c:pt>
                <c:pt idx="232">
                  <c:v>1160.0</c:v>
                </c:pt>
                <c:pt idx="233">
                  <c:v>1165.0</c:v>
                </c:pt>
                <c:pt idx="234">
                  <c:v>1170.0</c:v>
                </c:pt>
                <c:pt idx="235">
                  <c:v>1175.0</c:v>
                </c:pt>
                <c:pt idx="236">
                  <c:v>1180.0</c:v>
                </c:pt>
                <c:pt idx="237">
                  <c:v>1185.0</c:v>
                </c:pt>
                <c:pt idx="238">
                  <c:v>1190.0</c:v>
                </c:pt>
                <c:pt idx="239">
                  <c:v>1195.0</c:v>
                </c:pt>
                <c:pt idx="240">
                  <c:v>1200.0</c:v>
                </c:pt>
                <c:pt idx="241">
                  <c:v>1205.0</c:v>
                </c:pt>
                <c:pt idx="242">
                  <c:v>1210.0</c:v>
                </c:pt>
                <c:pt idx="243">
                  <c:v>1215.0</c:v>
                </c:pt>
                <c:pt idx="244">
                  <c:v>1220.0</c:v>
                </c:pt>
                <c:pt idx="245">
                  <c:v>1225.0</c:v>
                </c:pt>
                <c:pt idx="246">
                  <c:v>1230.0</c:v>
                </c:pt>
                <c:pt idx="247">
                  <c:v>1235.0</c:v>
                </c:pt>
                <c:pt idx="248">
                  <c:v>1240.0</c:v>
                </c:pt>
                <c:pt idx="249">
                  <c:v>1245.0</c:v>
                </c:pt>
                <c:pt idx="250">
                  <c:v>1250.0</c:v>
                </c:pt>
                <c:pt idx="251">
                  <c:v>1255.0</c:v>
                </c:pt>
                <c:pt idx="252">
                  <c:v>1260.0</c:v>
                </c:pt>
                <c:pt idx="253">
                  <c:v>1265.0</c:v>
                </c:pt>
                <c:pt idx="254">
                  <c:v>1270.0</c:v>
                </c:pt>
                <c:pt idx="255">
                  <c:v>1275.0</c:v>
                </c:pt>
                <c:pt idx="256">
                  <c:v>1280.0</c:v>
                </c:pt>
                <c:pt idx="257">
                  <c:v>1285.0</c:v>
                </c:pt>
                <c:pt idx="258">
                  <c:v>1290.0</c:v>
                </c:pt>
                <c:pt idx="259">
                  <c:v>1295.0</c:v>
                </c:pt>
                <c:pt idx="260">
                  <c:v>1300.0</c:v>
                </c:pt>
                <c:pt idx="261">
                  <c:v>1305.0</c:v>
                </c:pt>
                <c:pt idx="262">
                  <c:v>1310.0</c:v>
                </c:pt>
                <c:pt idx="263">
                  <c:v>1315.0</c:v>
                </c:pt>
                <c:pt idx="264">
                  <c:v>1320.0</c:v>
                </c:pt>
                <c:pt idx="265">
                  <c:v>1325.0</c:v>
                </c:pt>
                <c:pt idx="266">
                  <c:v>1330.0</c:v>
                </c:pt>
                <c:pt idx="267">
                  <c:v>1335.0</c:v>
                </c:pt>
                <c:pt idx="268">
                  <c:v>1340.0</c:v>
                </c:pt>
                <c:pt idx="269">
                  <c:v>1345.0</c:v>
                </c:pt>
                <c:pt idx="270">
                  <c:v>1350.0</c:v>
                </c:pt>
                <c:pt idx="271">
                  <c:v>1355.0</c:v>
                </c:pt>
                <c:pt idx="272">
                  <c:v>1360.0</c:v>
                </c:pt>
                <c:pt idx="273">
                  <c:v>1365.0</c:v>
                </c:pt>
                <c:pt idx="274">
                  <c:v>1370.0</c:v>
                </c:pt>
                <c:pt idx="275">
                  <c:v>1375.0</c:v>
                </c:pt>
                <c:pt idx="276">
                  <c:v>1380.0</c:v>
                </c:pt>
                <c:pt idx="277">
                  <c:v>1385.0</c:v>
                </c:pt>
                <c:pt idx="278">
                  <c:v>1390.0</c:v>
                </c:pt>
                <c:pt idx="279">
                  <c:v>1395.0</c:v>
                </c:pt>
                <c:pt idx="280">
                  <c:v>1400.0</c:v>
                </c:pt>
                <c:pt idx="281">
                  <c:v>1405.0</c:v>
                </c:pt>
                <c:pt idx="282">
                  <c:v>1410.0</c:v>
                </c:pt>
                <c:pt idx="283">
                  <c:v>1415.0</c:v>
                </c:pt>
                <c:pt idx="284">
                  <c:v>1420.0</c:v>
                </c:pt>
                <c:pt idx="285">
                  <c:v>1425.0</c:v>
                </c:pt>
                <c:pt idx="286">
                  <c:v>1430.0</c:v>
                </c:pt>
                <c:pt idx="287">
                  <c:v>1435.0</c:v>
                </c:pt>
                <c:pt idx="288">
                  <c:v>1440.0</c:v>
                </c:pt>
                <c:pt idx="289">
                  <c:v>1445.0</c:v>
                </c:pt>
                <c:pt idx="290">
                  <c:v>1450.0</c:v>
                </c:pt>
                <c:pt idx="291">
                  <c:v>1455.0</c:v>
                </c:pt>
                <c:pt idx="292">
                  <c:v>1460.0</c:v>
                </c:pt>
                <c:pt idx="293">
                  <c:v>1465.0</c:v>
                </c:pt>
                <c:pt idx="294">
                  <c:v>1470.0</c:v>
                </c:pt>
                <c:pt idx="295">
                  <c:v>1475.0</c:v>
                </c:pt>
              </c:numCache>
            </c:numRef>
          </c:cat>
          <c:val>
            <c:numRef>
              <c:f>'case study (2)'!$N$5:$N$186</c:f>
              <c:numCache>
                <c:formatCode>General</c:formatCode>
                <c:ptCount val="182"/>
                <c:pt idx="0">
                  <c:v>0.0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</c:v>
                </c:pt>
                <c:pt idx="60">
                  <c:v>85.82</c:v>
                </c:pt>
                <c:pt idx="61">
                  <c:v>84.91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85.67999999999998</c:v>
                </c:pt>
                <c:pt idx="116">
                  <c:v>84.58</c:v>
                </c:pt>
                <c:pt idx="117">
                  <c:v>85.0</c:v>
                </c:pt>
                <c:pt idx="118">
                  <c:v>85.56</c:v>
                </c:pt>
                <c:pt idx="119">
                  <c:v>85.56</c:v>
                </c:pt>
                <c:pt idx="120">
                  <c:v>84.96</c:v>
                </c:pt>
                <c:pt idx="121">
                  <c:v>85.05</c:v>
                </c:pt>
                <c:pt idx="122">
                  <c:v>85.26</c:v>
                </c:pt>
                <c:pt idx="123">
                  <c:v>85.77</c:v>
                </c:pt>
                <c:pt idx="124">
                  <c:v>85.73</c:v>
                </c:pt>
                <c:pt idx="125">
                  <c:v>85.67999999999998</c:v>
                </c:pt>
                <c:pt idx="126">
                  <c:v>85.75</c:v>
                </c:pt>
                <c:pt idx="127">
                  <c:v>85.76</c:v>
                </c:pt>
                <c:pt idx="128">
                  <c:v>85.76</c:v>
                </c:pt>
                <c:pt idx="129">
                  <c:v>85.77</c:v>
                </c:pt>
                <c:pt idx="130">
                  <c:v>85.75</c:v>
                </c:pt>
                <c:pt idx="131">
                  <c:v>85.74</c:v>
                </c:pt>
                <c:pt idx="132">
                  <c:v>85.73</c:v>
                </c:pt>
                <c:pt idx="133">
                  <c:v>85.75</c:v>
                </c:pt>
                <c:pt idx="134">
                  <c:v>85.73</c:v>
                </c:pt>
                <c:pt idx="135">
                  <c:v>85.78</c:v>
                </c:pt>
                <c:pt idx="136">
                  <c:v>85.76</c:v>
                </c:pt>
                <c:pt idx="137">
                  <c:v>85.74</c:v>
                </c:pt>
                <c:pt idx="138">
                  <c:v>85.73</c:v>
                </c:pt>
                <c:pt idx="139">
                  <c:v>85.74</c:v>
                </c:pt>
                <c:pt idx="140">
                  <c:v>85.73</c:v>
                </c:pt>
                <c:pt idx="141">
                  <c:v>85.76</c:v>
                </c:pt>
                <c:pt idx="142">
                  <c:v>85.77</c:v>
                </c:pt>
                <c:pt idx="143">
                  <c:v>85.72</c:v>
                </c:pt>
                <c:pt idx="144">
                  <c:v>85.73</c:v>
                </c:pt>
                <c:pt idx="145">
                  <c:v>85.71</c:v>
                </c:pt>
                <c:pt idx="146">
                  <c:v>85.76</c:v>
                </c:pt>
                <c:pt idx="147">
                  <c:v>85.77</c:v>
                </c:pt>
                <c:pt idx="148">
                  <c:v>85.74</c:v>
                </c:pt>
                <c:pt idx="149">
                  <c:v>85.73</c:v>
                </c:pt>
                <c:pt idx="150">
                  <c:v>85.76</c:v>
                </c:pt>
                <c:pt idx="151">
                  <c:v>85.72</c:v>
                </c:pt>
                <c:pt idx="152">
                  <c:v>85.75</c:v>
                </c:pt>
                <c:pt idx="153">
                  <c:v>85.75</c:v>
                </c:pt>
                <c:pt idx="154">
                  <c:v>85.76</c:v>
                </c:pt>
                <c:pt idx="155">
                  <c:v>85.75</c:v>
                </c:pt>
                <c:pt idx="156">
                  <c:v>85.73</c:v>
                </c:pt>
                <c:pt idx="157">
                  <c:v>85.72</c:v>
                </c:pt>
                <c:pt idx="158">
                  <c:v>85.72</c:v>
                </c:pt>
                <c:pt idx="159">
                  <c:v>85.74</c:v>
                </c:pt>
                <c:pt idx="160">
                  <c:v>85.75</c:v>
                </c:pt>
                <c:pt idx="161">
                  <c:v>85.77</c:v>
                </c:pt>
                <c:pt idx="162">
                  <c:v>85.75</c:v>
                </c:pt>
                <c:pt idx="163">
                  <c:v>85.73</c:v>
                </c:pt>
                <c:pt idx="164">
                  <c:v>85.76</c:v>
                </c:pt>
                <c:pt idx="165">
                  <c:v>85.72</c:v>
                </c:pt>
                <c:pt idx="166">
                  <c:v>85.72</c:v>
                </c:pt>
                <c:pt idx="167">
                  <c:v>85.76</c:v>
                </c:pt>
                <c:pt idx="168">
                  <c:v>81.25</c:v>
                </c:pt>
                <c:pt idx="169">
                  <c:v>63.78</c:v>
                </c:pt>
                <c:pt idx="170">
                  <c:v>66.98</c:v>
                </c:pt>
                <c:pt idx="171">
                  <c:v>83.92</c:v>
                </c:pt>
                <c:pt idx="172">
                  <c:v>85.73</c:v>
                </c:pt>
                <c:pt idx="173">
                  <c:v>70.45</c:v>
                </c:pt>
                <c:pt idx="174">
                  <c:v>72.84</c:v>
                </c:pt>
                <c:pt idx="175">
                  <c:v>72.63</c:v>
                </c:pt>
                <c:pt idx="176">
                  <c:v>71.8</c:v>
                </c:pt>
                <c:pt idx="177">
                  <c:v>71.9</c:v>
                </c:pt>
                <c:pt idx="178">
                  <c:v>73.39</c:v>
                </c:pt>
                <c:pt idx="179">
                  <c:v>85.66999999999998</c:v>
                </c:pt>
                <c:pt idx="180">
                  <c:v>85.64</c:v>
                </c:pt>
                <c:pt idx="181">
                  <c:v>85.61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4961192"/>
        <c:axId val="1873925304"/>
      </c:lineChart>
      <c:catAx>
        <c:axId val="1804961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3925304"/>
        <c:crosses val="autoZero"/>
        <c:auto val="1"/>
        <c:lblAlgn val="ctr"/>
        <c:lblOffset val="100"/>
        <c:tickLblSkip val="60"/>
        <c:tickMarkSkip val="60"/>
        <c:noMultiLvlLbl val="0"/>
      </c:catAx>
      <c:valAx>
        <c:axId val="1873925304"/>
        <c:scaling>
          <c:orientation val="minMax"/>
          <c:max val="120.0"/>
          <c:min val="0.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804961192"/>
        <c:crosses val="autoZero"/>
        <c:crossBetween val="between"/>
        <c:majorUnit val="50.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HS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7EC09-0870-4C37-AA5C-C5119EC978BF}" type="datetimeFigureOut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HS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H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0FBA4-2C20-4E72-A3AC-CDE6163BD7BC}" type="slidenum">
              <a:rPr lang="zh-CHS" altLang="en-US" smtClean="0"/>
              <a:t>‹#›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27043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02723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10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9348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78416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78416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3593729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78416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15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624193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78416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17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404196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968217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19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31925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3475733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7654348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57989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077347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5142290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25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2503726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8308161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27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395405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524566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29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157118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30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302539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0368695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5619009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38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1341132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3218693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0573372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H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6822928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H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45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68229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1710830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01095988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47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16028738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49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1373359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50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H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51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70194370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52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02723902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53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40272390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84941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5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6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7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8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2676834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CHS" altLang="en-US" smtClean="0"/>
              <a:t>9</a:t>
            </a:fld>
            <a:endParaRPr lang="zh-CHS" altLang="en-US"/>
          </a:p>
        </p:txBody>
      </p:sp>
    </p:spTree>
    <p:extLst>
      <p:ext uri="{BB962C8B-B14F-4D97-AF65-F5344CB8AC3E}">
        <p14:creationId xmlns:p14="http://schemas.microsoft.com/office/powerpoint/2010/main" val="95106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HS" altLang="en-US" smtClean="0"/>
              <a:t>单击此处编辑母版副标题样式</a:t>
            </a:r>
            <a:endParaRPr lang="zh-CH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42-6B20-488F-8AE0-B4D9747E3508}" type="datetime1">
              <a:rPr lang="zh-CHS" altLang="en-US" smtClean="0"/>
              <a:t>6/22/15</a:t>
            </a:fld>
            <a:endParaRPr lang="zh-CHS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E0E-1BE4-41F9-813F-4C8E88884DCD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1FDD-7332-41FB-827C-593B1FEF4292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6776-4CDE-4CAB-9E4C-913149FE3CDB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HS" altLang="en-US" smtClean="0"/>
              <a:pPr/>
              <a:t>‹#›</a:t>
            </a:fld>
            <a:endParaRPr lang="zh-CHS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1258-80CF-44A2-84E4-92DB87C3BF25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39AD-89FF-4E8F-A076-FBE3939226E0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8086-A002-44D2-816A-536457BE232E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8A49-A5B1-48C1-9FB5-38B8E3E9339A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09C3-CAFB-4AA9-853F-89BE3B605C04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  <a:p>
            <a:pPr lvl="1"/>
            <a:r>
              <a:rPr lang="zh-CHS" altLang="en-US" smtClean="0"/>
              <a:t>第二级</a:t>
            </a:r>
          </a:p>
          <a:p>
            <a:pPr lvl="2"/>
            <a:r>
              <a:rPr lang="zh-CHS" altLang="en-US" smtClean="0"/>
              <a:t>第三级</a:t>
            </a:r>
          </a:p>
          <a:p>
            <a:pPr lvl="3"/>
            <a:r>
              <a:rPr lang="zh-CHS" altLang="en-US" smtClean="0"/>
              <a:t>第四级</a:t>
            </a:r>
          </a:p>
          <a:p>
            <a:pPr lvl="4"/>
            <a:r>
              <a:rPr lang="zh-CHS" altLang="en-US" smtClean="0"/>
              <a:t>第五级</a:t>
            </a:r>
            <a:endParaRPr lang="zh-CHS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87C7-8B8F-44E4-9088-0236A5D23C46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HS" altLang="en-US" smtClean="0"/>
              <a:t>单击此处编辑母版标题样式</a:t>
            </a:r>
            <a:endParaRPr lang="zh-CHS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HS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HS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44D9-E688-400F-AE3E-9D36779E5E5E}" type="datetime1">
              <a:rPr lang="zh-CHS" altLang="en-US" smtClean="0"/>
              <a:t>6/22/15</a:t>
            </a:fld>
            <a:endParaRPr lang="zh-CH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H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‹#›</a:t>
            </a:fld>
            <a:endParaRPr lang="zh-CH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HS" dirty="0" smtClean="0"/>
              <a:t>Hello</a:t>
            </a:r>
            <a:endParaRPr lang="zh-CHS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HS" dirty="0" smtClean="0"/>
              <a:t>1st</a:t>
            </a:r>
            <a:endParaRPr lang="zh-CHS" altLang="en-US" dirty="0" smtClean="0"/>
          </a:p>
          <a:p>
            <a:pPr lvl="1"/>
            <a:r>
              <a:rPr lang="en-US" altLang="zh-CHS" dirty="0" smtClean="0"/>
              <a:t>2cd</a:t>
            </a:r>
            <a:endParaRPr lang="zh-CHS" altLang="en-US" dirty="0" smtClean="0"/>
          </a:p>
          <a:p>
            <a:pPr lvl="2"/>
            <a:r>
              <a:rPr lang="en-US" altLang="zh-CHS" dirty="0" smtClean="0"/>
              <a:t>3rd</a:t>
            </a:r>
            <a:endParaRPr lang="zh-CHS" altLang="en-US" dirty="0" smtClean="0"/>
          </a:p>
          <a:p>
            <a:pPr lvl="3"/>
            <a:r>
              <a:rPr lang="en-US" altLang="zh-CHS" dirty="0" smtClean="0"/>
              <a:t>4th</a:t>
            </a:r>
            <a:endParaRPr lang="zh-CHS" altLang="en-US" dirty="0" smtClean="0"/>
          </a:p>
          <a:p>
            <a:pPr lvl="4"/>
            <a:r>
              <a:rPr lang="en-US" altLang="zh-CHS" dirty="0" smtClean="0"/>
              <a:t>5th</a:t>
            </a:r>
            <a:endParaRPr lang="zh-CHS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0CE9249F-DAB0-446C-8845-3AED4B5D733F}" type="datetime1">
              <a:rPr lang="zh-CHS" altLang="en-US" smtClean="0"/>
              <a:t>6/22/15</a:t>
            </a:fld>
            <a:endParaRPr lang="zh-CHS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zh-CHS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C913308-F349-4B6D-A68A-DD1791B4A57B}" type="slidenum">
              <a:rPr lang="zh-CHS" altLang="en-US" smtClean="0"/>
              <a:pPr/>
              <a:t>‹#›</a:t>
            </a:fld>
            <a:endParaRPr lang="zh-CH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H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4" Type="http://schemas.openxmlformats.org/officeDocument/2006/relationships/chart" Target="../charts/chart13.xml"/><Relationship Id="rId5" Type="http://schemas.openxmlformats.org/officeDocument/2006/relationships/chart" Target="../charts/chart14.xm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4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0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Relationship Id="rId3" Type="http://schemas.openxmlformats.org/officeDocument/2006/relationships/chart" Target="../charts/chart20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4" Type="http://schemas.openxmlformats.org/officeDocument/2006/relationships/chart" Target="../charts/chart22.xml"/><Relationship Id="rId5" Type="http://schemas.openxmlformats.org/officeDocument/2006/relationships/chart" Target="../charts/chart23.xml"/><Relationship Id="rId6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5.xml"/><Relationship Id="rId3" Type="http://schemas.openxmlformats.org/officeDocument/2006/relationships/chart" Target="../charts/char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2002234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HS" b="1" dirty="0" smtClean="0">
                <a:latin typeface="+mj-lt"/>
              </a:rPr>
              <a:t>A-DRM: Architecture-aware </a:t>
            </a:r>
            <a:br>
              <a:rPr lang="en-US" altLang="zh-CHS" b="1" dirty="0" smtClean="0">
                <a:latin typeface="+mj-lt"/>
              </a:rPr>
            </a:br>
            <a:r>
              <a:rPr lang="en-US" altLang="zh-CHS" b="1" dirty="0" smtClean="0">
                <a:latin typeface="+mj-lt"/>
              </a:rPr>
              <a:t>Distributed Resource Management </a:t>
            </a:r>
            <a:br>
              <a:rPr lang="en-US" altLang="zh-CHS" b="1" dirty="0" smtClean="0">
                <a:latin typeface="+mj-lt"/>
              </a:rPr>
            </a:br>
            <a:r>
              <a:rPr lang="en-US" altLang="zh-CHS" b="1" dirty="0" smtClean="0">
                <a:latin typeface="+mj-lt"/>
              </a:rPr>
              <a:t>of Virtualized Clusters</a:t>
            </a:r>
            <a:endParaRPr lang="zh-CHS" altLang="en-US" b="1" dirty="0">
              <a:latin typeface="+mj-lt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3351386"/>
            <a:ext cx="9144000" cy="1517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800" b="1" dirty="0">
                <a:latin typeface="+mn-lt"/>
              </a:rPr>
              <a:t>Hui Wang</a:t>
            </a:r>
            <a:r>
              <a:rPr lang="en-US" altLang="zh-CHS" sz="2800" baseline="30000" dirty="0" smtClean="0">
                <a:latin typeface="+mn-lt"/>
              </a:rPr>
              <a:t>†</a:t>
            </a:r>
            <a:r>
              <a:rPr lang="en-US" altLang="zh-CHS" sz="2800" baseline="30000" dirty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Canturk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Isci</a:t>
            </a:r>
            <a:r>
              <a:rPr lang="en-US" altLang="zh-CHS" sz="2800" baseline="30000" dirty="0">
                <a:latin typeface="+mn-lt"/>
              </a:rPr>
              <a:t>‡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Lavanya</a:t>
            </a:r>
            <a:r>
              <a:rPr lang="en-US" altLang="zh-CHS" sz="2800" dirty="0" smtClean="0">
                <a:latin typeface="+mn-lt"/>
              </a:rPr>
              <a:t> Subramanian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</a:t>
            </a:r>
          </a:p>
          <a:p>
            <a:r>
              <a:rPr lang="en-US" altLang="zh-CHS" sz="2800" dirty="0" err="1" smtClean="0">
                <a:latin typeface="+mn-lt"/>
              </a:rPr>
              <a:t>Jongmoo</a:t>
            </a:r>
            <a:r>
              <a:rPr lang="en-US" altLang="zh-CHS" sz="2800" dirty="0" smtClean="0">
                <a:latin typeface="+mn-lt"/>
              </a:rPr>
              <a:t> Choi</a:t>
            </a:r>
            <a:r>
              <a:rPr lang="en-US" altLang="zh-CHS" sz="2800" baseline="30000" dirty="0">
                <a:latin typeface="+mn-lt"/>
              </a:rPr>
              <a:t>#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Depei</a:t>
            </a:r>
            <a:r>
              <a:rPr lang="en-US" altLang="zh-CHS" sz="2800" dirty="0" smtClean="0">
                <a:latin typeface="+mn-lt"/>
              </a:rPr>
              <a:t> Qian</a:t>
            </a:r>
            <a:r>
              <a:rPr lang="en-US" altLang="zh-CHS" sz="2800" baseline="30000" dirty="0">
                <a:latin typeface="+mn-lt"/>
              </a:rPr>
              <a:t>†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Onur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Mutlu</a:t>
            </a:r>
            <a:r>
              <a:rPr lang="en-US" altLang="zh-CHS" sz="2800" baseline="30000" dirty="0" smtClean="0">
                <a:latin typeface="+mn-lt"/>
              </a:rPr>
              <a:t>*</a:t>
            </a:r>
            <a:endParaRPr lang="zh-CHS" altLang="en-US" sz="2800" baseline="30000" dirty="0">
              <a:latin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4790157"/>
            <a:ext cx="9144000" cy="913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700" baseline="30000" dirty="0" smtClean="0">
                <a:latin typeface="+mn-lt"/>
              </a:rPr>
              <a:t>†</a:t>
            </a:r>
            <a:r>
              <a:rPr lang="en-US" altLang="zh-CHS" sz="2500" dirty="0" err="1" smtClean="0">
                <a:latin typeface="+mn-lt"/>
              </a:rPr>
              <a:t>Beihang</a:t>
            </a:r>
            <a:r>
              <a:rPr lang="en-US" altLang="zh-CHS" sz="2500" dirty="0" smtClean="0">
                <a:latin typeface="+mn-lt"/>
              </a:rPr>
              <a:t> University, </a:t>
            </a:r>
            <a:r>
              <a:rPr lang="en-US" altLang="zh-CHS" sz="2500" baseline="30000" dirty="0" smtClean="0">
                <a:latin typeface="+mn-lt"/>
              </a:rPr>
              <a:t>‡</a:t>
            </a:r>
            <a:r>
              <a:rPr lang="en-US" altLang="zh-CHS" sz="2500" dirty="0" smtClean="0">
                <a:latin typeface="+mn-lt"/>
              </a:rPr>
              <a:t>IBM T. J. Watson Research Center,</a:t>
            </a:r>
          </a:p>
          <a:p>
            <a:r>
              <a:rPr lang="en-US" altLang="zh-CHS" sz="2500" baseline="30000" dirty="0" smtClean="0">
                <a:latin typeface="+mn-lt"/>
              </a:rPr>
              <a:t>*</a:t>
            </a:r>
            <a:r>
              <a:rPr lang="en-US" altLang="zh-CHS" sz="2500" dirty="0" smtClean="0">
                <a:latin typeface="+mn-lt"/>
              </a:rPr>
              <a:t>Carnegie Mellon University, </a:t>
            </a:r>
            <a:r>
              <a:rPr lang="en-US" altLang="zh-CHS" sz="2500" baseline="30000" dirty="0" smtClean="0">
                <a:latin typeface="+mn-lt"/>
              </a:rPr>
              <a:t>#</a:t>
            </a:r>
            <a:r>
              <a:rPr lang="en-US" altLang="zh-CHS" sz="2500" dirty="0" err="1" smtClean="0">
                <a:latin typeface="+mn-lt"/>
              </a:rPr>
              <a:t>Dankook</a:t>
            </a:r>
            <a:r>
              <a:rPr lang="en-US" altLang="zh-CHS" sz="2500" dirty="0" smtClean="0">
                <a:latin typeface="+mn-lt"/>
              </a:rPr>
              <a:t> University</a:t>
            </a:r>
            <a:endParaRPr lang="zh-CHS" altLang="en-US" sz="2500" baseline="30000" dirty="0">
              <a:latin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076056" y="5965634"/>
            <a:ext cx="2098848" cy="599986"/>
            <a:chOff x="4731432" y="5978822"/>
            <a:chExt cx="2803512" cy="801425"/>
          </a:xfrm>
        </p:grpSpPr>
        <p:pic>
          <p:nvPicPr>
            <p:cNvPr id="8" name="Picture 6" descr="Burgundy_CMU_JPG_Logo.jpg"/>
            <p:cNvPicPr>
              <a:picLocks noChangeAspect="1"/>
            </p:cNvPicPr>
            <p:nvPr/>
          </p:nvPicPr>
          <p:blipFill rotWithShape="1">
            <a:blip r:embed="rId3" cstate="print"/>
            <a:srcRect t="26333" b="26267"/>
            <a:stretch/>
          </p:blipFill>
          <p:spPr>
            <a:xfrm>
              <a:off x="4731432" y="5978822"/>
              <a:ext cx="2803512" cy="479867"/>
            </a:xfrm>
            <a:prstGeom prst="rect">
              <a:avLst/>
            </a:prstGeom>
          </p:spPr>
        </p:pic>
        <p:pic>
          <p:nvPicPr>
            <p:cNvPr id="9" name="Picture 7" descr="safar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8104" y="6418524"/>
              <a:ext cx="1250168" cy="361723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6044715"/>
            <a:ext cx="1668924" cy="4690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833152"/>
            <a:ext cx="2188471" cy="90821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9146"/>
            <a:ext cx="2987824" cy="63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32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A-DRM: Architecture-aware DRM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HS" sz="3000" b="1" u="sng" dirty="0" smtClean="0"/>
              <a:t>Goal</a:t>
            </a:r>
            <a:r>
              <a:rPr lang="en-US" altLang="zh-CHS" sz="3000" dirty="0" smtClean="0"/>
              <a:t>: Take into account microarchitecture-level </a:t>
            </a:r>
            <a:r>
              <a:rPr lang="en-US" altLang="zh-CHS" sz="3000" dirty="0"/>
              <a:t>shared resource </a:t>
            </a:r>
            <a:r>
              <a:rPr lang="en-US" altLang="zh-CHS" sz="3000" dirty="0" smtClean="0"/>
              <a:t>interference</a:t>
            </a:r>
          </a:p>
          <a:p>
            <a:pPr lvl="1"/>
            <a:r>
              <a:rPr lang="en-US" altLang="zh-CHS" sz="2400" dirty="0" smtClean="0"/>
              <a:t>Shared cache capacity</a:t>
            </a:r>
          </a:p>
          <a:p>
            <a:pPr lvl="1"/>
            <a:r>
              <a:rPr lang="en-US" altLang="zh-CHS" sz="2400" dirty="0" smtClean="0"/>
              <a:t>Shared memory bandwidth</a:t>
            </a:r>
          </a:p>
          <a:p>
            <a:pPr lvl="8"/>
            <a:endParaRPr lang="en-US" altLang="zh-CHS" dirty="0"/>
          </a:p>
          <a:p>
            <a:r>
              <a:rPr lang="en-US" altLang="zh-CHS" sz="3000" b="1" u="sng" dirty="0">
                <a:solidFill>
                  <a:srgbClr val="0000FF"/>
                </a:solidFill>
              </a:rPr>
              <a:t>Key </a:t>
            </a:r>
            <a:r>
              <a:rPr lang="en-US" altLang="zh-CHS" sz="3000" b="1" u="sng" dirty="0" smtClean="0">
                <a:solidFill>
                  <a:srgbClr val="0000FF"/>
                </a:solidFill>
              </a:rPr>
              <a:t>Idea</a:t>
            </a:r>
            <a:r>
              <a:rPr lang="en-US" altLang="zh-CHS" sz="3000" dirty="0" smtClean="0">
                <a:solidFill>
                  <a:srgbClr val="0000FF"/>
                </a:solidFill>
              </a:rPr>
              <a:t>: </a:t>
            </a:r>
          </a:p>
          <a:p>
            <a:pPr lvl="1"/>
            <a:r>
              <a:rPr lang="en-US" altLang="zh-CHS" sz="2600" dirty="0" smtClean="0">
                <a:solidFill>
                  <a:srgbClr val="0000FF"/>
                </a:solidFill>
              </a:rPr>
              <a:t>Monitor and detect microarchitecture</a:t>
            </a:r>
            <a:r>
              <a:rPr lang="en-US" altLang="zh-CHS" sz="2600" dirty="0">
                <a:solidFill>
                  <a:srgbClr val="0000FF"/>
                </a:solidFill>
              </a:rPr>
              <a:t>-level shared resource </a:t>
            </a:r>
            <a:r>
              <a:rPr lang="en-US" altLang="zh-CHS" sz="2600" dirty="0" smtClean="0">
                <a:solidFill>
                  <a:srgbClr val="0000FF"/>
                </a:solidFill>
              </a:rPr>
              <a:t>interference</a:t>
            </a:r>
            <a:endParaRPr lang="en-US" altLang="zh-CHS" sz="2600" dirty="0">
              <a:solidFill>
                <a:srgbClr val="0000FF"/>
              </a:solidFill>
            </a:endParaRPr>
          </a:p>
          <a:p>
            <a:pPr lvl="1"/>
            <a:r>
              <a:rPr lang="en-US" altLang="zh-CHS" sz="2600" dirty="0" smtClean="0">
                <a:solidFill>
                  <a:srgbClr val="0000FF"/>
                </a:solidFill>
              </a:rPr>
              <a:t>Balance microarchitecture</a:t>
            </a:r>
            <a:r>
              <a:rPr lang="en-US" altLang="zh-CHS" sz="2600" dirty="0">
                <a:solidFill>
                  <a:srgbClr val="0000FF"/>
                </a:solidFill>
              </a:rPr>
              <a:t>-level </a:t>
            </a:r>
            <a:r>
              <a:rPr lang="en-US" altLang="zh-CHS" sz="2600" dirty="0" smtClean="0">
                <a:solidFill>
                  <a:srgbClr val="0000FF"/>
                </a:solidFill>
              </a:rPr>
              <a:t>resource usage </a:t>
            </a:r>
            <a:r>
              <a:rPr lang="en-US" altLang="zh-CHS" sz="2600" dirty="0">
                <a:solidFill>
                  <a:srgbClr val="0000FF"/>
                </a:solidFill>
              </a:rPr>
              <a:t>across </a:t>
            </a:r>
            <a:r>
              <a:rPr lang="en-US" altLang="zh-CHS" sz="2600" dirty="0" smtClean="0">
                <a:solidFill>
                  <a:srgbClr val="0000FF"/>
                </a:solidFill>
              </a:rPr>
              <a:t>cluster</a:t>
            </a:r>
            <a:endParaRPr lang="en-US" altLang="zh-CHS" sz="2600" dirty="0">
              <a:solidFill>
                <a:srgbClr val="0000FF"/>
              </a:solidFill>
            </a:endParaRPr>
          </a:p>
          <a:p>
            <a:endParaRPr lang="en-US" altLang="zh-CH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10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5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Conventional DRM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11</a:t>
            </a:fld>
            <a:endParaRPr lang="zh-CHS" altLang="en-US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DRM: Global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3475829"/>
            <a:ext cx="3165475" cy="1556276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2" y="4776793"/>
            <a:ext cx="3083321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 Capacity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圆角矩形 53"/>
          <p:cNvSpPr/>
          <p:nvPr/>
        </p:nvSpPr>
        <p:spPr>
          <a:xfrm>
            <a:off x="755576" y="4715853"/>
            <a:ext cx="3528392" cy="80137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5" name="圆角矩形 54"/>
          <p:cNvSpPr/>
          <p:nvPr/>
        </p:nvSpPr>
        <p:spPr>
          <a:xfrm>
            <a:off x="5016008" y="1742039"/>
            <a:ext cx="3876472" cy="4207241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6" name="圆角矩形 55"/>
          <p:cNvSpPr/>
          <p:nvPr/>
        </p:nvSpPr>
        <p:spPr>
          <a:xfrm>
            <a:off x="999220" y="4733256"/>
            <a:ext cx="3104727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7" name="圆角矩形 56"/>
          <p:cNvSpPr/>
          <p:nvPr/>
        </p:nvSpPr>
        <p:spPr>
          <a:xfrm>
            <a:off x="5196862" y="2791974"/>
            <a:ext cx="3515598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8" name="圆角矩形 57"/>
          <p:cNvSpPr/>
          <p:nvPr/>
        </p:nvSpPr>
        <p:spPr>
          <a:xfrm>
            <a:off x="5161257" y="5175079"/>
            <a:ext cx="3515598" cy="479917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9" name="圆角矩形 58"/>
          <p:cNvSpPr/>
          <p:nvPr/>
        </p:nvSpPr>
        <p:spPr>
          <a:xfrm>
            <a:off x="5190689" y="3417513"/>
            <a:ext cx="3515598" cy="169603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pic>
        <p:nvPicPr>
          <p:cNvPr id="38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2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  <p:bldP spid="5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A-DRM: Architecture-aware DRM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12</a:t>
            </a:fld>
            <a:endParaRPr lang="zh-CH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 Capacity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5196862" y="3446267"/>
            <a:ext cx="3515598" cy="627336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1" name="圆角矩形 50"/>
          <p:cNvSpPr/>
          <p:nvPr/>
        </p:nvSpPr>
        <p:spPr>
          <a:xfrm>
            <a:off x="5184068" y="4213600"/>
            <a:ext cx="3515598" cy="818506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3" name="圆角矩形 52"/>
          <p:cNvSpPr/>
          <p:nvPr/>
        </p:nvSpPr>
        <p:spPr>
          <a:xfrm>
            <a:off x="2545262" y="4725144"/>
            <a:ext cx="1520552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pic>
        <p:nvPicPr>
          <p:cNvPr id="3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8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1" grpId="1" animBg="1"/>
      <p:bldP spid="53" grpId="0" animBg="1"/>
      <p:bldP spid="5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Architectural Resource Profiler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HS" dirty="0" smtClean="0"/>
              <a:t>Leverages the Hardware Performance Monitoring Units </a:t>
            </a:r>
            <a:r>
              <a:rPr lang="en-US" altLang="zh-CHS" dirty="0"/>
              <a:t>(PMUs</a:t>
            </a:r>
            <a:r>
              <a:rPr lang="en-US" altLang="zh-CHS" dirty="0" smtClean="0"/>
              <a:t>):</a:t>
            </a:r>
          </a:p>
          <a:p>
            <a:pPr lvl="1"/>
            <a:r>
              <a:rPr lang="en-US" altLang="zh-CHS" dirty="0"/>
              <a:t>L</a:t>
            </a:r>
            <a:r>
              <a:rPr lang="en-US" altLang="zh-CHS" dirty="0" smtClean="0"/>
              <a:t>ast </a:t>
            </a:r>
            <a:r>
              <a:rPr lang="en-US" altLang="zh-CHS" dirty="0"/>
              <a:t>level </a:t>
            </a:r>
            <a:r>
              <a:rPr lang="en-US" altLang="zh-CHS" dirty="0" smtClean="0"/>
              <a:t>cache </a:t>
            </a:r>
            <a:r>
              <a:rPr lang="en-US" altLang="zh-CHS" dirty="0"/>
              <a:t>(LLC</a:t>
            </a:r>
            <a:r>
              <a:rPr lang="en-US" altLang="zh-CHS" dirty="0" smtClean="0"/>
              <a:t>) </a:t>
            </a:r>
          </a:p>
          <a:p>
            <a:pPr lvl="1"/>
            <a:r>
              <a:rPr lang="en-US" altLang="zh-CHS" dirty="0" smtClean="0"/>
              <a:t>Memory bandwidth (</a:t>
            </a:r>
            <a:r>
              <a:rPr lang="en-US" altLang="zh-CHS" dirty="0"/>
              <a:t>MBW</a:t>
            </a:r>
            <a:r>
              <a:rPr lang="en-US" altLang="zh-CHS" dirty="0" smtClean="0"/>
              <a:t>)</a:t>
            </a:r>
          </a:p>
          <a:p>
            <a:pPr lvl="1"/>
            <a:endParaRPr lang="en-US" altLang="zh-CHS" dirty="0"/>
          </a:p>
          <a:p>
            <a:r>
              <a:rPr lang="en-US" altLang="zh-CHS" dirty="0" smtClean="0"/>
              <a:t>Reports to </a:t>
            </a:r>
            <a:r>
              <a:rPr lang="en-US" altLang="zh-CHS" i="1" dirty="0" smtClean="0"/>
              <a:t>Controller </a:t>
            </a:r>
            <a:r>
              <a:rPr lang="en-US" altLang="zh-CHS" dirty="0" smtClean="0"/>
              <a:t>periodically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13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703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A-DRM: </a:t>
            </a:r>
            <a:r>
              <a:rPr lang="en-US" altLang="zh-CHS" b="1" dirty="0"/>
              <a:t>Architecture-aware DRM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14</a:t>
            </a:fld>
            <a:endParaRPr lang="zh-CH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43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zh-CHS" b="1" dirty="0" smtClean="0"/>
              <a:t>Architecture-aware Interference Detector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15</a:t>
            </a:fld>
            <a:endParaRPr lang="zh-CHS" alt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67544" y="1345571"/>
            <a:ext cx="8355036" cy="1998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HS" sz="2800" b="1" dirty="0" smtClean="0">
                <a:latin typeface="+mn-lt"/>
              </a:rPr>
              <a:t>Goal</a:t>
            </a:r>
            <a:r>
              <a:rPr lang="en-US" altLang="zh-CHS" sz="2800" dirty="0" smtClean="0">
                <a:latin typeface="+mn-lt"/>
              </a:rPr>
              <a:t>: Detect shared cache capacity and memory bandwidth interference</a:t>
            </a:r>
          </a:p>
          <a:p>
            <a:r>
              <a:rPr lang="en-US" altLang="zh-CHS" sz="2800" dirty="0" smtClean="0">
                <a:latin typeface="+mn-lt"/>
              </a:rPr>
              <a:t>Memory bandwidth utilization (</a:t>
            </a:r>
            <a:r>
              <a:rPr lang="en-US" altLang="zh-CHS" sz="2800" i="1" dirty="0" err="1" smtClean="0">
                <a:latin typeface="+mn-lt"/>
              </a:rPr>
              <a:t>MBW</a:t>
            </a:r>
            <a:r>
              <a:rPr lang="en-US" altLang="zh-CHS" sz="2800" i="1" baseline="-25000" dirty="0" err="1" smtClean="0">
                <a:latin typeface="+mn-lt"/>
              </a:rPr>
              <a:t>util</a:t>
            </a:r>
            <a:r>
              <a:rPr lang="en-US" altLang="zh-CHS" sz="2800" dirty="0" smtClean="0">
                <a:latin typeface="+mn-lt"/>
              </a:rPr>
              <a:t>) captures both:</a:t>
            </a:r>
          </a:p>
          <a:p>
            <a:pPr lvl="1"/>
            <a:r>
              <a:rPr lang="en-US" altLang="zh-CHS" sz="2400" dirty="0" smtClean="0">
                <a:latin typeface="+mn-lt"/>
              </a:rPr>
              <a:t>Shared cache capacity interference</a:t>
            </a:r>
          </a:p>
          <a:p>
            <a:pPr lvl="1"/>
            <a:r>
              <a:rPr lang="en-US" altLang="zh-CHS" sz="2400" dirty="0" smtClean="0">
                <a:latin typeface="+mn-lt"/>
              </a:rPr>
              <a:t>Shared memory bandwidth interference</a:t>
            </a:r>
            <a:endParaRPr lang="en-US" altLang="zh-CHS" dirty="0" smtClean="0">
              <a:latin typeface="+mn-lt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1331640" y="3516249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447408" y="3658063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2455520" y="3658063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122177" y="3212976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25" name="圆角矩形 24"/>
          <p:cNvSpPr/>
          <p:nvPr/>
        </p:nvSpPr>
        <p:spPr>
          <a:xfrm>
            <a:off x="1448388" y="5430882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1447408" y="6047220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下箭头 26"/>
          <p:cNvSpPr/>
          <p:nvPr/>
        </p:nvSpPr>
        <p:spPr>
          <a:xfrm>
            <a:off x="2023472" y="5733256"/>
            <a:ext cx="900100" cy="3139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组合 27"/>
          <p:cNvGrpSpPr/>
          <p:nvPr/>
        </p:nvGrpSpPr>
        <p:grpSpPr>
          <a:xfrm>
            <a:off x="2535464" y="3910371"/>
            <a:ext cx="745245" cy="960354"/>
            <a:chOff x="2818643" y="2821552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531999" y="3890493"/>
            <a:ext cx="745245" cy="960354"/>
            <a:chOff x="1982802" y="2828686"/>
            <a:chExt cx="745245" cy="960354"/>
          </a:xfrm>
        </p:grpSpPr>
        <p:sp>
          <p:nvSpPr>
            <p:cNvPr id="43" name="圆角矩形 42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9" name="内容占位符 2"/>
          <p:cNvSpPr>
            <a:spLocks noGrp="1"/>
          </p:cNvSpPr>
          <p:nvPr>
            <p:ph idx="1"/>
          </p:nvPr>
        </p:nvSpPr>
        <p:spPr>
          <a:xfrm>
            <a:off x="3995936" y="3975839"/>
            <a:ext cx="4464496" cy="13973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HS" dirty="0" smtClean="0">
                <a:solidFill>
                  <a:srgbClr val="0000FF"/>
                </a:solidFill>
              </a:rPr>
              <a:t>Key observation: </a:t>
            </a:r>
            <a:r>
              <a:rPr lang="en-US" altLang="zh-CHS" dirty="0" smtClean="0"/>
              <a:t>If </a:t>
            </a:r>
            <a:r>
              <a:rPr lang="en-US" altLang="zh-CHS" i="1" dirty="0" err="1"/>
              <a:t>MBW</a:t>
            </a:r>
            <a:r>
              <a:rPr lang="en-US" altLang="zh-CHS" i="1" baseline="-25000" dirty="0" err="1"/>
              <a:t>util</a:t>
            </a:r>
            <a:r>
              <a:rPr lang="en-US" altLang="zh-CHS" dirty="0" smtClean="0"/>
              <a:t> is too high, the host is experiencing interference</a:t>
            </a:r>
          </a:p>
        </p:txBody>
      </p:sp>
      <p:pic>
        <p:nvPicPr>
          <p:cNvPr id="1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2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A-DRM: </a:t>
            </a:r>
            <a:r>
              <a:rPr lang="en-US" altLang="zh-CHS" b="1" dirty="0"/>
              <a:t>Architecture-aware DRM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16</a:t>
            </a:fld>
            <a:endParaRPr lang="zh-CH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75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 Policy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HS" sz="3900" dirty="0" smtClean="0"/>
              <a:t>Two-phase algorithm</a:t>
            </a:r>
          </a:p>
          <a:p>
            <a:pPr lvl="1"/>
            <a:endParaRPr lang="en-US" altLang="zh-CHS" dirty="0" smtClean="0"/>
          </a:p>
          <a:p>
            <a:r>
              <a:rPr lang="en-US" altLang="zh-CHS" sz="3900" dirty="0" smtClean="0"/>
              <a:t>Phase One: 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CHS" sz="3400" dirty="0" smtClean="0"/>
              <a:t>Key Idea:  </a:t>
            </a:r>
            <a:r>
              <a:rPr lang="en-US" altLang="zh-CH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CH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CHS" sz="3400" dirty="0"/>
              <a:t> across </a:t>
            </a:r>
            <a:r>
              <a:rPr lang="en-US" altLang="zh-CHS" sz="3400" dirty="0" smtClean="0"/>
              <a:t>cluster using a </a:t>
            </a:r>
            <a:r>
              <a:rPr lang="en-US" altLang="zh-CH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CHS" dirty="0"/>
          </a:p>
          <a:p>
            <a:r>
              <a:rPr lang="en-US" altLang="zh-CHS" sz="3900" dirty="0" smtClean="0"/>
              <a:t>Phase Two: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CHS" sz="3400" dirty="0" smtClean="0"/>
              <a:t> by also taking into account OS-level metrics (</a:t>
            </a:r>
            <a:r>
              <a:rPr lang="en-US" altLang="zh-CHS" sz="3400" dirty="0"/>
              <a:t>similar to conventional DRM</a:t>
            </a:r>
            <a:r>
              <a:rPr lang="en-US" altLang="zh-CHS" sz="3400" dirty="0" smtClean="0"/>
              <a:t>)</a:t>
            </a:r>
            <a:endParaRPr lang="en-US" altLang="zh-CH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17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228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altLang="zh-CHS" sz="4000" b="1" dirty="0" smtClean="0"/>
              <a:t>A-DRM Policy: Phase One</a:t>
            </a:r>
            <a:endParaRPr lang="en-US" altLang="zh-CH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364" y="1272119"/>
            <a:ext cx="8219256" cy="2388146"/>
          </a:xfrm>
        </p:spPr>
        <p:txBody>
          <a:bodyPr>
            <a:normAutofit/>
          </a:bodyPr>
          <a:lstStyle/>
          <a:p>
            <a:r>
              <a:rPr lang="en-US" altLang="zh-CHS" sz="2400" b="1" dirty="0" smtClean="0"/>
              <a:t>Goal</a:t>
            </a:r>
            <a:r>
              <a:rPr lang="en-US" altLang="zh-CHS" sz="2400" dirty="0" smtClean="0"/>
              <a:t>: Mitigate microarchitecture-level shared resource interference</a:t>
            </a:r>
            <a:endParaRPr lang="en-US" altLang="zh-CHS" sz="2400" dirty="0"/>
          </a:p>
          <a:p>
            <a:pPr lvl="1"/>
            <a:r>
              <a:rPr lang="en-US" altLang="zh-CHS" sz="2000" dirty="0" smtClean="0"/>
              <a:t>Employ a new </a:t>
            </a:r>
            <a:r>
              <a:rPr lang="en-US" altLang="zh-CHS" sz="2000" b="1" dirty="0" smtClean="0">
                <a:solidFill>
                  <a:srgbClr val="0000FF"/>
                </a:solidFill>
              </a:rPr>
              <a:t>cost-benefit </a:t>
            </a:r>
            <a:r>
              <a:rPr lang="en-US" altLang="zh-CHS" sz="2000" b="1" dirty="0">
                <a:solidFill>
                  <a:srgbClr val="0000FF"/>
                </a:solidFill>
              </a:rPr>
              <a:t>analysis</a:t>
            </a:r>
            <a:r>
              <a:rPr lang="en-US" altLang="zh-CHS" sz="2000" b="1" dirty="0"/>
              <a:t> </a:t>
            </a:r>
            <a:r>
              <a:rPr lang="en-US" altLang="zh-CHS" sz="2000" dirty="0"/>
              <a:t>to filter out migrations that cannot provide enough </a:t>
            </a:r>
            <a:r>
              <a:rPr lang="en-US" altLang="zh-CHS" sz="2000" dirty="0" smtClean="0"/>
              <a:t>benefit</a:t>
            </a:r>
            <a:endParaRPr lang="en-US" altLang="zh-CHS" sz="2000" dirty="0"/>
          </a:p>
          <a:p>
            <a:pPr lvl="1"/>
            <a:r>
              <a:rPr lang="en-US" altLang="zh-CHS" sz="2000" dirty="0" smtClean="0"/>
              <a:t>Only migrate the least number of VMs required to bring the </a:t>
            </a:r>
            <a:r>
              <a:rPr lang="en-US" altLang="zh-CHS" sz="2000" i="1" dirty="0" err="1"/>
              <a:t>MBW</a:t>
            </a:r>
            <a:r>
              <a:rPr lang="en-US" altLang="zh-CHS" sz="2000" i="1" baseline="-25000" dirty="0" err="1"/>
              <a:t>util</a:t>
            </a:r>
            <a:r>
              <a:rPr lang="en-US" altLang="zh-CHS" sz="2000" i="1" dirty="0"/>
              <a:t> </a:t>
            </a:r>
            <a:r>
              <a:rPr lang="en-US" altLang="zh-CHS" sz="2000" dirty="0" smtClean="0"/>
              <a:t>below a threshold (</a:t>
            </a:r>
            <a:r>
              <a:rPr lang="en-US" altLang="zh-CHS" sz="2000" i="1" dirty="0" err="1" smtClean="0"/>
              <a:t>MBW</a:t>
            </a:r>
            <a:r>
              <a:rPr lang="en-US" altLang="zh-CHS" sz="2000" i="1" baseline="-25000" dirty="0" err="1" smtClean="0"/>
              <a:t>Threshold</a:t>
            </a:r>
            <a:r>
              <a:rPr lang="en-US" altLang="zh-CHS" sz="2000" dirty="0" smtClean="0"/>
              <a:t>)</a:t>
            </a:r>
          </a:p>
          <a:p>
            <a:endParaRPr lang="en-US" altLang="zh-CH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18</a:t>
            </a:fld>
            <a:endParaRPr lang="zh-CHS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139164" y="5373216"/>
            <a:ext cx="1871632" cy="919827"/>
            <a:chOff x="32830" y="5574898"/>
            <a:chExt cx="1871632" cy="919827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圆角矩形 35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4200" y="5637088"/>
              <a:ext cx="1190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High MBW</a:t>
              </a:r>
              <a:endParaRPr lang="zh-CHS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4200" y="6110273"/>
              <a:ext cx="11460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Low MBW</a:t>
              </a:r>
              <a:endParaRPr lang="zh-CHS" altLang="en-US" dirty="0"/>
            </a:p>
          </p:txBody>
        </p:sp>
      </p:grpSp>
      <p:pic>
        <p:nvPicPr>
          <p:cNvPr id="51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0" name="圆角矩形 5"/>
          <p:cNvSpPr/>
          <p:nvPr/>
        </p:nvSpPr>
        <p:spPr>
          <a:xfrm>
            <a:off x="230422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52" name="圆角矩形 6"/>
          <p:cNvSpPr/>
          <p:nvPr/>
        </p:nvSpPr>
        <p:spPr>
          <a:xfrm>
            <a:off x="241999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圆角矩形 7"/>
          <p:cNvSpPr/>
          <p:nvPr/>
        </p:nvSpPr>
        <p:spPr>
          <a:xfrm>
            <a:off x="342810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4" name="圆角矩形 9"/>
          <p:cNvSpPr/>
          <p:nvPr/>
        </p:nvSpPr>
        <p:spPr>
          <a:xfrm>
            <a:off x="242097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圆角矩形 10"/>
          <p:cNvSpPr/>
          <p:nvPr/>
        </p:nvSpPr>
        <p:spPr>
          <a:xfrm>
            <a:off x="241999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下箭头 11"/>
          <p:cNvSpPr/>
          <p:nvPr/>
        </p:nvSpPr>
        <p:spPr>
          <a:xfrm>
            <a:off x="2996060" y="5877272"/>
            <a:ext cx="900100" cy="3139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组合 15"/>
          <p:cNvGrpSpPr/>
          <p:nvPr/>
        </p:nvGrpSpPr>
        <p:grpSpPr>
          <a:xfrm>
            <a:off x="6108484" y="3933056"/>
            <a:ext cx="745245" cy="960354"/>
            <a:chOff x="5940152" y="1641327"/>
            <a:chExt cx="745245" cy="960354"/>
          </a:xfrm>
        </p:grpSpPr>
        <p:sp>
          <p:nvSpPr>
            <p:cNvPr id="58" name="圆角矩形 16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圆角矩形 17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圆角矩形 19"/>
          <p:cNvSpPr/>
          <p:nvPr/>
        </p:nvSpPr>
        <p:spPr>
          <a:xfrm>
            <a:off x="58963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1" name="圆角矩形 20"/>
          <p:cNvSpPr/>
          <p:nvPr/>
        </p:nvSpPr>
        <p:spPr>
          <a:xfrm>
            <a:off x="60121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圆角矩形 21"/>
          <p:cNvSpPr/>
          <p:nvPr/>
        </p:nvSpPr>
        <p:spPr>
          <a:xfrm>
            <a:off x="70202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圆角矩形 23"/>
          <p:cNvSpPr/>
          <p:nvPr/>
        </p:nvSpPr>
        <p:spPr>
          <a:xfrm>
            <a:off x="60131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4" name="圆角矩形 24"/>
          <p:cNvSpPr/>
          <p:nvPr/>
        </p:nvSpPr>
        <p:spPr>
          <a:xfrm>
            <a:off x="60121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下箭头 25"/>
          <p:cNvSpPr/>
          <p:nvPr/>
        </p:nvSpPr>
        <p:spPr>
          <a:xfrm>
            <a:off x="6588224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组合 26"/>
          <p:cNvGrpSpPr/>
          <p:nvPr/>
        </p:nvGrpSpPr>
        <p:grpSpPr>
          <a:xfrm>
            <a:off x="2532632" y="3980814"/>
            <a:ext cx="745245" cy="960354"/>
            <a:chOff x="1982802" y="2828686"/>
            <a:chExt cx="745245" cy="960354"/>
          </a:xfrm>
        </p:grpSpPr>
        <p:sp>
          <p:nvSpPr>
            <p:cNvPr id="67" name="圆角矩形 27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圆角矩形 28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组合 29"/>
          <p:cNvGrpSpPr/>
          <p:nvPr/>
        </p:nvGrpSpPr>
        <p:grpSpPr>
          <a:xfrm>
            <a:off x="7115701" y="3909332"/>
            <a:ext cx="745245" cy="960354"/>
            <a:chOff x="6800013" y="1648461"/>
            <a:chExt cx="745245" cy="960354"/>
          </a:xfrm>
        </p:grpSpPr>
        <p:sp>
          <p:nvSpPr>
            <p:cNvPr id="70" name="圆角矩形 30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圆角矩形 31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组合 38"/>
          <p:cNvGrpSpPr/>
          <p:nvPr/>
        </p:nvGrpSpPr>
        <p:grpSpPr>
          <a:xfrm>
            <a:off x="3516218" y="3980814"/>
            <a:ext cx="745245" cy="960354"/>
            <a:chOff x="3516218" y="3980814"/>
            <a:chExt cx="745245" cy="960354"/>
          </a:xfrm>
        </p:grpSpPr>
        <p:sp>
          <p:nvSpPr>
            <p:cNvPr id="73" name="圆角矩形 13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圆角矩形 14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5" name="直接箭头连接符 39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40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41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箭头连接符 42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组合 4"/>
          <p:cNvGrpSpPr/>
          <p:nvPr/>
        </p:nvGrpSpPr>
        <p:grpSpPr>
          <a:xfrm>
            <a:off x="3699329" y="5459679"/>
            <a:ext cx="513547" cy="739093"/>
            <a:chOff x="3699329" y="5459679"/>
            <a:chExt cx="513547" cy="739093"/>
          </a:xfrm>
        </p:grpSpPr>
        <p:cxnSp>
          <p:nvCxnSpPr>
            <p:cNvPr id="80" name="直接箭头连接符 43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箭头连接符 44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箭头连接符 45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箭头连接符 46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直接箭头连接符 47"/>
          <p:cNvCxnSpPr/>
          <p:nvPr/>
        </p:nvCxnSpPr>
        <p:spPr>
          <a:xfrm>
            <a:off x="6300192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48"/>
          <p:cNvCxnSpPr/>
          <p:nvPr/>
        </p:nvCxnSpPr>
        <p:spPr>
          <a:xfrm>
            <a:off x="7794821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8"/>
          <p:cNvSpPr/>
          <p:nvPr/>
        </p:nvSpPr>
        <p:spPr>
          <a:xfrm>
            <a:off x="2990890" y="3356992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Source</a:t>
            </a:r>
            <a:endParaRPr lang="en-US" b="1" dirty="0"/>
          </a:p>
        </p:txBody>
      </p:sp>
      <p:sp>
        <p:nvSpPr>
          <p:cNvPr id="47" name="矩形 22"/>
          <p:cNvSpPr/>
          <p:nvPr/>
        </p:nvSpPr>
        <p:spPr>
          <a:xfrm>
            <a:off x="6353731" y="3356992"/>
            <a:ext cx="1289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Destination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259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0.34254 -0.006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18" y="-34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022E-16 L 0.33507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53" y="-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CC355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altLang="zh-CHS" sz="4000" b="1" dirty="0" smtClean="0"/>
              <a:t>A-DRM Policy: Phase Two</a:t>
            </a:r>
            <a:endParaRPr lang="en-US" altLang="zh-CH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364" y="1272119"/>
            <a:ext cx="8219256" cy="2158135"/>
          </a:xfrm>
        </p:spPr>
        <p:txBody>
          <a:bodyPr>
            <a:normAutofit/>
          </a:bodyPr>
          <a:lstStyle/>
          <a:p>
            <a:r>
              <a:rPr lang="en-US" altLang="zh-CHS" sz="2400" b="1" dirty="0" smtClean="0"/>
              <a:t>Goals</a:t>
            </a:r>
            <a:r>
              <a:rPr lang="en-US" altLang="zh-CHS" sz="2400" dirty="0" smtClean="0"/>
              <a:t>: </a:t>
            </a:r>
          </a:p>
          <a:p>
            <a:pPr lvl="1"/>
            <a:r>
              <a:rPr lang="en-US" altLang="zh-CHS" sz="2000" dirty="0" smtClean="0"/>
              <a:t>Finalize </a:t>
            </a:r>
            <a:r>
              <a:rPr lang="en-US" altLang="zh-CHS" sz="2000" dirty="0"/>
              <a:t>migration decisions by also taking into account OS-level </a:t>
            </a:r>
            <a:r>
              <a:rPr lang="en-US" altLang="zh-CHS" sz="2000" dirty="0" smtClean="0"/>
              <a:t>metrics</a:t>
            </a:r>
          </a:p>
          <a:p>
            <a:pPr lvl="1"/>
            <a:r>
              <a:rPr lang="en-US" altLang="zh-CHS" sz="2000" b="1" dirty="0" smtClean="0"/>
              <a:t>Avoid new microarchitecture-level resource hotspots</a:t>
            </a:r>
            <a:endParaRPr lang="en-US" altLang="zh-CHS" sz="2000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19</a:t>
            </a:fld>
            <a:endParaRPr lang="zh-CHS" altLang="en-US"/>
          </a:p>
        </p:txBody>
      </p:sp>
      <p:sp>
        <p:nvSpPr>
          <p:cNvPr id="6" name="圆角矩形 5"/>
          <p:cNvSpPr/>
          <p:nvPr/>
        </p:nvSpPr>
        <p:spPr>
          <a:xfrm>
            <a:off x="230422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41999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42810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90890" y="3347700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Source</a:t>
            </a:r>
            <a:endParaRPr lang="en-US" b="1" dirty="0"/>
          </a:p>
        </p:txBody>
      </p:sp>
      <p:sp>
        <p:nvSpPr>
          <p:cNvPr id="10" name="圆角矩形 9"/>
          <p:cNvSpPr/>
          <p:nvPr/>
        </p:nvSpPr>
        <p:spPr>
          <a:xfrm>
            <a:off x="242097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241999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下箭头 11"/>
          <p:cNvSpPr/>
          <p:nvPr/>
        </p:nvSpPr>
        <p:spPr>
          <a:xfrm>
            <a:off x="2996060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6108484" y="3933056"/>
            <a:ext cx="745245" cy="960354"/>
            <a:chOff x="5940152" y="1641327"/>
            <a:chExt cx="745245" cy="960354"/>
          </a:xfrm>
        </p:grpSpPr>
        <p:sp>
          <p:nvSpPr>
            <p:cNvPr id="17" name="圆角矩形 16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圆角矩形 19"/>
          <p:cNvSpPr/>
          <p:nvPr/>
        </p:nvSpPr>
        <p:spPr>
          <a:xfrm>
            <a:off x="58963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60121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70202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353731" y="3347700"/>
            <a:ext cx="1289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Destination</a:t>
            </a:r>
            <a:endParaRPr lang="en-US" b="1" dirty="0"/>
          </a:p>
        </p:txBody>
      </p:sp>
      <p:sp>
        <p:nvSpPr>
          <p:cNvPr id="24" name="圆角矩形 23"/>
          <p:cNvSpPr/>
          <p:nvPr/>
        </p:nvSpPr>
        <p:spPr>
          <a:xfrm>
            <a:off x="60131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60121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下箭头 25"/>
          <p:cNvSpPr/>
          <p:nvPr/>
        </p:nvSpPr>
        <p:spPr>
          <a:xfrm>
            <a:off x="6588224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2532632" y="3980814"/>
            <a:ext cx="745245" cy="960354"/>
            <a:chOff x="1982802" y="2828686"/>
            <a:chExt cx="745245" cy="960354"/>
          </a:xfrm>
        </p:grpSpPr>
        <p:sp>
          <p:nvSpPr>
            <p:cNvPr id="28" name="圆角矩形 27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7115701" y="3909332"/>
            <a:ext cx="745245" cy="960354"/>
            <a:chOff x="6800013" y="1648461"/>
            <a:chExt cx="745245" cy="960354"/>
          </a:xfrm>
        </p:grpSpPr>
        <p:sp>
          <p:nvSpPr>
            <p:cNvPr id="31" name="圆角矩形 30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39164" y="5373216"/>
            <a:ext cx="1871632" cy="919827"/>
            <a:chOff x="32830" y="5574898"/>
            <a:chExt cx="1871632" cy="919827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圆角矩形 35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4200" y="5637088"/>
              <a:ext cx="1190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High MBW</a:t>
              </a:r>
              <a:endParaRPr lang="zh-CHS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4200" y="6110273"/>
              <a:ext cx="11460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Low MBW</a:t>
              </a:r>
              <a:endParaRPr lang="zh-CHS" altLang="en-US" dirty="0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660232" y="3933056"/>
            <a:ext cx="745245" cy="960354"/>
            <a:chOff x="3516218" y="3980814"/>
            <a:chExt cx="745245" cy="960354"/>
          </a:xfrm>
        </p:grpSpPr>
        <p:sp>
          <p:nvSpPr>
            <p:cNvPr id="14" name="圆角矩形 13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571643" y="5472240"/>
            <a:ext cx="513547" cy="739093"/>
            <a:chOff x="3699329" y="5459679"/>
            <a:chExt cx="513547" cy="739093"/>
          </a:xfrm>
        </p:grpSpPr>
        <p:cxnSp>
          <p:nvCxnSpPr>
            <p:cNvPr id="41" name="直接箭头连接符 40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/>
        </p:nvGrpSpPr>
        <p:grpSpPr>
          <a:xfrm>
            <a:off x="6763498" y="5465493"/>
            <a:ext cx="513547" cy="739093"/>
            <a:chOff x="3699329" y="5459679"/>
            <a:chExt cx="513547" cy="739093"/>
          </a:xfrm>
        </p:grpSpPr>
        <p:cxnSp>
          <p:nvCxnSpPr>
            <p:cNvPr id="46" name="直接箭头连接符 45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箭头连接符 48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直接箭头连接符 49"/>
          <p:cNvCxnSpPr/>
          <p:nvPr/>
        </p:nvCxnSpPr>
        <p:spPr>
          <a:xfrm>
            <a:off x="6300192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7794821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L -0.28264 0.002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32" y="1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856 L -0.26354 0.003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77" y="62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L -0.06042 3.7037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-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05469 -0.004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/>
              <a:t>Executive Summary</a:t>
            </a:r>
            <a:endParaRPr lang="zh-CHS" altLang="en-US" b="1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altLang="zh-CHS" dirty="0" smtClean="0"/>
              <a:t>Virtualized Clusters dynamically schedule a set of Virtual Machines (VM) across many </a:t>
            </a:r>
            <a:r>
              <a:rPr lang="en-US" altLang="zh-CHS" dirty="0"/>
              <a:t>p</a:t>
            </a:r>
            <a:r>
              <a:rPr lang="en-US" altLang="zh-CHS" dirty="0" smtClean="0"/>
              <a:t>hysical hosts (called DRM, Distributed Resource Management)</a:t>
            </a:r>
          </a:p>
          <a:p>
            <a:r>
              <a:rPr lang="en-US" altLang="zh-CHS" b="1" u="sng" dirty="0" smtClean="0">
                <a:solidFill>
                  <a:srgbClr val="FF0000"/>
                </a:solidFill>
              </a:rPr>
              <a:t>Observation</a:t>
            </a:r>
            <a:r>
              <a:rPr lang="en-US" altLang="zh-CHS" dirty="0" smtClean="0">
                <a:solidFill>
                  <a:srgbClr val="FF0000"/>
                </a:solidFill>
              </a:rPr>
              <a:t>: State-of-the-art DRM techniques do not take into account microarchitecture-level resource (cache and memory bandwidth) interference between VMs</a:t>
            </a:r>
          </a:p>
          <a:p>
            <a:r>
              <a:rPr lang="en-US" altLang="zh-CHS" b="1" u="sng" dirty="0" smtClean="0"/>
              <a:t>Problem</a:t>
            </a:r>
            <a:r>
              <a:rPr lang="en-US" altLang="zh-CHS" dirty="0" smtClean="0"/>
              <a:t>: This lack of visibility into microarchitecture-level resources significantly </a:t>
            </a:r>
            <a:r>
              <a:rPr lang="en-US" altLang="zh-CHS" dirty="0"/>
              <a:t>impacts </a:t>
            </a:r>
            <a:r>
              <a:rPr lang="en-US" altLang="zh-CHS" dirty="0" smtClean="0"/>
              <a:t>the entire virtualized cluster’s performance</a:t>
            </a:r>
          </a:p>
          <a:p>
            <a:r>
              <a:rPr lang="en-US" altLang="zh-CHS" b="1" u="sng" dirty="0" smtClean="0">
                <a:solidFill>
                  <a:srgbClr val="0000FF"/>
                </a:solidFill>
              </a:rPr>
              <a:t>Our Goal</a:t>
            </a:r>
            <a:r>
              <a:rPr lang="en-US" altLang="zh-CHS" dirty="0" smtClean="0">
                <a:solidFill>
                  <a:srgbClr val="0000FF"/>
                </a:solidFill>
              </a:rPr>
              <a:t>: Maximize virtualized cluster performance by </a:t>
            </a:r>
            <a:r>
              <a:rPr lang="en-US" altLang="zh-CHS" b="1" dirty="0" smtClean="0">
                <a:solidFill>
                  <a:srgbClr val="0000FF"/>
                </a:solidFill>
              </a:rPr>
              <a:t>making DRM microarchitecture aware</a:t>
            </a:r>
            <a:endParaRPr lang="en-US" altLang="zh-CHS" dirty="0" smtClean="0">
              <a:solidFill>
                <a:srgbClr val="0000FF"/>
              </a:solidFill>
            </a:endParaRPr>
          </a:p>
          <a:p>
            <a:r>
              <a:rPr lang="en-US" altLang="zh-CHS" b="1" u="sng" dirty="0" smtClean="0"/>
              <a:t>Mechanism</a:t>
            </a:r>
            <a:r>
              <a:rPr lang="en-US" altLang="zh-CHS" dirty="0" smtClean="0"/>
              <a:t>: Architecture-aware Distributed Resource Management (A-DRM):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FF0000"/>
                </a:solidFill>
              </a:rPr>
              <a:t>1) Dynamically monitors the microarchitecture-level shared resource usage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FF0000"/>
                </a:solidFill>
              </a:rPr>
              <a:t>2) Balances the microarchitecture-level interference across the cluster (while accounting for other resources as well)</a:t>
            </a:r>
          </a:p>
          <a:p>
            <a:r>
              <a:rPr lang="en-US" altLang="zh-CHS" b="1" u="sng" dirty="0" smtClean="0">
                <a:solidFill>
                  <a:srgbClr val="008000"/>
                </a:solidFill>
              </a:rPr>
              <a:t>Key Results</a:t>
            </a:r>
            <a:r>
              <a:rPr lang="en-US" altLang="zh-CHS" dirty="0" smtClean="0">
                <a:solidFill>
                  <a:srgbClr val="008000"/>
                </a:solidFill>
              </a:rPr>
              <a:t>: </a:t>
            </a:r>
            <a:r>
              <a:rPr lang="en-US" altLang="zh-CHS" b="1" dirty="0" smtClean="0">
                <a:solidFill>
                  <a:srgbClr val="008000"/>
                </a:solidFill>
              </a:rPr>
              <a:t>9.67% </a:t>
            </a:r>
            <a:r>
              <a:rPr lang="en-US" altLang="zh-CHS" dirty="0" smtClean="0">
                <a:solidFill>
                  <a:srgbClr val="008000"/>
                </a:solidFill>
              </a:rPr>
              <a:t>higher performance and </a:t>
            </a:r>
            <a:r>
              <a:rPr lang="en-US" altLang="zh-CHS" b="1" dirty="0" smtClean="0">
                <a:solidFill>
                  <a:srgbClr val="008000"/>
                </a:solidFill>
              </a:rPr>
              <a:t>17% </a:t>
            </a:r>
            <a:r>
              <a:rPr lang="en-US" altLang="zh-CHS" dirty="0" smtClean="0">
                <a:solidFill>
                  <a:srgbClr val="008000"/>
                </a:solidFill>
              </a:rPr>
              <a:t>higher memory bandwidth utilization than conventional DRM</a:t>
            </a:r>
            <a:endParaRPr lang="zh-CHS" altLang="en-US" dirty="0">
              <a:solidFill>
                <a:srgbClr val="008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</a:t>
            </a:fld>
            <a:endParaRPr lang="zh-CHS" altLang="en-US" dirty="0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57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 Policy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HS" sz="3900" dirty="0" smtClean="0"/>
              <a:t>Two-phase algorithm</a:t>
            </a:r>
          </a:p>
          <a:p>
            <a:pPr lvl="1"/>
            <a:endParaRPr lang="en-US" altLang="zh-CHS" dirty="0" smtClean="0"/>
          </a:p>
          <a:p>
            <a:r>
              <a:rPr lang="en-US" altLang="zh-CHS" sz="3900" dirty="0" smtClean="0"/>
              <a:t>Phase One: 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CHS" sz="3400" dirty="0" smtClean="0"/>
              <a:t>Key Idea:  </a:t>
            </a:r>
            <a:r>
              <a:rPr lang="en-US" altLang="zh-CH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CH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CHS" sz="3400" dirty="0"/>
              <a:t> across </a:t>
            </a:r>
            <a:r>
              <a:rPr lang="en-US" altLang="zh-CHS" sz="3400" dirty="0" smtClean="0"/>
              <a:t>cluster using a </a:t>
            </a:r>
            <a:r>
              <a:rPr lang="en-US" altLang="zh-CH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CHS" dirty="0"/>
          </a:p>
          <a:p>
            <a:r>
              <a:rPr lang="en-US" altLang="zh-CHS" sz="3900" dirty="0" smtClean="0"/>
              <a:t>Phase Two: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CHS" sz="3400" dirty="0" smtClean="0"/>
              <a:t> by also taking into account OS-level metrics (</a:t>
            </a:r>
            <a:r>
              <a:rPr lang="en-US" altLang="zh-CHS" sz="3400" dirty="0"/>
              <a:t>similar to conventional DRM</a:t>
            </a:r>
            <a:r>
              <a:rPr lang="en-US" altLang="zh-CHS" sz="3400" dirty="0" smtClean="0"/>
              <a:t>)</a:t>
            </a:r>
            <a:endParaRPr lang="en-US" altLang="zh-CH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20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01640" y="4149080"/>
            <a:ext cx="2218232" cy="4320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092280" y="3861048"/>
            <a:ext cx="1440160" cy="4320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47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Goal of Cost-Benefit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For every VM at a contended host, we need to determine:</a:t>
            </a:r>
          </a:p>
          <a:p>
            <a:pPr lvl="1"/>
            <a:r>
              <a:rPr lang="en-US" sz="2600" dirty="0" smtClean="0"/>
              <a:t>If we should migrate it</a:t>
            </a:r>
          </a:p>
          <a:p>
            <a:pPr lvl="1"/>
            <a:r>
              <a:rPr lang="en-US" sz="2600" dirty="0" smtClean="0"/>
              <a:t>Where we should migrate it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3000" dirty="0" smtClean="0"/>
              <a:t>For each VM at a contended source, we consider migrating it to every uncontended destination</a:t>
            </a:r>
          </a:p>
          <a:p>
            <a:endParaRPr lang="en-US" sz="3000" dirty="0"/>
          </a:p>
          <a:p>
            <a:r>
              <a:rPr lang="en-US" sz="3000" dirty="0" smtClean="0">
                <a:solidFill>
                  <a:srgbClr val="0000FF"/>
                </a:solidFill>
              </a:rPr>
              <a:t>We develop a new linear model to estimate the performance degradation/improvement in terms of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21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367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22</a:t>
            </a:fld>
            <a:endParaRPr lang="zh-CHS" altLang="en-US"/>
          </a:p>
        </p:txBody>
      </p:sp>
      <p:sp>
        <p:nvSpPr>
          <p:cNvPr id="5" name="圆角矩形 4"/>
          <p:cNvSpPr/>
          <p:nvPr/>
        </p:nvSpPr>
        <p:spPr>
          <a:xfrm>
            <a:off x="1763688" y="3732273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879456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887568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40306" y="3429000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src</a:t>
            </a:r>
            <a:endParaRPr lang="en-US" b="1" dirty="0"/>
          </a:p>
        </p:txBody>
      </p:sp>
      <p:sp>
        <p:nvSpPr>
          <p:cNvPr id="9" name="圆角矩形 8"/>
          <p:cNvSpPr/>
          <p:nvPr/>
        </p:nvSpPr>
        <p:spPr>
          <a:xfrm>
            <a:off x="1880436" y="5646906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879456" y="6263244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下箭头 10"/>
          <p:cNvSpPr/>
          <p:nvPr/>
        </p:nvSpPr>
        <p:spPr>
          <a:xfrm>
            <a:off x="2455520" y="5949280"/>
            <a:ext cx="900100" cy="313964"/>
          </a:xfrm>
          <a:prstGeom prst="down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5567944" y="4005064"/>
            <a:ext cx="745245" cy="960354"/>
            <a:chOff x="5940152" y="1641327"/>
            <a:chExt cx="745245" cy="960354"/>
          </a:xfrm>
        </p:grpSpPr>
        <p:sp>
          <p:nvSpPr>
            <p:cNvPr id="13" name="圆角矩形 12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圆角矩形 14"/>
          <p:cNvSpPr/>
          <p:nvPr/>
        </p:nvSpPr>
        <p:spPr>
          <a:xfrm>
            <a:off x="5355852" y="3732273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5471620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6479732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219328" y="3429000"/>
            <a:ext cx="477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dst</a:t>
            </a:r>
            <a:endParaRPr lang="en-US" b="1" dirty="0"/>
          </a:p>
        </p:txBody>
      </p:sp>
      <p:sp>
        <p:nvSpPr>
          <p:cNvPr id="19" name="圆角矩形 18"/>
          <p:cNvSpPr/>
          <p:nvPr/>
        </p:nvSpPr>
        <p:spPr>
          <a:xfrm>
            <a:off x="5472600" y="5646906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5471620" y="6263244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下箭头 20"/>
          <p:cNvSpPr/>
          <p:nvPr/>
        </p:nvSpPr>
        <p:spPr>
          <a:xfrm>
            <a:off x="6047684" y="5949280"/>
            <a:ext cx="900100" cy="313964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1992092" y="4052822"/>
            <a:ext cx="745245" cy="960354"/>
            <a:chOff x="1982802" y="2828686"/>
            <a:chExt cx="745245" cy="960354"/>
          </a:xfrm>
        </p:grpSpPr>
        <p:sp>
          <p:nvSpPr>
            <p:cNvPr id="23" name="圆角矩形 22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575161" y="3981340"/>
            <a:ext cx="745245" cy="960354"/>
            <a:chOff x="6800013" y="1648461"/>
            <a:chExt cx="745245" cy="960354"/>
          </a:xfrm>
        </p:grpSpPr>
        <p:sp>
          <p:nvSpPr>
            <p:cNvPr id="26" name="圆角矩形 25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975678" y="4052822"/>
            <a:ext cx="745245" cy="960354"/>
            <a:chOff x="3516218" y="3980814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035101" y="3760458"/>
            <a:ext cx="745245" cy="960354"/>
            <a:chOff x="3516218" y="3980814"/>
            <a:chExt cx="745245" cy="960354"/>
          </a:xfrm>
          <a:effectLst/>
        </p:grpSpPr>
        <p:sp>
          <p:nvSpPr>
            <p:cNvPr id="32" name="圆角矩形 31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右箭头 33"/>
          <p:cNvSpPr/>
          <p:nvPr/>
        </p:nvSpPr>
        <p:spPr>
          <a:xfrm rot="21348623">
            <a:off x="3728387" y="4364527"/>
            <a:ext cx="2314178" cy="204348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35" name="圆角矩形 34"/>
          <p:cNvSpPr/>
          <p:nvPr/>
        </p:nvSpPr>
        <p:spPr>
          <a:xfrm>
            <a:off x="5355852" y="3874086"/>
            <a:ext cx="2059984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36" name="圆角矩形 35"/>
          <p:cNvSpPr/>
          <p:nvPr/>
        </p:nvSpPr>
        <p:spPr>
          <a:xfrm>
            <a:off x="5918272" y="3619481"/>
            <a:ext cx="1029511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37" name="圆角矩形 36"/>
          <p:cNvSpPr/>
          <p:nvPr/>
        </p:nvSpPr>
        <p:spPr>
          <a:xfrm>
            <a:off x="1836177" y="3915851"/>
            <a:ext cx="1029511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9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/>
      <p:bldP spid="19" grpId="0" animBg="1"/>
      <p:bldP spid="20" grpId="0" animBg="1"/>
      <p:bldP spid="21" grpId="0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23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1484784"/>
            <a:ext cx="4104456" cy="3600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35996" y="5229200"/>
            <a:ext cx="1872208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2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altLang="zh-CHS" b="1" i="1">
                        <a:solidFill>
                          <a:srgbClr val="FF0000"/>
                        </a:solidFill>
                        <a:latin typeface="Cambria Math"/>
                      </a:rPr>
                      <m:t>𝑪𝒐𝒔</m:t>
                    </m:r>
                    <m:sSub>
                      <m:sSubPr>
                        <m:ctrlP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𝒎𝒊𝒈𝒓𝒂𝒕𝒊𝒐𝒏</m:t>
                        </m:r>
                      </m:sub>
                    </m:sSub>
                  </m:oMath>
                </a14:m>
                <a:r>
                  <a:rPr lang="en-US" altLang="zh-CHS" b="1" dirty="0" smtClean="0">
                    <a:solidFill>
                      <a:srgbClr val="FF0000"/>
                    </a:solidFill>
                  </a:rPr>
                  <a:t>: VM migration</a:t>
                </a:r>
                <a:endParaRPr lang="zh-CHS" alt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HS" dirty="0"/>
              <a:t>VM migration approach used in A-DRM:</a:t>
            </a:r>
          </a:p>
          <a:p>
            <a:pPr lvl="1"/>
            <a:r>
              <a:rPr lang="en-US" altLang="zh-CHS" dirty="0" smtClean="0"/>
              <a:t>‘Pre-copy-based’ </a:t>
            </a:r>
            <a:r>
              <a:rPr lang="en-US" altLang="zh-CHS" dirty="0"/>
              <a:t>live migration + timeout support</a:t>
            </a:r>
          </a:p>
          <a:p>
            <a:endParaRPr lang="en-US" altLang="zh-CHS" dirty="0" smtClean="0"/>
          </a:p>
          <a:p>
            <a:r>
              <a:rPr lang="en-US" altLang="zh-CHS" dirty="0"/>
              <a:t>H</a:t>
            </a:r>
            <a:r>
              <a:rPr lang="en-US" altLang="zh-CHS" dirty="0" smtClean="0"/>
              <a:t>igh cost since all of the VM’s pages need to </a:t>
            </a:r>
            <a:r>
              <a:rPr lang="en-US" altLang="zh-CHS" dirty="0"/>
              <a:t>be </a:t>
            </a:r>
            <a:r>
              <a:rPr lang="en-US" altLang="zh-CHS" dirty="0" smtClean="0"/>
              <a:t>iteratively:</a:t>
            </a:r>
          </a:p>
          <a:p>
            <a:pPr lvl="1"/>
            <a:r>
              <a:rPr lang="en-US" altLang="zh-CHS" dirty="0"/>
              <a:t>s</a:t>
            </a:r>
            <a:r>
              <a:rPr lang="en-US" altLang="zh-CHS" dirty="0" smtClean="0"/>
              <a:t>canned, tracked</a:t>
            </a:r>
          </a:p>
          <a:p>
            <a:pPr lvl="1"/>
            <a:r>
              <a:rPr lang="en-US" altLang="zh-CHS" dirty="0" smtClean="0"/>
              <a:t>transferred</a:t>
            </a:r>
          </a:p>
          <a:p>
            <a:pPr lvl="1"/>
            <a:endParaRPr lang="en-US" altLang="zh-CHS" dirty="0"/>
          </a:p>
          <a:p>
            <a:r>
              <a:rPr lang="en-US" altLang="zh-CHS" dirty="0" smtClean="0"/>
              <a:t>The migration time can be estimated similar to conventional DRM policies</a:t>
            </a:r>
            <a:endParaRPr lang="en-US" altLang="zh-CH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24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358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25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1772816"/>
            <a:ext cx="7488832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60232" y="5229200"/>
            <a:ext cx="1080120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9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altLang="zh-CHS" sz="3600" b="1" i="1">
                        <a:solidFill>
                          <a:srgbClr val="FF0000"/>
                        </a:solidFill>
                        <a:latin typeface="Cambria Math"/>
                      </a:rPr>
                      <m:t>𝑪𝒐𝒔</m:t>
                    </m:r>
                    <m:sSub>
                      <m:sSubPr>
                        <m:ctrlP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𝒅𝒔𝒕</m:t>
                        </m:r>
                      </m:sub>
                    </m:sSub>
                  </m:oMath>
                </a14:m>
                <a:r>
                  <a:rPr lang="en-US" altLang="zh-CHS" sz="3600" b="1" dirty="0" smtClean="0">
                    <a:solidFill>
                      <a:srgbClr val="FF0000"/>
                    </a:solidFill>
                  </a:rPr>
                  <a:t>: Performance Degradation at </a:t>
                </a:r>
                <a:r>
                  <a:rPr lang="en-US" altLang="zh-CHS" sz="3600" b="1" i="1" dirty="0" err="1" smtClean="0">
                    <a:solidFill>
                      <a:srgbClr val="FF0000"/>
                    </a:solidFill>
                  </a:rPr>
                  <a:t>dst</a:t>
                </a:r>
                <a:endParaRPr lang="zh-CHS" altLang="en-US" sz="3600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5169" y="1412776"/>
            <a:ext cx="6205701" cy="4974345"/>
          </a:xfrm>
        </p:spPr>
        <p:txBody>
          <a:bodyPr>
            <a:normAutofit lnSpcReduction="10000"/>
          </a:bodyPr>
          <a:lstStyle/>
          <a:p>
            <a:r>
              <a:rPr lang="en-US" altLang="zh-CHS" dirty="0"/>
              <a:t>T</a:t>
            </a:r>
            <a:r>
              <a:rPr lang="en-US" altLang="zh-CHS" dirty="0" smtClean="0"/>
              <a:t>he migrated </a:t>
            </a:r>
            <a:r>
              <a:rPr lang="en-US" altLang="zh-CHS" b="1" i="1" dirty="0" err="1" smtClean="0"/>
              <a:t>vm</a:t>
            </a:r>
            <a:r>
              <a:rPr lang="en-US" altLang="zh-CHS" b="1" i="1" dirty="0" smtClean="0"/>
              <a:t> </a:t>
            </a:r>
            <a:r>
              <a:rPr lang="en-US" altLang="zh-CHS" dirty="0" smtClean="0"/>
              <a:t>competes for:</a:t>
            </a:r>
          </a:p>
          <a:p>
            <a:pPr lvl="1"/>
            <a:r>
              <a:rPr lang="en-US" altLang="zh-CHS" dirty="0"/>
              <a:t>S</a:t>
            </a:r>
            <a:r>
              <a:rPr lang="en-US" altLang="zh-CHS" dirty="0" smtClean="0"/>
              <a:t>hared cache capacity</a:t>
            </a:r>
          </a:p>
          <a:p>
            <a:pPr lvl="1"/>
            <a:r>
              <a:rPr lang="en-US" altLang="zh-CHS" dirty="0" smtClean="0"/>
              <a:t>Shared memory bandwidth</a:t>
            </a:r>
          </a:p>
          <a:p>
            <a:pPr lvl="1"/>
            <a:endParaRPr lang="en-US" altLang="zh-CHS" dirty="0"/>
          </a:p>
          <a:p>
            <a:r>
              <a:rPr lang="en-US" altLang="zh-CHS" dirty="0" smtClean="0"/>
              <a:t>Performance at </a:t>
            </a:r>
            <a:r>
              <a:rPr lang="en-US" altLang="zh-CHS" b="1" i="1" dirty="0" err="1" smtClean="0"/>
              <a:t>dst</a:t>
            </a:r>
            <a:r>
              <a:rPr lang="en-US" altLang="zh-CHS" dirty="0" smtClean="0"/>
              <a:t> degrades due to:</a:t>
            </a:r>
          </a:p>
          <a:p>
            <a:pPr lvl="1"/>
            <a:r>
              <a:rPr lang="en-US" altLang="zh-CHS" dirty="0" smtClean="0"/>
              <a:t>Increase in memory bandwidth consumption</a:t>
            </a:r>
          </a:p>
          <a:p>
            <a:pPr lvl="1"/>
            <a:r>
              <a:rPr lang="en-US" altLang="zh-CHS" dirty="0" smtClean="0"/>
              <a:t>Increase in the memory </a:t>
            </a:r>
            <a:r>
              <a:rPr lang="en-US" altLang="zh-CHS" b="1" i="1" dirty="0" smtClean="0"/>
              <a:t>stall</a:t>
            </a:r>
            <a:r>
              <a:rPr lang="en-US" altLang="zh-CHS" dirty="0" smtClean="0"/>
              <a:t> time experienced </a:t>
            </a:r>
            <a:r>
              <a:rPr lang="en-US" altLang="zh-CHS" dirty="0"/>
              <a:t>by </a:t>
            </a:r>
            <a:r>
              <a:rPr lang="en-US" altLang="zh-CHS" dirty="0" smtClean="0"/>
              <a:t>VMs</a:t>
            </a:r>
            <a:endParaRPr lang="en-US" altLang="zh-CH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26</a:t>
            </a:fld>
            <a:endParaRPr lang="zh-CHS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6756556" y="2636912"/>
            <a:ext cx="745245" cy="960354"/>
            <a:chOff x="5940152" y="1641327"/>
            <a:chExt cx="745245" cy="960354"/>
          </a:xfrm>
        </p:grpSpPr>
        <p:sp>
          <p:nvSpPr>
            <p:cNvPr id="21" name="圆角矩形 20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圆角矩形 22"/>
          <p:cNvSpPr/>
          <p:nvPr/>
        </p:nvSpPr>
        <p:spPr>
          <a:xfrm>
            <a:off x="6544464" y="2364121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6660232" y="250593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7668344" y="250593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360267" y="1988840"/>
            <a:ext cx="572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dst</a:t>
            </a:r>
            <a:endParaRPr lang="en-US" sz="2400" b="1" i="1" dirty="0"/>
          </a:p>
        </p:txBody>
      </p:sp>
      <p:sp>
        <p:nvSpPr>
          <p:cNvPr id="27" name="圆角矩形 26"/>
          <p:cNvSpPr/>
          <p:nvPr/>
        </p:nvSpPr>
        <p:spPr>
          <a:xfrm>
            <a:off x="6661212" y="4278754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6660232" y="4895092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下箭头 28"/>
          <p:cNvSpPr/>
          <p:nvPr/>
        </p:nvSpPr>
        <p:spPr>
          <a:xfrm>
            <a:off x="7236296" y="4581128"/>
            <a:ext cx="900100" cy="313964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组合 32"/>
          <p:cNvGrpSpPr/>
          <p:nvPr/>
        </p:nvGrpSpPr>
        <p:grpSpPr>
          <a:xfrm>
            <a:off x="7763773" y="2613188"/>
            <a:ext cx="745245" cy="960354"/>
            <a:chOff x="6800013" y="1648461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7260207" y="2636912"/>
            <a:ext cx="745245" cy="960354"/>
            <a:chOff x="3516218" y="3980814"/>
            <a:chExt cx="745245" cy="960354"/>
          </a:xfrm>
        </p:grpSpPr>
        <p:sp>
          <p:nvSpPr>
            <p:cNvPr id="37" name="圆角矩形 36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err="1" smtClean="0">
                  <a:solidFill>
                    <a:schemeClr val="tx1"/>
                  </a:solidFill>
                </a:rPr>
                <a:t>vm</a:t>
              </a:r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直接箭头连接符 44"/>
          <p:cNvCxnSpPr/>
          <p:nvPr/>
        </p:nvCxnSpPr>
        <p:spPr>
          <a:xfrm>
            <a:off x="7411570" y="416935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7580658" y="417881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7754404" y="4169349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/>
        </p:nvCxnSpPr>
        <p:spPr>
          <a:xfrm>
            <a:off x="7925117" y="418840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6948264" y="417505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8442893" y="418464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59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27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2708920"/>
            <a:ext cx="6840760" cy="28803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592" y="5229200"/>
            <a:ext cx="1584176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右箭头 56"/>
          <p:cNvSpPr/>
          <p:nvPr/>
        </p:nvSpPr>
        <p:spPr>
          <a:xfrm>
            <a:off x="4355976" y="4812960"/>
            <a:ext cx="1008112" cy="65823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altLang="zh-CHS" sz="3200" b="1" i="1">
                        <a:solidFill>
                          <a:srgbClr val="00B050"/>
                        </a:solidFill>
                        <a:latin typeface="Cambria Math"/>
                      </a:rPr>
                      <m:t>𝑩𝒆𝒏𝒆𝒇𝒊</m:t>
                    </m:r>
                    <m:sSub>
                      <m:sSubPr>
                        <m:ctrlP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𝒗𝒎</m:t>
                        </m:r>
                      </m:sub>
                    </m:sSub>
                  </m:oMath>
                </a14:m>
                <a:r>
                  <a:rPr lang="en-US" altLang="zh-CHS" sz="3200" b="1" dirty="0" smtClean="0">
                    <a:solidFill>
                      <a:srgbClr val="00B050"/>
                    </a:solidFill>
                  </a:rPr>
                  <a:t>: Performance improvement of </a:t>
                </a:r>
                <a:r>
                  <a:rPr lang="en-US" altLang="zh-CHS" sz="3200" b="1" i="1" dirty="0" err="1" smtClean="0">
                    <a:solidFill>
                      <a:srgbClr val="00B050"/>
                    </a:solidFill>
                  </a:rPr>
                  <a:t>vm</a:t>
                </a:r>
                <a:endParaRPr lang="zh-CHS" altLang="en-US" sz="32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28</a:t>
            </a:fld>
            <a:endParaRPr lang="zh-CHS" altLang="en-US"/>
          </a:p>
        </p:txBody>
      </p:sp>
      <p:sp>
        <p:nvSpPr>
          <p:cNvPr id="8" name="圆角矩形 7"/>
          <p:cNvSpPr/>
          <p:nvPr/>
        </p:nvSpPr>
        <p:spPr>
          <a:xfrm>
            <a:off x="1907704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20234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031584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738636" y="3284984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src</a:t>
            </a:r>
            <a:endParaRPr lang="en-US" b="1" i="1" dirty="0"/>
          </a:p>
        </p:txBody>
      </p:sp>
      <p:sp>
        <p:nvSpPr>
          <p:cNvPr id="12" name="圆角矩形 11"/>
          <p:cNvSpPr/>
          <p:nvPr/>
        </p:nvSpPr>
        <p:spPr>
          <a:xfrm>
            <a:off x="2024452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2023472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下箭头 13"/>
          <p:cNvSpPr/>
          <p:nvPr/>
        </p:nvSpPr>
        <p:spPr>
          <a:xfrm>
            <a:off x="2599536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5711960" y="3933056"/>
            <a:ext cx="745245" cy="960354"/>
            <a:chOff x="5940152" y="1641327"/>
            <a:chExt cx="745245" cy="960354"/>
          </a:xfrm>
        </p:grpSpPr>
        <p:sp>
          <p:nvSpPr>
            <p:cNvPr id="16" name="圆角矩形 15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549986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561563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662374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15668" y="3284984"/>
            <a:ext cx="572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/>
              <a:t>d</a:t>
            </a:r>
            <a:r>
              <a:rPr lang="en-US" sz="2400" b="1" i="1" dirty="0" err="1" smtClean="0"/>
              <a:t>st</a:t>
            </a:r>
            <a:endParaRPr lang="en-US" sz="2400" b="1" i="1" dirty="0"/>
          </a:p>
        </p:txBody>
      </p:sp>
      <p:sp>
        <p:nvSpPr>
          <p:cNvPr id="22" name="圆角矩形 21"/>
          <p:cNvSpPr/>
          <p:nvPr/>
        </p:nvSpPr>
        <p:spPr>
          <a:xfrm>
            <a:off x="561661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61563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下箭头 23"/>
          <p:cNvSpPr/>
          <p:nvPr/>
        </p:nvSpPr>
        <p:spPr>
          <a:xfrm>
            <a:off x="6191700" y="5877272"/>
            <a:ext cx="900100" cy="313964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2136108" y="3980814"/>
            <a:ext cx="745245" cy="960354"/>
            <a:chOff x="1982802" y="2828686"/>
            <a:chExt cx="745245" cy="960354"/>
          </a:xfrm>
        </p:grpSpPr>
        <p:sp>
          <p:nvSpPr>
            <p:cNvPr id="26" name="圆角矩形 25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719177" y="3909332"/>
            <a:ext cx="745245" cy="960354"/>
            <a:chOff x="6800013" y="1648461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175119" y="5472240"/>
            <a:ext cx="513547" cy="739093"/>
            <a:chOff x="3699329" y="5459679"/>
            <a:chExt cx="513547" cy="739093"/>
          </a:xfrm>
        </p:grpSpPr>
        <p:cxnSp>
          <p:nvCxnSpPr>
            <p:cNvPr id="35" name="直接箭头连接符 34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接箭头连接符 43"/>
          <p:cNvCxnSpPr/>
          <p:nvPr/>
        </p:nvCxnSpPr>
        <p:spPr>
          <a:xfrm>
            <a:off x="5903668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7398297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1"/>
          </a:xfrm>
        </p:spPr>
        <p:txBody>
          <a:bodyPr>
            <a:normAutofit fontScale="92500" lnSpcReduction="20000"/>
          </a:bodyPr>
          <a:lstStyle/>
          <a:p>
            <a:r>
              <a:rPr lang="en-US" altLang="zh-CHS" sz="3500" dirty="0" smtClean="0"/>
              <a:t>The performance of </a:t>
            </a:r>
            <a:r>
              <a:rPr lang="en-US" altLang="zh-CHS" sz="3500" dirty="0"/>
              <a:t>migrated </a:t>
            </a:r>
            <a:r>
              <a:rPr lang="en-US" altLang="zh-CHS" sz="3500" b="1" i="1" dirty="0" err="1"/>
              <a:t>vm</a:t>
            </a:r>
            <a:r>
              <a:rPr lang="en-US" altLang="zh-CHS" sz="3500" b="1" i="1" dirty="0"/>
              <a:t> </a:t>
            </a:r>
            <a:r>
              <a:rPr lang="en-US" altLang="zh-CHS" sz="3500" dirty="0" smtClean="0"/>
              <a:t>improves due to:</a:t>
            </a:r>
            <a:endParaRPr lang="en-US" altLang="zh-CHS" dirty="0" smtClean="0"/>
          </a:p>
          <a:p>
            <a:pPr lvl="1"/>
            <a:r>
              <a:rPr lang="en-US" altLang="zh-CHS" sz="3000" dirty="0" smtClean="0"/>
              <a:t>Lower contention for memory bandwidth</a:t>
            </a:r>
          </a:p>
          <a:p>
            <a:pPr lvl="1"/>
            <a:r>
              <a:rPr lang="en-US" altLang="zh-CHS" sz="3000" dirty="0" smtClean="0"/>
              <a:t>Lower memory </a:t>
            </a:r>
            <a:r>
              <a:rPr lang="en-US" altLang="zh-CHS" sz="3000" b="1" i="1" dirty="0" smtClean="0"/>
              <a:t>stall</a:t>
            </a:r>
            <a:r>
              <a:rPr lang="en-US" altLang="zh-CHS" sz="3000" dirty="0" smtClean="0"/>
              <a:t> time</a:t>
            </a:r>
            <a:endParaRPr lang="zh-CHS" altLang="en-US" sz="3000" dirty="0"/>
          </a:p>
        </p:txBody>
      </p:sp>
      <p:grpSp>
        <p:nvGrpSpPr>
          <p:cNvPr id="49" name="组合 48"/>
          <p:cNvGrpSpPr/>
          <p:nvPr/>
        </p:nvGrpSpPr>
        <p:grpSpPr>
          <a:xfrm>
            <a:off x="3127013" y="3965782"/>
            <a:ext cx="745245" cy="960354"/>
            <a:chOff x="3516218" y="3980814"/>
            <a:chExt cx="745245" cy="960354"/>
          </a:xfrm>
        </p:grpSpPr>
        <p:sp>
          <p:nvSpPr>
            <p:cNvPr id="50" name="圆角矩形 49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err="1" smtClean="0">
                  <a:solidFill>
                    <a:schemeClr val="tx1"/>
                  </a:solidFill>
                </a:rPr>
                <a:t>vm</a:t>
              </a:r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278376" y="5450923"/>
            <a:ext cx="513547" cy="739093"/>
            <a:chOff x="3699329" y="5459679"/>
            <a:chExt cx="513547" cy="739093"/>
          </a:xfrm>
        </p:grpSpPr>
        <p:cxnSp>
          <p:nvCxnSpPr>
            <p:cNvPr id="53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76850" y="6076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81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0417 L 0.08941 0.03889 C 0.10816 0.04861 0.13628 0.05393 0.16545 0.05393 C 0.19896 0.05393 0.22569 0.04861 0.24444 0.03889 L 0.33403 -0.0041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1" y="28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116 L 0.08837 0.03958 C 0.10695 0.04884 0.13455 0.05394 0.16354 0.05394 C 0.19653 0.05394 0.22275 0.04884 0.24132 0.03958 L 0.32986 -0.00116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Cost-Benefit Analysis</a:t>
            </a:r>
            <a:endParaRPr lang="zh-CHS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 xmlns="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 xmlns="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29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2996952"/>
            <a:ext cx="7776864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9792" y="5229200"/>
            <a:ext cx="1584176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61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Virtualized Cluster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</a:t>
            </a:fld>
            <a:endParaRPr lang="zh-CHS" altLang="en-US"/>
          </a:p>
        </p:txBody>
      </p:sp>
      <p:grpSp>
        <p:nvGrpSpPr>
          <p:cNvPr id="24" name="组合 23"/>
          <p:cNvGrpSpPr>
            <a:grpSpLocks noChangeAspect="1"/>
          </p:cNvGrpSpPr>
          <p:nvPr/>
        </p:nvGrpSpPr>
        <p:grpSpPr>
          <a:xfrm>
            <a:off x="1726143" y="3356992"/>
            <a:ext cx="2204000" cy="3384376"/>
            <a:chOff x="134211" y="3465818"/>
            <a:chExt cx="2204000" cy="3384376"/>
          </a:xfrm>
        </p:grpSpPr>
        <p:sp>
          <p:nvSpPr>
            <p:cNvPr id="5" name="圆角矩形 4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下箭头 16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圆角矩形 19"/>
          <p:cNvSpPr/>
          <p:nvPr/>
        </p:nvSpPr>
        <p:spPr>
          <a:xfrm>
            <a:off x="2818643" y="1641327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2867229" y="2145383"/>
            <a:ext cx="648072" cy="399572"/>
          </a:xfrm>
          <a:prstGeom prst="roundRect">
            <a:avLst/>
          </a:prstGeom>
          <a:solidFill>
            <a:srgbClr val="FF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940152" y="1641327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988738" y="2145383"/>
            <a:ext cx="648072" cy="399572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601992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圆角矩形 33"/>
          <p:cNvSpPr/>
          <p:nvPr/>
        </p:nvSpPr>
        <p:spPr>
          <a:xfrm>
            <a:off x="1982802" y="1648461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2031388" y="2152517"/>
            <a:ext cx="648072" cy="399572"/>
          </a:xfrm>
          <a:prstGeom prst="roundRect">
            <a:avLst/>
          </a:prstGeom>
          <a:solidFill>
            <a:srgbClr val="C0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圆角矩形 37"/>
          <p:cNvSpPr/>
          <p:nvPr/>
        </p:nvSpPr>
        <p:spPr>
          <a:xfrm>
            <a:off x="6800013" y="1648461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6848599" y="2152517"/>
            <a:ext cx="648072" cy="399572"/>
          </a:xfrm>
          <a:prstGeom prst="roundRect">
            <a:avLst/>
          </a:prstGeom>
          <a:solidFill>
            <a:srgbClr val="FFFF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下箭头 41"/>
          <p:cNvSpPr/>
          <p:nvPr/>
        </p:nvSpPr>
        <p:spPr>
          <a:xfrm>
            <a:off x="2051720" y="2636912"/>
            <a:ext cx="5400600" cy="108941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zh-CHS" sz="2200" b="1" dirty="0" smtClean="0">
                <a:solidFill>
                  <a:schemeClr val="tx1"/>
                </a:solidFill>
              </a:rPr>
              <a:t>How to dynamically schedule VMs onto hosts?</a:t>
            </a:r>
            <a:endParaRPr lang="zh-CHS" altLang="en-US" sz="2200" b="1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087724" y="2636912"/>
            <a:ext cx="5328592" cy="10801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HS" sz="2800" dirty="0" smtClean="0">
                <a:solidFill>
                  <a:srgbClr val="0000FF"/>
                </a:solidFill>
              </a:rPr>
              <a:t>Distributed Resource Management (DRM) policies</a:t>
            </a:r>
            <a:endParaRPr lang="zh-CHS" altLang="en-US" sz="2800" dirty="0">
              <a:solidFill>
                <a:srgbClr val="0000FF"/>
              </a:solidFill>
            </a:endParaRPr>
          </a:p>
        </p:txBody>
      </p:sp>
      <p:pic>
        <p:nvPicPr>
          <p:cNvPr id="33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50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34" grpId="0" animBg="1"/>
      <p:bldP spid="35" grpId="0" animBg="1"/>
      <p:bldP spid="38" grpId="0" animBg="1"/>
      <p:bldP spid="39" grpId="0" animBg="1"/>
      <p:bldP spid="42" grpId="0" animBg="1"/>
      <p:bldP spid="4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altLang="zh-CHS" sz="3200" b="1" i="1" smtClean="0">
                        <a:solidFill>
                          <a:srgbClr val="00B050"/>
                        </a:solidFill>
                        <a:latin typeface="Cambria Math"/>
                      </a:rPr>
                      <m:t>𝑩𝒆𝒏𝒆𝒇𝒊</m:t>
                    </m:r>
                    <m:sSub>
                      <m:sSubPr>
                        <m:ctrlP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200" b="1" i="1" smtClean="0">
                            <a:solidFill>
                              <a:srgbClr val="00B050"/>
                            </a:solidFill>
                            <a:latin typeface="Cambria Math" charset="0"/>
                          </a:rPr>
                          <m:t>𝒔𝒓𝒄</m:t>
                        </m:r>
                      </m:sub>
                    </m:sSub>
                  </m:oMath>
                </a14:m>
                <a:r>
                  <a:rPr lang="en-US" altLang="zh-CHS" sz="3200" b="1" dirty="0" smtClean="0">
                    <a:solidFill>
                      <a:srgbClr val="00B050"/>
                    </a:solidFill>
                  </a:rPr>
                  <a:t>: Performance improvement at </a:t>
                </a:r>
                <a:r>
                  <a:rPr lang="en-US" altLang="zh-CHS" sz="3200" b="1" i="1" dirty="0" err="1" smtClean="0">
                    <a:solidFill>
                      <a:srgbClr val="00B050"/>
                    </a:solidFill>
                  </a:rPr>
                  <a:t>src</a:t>
                </a:r>
                <a:endParaRPr lang="zh-CHS" altLang="en-US" sz="3200" b="1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30</a:t>
            </a:fld>
            <a:endParaRPr lang="zh-CHS" altLang="en-US"/>
          </a:p>
        </p:txBody>
      </p:sp>
      <p:sp>
        <p:nvSpPr>
          <p:cNvPr id="47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6063842" cy="4277071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The </a:t>
            </a:r>
            <a:r>
              <a:rPr lang="en-US" altLang="zh-CHS" dirty="0"/>
              <a:t>performance at </a:t>
            </a:r>
            <a:r>
              <a:rPr lang="en-US" altLang="zh-CHS" b="1" i="1" dirty="0" err="1"/>
              <a:t>src</a:t>
            </a:r>
            <a:r>
              <a:rPr lang="en-US" altLang="zh-CHS" dirty="0"/>
              <a:t> improves due to:</a:t>
            </a:r>
          </a:p>
          <a:p>
            <a:pPr lvl="1"/>
            <a:r>
              <a:rPr lang="en-US" altLang="zh-CHS" dirty="0"/>
              <a:t>Reduced memory bandwidth consumption</a:t>
            </a:r>
          </a:p>
          <a:p>
            <a:pPr lvl="1"/>
            <a:r>
              <a:rPr lang="en-US" altLang="zh-CHS" dirty="0"/>
              <a:t>Reduced </a:t>
            </a:r>
            <a:r>
              <a:rPr lang="en-US" altLang="zh-CHS" b="1" i="1" dirty="0"/>
              <a:t>stall</a:t>
            </a:r>
            <a:r>
              <a:rPr lang="en-US" altLang="zh-CHS" dirty="0"/>
              <a:t> time experienced by VMs</a:t>
            </a:r>
            <a:endParaRPr lang="zh-CHS" altLang="en-US" sz="3400" dirty="0"/>
          </a:p>
        </p:txBody>
      </p:sp>
      <p:pic>
        <p:nvPicPr>
          <p:cNvPr id="5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46" name="圆角矩形 29"/>
          <p:cNvSpPr/>
          <p:nvPr/>
        </p:nvSpPr>
        <p:spPr>
          <a:xfrm>
            <a:off x="6616472" y="1739014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48" name="圆角矩形 30"/>
          <p:cNvSpPr/>
          <p:nvPr/>
        </p:nvSpPr>
        <p:spPr>
          <a:xfrm>
            <a:off x="6732240" y="1880828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9" name="圆角矩形 31"/>
          <p:cNvSpPr/>
          <p:nvPr/>
        </p:nvSpPr>
        <p:spPr>
          <a:xfrm>
            <a:off x="7740352" y="1880828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" name="矩形 38"/>
          <p:cNvSpPr/>
          <p:nvPr/>
        </p:nvSpPr>
        <p:spPr>
          <a:xfrm>
            <a:off x="7447405" y="1340768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src</a:t>
            </a:r>
            <a:endParaRPr lang="en-US" sz="2400" b="1" i="1" dirty="0"/>
          </a:p>
        </p:txBody>
      </p:sp>
      <p:sp>
        <p:nvSpPr>
          <p:cNvPr id="61" name="圆角矩形 39"/>
          <p:cNvSpPr/>
          <p:nvPr/>
        </p:nvSpPr>
        <p:spPr>
          <a:xfrm>
            <a:off x="6733220" y="3653647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圆角矩形 40"/>
          <p:cNvSpPr/>
          <p:nvPr/>
        </p:nvSpPr>
        <p:spPr>
          <a:xfrm>
            <a:off x="6732240" y="4269985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下箭头 41"/>
          <p:cNvSpPr/>
          <p:nvPr/>
        </p:nvSpPr>
        <p:spPr>
          <a:xfrm>
            <a:off x="7308304" y="3956021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组合 42"/>
          <p:cNvGrpSpPr/>
          <p:nvPr/>
        </p:nvGrpSpPr>
        <p:grpSpPr>
          <a:xfrm>
            <a:off x="6844876" y="2059563"/>
            <a:ext cx="745245" cy="960354"/>
            <a:chOff x="1982802" y="2828686"/>
            <a:chExt cx="745245" cy="960354"/>
          </a:xfrm>
        </p:grpSpPr>
        <p:sp>
          <p:nvSpPr>
            <p:cNvPr id="65" name="圆角矩形 4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圆角矩形 5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组合 51"/>
          <p:cNvGrpSpPr/>
          <p:nvPr/>
        </p:nvGrpSpPr>
        <p:grpSpPr>
          <a:xfrm>
            <a:off x="6883887" y="3550989"/>
            <a:ext cx="513547" cy="739093"/>
            <a:chOff x="3699329" y="5459679"/>
            <a:chExt cx="513547" cy="739093"/>
          </a:xfrm>
        </p:grpSpPr>
        <p:cxnSp>
          <p:nvCxnSpPr>
            <p:cNvPr id="68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组合 42"/>
          <p:cNvGrpSpPr/>
          <p:nvPr/>
        </p:nvGrpSpPr>
        <p:grpSpPr>
          <a:xfrm>
            <a:off x="7835781" y="2056134"/>
            <a:ext cx="745245" cy="960354"/>
            <a:chOff x="1982802" y="2828686"/>
            <a:chExt cx="745245" cy="960354"/>
          </a:xfrm>
        </p:grpSpPr>
        <p:sp>
          <p:nvSpPr>
            <p:cNvPr id="73" name="圆角矩形 4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圆角矩形 5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组合 51"/>
          <p:cNvGrpSpPr/>
          <p:nvPr/>
        </p:nvGrpSpPr>
        <p:grpSpPr>
          <a:xfrm>
            <a:off x="7956677" y="3533503"/>
            <a:ext cx="513547" cy="739093"/>
            <a:chOff x="3699329" y="5459679"/>
            <a:chExt cx="513547" cy="739093"/>
          </a:xfrm>
        </p:grpSpPr>
        <p:cxnSp>
          <p:nvCxnSpPr>
            <p:cNvPr id="76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322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A-DRM Policy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HS" sz="3900" dirty="0" smtClean="0"/>
              <a:t>Two-phase algorithm</a:t>
            </a:r>
          </a:p>
          <a:p>
            <a:pPr lvl="1"/>
            <a:endParaRPr lang="en-US" altLang="zh-CHS" dirty="0" smtClean="0"/>
          </a:p>
          <a:p>
            <a:r>
              <a:rPr lang="en-US" altLang="zh-CHS" sz="3900" dirty="0" smtClean="0"/>
              <a:t>Phase One: 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CHS" sz="3400" dirty="0" smtClean="0"/>
              <a:t>Key Idea:  </a:t>
            </a:r>
            <a:r>
              <a:rPr lang="en-US" altLang="zh-CH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CH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CHS" sz="3400" dirty="0"/>
              <a:t> across </a:t>
            </a:r>
            <a:r>
              <a:rPr lang="en-US" altLang="zh-CHS" sz="3400" dirty="0" smtClean="0"/>
              <a:t>cluster using a </a:t>
            </a:r>
            <a:r>
              <a:rPr lang="en-US" altLang="zh-CH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CHS" dirty="0"/>
          </a:p>
          <a:p>
            <a:r>
              <a:rPr lang="en-US" altLang="zh-CHS" sz="3900" dirty="0" smtClean="0"/>
              <a:t>Phase Two:</a:t>
            </a:r>
          </a:p>
          <a:p>
            <a:pPr lvl="1"/>
            <a:r>
              <a:rPr lang="en-US" altLang="zh-CHS" sz="3400" dirty="0" smtClean="0"/>
              <a:t>Goal: </a:t>
            </a:r>
            <a:r>
              <a:rPr lang="en-US" altLang="zh-CH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CHS" sz="3400" dirty="0" smtClean="0"/>
              <a:t> by also taking into account OS-level metrics (</a:t>
            </a:r>
            <a:r>
              <a:rPr lang="en-US" altLang="zh-CHS" sz="3400" dirty="0"/>
              <a:t>similar to conventional DRM</a:t>
            </a:r>
            <a:r>
              <a:rPr lang="en-US" altLang="zh-CHS" sz="3400" dirty="0" smtClean="0"/>
              <a:t>)</a:t>
            </a:r>
            <a:endParaRPr lang="en-US" altLang="zh-CH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31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387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/>
              <a:t>A-DRM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Methodology</a:t>
            </a:r>
          </a:p>
          <a:p>
            <a:r>
              <a:rPr lang="en-US" altLang="zh-CHS" dirty="0" smtClean="0"/>
              <a:t>Evaluation</a:t>
            </a:r>
          </a:p>
          <a:p>
            <a:r>
              <a:rPr lang="en-US" altLang="zh-CHS" dirty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32</a:t>
            </a:fld>
            <a:endParaRPr lang="zh-CH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73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Evaluation Infrastructure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2168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2/4 dual-socket Hosts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Two 4-core Xeon </a:t>
            </a:r>
            <a:r>
              <a:rPr lang="en-US" dirty="0">
                <a:solidFill>
                  <a:srgbClr val="0000FF"/>
                </a:solidFill>
              </a:rPr>
              <a:t>L5630 </a:t>
            </a:r>
            <a:r>
              <a:rPr lang="en-US" dirty="0" smtClean="0">
                <a:solidFill>
                  <a:srgbClr val="0000FF"/>
                </a:solidFill>
              </a:rPr>
              <a:t>Processors (</a:t>
            </a:r>
            <a:r>
              <a:rPr lang="en-US" dirty="0" err="1" smtClean="0">
                <a:solidFill>
                  <a:srgbClr val="0000FF"/>
                </a:solidFill>
              </a:rPr>
              <a:t>Westmere</a:t>
            </a:r>
            <a:r>
              <a:rPr lang="en-US" dirty="0" smtClean="0">
                <a:solidFill>
                  <a:srgbClr val="0000FF"/>
                </a:solidFill>
              </a:rPr>
              <a:t>-EP) </a:t>
            </a:r>
            <a:r>
              <a:rPr lang="en-US" dirty="0" smtClean="0"/>
              <a:t>with </a:t>
            </a:r>
            <a:r>
              <a:rPr lang="en-US" dirty="0" err="1" smtClean="0"/>
              <a:t>hyperthreading</a:t>
            </a:r>
            <a:r>
              <a:rPr lang="en-US" dirty="0" smtClean="0"/>
              <a:t> disabled</a:t>
            </a:r>
          </a:p>
          <a:p>
            <a:pPr lvl="2"/>
            <a:r>
              <a:rPr lang="en-US" dirty="0" smtClean="0"/>
              <a:t>L1/L2/shared LLC: 32KB/256KB/12MB</a:t>
            </a:r>
          </a:p>
          <a:p>
            <a:pPr lvl="1"/>
            <a:r>
              <a:rPr lang="en-US" dirty="0" smtClean="0"/>
              <a:t>One 8GB DDR3-1066 DIMM per socket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VM Images placed in shared storage (NAS)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OS and Hypervisor:</a:t>
            </a:r>
          </a:p>
          <a:p>
            <a:pPr lvl="1"/>
            <a:r>
              <a:rPr lang="en-US" dirty="0" smtClean="0"/>
              <a:t>Fedora 20 with Linux </a:t>
            </a:r>
            <a:r>
              <a:rPr lang="en-US" dirty="0"/>
              <a:t>K</a:t>
            </a:r>
            <a:r>
              <a:rPr lang="en-US" dirty="0" smtClean="0"/>
              <a:t>ernel version 3.13.5-202</a:t>
            </a:r>
          </a:p>
          <a:p>
            <a:pPr lvl="1"/>
            <a:r>
              <a:rPr lang="en-US" dirty="0" smtClean="0"/>
              <a:t>QEMU: 1.6.2</a:t>
            </a:r>
          </a:p>
          <a:p>
            <a:pPr lvl="1"/>
            <a:r>
              <a:rPr lang="en-US" dirty="0" err="1" smtClean="0"/>
              <a:t>Libvirt</a:t>
            </a:r>
            <a:r>
              <a:rPr lang="en-US" dirty="0" smtClean="0"/>
              <a:t>: 1.1.3.5</a:t>
            </a:r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HS" altLang="en-US" smtClean="0"/>
              <a:t>33</a:t>
            </a:fld>
            <a:endParaRPr lang="zh-CHS" alt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11560" y="3212976"/>
            <a:ext cx="7992888" cy="3240360"/>
            <a:chOff x="827584" y="2492896"/>
            <a:chExt cx="7992888" cy="3240360"/>
          </a:xfrm>
        </p:grpSpPr>
        <p:sp>
          <p:nvSpPr>
            <p:cNvPr id="40" name="圆角矩形 132"/>
            <p:cNvSpPr/>
            <p:nvPr/>
          </p:nvSpPr>
          <p:spPr>
            <a:xfrm>
              <a:off x="1030806" y="3167363"/>
              <a:ext cx="3399875" cy="236845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1" name="圆角矩形 133"/>
            <p:cNvSpPr/>
            <p:nvPr/>
          </p:nvSpPr>
          <p:spPr>
            <a:xfrm>
              <a:off x="1185333" y="3276376"/>
              <a:ext cx="7852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135"/>
            <p:cNvSpPr/>
            <p:nvPr/>
          </p:nvSpPr>
          <p:spPr>
            <a:xfrm>
              <a:off x="1846704" y="2862228"/>
              <a:ext cx="1310072" cy="2839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Socket 1</a:t>
              </a:r>
              <a:endParaRPr lang="en-US" b="1" dirty="0"/>
            </a:p>
          </p:txBody>
        </p:sp>
        <p:sp>
          <p:nvSpPr>
            <p:cNvPr id="43" name="圆角矩形 136"/>
            <p:cNvSpPr/>
            <p:nvPr/>
          </p:nvSpPr>
          <p:spPr>
            <a:xfrm>
              <a:off x="1186640" y="4639146"/>
              <a:ext cx="3113102" cy="232435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圆角矩形 137"/>
            <p:cNvSpPr/>
            <p:nvPr/>
          </p:nvSpPr>
          <p:spPr>
            <a:xfrm>
              <a:off x="1185331" y="5112927"/>
              <a:ext cx="3114411" cy="304513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下箭头 138"/>
            <p:cNvSpPr/>
            <p:nvPr/>
          </p:nvSpPr>
          <p:spPr>
            <a:xfrm>
              <a:off x="2195736" y="4871583"/>
              <a:ext cx="1201439" cy="241345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矩形 139"/>
            <p:cNvSpPr/>
            <p:nvPr/>
          </p:nvSpPr>
          <p:spPr>
            <a:xfrm>
              <a:off x="4508970" y="2492896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47" name="矩形 140"/>
            <p:cNvSpPr/>
            <p:nvPr/>
          </p:nvSpPr>
          <p:spPr>
            <a:xfrm>
              <a:off x="827584" y="2862850"/>
              <a:ext cx="7992888" cy="28704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HS" altLang="en-US"/>
            </a:p>
          </p:txBody>
        </p:sp>
        <p:cxnSp>
          <p:nvCxnSpPr>
            <p:cNvPr id="48" name="直接箭头连接符 141"/>
            <p:cNvCxnSpPr/>
            <p:nvPr/>
          </p:nvCxnSpPr>
          <p:spPr>
            <a:xfrm>
              <a:off x="4432457" y="4734436"/>
              <a:ext cx="8184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572000" y="4343976"/>
              <a:ext cx="90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b="1" dirty="0" smtClean="0"/>
                <a:t>QPI</a:t>
              </a:r>
              <a:endParaRPr lang="zh-CHS" altLang="en-US" b="1" dirty="0"/>
            </a:p>
          </p:txBody>
        </p:sp>
        <p:sp>
          <p:nvSpPr>
            <p:cNvPr id="50" name="圆角矩形 133"/>
            <p:cNvSpPr/>
            <p:nvPr/>
          </p:nvSpPr>
          <p:spPr>
            <a:xfrm>
              <a:off x="1978998" y="3276376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133"/>
            <p:cNvSpPr/>
            <p:nvPr/>
          </p:nvSpPr>
          <p:spPr>
            <a:xfrm>
              <a:off x="2753454" y="3276376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圆角矩形 133"/>
            <p:cNvSpPr/>
            <p:nvPr/>
          </p:nvSpPr>
          <p:spPr>
            <a:xfrm>
              <a:off x="3530820" y="3276375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圆角矩形 132"/>
            <p:cNvSpPr/>
            <p:nvPr/>
          </p:nvSpPr>
          <p:spPr>
            <a:xfrm>
              <a:off x="5209341" y="3146135"/>
              <a:ext cx="3399875" cy="236845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133"/>
            <p:cNvSpPr/>
            <p:nvPr/>
          </p:nvSpPr>
          <p:spPr>
            <a:xfrm>
              <a:off x="5363868" y="3255148"/>
              <a:ext cx="7852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矩形 135"/>
            <p:cNvSpPr/>
            <p:nvPr/>
          </p:nvSpPr>
          <p:spPr>
            <a:xfrm>
              <a:off x="6189403" y="2841000"/>
              <a:ext cx="9817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Socket 2</a:t>
              </a:r>
              <a:endParaRPr lang="en-US" b="1" dirty="0"/>
            </a:p>
          </p:txBody>
        </p:sp>
        <p:sp>
          <p:nvSpPr>
            <p:cNvPr id="56" name="圆角矩形 136"/>
            <p:cNvSpPr/>
            <p:nvPr/>
          </p:nvSpPr>
          <p:spPr>
            <a:xfrm>
              <a:off x="5365175" y="4617918"/>
              <a:ext cx="3113102" cy="232435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圆角矩形 137"/>
            <p:cNvSpPr/>
            <p:nvPr/>
          </p:nvSpPr>
          <p:spPr>
            <a:xfrm>
              <a:off x="5363866" y="5091699"/>
              <a:ext cx="3114411" cy="304513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下箭头 138"/>
            <p:cNvSpPr/>
            <p:nvPr/>
          </p:nvSpPr>
          <p:spPr>
            <a:xfrm>
              <a:off x="6374271" y="4850355"/>
              <a:ext cx="1201439" cy="241345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圆角矩形 133"/>
            <p:cNvSpPr/>
            <p:nvPr/>
          </p:nvSpPr>
          <p:spPr>
            <a:xfrm>
              <a:off x="6157533" y="3255148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圆角矩形 133"/>
            <p:cNvSpPr/>
            <p:nvPr/>
          </p:nvSpPr>
          <p:spPr>
            <a:xfrm>
              <a:off x="6931989" y="3255148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圆角矩形 133"/>
            <p:cNvSpPr/>
            <p:nvPr/>
          </p:nvSpPr>
          <p:spPr>
            <a:xfrm>
              <a:off x="7709355" y="3255147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28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0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DRM Parameters</a:t>
            </a:r>
            <a:endParaRPr lang="en-US" b="1" dirty="0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HS" altLang="en-US" smtClean="0"/>
              <a:t>34</a:t>
            </a:fld>
            <a:endParaRPr lang="zh-CH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6916066"/>
                  </p:ext>
                </p:extLst>
              </p:nvPr>
            </p:nvGraphicFramePr>
            <p:xfrm>
              <a:off x="611560" y="2492896"/>
              <a:ext cx="7992888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88632"/>
                    <a:gridCol w="2304256"/>
                  </a:tblGrid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Parameter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Value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CPU</a:t>
                          </a:r>
                          <a:r>
                            <a:rPr lang="en-US" altLang="zh-CHS" sz="2000" baseline="0" dirty="0" smtClean="0"/>
                            <a:t> overcommit threshold 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90%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59648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Memory overcommit threshold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95%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Memory bandwidth threshold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60%</a:t>
                          </a:r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DRM scheduling interval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300</a:t>
                          </a:r>
                          <a:r>
                            <a:rPr lang="en-US" altLang="zh-CHS" sz="2000" baseline="0" dirty="0" smtClean="0"/>
                            <a:t>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DRM sliding window size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80 samples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Profiling interval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5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Live migration timeout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/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6916066"/>
                  </p:ext>
                </p:extLst>
              </p:nvPr>
            </p:nvGraphicFramePr>
            <p:xfrm>
              <a:off x="611560" y="2492896"/>
              <a:ext cx="7992888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88632"/>
                    <a:gridCol w="2304256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Parameter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Value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107692" r="-40899" b="-7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90%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207692" r="-40899" b="-6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95%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303030" r="-40899" b="-5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60%</a:t>
                          </a: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409231" r="-40899" b="-4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300</a:t>
                          </a:r>
                          <a:r>
                            <a:rPr lang="en-US" altLang="zh-CHS" sz="2000" baseline="0" dirty="0" smtClean="0"/>
                            <a:t>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DRM sliding window size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80 samples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609231" r="-40899" b="-2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5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709231" r="-40899" b="-1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HS" sz="2800" dirty="0" smtClean="0"/>
              <a:t>Baseline: Conventional DRM [</a:t>
            </a:r>
            <a:r>
              <a:rPr lang="en-US" altLang="zh-CHS" sz="2800" dirty="0" err="1" smtClean="0"/>
              <a:t>Isci</a:t>
            </a:r>
            <a:r>
              <a:rPr lang="en-US" altLang="zh-CHS" sz="2800" dirty="0" smtClean="0"/>
              <a:t> et al., NOMS’ 10]</a:t>
            </a:r>
          </a:p>
          <a:p>
            <a:endParaRPr lang="zh-CHS" altLang="en-US" sz="2800" dirty="0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4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Workloads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55 </a:t>
            </a:r>
            <a:r>
              <a:rPr lang="en-US" dirty="0"/>
              <a:t>Workloads chosen from:</a:t>
            </a:r>
          </a:p>
          <a:p>
            <a:pPr lvl="1"/>
            <a:r>
              <a:rPr lang="en-US" dirty="0" smtClean="0"/>
              <a:t>PARSEC (10)</a:t>
            </a:r>
            <a:endParaRPr lang="en-US" dirty="0"/>
          </a:p>
          <a:p>
            <a:pPr lvl="1"/>
            <a:r>
              <a:rPr lang="en-US" dirty="0"/>
              <a:t>SPEC CPU </a:t>
            </a:r>
            <a:r>
              <a:rPr lang="en-US" dirty="0" smtClean="0"/>
              <a:t>2006 (28)</a:t>
            </a:r>
            <a:endParaRPr lang="en-US" dirty="0"/>
          </a:p>
          <a:p>
            <a:pPr lvl="1"/>
            <a:r>
              <a:rPr lang="en-US" dirty="0" smtClean="0"/>
              <a:t>NAS </a:t>
            </a:r>
            <a:r>
              <a:rPr lang="en-US" dirty="0"/>
              <a:t>Parallel </a:t>
            </a:r>
            <a:r>
              <a:rPr lang="en-US" dirty="0" smtClean="0"/>
              <a:t>Benchmark (14)</a:t>
            </a:r>
            <a:endParaRPr lang="en-US" dirty="0"/>
          </a:p>
          <a:p>
            <a:pPr lvl="1"/>
            <a:r>
              <a:rPr lang="en-US" dirty="0" smtClean="0"/>
              <a:t>STREAM (1)</a:t>
            </a:r>
          </a:p>
          <a:p>
            <a:pPr lvl="1"/>
            <a:r>
              <a:rPr lang="en-US" dirty="0" err="1" smtClean="0"/>
              <a:t>Microbenchmark</a:t>
            </a:r>
            <a:r>
              <a:rPr lang="en-US" dirty="0" smtClean="0"/>
              <a:t> (2)</a:t>
            </a:r>
          </a:p>
          <a:p>
            <a:pPr lvl="8"/>
            <a:endParaRPr lang="en-US" dirty="0"/>
          </a:p>
          <a:p>
            <a:r>
              <a:rPr lang="en-US" dirty="0" smtClean="0"/>
              <a:t>Classified based on memory intensity: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memory-intensive (memory bandwidth larger than 1GB/s)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m</a:t>
            </a:r>
            <a:r>
              <a:rPr lang="en-US" dirty="0" smtClean="0">
                <a:solidFill>
                  <a:srgbClr val="00B050"/>
                </a:solidFill>
              </a:rPr>
              <a:t>emory-non-intensive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HS" altLang="en-US" smtClean="0"/>
              <a:t>35</a:t>
            </a:fld>
            <a:endParaRPr lang="zh-CH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9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0000FF"/>
                </a:solidFill>
              </a:rPr>
              <a:t>1. Case Study</a:t>
            </a:r>
          </a:p>
          <a:p>
            <a:pPr marL="457200" lvl="1" indent="0">
              <a:buNone/>
            </a:pPr>
            <a:r>
              <a:rPr lang="en-US" altLang="zh-CHS" dirty="0" smtClean="0"/>
              <a:t>2. Heterogeneous Workloads</a:t>
            </a:r>
          </a:p>
          <a:p>
            <a:pPr marL="457200" lvl="1" indent="0">
              <a:buNone/>
            </a:pPr>
            <a:r>
              <a:rPr lang="en-US" altLang="zh-CHS" dirty="0" smtClean="0"/>
              <a:t>3. Per-Host vs. Per-Socket Interference Detection</a:t>
            </a:r>
          </a:p>
          <a:p>
            <a:r>
              <a:rPr lang="en-US" altLang="zh-CHS" dirty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36</a:t>
            </a:fld>
            <a:endParaRPr lang="zh-CHS" altLang="en-US"/>
          </a:p>
        </p:txBody>
      </p:sp>
      <p:pic>
        <p:nvPicPr>
          <p:cNvPr id="7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73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1. Case Study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2504843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14 VMs on </a:t>
            </a:r>
            <a:r>
              <a:rPr lang="en-US" altLang="zh-CHS" b="1" dirty="0" smtClean="0"/>
              <a:t>two</a:t>
            </a:r>
            <a:r>
              <a:rPr lang="en-US" altLang="zh-CHS" dirty="0" smtClean="0"/>
              <a:t> 8-core hosts</a:t>
            </a:r>
          </a:p>
          <a:p>
            <a:r>
              <a:rPr lang="en-US" altLang="zh-CHS" dirty="0" smtClean="0"/>
              <a:t>Initially:</a:t>
            </a:r>
          </a:p>
          <a:p>
            <a:pPr lvl="1"/>
            <a:r>
              <a:rPr lang="en-US" altLang="zh-CHS" dirty="0" smtClean="0"/>
              <a:t>Host A: 7 memory-intensive VMs (STREAM)</a:t>
            </a:r>
          </a:p>
          <a:p>
            <a:pPr lvl="1"/>
            <a:r>
              <a:rPr lang="en-US" altLang="zh-CHS" dirty="0" smtClean="0"/>
              <a:t>Host B: 7 memory-non-intensive VMs (</a:t>
            </a:r>
            <a:r>
              <a:rPr lang="en-US" altLang="zh-CHS" dirty="0" err="1" smtClean="0"/>
              <a:t>gromacs</a:t>
            </a:r>
            <a:r>
              <a:rPr lang="en-US" altLang="zh-CHS" dirty="0" smtClean="0"/>
              <a:t>)</a:t>
            </a:r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37</a:t>
            </a:fld>
            <a:endParaRPr lang="zh-CHS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989918" y="4982528"/>
            <a:ext cx="1008112" cy="1254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矩形 11"/>
          <p:cNvSpPr/>
          <p:nvPr/>
        </p:nvSpPr>
        <p:spPr>
          <a:xfrm>
            <a:off x="2989917" y="4404485"/>
            <a:ext cx="1006019" cy="578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MBW Demand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91880" y="4980548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987824" y="4980548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491880" y="5608930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6" name="矩形 15"/>
          <p:cNvSpPr/>
          <p:nvPr/>
        </p:nvSpPr>
        <p:spPr>
          <a:xfrm>
            <a:off x="2987824" y="5608930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3059831" y="519911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圆角矩形 17"/>
          <p:cNvSpPr/>
          <p:nvPr/>
        </p:nvSpPr>
        <p:spPr>
          <a:xfrm>
            <a:off x="3059831" y="5828333"/>
            <a:ext cx="360041" cy="194964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1187624" y="4410900"/>
            <a:ext cx="838545" cy="1736725"/>
            <a:chOff x="1357191" y="5083060"/>
            <a:chExt cx="838545" cy="1736725"/>
          </a:xfrm>
        </p:grpSpPr>
        <p:sp>
          <p:nvSpPr>
            <p:cNvPr id="37" name="矩形 36"/>
            <p:cNvSpPr/>
            <p:nvPr/>
          </p:nvSpPr>
          <p:spPr>
            <a:xfrm>
              <a:off x="1809853" y="5083060"/>
              <a:ext cx="385883" cy="17367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1357191" y="5083060"/>
              <a:ext cx="393701" cy="1736725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1374505" y="553161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1373707" y="639842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圆角矩形 40"/>
            <p:cNvSpPr/>
            <p:nvPr/>
          </p:nvSpPr>
          <p:spPr>
            <a:xfrm>
              <a:off x="1374502" y="531129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圆角矩形 41"/>
            <p:cNvSpPr/>
            <p:nvPr/>
          </p:nvSpPr>
          <p:spPr>
            <a:xfrm>
              <a:off x="1373709" y="574639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1373710" y="5961248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1373711" y="6181956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圆角矩形 44"/>
            <p:cNvSpPr/>
            <p:nvPr/>
          </p:nvSpPr>
          <p:spPr>
            <a:xfrm>
              <a:off x="1374505" y="661594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1820618" y="553161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1819820" y="639842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1820615" y="531129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1819822" y="574639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1819823" y="5961248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1819824" y="6181956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1820618" y="661594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矩形 67"/>
          <p:cNvSpPr/>
          <p:nvPr/>
        </p:nvSpPr>
        <p:spPr>
          <a:xfrm>
            <a:off x="946049" y="613928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69" name="矩形 68"/>
          <p:cNvSpPr/>
          <p:nvPr/>
        </p:nvSpPr>
        <p:spPr>
          <a:xfrm>
            <a:off x="1522113" y="613928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55" name="矩形 7"/>
          <p:cNvSpPr/>
          <p:nvPr/>
        </p:nvSpPr>
        <p:spPr>
          <a:xfrm>
            <a:off x="4932041" y="5608930"/>
            <a:ext cx="360040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矩形 12"/>
          <p:cNvSpPr/>
          <p:nvPr/>
        </p:nvSpPr>
        <p:spPr>
          <a:xfrm>
            <a:off x="4788024" y="5464914"/>
            <a:ext cx="648072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矩形 7"/>
          <p:cNvSpPr/>
          <p:nvPr/>
        </p:nvSpPr>
        <p:spPr>
          <a:xfrm>
            <a:off x="4932041" y="4744834"/>
            <a:ext cx="36004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矩形 12"/>
          <p:cNvSpPr/>
          <p:nvPr/>
        </p:nvSpPr>
        <p:spPr>
          <a:xfrm>
            <a:off x="4788024" y="4600818"/>
            <a:ext cx="648072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矩形 12"/>
          <p:cNvSpPr/>
          <p:nvPr/>
        </p:nvSpPr>
        <p:spPr>
          <a:xfrm>
            <a:off x="5436096" y="4600818"/>
            <a:ext cx="2880320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Memory Bandwidth Enough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0" name="矩形 12"/>
          <p:cNvSpPr/>
          <p:nvPr/>
        </p:nvSpPr>
        <p:spPr>
          <a:xfrm>
            <a:off x="5436096" y="5464914"/>
            <a:ext cx="2880320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Bandwidth Starved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矩形 11"/>
          <p:cNvSpPr/>
          <p:nvPr/>
        </p:nvSpPr>
        <p:spPr>
          <a:xfrm>
            <a:off x="4785930" y="4347027"/>
            <a:ext cx="3530486" cy="2528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Host State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99342" y="4471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4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01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68" grpId="0"/>
      <p:bldP spid="69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5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38</a:t>
            </a:fld>
            <a:endParaRPr lang="zh-CHS" altLang="en-US"/>
          </a:p>
        </p:txBody>
      </p:sp>
      <p:sp>
        <p:nvSpPr>
          <p:cNvPr id="15" name="矩形 14"/>
          <p:cNvSpPr/>
          <p:nvPr/>
        </p:nvSpPr>
        <p:spPr>
          <a:xfrm>
            <a:off x="2746829" y="4777210"/>
            <a:ext cx="385883" cy="17367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/>
          <p:cNvSpPr/>
          <p:nvPr/>
        </p:nvSpPr>
        <p:spPr>
          <a:xfrm>
            <a:off x="2294167" y="4777210"/>
            <a:ext cx="393701" cy="173672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圆角矩形 16"/>
          <p:cNvSpPr/>
          <p:nvPr/>
        </p:nvSpPr>
        <p:spPr>
          <a:xfrm>
            <a:off x="2311481" y="522576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圆角矩形 17"/>
          <p:cNvSpPr/>
          <p:nvPr/>
        </p:nvSpPr>
        <p:spPr>
          <a:xfrm>
            <a:off x="2310683" y="609257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圆角矩形 19"/>
          <p:cNvSpPr/>
          <p:nvPr/>
        </p:nvSpPr>
        <p:spPr>
          <a:xfrm>
            <a:off x="2310685" y="544054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圆角矩形 20"/>
          <p:cNvSpPr/>
          <p:nvPr/>
        </p:nvSpPr>
        <p:spPr>
          <a:xfrm>
            <a:off x="2310686" y="565539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圆角矩形 21"/>
          <p:cNvSpPr/>
          <p:nvPr/>
        </p:nvSpPr>
        <p:spPr>
          <a:xfrm>
            <a:off x="2310687" y="5876106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圆角矩形 22"/>
          <p:cNvSpPr/>
          <p:nvPr/>
        </p:nvSpPr>
        <p:spPr>
          <a:xfrm>
            <a:off x="2311481" y="631009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圆角矩形 23"/>
          <p:cNvSpPr/>
          <p:nvPr/>
        </p:nvSpPr>
        <p:spPr>
          <a:xfrm>
            <a:off x="2757594" y="522576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圆角矩形 24"/>
          <p:cNvSpPr/>
          <p:nvPr/>
        </p:nvSpPr>
        <p:spPr>
          <a:xfrm>
            <a:off x="2756796" y="609257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圆角矩形 26"/>
          <p:cNvSpPr/>
          <p:nvPr/>
        </p:nvSpPr>
        <p:spPr>
          <a:xfrm>
            <a:off x="2756798" y="544054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圆角矩形 27"/>
          <p:cNvSpPr/>
          <p:nvPr/>
        </p:nvSpPr>
        <p:spPr>
          <a:xfrm>
            <a:off x="2756799" y="565539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圆角矩形 28"/>
          <p:cNvSpPr/>
          <p:nvPr/>
        </p:nvSpPr>
        <p:spPr>
          <a:xfrm>
            <a:off x="2756800" y="5876106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圆角矩形 29"/>
          <p:cNvSpPr/>
          <p:nvPr/>
        </p:nvSpPr>
        <p:spPr>
          <a:xfrm>
            <a:off x="2757594" y="631009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矩形 30"/>
          <p:cNvSpPr/>
          <p:nvPr/>
        </p:nvSpPr>
        <p:spPr>
          <a:xfrm>
            <a:off x="2052592" y="650559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32" name="矩形 31"/>
          <p:cNvSpPr/>
          <p:nvPr/>
        </p:nvSpPr>
        <p:spPr>
          <a:xfrm>
            <a:off x="2628656" y="650559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1480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720083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9200801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6" name="椭圆 35"/>
          <p:cNvSpPr/>
          <p:nvPr/>
        </p:nvSpPr>
        <p:spPr>
          <a:xfrm>
            <a:off x="3380615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19" name="圆角矩形 18"/>
          <p:cNvSpPr/>
          <p:nvPr/>
        </p:nvSpPr>
        <p:spPr>
          <a:xfrm>
            <a:off x="2311478" y="500544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圆角矩形 25"/>
          <p:cNvSpPr/>
          <p:nvPr/>
        </p:nvSpPr>
        <p:spPr>
          <a:xfrm>
            <a:off x="2757591" y="500544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CPU 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MBW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920780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7" descr="safari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43" name="Rectangle 42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Mem Capacity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6664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116 L 0.01354 -0.06042 C 0.01614 -0.07384 0.02031 -0.08125 0.02448 -0.08125 C 0.02916 -0.08125 0.03316 -0.07384 0.03576 -0.06042 L 0.04878 -0.00116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-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1.48148E-6 L -0.04792 -0.0011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9" grpId="0" animBg="1"/>
      <p:bldP spid="2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39</a:t>
            </a:fld>
            <a:endParaRPr lang="zh-CH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18468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854098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804486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6" name="矩形 55"/>
          <p:cNvSpPr/>
          <p:nvPr/>
        </p:nvSpPr>
        <p:spPr>
          <a:xfrm>
            <a:off x="4199823" y="4781387"/>
            <a:ext cx="385883" cy="173672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3747161" y="4781387"/>
            <a:ext cx="393701" cy="1736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圆角矩形 58"/>
          <p:cNvSpPr/>
          <p:nvPr/>
        </p:nvSpPr>
        <p:spPr>
          <a:xfrm>
            <a:off x="3763677" y="609675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圆角矩形 59"/>
          <p:cNvSpPr/>
          <p:nvPr/>
        </p:nvSpPr>
        <p:spPr>
          <a:xfrm>
            <a:off x="3764472" y="500962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圆角矩形 60"/>
          <p:cNvSpPr/>
          <p:nvPr/>
        </p:nvSpPr>
        <p:spPr>
          <a:xfrm>
            <a:off x="3763679" y="544472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圆角矩形 61"/>
          <p:cNvSpPr/>
          <p:nvPr/>
        </p:nvSpPr>
        <p:spPr>
          <a:xfrm>
            <a:off x="3763680" y="565957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圆角矩形 62"/>
          <p:cNvSpPr/>
          <p:nvPr/>
        </p:nvSpPr>
        <p:spPr>
          <a:xfrm>
            <a:off x="3763681" y="5880283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圆角矩形 63"/>
          <p:cNvSpPr/>
          <p:nvPr/>
        </p:nvSpPr>
        <p:spPr>
          <a:xfrm>
            <a:off x="3764475" y="631427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圆角矩形 65"/>
          <p:cNvSpPr/>
          <p:nvPr/>
        </p:nvSpPr>
        <p:spPr>
          <a:xfrm>
            <a:off x="4209790" y="609675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圆角矩形 66"/>
          <p:cNvSpPr/>
          <p:nvPr/>
        </p:nvSpPr>
        <p:spPr>
          <a:xfrm>
            <a:off x="4210585" y="500962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圆角矩形 67"/>
          <p:cNvSpPr/>
          <p:nvPr/>
        </p:nvSpPr>
        <p:spPr>
          <a:xfrm>
            <a:off x="4209792" y="544472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圆角矩形 68"/>
          <p:cNvSpPr/>
          <p:nvPr/>
        </p:nvSpPr>
        <p:spPr>
          <a:xfrm>
            <a:off x="4209793" y="565957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圆角矩形 69"/>
          <p:cNvSpPr/>
          <p:nvPr/>
        </p:nvSpPr>
        <p:spPr>
          <a:xfrm>
            <a:off x="4209794" y="5880283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圆角矩形 70"/>
          <p:cNvSpPr/>
          <p:nvPr/>
        </p:nvSpPr>
        <p:spPr>
          <a:xfrm>
            <a:off x="4210588" y="631427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矩形 71"/>
          <p:cNvSpPr/>
          <p:nvPr/>
        </p:nvSpPr>
        <p:spPr>
          <a:xfrm>
            <a:off x="3505586" y="6509776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3" name="矩形 72"/>
          <p:cNvSpPr/>
          <p:nvPr/>
        </p:nvSpPr>
        <p:spPr>
          <a:xfrm>
            <a:off x="4081650" y="6509776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74" name="椭圆 73"/>
          <p:cNvSpPr/>
          <p:nvPr/>
        </p:nvSpPr>
        <p:spPr>
          <a:xfrm>
            <a:off x="4748767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58" name="圆角矩形 57"/>
          <p:cNvSpPr/>
          <p:nvPr/>
        </p:nvSpPr>
        <p:spPr>
          <a:xfrm>
            <a:off x="3764475" y="522994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圆角矩形 64"/>
          <p:cNvSpPr/>
          <p:nvPr/>
        </p:nvSpPr>
        <p:spPr>
          <a:xfrm>
            <a:off x="4210588" y="522994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CPU 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MBW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6920780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8" name="Rectangle 37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Mem Capacity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6463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01319 -0.08009 C 0.0158 -0.09838 0.01997 -0.10856 0.02448 -0.10856 C 0.02951 -0.10856 0.03351 -0.09838 0.03611 -0.08009 L 0.04965 -3.7037E-7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-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3.7037E-7 L -0.04913 0.0006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58" grpId="0" animBg="1"/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Conventional DRM Policies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</a:t>
            </a:fld>
            <a:endParaRPr lang="zh-CHS" altLang="en-US"/>
          </a:p>
        </p:txBody>
      </p:sp>
      <p:grpSp>
        <p:nvGrpSpPr>
          <p:cNvPr id="24" name="组合 23"/>
          <p:cNvGrpSpPr>
            <a:grpSpLocks noChangeAspect="1"/>
          </p:cNvGrpSpPr>
          <p:nvPr/>
        </p:nvGrpSpPr>
        <p:grpSpPr>
          <a:xfrm>
            <a:off x="1726143" y="3356992"/>
            <a:ext cx="2204000" cy="3384376"/>
            <a:chOff x="134211" y="3465818"/>
            <a:chExt cx="2204000" cy="3384376"/>
          </a:xfrm>
        </p:grpSpPr>
        <p:sp>
          <p:nvSpPr>
            <p:cNvPr id="5" name="圆角矩形 4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下箭头 16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818643" y="2101043"/>
            <a:ext cx="745245" cy="500637"/>
            <a:chOff x="2818643" y="2101043"/>
            <a:chExt cx="745245" cy="500637"/>
          </a:xfrm>
        </p:grpSpPr>
        <p:sp>
          <p:nvSpPr>
            <p:cNvPr id="20" name="圆角矩形 19"/>
            <p:cNvSpPr/>
            <p:nvPr/>
          </p:nvSpPr>
          <p:spPr>
            <a:xfrm>
              <a:off x="2818643" y="2101043"/>
              <a:ext cx="745245" cy="500637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2867229" y="2145383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940152" y="2101043"/>
            <a:ext cx="745245" cy="500638"/>
            <a:chOff x="5940152" y="2101043"/>
            <a:chExt cx="745245" cy="500638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2101043"/>
              <a:ext cx="745245" cy="500638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601992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82802" y="1648461"/>
            <a:ext cx="745245" cy="960354"/>
            <a:chOff x="1982802" y="1648461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1982802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2031388" y="2152517"/>
              <a:ext cx="648072" cy="399572"/>
            </a:xfrm>
            <a:prstGeom prst="roundRect">
              <a:avLst/>
            </a:prstGeom>
            <a:solidFill>
              <a:srgbClr val="C0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6800013" y="1648461"/>
            <a:ext cx="1588411" cy="960354"/>
            <a:chOff x="6800013" y="1648461"/>
            <a:chExt cx="1588411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1588411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920607" y="2152517"/>
              <a:ext cx="1395809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圆角矩形 35"/>
          <p:cNvSpPr/>
          <p:nvPr/>
        </p:nvSpPr>
        <p:spPr>
          <a:xfrm>
            <a:off x="774763" y="3873575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823349" y="4377631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>
            <a:off x="774763" y="3717032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630747" y="3861048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7677" y="3356992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Memory Capacity</a:t>
            </a:r>
            <a:endParaRPr lang="zh-CHS" alt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07504" y="4149080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CPU</a:t>
            </a:r>
            <a:endParaRPr lang="zh-CHS" alt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1187624" y="1571308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HS" sz="3200" dirty="0" smtClean="0"/>
              <a:t>Based on </a:t>
            </a:r>
            <a:r>
              <a:rPr lang="en-US" altLang="zh-CHS" sz="3200" dirty="0" smtClean="0">
                <a:solidFill>
                  <a:srgbClr val="0000FF"/>
                </a:solidFill>
              </a:rPr>
              <a:t>operating-system-level metrics</a:t>
            </a:r>
          </a:p>
          <a:p>
            <a:r>
              <a:rPr lang="en-US" altLang="zh-CHS" sz="3200" dirty="0" smtClean="0"/>
              <a:t>e.g., CPU utilization, memory capacity demand</a:t>
            </a:r>
            <a:endParaRPr lang="zh-CHS" altLang="en-US" sz="3200" dirty="0"/>
          </a:p>
        </p:txBody>
      </p:sp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36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4104E-6 L -0.00157 0.34682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7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5434E-6 L 0.00937 0.3667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18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5434E-6 L -0.33195 0.28277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97" y="14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4104E-6 L -0.10208 0.34682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4" y="17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10" grpId="0"/>
      <p:bldP spid="43" grpId="0"/>
      <p:bldP spid="45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40</a:t>
            </a:fld>
            <a:endParaRPr lang="zh-CH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54656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880381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851014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6" name="矩形 55"/>
          <p:cNvSpPr/>
          <p:nvPr/>
        </p:nvSpPr>
        <p:spPr>
          <a:xfrm>
            <a:off x="5600726" y="4773051"/>
            <a:ext cx="385883" cy="1736725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5148064" y="4773051"/>
            <a:ext cx="393701" cy="17367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圆角矩形 57"/>
          <p:cNvSpPr/>
          <p:nvPr/>
        </p:nvSpPr>
        <p:spPr>
          <a:xfrm>
            <a:off x="5165378" y="522160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圆角矩形 58"/>
          <p:cNvSpPr/>
          <p:nvPr/>
        </p:nvSpPr>
        <p:spPr>
          <a:xfrm>
            <a:off x="5164580" y="608841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圆角矩形 59"/>
          <p:cNvSpPr/>
          <p:nvPr/>
        </p:nvSpPr>
        <p:spPr>
          <a:xfrm>
            <a:off x="5165375" y="500128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圆角矩形 61"/>
          <p:cNvSpPr/>
          <p:nvPr/>
        </p:nvSpPr>
        <p:spPr>
          <a:xfrm>
            <a:off x="5164583" y="5651239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圆角矩形 62"/>
          <p:cNvSpPr/>
          <p:nvPr/>
        </p:nvSpPr>
        <p:spPr>
          <a:xfrm>
            <a:off x="5164584" y="587194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圆角矩形 63"/>
          <p:cNvSpPr/>
          <p:nvPr/>
        </p:nvSpPr>
        <p:spPr>
          <a:xfrm>
            <a:off x="5165378" y="630593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圆角矩形 64"/>
          <p:cNvSpPr/>
          <p:nvPr/>
        </p:nvSpPr>
        <p:spPr>
          <a:xfrm>
            <a:off x="5611491" y="522160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圆角矩形 65"/>
          <p:cNvSpPr/>
          <p:nvPr/>
        </p:nvSpPr>
        <p:spPr>
          <a:xfrm>
            <a:off x="5610693" y="608841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圆角矩形 66"/>
          <p:cNvSpPr/>
          <p:nvPr/>
        </p:nvSpPr>
        <p:spPr>
          <a:xfrm>
            <a:off x="5611488" y="500128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圆角矩形 68"/>
          <p:cNvSpPr/>
          <p:nvPr/>
        </p:nvSpPr>
        <p:spPr>
          <a:xfrm>
            <a:off x="5610696" y="5651239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圆角矩形 69"/>
          <p:cNvSpPr/>
          <p:nvPr/>
        </p:nvSpPr>
        <p:spPr>
          <a:xfrm>
            <a:off x="5610697" y="587194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圆角矩形 70"/>
          <p:cNvSpPr/>
          <p:nvPr/>
        </p:nvSpPr>
        <p:spPr>
          <a:xfrm>
            <a:off x="5611491" y="630593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矩形 71"/>
          <p:cNvSpPr/>
          <p:nvPr/>
        </p:nvSpPr>
        <p:spPr>
          <a:xfrm>
            <a:off x="4906489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3" name="矩形 72"/>
          <p:cNvSpPr/>
          <p:nvPr/>
        </p:nvSpPr>
        <p:spPr>
          <a:xfrm>
            <a:off x="5482553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74" name="椭圆 73"/>
          <p:cNvSpPr/>
          <p:nvPr/>
        </p:nvSpPr>
        <p:spPr>
          <a:xfrm>
            <a:off x="6116919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61" name="圆角矩形 60"/>
          <p:cNvSpPr/>
          <p:nvPr/>
        </p:nvSpPr>
        <p:spPr>
          <a:xfrm>
            <a:off x="5164582" y="543638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圆角矩形 67"/>
          <p:cNvSpPr/>
          <p:nvPr/>
        </p:nvSpPr>
        <p:spPr>
          <a:xfrm>
            <a:off x="5610695" y="543638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CPU 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MBW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6992788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8" name="Rectangle 37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Mem Capacity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4606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255 L 0.01285 -0.10254 C 0.01546 -0.12639 0.01962 -0.13865 0.02379 -0.13865 C 0.02865 -0.13865 0.03247 -0.12639 0.03507 -0.10254 L 0.0481 0.00255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-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04878 0.0025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1" grpId="0" animBg="1"/>
      <p:bldP spid="6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8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By migrating VMs using online measurement of microarchitecture-level resource usage, A-DRM:</a:t>
            </a:r>
          </a:p>
          <a:p>
            <a:pPr lvl="1"/>
            <a:r>
              <a:rPr lang="en-US" dirty="0" smtClean="0"/>
              <a:t>Mitigates resource interference</a:t>
            </a:r>
          </a:p>
          <a:p>
            <a:pPr lvl="1"/>
            <a:r>
              <a:rPr lang="en-US" dirty="0" smtClean="0"/>
              <a:t>Achieves better memory bandwidth utilization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41</a:t>
            </a:fld>
            <a:endParaRPr lang="zh-CH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26359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663198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4263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54" name="组合 53"/>
          <p:cNvGrpSpPr/>
          <p:nvPr/>
        </p:nvGrpSpPr>
        <p:grpSpPr>
          <a:xfrm>
            <a:off x="6397751" y="4773051"/>
            <a:ext cx="838545" cy="1736725"/>
            <a:chOff x="1357191" y="5083060"/>
            <a:chExt cx="838545" cy="1736725"/>
          </a:xfrm>
        </p:grpSpPr>
        <p:sp>
          <p:nvSpPr>
            <p:cNvPr id="55" name="矩形 54"/>
            <p:cNvSpPr/>
            <p:nvPr/>
          </p:nvSpPr>
          <p:spPr>
            <a:xfrm>
              <a:off x="1809853" y="5083060"/>
              <a:ext cx="385883" cy="17367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矩形 55"/>
            <p:cNvSpPr/>
            <p:nvPr/>
          </p:nvSpPr>
          <p:spPr>
            <a:xfrm>
              <a:off x="1357191" y="5083060"/>
              <a:ext cx="393701" cy="17367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圆角矩形 56"/>
            <p:cNvSpPr/>
            <p:nvPr/>
          </p:nvSpPr>
          <p:spPr>
            <a:xfrm>
              <a:off x="1374505" y="553161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1373707" y="639842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1374502" y="531129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圆角矩形 59"/>
            <p:cNvSpPr/>
            <p:nvPr/>
          </p:nvSpPr>
          <p:spPr>
            <a:xfrm>
              <a:off x="1373709" y="574639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1373710" y="5961248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1373711" y="6181956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圆角矩形 62"/>
            <p:cNvSpPr/>
            <p:nvPr/>
          </p:nvSpPr>
          <p:spPr>
            <a:xfrm>
              <a:off x="1374505" y="661594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1820618" y="553161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圆角矩形 64"/>
            <p:cNvSpPr/>
            <p:nvPr/>
          </p:nvSpPr>
          <p:spPr>
            <a:xfrm>
              <a:off x="1819820" y="639842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圆角矩形 65"/>
            <p:cNvSpPr/>
            <p:nvPr/>
          </p:nvSpPr>
          <p:spPr>
            <a:xfrm>
              <a:off x="1820615" y="531129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圆角矩形 66"/>
            <p:cNvSpPr/>
            <p:nvPr/>
          </p:nvSpPr>
          <p:spPr>
            <a:xfrm>
              <a:off x="1819822" y="574639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1819823" y="5961248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圆角矩形 68"/>
            <p:cNvSpPr/>
            <p:nvPr/>
          </p:nvSpPr>
          <p:spPr>
            <a:xfrm>
              <a:off x="1819824" y="6181956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圆角矩形 69"/>
            <p:cNvSpPr/>
            <p:nvPr/>
          </p:nvSpPr>
          <p:spPr>
            <a:xfrm>
              <a:off x="1820618" y="661594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矩形 70"/>
          <p:cNvSpPr/>
          <p:nvPr/>
        </p:nvSpPr>
        <p:spPr>
          <a:xfrm>
            <a:off x="6169882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2" name="矩形 71"/>
          <p:cNvSpPr/>
          <p:nvPr/>
        </p:nvSpPr>
        <p:spPr>
          <a:xfrm>
            <a:off x="6745946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CPU 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Mem Capacity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MBW</a:t>
            </a:r>
          </a:p>
          <a:p>
            <a:r>
              <a:rPr lang="en-US" altLang="zh-CHS" b="1" dirty="0" err="1" smtClean="0"/>
              <a:t>Util</a:t>
            </a:r>
            <a:r>
              <a:rPr lang="en-US" altLang="zh-CHS" b="1" dirty="0" smtClean="0"/>
              <a:t> [%]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7114542" y="251557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2" name="Rectangle 31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7" descr="safari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300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CHS" dirty="0" smtClean="0"/>
              <a:t>1. Case Study</a:t>
            </a:r>
          </a:p>
          <a:p>
            <a:pPr marL="457200" lvl="1" indent="0">
              <a:buNone/>
            </a:pPr>
            <a:r>
              <a:rPr lang="en-US" altLang="zh-CHS" dirty="0">
                <a:solidFill>
                  <a:srgbClr val="0000FF"/>
                </a:solidFill>
              </a:rPr>
              <a:t>2. Heterogeneous Workloads</a:t>
            </a:r>
          </a:p>
          <a:p>
            <a:pPr marL="457200" lvl="1" indent="0">
              <a:buNone/>
            </a:pPr>
            <a:r>
              <a:rPr lang="en-US" altLang="zh-CHS" dirty="0"/>
              <a:t>3. Per-Host vs. Per-Socket Interference Detection</a:t>
            </a:r>
            <a:endParaRPr lang="en-US" altLang="zh-CHS" dirty="0" smtClean="0"/>
          </a:p>
          <a:p>
            <a:r>
              <a:rPr lang="en-US" altLang="zh-CHS" dirty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42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02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HS" b="1" dirty="0" smtClean="0"/>
              <a:t>2. Heterogeneous workloads</a:t>
            </a:r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43</a:t>
            </a:fld>
            <a:endParaRPr lang="zh-CHS" altLang="en-US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7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28 VMs on </a:t>
            </a:r>
            <a:r>
              <a:rPr lang="en-US" altLang="zh-CHS" b="1" dirty="0" smtClean="0"/>
              <a:t>four</a:t>
            </a:r>
            <a:r>
              <a:rPr lang="en-US" altLang="zh-CHS" dirty="0" smtClean="0"/>
              <a:t> 8-core hosts</a:t>
            </a:r>
          </a:p>
          <a:p>
            <a:r>
              <a:rPr lang="en-US" altLang="zh-CHS" dirty="0" smtClean="0"/>
              <a:t>Unbalanced placement according to intensity</a:t>
            </a:r>
          </a:p>
          <a:p>
            <a:endParaRPr lang="en-US" altLang="zh-CHS" dirty="0" smtClean="0"/>
          </a:p>
          <a:p>
            <a:r>
              <a:rPr lang="en-US" altLang="zh-CHS" dirty="0" smtClean="0"/>
              <a:t>Workloads (denoted as </a:t>
            </a:r>
            <a:r>
              <a:rPr lang="en-US" altLang="zh-CHS" dirty="0" err="1" smtClean="0">
                <a:solidFill>
                  <a:srgbClr val="FF0000"/>
                </a:solidFill>
              </a:rPr>
              <a:t>iX</a:t>
            </a:r>
            <a:r>
              <a:rPr lang="en-US" altLang="zh-CHS" dirty="0" err="1" smtClean="0">
                <a:solidFill>
                  <a:srgbClr val="00B050"/>
                </a:solidFill>
              </a:rPr>
              <a:t>nY</a:t>
            </a:r>
            <a:r>
              <a:rPr lang="en-US" altLang="zh-CHS" dirty="0" smtClean="0"/>
              <a:t>-</a:t>
            </a:r>
            <a:r>
              <a:rPr lang="en-US" altLang="zh-CHS" dirty="0" smtClean="0">
                <a:solidFill>
                  <a:srgbClr val="0000FF"/>
                </a:solidFill>
              </a:rPr>
              <a:t>Z</a:t>
            </a:r>
            <a:r>
              <a:rPr lang="en-US" altLang="zh-CHS" dirty="0" smtClean="0"/>
              <a:t>):</a:t>
            </a:r>
          </a:p>
          <a:p>
            <a:pPr lvl="1"/>
            <a:r>
              <a:rPr lang="en-US" altLang="zh-CHS" dirty="0" smtClean="0">
                <a:solidFill>
                  <a:srgbClr val="FF0000"/>
                </a:solidFill>
              </a:rPr>
              <a:t>X</a:t>
            </a:r>
            <a:r>
              <a:rPr lang="en-US" altLang="zh-CHS" dirty="0" smtClean="0"/>
              <a:t> VMs running </a:t>
            </a:r>
            <a:r>
              <a:rPr lang="en-US" altLang="zh-CHS" dirty="0" smtClean="0">
                <a:solidFill>
                  <a:srgbClr val="FF0000"/>
                </a:solidFill>
              </a:rPr>
              <a:t>memory-intensive</a:t>
            </a:r>
            <a:r>
              <a:rPr lang="en-US" altLang="zh-CHS" dirty="0" smtClean="0"/>
              <a:t> benchmarks</a:t>
            </a:r>
          </a:p>
          <a:p>
            <a:pPr lvl="1"/>
            <a:r>
              <a:rPr lang="en-US" altLang="zh-CHS" dirty="0" smtClean="0">
                <a:solidFill>
                  <a:srgbClr val="00B050"/>
                </a:solidFill>
              </a:rPr>
              <a:t>Y</a:t>
            </a:r>
            <a:r>
              <a:rPr lang="en-US" altLang="zh-CHS" dirty="0" smtClean="0"/>
              <a:t> VMs </a:t>
            </a:r>
            <a:r>
              <a:rPr lang="en-US" altLang="zh-CHS" dirty="0"/>
              <a:t>running </a:t>
            </a:r>
            <a:r>
              <a:rPr lang="en-US" altLang="zh-CHS" dirty="0" smtClean="0">
                <a:solidFill>
                  <a:srgbClr val="00B050"/>
                </a:solidFill>
              </a:rPr>
              <a:t>memory-non-intensive</a:t>
            </a:r>
            <a:r>
              <a:rPr lang="en-US" altLang="zh-CHS" dirty="0" smtClean="0"/>
              <a:t> benchmarks</a:t>
            </a:r>
          </a:p>
          <a:p>
            <a:pPr lvl="1"/>
            <a:r>
              <a:rPr lang="en-US" altLang="zh-CHS" dirty="0" smtClean="0">
                <a:solidFill>
                  <a:srgbClr val="0000FF"/>
                </a:solidFill>
              </a:rPr>
              <a:t>Z</a:t>
            </a:r>
            <a:r>
              <a:rPr lang="en-US" altLang="zh-CHS" dirty="0" smtClean="0"/>
              <a:t> indicates the two different workloads under the same intensity</a:t>
            </a:r>
            <a:endParaRPr lang="zh-CHS" altLang="en-US" dirty="0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60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03847" y="1500753"/>
            <a:ext cx="4016759" cy="2448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621594"/>
              </p:ext>
            </p:extLst>
          </p:nvPr>
        </p:nvGraphicFramePr>
        <p:xfrm>
          <a:off x="0" y="1196752"/>
          <a:ext cx="91440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44</a:t>
            </a:fld>
            <a:endParaRPr lang="zh-CHS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HS" sz="3600" b="1" dirty="0" smtClean="0"/>
              <a:t>Performance Benefits of A-DRM</a:t>
            </a:r>
            <a:endParaRPr lang="zh-CHS" altLang="en-US" sz="36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80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Compared to traditional DRM scheme: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erformance improves by up to 26.6%, with an average of 9.7%</a:t>
            </a:r>
          </a:p>
          <a:p>
            <a:pPr lvl="1"/>
            <a:r>
              <a:rPr lang="en-US" dirty="0" smtClean="0"/>
              <a:t>The higher the imbalance between hosts, the greater the performance improvement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8424" y="2636912"/>
            <a:ext cx="691215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HS" sz="2000" dirty="0" smtClean="0"/>
              <a:t>9.7%</a:t>
            </a:r>
            <a:endParaRPr lang="zh-CHS" altLang="en-US" sz="2000" dirty="0"/>
          </a:p>
        </p:txBody>
      </p:sp>
      <p:pic>
        <p:nvPicPr>
          <p:cNvPr id="9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66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771801" y="1434662"/>
            <a:ext cx="4322682" cy="22823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45</a:t>
            </a:fld>
            <a:endParaRPr lang="zh-CHS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HS" sz="3600" b="1" dirty="0" smtClean="0"/>
              <a:t>Number of Migrations</a:t>
            </a:r>
            <a:endParaRPr lang="zh-CHS" altLang="en-US" sz="3600" b="1" dirty="0"/>
          </a:p>
        </p:txBody>
      </p:sp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615317"/>
              </p:ext>
            </p:extLst>
          </p:nvPr>
        </p:nvGraphicFramePr>
        <p:xfrm>
          <a:off x="1" y="1340768"/>
          <a:ext cx="9143999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494116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HS" dirty="0" smtClean="0"/>
              <a:t>The higher the imbalance between hosts, the greater the number of migrations</a:t>
            </a:r>
            <a:endParaRPr lang="en-US" altLang="zh-CHS" dirty="0"/>
          </a:p>
        </p:txBody>
      </p:sp>
      <p:sp>
        <p:nvSpPr>
          <p:cNvPr id="13" name="TextBox 12"/>
          <p:cNvSpPr txBox="1"/>
          <p:nvPr/>
        </p:nvSpPr>
        <p:spPr>
          <a:xfrm>
            <a:off x="8734097" y="2236802"/>
            <a:ext cx="31451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HS" sz="2000" dirty="0" smtClean="0"/>
              <a:t>6</a:t>
            </a:r>
            <a:endParaRPr lang="zh-CHS" altLang="en-US" sz="2000" dirty="0"/>
          </a:p>
        </p:txBody>
      </p:sp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66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382701"/>
              </p:ext>
            </p:extLst>
          </p:nvPr>
        </p:nvGraphicFramePr>
        <p:xfrm>
          <a:off x="899592" y="1340768"/>
          <a:ext cx="72728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HS" b="1" dirty="0" smtClean="0"/>
              <a:t>Cluster-wide Resource </a:t>
            </a:r>
            <a:r>
              <a:rPr lang="en-US" altLang="zh-CHS" b="1" dirty="0"/>
              <a:t>U</a:t>
            </a:r>
            <a:r>
              <a:rPr lang="en-US" altLang="zh-CHS" b="1" dirty="0" smtClean="0"/>
              <a:t>tilization</a:t>
            </a:r>
            <a:endParaRPr lang="zh-CHS" alt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4653136"/>
            <a:ext cx="8856984" cy="1512168"/>
          </a:xfrm>
        </p:spPr>
        <p:txBody>
          <a:bodyPr>
            <a:normAutofit/>
          </a:bodyPr>
          <a:lstStyle/>
          <a:p>
            <a:r>
              <a:rPr lang="en-US" altLang="zh-CHS" sz="2800" dirty="0" smtClean="0"/>
              <a:t>Average</a:t>
            </a:r>
            <a:r>
              <a:rPr lang="en-US" sz="2800" dirty="0" smtClean="0"/>
              <a:t> memory bandwidth utilization improves by 17%</a:t>
            </a:r>
          </a:p>
          <a:p>
            <a:r>
              <a:rPr lang="en-US" sz="2800" dirty="0" smtClean="0"/>
              <a:t>Comparable CPU and memory capacity utilization</a:t>
            </a:r>
          </a:p>
          <a:p>
            <a:endParaRPr lang="en-US" dirty="0" smtClean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HS" altLang="en-US" smtClean="0"/>
              <a:t>46</a:t>
            </a:fld>
            <a:endParaRPr lang="zh-CHS" altLang="en-US" dirty="0"/>
          </a:p>
        </p:txBody>
      </p:sp>
      <p:pic>
        <p:nvPicPr>
          <p:cNvPr id="7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14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CHS" dirty="0" smtClean="0"/>
              <a:t>1. Case Study</a:t>
            </a:r>
          </a:p>
          <a:p>
            <a:pPr marL="457200" lvl="1" indent="0">
              <a:buNone/>
            </a:pPr>
            <a:r>
              <a:rPr lang="en-US" altLang="zh-CHS" dirty="0"/>
              <a:t>2. Heterogeneous Workloads</a:t>
            </a:r>
          </a:p>
          <a:p>
            <a:pPr marL="457200" lvl="1" indent="0">
              <a:buNone/>
            </a:pPr>
            <a:r>
              <a:rPr lang="en-US" altLang="zh-CHS" dirty="0">
                <a:solidFill>
                  <a:srgbClr val="0000FF"/>
                </a:solidFill>
              </a:rPr>
              <a:t>3. Per-Host vs. Per-Socket Interference Detection</a:t>
            </a:r>
            <a:endParaRPr lang="en-US" altLang="zh-CHS" dirty="0" smtClean="0">
              <a:solidFill>
                <a:srgbClr val="0000FF"/>
              </a:solidFill>
            </a:endParaRPr>
          </a:p>
          <a:p>
            <a:r>
              <a:rPr lang="en-US" altLang="zh-CHS" dirty="0" smtClean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47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2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HS" sz="3200" dirty="0" smtClean="0"/>
              <a:t>Per-Host vs. Per-Socket Interference Detection</a:t>
            </a:r>
            <a:endParaRPr lang="zh-CHS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48</a:t>
            </a:fld>
            <a:endParaRPr lang="zh-CHS" altLang="en-US"/>
          </a:p>
        </p:txBody>
      </p:sp>
      <p:sp>
        <p:nvSpPr>
          <p:cNvPr id="8" name="圆角矩形 7"/>
          <p:cNvSpPr/>
          <p:nvPr/>
        </p:nvSpPr>
        <p:spPr>
          <a:xfrm>
            <a:off x="400393" y="2725036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90913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279168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78343" y="2419901"/>
            <a:ext cx="767436" cy="283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1</a:t>
            </a:r>
            <a:endParaRPr lang="en-US" b="1" dirty="0"/>
          </a:p>
        </p:txBody>
      </p:sp>
      <p:sp>
        <p:nvSpPr>
          <p:cNvPr id="12" name="圆角矩形 11"/>
          <p:cNvSpPr/>
          <p:nvPr/>
        </p:nvSpPr>
        <p:spPr>
          <a:xfrm>
            <a:off x="491680" y="4196820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90913" y="4670601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下箭头 13"/>
          <p:cNvSpPr/>
          <p:nvPr/>
        </p:nvSpPr>
        <p:spPr>
          <a:xfrm>
            <a:off x="941345" y="4429256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1348062" y="2971443"/>
            <a:ext cx="582716" cy="738227"/>
            <a:chOff x="2818643" y="2821552"/>
            <a:chExt cx="745245" cy="960354"/>
          </a:xfrm>
        </p:grpSpPr>
        <p:sp>
          <p:nvSpPr>
            <p:cNvPr id="16" name="圆角矩形 15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78985" y="2971443"/>
            <a:ext cx="582716" cy="738227"/>
            <a:chOff x="1982802" y="2828686"/>
            <a:chExt cx="745245" cy="960354"/>
          </a:xfrm>
        </p:grpSpPr>
        <p:sp>
          <p:nvSpPr>
            <p:cNvPr id="30" name="圆角矩形 29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矩形 38"/>
          <p:cNvSpPr/>
          <p:nvPr/>
        </p:nvSpPr>
        <p:spPr>
          <a:xfrm>
            <a:off x="1907703" y="2050569"/>
            <a:ext cx="815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 A</a:t>
            </a:r>
            <a:endParaRPr lang="en-US" b="1" dirty="0"/>
          </a:p>
        </p:txBody>
      </p:sp>
      <p:sp>
        <p:nvSpPr>
          <p:cNvPr id="3" name="矩形 2"/>
          <p:cNvSpPr/>
          <p:nvPr/>
        </p:nvSpPr>
        <p:spPr>
          <a:xfrm>
            <a:off x="323528" y="2420523"/>
            <a:ext cx="4007295" cy="2743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cxnSp>
        <p:nvCxnSpPr>
          <p:cNvPr id="6" name="直接箭头连接符 5"/>
          <p:cNvCxnSpPr/>
          <p:nvPr/>
        </p:nvCxnSpPr>
        <p:spPr>
          <a:xfrm>
            <a:off x="2076354" y="4292109"/>
            <a:ext cx="479421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圆角矩形 114"/>
          <p:cNvSpPr/>
          <p:nvPr/>
        </p:nvSpPr>
        <p:spPr>
          <a:xfrm>
            <a:off x="2555775" y="2725036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16" name="圆角矩形 115"/>
          <p:cNvSpPr/>
          <p:nvPr/>
        </p:nvSpPr>
        <p:spPr>
          <a:xfrm>
            <a:off x="2646295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7" name="圆角矩形 116"/>
          <p:cNvSpPr/>
          <p:nvPr/>
        </p:nvSpPr>
        <p:spPr>
          <a:xfrm>
            <a:off x="3434550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2926700" y="2419901"/>
            <a:ext cx="981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2</a:t>
            </a:r>
            <a:endParaRPr lang="en-US" b="1" dirty="0"/>
          </a:p>
        </p:txBody>
      </p:sp>
      <p:sp>
        <p:nvSpPr>
          <p:cNvPr id="119" name="圆角矩形 118"/>
          <p:cNvSpPr/>
          <p:nvPr/>
        </p:nvSpPr>
        <p:spPr>
          <a:xfrm>
            <a:off x="2647062" y="4196820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0" name="圆角矩形 119"/>
          <p:cNvSpPr/>
          <p:nvPr/>
        </p:nvSpPr>
        <p:spPr>
          <a:xfrm>
            <a:off x="2646295" y="4670601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1" name="下箭头 120"/>
          <p:cNvSpPr/>
          <p:nvPr/>
        </p:nvSpPr>
        <p:spPr>
          <a:xfrm>
            <a:off x="3096727" y="4429256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组合 108"/>
          <p:cNvGrpSpPr/>
          <p:nvPr/>
        </p:nvGrpSpPr>
        <p:grpSpPr>
          <a:xfrm>
            <a:off x="3503444" y="2971443"/>
            <a:ext cx="582716" cy="738227"/>
            <a:chOff x="2818643" y="2821552"/>
            <a:chExt cx="745245" cy="960354"/>
          </a:xfrm>
        </p:grpSpPr>
        <p:sp>
          <p:nvSpPr>
            <p:cNvPr id="113" name="圆角矩形 112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圆角矩形 113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组合 109"/>
          <p:cNvGrpSpPr/>
          <p:nvPr/>
        </p:nvGrpSpPr>
        <p:grpSpPr>
          <a:xfrm>
            <a:off x="2734367" y="2971443"/>
            <a:ext cx="582716" cy="738227"/>
            <a:chOff x="1982802" y="2828686"/>
            <a:chExt cx="745245" cy="960354"/>
          </a:xfrm>
        </p:grpSpPr>
        <p:sp>
          <p:nvSpPr>
            <p:cNvPr id="111" name="圆角矩形 11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圆角矩形 11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2052209" y="390164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QPI</a:t>
            </a:r>
            <a:endParaRPr lang="zh-CHS" altLang="en-US" b="1" dirty="0"/>
          </a:p>
        </p:txBody>
      </p:sp>
      <p:sp>
        <p:nvSpPr>
          <p:cNvPr id="133" name="圆角矩形 132"/>
          <p:cNvSpPr/>
          <p:nvPr/>
        </p:nvSpPr>
        <p:spPr>
          <a:xfrm>
            <a:off x="4818034" y="2724414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34" name="圆角矩形 133"/>
          <p:cNvSpPr/>
          <p:nvPr/>
        </p:nvSpPr>
        <p:spPr>
          <a:xfrm>
            <a:off x="4908554" y="2833427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5" name="圆角矩形 134"/>
          <p:cNvSpPr/>
          <p:nvPr/>
        </p:nvSpPr>
        <p:spPr>
          <a:xfrm>
            <a:off x="5696809" y="2833427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6" name="矩形 135"/>
          <p:cNvSpPr/>
          <p:nvPr/>
        </p:nvSpPr>
        <p:spPr>
          <a:xfrm>
            <a:off x="5295984" y="2419279"/>
            <a:ext cx="767436" cy="283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1</a:t>
            </a:r>
            <a:endParaRPr lang="en-US" b="1" dirty="0"/>
          </a:p>
        </p:txBody>
      </p:sp>
      <p:sp>
        <p:nvSpPr>
          <p:cNvPr id="137" name="圆角矩形 136"/>
          <p:cNvSpPr/>
          <p:nvPr/>
        </p:nvSpPr>
        <p:spPr>
          <a:xfrm>
            <a:off x="4909321" y="4196198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8" name="圆角矩形 137"/>
          <p:cNvSpPr/>
          <p:nvPr/>
        </p:nvSpPr>
        <p:spPr>
          <a:xfrm>
            <a:off x="4908554" y="4669979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9" name="下箭头 138"/>
          <p:cNvSpPr/>
          <p:nvPr/>
        </p:nvSpPr>
        <p:spPr>
          <a:xfrm>
            <a:off x="5358986" y="4428634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组合 126"/>
          <p:cNvGrpSpPr/>
          <p:nvPr/>
        </p:nvGrpSpPr>
        <p:grpSpPr>
          <a:xfrm>
            <a:off x="5765703" y="2970821"/>
            <a:ext cx="582716" cy="738227"/>
            <a:chOff x="2818643" y="2821552"/>
            <a:chExt cx="745245" cy="960354"/>
          </a:xfrm>
        </p:grpSpPr>
        <p:sp>
          <p:nvSpPr>
            <p:cNvPr id="131" name="圆角矩形 130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2" name="圆角矩形 131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组合 127"/>
          <p:cNvGrpSpPr/>
          <p:nvPr/>
        </p:nvGrpSpPr>
        <p:grpSpPr>
          <a:xfrm>
            <a:off x="4996626" y="2970821"/>
            <a:ext cx="582716" cy="738227"/>
            <a:chOff x="1982802" y="2828686"/>
            <a:chExt cx="745245" cy="960354"/>
          </a:xfrm>
        </p:grpSpPr>
        <p:sp>
          <p:nvSpPr>
            <p:cNvPr id="129" name="圆角矩形 128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0" name="圆角矩形 129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0" name="矩形 139"/>
          <p:cNvSpPr/>
          <p:nvPr/>
        </p:nvSpPr>
        <p:spPr>
          <a:xfrm>
            <a:off x="6330153" y="2049947"/>
            <a:ext cx="805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 B</a:t>
            </a:r>
            <a:endParaRPr lang="en-US" b="1" dirty="0"/>
          </a:p>
        </p:txBody>
      </p:sp>
      <p:sp>
        <p:nvSpPr>
          <p:cNvPr id="141" name="矩形 140"/>
          <p:cNvSpPr/>
          <p:nvPr/>
        </p:nvSpPr>
        <p:spPr>
          <a:xfrm>
            <a:off x="4741169" y="2419901"/>
            <a:ext cx="4007295" cy="2743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cxnSp>
        <p:nvCxnSpPr>
          <p:cNvPr id="142" name="直接箭头连接符 141"/>
          <p:cNvCxnSpPr/>
          <p:nvPr/>
        </p:nvCxnSpPr>
        <p:spPr>
          <a:xfrm>
            <a:off x="6493995" y="4291487"/>
            <a:ext cx="479421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组合 142"/>
          <p:cNvGrpSpPr/>
          <p:nvPr/>
        </p:nvGrpSpPr>
        <p:grpSpPr>
          <a:xfrm>
            <a:off x="6973416" y="2419279"/>
            <a:ext cx="1675961" cy="2673588"/>
            <a:chOff x="2295992" y="3263317"/>
            <a:chExt cx="2143414" cy="3478051"/>
          </a:xfrm>
        </p:grpSpPr>
        <p:grpSp>
          <p:nvGrpSpPr>
            <p:cNvPr id="144" name="组合 143"/>
            <p:cNvGrpSpPr>
              <a:grpSpLocks noChangeAspect="1"/>
            </p:cNvGrpSpPr>
            <p:nvPr/>
          </p:nvGrpSpPr>
          <p:grpSpPr>
            <a:xfrm>
              <a:off x="2295992" y="3263317"/>
              <a:ext cx="2143414" cy="3478051"/>
              <a:chOff x="134211" y="3372143"/>
              <a:chExt cx="2143414" cy="3478051"/>
            </a:xfrm>
          </p:grpSpPr>
          <p:sp>
            <p:nvSpPr>
              <p:cNvPr id="151" name="圆角矩形 150"/>
              <p:cNvSpPr/>
              <p:nvPr/>
            </p:nvSpPr>
            <p:spPr>
              <a:xfrm>
                <a:off x="134211" y="3769091"/>
                <a:ext cx="2143414" cy="308110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圆角矩形 151"/>
              <p:cNvSpPr/>
              <p:nvPr/>
            </p:nvSpPr>
            <p:spPr>
              <a:xfrm>
                <a:off x="249979" y="3910905"/>
                <a:ext cx="936104" cy="1667938"/>
              </a:xfrm>
              <a:prstGeom prst="roundRect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Core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圆角矩形 152"/>
              <p:cNvSpPr/>
              <p:nvPr/>
            </p:nvSpPr>
            <p:spPr>
              <a:xfrm>
                <a:off x="1258091" y="3910905"/>
                <a:ext cx="936104" cy="1667938"/>
              </a:xfrm>
              <a:prstGeom prst="roundRect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Core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矩形 153"/>
              <p:cNvSpPr/>
              <p:nvPr/>
            </p:nvSpPr>
            <p:spPr>
              <a:xfrm>
                <a:off x="608593" y="3372143"/>
                <a:ext cx="1255240" cy="480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smtClean="0"/>
                  <a:t>Socket 2</a:t>
                </a:r>
                <a:endParaRPr lang="en-US" b="1" dirty="0"/>
              </a:p>
            </p:txBody>
          </p:sp>
          <p:sp>
            <p:nvSpPr>
              <p:cNvPr id="155" name="圆角矩形 154"/>
              <p:cNvSpPr/>
              <p:nvPr/>
            </p:nvSpPr>
            <p:spPr>
              <a:xfrm>
                <a:off x="250959" y="5683724"/>
                <a:ext cx="1943236" cy="302374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LLC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圆角矩形 155"/>
              <p:cNvSpPr/>
              <p:nvPr/>
            </p:nvSpPr>
            <p:spPr>
              <a:xfrm>
                <a:off x="249979" y="6300062"/>
                <a:ext cx="1943236" cy="39177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DRAM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下箭头 156"/>
              <p:cNvSpPr/>
              <p:nvPr/>
            </p:nvSpPr>
            <p:spPr>
              <a:xfrm>
                <a:off x="826043" y="5986098"/>
                <a:ext cx="900100" cy="313964"/>
              </a:xfrm>
              <a:prstGeom prst="downArrow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" name="组合 144"/>
            <p:cNvGrpSpPr/>
            <p:nvPr/>
          </p:nvGrpSpPr>
          <p:grpSpPr>
            <a:xfrm>
              <a:off x="3507982" y="3980814"/>
              <a:ext cx="745245" cy="960354"/>
              <a:chOff x="2818643" y="2821552"/>
              <a:chExt cx="745245" cy="960354"/>
            </a:xfrm>
          </p:grpSpPr>
          <p:sp>
            <p:nvSpPr>
              <p:cNvPr id="149" name="圆角矩形 148"/>
              <p:cNvSpPr/>
              <p:nvPr/>
            </p:nvSpPr>
            <p:spPr>
              <a:xfrm>
                <a:off x="2818643" y="282155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圆角矩形 149"/>
              <p:cNvSpPr/>
              <p:nvPr/>
            </p:nvSpPr>
            <p:spPr>
              <a:xfrm>
                <a:off x="2867229" y="3325608"/>
                <a:ext cx="648072" cy="399572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App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6" name="组合 145"/>
            <p:cNvGrpSpPr/>
            <p:nvPr/>
          </p:nvGrpSpPr>
          <p:grpSpPr>
            <a:xfrm>
              <a:off x="2524396" y="3980814"/>
              <a:ext cx="745245" cy="960354"/>
              <a:chOff x="1982802" y="2828686"/>
              <a:chExt cx="745245" cy="960354"/>
            </a:xfrm>
          </p:grpSpPr>
          <p:sp>
            <p:nvSpPr>
              <p:cNvPr id="147" name="圆角矩形 146"/>
              <p:cNvSpPr/>
              <p:nvPr/>
            </p:nvSpPr>
            <p:spPr>
              <a:xfrm>
                <a:off x="1982802" y="2828686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圆角矩形 147"/>
              <p:cNvSpPr/>
              <p:nvPr/>
            </p:nvSpPr>
            <p:spPr>
              <a:xfrm>
                <a:off x="2031388" y="3332742"/>
                <a:ext cx="648072" cy="399572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App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8" name="TextBox 157"/>
          <p:cNvSpPr txBox="1"/>
          <p:nvPr/>
        </p:nvSpPr>
        <p:spPr>
          <a:xfrm>
            <a:off x="6469850" y="3901027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/>
              <a:t>QPI</a:t>
            </a:r>
            <a:endParaRPr lang="zh-CHS" altLang="en-US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1637949" y="5271591"/>
            <a:ext cx="1288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2400" b="1" dirty="0" smtClean="0"/>
              <a:t>Per-Host</a:t>
            </a:r>
            <a:endParaRPr lang="zh-CHS" altLang="en-US" sz="2400" b="1" dirty="0"/>
          </a:p>
        </p:txBody>
      </p:sp>
      <p:sp>
        <p:nvSpPr>
          <p:cNvPr id="162" name="TextBox 161"/>
          <p:cNvSpPr txBox="1"/>
          <p:nvPr/>
        </p:nvSpPr>
        <p:spPr>
          <a:xfrm>
            <a:off x="6012160" y="5271590"/>
            <a:ext cx="154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2400" b="1" dirty="0" smtClean="0"/>
              <a:t>Per-Socket</a:t>
            </a:r>
            <a:endParaRPr lang="zh-CHS" altLang="en-US" sz="2400" b="1" dirty="0"/>
          </a:p>
        </p:txBody>
      </p:sp>
      <p:pic>
        <p:nvPicPr>
          <p:cNvPr id="68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08533" y="21674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93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1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1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1" grpId="0" animBg="1"/>
      <p:bldP spid="133" grpId="0" animBg="1"/>
      <p:bldP spid="134" grpId="0" animBg="1"/>
      <p:bldP spid="135" grpId="0" animBg="1"/>
      <p:bldP spid="136" grpId="0"/>
      <p:bldP spid="137" grpId="0" animBg="1"/>
      <p:bldP spid="138" grpId="0" animBg="1"/>
      <p:bldP spid="139" grpId="0" animBg="1"/>
      <p:bldP spid="139" grpId="1" animBg="1"/>
      <p:bldP spid="140" grpId="0"/>
      <p:bldP spid="141" grpId="0" animBg="1"/>
      <p:bldP spid="158" grpId="0"/>
      <p:bldP spid="16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图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511559"/>
              </p:ext>
            </p:extLst>
          </p:nvPr>
        </p:nvGraphicFramePr>
        <p:xfrm>
          <a:off x="251520" y="1412776"/>
          <a:ext cx="864096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HS" sz="3200" dirty="0" smtClean="0"/>
              <a:t>Performance Benefits of Per-Host vs. Per-Socket</a:t>
            </a:r>
            <a:endParaRPr lang="zh-CHS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49</a:t>
            </a:fld>
            <a:endParaRPr lang="zh-CHS" altLang="en-US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539552" y="551723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Per-Socket Detection achieves better </a:t>
            </a:r>
            <a:r>
              <a:rPr lang="en-US" dirty="0"/>
              <a:t>IPC improvement than </a:t>
            </a:r>
            <a:r>
              <a:rPr lang="en-US" dirty="0" smtClean="0"/>
              <a:t>Per-Host Detection</a:t>
            </a:r>
          </a:p>
        </p:txBody>
      </p:sp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6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HS" b="1" dirty="0" smtClean="0"/>
              <a:t>Microarchitecture-level Interference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</a:t>
            </a:fld>
            <a:endParaRPr lang="zh-CHS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6440276" y="2276872"/>
            <a:ext cx="745245" cy="960354"/>
            <a:chOff x="5940152" y="1641327"/>
            <a:chExt cx="745245" cy="960354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圆角矩形 25"/>
          <p:cNvSpPr/>
          <p:nvPr/>
        </p:nvSpPr>
        <p:spPr>
          <a:xfrm>
            <a:off x="6228184" y="2004081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6343952" y="214589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7352064" y="214589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018721" y="1700808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30" name="圆角矩形 29"/>
          <p:cNvSpPr/>
          <p:nvPr/>
        </p:nvSpPr>
        <p:spPr>
          <a:xfrm>
            <a:off x="6344932" y="3918714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6343952" y="4535052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下箭头 31"/>
          <p:cNvSpPr/>
          <p:nvPr/>
        </p:nvSpPr>
        <p:spPr>
          <a:xfrm>
            <a:off x="6920016" y="4221088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组合 8"/>
          <p:cNvGrpSpPr/>
          <p:nvPr/>
        </p:nvGrpSpPr>
        <p:grpSpPr>
          <a:xfrm>
            <a:off x="7447493" y="2253148"/>
            <a:ext cx="745245" cy="960354"/>
            <a:chOff x="6800013" y="1648461"/>
            <a:chExt cx="745245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内容占位符 2"/>
          <p:cNvSpPr>
            <a:spLocks noGrp="1"/>
          </p:cNvSpPr>
          <p:nvPr>
            <p:ph idx="1"/>
          </p:nvPr>
        </p:nvSpPr>
        <p:spPr>
          <a:xfrm>
            <a:off x="457200" y="2276872"/>
            <a:ext cx="5698976" cy="2318514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VMs within a host compete for:</a:t>
            </a:r>
          </a:p>
          <a:p>
            <a:pPr lvl="1"/>
            <a:r>
              <a:rPr lang="en-US" altLang="zh-CHS" dirty="0"/>
              <a:t>S</a:t>
            </a:r>
            <a:r>
              <a:rPr lang="en-US" altLang="zh-CHS" dirty="0" smtClean="0"/>
              <a:t>hared cache capacity</a:t>
            </a:r>
          </a:p>
          <a:p>
            <a:pPr lvl="1"/>
            <a:r>
              <a:rPr lang="en-US" altLang="zh-CHS" dirty="0" smtClean="0"/>
              <a:t>Shared memory bandwidth</a:t>
            </a:r>
          </a:p>
        </p:txBody>
      </p:sp>
      <p:sp>
        <p:nvSpPr>
          <p:cNvPr id="47" name="矩形 46"/>
          <p:cNvSpPr/>
          <p:nvPr/>
        </p:nvSpPr>
        <p:spPr>
          <a:xfrm>
            <a:off x="467544" y="5301208"/>
            <a:ext cx="8027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HS" sz="3200" dirty="0">
                <a:solidFill>
                  <a:srgbClr val="0000FF"/>
                </a:solidFill>
              </a:rPr>
              <a:t>Can operating-system-level metrics capture the microarchitecture-level resource interference?</a:t>
            </a:r>
            <a:endParaRPr lang="zh-CHS" altLang="en-US" sz="3200" dirty="0">
              <a:solidFill>
                <a:srgbClr val="0000FF"/>
              </a:solidFill>
            </a:endParaRPr>
          </a:p>
        </p:txBody>
      </p:sp>
      <p:pic>
        <p:nvPicPr>
          <p:cNvPr id="1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9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>
                <a:solidFill>
                  <a:srgbClr val="000000"/>
                </a:solidFill>
              </a:rPr>
              <a:t>Evaluation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Conclusion</a:t>
            </a:r>
            <a:endParaRPr lang="zh-CHS" altLang="en-US" dirty="0">
              <a:solidFill>
                <a:srgbClr val="0000FF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50</a:t>
            </a:fld>
            <a:endParaRPr lang="zh-CH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2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Conclusion</a:t>
            </a:r>
            <a:endParaRPr lang="zh-CHS" altLang="en-US" b="1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altLang="zh-CHS" dirty="0" smtClean="0"/>
              <a:t>Virtualized Clusters dynamically schedule a set of Virtual Machines (VM) across many </a:t>
            </a:r>
            <a:r>
              <a:rPr lang="en-US" altLang="zh-CHS" dirty="0"/>
              <a:t>p</a:t>
            </a:r>
            <a:r>
              <a:rPr lang="en-US" altLang="zh-CHS" dirty="0" smtClean="0"/>
              <a:t>hysical hosts (called DRM, Distributed Resource Management)</a:t>
            </a:r>
          </a:p>
          <a:p>
            <a:r>
              <a:rPr lang="en-US" altLang="zh-CHS" b="1" u="sng" dirty="0" smtClean="0">
                <a:solidFill>
                  <a:srgbClr val="FF0000"/>
                </a:solidFill>
              </a:rPr>
              <a:t>Observation</a:t>
            </a:r>
            <a:r>
              <a:rPr lang="en-US" altLang="zh-CHS" dirty="0" smtClean="0">
                <a:solidFill>
                  <a:srgbClr val="FF0000"/>
                </a:solidFill>
              </a:rPr>
              <a:t>: State-of-the-art DRM techniques do not take into account microarchitecture-level resource (cache and memory bandwidth) interference between VMs</a:t>
            </a:r>
          </a:p>
          <a:p>
            <a:r>
              <a:rPr lang="en-US" altLang="zh-CHS" b="1" u="sng" dirty="0" smtClean="0"/>
              <a:t>Problem</a:t>
            </a:r>
            <a:r>
              <a:rPr lang="en-US" altLang="zh-CHS" dirty="0" smtClean="0"/>
              <a:t>: This lack of visibility into microarchitecture-level resources significantly </a:t>
            </a:r>
            <a:r>
              <a:rPr lang="en-US" altLang="zh-CHS" dirty="0"/>
              <a:t>impacts </a:t>
            </a:r>
            <a:r>
              <a:rPr lang="en-US" altLang="zh-CHS" dirty="0" smtClean="0"/>
              <a:t>the entire virtualized cluster’s performance</a:t>
            </a:r>
          </a:p>
          <a:p>
            <a:r>
              <a:rPr lang="en-US" altLang="zh-CHS" b="1" u="sng" dirty="0" smtClean="0">
                <a:solidFill>
                  <a:srgbClr val="0000FF"/>
                </a:solidFill>
              </a:rPr>
              <a:t>Our Goal</a:t>
            </a:r>
            <a:r>
              <a:rPr lang="en-US" altLang="zh-CHS" dirty="0" smtClean="0">
                <a:solidFill>
                  <a:srgbClr val="0000FF"/>
                </a:solidFill>
              </a:rPr>
              <a:t>: Maximize virtualized cluster performance by </a:t>
            </a:r>
            <a:r>
              <a:rPr lang="en-US" altLang="zh-CHS" b="1" dirty="0" smtClean="0">
                <a:solidFill>
                  <a:srgbClr val="0000FF"/>
                </a:solidFill>
              </a:rPr>
              <a:t>making DRM microarchitecture aware</a:t>
            </a:r>
            <a:endParaRPr lang="en-US" altLang="zh-CHS" dirty="0" smtClean="0">
              <a:solidFill>
                <a:srgbClr val="0000FF"/>
              </a:solidFill>
            </a:endParaRPr>
          </a:p>
          <a:p>
            <a:r>
              <a:rPr lang="en-US" altLang="zh-CHS" b="1" u="sng" dirty="0" smtClean="0"/>
              <a:t>Mechanism</a:t>
            </a:r>
            <a:r>
              <a:rPr lang="en-US" altLang="zh-CHS" dirty="0" smtClean="0"/>
              <a:t>: Architecture-aware Distributed Resource Management (A-DRM):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FF0000"/>
                </a:solidFill>
              </a:rPr>
              <a:t>1) Dynamically monitors the microarchitecture-level shared resource usage</a:t>
            </a:r>
          </a:p>
          <a:p>
            <a:pPr marL="457200" lvl="1" indent="0">
              <a:buNone/>
            </a:pPr>
            <a:r>
              <a:rPr lang="en-US" altLang="zh-CHS" dirty="0" smtClean="0">
                <a:solidFill>
                  <a:srgbClr val="FF0000"/>
                </a:solidFill>
              </a:rPr>
              <a:t>2) Balances the microarchitecture-level interference across the cluster (while accounting for other resources as well)</a:t>
            </a:r>
          </a:p>
          <a:p>
            <a:r>
              <a:rPr lang="en-US" altLang="zh-CHS" b="1" u="sng" dirty="0" smtClean="0">
                <a:solidFill>
                  <a:srgbClr val="008000"/>
                </a:solidFill>
              </a:rPr>
              <a:t>Key Results</a:t>
            </a:r>
            <a:r>
              <a:rPr lang="en-US" altLang="zh-CHS" dirty="0" smtClean="0">
                <a:solidFill>
                  <a:srgbClr val="008000"/>
                </a:solidFill>
              </a:rPr>
              <a:t>: </a:t>
            </a:r>
            <a:r>
              <a:rPr lang="en-US" altLang="zh-CHS" b="1" dirty="0" smtClean="0">
                <a:solidFill>
                  <a:srgbClr val="008000"/>
                </a:solidFill>
              </a:rPr>
              <a:t>9.67% </a:t>
            </a:r>
            <a:r>
              <a:rPr lang="en-US" altLang="zh-CHS" dirty="0" smtClean="0">
                <a:solidFill>
                  <a:srgbClr val="008000"/>
                </a:solidFill>
              </a:rPr>
              <a:t>higher performance and </a:t>
            </a:r>
            <a:r>
              <a:rPr lang="en-US" altLang="zh-CHS" b="1" dirty="0" smtClean="0">
                <a:solidFill>
                  <a:srgbClr val="008000"/>
                </a:solidFill>
              </a:rPr>
              <a:t>17% </a:t>
            </a:r>
            <a:r>
              <a:rPr lang="en-US" altLang="zh-CHS" dirty="0" smtClean="0">
                <a:solidFill>
                  <a:srgbClr val="008000"/>
                </a:solidFill>
              </a:rPr>
              <a:t>higher memory bandwidth utilization than conventional DRM</a:t>
            </a:r>
            <a:endParaRPr lang="zh-CHS" altLang="en-US" dirty="0">
              <a:solidFill>
                <a:srgbClr val="008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51</a:t>
            </a:fld>
            <a:endParaRPr lang="zh-CHS" altLang="en-US" dirty="0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0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2002234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HS" b="1" dirty="0" smtClean="0">
                <a:latin typeface="+mj-lt"/>
              </a:rPr>
              <a:t>A-DRM: Architecture-aware </a:t>
            </a:r>
            <a:br>
              <a:rPr lang="en-US" altLang="zh-CHS" b="1" dirty="0" smtClean="0">
                <a:latin typeface="+mj-lt"/>
              </a:rPr>
            </a:br>
            <a:r>
              <a:rPr lang="en-US" altLang="zh-CHS" b="1" dirty="0" smtClean="0">
                <a:latin typeface="+mj-lt"/>
              </a:rPr>
              <a:t>Distributed Resource Management</a:t>
            </a:r>
            <a:br>
              <a:rPr lang="en-US" altLang="zh-CHS" b="1" dirty="0" smtClean="0">
                <a:latin typeface="+mj-lt"/>
              </a:rPr>
            </a:br>
            <a:r>
              <a:rPr lang="en-US" altLang="zh-CHS" b="1" dirty="0" smtClean="0">
                <a:latin typeface="+mj-lt"/>
              </a:rPr>
              <a:t>of Virtualized Clusters</a:t>
            </a:r>
            <a:endParaRPr lang="zh-CHS" altLang="en-US" b="1" dirty="0">
              <a:latin typeface="+mj-lt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3351386"/>
            <a:ext cx="9144000" cy="1517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800" b="1" dirty="0">
                <a:latin typeface="+mn-lt"/>
              </a:rPr>
              <a:t>Hui Wang</a:t>
            </a:r>
            <a:r>
              <a:rPr lang="en-US" altLang="zh-CHS" sz="2800" baseline="30000" dirty="0" smtClean="0">
                <a:latin typeface="+mn-lt"/>
              </a:rPr>
              <a:t>†</a:t>
            </a:r>
            <a:r>
              <a:rPr lang="en-US" altLang="zh-CHS" sz="2800" baseline="30000" dirty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Canturk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Isci</a:t>
            </a:r>
            <a:r>
              <a:rPr lang="en-US" altLang="zh-CHS" sz="2800" baseline="30000" dirty="0">
                <a:latin typeface="+mn-lt"/>
              </a:rPr>
              <a:t>‡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Lavanya</a:t>
            </a:r>
            <a:r>
              <a:rPr lang="en-US" altLang="zh-CHS" sz="2800" dirty="0" smtClean="0">
                <a:latin typeface="+mn-lt"/>
              </a:rPr>
              <a:t> Subramanian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</a:t>
            </a:r>
          </a:p>
          <a:p>
            <a:r>
              <a:rPr lang="en-US" altLang="zh-CHS" sz="2800" dirty="0" err="1" smtClean="0">
                <a:latin typeface="+mn-lt"/>
              </a:rPr>
              <a:t>Jongmoo</a:t>
            </a:r>
            <a:r>
              <a:rPr lang="en-US" altLang="zh-CHS" sz="2800" dirty="0" smtClean="0">
                <a:latin typeface="+mn-lt"/>
              </a:rPr>
              <a:t> Choi</a:t>
            </a:r>
            <a:r>
              <a:rPr lang="en-US" altLang="zh-CHS" sz="2800" baseline="30000" dirty="0">
                <a:latin typeface="+mn-lt"/>
              </a:rPr>
              <a:t>#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Depei</a:t>
            </a:r>
            <a:r>
              <a:rPr lang="en-US" altLang="zh-CHS" sz="2800" dirty="0" smtClean="0">
                <a:latin typeface="+mn-lt"/>
              </a:rPr>
              <a:t> Qian</a:t>
            </a:r>
            <a:r>
              <a:rPr lang="en-US" altLang="zh-CHS" sz="2800" baseline="30000" dirty="0">
                <a:latin typeface="+mn-lt"/>
              </a:rPr>
              <a:t>†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Onur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Mutlu</a:t>
            </a:r>
            <a:r>
              <a:rPr lang="en-US" altLang="zh-CHS" sz="2800" baseline="30000" dirty="0" smtClean="0">
                <a:latin typeface="+mn-lt"/>
              </a:rPr>
              <a:t>*</a:t>
            </a:r>
            <a:endParaRPr lang="zh-CHS" altLang="en-US" sz="2800" baseline="30000" dirty="0">
              <a:latin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4790157"/>
            <a:ext cx="9144000" cy="913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700" baseline="30000" dirty="0" smtClean="0">
                <a:latin typeface="+mn-lt"/>
              </a:rPr>
              <a:t>†</a:t>
            </a:r>
            <a:r>
              <a:rPr lang="en-US" altLang="zh-CHS" sz="2500" dirty="0" err="1" smtClean="0">
                <a:latin typeface="+mn-lt"/>
              </a:rPr>
              <a:t>Beihang</a:t>
            </a:r>
            <a:r>
              <a:rPr lang="en-US" altLang="zh-CHS" sz="2500" dirty="0" smtClean="0">
                <a:latin typeface="+mn-lt"/>
              </a:rPr>
              <a:t> University, </a:t>
            </a:r>
            <a:r>
              <a:rPr lang="en-US" altLang="zh-CHS" sz="2500" baseline="30000" dirty="0" smtClean="0">
                <a:latin typeface="+mn-lt"/>
              </a:rPr>
              <a:t>‡</a:t>
            </a:r>
            <a:r>
              <a:rPr lang="en-US" altLang="zh-CHS" sz="2500" dirty="0" smtClean="0">
                <a:latin typeface="+mn-lt"/>
              </a:rPr>
              <a:t>IBM T. J. Watson Research Center,</a:t>
            </a:r>
          </a:p>
          <a:p>
            <a:r>
              <a:rPr lang="en-US" altLang="zh-CHS" sz="2500" baseline="30000" dirty="0" smtClean="0">
                <a:latin typeface="+mn-lt"/>
              </a:rPr>
              <a:t>*</a:t>
            </a:r>
            <a:r>
              <a:rPr lang="en-US" altLang="zh-CHS" sz="2500" dirty="0" smtClean="0">
                <a:latin typeface="+mn-lt"/>
              </a:rPr>
              <a:t>Carnegie Mellon University, </a:t>
            </a:r>
            <a:r>
              <a:rPr lang="en-US" altLang="zh-CHS" sz="2500" baseline="30000" dirty="0" smtClean="0">
                <a:latin typeface="+mn-lt"/>
              </a:rPr>
              <a:t>#</a:t>
            </a:r>
            <a:r>
              <a:rPr lang="en-US" altLang="zh-CHS" sz="2500" dirty="0" err="1" smtClean="0">
                <a:latin typeface="+mn-lt"/>
              </a:rPr>
              <a:t>Dankook</a:t>
            </a:r>
            <a:r>
              <a:rPr lang="en-US" altLang="zh-CHS" sz="2500" dirty="0" smtClean="0">
                <a:latin typeface="+mn-lt"/>
              </a:rPr>
              <a:t> University</a:t>
            </a:r>
            <a:endParaRPr lang="zh-CHS" altLang="en-US" sz="2500" baseline="30000" dirty="0">
              <a:latin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076056" y="5965634"/>
            <a:ext cx="2098848" cy="599986"/>
            <a:chOff x="4731432" y="5978822"/>
            <a:chExt cx="2803512" cy="801425"/>
          </a:xfrm>
        </p:grpSpPr>
        <p:pic>
          <p:nvPicPr>
            <p:cNvPr id="8" name="Picture 6" descr="Burgundy_CMU_JPG_Logo.jpg"/>
            <p:cNvPicPr>
              <a:picLocks noChangeAspect="1"/>
            </p:cNvPicPr>
            <p:nvPr/>
          </p:nvPicPr>
          <p:blipFill rotWithShape="1">
            <a:blip r:embed="rId3" cstate="print"/>
            <a:srcRect t="26333" b="26267"/>
            <a:stretch/>
          </p:blipFill>
          <p:spPr>
            <a:xfrm>
              <a:off x="4731432" y="5978822"/>
              <a:ext cx="2803512" cy="479867"/>
            </a:xfrm>
            <a:prstGeom prst="rect">
              <a:avLst/>
            </a:prstGeom>
          </p:spPr>
        </p:pic>
        <p:pic>
          <p:nvPicPr>
            <p:cNvPr id="9" name="Picture 7" descr="safar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8104" y="6418524"/>
              <a:ext cx="1250168" cy="361723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6044715"/>
            <a:ext cx="1668924" cy="4690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833152"/>
            <a:ext cx="2188471" cy="90821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9146"/>
            <a:ext cx="2987824" cy="63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5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200223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altLang="zh-CHS" b="1" dirty="0" smtClean="0">
                <a:latin typeface="+mj-lt"/>
              </a:rPr>
              <a:t>Backup Slides</a:t>
            </a:r>
            <a:endParaRPr lang="zh-CHS" altLang="en-US" b="1" dirty="0">
              <a:latin typeface="+mj-lt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3351386"/>
            <a:ext cx="9144000" cy="1517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800" b="1" dirty="0">
                <a:latin typeface="+mn-lt"/>
              </a:rPr>
              <a:t>Hui Wang</a:t>
            </a:r>
            <a:r>
              <a:rPr lang="en-US" altLang="zh-CHS" sz="2800" baseline="30000" dirty="0" smtClean="0">
                <a:latin typeface="+mn-lt"/>
              </a:rPr>
              <a:t>†</a:t>
            </a:r>
            <a:r>
              <a:rPr lang="en-US" altLang="zh-CHS" sz="2800" baseline="30000" dirty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Canturk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Isci</a:t>
            </a:r>
            <a:r>
              <a:rPr lang="en-US" altLang="zh-CHS" sz="2800" baseline="30000" dirty="0">
                <a:latin typeface="+mn-lt"/>
              </a:rPr>
              <a:t>‡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Lavanya</a:t>
            </a:r>
            <a:r>
              <a:rPr lang="en-US" altLang="zh-CHS" sz="2800" dirty="0" smtClean="0">
                <a:latin typeface="+mn-lt"/>
              </a:rPr>
              <a:t> Subramanian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</a:t>
            </a:r>
          </a:p>
          <a:p>
            <a:r>
              <a:rPr lang="en-US" altLang="zh-CHS" sz="2800" dirty="0" err="1" smtClean="0">
                <a:latin typeface="+mn-lt"/>
              </a:rPr>
              <a:t>Jongmoo</a:t>
            </a:r>
            <a:r>
              <a:rPr lang="en-US" altLang="zh-CHS" sz="2800" dirty="0" smtClean="0">
                <a:latin typeface="+mn-lt"/>
              </a:rPr>
              <a:t> Choi</a:t>
            </a:r>
            <a:r>
              <a:rPr lang="en-US" altLang="zh-CHS" sz="2800" baseline="30000" dirty="0">
                <a:latin typeface="+mn-lt"/>
              </a:rPr>
              <a:t>#</a:t>
            </a:r>
            <a:r>
              <a:rPr lang="en-US" altLang="zh-CHS" sz="2800" baseline="30000" dirty="0" smtClean="0">
                <a:latin typeface="+mn-lt"/>
              </a:rPr>
              <a:t>*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Depei</a:t>
            </a:r>
            <a:r>
              <a:rPr lang="en-US" altLang="zh-CHS" sz="2800" dirty="0" smtClean="0">
                <a:latin typeface="+mn-lt"/>
              </a:rPr>
              <a:t> Qian</a:t>
            </a:r>
            <a:r>
              <a:rPr lang="en-US" altLang="zh-CHS" sz="2800" baseline="30000" dirty="0">
                <a:latin typeface="+mn-lt"/>
              </a:rPr>
              <a:t>†</a:t>
            </a:r>
            <a:r>
              <a:rPr lang="en-US" altLang="zh-CHS" sz="2800" dirty="0" smtClean="0">
                <a:latin typeface="+mn-lt"/>
              </a:rPr>
              <a:t>, </a:t>
            </a:r>
            <a:r>
              <a:rPr lang="en-US" altLang="zh-CHS" sz="2800" dirty="0" err="1" smtClean="0">
                <a:latin typeface="+mn-lt"/>
              </a:rPr>
              <a:t>Onur</a:t>
            </a:r>
            <a:r>
              <a:rPr lang="en-US" altLang="zh-CHS" sz="2800" dirty="0" smtClean="0">
                <a:latin typeface="+mn-lt"/>
              </a:rPr>
              <a:t> </a:t>
            </a:r>
            <a:r>
              <a:rPr lang="en-US" altLang="zh-CHS" sz="2800" dirty="0" err="1" smtClean="0">
                <a:latin typeface="+mn-lt"/>
              </a:rPr>
              <a:t>Mutlu</a:t>
            </a:r>
            <a:r>
              <a:rPr lang="en-US" altLang="zh-CHS" sz="2800" baseline="30000" dirty="0" smtClean="0">
                <a:latin typeface="+mn-lt"/>
              </a:rPr>
              <a:t>*</a:t>
            </a:r>
            <a:endParaRPr lang="zh-CHS" altLang="en-US" sz="2800" baseline="30000" dirty="0">
              <a:latin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4790157"/>
            <a:ext cx="9144000" cy="913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CHS" sz="2700" baseline="30000" dirty="0" smtClean="0">
                <a:latin typeface="+mn-lt"/>
              </a:rPr>
              <a:t>†</a:t>
            </a:r>
            <a:r>
              <a:rPr lang="en-US" altLang="zh-CHS" sz="2500" dirty="0" err="1" smtClean="0">
                <a:latin typeface="+mn-lt"/>
              </a:rPr>
              <a:t>Beihang</a:t>
            </a:r>
            <a:r>
              <a:rPr lang="en-US" altLang="zh-CHS" sz="2500" dirty="0" smtClean="0">
                <a:latin typeface="+mn-lt"/>
              </a:rPr>
              <a:t> University, </a:t>
            </a:r>
            <a:r>
              <a:rPr lang="en-US" altLang="zh-CHS" sz="2500" baseline="30000" dirty="0" smtClean="0">
                <a:latin typeface="+mn-lt"/>
              </a:rPr>
              <a:t>‡</a:t>
            </a:r>
            <a:r>
              <a:rPr lang="en-US" altLang="zh-CHS" sz="2500" dirty="0" smtClean="0">
                <a:latin typeface="+mn-lt"/>
              </a:rPr>
              <a:t>IBM T. J. Watson Research Center,</a:t>
            </a:r>
          </a:p>
          <a:p>
            <a:r>
              <a:rPr lang="en-US" altLang="zh-CHS" sz="2500" baseline="30000" dirty="0" smtClean="0">
                <a:latin typeface="+mn-lt"/>
              </a:rPr>
              <a:t>*</a:t>
            </a:r>
            <a:r>
              <a:rPr lang="en-US" altLang="zh-CHS" sz="2500" dirty="0" smtClean="0">
                <a:latin typeface="+mn-lt"/>
              </a:rPr>
              <a:t>Carnegie Mellon University, </a:t>
            </a:r>
            <a:r>
              <a:rPr lang="en-US" altLang="zh-CHS" sz="2500" baseline="30000" dirty="0" smtClean="0">
                <a:latin typeface="+mn-lt"/>
              </a:rPr>
              <a:t>#</a:t>
            </a:r>
            <a:r>
              <a:rPr lang="en-US" altLang="zh-CHS" sz="2500" dirty="0" err="1" smtClean="0">
                <a:latin typeface="+mn-lt"/>
              </a:rPr>
              <a:t>Dankook</a:t>
            </a:r>
            <a:r>
              <a:rPr lang="en-US" altLang="zh-CHS" sz="2500" dirty="0" smtClean="0">
                <a:latin typeface="+mn-lt"/>
              </a:rPr>
              <a:t> University</a:t>
            </a:r>
            <a:endParaRPr lang="zh-CHS" altLang="en-US" sz="2500" baseline="30000" dirty="0">
              <a:latin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076056" y="5965634"/>
            <a:ext cx="2098848" cy="599986"/>
            <a:chOff x="4731432" y="5978822"/>
            <a:chExt cx="2803512" cy="801425"/>
          </a:xfrm>
        </p:grpSpPr>
        <p:pic>
          <p:nvPicPr>
            <p:cNvPr id="8" name="Picture 6" descr="Burgundy_CMU_JPG_Logo.jpg"/>
            <p:cNvPicPr>
              <a:picLocks noChangeAspect="1"/>
            </p:cNvPicPr>
            <p:nvPr/>
          </p:nvPicPr>
          <p:blipFill rotWithShape="1">
            <a:blip r:embed="rId3" cstate="print"/>
            <a:srcRect t="26333" b="26267"/>
            <a:stretch/>
          </p:blipFill>
          <p:spPr>
            <a:xfrm>
              <a:off x="4731432" y="5978822"/>
              <a:ext cx="2803512" cy="479867"/>
            </a:xfrm>
            <a:prstGeom prst="rect">
              <a:avLst/>
            </a:prstGeom>
          </p:spPr>
        </p:pic>
        <p:pic>
          <p:nvPicPr>
            <p:cNvPr id="9" name="Picture 7" descr="safar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8104" y="6418524"/>
              <a:ext cx="1250168" cy="361723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6044715"/>
            <a:ext cx="1668924" cy="4690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833152"/>
            <a:ext cx="2188471" cy="90821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9146"/>
            <a:ext cx="2987824" cy="63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372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/>
          </a:bodyPr>
          <a:lstStyle/>
          <a:p>
            <a:r>
              <a:rPr lang="en-US" altLang="zh-CHS" dirty="0"/>
              <a:t>A</a:t>
            </a:r>
            <a:r>
              <a:rPr lang="en-US" altLang="zh-CHS" dirty="0" smtClean="0"/>
              <a:t> linear model:</a:t>
            </a:r>
          </a:p>
          <a:p>
            <a:pPr lvl="1"/>
            <a:r>
              <a:rPr lang="en-US" altLang="zh-CHS" dirty="0" smtClean="0"/>
              <a:t>the </a:t>
            </a:r>
            <a:r>
              <a:rPr lang="en-US" altLang="zh-CHS" b="1" i="1" dirty="0" smtClean="0"/>
              <a:t>stall</a:t>
            </a:r>
            <a:r>
              <a:rPr lang="en-US" altLang="zh-CHS" dirty="0" smtClean="0"/>
              <a:t> cycles is proportional to the Miss Per Kilo Cycles (MPKC)</a:t>
            </a:r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54</a:t>
            </a:fld>
            <a:endParaRPr lang="zh-CHS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Performance Modeling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70186" y="3352615"/>
                <a:ext cx="610064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b="0" i="1" smtClean="0">
                          <a:latin typeface="Cambria Math"/>
                        </a:rPr>
                        <m:t>𝑆𝑡𝑎𝑙𝑙</m:t>
                      </m:r>
                      <m:r>
                        <a:rPr lang="en-US" altLang="zh-CHS" sz="2400" b="0" i="1" smtClean="0">
                          <a:latin typeface="Cambria Math"/>
                        </a:rPr>
                        <m:t>=</m:t>
                      </m:r>
                      <m:r>
                        <a:rPr lang="en-US" altLang="zh-CHS" sz="2400" b="0" i="1" smtClean="0">
                          <a:latin typeface="Cambria Math"/>
                        </a:rPr>
                        <m:t>𝑁𝑢𝑚𝐿𝐿𝐶𝐻𝑖𝑡𝑠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𝐿𝐿𝐶𝐿𝑎𝑡𝑒𝑛𝑐𝑦</m:t>
                      </m:r>
                    </m:oMath>
                  </m:oMathPara>
                </a14:m>
                <a:endParaRPr lang="en-US" altLang="zh-CHS" sz="2400" b="0" i="1" dirty="0" smtClean="0">
                  <a:latin typeface="Cambria Math"/>
                  <a:ea typeface="Cambria Math"/>
                </a:endParaRPr>
              </a:p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𝑁𝑢𝑚𝐷𝑅𝐴𝑀𝐴𝑐𝑐𝑒𝑠𝑠𝑒𝑠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𝐴𝑣𝑔𝐷𝑅𝐴𝑀𝐿𝑎𝑡𝑒𝑛𝑐𝑦</m:t>
                      </m:r>
                    </m:oMath>
                  </m:oMathPara>
                </a14:m>
                <a:endParaRPr lang="zh-CHS" alt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186" y="3352615"/>
                <a:ext cx="6100644" cy="830997"/>
              </a:xfrm>
              <a:prstGeom prst="rect">
                <a:avLst/>
              </a:prstGeom>
              <a:blipFill rotWithShape="1">
                <a:blip r:embed="rId2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23004" y="4498182"/>
                <a:ext cx="7194021" cy="848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b="0" i="1" smtClean="0">
                          <a:latin typeface="Cambria Math"/>
                        </a:rPr>
                        <m:t>𝑁𝑒𝑤𝑆𝑡𝑎𝑙</m:t>
                      </m:r>
                      <m:sSub>
                        <m:sSub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altLang="zh-CH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/>
                        </a:rPr>
                        <m:t>=</m:t>
                      </m:r>
                      <m:r>
                        <a:rPr lang="en-US" altLang="zh-CHS" sz="2400" b="0" i="1" smtClean="0">
                          <a:latin typeface="Cambria Math"/>
                        </a:rPr>
                        <m:t>𝑆𝑡𝑎𝑙</m:t>
                      </m:r>
                      <m:sSub>
                        <m:sSub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altLang="zh-CH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𝑑𝑠𝑡</m:t>
                              </m:r>
                            </m:sub>
                          </m:sSub>
                          <m:r>
                            <a:rPr lang="en-US" altLang="zh-CHS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𝑣𝑚</m:t>
                              </m:r>
                            </m:sub>
                          </m:sSub>
                        </m:num>
                        <m:den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𝑑𝑠𝑡</m:t>
                              </m:r>
                            </m:sub>
                          </m:sSub>
                        </m:den>
                      </m:f>
                      <m:r>
                        <a:rPr lang="en-US" altLang="zh-CHS" sz="2400" b="0" i="1" smtClean="0">
                          <a:latin typeface="Cambria Math"/>
                        </a:rPr>
                        <m:t>, 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𝑑𝑠𝑡</m:t>
                      </m:r>
                    </m:oMath>
                  </m:oMathPara>
                </a14:m>
                <a:endParaRPr lang="zh-CHS" alt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004" y="4498182"/>
                <a:ext cx="7194021" cy="8486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27527" y="5651576"/>
                <a:ext cx="4607223" cy="8560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b="0" i="1" smtClean="0">
                          <a:latin typeface="Cambria Math"/>
                        </a:rPr>
                        <m:t>𝐷𝑒𝑙𝑡𝑎𝑆𝑡𝑎𝑙</m:t>
                      </m:r>
                      <m:sSub>
                        <m:sSub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altLang="zh-CH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zh-CHS" sz="2400" b="0" i="1" smtClean="0">
                              <a:latin typeface="Cambria Math"/>
                            </a:rPr>
                            <m:t>𝑆𝑡𝑎𝑙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HS" sz="2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𝑣𝑚</m:t>
                              </m:r>
                            </m:sub>
                          </m:sSub>
                        </m:num>
                        <m:den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𝑑𝑠𝑡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HS" alt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527" y="5651576"/>
                <a:ext cx="4607223" cy="8560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7521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dirty="0" smtClean="0"/>
              <a:t>Execution Time vs. IPC</a:t>
            </a:r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55</a:t>
            </a:fld>
            <a:endParaRPr lang="zh-CHS" altLang="en-US"/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653649"/>
              </p:ext>
            </p:extLst>
          </p:nvPr>
        </p:nvGraphicFramePr>
        <p:xfrm>
          <a:off x="1257506" y="1412776"/>
          <a:ext cx="6772275" cy="238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518197"/>
              </p:ext>
            </p:extLst>
          </p:nvPr>
        </p:nvGraphicFramePr>
        <p:xfrm>
          <a:off x="1259632" y="3925355"/>
          <a:ext cx="6772275" cy="238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467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778721"/>
              </p:ext>
            </p:extLst>
          </p:nvPr>
        </p:nvGraphicFramePr>
        <p:xfrm>
          <a:off x="30290" y="13407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dirty="0" smtClean="0"/>
              <a:t>Parameter Sensitivity</a:t>
            </a:r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56</a:t>
            </a:fld>
            <a:endParaRPr lang="zh-CHS" altLang="en-US"/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078335"/>
              </p:ext>
            </p:extLst>
          </p:nvPr>
        </p:nvGraphicFramePr>
        <p:xfrm>
          <a:off x="4422778" y="13407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5586827"/>
              </p:ext>
            </p:extLst>
          </p:nvPr>
        </p:nvGraphicFramePr>
        <p:xfrm>
          <a:off x="-23394" y="41137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633571"/>
              </p:ext>
            </p:extLst>
          </p:nvPr>
        </p:nvGraphicFramePr>
        <p:xfrm>
          <a:off x="4369094" y="4113786"/>
          <a:ext cx="460851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02482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57</a:t>
            </a:fld>
            <a:endParaRPr lang="zh-CHS" altLang="en-US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962166"/>
              </p:ext>
            </p:extLst>
          </p:nvPr>
        </p:nvGraphicFramePr>
        <p:xfrm>
          <a:off x="0" y="3861048"/>
          <a:ext cx="91440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451695"/>
              </p:ext>
            </p:extLst>
          </p:nvPr>
        </p:nvGraphicFramePr>
        <p:xfrm>
          <a:off x="-261938" y="1124744"/>
          <a:ext cx="9405938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HS" dirty="0" smtClean="0"/>
              <a:t>Heterogeneous Workloads</a:t>
            </a:r>
            <a:endParaRPr lang="zh-CHS" alt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CHS" dirty="0" smtClean="0"/>
              <a:t>Weighted Speedup and Maximum Slowdown</a:t>
            </a:r>
            <a:endParaRPr lang="zh-CHS" altLang="en-US" dirty="0"/>
          </a:p>
        </p:txBody>
      </p:sp>
    </p:spTree>
    <p:extLst>
      <p:ext uri="{BB962C8B-B14F-4D97-AF65-F5344CB8AC3E}">
        <p14:creationId xmlns:p14="http://schemas.microsoft.com/office/powerpoint/2010/main" val="2837529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Microarchitecture Unawareness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6</a:t>
            </a:fld>
            <a:endParaRPr lang="zh-CHS" altLang="en-US"/>
          </a:p>
        </p:txBody>
      </p:sp>
      <p:sp>
        <p:nvSpPr>
          <p:cNvPr id="5" name="圆角矩形 4"/>
          <p:cNvSpPr/>
          <p:nvPr/>
        </p:nvSpPr>
        <p:spPr>
          <a:xfrm>
            <a:off x="22959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4117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34198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86529" y="3356992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15" name="圆角矩形 14"/>
          <p:cNvSpPr/>
          <p:nvPr/>
        </p:nvSpPr>
        <p:spPr>
          <a:xfrm>
            <a:off x="24127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4117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下箭头 16"/>
          <p:cNvSpPr/>
          <p:nvPr/>
        </p:nvSpPr>
        <p:spPr>
          <a:xfrm>
            <a:off x="2987824" y="5877272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组合 2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20" name="圆角矩形 19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100248" y="3933056"/>
            <a:ext cx="745245" cy="960354"/>
            <a:chOff x="5940152" y="1641327"/>
            <a:chExt cx="745245" cy="960354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888156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782912"/>
              </p:ext>
            </p:extLst>
          </p:nvPr>
        </p:nvGraphicFramePr>
        <p:xfrm>
          <a:off x="107506" y="1312506"/>
          <a:ext cx="4595269" cy="20844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8070"/>
                <a:gridCol w="1800200"/>
                <a:gridCol w="2146999"/>
              </a:tblGrid>
              <a:tr h="502981">
                <a:tc rowSpan="2">
                  <a:txBody>
                    <a:bodyPr/>
                    <a:lstStyle/>
                    <a:p>
                      <a:r>
                        <a:rPr lang="en-US" altLang="zh-CHS" sz="2400" dirty="0" smtClean="0"/>
                        <a:t>VM</a:t>
                      </a:r>
                      <a:endParaRPr lang="zh-CHS" altLang="en-US" sz="2400" dirty="0"/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HS" sz="2000" dirty="0" smtClean="0"/>
                        <a:t>Operating</a:t>
                      </a:r>
                      <a:r>
                        <a:rPr lang="en-US" altLang="zh-CHS" sz="2000" baseline="0" dirty="0" smtClean="0"/>
                        <a:t>-system-level metrics</a:t>
                      </a:r>
                      <a:endParaRPr lang="zh-CHS" altLang="en-US" sz="2000" dirty="0" smtClean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CHS" altLang="en-US" dirty="0"/>
                    </a:p>
                  </a:txBody>
                  <a:tcPr anchor="ctr" anchorCtr="1"/>
                </a:tc>
              </a:tr>
              <a:tr h="389377">
                <a:tc vMerge="1">
                  <a:txBody>
                    <a:bodyPr/>
                    <a:lstStyle/>
                    <a:p>
                      <a:endParaRPr lang="zh-CHS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HS" sz="2000" dirty="0" smtClean="0"/>
                        <a:t>CPU Utilization</a:t>
                      </a:r>
                      <a:endParaRPr lang="zh-CHS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sz="2000" dirty="0" smtClean="0"/>
                        <a:t>Memory Capacity</a:t>
                      </a:r>
                      <a:endParaRPr lang="zh-CHS" altLang="en-US" dirty="0"/>
                    </a:p>
                  </a:txBody>
                  <a:tcPr anchor="ctr" anchorCtr="1"/>
                </a:tc>
              </a:tr>
              <a:tr h="569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HS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HS" dirty="0" smtClean="0"/>
                        <a:t>92%</a:t>
                      </a:r>
                      <a:endParaRPr lang="zh-CHS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dirty="0" smtClean="0"/>
                        <a:t>369</a:t>
                      </a:r>
                      <a:r>
                        <a:rPr lang="en-US" altLang="zh-CHS" baseline="0" dirty="0" smtClean="0"/>
                        <a:t> MB</a:t>
                      </a:r>
                      <a:endParaRPr lang="zh-CHS" altLang="en-US" dirty="0"/>
                    </a:p>
                  </a:txBody>
                  <a:tcPr anchor="ctr" anchorCtr="1"/>
                </a:tc>
              </a:tr>
              <a:tr h="616057">
                <a:tc>
                  <a:txBody>
                    <a:bodyPr/>
                    <a:lstStyle/>
                    <a:p>
                      <a:endParaRPr lang="zh-CHS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HS" dirty="0" smtClean="0"/>
                        <a:t>93%</a:t>
                      </a:r>
                      <a:endParaRPr lang="zh-CHS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dirty="0" smtClean="0"/>
                        <a:t>348</a:t>
                      </a:r>
                      <a:r>
                        <a:rPr lang="en-US" altLang="zh-CHS" baseline="0" dirty="0" smtClean="0"/>
                        <a:t> MB</a:t>
                      </a:r>
                      <a:endParaRPr lang="zh-CHS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51" y="2298263"/>
            <a:ext cx="6699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圆角矩形 44"/>
          <p:cNvSpPr/>
          <p:nvPr/>
        </p:nvSpPr>
        <p:spPr>
          <a:xfrm>
            <a:off x="107504" y="2887242"/>
            <a:ext cx="648072" cy="399572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圆角矩形 43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STREAM</a:t>
              </a:r>
              <a:endParaRPr lang="zh-CHS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err="1" smtClean="0"/>
                <a:t>gromacs</a:t>
              </a:r>
              <a:endParaRPr lang="zh-CHS" altLang="en-US" dirty="0"/>
            </a:p>
          </p:txBody>
        </p:sp>
      </p:grpSp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74495"/>
              </p:ext>
            </p:extLst>
          </p:nvPr>
        </p:nvGraphicFramePr>
        <p:xfrm>
          <a:off x="4774782" y="1310613"/>
          <a:ext cx="4333722" cy="20844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67107"/>
                <a:gridCol w="2466615"/>
              </a:tblGrid>
              <a:tr h="502981">
                <a:tc gridSpan="2">
                  <a:txBody>
                    <a:bodyPr/>
                    <a:lstStyle/>
                    <a:p>
                      <a:r>
                        <a:rPr lang="en-US" altLang="zh-CH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Microarchitecture-level metrics</a:t>
                      </a:r>
                      <a:endParaRPr lang="zh-CHS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CHS" altLang="en-US" dirty="0"/>
                    </a:p>
                  </a:txBody>
                  <a:tcPr anchor="ctr" anchorCtr="1"/>
                </a:tc>
              </a:tr>
              <a:tr h="389377">
                <a:tc>
                  <a:txBody>
                    <a:bodyPr/>
                    <a:lstStyle/>
                    <a:p>
                      <a:r>
                        <a:rPr lang="en-US" altLang="zh-CHS" sz="2000" dirty="0" smtClean="0"/>
                        <a:t>LLC Hit Ratio</a:t>
                      </a:r>
                      <a:endParaRPr lang="zh-CHS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sz="2000" dirty="0" smtClean="0"/>
                        <a:t>Memory Bandwidth</a:t>
                      </a:r>
                      <a:endParaRPr lang="zh-CHS" altLang="en-US" sz="2000" dirty="0"/>
                    </a:p>
                  </a:txBody>
                  <a:tcPr anchor="ctr" anchorCtr="1"/>
                </a:tc>
              </a:tr>
              <a:tr h="569201">
                <a:tc>
                  <a:txBody>
                    <a:bodyPr/>
                    <a:lstStyle/>
                    <a:p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2%</a:t>
                      </a:r>
                      <a:endParaRPr lang="zh-CH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2267 MB/s</a:t>
                      </a:r>
                      <a:endParaRPr lang="zh-CH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616057">
                <a:tc>
                  <a:txBody>
                    <a:bodyPr/>
                    <a:lstStyle/>
                    <a:p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98%</a:t>
                      </a:r>
                      <a:endParaRPr lang="zh-CH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zh-CHS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HS" b="1" dirty="0" smtClean="0">
                          <a:solidFill>
                            <a:srgbClr val="FF0000"/>
                          </a:solidFill>
                        </a:rPr>
                        <a:t>MB/s</a:t>
                      </a:r>
                      <a:endParaRPr lang="zh-CH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48" name="圆角矩形 47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0" name="直接箭头连接符 49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Memory Capacity</a:t>
            </a:r>
            <a:endParaRPr lang="zh-CHS" alt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CPU</a:t>
            </a:r>
            <a:endParaRPr lang="zh-CHS" altLang="en-US" sz="1600" dirty="0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3686490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3855578" y="547119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4029324" y="546173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>
            <a:off x="4200037" y="548078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6472870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80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711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4" grpId="0"/>
      <p:bldP spid="15" grpId="0" animBg="1"/>
      <p:bldP spid="16" grpId="0" animBg="1"/>
      <p:bldP spid="17" grpId="0" animBg="1"/>
      <p:bldP spid="48" grpId="0" animBg="1"/>
      <p:bldP spid="49" grpId="0" animBg="1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Impact on Performance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7</a:t>
            </a:fld>
            <a:endParaRPr lang="zh-CHS" altLang="en-US"/>
          </a:p>
        </p:txBody>
      </p:sp>
      <p:graphicFrame>
        <p:nvGraphicFramePr>
          <p:cNvPr id="51" name="图表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725100"/>
              </p:ext>
            </p:extLst>
          </p:nvPr>
        </p:nvGraphicFramePr>
        <p:xfrm>
          <a:off x="643030" y="1340768"/>
          <a:ext cx="6658589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5" name="组合 44"/>
          <p:cNvGrpSpPr>
            <a:grpSpLocks noChangeAspect="1"/>
          </p:cNvGrpSpPr>
          <p:nvPr/>
        </p:nvGrpSpPr>
        <p:grpSpPr>
          <a:xfrm>
            <a:off x="2295992" y="3356992"/>
            <a:ext cx="2204000" cy="3384376"/>
            <a:chOff x="134211" y="3465818"/>
            <a:chExt cx="2204000" cy="3384376"/>
          </a:xfrm>
        </p:grpSpPr>
        <p:sp>
          <p:nvSpPr>
            <p:cNvPr id="47" name="圆角矩形 46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下箭头 54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57" name="圆角矩形 56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100248" y="3933056"/>
            <a:ext cx="745245" cy="960354"/>
            <a:chOff x="5940152" y="1641327"/>
            <a:chExt cx="745245" cy="960354"/>
          </a:xfrm>
        </p:grpSpPr>
        <p:sp>
          <p:nvSpPr>
            <p:cNvPr id="60" name="圆角矩形 59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组合 61"/>
          <p:cNvGrpSpPr>
            <a:grpSpLocks noChangeAspect="1"/>
          </p:cNvGrpSpPr>
          <p:nvPr/>
        </p:nvGrpSpPr>
        <p:grpSpPr>
          <a:xfrm>
            <a:off x="5888156" y="3356992"/>
            <a:ext cx="2204000" cy="3384376"/>
            <a:chOff x="134211" y="3465818"/>
            <a:chExt cx="2204000" cy="3384376"/>
          </a:xfrm>
        </p:grpSpPr>
        <p:sp>
          <p:nvSpPr>
            <p:cNvPr id="63" name="圆角矩形 62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圆角矩形 64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67" name="圆角矩形 66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下箭头 68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71" name="圆角矩形 7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74" name="圆角矩形 7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" name="圆角矩形 77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STREAM</a:t>
              </a:r>
              <a:endParaRPr lang="zh-CHS" alt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err="1" smtClean="0"/>
                <a:t>gromacs</a:t>
              </a:r>
              <a:endParaRPr lang="zh-CHS" altLang="en-US" dirty="0"/>
            </a:p>
          </p:txBody>
        </p:sp>
      </p:grpSp>
      <p:sp>
        <p:nvSpPr>
          <p:cNvPr id="81" name="圆角矩形 80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2" name="圆角矩形 81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Memory Capacity</a:t>
            </a:r>
            <a:endParaRPr lang="zh-CHS" alt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CPU</a:t>
            </a:r>
            <a:endParaRPr lang="zh-CHS" altLang="en-US" sz="1600" dirty="0"/>
          </a:p>
        </p:txBody>
      </p:sp>
      <p:cxnSp>
        <p:nvCxnSpPr>
          <p:cNvPr id="87" name="直接箭头连接符 86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箭头连接符 89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/>
          <p:nvPr/>
        </p:nvCxnSpPr>
        <p:spPr>
          <a:xfrm>
            <a:off x="3686490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箭头连接符 91"/>
          <p:cNvCxnSpPr/>
          <p:nvPr/>
        </p:nvCxnSpPr>
        <p:spPr>
          <a:xfrm>
            <a:off x="3855578" y="547119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箭头连接符 92"/>
          <p:cNvCxnSpPr/>
          <p:nvPr/>
        </p:nvCxnSpPr>
        <p:spPr>
          <a:xfrm>
            <a:off x="4029324" y="546173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箭头连接符 93"/>
          <p:cNvCxnSpPr/>
          <p:nvPr/>
        </p:nvCxnSpPr>
        <p:spPr>
          <a:xfrm>
            <a:off x="4200037" y="548078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6472870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箭头连接符 95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左右箭头 96"/>
          <p:cNvSpPr/>
          <p:nvPr/>
        </p:nvSpPr>
        <p:spPr>
          <a:xfrm>
            <a:off x="4358256" y="4460991"/>
            <a:ext cx="1741991" cy="444946"/>
          </a:xfrm>
          <a:prstGeom prst="left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HS" sz="2000" b="1" dirty="0" smtClean="0">
                <a:solidFill>
                  <a:schemeClr val="tx1"/>
                </a:solidFill>
              </a:rPr>
              <a:t>SWAP</a:t>
            </a:r>
            <a:endParaRPr lang="zh-CHS" altLang="en-US" sz="2000" b="1" dirty="0">
              <a:solidFill>
                <a:schemeClr val="tx1"/>
              </a:solidFill>
            </a:endParaRPr>
          </a:p>
        </p:txBody>
      </p:sp>
      <p:pic>
        <p:nvPicPr>
          <p:cNvPr id="98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75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Impact on Performance</a:t>
            </a:r>
            <a:endParaRPr lang="zh-CH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8</a:t>
            </a:fld>
            <a:endParaRPr lang="zh-CHS" altLang="en-US"/>
          </a:p>
        </p:txBody>
      </p:sp>
      <p:graphicFrame>
        <p:nvGraphicFramePr>
          <p:cNvPr id="47" name="图表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02788"/>
              </p:ext>
            </p:extLst>
          </p:nvPr>
        </p:nvGraphicFramePr>
        <p:xfrm>
          <a:off x="643030" y="1340768"/>
          <a:ext cx="6658589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上箭头 9"/>
          <p:cNvSpPr/>
          <p:nvPr/>
        </p:nvSpPr>
        <p:spPr>
          <a:xfrm>
            <a:off x="4139952" y="1772816"/>
            <a:ext cx="504056" cy="25433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HS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128996" y="147549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b="1" dirty="0" smtClean="0">
                <a:solidFill>
                  <a:srgbClr val="FF0000"/>
                </a:solidFill>
              </a:rPr>
              <a:t>49%</a:t>
            </a:r>
            <a:endParaRPr lang="zh-CHS" altLang="en-US" b="1" dirty="0">
              <a:solidFill>
                <a:srgbClr val="FF0000"/>
              </a:solidFill>
            </a:endParaRPr>
          </a:p>
        </p:txBody>
      </p:sp>
      <p:grpSp>
        <p:nvGrpSpPr>
          <p:cNvPr id="48" name="组合 47"/>
          <p:cNvGrpSpPr>
            <a:grpSpLocks noChangeAspect="1"/>
          </p:cNvGrpSpPr>
          <p:nvPr/>
        </p:nvGrpSpPr>
        <p:grpSpPr>
          <a:xfrm>
            <a:off x="2295992" y="3356992"/>
            <a:ext cx="2204000" cy="3384376"/>
            <a:chOff x="134211" y="3465818"/>
            <a:chExt cx="2204000" cy="3384376"/>
          </a:xfrm>
        </p:grpSpPr>
        <p:sp>
          <p:nvSpPr>
            <p:cNvPr id="49" name="圆角矩形 48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下箭头 54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57" name="圆角矩形 56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圆角矩形 59"/>
          <p:cNvSpPr/>
          <p:nvPr/>
        </p:nvSpPr>
        <p:spPr>
          <a:xfrm>
            <a:off x="6100248" y="3933056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圆角矩形 60"/>
          <p:cNvSpPr/>
          <p:nvPr/>
        </p:nvSpPr>
        <p:spPr>
          <a:xfrm>
            <a:off x="6148834" y="4437112"/>
            <a:ext cx="648072" cy="399572"/>
          </a:xfrm>
          <a:prstGeom prst="roundRect">
            <a:avLst/>
          </a:prstGeom>
          <a:solidFill>
            <a:srgbClr val="FF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圆角矩形 62"/>
          <p:cNvSpPr/>
          <p:nvPr/>
        </p:nvSpPr>
        <p:spPr>
          <a:xfrm>
            <a:off x="5888156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4" name="圆角矩形 63"/>
          <p:cNvSpPr/>
          <p:nvPr/>
        </p:nvSpPr>
        <p:spPr>
          <a:xfrm>
            <a:off x="6003924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圆角矩形 64"/>
          <p:cNvSpPr/>
          <p:nvPr/>
        </p:nvSpPr>
        <p:spPr>
          <a:xfrm>
            <a:off x="701203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678693" y="3356992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67" name="圆角矩形 66"/>
          <p:cNvSpPr/>
          <p:nvPr/>
        </p:nvSpPr>
        <p:spPr>
          <a:xfrm>
            <a:off x="6004904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8" name="圆角矩形 67"/>
          <p:cNvSpPr/>
          <p:nvPr/>
        </p:nvSpPr>
        <p:spPr>
          <a:xfrm>
            <a:off x="6003924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9" name="下箭头 68"/>
          <p:cNvSpPr/>
          <p:nvPr/>
        </p:nvSpPr>
        <p:spPr>
          <a:xfrm>
            <a:off x="6579988" y="5877272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组合 69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71" name="圆角矩形 7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74" name="圆角矩形 7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" name="圆角矩形 77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smtClean="0"/>
                <a:t>STREAM</a:t>
              </a:r>
              <a:endParaRPr lang="zh-CHS" alt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HS" dirty="0" err="1" smtClean="0"/>
                <a:t>gromacs</a:t>
              </a:r>
              <a:endParaRPr lang="zh-CHS" altLang="en-US" dirty="0"/>
            </a:p>
          </p:txBody>
        </p:sp>
      </p:grpSp>
      <p:sp>
        <p:nvSpPr>
          <p:cNvPr id="81" name="圆角矩形 80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2" name="圆角矩形 81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Memory Capacity</a:t>
            </a:r>
            <a:endParaRPr lang="zh-CHS" alt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HS" sz="1600" dirty="0" smtClean="0"/>
              <a:t>CPU</a:t>
            </a:r>
            <a:endParaRPr lang="zh-CHS" altLang="en-US" sz="1600" dirty="0"/>
          </a:p>
        </p:txBody>
      </p:sp>
      <p:cxnSp>
        <p:nvCxnSpPr>
          <p:cNvPr id="87" name="直接箭头连接符 86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箭头连接符 89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3900068" y="547159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箭头连接符 95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箭头连接符 97"/>
          <p:cNvCxnSpPr/>
          <p:nvPr/>
        </p:nvCxnSpPr>
        <p:spPr>
          <a:xfrm>
            <a:off x="6165146" y="5462108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/>
          <p:nvPr/>
        </p:nvCxnSpPr>
        <p:spPr>
          <a:xfrm>
            <a:off x="6334234" y="547157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箭头连接符 99"/>
          <p:cNvCxnSpPr/>
          <p:nvPr/>
        </p:nvCxnSpPr>
        <p:spPr>
          <a:xfrm>
            <a:off x="6507980" y="5462107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00"/>
          <p:cNvCxnSpPr/>
          <p:nvPr/>
        </p:nvCxnSpPr>
        <p:spPr>
          <a:xfrm>
            <a:off x="6678693" y="5481159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爆炸形 1 18"/>
          <p:cNvSpPr/>
          <p:nvPr/>
        </p:nvSpPr>
        <p:spPr>
          <a:xfrm>
            <a:off x="251520" y="1196752"/>
            <a:ext cx="8772290" cy="5051223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HS" sz="2800" b="1" dirty="0" smtClean="0">
                <a:solidFill>
                  <a:srgbClr val="FF0000"/>
                </a:solidFill>
              </a:rPr>
              <a:t>We need microarchitecture-level interference awareness in DRM!</a:t>
            </a:r>
            <a:endParaRPr lang="zh-CHS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9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43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HS" b="1" dirty="0" smtClean="0"/>
              <a:t>Outline</a:t>
            </a:r>
            <a:endParaRPr lang="zh-CH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HS" dirty="0" smtClean="0"/>
              <a:t>Motivation</a:t>
            </a:r>
          </a:p>
          <a:p>
            <a:r>
              <a:rPr lang="en-US" altLang="zh-CHS" dirty="0" smtClean="0">
                <a:solidFill>
                  <a:srgbClr val="0000FF"/>
                </a:solidFill>
              </a:rPr>
              <a:t>A-DRM</a:t>
            </a:r>
          </a:p>
          <a:p>
            <a:r>
              <a:rPr lang="en-US" altLang="zh-CHS" dirty="0" smtClean="0"/>
              <a:t>Methodology</a:t>
            </a:r>
          </a:p>
          <a:p>
            <a:r>
              <a:rPr lang="en-US" altLang="zh-CHS" dirty="0" smtClean="0"/>
              <a:t>Evaluation</a:t>
            </a:r>
          </a:p>
          <a:p>
            <a:r>
              <a:rPr lang="en-US" altLang="zh-CHS" dirty="0"/>
              <a:t>Conclusion</a:t>
            </a:r>
            <a:endParaRPr lang="zh-CHS" altLang="en-US" dirty="0"/>
          </a:p>
          <a:p>
            <a:endParaRPr lang="zh-CH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HS" altLang="en-US" smtClean="0"/>
              <a:t>9</a:t>
            </a:fld>
            <a:endParaRPr lang="zh-CH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819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4466</TotalTime>
  <Words>3280</Words>
  <Application>Microsoft Macintosh PowerPoint</Application>
  <PresentationFormat>On-screen Show (4:3)</PresentationFormat>
  <Paragraphs>1113</Paragraphs>
  <Slides>57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主题</vt:lpstr>
      <vt:lpstr>A-DRM: Architecture-aware  Distributed Resource Management  of Virtualized Clusters</vt:lpstr>
      <vt:lpstr>Executive Summary</vt:lpstr>
      <vt:lpstr>Virtualized Cluster</vt:lpstr>
      <vt:lpstr>Conventional DRM Policies</vt:lpstr>
      <vt:lpstr>Microarchitecture-level Interference</vt:lpstr>
      <vt:lpstr>Microarchitecture Unawareness</vt:lpstr>
      <vt:lpstr>Impact on Performance</vt:lpstr>
      <vt:lpstr>Impact on Performance</vt:lpstr>
      <vt:lpstr>Outline</vt:lpstr>
      <vt:lpstr>A-DRM: Architecture-aware DRM</vt:lpstr>
      <vt:lpstr>Conventional DRM</vt:lpstr>
      <vt:lpstr>A-DRM: Architecture-aware DRM</vt:lpstr>
      <vt:lpstr>Architectural Resource Profiler</vt:lpstr>
      <vt:lpstr>A-DRM: Architecture-aware DRM</vt:lpstr>
      <vt:lpstr>Architecture-aware Interference Detector</vt:lpstr>
      <vt:lpstr>A-DRM: Architecture-aware DRM</vt:lpstr>
      <vt:lpstr>A-DRM Policy</vt:lpstr>
      <vt:lpstr>A-DRM Policy: Phase One</vt:lpstr>
      <vt:lpstr>A-DRM Policy: Phase Two</vt:lpstr>
      <vt:lpstr>A-DRM Policy</vt:lpstr>
      <vt:lpstr>The Goal of Cost-Benefit Analysis</vt:lpstr>
      <vt:lpstr>Cost-Benefit Analysis</vt:lpstr>
      <vt:lpstr>Cost-Benefit Analysis</vt:lpstr>
      <vt:lpstr>Cost_migration: VM migration</vt:lpstr>
      <vt:lpstr>Cost-Benefit Analysis</vt:lpstr>
      <vt:lpstr>Cost_dst: Performance Degradation at dst</vt:lpstr>
      <vt:lpstr>Cost-Benefit Analysis</vt:lpstr>
      <vt:lpstr>Benefit_vm: Performance improvement of vm</vt:lpstr>
      <vt:lpstr>Cost-Benefit Analysis</vt:lpstr>
      <vt:lpstr>Benefit_src: Performance improvement at src</vt:lpstr>
      <vt:lpstr>A-DRM Policy</vt:lpstr>
      <vt:lpstr>Outline</vt:lpstr>
      <vt:lpstr>Evaluation Infrastructure</vt:lpstr>
      <vt:lpstr>DRM Parameters</vt:lpstr>
      <vt:lpstr>Workloads</vt:lpstr>
      <vt:lpstr>Outline</vt:lpstr>
      <vt:lpstr>1. Case Study</vt:lpstr>
      <vt:lpstr>PowerPoint Presentation</vt:lpstr>
      <vt:lpstr>PowerPoint Presentation</vt:lpstr>
      <vt:lpstr>PowerPoint Presentation</vt:lpstr>
      <vt:lpstr>PowerPoint Presentation</vt:lpstr>
      <vt:lpstr>Outline</vt:lpstr>
      <vt:lpstr>2. Heterogeneous workloads</vt:lpstr>
      <vt:lpstr>Performance Benefits of A-DRM</vt:lpstr>
      <vt:lpstr>Number of Migrations</vt:lpstr>
      <vt:lpstr>Cluster-wide Resource Utilization</vt:lpstr>
      <vt:lpstr>Outline</vt:lpstr>
      <vt:lpstr>Per-Host vs. Per-Socket Interference Detection</vt:lpstr>
      <vt:lpstr>Performance Benefits of Per-Host vs. Per-Socket</vt:lpstr>
      <vt:lpstr>Outline</vt:lpstr>
      <vt:lpstr>Conclusion</vt:lpstr>
      <vt:lpstr>A-DRM: Architecture-aware  Distributed Resource Management of Virtualized Clusters</vt:lpstr>
      <vt:lpstr>Backup Slides</vt:lpstr>
      <vt:lpstr>Performance Modeling</vt:lpstr>
      <vt:lpstr>Execution Time vs. IPC</vt:lpstr>
      <vt:lpstr>Parameter Sensitivity</vt:lpstr>
      <vt:lpstr>Heterogeneous Workloads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Hui Wang</dc:creator>
  <cp:lastModifiedBy>Onur Mutlu</cp:lastModifiedBy>
  <cp:revision>1113</cp:revision>
  <dcterms:created xsi:type="dcterms:W3CDTF">2015-03-04T16:24:11Z</dcterms:created>
  <dcterms:modified xsi:type="dcterms:W3CDTF">2015-06-23T00:43:39Z</dcterms:modified>
</cp:coreProperties>
</file>