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64" r:id="rId2"/>
  </p:sldMasterIdLst>
  <p:notesMasterIdLst>
    <p:notesMasterId r:id="rId53"/>
  </p:notesMasterIdLst>
  <p:handoutMasterIdLst>
    <p:handoutMasterId r:id="rId54"/>
  </p:handoutMasterIdLst>
  <p:sldIdLst>
    <p:sldId id="800" r:id="rId3"/>
    <p:sldId id="801" r:id="rId4"/>
    <p:sldId id="849" r:id="rId5"/>
    <p:sldId id="802" r:id="rId6"/>
    <p:sldId id="850" r:id="rId7"/>
    <p:sldId id="851" r:id="rId8"/>
    <p:sldId id="803" r:id="rId9"/>
    <p:sldId id="804" r:id="rId10"/>
    <p:sldId id="805" r:id="rId11"/>
    <p:sldId id="806" r:id="rId12"/>
    <p:sldId id="807" r:id="rId13"/>
    <p:sldId id="808" r:id="rId14"/>
    <p:sldId id="809" r:id="rId15"/>
    <p:sldId id="810" r:id="rId16"/>
    <p:sldId id="811" r:id="rId17"/>
    <p:sldId id="812" r:id="rId18"/>
    <p:sldId id="813" r:id="rId19"/>
    <p:sldId id="814" r:id="rId20"/>
    <p:sldId id="815" r:id="rId21"/>
    <p:sldId id="816" r:id="rId22"/>
    <p:sldId id="817" r:id="rId23"/>
    <p:sldId id="818" r:id="rId24"/>
    <p:sldId id="819" r:id="rId25"/>
    <p:sldId id="820" r:id="rId26"/>
    <p:sldId id="821" r:id="rId27"/>
    <p:sldId id="822" r:id="rId28"/>
    <p:sldId id="823" r:id="rId29"/>
    <p:sldId id="824" r:id="rId30"/>
    <p:sldId id="825" r:id="rId31"/>
    <p:sldId id="826" r:id="rId32"/>
    <p:sldId id="827" r:id="rId33"/>
    <p:sldId id="828" r:id="rId34"/>
    <p:sldId id="829" r:id="rId35"/>
    <p:sldId id="830" r:id="rId36"/>
    <p:sldId id="831" r:id="rId37"/>
    <p:sldId id="832" r:id="rId38"/>
    <p:sldId id="833" r:id="rId39"/>
    <p:sldId id="834" r:id="rId40"/>
    <p:sldId id="835" r:id="rId41"/>
    <p:sldId id="836" r:id="rId42"/>
    <p:sldId id="837" r:id="rId43"/>
    <p:sldId id="838" r:id="rId44"/>
    <p:sldId id="839" r:id="rId45"/>
    <p:sldId id="840" r:id="rId46"/>
    <p:sldId id="846" r:id="rId47"/>
    <p:sldId id="842" r:id="rId48"/>
    <p:sldId id="843" r:id="rId49"/>
    <p:sldId id="844" r:id="rId50"/>
    <p:sldId id="848" r:id="rId51"/>
    <p:sldId id="847" r:id="rId52"/>
  </p:sldIdLst>
  <p:sldSz cx="13817600" cy="7772400"/>
  <p:notesSz cx="6858000" cy="9144000"/>
  <p:defaultTextStyle>
    <a:defPPr>
      <a:defRPr lang="en-US"/>
    </a:defPPr>
    <a:lvl1pPr marL="0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26"/>
    <a:srgbClr val="DE4D3A"/>
    <a:srgbClr val="142958"/>
    <a:srgbClr val="15274B"/>
    <a:srgbClr val="F16322"/>
    <a:srgbClr val="DD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89316" autoAdjust="0"/>
  </p:normalViewPr>
  <p:slideViewPr>
    <p:cSldViewPr snapToGrid="0" snapToObjects="1">
      <p:cViewPr varScale="1">
        <p:scale>
          <a:sx n="62" d="100"/>
          <a:sy n="62" d="100"/>
        </p:scale>
        <p:origin x="446" y="48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064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2/18/2019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7" y="619125"/>
            <a:ext cx="12736405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7" y="1570071"/>
            <a:ext cx="12736405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7" y="1860825"/>
            <a:ext cx="12736405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5461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381995" indent="-381995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7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3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3"/>
            <a:ext cx="13817597" cy="267387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099" y="5528603"/>
            <a:ext cx="13804501" cy="2256549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0" y="6173988"/>
            <a:ext cx="4452724" cy="14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172772"/>
            <a:ext cx="13817600" cy="599627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09" y="7353309"/>
            <a:ext cx="1940310" cy="1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hf hdr="0" ftr="0"/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5209" y="129944"/>
            <a:ext cx="12736405" cy="742950"/>
          </a:xfrm>
        </p:spPr>
        <p:txBody>
          <a:bodyPr/>
          <a:lstStyle/>
          <a:p>
            <a:r>
              <a:rPr lang="en-US" dirty="0"/>
              <a:t>Automatic Generation of Warp-Level Primitives and Atomic Instruction for Fast and Portable Parallel Reduction on GPU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5209" y="5185417"/>
            <a:ext cx="12357227" cy="32731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Simon Garcia De Gonzalo and Sitao Huang (University of Illinois at Urbana–Champaign),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Juan Gomez-Luna (Swiss Federal Institute of Technology(ETH) Zurich),  Simon Hammond (Sandia National Laboratories),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Onur Mutlu (Swiss Federal Institute of Technology (ETH) Zurich),  Wen-</a:t>
            </a:r>
            <a:r>
              <a:rPr lang="en-US" dirty="0" err="1">
                <a:solidFill>
                  <a:schemeClr val="bg1"/>
                </a:solidFill>
              </a:rPr>
              <a:t>mei</a:t>
            </a:r>
            <a:r>
              <a:rPr lang="en-US" dirty="0">
                <a:solidFill>
                  <a:schemeClr val="bg1"/>
                </a:solidFill>
              </a:rPr>
              <a:t> Hwu (University of Illinois at Urbana–Champaign)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345" y="6866313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33" y="6485515"/>
            <a:ext cx="1812578" cy="3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ndia national labs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97" y="6350943"/>
            <a:ext cx="3747417" cy="5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iebel ui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2400"/>
            <a:ext cx="4413250" cy="25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th zurich computer sci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2692400"/>
            <a:ext cx="5253265" cy="25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fwebprod.sandia.gov/cfdocs/CSRI/images/csri_bld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659" y="2692400"/>
            <a:ext cx="4708941" cy="2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9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7876126" y="148258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12598" y="231686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86418" y="231686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82852" y="231686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46372" y="20138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2000" y="234464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0623" y="235448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403554" y="3049085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420130" y="1764509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195783" y="4236753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8582659" y="5645114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9190162" y="1325614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189394" y="2618790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189394" y="3661023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4942610" y="1474036"/>
            <a:ext cx="2327575" cy="420424"/>
            <a:chOff x="3781961" y="593605"/>
            <a:chExt cx="2738324" cy="494615"/>
          </a:xfrm>
        </p:grpSpPr>
        <p:grpSp>
          <p:nvGrpSpPr>
            <p:cNvPr id="175" name="Group 174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6" name="TextBox 175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8420130" y="6845643"/>
            <a:ext cx="27503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170508" y="6689933"/>
            <a:ext cx="151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Kernel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9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7876126" y="148258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4941868" y="1476116"/>
            <a:ext cx="2327575" cy="420424"/>
            <a:chOff x="3781961" y="593605"/>
            <a:chExt cx="2738324" cy="494615"/>
          </a:xfrm>
        </p:grpSpPr>
        <p:grpSp>
          <p:nvGrpSpPr>
            <p:cNvPr id="30" name="Group 2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912598" y="231686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86418" y="231686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82852" y="231686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46372" y="20138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2000" y="234464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0623" y="235448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965793" y="376837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65794" y="339148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943352" y="4181449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412406" y="3768370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88360" y="3403345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761666" y="3657837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761666" y="4096966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35" idx="2"/>
            <a:endCxn id="112" idx="0"/>
          </p:cNvCxnSpPr>
          <p:nvPr/>
        </p:nvCxnSpPr>
        <p:spPr>
          <a:xfrm flipH="1">
            <a:off x="2179954" y="3623404"/>
            <a:ext cx="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12" idx="2"/>
            <a:endCxn id="158" idx="0"/>
          </p:cNvCxnSpPr>
          <p:nvPr/>
        </p:nvCxnSpPr>
        <p:spPr>
          <a:xfrm>
            <a:off x="2179954" y="4000293"/>
            <a:ext cx="1" cy="18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58" idx="3"/>
            <a:endCxn id="161" idx="2"/>
          </p:cNvCxnSpPr>
          <p:nvPr/>
        </p:nvCxnSpPr>
        <p:spPr>
          <a:xfrm flipV="1">
            <a:off x="2416558" y="4000293"/>
            <a:ext cx="264512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1" idx="0"/>
            <a:endCxn id="171" idx="2"/>
          </p:cNvCxnSpPr>
          <p:nvPr/>
        </p:nvCxnSpPr>
        <p:spPr>
          <a:xfrm flipH="1" flipV="1">
            <a:off x="2681069" y="3635268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/>
          <p:cNvGrpSpPr/>
          <p:nvPr/>
        </p:nvGrpSpPr>
        <p:grpSpPr>
          <a:xfrm>
            <a:off x="8420130" y="1764509"/>
            <a:ext cx="2331009" cy="411376"/>
            <a:chOff x="358539" y="604249"/>
            <a:chExt cx="2742364" cy="483971"/>
          </a:xfrm>
        </p:grpSpPr>
        <p:grpSp>
          <p:nvGrpSpPr>
            <p:cNvPr id="176" name="Group 17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8403554" y="3049085"/>
            <a:ext cx="2331009" cy="411376"/>
            <a:chOff x="358539" y="604249"/>
            <a:chExt cx="2742364" cy="483971"/>
          </a:xfrm>
        </p:grpSpPr>
        <p:grpSp>
          <p:nvGrpSpPr>
            <p:cNvPr id="199" name="Group 198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200" name="TextBox 199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9195783" y="4236753"/>
            <a:ext cx="473206" cy="553443"/>
            <a:chOff x="1264472" y="1615405"/>
            <a:chExt cx="556713" cy="651108"/>
          </a:xfrm>
        </p:grpSpPr>
        <p:cxnSp>
          <p:nvCxnSpPr>
            <p:cNvPr id="222" name="Curved Connector 221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8582659" y="5645114"/>
            <a:ext cx="1489200" cy="541751"/>
            <a:chOff x="4039320" y="1626986"/>
            <a:chExt cx="1752000" cy="637355"/>
          </a:xfrm>
        </p:grpSpPr>
        <p:grpSp>
          <p:nvGrpSpPr>
            <p:cNvPr id="225" name="Group 22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227" name="Curved Connector 226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Curved Connector 227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Curved Connector 228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Curved Connector 229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Curved Connector 230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Curved Connector 231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3" name="TextBox 232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6878996" y="3407334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891477" y="372260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6891477" y="4092013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265" name="Group 264"/>
          <p:cNvGrpSpPr/>
          <p:nvPr/>
        </p:nvGrpSpPr>
        <p:grpSpPr>
          <a:xfrm>
            <a:off x="4942610" y="1474036"/>
            <a:ext cx="2327575" cy="420424"/>
            <a:chOff x="3781961" y="593605"/>
            <a:chExt cx="2738324" cy="494615"/>
          </a:xfrm>
        </p:grpSpPr>
        <p:grpSp>
          <p:nvGrpSpPr>
            <p:cNvPr id="266" name="Group 265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268" name="Rectangle 267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267" name="TextBox 266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4" name="Rectangle 233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86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7876126" y="148258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4941868" y="1476116"/>
            <a:ext cx="2327575" cy="420424"/>
            <a:chOff x="3781961" y="593605"/>
            <a:chExt cx="2738324" cy="494615"/>
          </a:xfrm>
        </p:grpSpPr>
        <p:grpSp>
          <p:nvGrpSpPr>
            <p:cNvPr id="30" name="Group 2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912598" y="231686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86418" y="231686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82852" y="231686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46372" y="20138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2000" y="234464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0623" y="235448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965793" y="376837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65794" y="339148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943352" y="4181449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412406" y="3768370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88360" y="3403345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761666" y="3657837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761666" y="4096966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35" idx="2"/>
            <a:endCxn id="112" idx="0"/>
          </p:cNvCxnSpPr>
          <p:nvPr/>
        </p:nvCxnSpPr>
        <p:spPr>
          <a:xfrm flipH="1">
            <a:off x="2179954" y="3623404"/>
            <a:ext cx="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12" idx="2"/>
            <a:endCxn id="158" idx="0"/>
          </p:cNvCxnSpPr>
          <p:nvPr/>
        </p:nvCxnSpPr>
        <p:spPr>
          <a:xfrm>
            <a:off x="2179954" y="4000293"/>
            <a:ext cx="1" cy="18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58" idx="3"/>
            <a:endCxn id="161" idx="2"/>
          </p:cNvCxnSpPr>
          <p:nvPr/>
        </p:nvCxnSpPr>
        <p:spPr>
          <a:xfrm flipV="1">
            <a:off x="2416558" y="4000293"/>
            <a:ext cx="264512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1" idx="0"/>
            <a:endCxn id="171" idx="2"/>
          </p:cNvCxnSpPr>
          <p:nvPr/>
        </p:nvCxnSpPr>
        <p:spPr>
          <a:xfrm flipH="1" flipV="1">
            <a:off x="2681069" y="3635268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8420130" y="1764509"/>
            <a:ext cx="2331009" cy="217075"/>
            <a:chOff x="1986011" y="4503265"/>
            <a:chExt cx="4317103" cy="1067396"/>
          </a:xfrm>
        </p:grpSpPr>
        <p:sp>
          <p:nvSpPr>
            <p:cNvPr id="178" name="Rectangle 177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9253259" y="194396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cxnSp>
        <p:nvCxnSpPr>
          <p:cNvPr id="222" name="Curved Connector 221"/>
          <p:cNvCxnSpPr/>
          <p:nvPr/>
        </p:nvCxnSpPr>
        <p:spPr>
          <a:xfrm rot="16200000" flipH="1">
            <a:off x="9409274" y="4389129"/>
            <a:ext cx="392185" cy="87432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9195785" y="4558272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grpSp>
        <p:nvGrpSpPr>
          <p:cNvPr id="225" name="Group 224"/>
          <p:cNvGrpSpPr/>
          <p:nvPr/>
        </p:nvGrpSpPr>
        <p:grpSpPr>
          <a:xfrm>
            <a:off x="9051652" y="5645119"/>
            <a:ext cx="1020207" cy="498326"/>
            <a:chOff x="2652570" y="3704436"/>
            <a:chExt cx="1200244" cy="586265"/>
          </a:xfrm>
        </p:grpSpPr>
        <p:cxnSp>
          <p:nvCxnSpPr>
            <p:cNvPr id="227" name="Curved Connector 226"/>
            <p:cNvCxnSpPr/>
            <p:nvPr/>
          </p:nvCxnSpPr>
          <p:spPr>
            <a:xfrm rot="16200000" flipH="1">
              <a:off x="2473303" y="388370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Curved Connector 227"/>
            <p:cNvCxnSpPr/>
            <p:nvPr/>
          </p:nvCxnSpPr>
          <p:spPr>
            <a:xfrm rot="16200000" flipH="1">
              <a:off x="2679062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Curved Connector 228"/>
            <p:cNvCxnSpPr/>
            <p:nvPr/>
          </p:nvCxnSpPr>
          <p:spPr>
            <a:xfrm rot="16200000" flipH="1">
              <a:off x="2867666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Curved Connector 229"/>
            <p:cNvCxnSpPr/>
            <p:nvPr/>
          </p:nvCxnSpPr>
          <p:spPr>
            <a:xfrm rot="16200000" flipH="1">
              <a:off x="3073425" y="3883703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Curved Connector 230"/>
            <p:cNvCxnSpPr/>
            <p:nvPr/>
          </p:nvCxnSpPr>
          <p:spPr>
            <a:xfrm rot="16200000" flipH="1">
              <a:off x="3364927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Curved Connector 231"/>
            <p:cNvCxnSpPr/>
            <p:nvPr/>
          </p:nvCxnSpPr>
          <p:spPr>
            <a:xfrm rot="16200000" flipH="1">
              <a:off x="3570686" y="3883703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" name="TextBox 232"/>
            <p:cNvSpPr txBox="1"/>
            <p:nvPr/>
          </p:nvSpPr>
          <p:spPr>
            <a:xfrm>
              <a:off x="3331626" y="3905075"/>
              <a:ext cx="240071" cy="38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30" dirty="0"/>
                <a:t>…</a:t>
              </a: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8582658" y="5954943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878996" y="3407334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891477" y="372260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6891477" y="4092013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9254414" y="194463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9193973" y="4558828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8582658" y="5954943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grpSp>
        <p:nvGrpSpPr>
          <p:cNvPr id="296" name="Group 295"/>
          <p:cNvGrpSpPr/>
          <p:nvPr/>
        </p:nvGrpSpPr>
        <p:grpSpPr>
          <a:xfrm>
            <a:off x="8423564" y="2993518"/>
            <a:ext cx="2327575" cy="420424"/>
            <a:chOff x="3781961" y="593605"/>
            <a:chExt cx="2738324" cy="494615"/>
          </a:xfrm>
        </p:grpSpPr>
        <p:grpSp>
          <p:nvGrpSpPr>
            <p:cNvPr id="297" name="Group 296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298" name="TextBox 297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5" name="TextBox 364"/>
          <p:cNvSpPr txBox="1"/>
          <p:nvPr/>
        </p:nvSpPr>
        <p:spPr>
          <a:xfrm>
            <a:off x="1965793" y="376837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1965794" y="339148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1943352" y="4181449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2412406" y="3768370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2388360" y="3403345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370" name="Straight Arrow Connector 369"/>
          <p:cNvCxnSpPr>
            <a:stCxn id="366" idx="2"/>
            <a:endCxn id="365" idx="0"/>
          </p:cNvCxnSpPr>
          <p:nvPr/>
        </p:nvCxnSpPr>
        <p:spPr>
          <a:xfrm flipH="1">
            <a:off x="2179954" y="3623404"/>
            <a:ext cx="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>
            <a:stCxn id="365" idx="2"/>
            <a:endCxn id="367" idx="0"/>
          </p:cNvCxnSpPr>
          <p:nvPr/>
        </p:nvCxnSpPr>
        <p:spPr>
          <a:xfrm>
            <a:off x="2179954" y="4000293"/>
            <a:ext cx="1" cy="18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Curved Connector 371"/>
          <p:cNvCxnSpPr>
            <a:stCxn id="367" idx="3"/>
            <a:endCxn id="368" idx="2"/>
          </p:cNvCxnSpPr>
          <p:nvPr/>
        </p:nvCxnSpPr>
        <p:spPr>
          <a:xfrm flipV="1">
            <a:off x="2416558" y="4000293"/>
            <a:ext cx="264512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>
            <a:stCxn id="368" idx="0"/>
            <a:endCxn id="369" idx="2"/>
          </p:cNvCxnSpPr>
          <p:nvPr/>
        </p:nvCxnSpPr>
        <p:spPr>
          <a:xfrm flipH="1" flipV="1">
            <a:off x="2681069" y="3635268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67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7876126" y="148258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4941868" y="1476116"/>
            <a:ext cx="2327575" cy="420424"/>
            <a:chOff x="3781961" y="593605"/>
            <a:chExt cx="2738324" cy="494615"/>
          </a:xfrm>
        </p:grpSpPr>
        <p:grpSp>
          <p:nvGrpSpPr>
            <p:cNvPr id="30" name="Group 2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912598" y="231686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86418" y="231686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82852" y="231686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46372" y="20138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2000" y="234464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0623" y="235448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965793" y="376837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65794" y="339148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943352" y="4181449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412406" y="3768370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88360" y="3403345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761666" y="3657837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761666" y="4096966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35" idx="2"/>
            <a:endCxn id="112" idx="0"/>
          </p:cNvCxnSpPr>
          <p:nvPr/>
        </p:nvCxnSpPr>
        <p:spPr>
          <a:xfrm flipH="1">
            <a:off x="2179954" y="3623404"/>
            <a:ext cx="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12" idx="2"/>
            <a:endCxn id="158" idx="0"/>
          </p:cNvCxnSpPr>
          <p:nvPr/>
        </p:nvCxnSpPr>
        <p:spPr>
          <a:xfrm>
            <a:off x="2179954" y="4000293"/>
            <a:ext cx="1" cy="18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58" idx="3"/>
            <a:endCxn id="161" idx="2"/>
          </p:cNvCxnSpPr>
          <p:nvPr/>
        </p:nvCxnSpPr>
        <p:spPr>
          <a:xfrm flipV="1">
            <a:off x="2416558" y="4000293"/>
            <a:ext cx="264512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1" idx="0"/>
            <a:endCxn id="171" idx="2"/>
          </p:cNvCxnSpPr>
          <p:nvPr/>
        </p:nvCxnSpPr>
        <p:spPr>
          <a:xfrm flipH="1" flipV="1">
            <a:off x="2681069" y="3635268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8420130" y="1764509"/>
            <a:ext cx="2331009" cy="217075"/>
            <a:chOff x="1986011" y="4503265"/>
            <a:chExt cx="4317103" cy="1067396"/>
          </a:xfrm>
        </p:grpSpPr>
        <p:sp>
          <p:nvSpPr>
            <p:cNvPr id="178" name="Rectangle 177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9253259" y="194396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cxnSp>
        <p:nvCxnSpPr>
          <p:cNvPr id="222" name="Curved Connector 221"/>
          <p:cNvCxnSpPr/>
          <p:nvPr/>
        </p:nvCxnSpPr>
        <p:spPr>
          <a:xfrm rot="16200000" flipH="1">
            <a:off x="9409274" y="4389129"/>
            <a:ext cx="392185" cy="87432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9195785" y="4558272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grpSp>
        <p:nvGrpSpPr>
          <p:cNvPr id="225" name="Group 224"/>
          <p:cNvGrpSpPr/>
          <p:nvPr/>
        </p:nvGrpSpPr>
        <p:grpSpPr>
          <a:xfrm>
            <a:off x="9051652" y="5645119"/>
            <a:ext cx="1020207" cy="498326"/>
            <a:chOff x="2652570" y="3704436"/>
            <a:chExt cx="1200244" cy="586265"/>
          </a:xfrm>
        </p:grpSpPr>
        <p:cxnSp>
          <p:nvCxnSpPr>
            <p:cNvPr id="227" name="Curved Connector 226"/>
            <p:cNvCxnSpPr/>
            <p:nvPr/>
          </p:nvCxnSpPr>
          <p:spPr>
            <a:xfrm rot="16200000" flipH="1">
              <a:off x="2473303" y="388370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Curved Connector 227"/>
            <p:cNvCxnSpPr/>
            <p:nvPr/>
          </p:nvCxnSpPr>
          <p:spPr>
            <a:xfrm rot="16200000" flipH="1">
              <a:off x="2679062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Curved Connector 228"/>
            <p:cNvCxnSpPr/>
            <p:nvPr/>
          </p:nvCxnSpPr>
          <p:spPr>
            <a:xfrm rot="16200000" flipH="1">
              <a:off x="2867666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Curved Connector 229"/>
            <p:cNvCxnSpPr/>
            <p:nvPr/>
          </p:nvCxnSpPr>
          <p:spPr>
            <a:xfrm rot="16200000" flipH="1">
              <a:off x="3073425" y="3883703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Curved Connector 230"/>
            <p:cNvCxnSpPr/>
            <p:nvPr/>
          </p:nvCxnSpPr>
          <p:spPr>
            <a:xfrm rot="16200000" flipH="1">
              <a:off x="3364927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Curved Connector 231"/>
            <p:cNvCxnSpPr/>
            <p:nvPr/>
          </p:nvCxnSpPr>
          <p:spPr>
            <a:xfrm rot="16200000" flipH="1">
              <a:off x="3570686" y="3883703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" name="TextBox 232"/>
            <p:cNvSpPr txBox="1"/>
            <p:nvPr/>
          </p:nvSpPr>
          <p:spPr>
            <a:xfrm>
              <a:off x="3331626" y="3905075"/>
              <a:ext cx="240071" cy="38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30" dirty="0"/>
                <a:t>…</a:t>
              </a: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8582658" y="5954943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878996" y="3407334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891477" y="372260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6891477" y="4092013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9254414" y="194463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9193973" y="4558828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8582658" y="5954943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grpSp>
        <p:nvGrpSpPr>
          <p:cNvPr id="296" name="Group 295"/>
          <p:cNvGrpSpPr/>
          <p:nvPr/>
        </p:nvGrpSpPr>
        <p:grpSpPr>
          <a:xfrm>
            <a:off x="8423564" y="2993518"/>
            <a:ext cx="2327575" cy="420424"/>
            <a:chOff x="3781961" y="593605"/>
            <a:chExt cx="2738324" cy="494615"/>
          </a:xfrm>
        </p:grpSpPr>
        <p:grpSp>
          <p:nvGrpSpPr>
            <p:cNvPr id="297" name="Group 296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298" name="TextBox 297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5" name="TextBox 364"/>
          <p:cNvSpPr txBox="1"/>
          <p:nvPr/>
        </p:nvSpPr>
        <p:spPr>
          <a:xfrm>
            <a:off x="1965793" y="376837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3408516" y="3393169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3386074" y="4183135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3855128" y="3770058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3831082" y="3405033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370" name="Straight Arrow Connector 369"/>
          <p:cNvCxnSpPr>
            <a:stCxn id="366" idx="2"/>
          </p:cNvCxnSpPr>
          <p:nvPr/>
        </p:nvCxnSpPr>
        <p:spPr>
          <a:xfrm>
            <a:off x="3622677" y="3625092"/>
            <a:ext cx="0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>
            <a:endCxn id="367" idx="0"/>
          </p:cNvCxnSpPr>
          <p:nvPr/>
        </p:nvCxnSpPr>
        <p:spPr>
          <a:xfrm>
            <a:off x="3622677" y="3988121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Curved Connector 371"/>
          <p:cNvCxnSpPr>
            <a:stCxn id="367" idx="3"/>
            <a:endCxn id="368" idx="2"/>
          </p:cNvCxnSpPr>
          <p:nvPr/>
        </p:nvCxnSpPr>
        <p:spPr>
          <a:xfrm flipV="1">
            <a:off x="3859280" y="4001981"/>
            <a:ext cx="264512" cy="2971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>
            <a:stCxn id="368" idx="0"/>
            <a:endCxn id="369" idx="2"/>
          </p:cNvCxnSpPr>
          <p:nvPr/>
        </p:nvCxnSpPr>
        <p:spPr>
          <a:xfrm flipH="1" flipV="1">
            <a:off x="4123791" y="3636956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8420130" y="2993516"/>
            <a:ext cx="2327575" cy="235170"/>
            <a:chOff x="1986011" y="4503265"/>
            <a:chExt cx="4317103" cy="1067396"/>
          </a:xfrm>
        </p:grpSpPr>
        <p:sp>
          <p:nvSpPr>
            <p:cNvPr id="163" name="Rectangle 162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3367431" y="3768869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73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7876126" y="148258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4941868" y="1476116"/>
            <a:ext cx="2327575" cy="420424"/>
            <a:chOff x="3781961" y="593605"/>
            <a:chExt cx="2738324" cy="494615"/>
          </a:xfrm>
        </p:grpSpPr>
        <p:grpSp>
          <p:nvGrpSpPr>
            <p:cNvPr id="30" name="Group 2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912598" y="231686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86418" y="231686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82852" y="231686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46372" y="20138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2000" y="234464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0623" y="235448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965793" y="376837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65794" y="339148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943352" y="4181449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412406" y="3768370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88360" y="3403345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761666" y="3657837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761666" y="4096966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35" idx="2"/>
            <a:endCxn id="112" idx="0"/>
          </p:cNvCxnSpPr>
          <p:nvPr/>
        </p:nvCxnSpPr>
        <p:spPr>
          <a:xfrm flipH="1">
            <a:off x="2179954" y="3623404"/>
            <a:ext cx="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12" idx="2"/>
            <a:endCxn id="158" idx="0"/>
          </p:cNvCxnSpPr>
          <p:nvPr/>
        </p:nvCxnSpPr>
        <p:spPr>
          <a:xfrm>
            <a:off x="2179954" y="4000293"/>
            <a:ext cx="1" cy="18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58" idx="3"/>
            <a:endCxn id="161" idx="2"/>
          </p:cNvCxnSpPr>
          <p:nvPr/>
        </p:nvCxnSpPr>
        <p:spPr>
          <a:xfrm flipV="1">
            <a:off x="2416558" y="4000293"/>
            <a:ext cx="264512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1" idx="0"/>
            <a:endCxn id="171" idx="2"/>
          </p:cNvCxnSpPr>
          <p:nvPr/>
        </p:nvCxnSpPr>
        <p:spPr>
          <a:xfrm flipH="1" flipV="1">
            <a:off x="2681069" y="3635268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8420130" y="1764509"/>
            <a:ext cx="2331009" cy="217075"/>
            <a:chOff x="1986011" y="4503265"/>
            <a:chExt cx="4317103" cy="1067396"/>
          </a:xfrm>
        </p:grpSpPr>
        <p:sp>
          <p:nvSpPr>
            <p:cNvPr id="178" name="Rectangle 177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9253259" y="194396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grpSp>
        <p:nvGrpSpPr>
          <p:cNvPr id="225" name="Group 224"/>
          <p:cNvGrpSpPr/>
          <p:nvPr/>
        </p:nvGrpSpPr>
        <p:grpSpPr>
          <a:xfrm>
            <a:off x="9051652" y="3031638"/>
            <a:ext cx="1020207" cy="498326"/>
            <a:chOff x="2652570" y="3704436"/>
            <a:chExt cx="1200244" cy="586265"/>
          </a:xfrm>
        </p:grpSpPr>
        <p:cxnSp>
          <p:nvCxnSpPr>
            <p:cNvPr id="227" name="Curved Connector 226"/>
            <p:cNvCxnSpPr/>
            <p:nvPr/>
          </p:nvCxnSpPr>
          <p:spPr>
            <a:xfrm rot="16200000" flipH="1">
              <a:off x="2473303" y="388370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Curved Connector 227"/>
            <p:cNvCxnSpPr/>
            <p:nvPr/>
          </p:nvCxnSpPr>
          <p:spPr>
            <a:xfrm rot="16200000" flipH="1">
              <a:off x="2679062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Curved Connector 228"/>
            <p:cNvCxnSpPr/>
            <p:nvPr/>
          </p:nvCxnSpPr>
          <p:spPr>
            <a:xfrm rot="16200000" flipH="1">
              <a:off x="2867666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Curved Connector 229"/>
            <p:cNvCxnSpPr/>
            <p:nvPr/>
          </p:nvCxnSpPr>
          <p:spPr>
            <a:xfrm rot="16200000" flipH="1">
              <a:off x="3073425" y="3883703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Curved Connector 230"/>
            <p:cNvCxnSpPr/>
            <p:nvPr/>
          </p:nvCxnSpPr>
          <p:spPr>
            <a:xfrm rot="16200000" flipH="1">
              <a:off x="3364927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Curved Connector 231"/>
            <p:cNvCxnSpPr/>
            <p:nvPr/>
          </p:nvCxnSpPr>
          <p:spPr>
            <a:xfrm rot="16200000" flipH="1">
              <a:off x="3570686" y="3883703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" name="TextBox 232"/>
            <p:cNvSpPr txBox="1"/>
            <p:nvPr/>
          </p:nvSpPr>
          <p:spPr>
            <a:xfrm>
              <a:off x="3331626" y="3905075"/>
              <a:ext cx="240071" cy="38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30" dirty="0"/>
                <a:t>…</a:t>
              </a: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8582658" y="3339748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878996" y="3407334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891477" y="372260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6891477" y="4092013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9254414" y="194463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8582658" y="3341463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1965793" y="376837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3408516" y="3393169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3386074" y="4183135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855128" y="3770058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3831082" y="3405033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219" name="Straight Arrow Connector 218"/>
          <p:cNvCxnSpPr>
            <a:stCxn id="215" idx="2"/>
          </p:cNvCxnSpPr>
          <p:nvPr/>
        </p:nvCxnSpPr>
        <p:spPr>
          <a:xfrm>
            <a:off x="3622677" y="3625092"/>
            <a:ext cx="0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endCxn id="216" idx="0"/>
          </p:cNvCxnSpPr>
          <p:nvPr/>
        </p:nvCxnSpPr>
        <p:spPr>
          <a:xfrm>
            <a:off x="3622677" y="3988121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urved Connector 220"/>
          <p:cNvCxnSpPr>
            <a:stCxn id="216" idx="3"/>
            <a:endCxn id="217" idx="2"/>
          </p:cNvCxnSpPr>
          <p:nvPr/>
        </p:nvCxnSpPr>
        <p:spPr>
          <a:xfrm flipV="1">
            <a:off x="3859280" y="4001981"/>
            <a:ext cx="264512" cy="2971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17" idx="0"/>
            <a:endCxn id="218" idx="2"/>
          </p:cNvCxnSpPr>
          <p:nvPr/>
        </p:nvCxnSpPr>
        <p:spPr>
          <a:xfrm flipH="1" flipV="1">
            <a:off x="4123791" y="3636956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3367431" y="3768869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409899" y="3391097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3856510" y="3767986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3832465" y="3402961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241" name="Straight Arrow Connector 240"/>
          <p:cNvCxnSpPr>
            <a:stCxn id="235" idx="2"/>
          </p:cNvCxnSpPr>
          <p:nvPr/>
        </p:nvCxnSpPr>
        <p:spPr>
          <a:xfrm>
            <a:off x="3624060" y="3623020"/>
            <a:ext cx="0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urved Connector 241"/>
          <p:cNvCxnSpPr>
            <a:stCxn id="216" idx="3"/>
            <a:endCxn id="237" idx="2"/>
          </p:cNvCxnSpPr>
          <p:nvPr/>
        </p:nvCxnSpPr>
        <p:spPr>
          <a:xfrm flipV="1">
            <a:off x="3859280" y="3999909"/>
            <a:ext cx="265894" cy="29918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01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>
          <a:xfrm>
            <a:off x="7876126" y="148258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4941868" y="1476116"/>
            <a:ext cx="2327575" cy="420424"/>
            <a:chOff x="3781961" y="593605"/>
            <a:chExt cx="2738324" cy="494615"/>
          </a:xfrm>
        </p:grpSpPr>
        <p:grpSp>
          <p:nvGrpSpPr>
            <p:cNvPr id="30" name="Group 2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912598" y="231686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86418" y="231686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82852" y="231686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46372" y="20138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2000" y="234464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0623" y="235448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965793" y="376837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65794" y="339148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943352" y="4181449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412406" y="3768370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88360" y="3403345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761666" y="3657837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761666" y="4096966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35" idx="2"/>
            <a:endCxn id="112" idx="0"/>
          </p:cNvCxnSpPr>
          <p:nvPr/>
        </p:nvCxnSpPr>
        <p:spPr>
          <a:xfrm flipH="1">
            <a:off x="2179954" y="3623404"/>
            <a:ext cx="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12" idx="2"/>
            <a:endCxn id="158" idx="0"/>
          </p:cNvCxnSpPr>
          <p:nvPr/>
        </p:nvCxnSpPr>
        <p:spPr>
          <a:xfrm>
            <a:off x="2179954" y="4000293"/>
            <a:ext cx="1" cy="18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58" idx="3"/>
            <a:endCxn id="161" idx="2"/>
          </p:cNvCxnSpPr>
          <p:nvPr/>
        </p:nvCxnSpPr>
        <p:spPr>
          <a:xfrm flipV="1">
            <a:off x="2416558" y="4000293"/>
            <a:ext cx="264512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1" idx="0"/>
            <a:endCxn id="171" idx="2"/>
          </p:cNvCxnSpPr>
          <p:nvPr/>
        </p:nvCxnSpPr>
        <p:spPr>
          <a:xfrm flipH="1" flipV="1">
            <a:off x="2681069" y="3635268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8420130" y="1764509"/>
            <a:ext cx="2331009" cy="217075"/>
            <a:chOff x="1986011" y="4503265"/>
            <a:chExt cx="4317103" cy="1067396"/>
          </a:xfrm>
        </p:grpSpPr>
        <p:sp>
          <p:nvSpPr>
            <p:cNvPr id="178" name="Rectangle 177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9253259" y="194396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grpSp>
        <p:nvGrpSpPr>
          <p:cNvPr id="225" name="Group 224"/>
          <p:cNvGrpSpPr/>
          <p:nvPr/>
        </p:nvGrpSpPr>
        <p:grpSpPr>
          <a:xfrm>
            <a:off x="9051652" y="3031638"/>
            <a:ext cx="1020207" cy="498326"/>
            <a:chOff x="2652570" y="3704436"/>
            <a:chExt cx="1200244" cy="586265"/>
          </a:xfrm>
        </p:grpSpPr>
        <p:cxnSp>
          <p:nvCxnSpPr>
            <p:cNvPr id="227" name="Curved Connector 226"/>
            <p:cNvCxnSpPr/>
            <p:nvPr/>
          </p:nvCxnSpPr>
          <p:spPr>
            <a:xfrm rot="16200000" flipH="1">
              <a:off x="2473303" y="388370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Curved Connector 227"/>
            <p:cNvCxnSpPr/>
            <p:nvPr/>
          </p:nvCxnSpPr>
          <p:spPr>
            <a:xfrm rot="16200000" flipH="1">
              <a:off x="2679062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Curved Connector 228"/>
            <p:cNvCxnSpPr/>
            <p:nvPr/>
          </p:nvCxnSpPr>
          <p:spPr>
            <a:xfrm rot="16200000" flipH="1">
              <a:off x="2867666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Curved Connector 229"/>
            <p:cNvCxnSpPr/>
            <p:nvPr/>
          </p:nvCxnSpPr>
          <p:spPr>
            <a:xfrm rot="16200000" flipH="1">
              <a:off x="3073425" y="3883703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Curved Connector 230"/>
            <p:cNvCxnSpPr/>
            <p:nvPr/>
          </p:nvCxnSpPr>
          <p:spPr>
            <a:xfrm rot="16200000" flipH="1">
              <a:off x="3364927" y="3883704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Curved Connector 231"/>
            <p:cNvCxnSpPr/>
            <p:nvPr/>
          </p:nvCxnSpPr>
          <p:spPr>
            <a:xfrm rot="16200000" flipH="1">
              <a:off x="3570686" y="3883703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" name="TextBox 232"/>
            <p:cNvSpPr txBox="1"/>
            <p:nvPr/>
          </p:nvSpPr>
          <p:spPr>
            <a:xfrm>
              <a:off x="3331626" y="3905075"/>
              <a:ext cx="240071" cy="38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30" dirty="0"/>
                <a:t>…</a:t>
              </a: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8582658" y="3339748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878996" y="3407334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891477" y="372260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6891477" y="4092013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9254414" y="194463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8582658" y="3341463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1965793" y="376837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3408516" y="3393169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3386074" y="4183135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855128" y="3770058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3831082" y="3405033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219" name="Straight Arrow Connector 218"/>
          <p:cNvCxnSpPr>
            <a:stCxn id="215" idx="2"/>
          </p:cNvCxnSpPr>
          <p:nvPr/>
        </p:nvCxnSpPr>
        <p:spPr>
          <a:xfrm>
            <a:off x="3622677" y="3625092"/>
            <a:ext cx="0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endCxn id="216" idx="0"/>
          </p:cNvCxnSpPr>
          <p:nvPr/>
        </p:nvCxnSpPr>
        <p:spPr>
          <a:xfrm>
            <a:off x="3622677" y="3988121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urved Connector 220"/>
          <p:cNvCxnSpPr>
            <a:stCxn id="216" idx="3"/>
            <a:endCxn id="217" idx="2"/>
          </p:cNvCxnSpPr>
          <p:nvPr/>
        </p:nvCxnSpPr>
        <p:spPr>
          <a:xfrm flipV="1">
            <a:off x="3859280" y="4001981"/>
            <a:ext cx="264512" cy="2971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217" idx="0"/>
            <a:endCxn id="218" idx="2"/>
          </p:cNvCxnSpPr>
          <p:nvPr/>
        </p:nvCxnSpPr>
        <p:spPr>
          <a:xfrm flipH="1" flipV="1">
            <a:off x="4123791" y="3636956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3367431" y="3768869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4848873" y="3391481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4792370" y="3768370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282767" y="3403345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241" name="Straight Arrow Connector 240"/>
          <p:cNvCxnSpPr>
            <a:stCxn id="235" idx="2"/>
            <a:endCxn id="237" idx="0"/>
          </p:cNvCxnSpPr>
          <p:nvPr/>
        </p:nvCxnSpPr>
        <p:spPr>
          <a:xfrm flipH="1">
            <a:off x="5061034" y="3623404"/>
            <a:ext cx="2000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urved Connector 241"/>
          <p:cNvCxnSpPr>
            <a:stCxn id="237" idx="3"/>
            <a:endCxn id="238" idx="2"/>
          </p:cNvCxnSpPr>
          <p:nvPr/>
        </p:nvCxnSpPr>
        <p:spPr>
          <a:xfrm flipV="1">
            <a:off x="5329697" y="3635268"/>
            <a:ext cx="245779" cy="24906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GPU ISA and Microarchitecture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08197" y="2218710"/>
            <a:ext cx="5836097" cy="3629640"/>
            <a:chOff x="1968053" y="2250460"/>
            <a:chExt cx="4914900" cy="2888211"/>
          </a:xfrm>
        </p:grpSpPr>
        <p:sp>
          <p:nvSpPr>
            <p:cNvPr id="5" name="Down Arrow 4"/>
            <p:cNvSpPr/>
            <p:nvPr/>
          </p:nvSpPr>
          <p:spPr>
            <a:xfrm>
              <a:off x="4196903" y="2250460"/>
              <a:ext cx="3429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4202162" y="3336310"/>
              <a:ext cx="3429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4196903" y="4567171"/>
              <a:ext cx="3429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68053" y="2250460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 Global memory Atomics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82703" y="2250460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Warp Shuffle instructions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25553" y="3358291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 Share memory atomics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68053" y="4560959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Wider type support for atomics operation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25553" y="4574234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Scope for atomics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6383353" y="1768144"/>
            <a:ext cx="12583500" cy="509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Fermi (2010)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Kepler(2012)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Maxwell (2014)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Pascal (2016)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34673" y="1111121"/>
            <a:ext cx="6984815" cy="43411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1597" y="1111122"/>
            <a:ext cx="3552389" cy="1776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5640" y="1272178"/>
            <a:ext cx="4157343" cy="139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  __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codelet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sum(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const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Array&lt;1,int&gt; in) 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3   unsigned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len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4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accum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5   for(unsigned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=0;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len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in.Stride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6 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accum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+= in[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];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7 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8   return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accum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9 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0341" y="2575921"/>
            <a:ext cx="2507224" cy="321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(a) Atomic autonomous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codelet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7403" y="1278505"/>
            <a:ext cx="7114894" cy="411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  __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codelet</a:t>
            </a:r>
            <a:endParaRPr lang="en-US" sz="8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sum(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const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Array&lt;1,int&gt; in) 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3   Vector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4   __shared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5   __shared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()];       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6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7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? in[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8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9   for(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offset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()/2; offset &gt; 0; offset /= 2){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10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+=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+ offset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?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11	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()+offset]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12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13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14  if(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!=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&amp;&amp;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()/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&gt; 0){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15    if(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== 0)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16      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vthread.VectorId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17    if(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vthread.VectorId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== 0){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18  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&lt;=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/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())) ?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19	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20      for(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offset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()/2; offset &gt; 0; offset /= 2){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21    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+=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+ offset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?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22	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()+offset]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23        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24    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25  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26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27  return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28 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5700" y="5120770"/>
            <a:ext cx="2469434" cy="321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(c) Atomic cooperative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codelet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959410" y="1884352"/>
            <a:ext cx="1135094" cy="1416188"/>
            <a:chOff x="5442022" y="85137"/>
            <a:chExt cx="722236" cy="914400"/>
          </a:xfrm>
        </p:grpSpPr>
        <p:grpSp>
          <p:nvGrpSpPr>
            <p:cNvPr id="58" name="Group 57"/>
            <p:cNvGrpSpPr/>
            <p:nvPr/>
          </p:nvGrpSpPr>
          <p:grpSpPr>
            <a:xfrm>
              <a:off x="5574143" y="85137"/>
              <a:ext cx="551662" cy="100959"/>
              <a:chOff x="5087743" y="99220"/>
              <a:chExt cx="615060" cy="143656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579497" y="362929"/>
              <a:ext cx="551662" cy="100959"/>
              <a:chOff x="5087743" y="99220"/>
              <a:chExt cx="615060" cy="143656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 flipH="1">
              <a:off x="5614101" y="187839"/>
              <a:ext cx="271472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5683307" y="187839"/>
              <a:ext cx="271472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5752514" y="187837"/>
              <a:ext cx="269481" cy="176836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5821721" y="187837"/>
              <a:ext cx="269481" cy="176836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683978" y="337836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582267" y="630276"/>
              <a:ext cx="551662" cy="100959"/>
              <a:chOff x="5087743" y="99220"/>
              <a:chExt cx="615060" cy="14365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5691213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15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5616870" y="465631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686077" y="465630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5755284" y="465630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5824490" y="465630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5893697" y="465629"/>
              <a:ext cx="133653" cy="166391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5962904" y="465629"/>
              <a:ext cx="133653" cy="166391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478457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25644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549518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16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19563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758428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583075" y="872235"/>
              <a:ext cx="551662" cy="100959"/>
              <a:chOff x="5087743" y="99220"/>
              <a:chExt cx="615060" cy="143656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5692021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25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79265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28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26452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18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550326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28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620371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27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59237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22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H="1">
              <a:off x="5617679" y="732978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5686885" y="732978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5756092" y="732977"/>
              <a:ext cx="68399" cy="141003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5825299" y="732977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7" idx="2"/>
              <a:endCxn id="101" idx="0"/>
            </p:cNvCxnSpPr>
            <p:nvPr/>
          </p:nvCxnSpPr>
          <p:spPr>
            <a:xfrm flipH="1">
              <a:off x="5894505" y="731234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10" idx="2"/>
              <a:endCxn id="99" idx="0"/>
            </p:cNvCxnSpPr>
            <p:nvPr/>
          </p:nvCxnSpPr>
          <p:spPr>
            <a:xfrm flipH="1">
              <a:off x="5963712" y="731233"/>
              <a:ext cx="66407" cy="141004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11" idx="2"/>
              <a:endCxn id="102" idx="0"/>
            </p:cNvCxnSpPr>
            <p:nvPr/>
          </p:nvCxnSpPr>
          <p:spPr>
            <a:xfrm flipH="1">
              <a:off x="6030927" y="731233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5895337" y="847143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13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47400" y="219788"/>
              <a:ext cx="204982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442115" y="496541"/>
              <a:ext cx="204982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42022" y="741310"/>
              <a:ext cx="204982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11140644" y="3663923"/>
            <a:ext cx="10876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1250023" y="3663923"/>
            <a:ext cx="10876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0983091" y="3625765"/>
            <a:ext cx="422648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28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1090000" y="3624502"/>
            <a:ext cx="422648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92</a:t>
            </a:r>
            <a:endParaRPr lang="en-US" sz="933" dirty="0">
              <a:solidFill>
                <a:schemeClr val="bg1"/>
              </a:solidFill>
            </a:endParaRPr>
          </a:p>
        </p:txBody>
      </p:sp>
      <p:cxnSp>
        <p:nvCxnSpPr>
          <p:cNvPr id="132" name="Straight Arrow Connector 131"/>
          <p:cNvCxnSpPr>
            <a:stCxn id="196" idx="2"/>
            <a:endCxn id="129" idx="0"/>
          </p:cNvCxnSpPr>
          <p:nvPr/>
        </p:nvCxnSpPr>
        <p:spPr>
          <a:xfrm flipH="1">
            <a:off x="11304408" y="3284800"/>
            <a:ext cx="2453" cy="379122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7" idx="2"/>
            <a:endCxn id="128" idx="0"/>
          </p:cNvCxnSpPr>
          <p:nvPr/>
        </p:nvCxnSpPr>
        <p:spPr>
          <a:xfrm>
            <a:off x="10235479" y="3259741"/>
            <a:ext cx="959550" cy="404181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11142942" y="4025096"/>
            <a:ext cx="14987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980665" y="3984311"/>
            <a:ext cx="466667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120</a:t>
            </a:r>
            <a:endParaRPr lang="en-US" sz="933" dirty="0">
              <a:solidFill>
                <a:schemeClr val="bg1"/>
              </a:solidFill>
            </a:endParaRPr>
          </a:p>
        </p:txBody>
      </p:sp>
      <p:cxnSp>
        <p:nvCxnSpPr>
          <p:cNvPr id="136" name="Straight Arrow Connector 135"/>
          <p:cNvCxnSpPr>
            <a:stCxn id="129" idx="2"/>
            <a:endCxn id="134" idx="0"/>
          </p:cNvCxnSpPr>
          <p:nvPr/>
        </p:nvCxnSpPr>
        <p:spPr>
          <a:xfrm flipH="1">
            <a:off x="11217881" y="3820281"/>
            <a:ext cx="86527" cy="204814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0925300" y="3800514"/>
            <a:ext cx="322157" cy="27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+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1033425" y="1871327"/>
            <a:ext cx="1243446" cy="1454272"/>
            <a:chOff x="6137440" y="346141"/>
            <a:chExt cx="791178" cy="938990"/>
          </a:xfrm>
        </p:grpSpPr>
        <p:sp>
          <p:nvSpPr>
            <p:cNvPr id="139" name="Rectangle 138"/>
            <p:cNvSpPr/>
            <p:nvPr/>
          </p:nvSpPr>
          <p:spPr>
            <a:xfrm>
              <a:off x="6171700" y="621192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137440" y="346141"/>
              <a:ext cx="791178" cy="938990"/>
              <a:chOff x="6137440" y="346141"/>
              <a:chExt cx="791178" cy="938990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6137440" y="370731"/>
                <a:ext cx="720560" cy="914400"/>
                <a:chOff x="5443698" y="85137"/>
                <a:chExt cx="720560" cy="914400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5574143" y="85137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219" name="Rectangle 218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579497" y="362929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211" name="Rectangle 210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159" name="Straight Arrow Connector 158"/>
                <p:cNvCxnSpPr/>
                <p:nvPr/>
              </p:nvCxnSpPr>
              <p:spPr>
                <a:xfrm flipH="1">
                  <a:off x="5614101" y="187839"/>
                  <a:ext cx="271472" cy="176835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 flipH="1">
                  <a:off x="5683307" y="187839"/>
                  <a:ext cx="271472" cy="176835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/>
                <p:nvPr/>
              </p:nvCxnSpPr>
              <p:spPr>
                <a:xfrm flipH="1">
                  <a:off x="5752514" y="187837"/>
                  <a:ext cx="269481" cy="176836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/>
                <p:cNvCxnSpPr/>
                <p:nvPr/>
              </p:nvCxnSpPr>
              <p:spPr>
                <a:xfrm flipH="1">
                  <a:off x="5821721" y="187837"/>
                  <a:ext cx="269481" cy="176836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Rectangle 162"/>
                <p:cNvSpPr/>
                <p:nvPr/>
              </p:nvSpPr>
              <p:spPr>
                <a:xfrm>
                  <a:off x="5683978" y="337836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26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4" name="Group 163"/>
                <p:cNvGrpSpPr/>
                <p:nvPr/>
              </p:nvGrpSpPr>
              <p:grpSpPr>
                <a:xfrm>
                  <a:off x="5582267" y="630276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203" name="Rectangle 202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65" name="Rectangle 164"/>
                <p:cNvSpPr/>
                <p:nvPr/>
              </p:nvSpPr>
              <p:spPr>
                <a:xfrm>
                  <a:off x="5691213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39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6" name="Straight Arrow Connector 165"/>
                <p:cNvCxnSpPr/>
                <p:nvPr/>
              </p:nvCxnSpPr>
              <p:spPr>
                <a:xfrm flipH="1">
                  <a:off x="5616870" y="465631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 flipH="1">
                  <a:off x="5686077" y="465630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/>
                <p:nvPr/>
              </p:nvCxnSpPr>
              <p:spPr>
                <a:xfrm flipH="1">
                  <a:off x="5755284" y="465630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/>
                <p:nvPr/>
              </p:nvCxnSpPr>
              <p:spPr>
                <a:xfrm flipH="1">
                  <a:off x="5824490" y="465630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/>
                <p:cNvCxnSpPr/>
                <p:nvPr/>
              </p:nvCxnSpPr>
              <p:spPr>
                <a:xfrm flipH="1">
                  <a:off x="5893697" y="465629"/>
                  <a:ext cx="133653" cy="166391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 flipH="1">
                  <a:off x="5962904" y="465629"/>
                  <a:ext cx="133653" cy="166391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Rectangle 171"/>
                <p:cNvSpPr/>
                <p:nvPr/>
              </p:nvSpPr>
              <p:spPr>
                <a:xfrm>
                  <a:off x="5478457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44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5825644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28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549518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48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619563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36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5758428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26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5583075" y="872235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195" name="Rectangle 194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78" name="Rectangle 177"/>
                <p:cNvSpPr/>
                <p:nvPr/>
              </p:nvSpPr>
              <p:spPr>
                <a:xfrm>
                  <a:off x="5692021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65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5479265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92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5826452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42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5550326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84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5620371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75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5759237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54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84" name="Straight Arrow Connector 183"/>
                <p:cNvCxnSpPr/>
                <p:nvPr/>
              </p:nvCxnSpPr>
              <p:spPr>
                <a:xfrm flipH="1">
                  <a:off x="5617679" y="732978"/>
                  <a:ext cx="68399" cy="141002"/>
                </a:xfrm>
                <a:prstGeom prst="straightConnector1">
                  <a:avLst/>
                </a:prstGeom>
                <a:ln w="0"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 flipH="1">
                  <a:off x="5686885" y="732978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/>
                <p:nvPr/>
              </p:nvCxnSpPr>
              <p:spPr>
                <a:xfrm flipH="1">
                  <a:off x="5756092" y="732977"/>
                  <a:ext cx="68399" cy="141003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/>
                <p:nvPr/>
              </p:nvCxnSpPr>
              <p:spPr>
                <a:xfrm flipH="1">
                  <a:off x="5825299" y="732977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>
                  <a:stCxn id="206" idx="2"/>
                  <a:endCxn id="200" idx="0"/>
                </p:cNvCxnSpPr>
                <p:nvPr/>
              </p:nvCxnSpPr>
              <p:spPr>
                <a:xfrm flipH="1">
                  <a:off x="5894505" y="731234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/>
                <p:cNvCxnSpPr>
                  <a:stCxn id="209" idx="2"/>
                  <a:endCxn id="198" idx="0"/>
                </p:cNvCxnSpPr>
                <p:nvPr/>
              </p:nvCxnSpPr>
              <p:spPr>
                <a:xfrm flipH="1">
                  <a:off x="5963712" y="731233"/>
                  <a:ext cx="66407" cy="141004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>
                  <a:stCxn id="210" idx="2"/>
                  <a:endCxn id="201" idx="0"/>
                </p:cNvCxnSpPr>
                <p:nvPr/>
              </p:nvCxnSpPr>
              <p:spPr>
                <a:xfrm flipH="1">
                  <a:off x="6030927" y="731233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Rectangle 190"/>
                <p:cNvSpPr/>
                <p:nvPr/>
              </p:nvSpPr>
              <p:spPr>
                <a:xfrm>
                  <a:off x="5895337" y="84714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29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5445046" y="230204"/>
                  <a:ext cx="204982" cy="176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33" dirty="0">
                      <a:solidFill>
                        <a:schemeClr val="bg1"/>
                      </a:solidFill>
                    </a:rPr>
                    <a:t>+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5444583" y="488186"/>
                  <a:ext cx="204982" cy="176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33" dirty="0">
                      <a:solidFill>
                        <a:schemeClr val="bg1"/>
                      </a:solidFill>
                    </a:rPr>
                    <a:t>+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5443698" y="740847"/>
                  <a:ext cx="204982" cy="176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33" dirty="0">
                      <a:solidFill>
                        <a:schemeClr val="bg1"/>
                      </a:solidFill>
                    </a:rPr>
                    <a:t>+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2" name="Rectangle 141"/>
              <p:cNvSpPr/>
              <p:nvPr/>
            </p:nvSpPr>
            <p:spPr>
              <a:xfrm>
                <a:off x="6650730" y="34711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302487" y="34738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373683" y="346141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11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444712" y="347698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513918" y="34711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13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580997" y="347395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239665" y="624060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311748" y="624060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445972" y="627500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15214" y="626382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13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656356" y="626298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586586" y="626298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659697" y="893149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589927" y="893149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657080" y="1132845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7" name="Rectangle 226"/>
          <p:cNvSpPr/>
          <p:nvPr/>
        </p:nvSpPr>
        <p:spPr>
          <a:xfrm>
            <a:off x="11292822" y="4025096"/>
            <a:ext cx="10876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11132799" y="3985676"/>
            <a:ext cx="422648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92</a:t>
            </a:r>
            <a:endParaRPr lang="en-US" sz="933" dirty="0">
              <a:solidFill>
                <a:schemeClr val="bg1"/>
              </a:solidFill>
            </a:endParaRPr>
          </a:p>
        </p:txBody>
      </p:sp>
      <p:cxnSp>
        <p:nvCxnSpPr>
          <p:cNvPr id="229" name="Straight Arrow Connector 228"/>
          <p:cNvCxnSpPr>
            <a:stCxn id="121" idx="2"/>
          </p:cNvCxnSpPr>
          <p:nvPr/>
        </p:nvCxnSpPr>
        <p:spPr>
          <a:xfrm>
            <a:off x="10221442" y="2040713"/>
            <a:ext cx="4267" cy="270252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122" idx="2"/>
          </p:cNvCxnSpPr>
          <p:nvPr/>
        </p:nvCxnSpPr>
        <p:spPr>
          <a:xfrm>
            <a:off x="10330210" y="2040714"/>
            <a:ext cx="9299" cy="273182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>
            <a:stCxn id="120" idx="2"/>
          </p:cNvCxnSpPr>
          <p:nvPr/>
        </p:nvCxnSpPr>
        <p:spPr>
          <a:xfrm>
            <a:off x="10438976" y="2040713"/>
            <a:ext cx="12625" cy="271204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124" idx="2"/>
          </p:cNvCxnSpPr>
          <p:nvPr/>
        </p:nvCxnSpPr>
        <p:spPr>
          <a:xfrm>
            <a:off x="10547744" y="2040711"/>
            <a:ext cx="17598" cy="274082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220" idx="2"/>
            <a:endCxn id="212" idx="0"/>
          </p:cNvCxnSpPr>
          <p:nvPr/>
        </p:nvCxnSpPr>
        <p:spPr>
          <a:xfrm>
            <a:off x="11292822" y="2065773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221" idx="2"/>
            <a:endCxn id="213" idx="0"/>
          </p:cNvCxnSpPr>
          <p:nvPr/>
        </p:nvCxnSpPr>
        <p:spPr>
          <a:xfrm>
            <a:off x="11401590" y="2065773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219" idx="2"/>
            <a:endCxn id="211" idx="0"/>
          </p:cNvCxnSpPr>
          <p:nvPr/>
        </p:nvCxnSpPr>
        <p:spPr>
          <a:xfrm>
            <a:off x="11510358" y="2065773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223" idx="2"/>
            <a:endCxn id="215" idx="0"/>
          </p:cNvCxnSpPr>
          <p:nvPr/>
        </p:nvCxnSpPr>
        <p:spPr>
          <a:xfrm>
            <a:off x="11619126" y="2065772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13" idx="2"/>
          </p:cNvCxnSpPr>
          <p:nvPr/>
        </p:nvCxnSpPr>
        <p:spPr>
          <a:xfrm>
            <a:off x="10229856" y="2470949"/>
            <a:ext cx="138" cy="26577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stCxn id="114" idx="2"/>
          </p:cNvCxnSpPr>
          <p:nvPr/>
        </p:nvCxnSpPr>
        <p:spPr>
          <a:xfrm>
            <a:off x="10338624" y="2470949"/>
            <a:ext cx="2492" cy="26577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2" idx="2"/>
          </p:cNvCxnSpPr>
          <p:nvPr/>
        </p:nvCxnSpPr>
        <p:spPr>
          <a:xfrm>
            <a:off x="10447390" y="2470949"/>
            <a:ext cx="176" cy="265444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116" idx="2"/>
          </p:cNvCxnSpPr>
          <p:nvPr/>
        </p:nvCxnSpPr>
        <p:spPr>
          <a:xfrm>
            <a:off x="10556159" y="2470945"/>
            <a:ext cx="1154" cy="265446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117" idx="2"/>
          </p:cNvCxnSpPr>
          <p:nvPr/>
        </p:nvCxnSpPr>
        <p:spPr>
          <a:xfrm>
            <a:off x="10664927" y="2470947"/>
            <a:ext cx="1332" cy="26473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115" idx="2"/>
          </p:cNvCxnSpPr>
          <p:nvPr/>
        </p:nvCxnSpPr>
        <p:spPr>
          <a:xfrm>
            <a:off x="10773693" y="2470947"/>
            <a:ext cx="978" cy="26473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97" idx="0"/>
          </p:cNvCxnSpPr>
          <p:nvPr/>
        </p:nvCxnSpPr>
        <p:spPr>
          <a:xfrm flipH="1">
            <a:off x="10235478" y="2888894"/>
            <a:ext cx="5336" cy="21448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98" idx="0"/>
          </p:cNvCxnSpPr>
          <p:nvPr/>
        </p:nvCxnSpPr>
        <p:spPr>
          <a:xfrm flipH="1">
            <a:off x="10344247" y="2892363"/>
            <a:ext cx="6039" cy="21101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endCxn id="96" idx="0"/>
          </p:cNvCxnSpPr>
          <p:nvPr/>
        </p:nvCxnSpPr>
        <p:spPr>
          <a:xfrm flipH="1">
            <a:off x="10453013" y="2880187"/>
            <a:ext cx="4486" cy="22319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endCxn id="100" idx="0"/>
          </p:cNvCxnSpPr>
          <p:nvPr/>
        </p:nvCxnSpPr>
        <p:spPr>
          <a:xfrm flipH="1">
            <a:off x="10561782" y="2890547"/>
            <a:ext cx="9222" cy="21283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endCxn id="101" idx="0"/>
          </p:cNvCxnSpPr>
          <p:nvPr/>
        </p:nvCxnSpPr>
        <p:spPr>
          <a:xfrm flipH="1">
            <a:off x="10670550" y="2888224"/>
            <a:ext cx="4077" cy="21515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endCxn id="99" idx="0"/>
          </p:cNvCxnSpPr>
          <p:nvPr/>
        </p:nvCxnSpPr>
        <p:spPr>
          <a:xfrm flipH="1">
            <a:off x="10779318" y="2882962"/>
            <a:ext cx="8350" cy="220420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endCxn id="102" idx="0"/>
          </p:cNvCxnSpPr>
          <p:nvPr/>
        </p:nvCxnSpPr>
        <p:spPr>
          <a:xfrm flipH="1">
            <a:off x="10884958" y="2890164"/>
            <a:ext cx="6852" cy="21321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stCxn id="212" idx="2"/>
            <a:endCxn id="204" idx="0"/>
          </p:cNvCxnSpPr>
          <p:nvPr/>
        </p:nvCxnSpPr>
        <p:spPr>
          <a:xfrm>
            <a:off x="11301237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213" idx="2"/>
            <a:endCxn id="205" idx="0"/>
          </p:cNvCxnSpPr>
          <p:nvPr/>
        </p:nvCxnSpPr>
        <p:spPr>
          <a:xfrm>
            <a:off x="11410005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11" idx="2"/>
            <a:endCxn id="203" idx="0"/>
          </p:cNvCxnSpPr>
          <p:nvPr/>
        </p:nvCxnSpPr>
        <p:spPr>
          <a:xfrm>
            <a:off x="11518771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15" idx="2"/>
            <a:endCxn id="207" idx="0"/>
          </p:cNvCxnSpPr>
          <p:nvPr/>
        </p:nvCxnSpPr>
        <p:spPr>
          <a:xfrm>
            <a:off x="11627541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16" idx="2"/>
            <a:endCxn id="208" idx="0"/>
          </p:cNvCxnSpPr>
          <p:nvPr/>
        </p:nvCxnSpPr>
        <p:spPr>
          <a:xfrm>
            <a:off x="11736309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214" idx="2"/>
            <a:endCxn id="206" idx="0"/>
          </p:cNvCxnSpPr>
          <p:nvPr/>
        </p:nvCxnSpPr>
        <p:spPr>
          <a:xfrm>
            <a:off x="11845075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204" idx="2"/>
            <a:endCxn id="196" idx="0"/>
          </p:cNvCxnSpPr>
          <p:nvPr/>
        </p:nvCxnSpPr>
        <p:spPr>
          <a:xfrm>
            <a:off x="11305590" y="2910063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205" idx="2"/>
            <a:endCxn id="197" idx="0"/>
          </p:cNvCxnSpPr>
          <p:nvPr/>
        </p:nvCxnSpPr>
        <p:spPr>
          <a:xfrm>
            <a:off x="11414358" y="2910063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03" idx="2"/>
            <a:endCxn id="195" idx="0"/>
          </p:cNvCxnSpPr>
          <p:nvPr/>
        </p:nvCxnSpPr>
        <p:spPr>
          <a:xfrm>
            <a:off x="11523126" y="2910063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207" idx="2"/>
            <a:endCxn id="199" idx="0"/>
          </p:cNvCxnSpPr>
          <p:nvPr/>
        </p:nvCxnSpPr>
        <p:spPr>
          <a:xfrm>
            <a:off x="11631894" y="2910061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208" idx="2"/>
            <a:endCxn id="200" idx="0"/>
          </p:cNvCxnSpPr>
          <p:nvPr/>
        </p:nvCxnSpPr>
        <p:spPr>
          <a:xfrm>
            <a:off x="11740662" y="2910061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06" idx="2"/>
            <a:endCxn id="198" idx="0"/>
          </p:cNvCxnSpPr>
          <p:nvPr/>
        </p:nvCxnSpPr>
        <p:spPr>
          <a:xfrm>
            <a:off x="11849430" y="2910061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stCxn id="209" idx="2"/>
            <a:endCxn id="201" idx="0"/>
          </p:cNvCxnSpPr>
          <p:nvPr/>
        </p:nvCxnSpPr>
        <p:spPr>
          <a:xfrm>
            <a:off x="11955069" y="2910059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128" idx="2"/>
            <a:endCxn id="134" idx="0"/>
          </p:cNvCxnSpPr>
          <p:nvPr/>
        </p:nvCxnSpPr>
        <p:spPr>
          <a:xfrm>
            <a:off x="11195029" y="3820281"/>
            <a:ext cx="22852" cy="204814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0" name="Group 269"/>
          <p:cNvGrpSpPr/>
          <p:nvPr/>
        </p:nvGrpSpPr>
        <p:grpSpPr>
          <a:xfrm>
            <a:off x="1415641" y="2882330"/>
            <a:ext cx="4218904" cy="2699227"/>
            <a:chOff x="1415641" y="2882330"/>
            <a:chExt cx="4218904" cy="2699227"/>
          </a:xfrm>
        </p:grpSpPr>
        <p:sp>
          <p:nvSpPr>
            <p:cNvPr id="7" name="Rounded Rectangle 6"/>
            <p:cNvSpPr/>
            <p:nvPr/>
          </p:nvSpPr>
          <p:spPr>
            <a:xfrm>
              <a:off x="1445185" y="2882330"/>
              <a:ext cx="3569288" cy="264154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15641" y="3009607"/>
              <a:ext cx="4218904" cy="1823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 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__tunable unsigned 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unsigned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len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unsigned tile = (len+p-1)/p;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Sequence start(…);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Sequence end(…);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Sequence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(…)	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 Map map( sum, partition(in, p, start,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, end));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10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map.atomicAdd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11  return sum(map);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12 }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1520" y="5259803"/>
              <a:ext cx="1853984" cy="321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(b) Compound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59040" y="4670172"/>
              <a:ext cx="2424379" cy="222484"/>
              <a:chOff x="1986011" y="4503265"/>
              <a:chExt cx="4317103" cy="106739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162613" y="4975379"/>
              <a:ext cx="2420807" cy="241030"/>
              <a:chOff x="1986011" y="4503265"/>
              <a:chExt cx="4317103" cy="106739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4" name="TextBox 263"/>
            <p:cNvSpPr txBox="1"/>
            <p:nvPr/>
          </p:nvSpPr>
          <p:spPr>
            <a:xfrm>
              <a:off x="1725481" y="4660501"/>
              <a:ext cx="506766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Tiled: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1636087" y="4959279"/>
              <a:ext cx="601242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Strided</a:t>
              </a:r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656267" y="4147536"/>
              <a:ext cx="1126811" cy="1417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</p:grpSp>
      <p:sp>
        <p:nvSpPr>
          <p:cNvPr id="267" name="TextBox 266"/>
          <p:cNvSpPr txBox="1"/>
          <p:nvPr/>
        </p:nvSpPr>
        <p:spPr>
          <a:xfrm>
            <a:off x="5268313" y="5733860"/>
            <a:ext cx="2692103" cy="34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Tangram Reduction </a:t>
            </a:r>
            <a:r>
              <a:rPr lang="en-US" sz="1350" dirty="0" err="1">
                <a:solidFill>
                  <a:srgbClr val="002060"/>
                </a:solidFill>
              </a:rPr>
              <a:t>Codelets</a:t>
            </a:r>
            <a:endParaRPr lang="en-US" sz="1350" dirty="0">
              <a:solidFill>
                <a:srgbClr val="002060"/>
              </a:solidFill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0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Global Memory Atomics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900939" y="1659993"/>
            <a:ext cx="4218904" cy="2699227"/>
            <a:chOff x="1415641" y="2882330"/>
            <a:chExt cx="4218904" cy="2699227"/>
          </a:xfrm>
        </p:grpSpPr>
        <p:sp>
          <p:nvSpPr>
            <p:cNvPr id="102" name="Rounded Rectangle 101"/>
            <p:cNvSpPr/>
            <p:nvPr/>
          </p:nvSpPr>
          <p:spPr>
            <a:xfrm>
              <a:off x="1445185" y="2882330"/>
              <a:ext cx="3569288" cy="264154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415641" y="3009607"/>
              <a:ext cx="4218904" cy="1823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 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__tunable unsigned 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unsigned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len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unsigned tile = (len+p-1)/p;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Sequence start(…);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Sequence end(…);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Sequence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(…)	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 Map map( sum, partition(in, p, start,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, end));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10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map.atomicAdd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11  return sum(map);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12 }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91520" y="5259803"/>
              <a:ext cx="1853984" cy="321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(b) Compound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2159040" y="4670172"/>
              <a:ext cx="2424379" cy="222484"/>
              <a:chOff x="1986011" y="4503265"/>
              <a:chExt cx="4317103" cy="1067396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2162613" y="4975379"/>
              <a:ext cx="2420807" cy="241030"/>
              <a:chOff x="1986011" y="4503265"/>
              <a:chExt cx="4317103" cy="1067396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1725481" y="4660501"/>
              <a:ext cx="506766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Tiled: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36087" y="4959279"/>
              <a:ext cx="601242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Strided</a:t>
              </a:r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56267" y="4147536"/>
              <a:ext cx="1126811" cy="1417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43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Global Memory Atomics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900939" y="1659993"/>
            <a:ext cx="4218904" cy="2699227"/>
            <a:chOff x="1415641" y="2882330"/>
            <a:chExt cx="4218904" cy="2699227"/>
          </a:xfrm>
        </p:grpSpPr>
        <p:sp>
          <p:nvSpPr>
            <p:cNvPr id="102" name="Rounded Rectangle 101"/>
            <p:cNvSpPr/>
            <p:nvPr/>
          </p:nvSpPr>
          <p:spPr>
            <a:xfrm>
              <a:off x="1445185" y="2882330"/>
              <a:ext cx="3569288" cy="264154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415641" y="3009607"/>
              <a:ext cx="4218904" cy="1823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 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__tunable unsigned 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unsigned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len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unsigned tile = (len+p-1)/p;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Sequence start(…);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Sequence end(…);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Sequence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(…)	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 Map map( sum, partition(in, p, start,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, end));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10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map.atomicAdd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11  return sum(map);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12 }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91520" y="5259803"/>
              <a:ext cx="1853984" cy="321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(b) Compound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2159040" y="4670172"/>
              <a:ext cx="2424379" cy="222484"/>
              <a:chOff x="1986011" y="4503265"/>
              <a:chExt cx="4317103" cy="1067396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2162613" y="4975379"/>
              <a:ext cx="2420807" cy="241030"/>
              <a:chOff x="1986011" y="4503265"/>
              <a:chExt cx="4317103" cy="1067396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1725481" y="4660501"/>
              <a:ext cx="506766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Tiled: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36087" y="4959279"/>
              <a:ext cx="601242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Strided</a:t>
              </a:r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56267" y="4147536"/>
              <a:ext cx="1126811" cy="1417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66178" y="1624421"/>
            <a:ext cx="5001510" cy="4964906"/>
            <a:chOff x="3810307" y="932260"/>
            <a:chExt cx="5001510" cy="4964906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8899" y="1000124"/>
              <a:ext cx="3718592" cy="479264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736557" y="932260"/>
              <a:ext cx="2075260" cy="4964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36306" y="4554141"/>
              <a:ext cx="2028825" cy="3464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736306" y="2589610"/>
              <a:ext cx="2028825" cy="3464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43316" y="1579960"/>
              <a:ext cx="2021816" cy="17383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3316" y="3561159"/>
              <a:ext cx="2021816" cy="17383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Left Brace 70"/>
            <p:cNvSpPr/>
            <p:nvPr/>
          </p:nvSpPr>
          <p:spPr>
            <a:xfrm>
              <a:off x="4402772" y="3896867"/>
              <a:ext cx="376128" cy="16610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Left Brace 71"/>
            <p:cNvSpPr/>
            <p:nvPr/>
          </p:nvSpPr>
          <p:spPr>
            <a:xfrm>
              <a:off x="4402772" y="1087087"/>
              <a:ext cx="376128" cy="7715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Left Brace 72"/>
            <p:cNvSpPr/>
            <p:nvPr/>
          </p:nvSpPr>
          <p:spPr>
            <a:xfrm>
              <a:off x="4402772" y="2081258"/>
              <a:ext cx="376128" cy="17237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99059" y="4588876"/>
              <a:ext cx="228390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Grid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39592" y="2785239"/>
              <a:ext cx="228390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Block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10307" y="1324339"/>
              <a:ext cx="228390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Thread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30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10626" y="883920"/>
            <a:ext cx="12701026" cy="50825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HPC and Cloud is heavily dominated by Graphics Processing Units.</a:t>
            </a:r>
          </a:p>
          <a:p>
            <a:pPr marL="509327" lvl="1" indent="0"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GPU programing strategies: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APIs: CUDA, OpenCL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Libraries: Thrust, CUB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High-level frameworks: </a:t>
            </a:r>
            <a:r>
              <a:rPr lang="en-US" sz="2000" dirty="0" err="1"/>
              <a:t>Kokkos</a:t>
            </a:r>
            <a:r>
              <a:rPr lang="en-US" sz="2000" dirty="0"/>
              <a:t>, Raja, Tangram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DSLs: Halide, Lift, Pencil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of the above need to deal with GPU performance portability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Implementation of atomic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Evolving Instruction set architecture (ISA)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Low-level architecture differences have a direct effect on what software algorithm is optimal for a particular problem.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0626" y="0"/>
            <a:ext cx="12631240" cy="726801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1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Global Memory Atomics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900939" y="1659993"/>
            <a:ext cx="4218904" cy="2699227"/>
            <a:chOff x="1415641" y="2882330"/>
            <a:chExt cx="4218904" cy="2699227"/>
          </a:xfrm>
        </p:grpSpPr>
        <p:sp>
          <p:nvSpPr>
            <p:cNvPr id="102" name="Rounded Rectangle 101"/>
            <p:cNvSpPr/>
            <p:nvPr/>
          </p:nvSpPr>
          <p:spPr>
            <a:xfrm>
              <a:off x="1445185" y="2882330"/>
              <a:ext cx="3569288" cy="264154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415641" y="3009607"/>
              <a:ext cx="4218904" cy="1823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 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__tunable unsigned 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unsigned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len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unsigned tile = (len+p-1)/p;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Sequence start(…);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Sequence end(…);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Sequence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(…)	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 Map map( sum, partition(in, p, start,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, end));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10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map.atomicAdd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11  return sum(map);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12 }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91520" y="5259803"/>
              <a:ext cx="1853984" cy="321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(b) Compound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2159040" y="4670172"/>
              <a:ext cx="2424379" cy="222484"/>
              <a:chOff x="1986011" y="4503265"/>
              <a:chExt cx="4317103" cy="1067396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2162613" y="4975379"/>
              <a:ext cx="2420807" cy="241030"/>
              <a:chOff x="1986011" y="4503265"/>
              <a:chExt cx="4317103" cy="1067396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1725481" y="4660501"/>
              <a:ext cx="506766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Tiled: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36087" y="4959279"/>
              <a:ext cx="601242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Strided</a:t>
              </a:r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656267" y="4147536"/>
              <a:ext cx="1126811" cy="1417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33330" y="1787270"/>
            <a:ext cx="4790505" cy="4792640"/>
            <a:chOff x="3810307" y="1000124"/>
            <a:chExt cx="4790505" cy="479264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8899" y="1000124"/>
              <a:ext cx="3718592" cy="4792640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4736306" y="4554141"/>
              <a:ext cx="3864506" cy="3464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736306" y="2589610"/>
              <a:ext cx="3864506" cy="3464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43315" y="1582337"/>
              <a:ext cx="3857497" cy="17145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743316" y="3593355"/>
              <a:ext cx="3857496" cy="14163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Left Brace 92"/>
            <p:cNvSpPr/>
            <p:nvPr/>
          </p:nvSpPr>
          <p:spPr>
            <a:xfrm>
              <a:off x="4402772" y="3896867"/>
              <a:ext cx="376128" cy="16610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Left Brace 93"/>
            <p:cNvSpPr/>
            <p:nvPr/>
          </p:nvSpPr>
          <p:spPr>
            <a:xfrm>
              <a:off x="4402772" y="1087087"/>
              <a:ext cx="376128" cy="7715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Left Brace 94"/>
            <p:cNvSpPr/>
            <p:nvPr/>
          </p:nvSpPr>
          <p:spPr>
            <a:xfrm>
              <a:off x="4402772" y="2081258"/>
              <a:ext cx="376128" cy="17237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99059" y="4588876"/>
              <a:ext cx="228390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Grid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39592" y="2785239"/>
              <a:ext cx="228390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Block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10307" y="1324339"/>
              <a:ext cx="228390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Thread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0779" y="4522135"/>
            <a:ext cx="2857938" cy="62445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map.atomcAdd</a:t>
            </a:r>
            <a:r>
              <a:rPr lang="en-US" dirty="0"/>
              <a:t>()</a:t>
            </a:r>
          </a:p>
        </p:txBody>
      </p:sp>
      <p:cxnSp>
        <p:nvCxnSpPr>
          <p:cNvPr id="8" name="Straight Connector 7"/>
          <p:cNvCxnSpPr>
            <a:stCxn id="109" idx="1"/>
          </p:cNvCxnSpPr>
          <p:nvPr/>
        </p:nvCxnSpPr>
        <p:spPr>
          <a:xfrm>
            <a:off x="1141565" y="2996054"/>
            <a:ext cx="69214" cy="15260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09" idx="3"/>
          </p:cNvCxnSpPr>
          <p:nvPr/>
        </p:nvCxnSpPr>
        <p:spPr>
          <a:xfrm>
            <a:off x="2268376" y="2996054"/>
            <a:ext cx="1800342" cy="15260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610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12598" y="231686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86418" y="231686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82852" y="231686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46372" y="20138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2000" y="234464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0623" y="235448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33329" y="1487413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802491" y="2342799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62399" y="235731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942610" y="1474036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94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33329" y="1487413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788228" y="3073689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48137" y="308820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942610" y="1474036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2038662" y="1998911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492" name="Group 491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494" name="Curved Connector 493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Curved Connector 495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Curved Connector 496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Curved Connector 497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0" name="TextBox 499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493" name="TextBox 492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501" name="Rectangle 500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6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33329" y="1487413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224139" y="4247285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8664504" y="5664367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445017" y="3035619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8479117" y="1701076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492" name="Group 491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494" name="Curved Connector 493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Curved Connector 495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Curved Connector 496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Curved Connector 497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0" name="TextBox 499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493" name="TextBox 492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501" name="Rectangle 500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3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33329" y="1487413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224139" y="4247285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8664504" y="5664367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445017" y="3035619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8479117" y="1701076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cxnSp>
        <p:nvCxnSpPr>
          <p:cNvPr id="491" name="Straight Connector 490"/>
          <p:cNvCxnSpPr/>
          <p:nvPr/>
        </p:nvCxnSpPr>
        <p:spPr>
          <a:xfrm>
            <a:off x="2009843" y="4616433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2009843" y="5055562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extBox 492"/>
          <p:cNvSpPr txBox="1"/>
          <p:nvPr/>
        </p:nvSpPr>
        <p:spPr>
          <a:xfrm>
            <a:off x="6821315" y="435460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6833796" y="46698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6833796" y="5039283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1925903" y="4354604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2018877" y="5144570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18" name="TextBox 517"/>
          <p:cNvSpPr txBox="1"/>
          <p:nvPr/>
        </p:nvSpPr>
        <p:spPr>
          <a:xfrm>
            <a:off x="2487931" y="4731493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cxnSp>
        <p:nvCxnSpPr>
          <p:cNvPr id="520" name="Straight Arrow Connector 519"/>
          <p:cNvCxnSpPr>
            <a:stCxn id="516" idx="2"/>
          </p:cNvCxnSpPr>
          <p:nvPr/>
        </p:nvCxnSpPr>
        <p:spPr>
          <a:xfrm>
            <a:off x="2255481" y="4586527"/>
            <a:ext cx="0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Arrow Connector 520"/>
          <p:cNvCxnSpPr>
            <a:endCxn id="517" idx="0"/>
          </p:cNvCxnSpPr>
          <p:nvPr/>
        </p:nvCxnSpPr>
        <p:spPr>
          <a:xfrm>
            <a:off x="2255480" y="4949556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Curved Connector 521"/>
          <p:cNvCxnSpPr>
            <a:stCxn id="517" idx="3"/>
            <a:endCxn id="518" idx="2"/>
          </p:cNvCxnSpPr>
          <p:nvPr/>
        </p:nvCxnSpPr>
        <p:spPr>
          <a:xfrm flipV="1">
            <a:off x="2492083" y="4963416"/>
            <a:ext cx="264512" cy="2971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/>
          <p:cNvSpPr txBox="1"/>
          <p:nvPr/>
        </p:nvSpPr>
        <p:spPr>
          <a:xfrm>
            <a:off x="2000235" y="4730304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1925903" y="4353414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2018877" y="5143381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2487931" y="4730304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cxnSp>
        <p:nvCxnSpPr>
          <p:cNvPr id="528" name="Straight Arrow Connector 527"/>
          <p:cNvCxnSpPr>
            <a:stCxn id="525" idx="2"/>
          </p:cNvCxnSpPr>
          <p:nvPr/>
        </p:nvCxnSpPr>
        <p:spPr>
          <a:xfrm>
            <a:off x="2255481" y="4585337"/>
            <a:ext cx="0" cy="144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Arrow Connector 528"/>
          <p:cNvCxnSpPr>
            <a:endCxn id="526" idx="0"/>
          </p:cNvCxnSpPr>
          <p:nvPr/>
        </p:nvCxnSpPr>
        <p:spPr>
          <a:xfrm>
            <a:off x="2255480" y="4948367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Curved Connector 529"/>
          <p:cNvCxnSpPr>
            <a:stCxn id="526" idx="3"/>
            <a:endCxn id="527" idx="2"/>
          </p:cNvCxnSpPr>
          <p:nvPr/>
        </p:nvCxnSpPr>
        <p:spPr>
          <a:xfrm flipV="1">
            <a:off x="2492083" y="4962227"/>
            <a:ext cx="264512" cy="2971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" name="TextBox 530"/>
          <p:cNvSpPr txBox="1"/>
          <p:nvPr/>
        </p:nvSpPr>
        <p:spPr>
          <a:xfrm>
            <a:off x="2000235" y="4729114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2" name="Group 531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533" name="Group 532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535" name="Curved Connector 534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6" name="Curved Connector 535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7" name="Curved Connector 536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8" name="Curved Connector 537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9" name="Curved Connector 538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Curved Connector 539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1" name="TextBox 540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534" name="TextBox 533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496" name="Rectangle 495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23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ounded Rectangle 495"/>
          <p:cNvSpPr/>
          <p:nvPr/>
        </p:nvSpPr>
        <p:spPr>
          <a:xfrm>
            <a:off x="7876126" y="1482581"/>
            <a:ext cx="3682976" cy="42387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1"/>
            <a:ext cx="3682976" cy="42387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7"/>
            <a:ext cx="3357721" cy="28756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424555" y="1746151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224139" y="4247285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8441911" y="2887761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cxnSp>
        <p:nvCxnSpPr>
          <p:cNvPr id="491" name="Straight Connector 490"/>
          <p:cNvCxnSpPr/>
          <p:nvPr/>
        </p:nvCxnSpPr>
        <p:spPr>
          <a:xfrm>
            <a:off x="2009843" y="4616433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2009843" y="5055562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extBox 492"/>
          <p:cNvSpPr txBox="1"/>
          <p:nvPr/>
        </p:nvSpPr>
        <p:spPr>
          <a:xfrm>
            <a:off x="6821315" y="435460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6833796" y="46698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6833796" y="5039283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1925903" y="4354604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2018877" y="5144570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18" name="TextBox 517"/>
          <p:cNvSpPr txBox="1"/>
          <p:nvPr/>
        </p:nvSpPr>
        <p:spPr>
          <a:xfrm>
            <a:off x="2487931" y="4731493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cxnSp>
        <p:nvCxnSpPr>
          <p:cNvPr id="520" name="Straight Arrow Connector 519"/>
          <p:cNvCxnSpPr>
            <a:stCxn id="516" idx="2"/>
          </p:cNvCxnSpPr>
          <p:nvPr/>
        </p:nvCxnSpPr>
        <p:spPr>
          <a:xfrm>
            <a:off x="2255481" y="4586527"/>
            <a:ext cx="0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Arrow Connector 520"/>
          <p:cNvCxnSpPr>
            <a:endCxn id="517" idx="0"/>
          </p:cNvCxnSpPr>
          <p:nvPr/>
        </p:nvCxnSpPr>
        <p:spPr>
          <a:xfrm>
            <a:off x="2255480" y="4949556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Curved Connector 521"/>
          <p:cNvCxnSpPr>
            <a:stCxn id="517" idx="3"/>
            <a:endCxn id="518" idx="2"/>
          </p:cNvCxnSpPr>
          <p:nvPr/>
        </p:nvCxnSpPr>
        <p:spPr>
          <a:xfrm flipV="1">
            <a:off x="2492083" y="4963416"/>
            <a:ext cx="264512" cy="2971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/>
          <p:cNvSpPr txBox="1"/>
          <p:nvPr/>
        </p:nvSpPr>
        <p:spPr>
          <a:xfrm>
            <a:off x="2000235" y="4730304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3449878" y="4345186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3427435" y="5135152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3928296" y="4357677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00" name="Straight Arrow Connector 499"/>
          <p:cNvCxnSpPr>
            <a:stCxn id="497" idx="2"/>
          </p:cNvCxnSpPr>
          <p:nvPr/>
        </p:nvCxnSpPr>
        <p:spPr>
          <a:xfrm>
            <a:off x="3664039" y="4577109"/>
            <a:ext cx="0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/>
          <p:cNvCxnSpPr>
            <a:endCxn id="498" idx="0"/>
          </p:cNvCxnSpPr>
          <p:nvPr/>
        </p:nvCxnSpPr>
        <p:spPr>
          <a:xfrm>
            <a:off x="3664038" y="4940138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Curved Connector 501"/>
          <p:cNvCxnSpPr>
            <a:stCxn id="503" idx="3"/>
            <a:endCxn id="499" idx="2"/>
          </p:cNvCxnSpPr>
          <p:nvPr/>
        </p:nvCxnSpPr>
        <p:spPr>
          <a:xfrm flipV="1">
            <a:off x="4042300" y="4589600"/>
            <a:ext cx="178705" cy="24724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/>
          <p:cNvSpPr txBox="1"/>
          <p:nvPr/>
        </p:nvSpPr>
        <p:spPr>
          <a:xfrm>
            <a:off x="3293377" y="4720886"/>
            <a:ext cx="748923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3449607" y="4345186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512" name="TextBox 511"/>
          <p:cNvSpPr txBox="1"/>
          <p:nvPr/>
        </p:nvSpPr>
        <p:spPr>
          <a:xfrm>
            <a:off x="3427165" y="5135152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3928026" y="4357677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14" name="Straight Arrow Connector 513"/>
          <p:cNvCxnSpPr>
            <a:stCxn id="511" idx="2"/>
          </p:cNvCxnSpPr>
          <p:nvPr/>
        </p:nvCxnSpPr>
        <p:spPr>
          <a:xfrm>
            <a:off x="3663768" y="4577109"/>
            <a:ext cx="2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>
            <a:endCxn id="512" idx="0"/>
          </p:cNvCxnSpPr>
          <p:nvPr/>
        </p:nvCxnSpPr>
        <p:spPr>
          <a:xfrm>
            <a:off x="3663768" y="4940138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Curved Connector 518"/>
          <p:cNvCxnSpPr>
            <a:stCxn id="523" idx="3"/>
            <a:endCxn id="513" idx="2"/>
          </p:cNvCxnSpPr>
          <p:nvPr/>
        </p:nvCxnSpPr>
        <p:spPr>
          <a:xfrm flipV="1">
            <a:off x="4042029" y="4589600"/>
            <a:ext cx="178706" cy="24724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3293106" y="4720886"/>
            <a:ext cx="748923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5" name="Group 524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526" name="Group 525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528" name="Curved Connector 52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9" name="Curved Connector 52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0" name="Curved Connector 52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1" name="Curved Connector 53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2" name="Curved Connector 53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3" name="Curved Connector 53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4" name="TextBox 53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527" name="TextBox 526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387" name="Rectangle 386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5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1"/>
            <a:ext cx="3682976" cy="42387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7"/>
            <a:ext cx="3357721" cy="28756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224139" y="4247285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8520250" y="1704833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8441911" y="2887761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cxnSp>
        <p:nvCxnSpPr>
          <p:cNvPr id="491" name="Straight Connector 490"/>
          <p:cNvCxnSpPr/>
          <p:nvPr/>
        </p:nvCxnSpPr>
        <p:spPr>
          <a:xfrm>
            <a:off x="2009843" y="4616433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2009843" y="5055562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extBox 492"/>
          <p:cNvSpPr txBox="1"/>
          <p:nvPr/>
        </p:nvSpPr>
        <p:spPr>
          <a:xfrm>
            <a:off x="6821315" y="435460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6833796" y="46698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6833796" y="5039283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1925903" y="4354604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2018877" y="5144570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18" name="TextBox 517"/>
          <p:cNvSpPr txBox="1"/>
          <p:nvPr/>
        </p:nvSpPr>
        <p:spPr>
          <a:xfrm>
            <a:off x="2487931" y="4731493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cxnSp>
        <p:nvCxnSpPr>
          <p:cNvPr id="520" name="Straight Arrow Connector 519"/>
          <p:cNvCxnSpPr>
            <a:stCxn id="516" idx="2"/>
          </p:cNvCxnSpPr>
          <p:nvPr/>
        </p:nvCxnSpPr>
        <p:spPr>
          <a:xfrm>
            <a:off x="2255481" y="4586527"/>
            <a:ext cx="0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Arrow Connector 520"/>
          <p:cNvCxnSpPr>
            <a:endCxn id="517" idx="0"/>
          </p:cNvCxnSpPr>
          <p:nvPr/>
        </p:nvCxnSpPr>
        <p:spPr>
          <a:xfrm>
            <a:off x="2255480" y="4949556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Curved Connector 521"/>
          <p:cNvCxnSpPr>
            <a:stCxn id="517" idx="3"/>
            <a:endCxn id="518" idx="2"/>
          </p:cNvCxnSpPr>
          <p:nvPr/>
        </p:nvCxnSpPr>
        <p:spPr>
          <a:xfrm flipV="1">
            <a:off x="2492083" y="4963416"/>
            <a:ext cx="264512" cy="2971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/>
          <p:cNvSpPr txBox="1"/>
          <p:nvPr/>
        </p:nvSpPr>
        <p:spPr>
          <a:xfrm>
            <a:off x="2000235" y="4730304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3449878" y="4345186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3427435" y="5135152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3928296" y="4357677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00" name="Straight Arrow Connector 499"/>
          <p:cNvCxnSpPr>
            <a:stCxn id="497" idx="2"/>
          </p:cNvCxnSpPr>
          <p:nvPr/>
        </p:nvCxnSpPr>
        <p:spPr>
          <a:xfrm>
            <a:off x="3664039" y="4577109"/>
            <a:ext cx="0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/>
          <p:cNvCxnSpPr>
            <a:endCxn id="498" idx="0"/>
          </p:cNvCxnSpPr>
          <p:nvPr/>
        </p:nvCxnSpPr>
        <p:spPr>
          <a:xfrm>
            <a:off x="3664038" y="4940138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Curved Connector 501"/>
          <p:cNvCxnSpPr>
            <a:stCxn id="503" idx="3"/>
            <a:endCxn id="499" idx="2"/>
          </p:cNvCxnSpPr>
          <p:nvPr/>
        </p:nvCxnSpPr>
        <p:spPr>
          <a:xfrm flipV="1">
            <a:off x="4042300" y="4589600"/>
            <a:ext cx="178705" cy="24724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/>
          <p:cNvSpPr txBox="1"/>
          <p:nvPr/>
        </p:nvSpPr>
        <p:spPr>
          <a:xfrm>
            <a:off x="3293377" y="4720886"/>
            <a:ext cx="748923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4812202" y="4343119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4901201" y="5107911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3929325" y="4357677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390" name="Straight Arrow Connector 389"/>
          <p:cNvCxnSpPr>
            <a:stCxn id="387" idx="2"/>
          </p:cNvCxnSpPr>
          <p:nvPr/>
        </p:nvCxnSpPr>
        <p:spPr>
          <a:xfrm>
            <a:off x="5141780" y="4575042"/>
            <a:ext cx="1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>
            <a:endCxn id="388" idx="0"/>
          </p:cNvCxnSpPr>
          <p:nvPr/>
        </p:nvCxnSpPr>
        <p:spPr>
          <a:xfrm>
            <a:off x="5137804" y="4912897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4794708" y="4720885"/>
            <a:ext cx="748923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4" name="Group 393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395" name="Group 39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397" name="Curved Connector 396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8" name="Curved Connector 397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9" name="Curved Connector 398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0" name="Curved Connector 399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1" name="Curved Connector 400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2" name="Curved Connector 401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3" name="TextBox 402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396" name="TextBox 395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404" name="TextBox 403"/>
          <p:cNvSpPr txBox="1"/>
          <p:nvPr/>
        </p:nvSpPr>
        <p:spPr>
          <a:xfrm>
            <a:off x="4817137" y="4343119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4906138" y="5107911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cxnSp>
        <p:nvCxnSpPr>
          <p:cNvPr id="406" name="Straight Arrow Connector 405"/>
          <p:cNvCxnSpPr>
            <a:stCxn id="404" idx="2"/>
          </p:cNvCxnSpPr>
          <p:nvPr/>
        </p:nvCxnSpPr>
        <p:spPr>
          <a:xfrm>
            <a:off x="5146715" y="4575042"/>
            <a:ext cx="2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>
            <a:endCxn id="405" idx="0"/>
          </p:cNvCxnSpPr>
          <p:nvPr/>
        </p:nvCxnSpPr>
        <p:spPr>
          <a:xfrm>
            <a:off x="5142741" y="4912897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/>
          <p:cNvSpPr txBox="1"/>
          <p:nvPr/>
        </p:nvSpPr>
        <p:spPr>
          <a:xfrm>
            <a:off x="4799644" y="4720885"/>
            <a:ext cx="748923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4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1"/>
            <a:ext cx="3682976" cy="42387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7"/>
            <a:ext cx="3357721" cy="28756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31215" y="307254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8520250" y="1704833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cxnSp>
        <p:nvCxnSpPr>
          <p:cNvPr id="491" name="Straight Connector 490"/>
          <p:cNvCxnSpPr/>
          <p:nvPr/>
        </p:nvCxnSpPr>
        <p:spPr>
          <a:xfrm>
            <a:off x="2009843" y="4616433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>
            <a:off x="2009843" y="5055562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extBox 492"/>
          <p:cNvSpPr txBox="1"/>
          <p:nvPr/>
        </p:nvSpPr>
        <p:spPr>
          <a:xfrm>
            <a:off x="6821315" y="435460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6833796" y="46698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6833796" y="5039283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1925903" y="4354604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2018877" y="5144570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18" name="TextBox 517"/>
          <p:cNvSpPr txBox="1"/>
          <p:nvPr/>
        </p:nvSpPr>
        <p:spPr>
          <a:xfrm>
            <a:off x="2487931" y="4731493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cxnSp>
        <p:nvCxnSpPr>
          <p:cNvPr id="520" name="Straight Arrow Connector 519"/>
          <p:cNvCxnSpPr>
            <a:stCxn id="516" idx="2"/>
          </p:cNvCxnSpPr>
          <p:nvPr/>
        </p:nvCxnSpPr>
        <p:spPr>
          <a:xfrm>
            <a:off x="2255481" y="4586527"/>
            <a:ext cx="0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Arrow Connector 520"/>
          <p:cNvCxnSpPr>
            <a:endCxn id="517" idx="0"/>
          </p:cNvCxnSpPr>
          <p:nvPr/>
        </p:nvCxnSpPr>
        <p:spPr>
          <a:xfrm>
            <a:off x="2255480" y="4949556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Curved Connector 521"/>
          <p:cNvCxnSpPr>
            <a:stCxn id="517" idx="3"/>
            <a:endCxn id="518" idx="2"/>
          </p:cNvCxnSpPr>
          <p:nvPr/>
        </p:nvCxnSpPr>
        <p:spPr>
          <a:xfrm flipV="1">
            <a:off x="2492083" y="4963416"/>
            <a:ext cx="264512" cy="2971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/>
          <p:cNvSpPr txBox="1"/>
          <p:nvPr/>
        </p:nvSpPr>
        <p:spPr>
          <a:xfrm>
            <a:off x="2000235" y="4730304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3449878" y="4345186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3427435" y="5135152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3928296" y="4357677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00" name="Straight Arrow Connector 499"/>
          <p:cNvCxnSpPr>
            <a:stCxn id="497" idx="2"/>
          </p:cNvCxnSpPr>
          <p:nvPr/>
        </p:nvCxnSpPr>
        <p:spPr>
          <a:xfrm>
            <a:off x="3664039" y="4577109"/>
            <a:ext cx="0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/>
          <p:cNvCxnSpPr>
            <a:endCxn id="498" idx="0"/>
          </p:cNvCxnSpPr>
          <p:nvPr/>
        </p:nvCxnSpPr>
        <p:spPr>
          <a:xfrm>
            <a:off x="3664038" y="4940138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Curved Connector 501"/>
          <p:cNvCxnSpPr>
            <a:stCxn id="503" idx="3"/>
            <a:endCxn id="499" idx="2"/>
          </p:cNvCxnSpPr>
          <p:nvPr/>
        </p:nvCxnSpPr>
        <p:spPr>
          <a:xfrm flipV="1">
            <a:off x="4042300" y="4589600"/>
            <a:ext cx="178705" cy="24724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/>
          <p:cNvSpPr txBox="1"/>
          <p:nvPr/>
        </p:nvSpPr>
        <p:spPr>
          <a:xfrm>
            <a:off x="3293377" y="4720886"/>
            <a:ext cx="748923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4812202" y="4343119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4901201" y="5107911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3929325" y="4357677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390" name="Straight Arrow Connector 389"/>
          <p:cNvCxnSpPr>
            <a:stCxn id="387" idx="2"/>
          </p:cNvCxnSpPr>
          <p:nvPr/>
        </p:nvCxnSpPr>
        <p:spPr>
          <a:xfrm>
            <a:off x="5141780" y="4575042"/>
            <a:ext cx="1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>
            <a:endCxn id="388" idx="0"/>
          </p:cNvCxnSpPr>
          <p:nvPr/>
        </p:nvCxnSpPr>
        <p:spPr>
          <a:xfrm>
            <a:off x="5137804" y="4912897"/>
            <a:ext cx="0" cy="19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4794708" y="4720885"/>
            <a:ext cx="748923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2" name="Group 391"/>
          <p:cNvGrpSpPr/>
          <p:nvPr/>
        </p:nvGrpSpPr>
        <p:grpSpPr>
          <a:xfrm>
            <a:off x="8650953" y="3011056"/>
            <a:ext cx="1489200" cy="541751"/>
            <a:chOff x="4039320" y="1626986"/>
            <a:chExt cx="1752000" cy="637355"/>
          </a:xfrm>
        </p:grpSpPr>
        <p:grpSp>
          <p:nvGrpSpPr>
            <p:cNvPr id="394" name="Group 393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396" name="Curved Connector 395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7" name="Curved Connector 396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8" name="Curved Connector 397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9" name="Curved Connector 398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0" name="Curved Connector 399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1" name="Curved Connector 400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2" name="TextBox 401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395" name="TextBox 39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496" name="TextBox 495"/>
          <p:cNvSpPr txBox="1"/>
          <p:nvPr/>
        </p:nvSpPr>
        <p:spPr>
          <a:xfrm>
            <a:off x="5851802" y="4336363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5" name="Straight Arrow Connector 504"/>
          <p:cNvCxnSpPr>
            <a:stCxn id="496" idx="2"/>
          </p:cNvCxnSpPr>
          <p:nvPr/>
        </p:nvCxnSpPr>
        <p:spPr>
          <a:xfrm>
            <a:off x="6181380" y="4568286"/>
            <a:ext cx="1" cy="14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7" name="TextBox 506"/>
          <p:cNvSpPr txBox="1"/>
          <p:nvPr/>
        </p:nvSpPr>
        <p:spPr>
          <a:xfrm>
            <a:off x="5940107" y="4714129"/>
            <a:ext cx="53732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</a:p>
        </p:txBody>
      </p:sp>
      <p:sp>
        <p:nvSpPr>
          <p:cNvPr id="403" name="Rectangle 402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20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GPU ISA and Microarchitecture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08197" y="2218710"/>
            <a:ext cx="5836097" cy="3629640"/>
            <a:chOff x="1968053" y="2250460"/>
            <a:chExt cx="4914900" cy="2888211"/>
          </a:xfrm>
        </p:grpSpPr>
        <p:sp>
          <p:nvSpPr>
            <p:cNvPr id="5" name="Down Arrow 4"/>
            <p:cNvSpPr/>
            <p:nvPr/>
          </p:nvSpPr>
          <p:spPr>
            <a:xfrm>
              <a:off x="4196903" y="2250460"/>
              <a:ext cx="3429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4202162" y="3336310"/>
              <a:ext cx="3429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4196903" y="4567171"/>
              <a:ext cx="3429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68053" y="2250460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 Global memory Atomics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82703" y="2250460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Warp Shuffle instructions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25553" y="3358291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 Share memory atomics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68053" y="4560959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Wider type support for atomics operation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25553" y="4574234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Scope for atomics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6383353" y="1768144"/>
            <a:ext cx="12583500" cy="509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Fermi (2010)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Kepler(2012)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Maxwell (2014)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Pascal (2016)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78426" y="715806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278426" y="717076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03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34673" y="1111121"/>
            <a:ext cx="6984815" cy="43411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1597" y="1111122"/>
            <a:ext cx="3552389" cy="1776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5640" y="1272178"/>
            <a:ext cx="4157343" cy="139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  __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codelet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sum(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const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Array&lt;1,int&gt; in) 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3   unsigned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len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4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accum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5   for(unsigned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=0;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len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in.Stride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6 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accum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+= in[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];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7 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8   return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accum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9 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0341" y="2575921"/>
            <a:ext cx="2507224" cy="321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(a) Atomic autonomous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codelet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7403" y="1278505"/>
            <a:ext cx="7114894" cy="411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  __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codelet</a:t>
            </a:r>
            <a:endParaRPr lang="en-US" sz="8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sum(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const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Array&lt;1,int&gt; in) 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3   Vector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4   __shared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5   __shared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()];       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6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7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? in[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8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9   for(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offset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()/2; offset &gt; 0; offset /= 2){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10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+=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+ offset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?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11	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()+offset]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12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13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14  if(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!=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&amp;&amp;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()/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&gt; 0){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15    if(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== 0)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16      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vthread.VectorId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17    if(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vthread.VectorId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== 0){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18  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&lt;=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/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())) ?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19	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20      for(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offset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()/2; offset &gt; 0; offset /= 2){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21    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+=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+ offset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?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22	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()+offset]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23        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24    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25  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26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27  return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28 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5700" y="5120770"/>
            <a:ext cx="2469434" cy="321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(c) Atomic cooperative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codelet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959410" y="1884352"/>
            <a:ext cx="1135094" cy="1416188"/>
            <a:chOff x="5442022" y="85137"/>
            <a:chExt cx="722236" cy="914400"/>
          </a:xfrm>
        </p:grpSpPr>
        <p:grpSp>
          <p:nvGrpSpPr>
            <p:cNvPr id="58" name="Group 57"/>
            <p:cNvGrpSpPr/>
            <p:nvPr/>
          </p:nvGrpSpPr>
          <p:grpSpPr>
            <a:xfrm>
              <a:off x="5574143" y="85137"/>
              <a:ext cx="551662" cy="100959"/>
              <a:chOff x="5087743" y="99220"/>
              <a:chExt cx="615060" cy="143656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579497" y="362929"/>
              <a:ext cx="551662" cy="100959"/>
              <a:chOff x="5087743" y="99220"/>
              <a:chExt cx="615060" cy="143656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 flipH="1">
              <a:off x="5614101" y="187839"/>
              <a:ext cx="271472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5683307" y="187839"/>
              <a:ext cx="271472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5752514" y="187837"/>
              <a:ext cx="269481" cy="176836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5821721" y="187837"/>
              <a:ext cx="269481" cy="176836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683978" y="337836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582267" y="630276"/>
              <a:ext cx="551662" cy="100959"/>
              <a:chOff x="5087743" y="99220"/>
              <a:chExt cx="615060" cy="14365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5691213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15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5616870" y="465631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686077" y="465630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5755284" y="465630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5824490" y="465630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5893697" y="465629"/>
              <a:ext cx="133653" cy="166391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5962904" y="465629"/>
              <a:ext cx="133653" cy="166391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478457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25644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549518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16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19563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758428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583075" y="872235"/>
              <a:ext cx="551662" cy="100959"/>
              <a:chOff x="5087743" y="99220"/>
              <a:chExt cx="615060" cy="143656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5692021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25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79265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28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26452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18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550326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28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620371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27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59237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22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H="1">
              <a:off x="5617679" y="732978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5686885" y="732978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5756092" y="732977"/>
              <a:ext cx="68399" cy="141003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5825299" y="732977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7" idx="2"/>
              <a:endCxn id="101" idx="0"/>
            </p:cNvCxnSpPr>
            <p:nvPr/>
          </p:nvCxnSpPr>
          <p:spPr>
            <a:xfrm flipH="1">
              <a:off x="5894505" y="731234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10" idx="2"/>
              <a:endCxn id="99" idx="0"/>
            </p:cNvCxnSpPr>
            <p:nvPr/>
          </p:nvCxnSpPr>
          <p:spPr>
            <a:xfrm flipH="1">
              <a:off x="5963712" y="731233"/>
              <a:ext cx="66407" cy="141004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11" idx="2"/>
              <a:endCxn id="102" idx="0"/>
            </p:cNvCxnSpPr>
            <p:nvPr/>
          </p:nvCxnSpPr>
          <p:spPr>
            <a:xfrm flipH="1">
              <a:off x="6030927" y="731233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5895337" y="847143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13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47400" y="219788"/>
              <a:ext cx="204982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442115" y="496541"/>
              <a:ext cx="204982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42022" y="741310"/>
              <a:ext cx="204982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11140644" y="3663923"/>
            <a:ext cx="10876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1250023" y="3663923"/>
            <a:ext cx="10876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0983091" y="3625765"/>
            <a:ext cx="422648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28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1090000" y="3624502"/>
            <a:ext cx="422648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92</a:t>
            </a:r>
            <a:endParaRPr lang="en-US" sz="933" dirty="0">
              <a:solidFill>
                <a:schemeClr val="bg1"/>
              </a:solidFill>
            </a:endParaRPr>
          </a:p>
        </p:txBody>
      </p:sp>
      <p:cxnSp>
        <p:nvCxnSpPr>
          <p:cNvPr id="132" name="Straight Arrow Connector 131"/>
          <p:cNvCxnSpPr>
            <a:stCxn id="196" idx="2"/>
            <a:endCxn id="129" idx="0"/>
          </p:cNvCxnSpPr>
          <p:nvPr/>
        </p:nvCxnSpPr>
        <p:spPr>
          <a:xfrm flipH="1">
            <a:off x="11304408" y="3284800"/>
            <a:ext cx="2453" cy="379122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7" idx="2"/>
            <a:endCxn id="128" idx="0"/>
          </p:cNvCxnSpPr>
          <p:nvPr/>
        </p:nvCxnSpPr>
        <p:spPr>
          <a:xfrm>
            <a:off x="10235479" y="3259741"/>
            <a:ext cx="959550" cy="404181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11142942" y="4025096"/>
            <a:ext cx="14987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980665" y="3984311"/>
            <a:ext cx="466667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120</a:t>
            </a:r>
            <a:endParaRPr lang="en-US" sz="933" dirty="0">
              <a:solidFill>
                <a:schemeClr val="bg1"/>
              </a:solidFill>
            </a:endParaRPr>
          </a:p>
        </p:txBody>
      </p:sp>
      <p:cxnSp>
        <p:nvCxnSpPr>
          <p:cNvPr id="136" name="Straight Arrow Connector 135"/>
          <p:cNvCxnSpPr>
            <a:stCxn id="129" idx="2"/>
            <a:endCxn id="134" idx="0"/>
          </p:cNvCxnSpPr>
          <p:nvPr/>
        </p:nvCxnSpPr>
        <p:spPr>
          <a:xfrm flipH="1">
            <a:off x="11217881" y="3820281"/>
            <a:ext cx="86527" cy="204814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0925300" y="3800514"/>
            <a:ext cx="322157" cy="27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+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1033425" y="1871327"/>
            <a:ext cx="1243446" cy="1454272"/>
            <a:chOff x="6137440" y="346141"/>
            <a:chExt cx="791178" cy="938990"/>
          </a:xfrm>
        </p:grpSpPr>
        <p:sp>
          <p:nvSpPr>
            <p:cNvPr id="139" name="Rectangle 138"/>
            <p:cNvSpPr/>
            <p:nvPr/>
          </p:nvSpPr>
          <p:spPr>
            <a:xfrm>
              <a:off x="6171700" y="621192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137440" y="346141"/>
              <a:ext cx="791178" cy="938990"/>
              <a:chOff x="6137440" y="346141"/>
              <a:chExt cx="791178" cy="938990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6137440" y="370731"/>
                <a:ext cx="720560" cy="914400"/>
                <a:chOff x="5443698" y="85137"/>
                <a:chExt cx="720560" cy="914400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5574143" y="85137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219" name="Rectangle 218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579497" y="362929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211" name="Rectangle 210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159" name="Straight Arrow Connector 158"/>
                <p:cNvCxnSpPr/>
                <p:nvPr/>
              </p:nvCxnSpPr>
              <p:spPr>
                <a:xfrm flipH="1">
                  <a:off x="5614101" y="187839"/>
                  <a:ext cx="271472" cy="176835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 flipH="1">
                  <a:off x="5683307" y="187839"/>
                  <a:ext cx="271472" cy="176835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/>
                <p:nvPr/>
              </p:nvCxnSpPr>
              <p:spPr>
                <a:xfrm flipH="1">
                  <a:off x="5752514" y="187837"/>
                  <a:ext cx="269481" cy="176836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/>
                <p:cNvCxnSpPr/>
                <p:nvPr/>
              </p:nvCxnSpPr>
              <p:spPr>
                <a:xfrm flipH="1">
                  <a:off x="5821721" y="187837"/>
                  <a:ext cx="269481" cy="176836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Rectangle 162"/>
                <p:cNvSpPr/>
                <p:nvPr/>
              </p:nvSpPr>
              <p:spPr>
                <a:xfrm>
                  <a:off x="5683978" y="337836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26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4" name="Group 163"/>
                <p:cNvGrpSpPr/>
                <p:nvPr/>
              </p:nvGrpSpPr>
              <p:grpSpPr>
                <a:xfrm>
                  <a:off x="5582267" y="630276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203" name="Rectangle 202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65" name="Rectangle 164"/>
                <p:cNvSpPr/>
                <p:nvPr/>
              </p:nvSpPr>
              <p:spPr>
                <a:xfrm>
                  <a:off x="5691213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39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6" name="Straight Arrow Connector 165"/>
                <p:cNvCxnSpPr/>
                <p:nvPr/>
              </p:nvCxnSpPr>
              <p:spPr>
                <a:xfrm flipH="1">
                  <a:off x="5616870" y="465631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 flipH="1">
                  <a:off x="5686077" y="465630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/>
                <p:nvPr/>
              </p:nvCxnSpPr>
              <p:spPr>
                <a:xfrm flipH="1">
                  <a:off x="5755284" y="465630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/>
                <p:nvPr/>
              </p:nvCxnSpPr>
              <p:spPr>
                <a:xfrm flipH="1">
                  <a:off x="5824490" y="465630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/>
                <p:cNvCxnSpPr/>
                <p:nvPr/>
              </p:nvCxnSpPr>
              <p:spPr>
                <a:xfrm flipH="1">
                  <a:off x="5893697" y="465629"/>
                  <a:ext cx="133653" cy="166391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 flipH="1">
                  <a:off x="5962904" y="465629"/>
                  <a:ext cx="133653" cy="166391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Rectangle 171"/>
                <p:cNvSpPr/>
                <p:nvPr/>
              </p:nvSpPr>
              <p:spPr>
                <a:xfrm>
                  <a:off x="5478457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44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5825644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28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549518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48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619563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36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5758428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26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5583075" y="872235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195" name="Rectangle 194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78" name="Rectangle 177"/>
                <p:cNvSpPr/>
                <p:nvPr/>
              </p:nvSpPr>
              <p:spPr>
                <a:xfrm>
                  <a:off x="5692021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65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5479265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92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5826452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42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5550326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84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5620371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75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5759237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54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84" name="Straight Arrow Connector 183"/>
                <p:cNvCxnSpPr/>
                <p:nvPr/>
              </p:nvCxnSpPr>
              <p:spPr>
                <a:xfrm flipH="1">
                  <a:off x="5617679" y="732978"/>
                  <a:ext cx="68399" cy="141002"/>
                </a:xfrm>
                <a:prstGeom prst="straightConnector1">
                  <a:avLst/>
                </a:prstGeom>
                <a:ln w="0"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 flipH="1">
                  <a:off x="5686885" y="732978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/>
                <p:nvPr/>
              </p:nvCxnSpPr>
              <p:spPr>
                <a:xfrm flipH="1">
                  <a:off x="5756092" y="732977"/>
                  <a:ext cx="68399" cy="141003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/>
                <p:nvPr/>
              </p:nvCxnSpPr>
              <p:spPr>
                <a:xfrm flipH="1">
                  <a:off x="5825299" y="732977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>
                  <a:stCxn id="206" idx="2"/>
                  <a:endCxn id="200" idx="0"/>
                </p:cNvCxnSpPr>
                <p:nvPr/>
              </p:nvCxnSpPr>
              <p:spPr>
                <a:xfrm flipH="1">
                  <a:off x="5894505" y="731234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/>
                <p:cNvCxnSpPr>
                  <a:stCxn id="209" idx="2"/>
                  <a:endCxn id="198" idx="0"/>
                </p:cNvCxnSpPr>
                <p:nvPr/>
              </p:nvCxnSpPr>
              <p:spPr>
                <a:xfrm flipH="1">
                  <a:off x="5963712" y="731233"/>
                  <a:ext cx="66407" cy="141004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>
                  <a:stCxn id="210" idx="2"/>
                  <a:endCxn id="201" idx="0"/>
                </p:cNvCxnSpPr>
                <p:nvPr/>
              </p:nvCxnSpPr>
              <p:spPr>
                <a:xfrm flipH="1">
                  <a:off x="6030927" y="731233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Rectangle 190"/>
                <p:cNvSpPr/>
                <p:nvPr/>
              </p:nvSpPr>
              <p:spPr>
                <a:xfrm>
                  <a:off x="5895337" y="84714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29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5445046" y="230204"/>
                  <a:ext cx="204982" cy="176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33" dirty="0">
                      <a:solidFill>
                        <a:schemeClr val="bg1"/>
                      </a:solidFill>
                    </a:rPr>
                    <a:t>+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5444583" y="488186"/>
                  <a:ext cx="204982" cy="176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33" dirty="0">
                      <a:solidFill>
                        <a:schemeClr val="bg1"/>
                      </a:solidFill>
                    </a:rPr>
                    <a:t>+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5443698" y="740847"/>
                  <a:ext cx="204982" cy="176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33" dirty="0">
                      <a:solidFill>
                        <a:schemeClr val="bg1"/>
                      </a:solidFill>
                    </a:rPr>
                    <a:t>+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2" name="Rectangle 141"/>
              <p:cNvSpPr/>
              <p:nvPr/>
            </p:nvSpPr>
            <p:spPr>
              <a:xfrm>
                <a:off x="6650730" y="34711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302487" y="34738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373683" y="346141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11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444712" y="347698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513918" y="34711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13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580997" y="347395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239665" y="624060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311748" y="624060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445972" y="627500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15214" y="626382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13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656356" y="626298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586586" y="626298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659697" y="893149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589927" y="893149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657080" y="1132845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7" name="Rectangle 226"/>
          <p:cNvSpPr/>
          <p:nvPr/>
        </p:nvSpPr>
        <p:spPr>
          <a:xfrm>
            <a:off x="11292822" y="4025096"/>
            <a:ext cx="10876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11132799" y="3985676"/>
            <a:ext cx="422648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92</a:t>
            </a:r>
            <a:endParaRPr lang="en-US" sz="933" dirty="0">
              <a:solidFill>
                <a:schemeClr val="bg1"/>
              </a:solidFill>
            </a:endParaRPr>
          </a:p>
        </p:txBody>
      </p:sp>
      <p:cxnSp>
        <p:nvCxnSpPr>
          <p:cNvPr id="229" name="Straight Arrow Connector 228"/>
          <p:cNvCxnSpPr>
            <a:stCxn id="121" idx="2"/>
          </p:cNvCxnSpPr>
          <p:nvPr/>
        </p:nvCxnSpPr>
        <p:spPr>
          <a:xfrm>
            <a:off x="10221442" y="2040713"/>
            <a:ext cx="4267" cy="270252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122" idx="2"/>
          </p:cNvCxnSpPr>
          <p:nvPr/>
        </p:nvCxnSpPr>
        <p:spPr>
          <a:xfrm>
            <a:off x="10330210" y="2040714"/>
            <a:ext cx="9299" cy="273182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>
            <a:stCxn id="120" idx="2"/>
          </p:cNvCxnSpPr>
          <p:nvPr/>
        </p:nvCxnSpPr>
        <p:spPr>
          <a:xfrm>
            <a:off x="10438976" y="2040713"/>
            <a:ext cx="12625" cy="271204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124" idx="2"/>
          </p:cNvCxnSpPr>
          <p:nvPr/>
        </p:nvCxnSpPr>
        <p:spPr>
          <a:xfrm>
            <a:off x="10547744" y="2040711"/>
            <a:ext cx="17598" cy="274082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220" idx="2"/>
            <a:endCxn id="212" idx="0"/>
          </p:cNvCxnSpPr>
          <p:nvPr/>
        </p:nvCxnSpPr>
        <p:spPr>
          <a:xfrm>
            <a:off x="11292822" y="2065773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221" idx="2"/>
            <a:endCxn id="213" idx="0"/>
          </p:cNvCxnSpPr>
          <p:nvPr/>
        </p:nvCxnSpPr>
        <p:spPr>
          <a:xfrm>
            <a:off x="11401590" y="2065773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219" idx="2"/>
            <a:endCxn id="211" idx="0"/>
          </p:cNvCxnSpPr>
          <p:nvPr/>
        </p:nvCxnSpPr>
        <p:spPr>
          <a:xfrm>
            <a:off x="11510358" y="2065773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223" idx="2"/>
            <a:endCxn id="215" idx="0"/>
          </p:cNvCxnSpPr>
          <p:nvPr/>
        </p:nvCxnSpPr>
        <p:spPr>
          <a:xfrm>
            <a:off x="11619126" y="2065772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13" idx="2"/>
          </p:cNvCxnSpPr>
          <p:nvPr/>
        </p:nvCxnSpPr>
        <p:spPr>
          <a:xfrm>
            <a:off x="10229856" y="2470949"/>
            <a:ext cx="138" cy="26577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stCxn id="114" idx="2"/>
          </p:cNvCxnSpPr>
          <p:nvPr/>
        </p:nvCxnSpPr>
        <p:spPr>
          <a:xfrm>
            <a:off x="10338624" y="2470949"/>
            <a:ext cx="2492" cy="26577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2" idx="2"/>
          </p:cNvCxnSpPr>
          <p:nvPr/>
        </p:nvCxnSpPr>
        <p:spPr>
          <a:xfrm>
            <a:off x="10447390" y="2470949"/>
            <a:ext cx="176" cy="265444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116" idx="2"/>
          </p:cNvCxnSpPr>
          <p:nvPr/>
        </p:nvCxnSpPr>
        <p:spPr>
          <a:xfrm>
            <a:off x="10556159" y="2470945"/>
            <a:ext cx="1154" cy="265446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117" idx="2"/>
          </p:cNvCxnSpPr>
          <p:nvPr/>
        </p:nvCxnSpPr>
        <p:spPr>
          <a:xfrm>
            <a:off x="10664927" y="2470947"/>
            <a:ext cx="1332" cy="26473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115" idx="2"/>
          </p:cNvCxnSpPr>
          <p:nvPr/>
        </p:nvCxnSpPr>
        <p:spPr>
          <a:xfrm>
            <a:off x="10773693" y="2470947"/>
            <a:ext cx="978" cy="26473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97" idx="0"/>
          </p:cNvCxnSpPr>
          <p:nvPr/>
        </p:nvCxnSpPr>
        <p:spPr>
          <a:xfrm flipH="1">
            <a:off x="10235478" y="2888894"/>
            <a:ext cx="5336" cy="21448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98" idx="0"/>
          </p:cNvCxnSpPr>
          <p:nvPr/>
        </p:nvCxnSpPr>
        <p:spPr>
          <a:xfrm flipH="1">
            <a:off x="10344247" y="2892363"/>
            <a:ext cx="6039" cy="21101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endCxn id="96" idx="0"/>
          </p:cNvCxnSpPr>
          <p:nvPr/>
        </p:nvCxnSpPr>
        <p:spPr>
          <a:xfrm flipH="1">
            <a:off x="10453013" y="2880187"/>
            <a:ext cx="4486" cy="22319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endCxn id="100" idx="0"/>
          </p:cNvCxnSpPr>
          <p:nvPr/>
        </p:nvCxnSpPr>
        <p:spPr>
          <a:xfrm flipH="1">
            <a:off x="10561782" y="2890547"/>
            <a:ext cx="9222" cy="21283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endCxn id="101" idx="0"/>
          </p:cNvCxnSpPr>
          <p:nvPr/>
        </p:nvCxnSpPr>
        <p:spPr>
          <a:xfrm flipH="1">
            <a:off x="10670550" y="2888224"/>
            <a:ext cx="4077" cy="21515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endCxn id="99" idx="0"/>
          </p:cNvCxnSpPr>
          <p:nvPr/>
        </p:nvCxnSpPr>
        <p:spPr>
          <a:xfrm flipH="1">
            <a:off x="10779318" y="2882962"/>
            <a:ext cx="8350" cy="220420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endCxn id="102" idx="0"/>
          </p:cNvCxnSpPr>
          <p:nvPr/>
        </p:nvCxnSpPr>
        <p:spPr>
          <a:xfrm flipH="1">
            <a:off x="10884958" y="2890164"/>
            <a:ext cx="6852" cy="21321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stCxn id="212" idx="2"/>
            <a:endCxn id="204" idx="0"/>
          </p:cNvCxnSpPr>
          <p:nvPr/>
        </p:nvCxnSpPr>
        <p:spPr>
          <a:xfrm>
            <a:off x="11301237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213" idx="2"/>
            <a:endCxn id="205" idx="0"/>
          </p:cNvCxnSpPr>
          <p:nvPr/>
        </p:nvCxnSpPr>
        <p:spPr>
          <a:xfrm>
            <a:off x="11410005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11" idx="2"/>
            <a:endCxn id="203" idx="0"/>
          </p:cNvCxnSpPr>
          <p:nvPr/>
        </p:nvCxnSpPr>
        <p:spPr>
          <a:xfrm>
            <a:off x="11518771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15" idx="2"/>
            <a:endCxn id="207" idx="0"/>
          </p:cNvCxnSpPr>
          <p:nvPr/>
        </p:nvCxnSpPr>
        <p:spPr>
          <a:xfrm>
            <a:off x="11627541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16" idx="2"/>
            <a:endCxn id="208" idx="0"/>
          </p:cNvCxnSpPr>
          <p:nvPr/>
        </p:nvCxnSpPr>
        <p:spPr>
          <a:xfrm>
            <a:off x="11736309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214" idx="2"/>
            <a:endCxn id="206" idx="0"/>
          </p:cNvCxnSpPr>
          <p:nvPr/>
        </p:nvCxnSpPr>
        <p:spPr>
          <a:xfrm>
            <a:off x="11845075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204" idx="2"/>
            <a:endCxn id="196" idx="0"/>
          </p:cNvCxnSpPr>
          <p:nvPr/>
        </p:nvCxnSpPr>
        <p:spPr>
          <a:xfrm>
            <a:off x="11305590" y="2910063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205" idx="2"/>
            <a:endCxn id="197" idx="0"/>
          </p:cNvCxnSpPr>
          <p:nvPr/>
        </p:nvCxnSpPr>
        <p:spPr>
          <a:xfrm>
            <a:off x="11414358" y="2910063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03" idx="2"/>
            <a:endCxn id="195" idx="0"/>
          </p:cNvCxnSpPr>
          <p:nvPr/>
        </p:nvCxnSpPr>
        <p:spPr>
          <a:xfrm>
            <a:off x="11523126" y="2910063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207" idx="2"/>
            <a:endCxn id="199" idx="0"/>
          </p:cNvCxnSpPr>
          <p:nvPr/>
        </p:nvCxnSpPr>
        <p:spPr>
          <a:xfrm>
            <a:off x="11631894" y="2910061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208" idx="2"/>
            <a:endCxn id="200" idx="0"/>
          </p:cNvCxnSpPr>
          <p:nvPr/>
        </p:nvCxnSpPr>
        <p:spPr>
          <a:xfrm>
            <a:off x="11740662" y="2910061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06" idx="2"/>
            <a:endCxn id="198" idx="0"/>
          </p:cNvCxnSpPr>
          <p:nvPr/>
        </p:nvCxnSpPr>
        <p:spPr>
          <a:xfrm>
            <a:off x="11849430" y="2910061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stCxn id="209" idx="2"/>
            <a:endCxn id="201" idx="0"/>
          </p:cNvCxnSpPr>
          <p:nvPr/>
        </p:nvCxnSpPr>
        <p:spPr>
          <a:xfrm>
            <a:off x="11955069" y="2910059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128" idx="2"/>
            <a:endCxn id="134" idx="0"/>
          </p:cNvCxnSpPr>
          <p:nvPr/>
        </p:nvCxnSpPr>
        <p:spPr>
          <a:xfrm>
            <a:off x="11195029" y="3820281"/>
            <a:ext cx="22852" cy="204814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0" name="Group 269"/>
          <p:cNvGrpSpPr/>
          <p:nvPr/>
        </p:nvGrpSpPr>
        <p:grpSpPr>
          <a:xfrm>
            <a:off x="1415641" y="2882330"/>
            <a:ext cx="4218904" cy="2699227"/>
            <a:chOff x="1415641" y="2882330"/>
            <a:chExt cx="4218904" cy="2699227"/>
          </a:xfrm>
        </p:grpSpPr>
        <p:sp>
          <p:nvSpPr>
            <p:cNvPr id="7" name="Rounded Rectangle 6"/>
            <p:cNvSpPr/>
            <p:nvPr/>
          </p:nvSpPr>
          <p:spPr>
            <a:xfrm>
              <a:off x="1445185" y="2882330"/>
              <a:ext cx="3569288" cy="264154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15641" y="3009607"/>
              <a:ext cx="4218904" cy="1823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 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__tunable unsigned 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unsigned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len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unsigned tile = (len+p-1)/p;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Sequence start(…);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Sequence end(…);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Sequence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(…)	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 Map map( sum, partition(in, p, start,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, end));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10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map.atomicAdd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11  return sum(map);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12 }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1520" y="5259803"/>
              <a:ext cx="1853984" cy="321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(b) Compound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59040" y="4670172"/>
              <a:ext cx="2424379" cy="222484"/>
              <a:chOff x="1986011" y="4503265"/>
              <a:chExt cx="4317103" cy="106739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162613" y="4975379"/>
              <a:ext cx="2420807" cy="241030"/>
              <a:chOff x="1986011" y="4503265"/>
              <a:chExt cx="4317103" cy="106739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4" name="TextBox 263"/>
            <p:cNvSpPr txBox="1"/>
            <p:nvPr/>
          </p:nvSpPr>
          <p:spPr>
            <a:xfrm>
              <a:off x="1725481" y="4660501"/>
              <a:ext cx="506766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Tiled: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1636087" y="4959279"/>
              <a:ext cx="601242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Strided</a:t>
              </a:r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656267" y="4147536"/>
              <a:ext cx="1126811" cy="1417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</p:grpSp>
      <p:sp>
        <p:nvSpPr>
          <p:cNvPr id="267" name="TextBox 266"/>
          <p:cNvSpPr txBox="1"/>
          <p:nvPr/>
        </p:nvSpPr>
        <p:spPr>
          <a:xfrm>
            <a:off x="5268313" y="5733860"/>
            <a:ext cx="2692103" cy="34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Tangram Reduction </a:t>
            </a:r>
            <a:r>
              <a:rPr lang="en-US" sz="1350" dirty="0" err="1">
                <a:solidFill>
                  <a:srgbClr val="002060"/>
                </a:solidFill>
              </a:rPr>
              <a:t>Codelets</a:t>
            </a:r>
            <a:endParaRPr lang="en-US" sz="1350" dirty="0">
              <a:solidFill>
                <a:srgbClr val="002060"/>
              </a:solidFill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268312" y="1703896"/>
            <a:ext cx="2534979" cy="258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9" name="Rectangle 268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Tangram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Kernel Synthesis framework for Performance Portable Programming</a:t>
            </a:r>
          </a:p>
          <a:p>
            <a:pPr marL="1399157" lvl="1" indent="-571500">
              <a:buFont typeface="Arial" panose="020B0604020202020204" pitchFamily="34" charset="0"/>
              <a:buChar char="•"/>
            </a:pPr>
            <a:r>
              <a:rPr lang="en-US" dirty="0"/>
              <a:t>Provide representations for SIMD utilization (Vector primitive)</a:t>
            </a:r>
          </a:p>
          <a:p>
            <a:pPr marL="1399157" lvl="1" indent="-571500">
              <a:buFont typeface="Arial" panose="020B0604020202020204" pitchFamily="34" charset="0"/>
              <a:buChar char="•"/>
            </a:pPr>
            <a:r>
              <a:rPr lang="en-US" dirty="0"/>
              <a:t>Provide an architectural hierarchy model to guide composition</a:t>
            </a:r>
          </a:p>
          <a:p>
            <a:pPr marL="1399157" lvl="1" indent="-571500">
              <a:buFont typeface="Arial" panose="020B0604020202020204" pitchFamily="34" charset="0"/>
              <a:buChar char="•"/>
            </a:pPr>
            <a:r>
              <a:rPr lang="en-US" dirty="0"/>
              <a:t>Exhaustive space exploration, tuning parameters</a:t>
            </a:r>
          </a:p>
          <a:p>
            <a:pPr marL="1399157" lvl="1" indent="-571500">
              <a:buFont typeface="Arial" panose="020B0604020202020204" pitchFamily="34" charset="0"/>
              <a:buChar char="•"/>
            </a:pPr>
            <a:r>
              <a:rPr lang="en-US" dirty="0"/>
              <a:t>Targets multiple backend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48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ounded Rectangle 287"/>
          <p:cNvSpPr/>
          <p:nvPr/>
        </p:nvSpPr>
        <p:spPr>
          <a:xfrm>
            <a:off x="1727202" y="3207122"/>
            <a:ext cx="9521189" cy="28351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287" name="Rounded Rectangle 286"/>
          <p:cNvSpPr/>
          <p:nvPr/>
        </p:nvSpPr>
        <p:spPr>
          <a:xfrm>
            <a:off x="1731003" y="1613843"/>
            <a:ext cx="9517388" cy="15693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255" name="Rectangle 254"/>
          <p:cNvSpPr/>
          <p:nvPr/>
        </p:nvSpPr>
        <p:spPr>
          <a:xfrm>
            <a:off x="1715686" y="3165076"/>
            <a:ext cx="6840880" cy="2884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7" dirty="0">
                <a:latin typeface="Consolas"/>
                <a:cs typeface="Consolas"/>
              </a:rPr>
              <a:t>1  __</a:t>
            </a:r>
            <a:r>
              <a:rPr lang="en-US" sz="907" dirty="0" err="1">
                <a:latin typeface="Consolas"/>
                <a:cs typeface="Consolas"/>
              </a:rPr>
              <a:t>codelet</a:t>
            </a:r>
            <a:r>
              <a:rPr lang="en-US" sz="907" dirty="0">
                <a:latin typeface="Consolas"/>
                <a:cs typeface="Consolas"/>
              </a:rPr>
              <a:t> __coop __tag(shared_V2)</a:t>
            </a:r>
          </a:p>
          <a:p>
            <a:r>
              <a:rPr lang="en-US" sz="907" dirty="0">
                <a:latin typeface="Consolas"/>
                <a:cs typeface="Consolas"/>
              </a:rPr>
              <a:t>2 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sum(</a:t>
            </a:r>
            <a:r>
              <a:rPr lang="en-US" sz="907" dirty="0" err="1">
                <a:latin typeface="Consolas"/>
                <a:cs typeface="Consolas"/>
              </a:rPr>
              <a:t>const</a:t>
            </a:r>
            <a:r>
              <a:rPr lang="en-US" sz="907" dirty="0">
                <a:latin typeface="Consolas"/>
                <a:cs typeface="Consolas"/>
              </a:rPr>
              <a:t> Array&lt;1,int&gt; in) {</a:t>
            </a:r>
          </a:p>
          <a:p>
            <a:r>
              <a:rPr lang="en-US" sz="907" dirty="0">
                <a:latin typeface="Consolas"/>
                <a:cs typeface="Consolas"/>
              </a:rPr>
              <a:t>3   Vector </a:t>
            </a:r>
            <a:r>
              <a:rPr lang="en-US" sz="907" dirty="0" err="1">
                <a:latin typeface="Consolas"/>
                <a:cs typeface="Consolas"/>
              </a:rPr>
              <a:t>vthread</a:t>
            </a:r>
            <a:r>
              <a:rPr lang="en-US" sz="907" dirty="0">
                <a:latin typeface="Consolas"/>
                <a:cs typeface="Consolas"/>
              </a:rPr>
              <a:t>();</a:t>
            </a:r>
          </a:p>
          <a:p>
            <a:r>
              <a:rPr lang="en-US" sz="907" dirty="0">
                <a:latin typeface="Consolas"/>
                <a:cs typeface="Consolas"/>
              </a:rPr>
              <a:t>4   __shared _</a:t>
            </a:r>
            <a:r>
              <a:rPr lang="en-US" sz="907" dirty="0" err="1">
                <a:latin typeface="Consolas"/>
                <a:cs typeface="Consolas"/>
              </a:rPr>
              <a:t>atomicAdd</a:t>
            </a:r>
            <a:r>
              <a:rPr lang="en-US" sz="907" dirty="0">
                <a:latin typeface="Consolas"/>
                <a:cs typeface="Consolas"/>
              </a:rPr>
              <a:t>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partial;</a:t>
            </a:r>
          </a:p>
          <a:p>
            <a:r>
              <a:rPr lang="en-US" sz="907" dirty="0">
                <a:latin typeface="Consolas"/>
                <a:cs typeface="Consolas"/>
              </a:rPr>
              <a:t>5   __shared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[</a:t>
            </a:r>
            <a:r>
              <a:rPr lang="en-US" sz="907" dirty="0" err="1">
                <a:latin typeface="Consolas"/>
                <a:cs typeface="Consolas"/>
              </a:rPr>
              <a:t>in.Size</a:t>
            </a:r>
            <a:r>
              <a:rPr lang="en-US" sz="907" dirty="0">
                <a:latin typeface="Consolas"/>
                <a:cs typeface="Consolas"/>
              </a:rPr>
              <a:t>()];        </a:t>
            </a:r>
          </a:p>
          <a:p>
            <a:r>
              <a:rPr lang="en-US" sz="907" dirty="0">
                <a:latin typeface="Consolas"/>
                <a:cs typeface="Consolas"/>
              </a:rPr>
              <a:t>6  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 = 0;</a:t>
            </a:r>
          </a:p>
          <a:p>
            <a:r>
              <a:rPr lang="en-US" sz="907" dirty="0">
                <a:latin typeface="Consolas"/>
                <a:cs typeface="Consolas"/>
              </a:rPr>
              <a:t>7  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 = (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 &lt; </a:t>
            </a:r>
            <a:r>
              <a:rPr lang="en-US" sz="907" dirty="0" err="1">
                <a:latin typeface="Consolas"/>
                <a:cs typeface="Consolas"/>
              </a:rPr>
              <a:t>in.Size</a:t>
            </a:r>
            <a:r>
              <a:rPr lang="en-US" sz="907" dirty="0">
                <a:latin typeface="Consolas"/>
                <a:cs typeface="Consolas"/>
              </a:rPr>
              <a:t>()) ? in[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()] : 0;</a:t>
            </a:r>
          </a:p>
          <a:p>
            <a:r>
              <a:rPr lang="en-US" sz="907" dirty="0">
                <a:latin typeface="Consolas"/>
                <a:cs typeface="Consolas"/>
              </a:rPr>
              <a:t>8  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[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()] =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;</a:t>
            </a:r>
          </a:p>
          <a:p>
            <a:r>
              <a:rPr lang="en-US" sz="907" dirty="0">
                <a:latin typeface="Consolas"/>
                <a:cs typeface="Consolas"/>
              </a:rPr>
              <a:t>9   for(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offset = </a:t>
            </a:r>
            <a:r>
              <a:rPr lang="en-US" sz="907" dirty="0" err="1">
                <a:latin typeface="Consolas"/>
                <a:cs typeface="Consolas"/>
              </a:rPr>
              <a:t>vthread.MaxSize</a:t>
            </a:r>
            <a:r>
              <a:rPr lang="en-US" sz="907" dirty="0">
                <a:latin typeface="Consolas"/>
                <a:cs typeface="Consolas"/>
              </a:rPr>
              <a:t>()/2; offset &gt; 0; offset /= 2){</a:t>
            </a:r>
          </a:p>
          <a:p>
            <a:r>
              <a:rPr lang="en-US" sz="907" dirty="0">
                <a:latin typeface="Consolas"/>
                <a:cs typeface="Consolas"/>
              </a:rPr>
              <a:t>10   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 += (</a:t>
            </a:r>
            <a:r>
              <a:rPr lang="en-US" sz="907" dirty="0" err="1">
                <a:latin typeface="Consolas"/>
                <a:cs typeface="Consolas"/>
              </a:rPr>
              <a:t>vthread.LaneId</a:t>
            </a:r>
            <a:r>
              <a:rPr lang="en-US" sz="907" dirty="0">
                <a:latin typeface="Consolas"/>
                <a:cs typeface="Consolas"/>
              </a:rPr>
              <a:t>() + offset &lt; </a:t>
            </a:r>
            <a:r>
              <a:rPr lang="en-US" sz="907" dirty="0" err="1">
                <a:latin typeface="Consolas"/>
                <a:cs typeface="Consolas"/>
              </a:rPr>
              <a:t>vthread.Size</a:t>
            </a:r>
            <a:r>
              <a:rPr lang="en-US" sz="907" dirty="0">
                <a:latin typeface="Consolas"/>
                <a:cs typeface="Consolas"/>
              </a:rPr>
              <a:t>()) ?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[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()+offset] : 0;</a:t>
            </a:r>
          </a:p>
          <a:p>
            <a:r>
              <a:rPr lang="en-US" sz="907" dirty="0">
                <a:latin typeface="Consolas"/>
                <a:cs typeface="Consolas"/>
              </a:rPr>
              <a:t>12   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[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()] =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;</a:t>
            </a:r>
          </a:p>
          <a:p>
            <a:r>
              <a:rPr lang="en-US" sz="907" dirty="0">
                <a:latin typeface="Consolas"/>
                <a:cs typeface="Consolas"/>
              </a:rPr>
              <a:t>13  }</a:t>
            </a:r>
          </a:p>
          <a:p>
            <a:r>
              <a:rPr lang="en-US" sz="907" dirty="0">
                <a:latin typeface="Consolas"/>
                <a:cs typeface="Consolas"/>
              </a:rPr>
              <a:t>14  if(</a:t>
            </a:r>
            <a:r>
              <a:rPr lang="en-US" sz="907" dirty="0" err="1">
                <a:latin typeface="Consolas"/>
                <a:cs typeface="Consolas"/>
              </a:rPr>
              <a:t>in.Size</a:t>
            </a:r>
            <a:r>
              <a:rPr lang="en-US" sz="907" dirty="0">
                <a:latin typeface="Consolas"/>
                <a:cs typeface="Consolas"/>
              </a:rPr>
              <a:t>() != </a:t>
            </a:r>
            <a:r>
              <a:rPr lang="en-US" sz="907" dirty="0" err="1">
                <a:latin typeface="Consolas"/>
                <a:cs typeface="Consolas"/>
              </a:rPr>
              <a:t>vthread.MaxSize</a:t>
            </a:r>
            <a:r>
              <a:rPr lang="en-US" sz="907" dirty="0">
                <a:latin typeface="Consolas"/>
                <a:cs typeface="Consolas"/>
              </a:rPr>
              <a:t>() &amp;&amp; </a:t>
            </a:r>
            <a:r>
              <a:rPr lang="en-US" sz="907" dirty="0" err="1">
                <a:latin typeface="Consolas"/>
                <a:cs typeface="Consolas"/>
              </a:rPr>
              <a:t>in.Size</a:t>
            </a:r>
            <a:r>
              <a:rPr lang="en-US" sz="907" dirty="0">
                <a:latin typeface="Consolas"/>
                <a:cs typeface="Consolas"/>
              </a:rPr>
              <a:t>()/</a:t>
            </a:r>
            <a:r>
              <a:rPr lang="en-US" sz="907" dirty="0" err="1">
                <a:latin typeface="Consolas"/>
                <a:cs typeface="Consolas"/>
              </a:rPr>
              <a:t>vthread.MaxSize</a:t>
            </a:r>
            <a:r>
              <a:rPr lang="en-US" sz="907" dirty="0">
                <a:latin typeface="Consolas"/>
                <a:cs typeface="Consolas"/>
              </a:rPr>
              <a:t>() &gt; 0){</a:t>
            </a:r>
          </a:p>
          <a:p>
            <a:r>
              <a:rPr lang="en-US" sz="907" dirty="0">
                <a:latin typeface="Consolas"/>
                <a:cs typeface="Consolas"/>
              </a:rPr>
              <a:t>15    if(</a:t>
            </a:r>
            <a:r>
              <a:rPr lang="en-US" sz="907" dirty="0" err="1">
                <a:latin typeface="Consolas"/>
                <a:cs typeface="Consolas"/>
              </a:rPr>
              <a:t>vthread.LaneId</a:t>
            </a:r>
            <a:r>
              <a:rPr lang="en-US" sz="907" dirty="0">
                <a:latin typeface="Consolas"/>
                <a:cs typeface="Consolas"/>
              </a:rPr>
              <a:t>() == 0)</a:t>
            </a:r>
          </a:p>
          <a:p>
            <a:r>
              <a:rPr lang="en-US" sz="907" dirty="0">
                <a:latin typeface="Consolas"/>
                <a:cs typeface="Consolas"/>
              </a:rPr>
              <a:t>16      partial =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;</a:t>
            </a:r>
          </a:p>
          <a:p>
            <a:r>
              <a:rPr lang="en-US" sz="907" dirty="0">
                <a:latin typeface="Consolas"/>
                <a:cs typeface="Consolas"/>
              </a:rPr>
              <a:t>17    if(</a:t>
            </a:r>
            <a:r>
              <a:rPr lang="en-US" sz="907" dirty="0" err="1">
                <a:latin typeface="Consolas"/>
                <a:cs typeface="Consolas"/>
              </a:rPr>
              <a:t>vthread.VectorId</a:t>
            </a:r>
            <a:r>
              <a:rPr lang="en-US" sz="907" dirty="0">
                <a:latin typeface="Consolas"/>
                <a:cs typeface="Consolas"/>
              </a:rPr>
              <a:t>() == 0)</a:t>
            </a:r>
          </a:p>
          <a:p>
            <a:r>
              <a:rPr lang="en-US" sz="907" dirty="0">
                <a:latin typeface="Consolas"/>
                <a:cs typeface="Consolas"/>
              </a:rPr>
              <a:t>18     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 = partial    </a:t>
            </a:r>
          </a:p>
          <a:p>
            <a:r>
              <a:rPr lang="en-US" sz="907" dirty="0">
                <a:latin typeface="Consolas"/>
                <a:cs typeface="Consolas"/>
              </a:rPr>
              <a:t>19  }</a:t>
            </a:r>
          </a:p>
          <a:p>
            <a:r>
              <a:rPr lang="en-US" sz="907" dirty="0">
                <a:latin typeface="Consolas"/>
                <a:cs typeface="Consolas"/>
              </a:rPr>
              <a:t>20  return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;</a:t>
            </a:r>
          </a:p>
          <a:p>
            <a:r>
              <a:rPr lang="en-US" sz="907" dirty="0">
                <a:latin typeface="Consolas"/>
                <a:cs typeface="Consolas"/>
              </a:rPr>
              <a:t>21 }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9030538" y="5254968"/>
            <a:ext cx="181195" cy="1525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0" dirty="0">
              <a:solidFill>
                <a:schemeClr val="tx1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8905896" y="5224878"/>
            <a:ext cx="406370" cy="2283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4" dirty="0">
                <a:solidFill>
                  <a:schemeClr val="tx1"/>
                </a:solidFill>
              </a:rPr>
              <a:t>120</a:t>
            </a:r>
            <a:endParaRPr lang="en-US" sz="907" dirty="0">
              <a:solidFill>
                <a:schemeClr val="tx1"/>
              </a:solidFill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8407719" y="5224878"/>
            <a:ext cx="1096038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7" dirty="0" err="1"/>
              <a:t>atomicAdd</a:t>
            </a:r>
            <a:r>
              <a:rPr lang="en-US" sz="907" dirty="0"/>
              <a:t>(       )</a:t>
            </a:r>
            <a:endParaRPr lang="en-US" sz="2417" dirty="0"/>
          </a:p>
        </p:txBody>
      </p:sp>
      <p:sp>
        <p:nvSpPr>
          <p:cNvPr id="518" name="Rectangle 517"/>
          <p:cNvSpPr/>
          <p:nvPr/>
        </p:nvSpPr>
        <p:spPr>
          <a:xfrm>
            <a:off x="1728739" y="1778777"/>
            <a:ext cx="6840880" cy="134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7" dirty="0">
                <a:latin typeface="Consolas"/>
                <a:cs typeface="Consolas"/>
              </a:rPr>
              <a:t>1  __</a:t>
            </a:r>
            <a:r>
              <a:rPr lang="en-US" sz="907" dirty="0" err="1">
                <a:latin typeface="Consolas"/>
                <a:cs typeface="Consolas"/>
              </a:rPr>
              <a:t>codelet</a:t>
            </a:r>
            <a:r>
              <a:rPr lang="en-US" sz="907" dirty="0">
                <a:latin typeface="Consolas"/>
                <a:cs typeface="Consolas"/>
              </a:rPr>
              <a:t> __coop __tag(shared_V1)</a:t>
            </a:r>
          </a:p>
          <a:p>
            <a:r>
              <a:rPr lang="en-US" sz="907" dirty="0">
                <a:latin typeface="Consolas"/>
                <a:cs typeface="Consolas"/>
              </a:rPr>
              <a:t>2 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sum(</a:t>
            </a:r>
            <a:r>
              <a:rPr lang="en-US" sz="907" dirty="0" err="1">
                <a:latin typeface="Consolas"/>
                <a:cs typeface="Consolas"/>
              </a:rPr>
              <a:t>const</a:t>
            </a:r>
            <a:r>
              <a:rPr lang="en-US" sz="907" dirty="0">
                <a:latin typeface="Consolas"/>
                <a:cs typeface="Consolas"/>
              </a:rPr>
              <a:t> Array&lt;1,int&gt; in) {</a:t>
            </a:r>
          </a:p>
          <a:p>
            <a:r>
              <a:rPr lang="en-US" sz="907" dirty="0">
                <a:latin typeface="Consolas"/>
                <a:cs typeface="Consolas"/>
              </a:rPr>
              <a:t>3   Vector </a:t>
            </a:r>
            <a:r>
              <a:rPr lang="en-US" sz="907" dirty="0" err="1">
                <a:latin typeface="Consolas"/>
                <a:cs typeface="Consolas"/>
              </a:rPr>
              <a:t>vthread</a:t>
            </a:r>
            <a:r>
              <a:rPr lang="en-US" sz="907" dirty="0">
                <a:latin typeface="Consolas"/>
                <a:cs typeface="Consolas"/>
              </a:rPr>
              <a:t>();</a:t>
            </a:r>
          </a:p>
          <a:p>
            <a:r>
              <a:rPr lang="en-US" sz="907" dirty="0">
                <a:latin typeface="Consolas"/>
                <a:cs typeface="Consolas"/>
              </a:rPr>
              <a:t>4   __shared _</a:t>
            </a:r>
            <a:r>
              <a:rPr lang="en-US" sz="907" dirty="0" err="1">
                <a:latin typeface="Consolas"/>
                <a:cs typeface="Consolas"/>
              </a:rPr>
              <a:t>atomicAdd</a:t>
            </a:r>
            <a:r>
              <a:rPr lang="en-US" sz="907" dirty="0">
                <a:latin typeface="Consolas"/>
                <a:cs typeface="Consolas"/>
              </a:rPr>
              <a:t>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;        </a:t>
            </a:r>
          </a:p>
          <a:p>
            <a:r>
              <a:rPr lang="en-US" sz="907" dirty="0">
                <a:latin typeface="Consolas"/>
                <a:cs typeface="Consolas"/>
              </a:rPr>
              <a:t>5  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 = 0;</a:t>
            </a:r>
          </a:p>
          <a:p>
            <a:r>
              <a:rPr lang="en-US" sz="907" dirty="0">
                <a:latin typeface="Consolas"/>
                <a:cs typeface="Consolas"/>
              </a:rPr>
              <a:t>6  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 = (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 &lt; </a:t>
            </a:r>
            <a:r>
              <a:rPr lang="en-US" sz="907" dirty="0" err="1">
                <a:latin typeface="Consolas"/>
                <a:cs typeface="Consolas"/>
              </a:rPr>
              <a:t>in.Size</a:t>
            </a:r>
            <a:r>
              <a:rPr lang="en-US" sz="907" dirty="0">
                <a:latin typeface="Consolas"/>
                <a:cs typeface="Consolas"/>
              </a:rPr>
              <a:t>()) ? in[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()] : 0;</a:t>
            </a:r>
          </a:p>
          <a:p>
            <a:r>
              <a:rPr lang="en-US" sz="907" dirty="0">
                <a:latin typeface="Consolas"/>
                <a:cs typeface="Consolas"/>
              </a:rPr>
              <a:t>7  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 =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;</a:t>
            </a:r>
          </a:p>
          <a:p>
            <a:r>
              <a:rPr lang="en-US" sz="907" dirty="0">
                <a:latin typeface="Consolas"/>
                <a:cs typeface="Consolas"/>
              </a:rPr>
              <a:t>8   return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;</a:t>
            </a:r>
          </a:p>
          <a:p>
            <a:r>
              <a:rPr lang="en-US" sz="907" dirty="0">
                <a:latin typeface="Consolas"/>
                <a:cs typeface="Consolas"/>
              </a:rPr>
              <a:t>9  }</a:t>
            </a:r>
          </a:p>
        </p:txBody>
      </p:sp>
      <p:grpSp>
        <p:nvGrpSpPr>
          <p:cNvPr id="596" name="Group 595"/>
          <p:cNvGrpSpPr/>
          <p:nvPr/>
        </p:nvGrpSpPr>
        <p:grpSpPr>
          <a:xfrm>
            <a:off x="8041387" y="2023523"/>
            <a:ext cx="833622" cy="152560"/>
            <a:chOff x="5087743" y="99220"/>
            <a:chExt cx="615060" cy="143656"/>
          </a:xfrm>
        </p:grpSpPr>
        <p:sp>
          <p:nvSpPr>
            <p:cNvPr id="658" name="Rectangle 657"/>
            <p:cNvSpPr/>
            <p:nvPr/>
          </p:nvSpPr>
          <p:spPr>
            <a:xfrm>
              <a:off x="5242063" y="99223"/>
              <a:ext cx="77160" cy="143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5087743" y="99223"/>
              <a:ext cx="77160" cy="143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0</a:t>
              </a:r>
              <a:endParaRPr lang="en-US" sz="1360" dirty="0">
                <a:solidFill>
                  <a:schemeClr val="tx1"/>
                </a:solidFill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5164903" y="99223"/>
              <a:ext cx="77160" cy="143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5473543" y="99222"/>
              <a:ext cx="77160" cy="143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5319223" y="99222"/>
              <a:ext cx="77160" cy="143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5396383" y="99222"/>
              <a:ext cx="77160" cy="143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5548483" y="99220"/>
              <a:ext cx="77160" cy="143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5625643" y="99220"/>
              <a:ext cx="77160" cy="143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cxnSp>
        <p:nvCxnSpPr>
          <p:cNvPr id="598" name="Straight Arrow Connector 597"/>
          <p:cNvCxnSpPr>
            <a:endCxn id="667" idx="0"/>
          </p:cNvCxnSpPr>
          <p:nvPr/>
        </p:nvCxnSpPr>
        <p:spPr>
          <a:xfrm>
            <a:off x="8490590" y="2175759"/>
            <a:ext cx="487528" cy="277285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>
            <a:endCxn id="667" idx="0"/>
          </p:cNvCxnSpPr>
          <p:nvPr/>
        </p:nvCxnSpPr>
        <p:spPr>
          <a:xfrm>
            <a:off x="8595167" y="2175759"/>
            <a:ext cx="382951" cy="277285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>
            <a:endCxn id="667" idx="0"/>
          </p:cNvCxnSpPr>
          <p:nvPr/>
        </p:nvCxnSpPr>
        <p:spPr>
          <a:xfrm>
            <a:off x="8696741" y="2175757"/>
            <a:ext cx="281378" cy="277287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>
            <a:endCxn id="667" idx="0"/>
          </p:cNvCxnSpPr>
          <p:nvPr/>
        </p:nvCxnSpPr>
        <p:spPr>
          <a:xfrm>
            <a:off x="8801320" y="2175757"/>
            <a:ext cx="176799" cy="277287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8" name="Straight Arrow Connector 527"/>
          <p:cNvCxnSpPr>
            <a:endCxn id="667" idx="0"/>
          </p:cNvCxnSpPr>
          <p:nvPr/>
        </p:nvCxnSpPr>
        <p:spPr>
          <a:xfrm flipH="1">
            <a:off x="8978118" y="2180559"/>
            <a:ext cx="131340" cy="272485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9" name="Straight Arrow Connector 528"/>
          <p:cNvCxnSpPr>
            <a:endCxn id="667" idx="0"/>
          </p:cNvCxnSpPr>
          <p:nvPr/>
        </p:nvCxnSpPr>
        <p:spPr>
          <a:xfrm flipH="1">
            <a:off x="8978117" y="2180559"/>
            <a:ext cx="235921" cy="272485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0" name="Straight Arrow Connector 529"/>
          <p:cNvCxnSpPr>
            <a:endCxn id="667" idx="0"/>
          </p:cNvCxnSpPr>
          <p:nvPr/>
        </p:nvCxnSpPr>
        <p:spPr>
          <a:xfrm flipH="1">
            <a:off x="8978118" y="2180559"/>
            <a:ext cx="340499" cy="272485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1" name="Straight Arrow Connector 530"/>
          <p:cNvCxnSpPr>
            <a:endCxn id="667" idx="0"/>
          </p:cNvCxnSpPr>
          <p:nvPr/>
        </p:nvCxnSpPr>
        <p:spPr>
          <a:xfrm flipH="1">
            <a:off x="8978118" y="2180557"/>
            <a:ext cx="445077" cy="272486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7" name="Rectangle 666"/>
          <p:cNvSpPr/>
          <p:nvPr/>
        </p:nvSpPr>
        <p:spPr>
          <a:xfrm>
            <a:off x="8905897" y="2453044"/>
            <a:ext cx="144442" cy="1525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0" dirty="0">
              <a:solidFill>
                <a:schemeClr val="tx1"/>
              </a:solidFill>
            </a:endParaRPr>
          </a:p>
        </p:txBody>
      </p:sp>
      <p:sp>
        <p:nvSpPr>
          <p:cNvPr id="668" name="Rectangle 667"/>
          <p:cNvSpPr/>
          <p:nvPr/>
        </p:nvSpPr>
        <p:spPr>
          <a:xfrm>
            <a:off x="8776402" y="2410359"/>
            <a:ext cx="406370" cy="2283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4" dirty="0">
                <a:solidFill>
                  <a:schemeClr val="tx1"/>
                </a:solidFill>
              </a:rPr>
              <a:t>120</a:t>
            </a:r>
            <a:endParaRPr lang="en-US" sz="907" dirty="0">
              <a:solidFill>
                <a:schemeClr val="tx1"/>
              </a:solidFill>
            </a:endParaRPr>
          </a:p>
        </p:txBody>
      </p:sp>
      <p:sp>
        <p:nvSpPr>
          <p:cNvPr id="669" name="TextBox 668"/>
          <p:cNvSpPr txBox="1"/>
          <p:nvPr/>
        </p:nvSpPr>
        <p:spPr>
          <a:xfrm>
            <a:off x="8277028" y="2413219"/>
            <a:ext cx="1037181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7" dirty="0" err="1"/>
              <a:t>atomicAdd</a:t>
            </a:r>
            <a:r>
              <a:rPr lang="en-US" sz="907" dirty="0"/>
              <a:t>(      )</a:t>
            </a:r>
            <a:endParaRPr lang="en-US" sz="2417" dirty="0"/>
          </a:p>
        </p:txBody>
      </p:sp>
      <p:cxnSp>
        <p:nvCxnSpPr>
          <p:cNvPr id="670" name="Straight Arrow Connector 669"/>
          <p:cNvCxnSpPr>
            <a:stCxn id="662" idx="2"/>
            <a:endCxn id="667" idx="0"/>
          </p:cNvCxnSpPr>
          <p:nvPr/>
        </p:nvCxnSpPr>
        <p:spPr>
          <a:xfrm>
            <a:off x="8407417" y="2176080"/>
            <a:ext cx="570702" cy="276963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1" name="Straight Arrow Connector 670"/>
          <p:cNvCxnSpPr>
            <a:stCxn id="658" idx="2"/>
            <a:endCxn id="667" idx="0"/>
          </p:cNvCxnSpPr>
          <p:nvPr/>
        </p:nvCxnSpPr>
        <p:spPr>
          <a:xfrm>
            <a:off x="8302835" y="2176083"/>
            <a:ext cx="675283" cy="276961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2" name="Straight Arrow Connector 671"/>
          <p:cNvCxnSpPr>
            <a:stCxn id="660" idx="2"/>
            <a:endCxn id="667" idx="0"/>
          </p:cNvCxnSpPr>
          <p:nvPr/>
        </p:nvCxnSpPr>
        <p:spPr>
          <a:xfrm>
            <a:off x="8198258" y="2176083"/>
            <a:ext cx="779860" cy="276961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3" name="Straight Arrow Connector 672"/>
          <p:cNvCxnSpPr>
            <a:stCxn id="659" idx="2"/>
            <a:endCxn id="667" idx="0"/>
          </p:cNvCxnSpPr>
          <p:nvPr/>
        </p:nvCxnSpPr>
        <p:spPr>
          <a:xfrm>
            <a:off x="8093678" y="2176083"/>
            <a:ext cx="884440" cy="276961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4" name="Straight Arrow Connector 673"/>
          <p:cNvCxnSpPr>
            <a:endCxn id="667" idx="0"/>
          </p:cNvCxnSpPr>
          <p:nvPr/>
        </p:nvCxnSpPr>
        <p:spPr>
          <a:xfrm flipH="1">
            <a:off x="8978117" y="2180557"/>
            <a:ext cx="549658" cy="272486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5" name="Straight Arrow Connector 674"/>
          <p:cNvCxnSpPr>
            <a:endCxn id="667" idx="0"/>
          </p:cNvCxnSpPr>
          <p:nvPr/>
        </p:nvCxnSpPr>
        <p:spPr>
          <a:xfrm flipH="1">
            <a:off x="8978119" y="2180557"/>
            <a:ext cx="654236" cy="272486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6" name="Straight Arrow Connector 675"/>
          <p:cNvCxnSpPr>
            <a:endCxn id="667" idx="0"/>
          </p:cNvCxnSpPr>
          <p:nvPr/>
        </p:nvCxnSpPr>
        <p:spPr>
          <a:xfrm flipH="1">
            <a:off x="8978117" y="2180556"/>
            <a:ext cx="755806" cy="272488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7" name="Straight Arrow Connector 676"/>
          <p:cNvCxnSpPr>
            <a:endCxn id="667" idx="0"/>
          </p:cNvCxnSpPr>
          <p:nvPr/>
        </p:nvCxnSpPr>
        <p:spPr>
          <a:xfrm flipH="1">
            <a:off x="8978119" y="2180556"/>
            <a:ext cx="860385" cy="272488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8" name="TextBox 677"/>
          <p:cNvSpPr txBox="1"/>
          <p:nvPr/>
        </p:nvSpPr>
        <p:spPr>
          <a:xfrm>
            <a:off x="7836134" y="2735032"/>
            <a:ext cx="2545890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60" dirty="0">
                <a:latin typeface="Times New Roman" pitchFamily="18" charset="0"/>
                <a:cs typeface="Times New Roman" pitchFamily="18" charset="0"/>
              </a:rPr>
              <a:t>(a)Atomic for single accumulator </a:t>
            </a:r>
          </a:p>
        </p:txBody>
      </p:sp>
      <p:sp>
        <p:nvSpPr>
          <p:cNvPr id="679" name="TextBox 678"/>
          <p:cNvSpPr txBox="1"/>
          <p:nvPr/>
        </p:nvSpPr>
        <p:spPr>
          <a:xfrm>
            <a:off x="7836023" y="5553802"/>
            <a:ext cx="2169184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60" dirty="0">
                <a:latin typeface="Times New Roman" pitchFamily="18" charset="0"/>
                <a:cs typeface="Times New Roman" pitchFamily="18" charset="0"/>
              </a:rPr>
              <a:t>(b) Atomic for partial results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15685" y="3172187"/>
            <a:ext cx="10361663" cy="74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9071743" y="1988743"/>
            <a:ext cx="984890" cy="230742"/>
            <a:chOff x="5789355" y="536054"/>
            <a:chExt cx="651766" cy="152697"/>
          </a:xfrm>
        </p:grpSpPr>
        <p:grpSp>
          <p:nvGrpSpPr>
            <p:cNvPr id="614" name="Group 613"/>
            <p:cNvGrpSpPr/>
            <p:nvPr/>
          </p:nvGrpSpPr>
          <p:grpSpPr>
            <a:xfrm>
              <a:off x="5789355" y="560644"/>
              <a:ext cx="551662" cy="100959"/>
              <a:chOff x="5087743" y="99220"/>
              <a:chExt cx="615060" cy="143656"/>
            </a:xfrm>
          </p:grpSpPr>
          <p:sp>
            <p:nvSpPr>
              <p:cNvPr id="615" name="Rectangle 614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6" name="Rectangle 615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617" name="Rectangle 616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618" name="Rectangle 617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9" name="Rectangle 618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Rectangle 619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1" name="Rectangle 620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2" name="Rectangle 621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3" name="Rectangle 622"/>
            <p:cNvSpPr/>
            <p:nvPr/>
          </p:nvSpPr>
          <p:spPr>
            <a:xfrm>
              <a:off x="6172200" y="537026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15</a:t>
              </a:r>
              <a:endParaRPr lang="en-US" sz="907" dirty="0">
                <a:solidFill>
                  <a:schemeClr val="tx1"/>
                </a:solidFill>
              </a:endParaRPr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5823957" y="537296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10</a:t>
              </a:r>
              <a:endParaRPr lang="en-US" sz="907" dirty="0">
                <a:solidFill>
                  <a:schemeClr val="tx1"/>
                </a:solidFill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5895153" y="536054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11</a:t>
              </a:r>
              <a:endParaRPr lang="en-US" sz="907" dirty="0">
                <a:solidFill>
                  <a:schemeClr val="tx1"/>
                </a:solidFill>
              </a:endParaRPr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966182" y="537611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12</a:t>
              </a:r>
              <a:endParaRPr lang="en-US" sz="907" dirty="0">
                <a:solidFill>
                  <a:schemeClr val="tx1"/>
                </a:solidFill>
              </a:endParaRP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6035388" y="537026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13</a:t>
              </a:r>
              <a:endParaRPr lang="en-US" sz="907" dirty="0">
                <a:solidFill>
                  <a:schemeClr val="tx1"/>
                </a:solidFill>
              </a:endParaRPr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6102467" y="537308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4" dirty="0">
                  <a:solidFill>
                    <a:schemeClr val="tx1"/>
                  </a:solidFill>
                </a:rPr>
                <a:t>14</a:t>
              </a:r>
              <a:endParaRPr lang="en-US" sz="907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28422" y="3473654"/>
            <a:ext cx="2228210" cy="1771791"/>
            <a:chOff x="5461999" y="427927"/>
            <a:chExt cx="1474551" cy="1172509"/>
          </a:xfrm>
        </p:grpSpPr>
        <p:grpSp>
          <p:nvGrpSpPr>
            <p:cNvPr id="213" name="Group 212"/>
            <p:cNvGrpSpPr/>
            <p:nvPr/>
          </p:nvGrpSpPr>
          <p:grpSpPr>
            <a:xfrm>
              <a:off x="5461999" y="436337"/>
              <a:ext cx="722236" cy="914400"/>
              <a:chOff x="5442022" y="85137"/>
              <a:chExt cx="722236" cy="914400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574143" y="85137"/>
                <a:ext cx="551662" cy="100959"/>
                <a:chOff x="5087743" y="99220"/>
                <a:chExt cx="615060" cy="143656"/>
              </a:xfrm>
            </p:grpSpPr>
            <p:sp>
              <p:nvSpPr>
                <p:cNvPr id="277" name="Rectangle 276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2</a:t>
                  </a:r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5579497" y="362929"/>
                <a:ext cx="551662" cy="100959"/>
                <a:chOff x="5087743" y="99220"/>
                <a:chExt cx="615060" cy="143656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8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cxnSp>
            <p:nvCxnSpPr>
              <p:cNvPr id="216" name="Straight Arrow Connector 215"/>
              <p:cNvCxnSpPr/>
              <p:nvPr/>
            </p:nvCxnSpPr>
            <p:spPr>
              <a:xfrm flipH="1">
                <a:off x="5614101" y="187839"/>
                <a:ext cx="271472" cy="176835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flipH="1">
                <a:off x="5683307" y="187839"/>
                <a:ext cx="271472" cy="176835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 flipH="1">
                <a:off x="5752514" y="187837"/>
                <a:ext cx="269481" cy="176836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H="1">
                <a:off x="5821721" y="187837"/>
                <a:ext cx="269481" cy="176836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0" name="Rectangle 219"/>
              <p:cNvSpPr/>
              <p:nvPr/>
            </p:nvSpPr>
            <p:spPr>
              <a:xfrm>
                <a:off x="5683978" y="337836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10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1" name="Group 220"/>
              <p:cNvGrpSpPr/>
              <p:nvPr/>
            </p:nvGrpSpPr>
            <p:grpSpPr>
              <a:xfrm>
                <a:off x="5582267" y="630276"/>
                <a:ext cx="551662" cy="100959"/>
                <a:chOff x="5087743" y="99220"/>
                <a:chExt cx="615060" cy="143656"/>
              </a:xfrm>
            </p:grpSpPr>
            <p:sp>
              <p:nvSpPr>
                <p:cNvPr id="261" name="Rectangle 260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8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sp>
            <p:nvSpPr>
              <p:cNvPr id="222" name="Rectangle 221"/>
              <p:cNvSpPr/>
              <p:nvPr/>
            </p:nvSpPr>
            <p:spPr>
              <a:xfrm>
                <a:off x="5691213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15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3" name="Straight Arrow Connector 222"/>
              <p:cNvCxnSpPr/>
              <p:nvPr/>
            </p:nvCxnSpPr>
            <p:spPr>
              <a:xfrm flipH="1">
                <a:off x="5616870" y="465631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 flipH="1">
                <a:off x="5686077" y="465630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/>
              <p:nvPr/>
            </p:nvCxnSpPr>
            <p:spPr>
              <a:xfrm flipH="1">
                <a:off x="5755284" y="465630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/>
              <p:nvPr/>
            </p:nvCxnSpPr>
            <p:spPr>
              <a:xfrm flipH="1">
                <a:off x="5824490" y="465630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 flipH="1">
                <a:off x="5893697" y="465629"/>
                <a:ext cx="133653" cy="166391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 flipH="1">
                <a:off x="5962904" y="465629"/>
                <a:ext cx="133653" cy="166391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5478457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12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5825644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12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5549518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16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5619563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12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5758428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10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>
                <a:off x="5583075" y="872235"/>
                <a:ext cx="551662" cy="100959"/>
                <a:chOff x="5087743" y="99220"/>
                <a:chExt cx="615060" cy="143656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8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sp>
            <p:nvSpPr>
              <p:cNvPr id="235" name="Rectangle 234"/>
              <p:cNvSpPr/>
              <p:nvPr/>
            </p:nvSpPr>
            <p:spPr>
              <a:xfrm>
                <a:off x="5692021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25</a:t>
                </a:r>
                <a:endParaRPr lang="en-US" sz="105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5479265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28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826452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18</a:t>
                </a:r>
                <a:endParaRPr lang="en-US" sz="105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5550326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28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5620371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27</a:t>
                </a:r>
                <a:endParaRPr lang="en-US" sz="105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5759237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22</a:t>
                </a:r>
                <a:endParaRPr lang="en-US" sz="1057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1" name="Straight Arrow Connector 240"/>
              <p:cNvCxnSpPr/>
              <p:nvPr/>
            </p:nvCxnSpPr>
            <p:spPr>
              <a:xfrm flipH="1">
                <a:off x="5617679" y="732978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flipH="1">
                <a:off x="5686885" y="732978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flipH="1">
                <a:off x="5756092" y="732977"/>
                <a:ext cx="68399" cy="141003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 flipH="1">
                <a:off x="5825299" y="732977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>
                <a:stCxn id="264" idx="2"/>
                <a:endCxn id="258" idx="0"/>
              </p:cNvCxnSpPr>
              <p:nvPr/>
            </p:nvCxnSpPr>
            <p:spPr>
              <a:xfrm flipH="1">
                <a:off x="5894505" y="731234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>
                <a:stCxn id="267" idx="2"/>
                <a:endCxn id="256" idx="0"/>
              </p:cNvCxnSpPr>
              <p:nvPr/>
            </p:nvCxnSpPr>
            <p:spPr>
              <a:xfrm flipH="1">
                <a:off x="5963712" y="731233"/>
                <a:ext cx="66407" cy="141004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>
                <a:stCxn id="268" idx="2"/>
                <a:endCxn id="259" idx="0"/>
              </p:cNvCxnSpPr>
              <p:nvPr/>
            </p:nvCxnSpPr>
            <p:spPr>
              <a:xfrm flipH="1">
                <a:off x="6030927" y="731233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8" name="Rectangle 247"/>
              <p:cNvSpPr/>
              <p:nvPr/>
            </p:nvSpPr>
            <p:spPr>
              <a:xfrm>
                <a:off x="5895337" y="84714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13</a:t>
                </a:r>
                <a:endParaRPr lang="en-US" sz="105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5447400" y="219788"/>
                <a:ext cx="204982" cy="168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7" dirty="0"/>
                  <a:t>+</a:t>
                </a:r>
                <a:endParaRPr lang="en-US" sz="2720" dirty="0"/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5442115" y="496541"/>
                <a:ext cx="204982" cy="168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7" dirty="0"/>
                  <a:t>+</a:t>
                </a:r>
                <a:endParaRPr lang="en-US" sz="2720" dirty="0"/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5442022" y="741310"/>
                <a:ext cx="204982" cy="168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7" dirty="0"/>
                  <a:t>+</a:t>
                </a:r>
                <a:endParaRPr lang="en-US" sz="2720" dirty="0"/>
              </a:p>
            </p:txBody>
          </p:sp>
        </p:grpSp>
        <p:cxnSp>
          <p:nvCxnSpPr>
            <p:cNvPr id="289" name="Straight Arrow Connector 288"/>
            <p:cNvCxnSpPr>
              <a:stCxn id="349" idx="2"/>
            </p:cNvCxnSpPr>
            <p:nvPr/>
          </p:nvCxnSpPr>
          <p:spPr>
            <a:xfrm flipH="1">
              <a:off x="6314571" y="1340574"/>
              <a:ext cx="4782" cy="25986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53" idx="2"/>
            </p:cNvCxnSpPr>
            <p:nvPr/>
          </p:nvCxnSpPr>
          <p:spPr>
            <a:xfrm>
              <a:off x="5637656" y="1324394"/>
              <a:ext cx="676436" cy="27604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1" name="Group 290"/>
            <p:cNvGrpSpPr/>
            <p:nvPr/>
          </p:nvGrpSpPr>
          <p:grpSpPr>
            <a:xfrm>
              <a:off x="6145372" y="427927"/>
              <a:ext cx="791178" cy="938990"/>
              <a:chOff x="6137440" y="346141"/>
              <a:chExt cx="791178" cy="938990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6171700" y="621192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20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3" name="Group 292"/>
              <p:cNvGrpSpPr/>
              <p:nvPr/>
            </p:nvGrpSpPr>
            <p:grpSpPr>
              <a:xfrm>
                <a:off x="6137440" y="346141"/>
                <a:ext cx="791178" cy="938990"/>
                <a:chOff x="6137440" y="346141"/>
                <a:chExt cx="791178" cy="938990"/>
              </a:xfrm>
            </p:grpSpPr>
            <p:grpSp>
              <p:nvGrpSpPr>
                <p:cNvPr id="294" name="Group 293"/>
                <p:cNvGrpSpPr/>
                <p:nvPr/>
              </p:nvGrpSpPr>
              <p:grpSpPr>
                <a:xfrm>
                  <a:off x="6137440" y="370731"/>
                  <a:ext cx="720560" cy="914400"/>
                  <a:chOff x="5443698" y="85137"/>
                  <a:chExt cx="720560" cy="914400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5574143" y="85137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386" name="Rectangle 385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7" name="Rectangle 386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604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sp>
                  <p:nvSpPr>
                    <p:cNvPr id="388" name="Rectangle 387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604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p:txBody>
                </p:sp>
                <p:sp>
                  <p:nvSpPr>
                    <p:cNvPr id="389" name="Rectangle 388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0" name="Rectangle 389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1" name="Rectangle 390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2" name="Rectangle 391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3" name="Rectangle 392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311" name="Group 310"/>
                  <p:cNvGrpSpPr/>
                  <p:nvPr/>
                </p:nvGrpSpPr>
                <p:grpSpPr>
                  <a:xfrm>
                    <a:off x="5579497" y="362929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378" name="Rectangle 377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9" name="Rectangle 378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0" name="Rectangle 379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1" name="Rectangle 380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2" name="Rectangle 381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587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3" name="Rectangle 382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4" name="Rectangle 383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5" name="Rectangle 384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312" name="Straight Arrow Connector 311"/>
                  <p:cNvCxnSpPr/>
                  <p:nvPr/>
                </p:nvCxnSpPr>
                <p:spPr>
                  <a:xfrm flipH="1">
                    <a:off x="5614101" y="187839"/>
                    <a:ext cx="271472" cy="176835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flipH="1">
                    <a:off x="5683307" y="187839"/>
                    <a:ext cx="271472" cy="176835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Arrow Connector 313"/>
                  <p:cNvCxnSpPr/>
                  <p:nvPr/>
                </p:nvCxnSpPr>
                <p:spPr>
                  <a:xfrm flipH="1">
                    <a:off x="5752514" y="187837"/>
                    <a:ext cx="269481" cy="176836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flipH="1">
                    <a:off x="5821721" y="187837"/>
                    <a:ext cx="269481" cy="176836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5683978" y="337836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26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17" name="Group 316"/>
                  <p:cNvGrpSpPr/>
                  <p:nvPr/>
                </p:nvGrpSpPr>
                <p:grpSpPr>
                  <a:xfrm>
                    <a:off x="5582267" y="630276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356" name="Rectangle 355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7" name="Rectangle 356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8" name="Rectangle 357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0" name="Rectangle 359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1" name="Rectangle 360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587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2" name="Rectangle 361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6" name="Rectangle 375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7" name="Rectangle 376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5691213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39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9" name="Straight Arrow Connector 318"/>
                  <p:cNvCxnSpPr/>
                  <p:nvPr/>
                </p:nvCxnSpPr>
                <p:spPr>
                  <a:xfrm flipH="1">
                    <a:off x="5616870" y="465631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Arrow Connector 319"/>
                  <p:cNvCxnSpPr/>
                  <p:nvPr/>
                </p:nvCxnSpPr>
                <p:spPr>
                  <a:xfrm flipH="1">
                    <a:off x="5686077" y="465630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Arrow Connector 320"/>
                  <p:cNvCxnSpPr/>
                  <p:nvPr/>
                </p:nvCxnSpPr>
                <p:spPr>
                  <a:xfrm flipH="1">
                    <a:off x="5755284" y="465630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Arrow Connector 321"/>
                  <p:cNvCxnSpPr/>
                  <p:nvPr/>
                </p:nvCxnSpPr>
                <p:spPr>
                  <a:xfrm flipH="1">
                    <a:off x="5824490" y="465630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Arrow Connector 322"/>
                  <p:cNvCxnSpPr/>
                  <p:nvPr/>
                </p:nvCxnSpPr>
                <p:spPr>
                  <a:xfrm flipH="1">
                    <a:off x="5893697" y="465629"/>
                    <a:ext cx="133653" cy="166391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Arrow Connector 323"/>
                  <p:cNvCxnSpPr/>
                  <p:nvPr/>
                </p:nvCxnSpPr>
                <p:spPr>
                  <a:xfrm flipH="1">
                    <a:off x="5962904" y="465629"/>
                    <a:ext cx="133653" cy="166391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5" name="Rectangle 324"/>
                  <p:cNvSpPr/>
                  <p:nvPr/>
                </p:nvSpPr>
                <p:spPr>
                  <a:xfrm>
                    <a:off x="5478457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44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5825644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28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5549518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48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5619563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36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5758428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26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30" name="Group 329"/>
                  <p:cNvGrpSpPr/>
                  <p:nvPr/>
                </p:nvGrpSpPr>
                <p:grpSpPr>
                  <a:xfrm>
                    <a:off x="5583075" y="872235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348" name="Rectangle 347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9" name="Rectangle 348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0" name="Rectangle 349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1" name="Rectangle 350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2" name="Rectangle 351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587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3" name="Rectangle 352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4" name="Rectangle 353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5" name="Rectangle 354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5692021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65</a:t>
                    </a:r>
                    <a:endParaRPr lang="en-US" sz="105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5479265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92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5826452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42</a:t>
                    </a:r>
                    <a:endParaRPr lang="en-US" sz="105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5550326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84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5620371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75</a:t>
                    </a:r>
                    <a:endParaRPr lang="en-US" sz="105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5759237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54</a:t>
                    </a:r>
                    <a:endParaRPr lang="en-US" sz="1057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37" name="Straight Arrow Connector 336"/>
                  <p:cNvCxnSpPr/>
                  <p:nvPr/>
                </p:nvCxnSpPr>
                <p:spPr>
                  <a:xfrm flipH="1">
                    <a:off x="5617679" y="732978"/>
                    <a:ext cx="68399" cy="141002"/>
                  </a:xfrm>
                  <a:prstGeom prst="straightConnector1">
                    <a:avLst/>
                  </a:prstGeom>
                  <a:ln w="0"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Arrow Connector 337"/>
                  <p:cNvCxnSpPr/>
                  <p:nvPr/>
                </p:nvCxnSpPr>
                <p:spPr>
                  <a:xfrm flipH="1">
                    <a:off x="5686885" y="732978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Arrow Connector 338"/>
                  <p:cNvCxnSpPr/>
                  <p:nvPr/>
                </p:nvCxnSpPr>
                <p:spPr>
                  <a:xfrm flipH="1">
                    <a:off x="5756092" y="732977"/>
                    <a:ext cx="68399" cy="141003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Arrow Connector 339"/>
                  <p:cNvCxnSpPr/>
                  <p:nvPr/>
                </p:nvCxnSpPr>
                <p:spPr>
                  <a:xfrm flipH="1">
                    <a:off x="5825299" y="732977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Arrow Connector 340"/>
                  <p:cNvCxnSpPr>
                    <a:stCxn id="360" idx="2"/>
                    <a:endCxn id="353" idx="0"/>
                  </p:cNvCxnSpPr>
                  <p:nvPr/>
                </p:nvCxnSpPr>
                <p:spPr>
                  <a:xfrm flipH="1">
                    <a:off x="5894505" y="731234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Arrow Connector 341"/>
                  <p:cNvCxnSpPr>
                    <a:stCxn id="376" idx="2"/>
                    <a:endCxn id="351" idx="0"/>
                  </p:cNvCxnSpPr>
                  <p:nvPr/>
                </p:nvCxnSpPr>
                <p:spPr>
                  <a:xfrm flipH="1">
                    <a:off x="5963712" y="731233"/>
                    <a:ext cx="66407" cy="141004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>
                    <a:stCxn id="377" idx="2"/>
                    <a:endCxn id="354" idx="0"/>
                  </p:cNvCxnSpPr>
                  <p:nvPr/>
                </p:nvCxnSpPr>
                <p:spPr>
                  <a:xfrm flipH="1">
                    <a:off x="6030927" y="731233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5895337" y="847143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29</a:t>
                    </a:r>
                    <a:endParaRPr lang="en-US" sz="105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5" name="TextBox 344"/>
                  <p:cNvSpPr txBox="1"/>
                  <p:nvPr/>
                </p:nvSpPr>
                <p:spPr>
                  <a:xfrm>
                    <a:off x="5445046" y="230204"/>
                    <a:ext cx="204982" cy="1687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7" dirty="0"/>
                      <a:t>+</a:t>
                    </a:r>
                    <a:endParaRPr lang="en-US" sz="2720" dirty="0"/>
                  </a:p>
                </p:txBody>
              </p:sp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5444583" y="488186"/>
                    <a:ext cx="204982" cy="1687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7" dirty="0"/>
                      <a:t>+</a:t>
                    </a:r>
                    <a:endParaRPr lang="en-US" sz="2720" dirty="0"/>
                  </a:p>
                </p:txBody>
              </p:sp>
              <p:sp>
                <p:nvSpPr>
                  <p:cNvPr id="347" name="TextBox 346"/>
                  <p:cNvSpPr txBox="1"/>
                  <p:nvPr/>
                </p:nvSpPr>
                <p:spPr>
                  <a:xfrm>
                    <a:off x="5443698" y="740847"/>
                    <a:ext cx="204982" cy="1687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7" dirty="0"/>
                      <a:t>+</a:t>
                    </a:r>
                    <a:endParaRPr lang="en-US" sz="2720" dirty="0"/>
                  </a:p>
                </p:txBody>
              </p:sp>
            </p:grpSp>
            <p:sp>
              <p:nvSpPr>
                <p:cNvPr id="295" name="Rectangle 294"/>
                <p:cNvSpPr/>
                <p:nvPr/>
              </p:nvSpPr>
              <p:spPr>
                <a:xfrm>
                  <a:off x="6650730" y="34711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15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6302487" y="34738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10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6373683" y="346141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11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6444712" y="347698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12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6513918" y="34711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13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6580997" y="347395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14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239665" y="624060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22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6311748" y="624060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24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6445972" y="627500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12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6515214" y="626382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13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6656356" y="626298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15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6586586" y="626298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14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6659697" y="893149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15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6589927" y="893149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14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6657080" y="1132845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15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394" name="Straight Arrow Connector 393"/>
            <p:cNvCxnSpPr>
              <a:stCxn id="278" idx="2"/>
            </p:cNvCxnSpPr>
            <p:nvPr/>
          </p:nvCxnSpPr>
          <p:spPr>
            <a:xfrm>
              <a:off x="5628724" y="537296"/>
              <a:ext cx="2715" cy="174496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>
              <a:stCxn id="279" idx="2"/>
            </p:cNvCxnSpPr>
            <p:nvPr/>
          </p:nvCxnSpPr>
          <p:spPr>
            <a:xfrm>
              <a:off x="5697931" y="537296"/>
              <a:ext cx="5917" cy="176387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>
              <a:stCxn id="277" idx="2"/>
            </p:cNvCxnSpPr>
            <p:nvPr/>
          </p:nvCxnSpPr>
          <p:spPr>
            <a:xfrm>
              <a:off x="5767137" y="537296"/>
              <a:ext cx="8033" cy="17511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>
              <a:stCxn id="281" idx="2"/>
            </p:cNvCxnSpPr>
            <p:nvPr/>
          </p:nvCxnSpPr>
          <p:spPr>
            <a:xfrm>
              <a:off x="5836344" y="537295"/>
              <a:ext cx="11197" cy="176968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>
              <a:stCxn id="387" idx="2"/>
              <a:endCxn id="379" idx="0"/>
            </p:cNvCxnSpPr>
            <p:nvPr/>
          </p:nvCxnSpPr>
          <p:spPr>
            <a:xfrm>
              <a:off x="6310421" y="553476"/>
              <a:ext cx="5354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>
              <a:stCxn id="388" idx="2"/>
              <a:endCxn id="380" idx="0"/>
            </p:cNvCxnSpPr>
            <p:nvPr/>
          </p:nvCxnSpPr>
          <p:spPr>
            <a:xfrm>
              <a:off x="6379628" y="553476"/>
              <a:ext cx="5354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>
              <a:stCxn id="386" idx="2"/>
              <a:endCxn id="378" idx="0"/>
            </p:cNvCxnSpPr>
            <p:nvPr/>
          </p:nvCxnSpPr>
          <p:spPr>
            <a:xfrm>
              <a:off x="6448834" y="553476"/>
              <a:ext cx="5354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>
              <a:stCxn id="390" idx="2"/>
              <a:endCxn id="382" idx="0"/>
            </p:cNvCxnSpPr>
            <p:nvPr/>
          </p:nvCxnSpPr>
          <p:spPr>
            <a:xfrm>
              <a:off x="6518041" y="553475"/>
              <a:ext cx="5354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>
              <a:stCxn id="270" idx="2"/>
            </p:cNvCxnSpPr>
            <p:nvPr/>
          </p:nvCxnSpPr>
          <p:spPr>
            <a:xfrm>
              <a:off x="5634078" y="815088"/>
              <a:ext cx="88" cy="171607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>
              <a:stCxn id="271" idx="2"/>
            </p:cNvCxnSpPr>
            <p:nvPr/>
          </p:nvCxnSpPr>
          <p:spPr>
            <a:xfrm>
              <a:off x="5703285" y="815088"/>
              <a:ext cx="1585" cy="171607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>
              <a:stCxn id="269" idx="2"/>
            </p:cNvCxnSpPr>
            <p:nvPr/>
          </p:nvCxnSpPr>
          <p:spPr>
            <a:xfrm>
              <a:off x="5772491" y="815088"/>
              <a:ext cx="112" cy="171391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>
              <a:stCxn id="273" idx="2"/>
            </p:cNvCxnSpPr>
            <p:nvPr/>
          </p:nvCxnSpPr>
          <p:spPr>
            <a:xfrm>
              <a:off x="5841698" y="815087"/>
              <a:ext cx="734" cy="17139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>
              <a:stCxn id="274" idx="2"/>
            </p:cNvCxnSpPr>
            <p:nvPr/>
          </p:nvCxnSpPr>
          <p:spPr>
            <a:xfrm>
              <a:off x="5910905" y="815087"/>
              <a:ext cx="847" cy="1709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>
              <a:stCxn id="272" idx="2"/>
            </p:cNvCxnSpPr>
            <p:nvPr/>
          </p:nvCxnSpPr>
          <p:spPr>
            <a:xfrm>
              <a:off x="5980111" y="815087"/>
              <a:ext cx="622" cy="1709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endCxn id="253" idx="0"/>
            </p:cNvCxnSpPr>
            <p:nvPr/>
          </p:nvCxnSpPr>
          <p:spPr>
            <a:xfrm flipH="1">
              <a:off x="5637656" y="1084947"/>
              <a:ext cx="3395" cy="1384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endCxn id="254" idx="0"/>
            </p:cNvCxnSpPr>
            <p:nvPr/>
          </p:nvCxnSpPr>
          <p:spPr>
            <a:xfrm flipH="1">
              <a:off x="5706863" y="1087187"/>
              <a:ext cx="3842" cy="13625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>
              <a:endCxn id="252" idx="0"/>
            </p:cNvCxnSpPr>
            <p:nvPr/>
          </p:nvCxnSpPr>
          <p:spPr>
            <a:xfrm flipH="1">
              <a:off x="5776069" y="1079325"/>
              <a:ext cx="2854" cy="14411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1" name="Straight Arrow Connector 410"/>
            <p:cNvCxnSpPr>
              <a:endCxn id="257" idx="0"/>
            </p:cNvCxnSpPr>
            <p:nvPr/>
          </p:nvCxnSpPr>
          <p:spPr>
            <a:xfrm flipH="1">
              <a:off x="5845276" y="1086014"/>
              <a:ext cx="5868" cy="13742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>
              <a:endCxn id="258" idx="0"/>
            </p:cNvCxnSpPr>
            <p:nvPr/>
          </p:nvCxnSpPr>
          <p:spPr>
            <a:xfrm flipH="1">
              <a:off x="5914483" y="1084514"/>
              <a:ext cx="2594" cy="13892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>
              <a:endCxn id="256" idx="0"/>
            </p:cNvCxnSpPr>
            <p:nvPr/>
          </p:nvCxnSpPr>
          <p:spPr>
            <a:xfrm flipH="1">
              <a:off x="5983689" y="1081116"/>
              <a:ext cx="5313" cy="14232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>
              <a:endCxn id="259" idx="0"/>
            </p:cNvCxnSpPr>
            <p:nvPr/>
          </p:nvCxnSpPr>
          <p:spPr>
            <a:xfrm flipH="1">
              <a:off x="6050905" y="1085766"/>
              <a:ext cx="4360" cy="137669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>
              <a:stCxn id="379" idx="2"/>
              <a:endCxn id="357" idx="0"/>
            </p:cNvCxnSpPr>
            <p:nvPr/>
          </p:nvCxnSpPr>
          <p:spPr>
            <a:xfrm>
              <a:off x="6315775" y="831268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Arrow Connector 415"/>
            <p:cNvCxnSpPr>
              <a:stCxn id="380" idx="2"/>
              <a:endCxn id="358" idx="0"/>
            </p:cNvCxnSpPr>
            <p:nvPr/>
          </p:nvCxnSpPr>
          <p:spPr>
            <a:xfrm>
              <a:off x="6384982" y="831268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7" name="Straight Arrow Connector 416"/>
            <p:cNvCxnSpPr>
              <a:stCxn id="378" idx="2"/>
              <a:endCxn id="356" idx="0"/>
            </p:cNvCxnSpPr>
            <p:nvPr/>
          </p:nvCxnSpPr>
          <p:spPr>
            <a:xfrm>
              <a:off x="6454188" y="831268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8" name="Straight Arrow Connector 417"/>
            <p:cNvCxnSpPr>
              <a:stCxn id="382" idx="2"/>
              <a:endCxn id="361" idx="0"/>
            </p:cNvCxnSpPr>
            <p:nvPr/>
          </p:nvCxnSpPr>
          <p:spPr>
            <a:xfrm>
              <a:off x="6523395" y="831267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9" name="Straight Arrow Connector 418"/>
            <p:cNvCxnSpPr>
              <a:stCxn id="383" idx="2"/>
              <a:endCxn id="362" idx="0"/>
            </p:cNvCxnSpPr>
            <p:nvPr/>
          </p:nvCxnSpPr>
          <p:spPr>
            <a:xfrm>
              <a:off x="6592602" y="831267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>
              <a:stCxn id="381" idx="2"/>
              <a:endCxn id="360" idx="0"/>
            </p:cNvCxnSpPr>
            <p:nvPr/>
          </p:nvCxnSpPr>
          <p:spPr>
            <a:xfrm>
              <a:off x="6661808" y="831267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>
              <a:stCxn id="357" idx="2"/>
              <a:endCxn id="349" idx="0"/>
            </p:cNvCxnSpPr>
            <p:nvPr/>
          </p:nvCxnSpPr>
          <p:spPr>
            <a:xfrm>
              <a:off x="6318545" y="1098615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>
              <a:stCxn id="358" idx="2"/>
              <a:endCxn id="350" idx="0"/>
            </p:cNvCxnSpPr>
            <p:nvPr/>
          </p:nvCxnSpPr>
          <p:spPr>
            <a:xfrm>
              <a:off x="6387752" y="1098615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>
              <a:stCxn id="356" idx="2"/>
              <a:endCxn id="348" idx="0"/>
            </p:cNvCxnSpPr>
            <p:nvPr/>
          </p:nvCxnSpPr>
          <p:spPr>
            <a:xfrm>
              <a:off x="6456958" y="1098615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>
              <a:stCxn id="361" idx="2"/>
              <a:endCxn id="352" idx="0"/>
            </p:cNvCxnSpPr>
            <p:nvPr/>
          </p:nvCxnSpPr>
          <p:spPr>
            <a:xfrm>
              <a:off x="6526165" y="1098614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5" name="Straight Arrow Connector 424"/>
            <p:cNvCxnSpPr>
              <a:stCxn id="362" idx="2"/>
              <a:endCxn id="353" idx="0"/>
            </p:cNvCxnSpPr>
            <p:nvPr/>
          </p:nvCxnSpPr>
          <p:spPr>
            <a:xfrm>
              <a:off x="6595372" y="1098614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>
              <a:stCxn id="360" idx="2"/>
              <a:endCxn id="351" idx="0"/>
            </p:cNvCxnSpPr>
            <p:nvPr/>
          </p:nvCxnSpPr>
          <p:spPr>
            <a:xfrm>
              <a:off x="6664578" y="1098614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7" name="Straight Arrow Connector 426"/>
            <p:cNvCxnSpPr>
              <a:stCxn id="376" idx="2"/>
              <a:endCxn id="354" idx="0"/>
            </p:cNvCxnSpPr>
            <p:nvPr/>
          </p:nvCxnSpPr>
          <p:spPr>
            <a:xfrm>
              <a:off x="6731794" y="1098613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itle 1"/>
          <p:cNvSpPr txBox="1">
            <a:spLocks/>
          </p:cNvSpPr>
          <p:nvPr/>
        </p:nvSpPr>
        <p:spPr>
          <a:xfrm>
            <a:off x="1895186" y="1103619"/>
            <a:ext cx="8938260" cy="1126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0" dirty="0"/>
              <a:t>Shared Atomics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8184" y="2217132"/>
            <a:ext cx="2052400" cy="16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286" name="Rectangle 285"/>
          <p:cNvSpPr/>
          <p:nvPr/>
        </p:nvSpPr>
        <p:spPr>
          <a:xfrm>
            <a:off x="1998425" y="3596274"/>
            <a:ext cx="2052400" cy="16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359" name="Rectangle 358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10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ounded Rectangle 287"/>
          <p:cNvSpPr/>
          <p:nvPr/>
        </p:nvSpPr>
        <p:spPr>
          <a:xfrm>
            <a:off x="1677377" y="1522418"/>
            <a:ext cx="4780025" cy="51784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255" name="Rectangle 254"/>
          <p:cNvSpPr/>
          <p:nvPr/>
        </p:nvSpPr>
        <p:spPr>
          <a:xfrm>
            <a:off x="1715686" y="1614914"/>
            <a:ext cx="6840880" cy="30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7" dirty="0">
                <a:latin typeface="Consolas"/>
                <a:cs typeface="Consolas"/>
              </a:rPr>
              <a:t>1  __</a:t>
            </a:r>
            <a:r>
              <a:rPr lang="en-US" sz="907" dirty="0" err="1">
                <a:latin typeface="Consolas"/>
                <a:cs typeface="Consolas"/>
              </a:rPr>
              <a:t>codelet</a:t>
            </a:r>
            <a:r>
              <a:rPr lang="en-US" sz="907" dirty="0">
                <a:latin typeface="Consolas"/>
                <a:cs typeface="Consolas"/>
              </a:rPr>
              <a:t> __coop __tag(shared_V2)</a:t>
            </a:r>
          </a:p>
          <a:p>
            <a:r>
              <a:rPr lang="en-US" sz="907" dirty="0">
                <a:latin typeface="Consolas"/>
                <a:cs typeface="Consolas"/>
              </a:rPr>
              <a:t>2 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sum(</a:t>
            </a:r>
            <a:r>
              <a:rPr lang="en-US" sz="907" dirty="0" err="1">
                <a:latin typeface="Consolas"/>
                <a:cs typeface="Consolas"/>
              </a:rPr>
              <a:t>const</a:t>
            </a:r>
            <a:r>
              <a:rPr lang="en-US" sz="907" dirty="0">
                <a:latin typeface="Consolas"/>
                <a:cs typeface="Consolas"/>
              </a:rPr>
              <a:t> Array&lt;1,int&gt; in) {</a:t>
            </a:r>
          </a:p>
          <a:p>
            <a:r>
              <a:rPr lang="en-US" sz="907" dirty="0">
                <a:latin typeface="Consolas"/>
                <a:cs typeface="Consolas"/>
              </a:rPr>
              <a:t>3   Vector </a:t>
            </a:r>
            <a:r>
              <a:rPr lang="en-US" sz="907" dirty="0" err="1">
                <a:latin typeface="Consolas"/>
                <a:cs typeface="Consolas"/>
              </a:rPr>
              <a:t>vthread</a:t>
            </a:r>
            <a:r>
              <a:rPr lang="en-US" sz="907" dirty="0">
                <a:latin typeface="Consolas"/>
                <a:cs typeface="Consolas"/>
              </a:rPr>
              <a:t>();</a:t>
            </a:r>
          </a:p>
          <a:p>
            <a:r>
              <a:rPr lang="en-US" sz="907" dirty="0">
                <a:latin typeface="Consolas"/>
                <a:cs typeface="Consolas"/>
              </a:rPr>
              <a:t>4   __shared _</a:t>
            </a:r>
            <a:r>
              <a:rPr lang="en-US" sz="907" dirty="0" err="1">
                <a:latin typeface="Consolas"/>
                <a:cs typeface="Consolas"/>
              </a:rPr>
              <a:t>atomicAdd</a:t>
            </a:r>
            <a:r>
              <a:rPr lang="en-US" sz="907" dirty="0">
                <a:latin typeface="Consolas"/>
                <a:cs typeface="Consolas"/>
              </a:rPr>
              <a:t>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partial;</a:t>
            </a:r>
          </a:p>
          <a:p>
            <a:r>
              <a:rPr lang="en-US" sz="907" dirty="0">
                <a:latin typeface="Consolas"/>
                <a:cs typeface="Consolas"/>
              </a:rPr>
              <a:t>5   __shared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[</a:t>
            </a:r>
            <a:r>
              <a:rPr lang="en-US" sz="907" dirty="0" err="1">
                <a:latin typeface="Consolas"/>
                <a:cs typeface="Consolas"/>
              </a:rPr>
              <a:t>in.Size</a:t>
            </a:r>
            <a:r>
              <a:rPr lang="en-US" sz="907" dirty="0">
                <a:latin typeface="Consolas"/>
                <a:cs typeface="Consolas"/>
              </a:rPr>
              <a:t>()];        </a:t>
            </a:r>
          </a:p>
          <a:p>
            <a:r>
              <a:rPr lang="en-US" sz="907" dirty="0">
                <a:latin typeface="Consolas"/>
                <a:cs typeface="Consolas"/>
              </a:rPr>
              <a:t>6   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 = 0;</a:t>
            </a:r>
          </a:p>
          <a:p>
            <a:r>
              <a:rPr lang="en-US" sz="907" dirty="0">
                <a:latin typeface="Consolas"/>
                <a:cs typeface="Consolas"/>
              </a:rPr>
              <a:t>7  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 = (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 &lt; </a:t>
            </a:r>
            <a:r>
              <a:rPr lang="en-US" sz="907" dirty="0" err="1">
                <a:latin typeface="Consolas"/>
                <a:cs typeface="Consolas"/>
              </a:rPr>
              <a:t>in.Size</a:t>
            </a:r>
            <a:r>
              <a:rPr lang="en-US" sz="907" dirty="0">
                <a:latin typeface="Consolas"/>
                <a:cs typeface="Consolas"/>
              </a:rPr>
              <a:t>()) ? in[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()] : 0;</a:t>
            </a:r>
          </a:p>
          <a:p>
            <a:r>
              <a:rPr lang="en-US" sz="907" dirty="0">
                <a:latin typeface="Consolas"/>
                <a:cs typeface="Consolas"/>
              </a:rPr>
              <a:t>8  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[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()] =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;</a:t>
            </a:r>
          </a:p>
          <a:p>
            <a:r>
              <a:rPr lang="en-US" sz="907" dirty="0">
                <a:latin typeface="Consolas"/>
                <a:cs typeface="Consolas"/>
              </a:rPr>
              <a:t>9   for(</a:t>
            </a:r>
            <a:r>
              <a:rPr lang="en-US" sz="907" dirty="0" err="1">
                <a:latin typeface="Consolas"/>
                <a:cs typeface="Consolas"/>
              </a:rPr>
              <a:t>int</a:t>
            </a:r>
            <a:r>
              <a:rPr lang="en-US" sz="907" dirty="0">
                <a:latin typeface="Consolas"/>
                <a:cs typeface="Consolas"/>
              </a:rPr>
              <a:t> offset = </a:t>
            </a:r>
            <a:r>
              <a:rPr lang="en-US" sz="907" dirty="0" err="1">
                <a:latin typeface="Consolas"/>
                <a:cs typeface="Consolas"/>
              </a:rPr>
              <a:t>vthread.MaxSize</a:t>
            </a:r>
            <a:r>
              <a:rPr lang="en-US" sz="907" dirty="0">
                <a:latin typeface="Consolas"/>
                <a:cs typeface="Consolas"/>
              </a:rPr>
              <a:t>()/2; offset &gt; 0; offset /= 2){</a:t>
            </a:r>
          </a:p>
          <a:p>
            <a:pPr marL="194304" indent="-194304">
              <a:buAutoNum type="arabicPlain" startAt="10"/>
            </a:pPr>
            <a:r>
              <a:rPr lang="en-US" sz="907" dirty="0">
                <a:latin typeface="Consolas"/>
                <a:cs typeface="Consolas"/>
              </a:rPr>
              <a:t> 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 += (</a:t>
            </a:r>
            <a:r>
              <a:rPr lang="en-US" sz="907" dirty="0" err="1">
                <a:latin typeface="Consolas"/>
                <a:cs typeface="Consolas"/>
              </a:rPr>
              <a:t>vthread.LaneId</a:t>
            </a:r>
            <a:r>
              <a:rPr lang="en-US" sz="907" dirty="0">
                <a:latin typeface="Consolas"/>
                <a:cs typeface="Consolas"/>
              </a:rPr>
              <a:t>() + offset &lt; </a:t>
            </a:r>
            <a:r>
              <a:rPr lang="en-US" sz="907" dirty="0" err="1">
                <a:latin typeface="Consolas"/>
                <a:cs typeface="Consolas"/>
              </a:rPr>
              <a:t>vthread.Size</a:t>
            </a:r>
            <a:r>
              <a:rPr lang="en-US" sz="907" dirty="0">
                <a:latin typeface="Consolas"/>
                <a:cs typeface="Consolas"/>
              </a:rPr>
              <a:t>()) ? </a:t>
            </a:r>
          </a:p>
          <a:p>
            <a:pPr marL="194304" indent="-194304">
              <a:buAutoNum type="arabicPlain" startAt="10"/>
            </a:pPr>
            <a:r>
              <a:rPr lang="en-US" sz="907" dirty="0">
                <a:latin typeface="Consolas"/>
                <a:cs typeface="Consolas"/>
              </a:rPr>
              <a:t>       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[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()+offset] : 0;</a:t>
            </a:r>
          </a:p>
          <a:p>
            <a:r>
              <a:rPr lang="en-US" sz="907" dirty="0">
                <a:latin typeface="Consolas"/>
                <a:cs typeface="Consolas"/>
              </a:rPr>
              <a:t>12   </a:t>
            </a:r>
            <a:r>
              <a:rPr lang="en-US" sz="907" dirty="0" err="1">
                <a:latin typeface="Consolas"/>
                <a:cs typeface="Consolas"/>
              </a:rPr>
              <a:t>tmp</a:t>
            </a:r>
            <a:r>
              <a:rPr lang="en-US" sz="907" dirty="0">
                <a:latin typeface="Consolas"/>
                <a:cs typeface="Consolas"/>
              </a:rPr>
              <a:t>[</a:t>
            </a:r>
            <a:r>
              <a:rPr lang="en-US" sz="907" dirty="0" err="1">
                <a:latin typeface="Consolas"/>
                <a:cs typeface="Consolas"/>
              </a:rPr>
              <a:t>vthread.ThreadId</a:t>
            </a:r>
            <a:r>
              <a:rPr lang="en-US" sz="907" dirty="0">
                <a:latin typeface="Consolas"/>
                <a:cs typeface="Consolas"/>
              </a:rPr>
              <a:t>()] =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;</a:t>
            </a:r>
          </a:p>
          <a:p>
            <a:r>
              <a:rPr lang="en-US" sz="907" dirty="0">
                <a:latin typeface="Consolas"/>
                <a:cs typeface="Consolas"/>
              </a:rPr>
              <a:t>13  }</a:t>
            </a:r>
          </a:p>
          <a:p>
            <a:r>
              <a:rPr lang="en-US" sz="907" dirty="0">
                <a:latin typeface="Consolas"/>
                <a:cs typeface="Consolas"/>
              </a:rPr>
              <a:t>14  if(</a:t>
            </a:r>
            <a:r>
              <a:rPr lang="en-US" sz="907" dirty="0" err="1">
                <a:latin typeface="Consolas"/>
                <a:cs typeface="Consolas"/>
              </a:rPr>
              <a:t>in.Size</a:t>
            </a:r>
            <a:r>
              <a:rPr lang="en-US" sz="907" dirty="0">
                <a:latin typeface="Consolas"/>
                <a:cs typeface="Consolas"/>
              </a:rPr>
              <a:t>() != </a:t>
            </a:r>
            <a:r>
              <a:rPr lang="en-US" sz="907" dirty="0" err="1">
                <a:latin typeface="Consolas"/>
                <a:cs typeface="Consolas"/>
              </a:rPr>
              <a:t>vthread.MaxSize</a:t>
            </a:r>
            <a:r>
              <a:rPr lang="en-US" sz="907" dirty="0">
                <a:latin typeface="Consolas"/>
                <a:cs typeface="Consolas"/>
              </a:rPr>
              <a:t>() &amp;&amp; </a:t>
            </a:r>
            <a:r>
              <a:rPr lang="en-US" sz="907" dirty="0" err="1">
                <a:latin typeface="Consolas"/>
                <a:cs typeface="Consolas"/>
              </a:rPr>
              <a:t>in.Size</a:t>
            </a:r>
            <a:r>
              <a:rPr lang="en-US" sz="907" dirty="0">
                <a:latin typeface="Consolas"/>
                <a:cs typeface="Consolas"/>
              </a:rPr>
              <a:t>()/</a:t>
            </a:r>
            <a:r>
              <a:rPr lang="en-US" sz="907" dirty="0" err="1">
                <a:latin typeface="Consolas"/>
                <a:cs typeface="Consolas"/>
              </a:rPr>
              <a:t>vthread.MaxSize</a:t>
            </a:r>
            <a:r>
              <a:rPr lang="en-US" sz="907" dirty="0">
                <a:latin typeface="Consolas"/>
                <a:cs typeface="Consolas"/>
              </a:rPr>
              <a:t>() &gt; 0){</a:t>
            </a:r>
          </a:p>
          <a:p>
            <a:r>
              <a:rPr lang="en-US" sz="907" dirty="0">
                <a:latin typeface="Consolas"/>
                <a:cs typeface="Consolas"/>
              </a:rPr>
              <a:t>15    if(</a:t>
            </a:r>
            <a:r>
              <a:rPr lang="en-US" sz="907" dirty="0" err="1">
                <a:latin typeface="Consolas"/>
                <a:cs typeface="Consolas"/>
              </a:rPr>
              <a:t>vthread.LaneId</a:t>
            </a:r>
            <a:r>
              <a:rPr lang="en-US" sz="907" dirty="0">
                <a:latin typeface="Consolas"/>
                <a:cs typeface="Consolas"/>
              </a:rPr>
              <a:t>() == 0)</a:t>
            </a:r>
          </a:p>
          <a:p>
            <a:r>
              <a:rPr lang="en-US" sz="907" dirty="0">
                <a:latin typeface="Consolas"/>
                <a:cs typeface="Consolas"/>
              </a:rPr>
              <a:t>16      partial =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;</a:t>
            </a:r>
          </a:p>
          <a:p>
            <a:r>
              <a:rPr lang="en-US" sz="907" dirty="0">
                <a:latin typeface="Consolas"/>
                <a:cs typeface="Consolas"/>
              </a:rPr>
              <a:t>17    if(</a:t>
            </a:r>
            <a:r>
              <a:rPr lang="en-US" sz="907" dirty="0" err="1">
                <a:latin typeface="Consolas"/>
                <a:cs typeface="Consolas"/>
              </a:rPr>
              <a:t>vthread.VectorId</a:t>
            </a:r>
            <a:r>
              <a:rPr lang="en-US" sz="907" dirty="0">
                <a:latin typeface="Consolas"/>
                <a:cs typeface="Consolas"/>
              </a:rPr>
              <a:t>() == 0)</a:t>
            </a:r>
          </a:p>
          <a:p>
            <a:r>
              <a:rPr lang="en-US" sz="907" dirty="0">
                <a:latin typeface="Consolas"/>
                <a:cs typeface="Consolas"/>
              </a:rPr>
              <a:t>18     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 = partial    </a:t>
            </a:r>
          </a:p>
          <a:p>
            <a:r>
              <a:rPr lang="en-US" sz="907" dirty="0">
                <a:latin typeface="Consolas"/>
                <a:cs typeface="Consolas"/>
              </a:rPr>
              <a:t>19  }</a:t>
            </a:r>
          </a:p>
          <a:p>
            <a:r>
              <a:rPr lang="en-US" sz="907" dirty="0">
                <a:latin typeface="Consolas"/>
                <a:cs typeface="Consolas"/>
              </a:rPr>
              <a:t>20  return </a:t>
            </a:r>
            <a:r>
              <a:rPr lang="en-US" sz="907" dirty="0" err="1">
                <a:latin typeface="Consolas"/>
                <a:cs typeface="Consolas"/>
              </a:rPr>
              <a:t>val</a:t>
            </a:r>
            <a:r>
              <a:rPr lang="en-US" sz="907" dirty="0">
                <a:latin typeface="Consolas"/>
                <a:cs typeface="Consolas"/>
              </a:rPr>
              <a:t>;</a:t>
            </a:r>
          </a:p>
          <a:p>
            <a:r>
              <a:rPr lang="en-US" sz="907" dirty="0">
                <a:latin typeface="Consolas"/>
                <a:cs typeface="Consolas"/>
              </a:rPr>
              <a:t>21 }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4643450" y="6114250"/>
            <a:ext cx="181195" cy="15255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0" dirty="0">
              <a:solidFill>
                <a:schemeClr val="tx1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4518808" y="6084160"/>
            <a:ext cx="406370" cy="2283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4" dirty="0">
                <a:solidFill>
                  <a:schemeClr val="tx1"/>
                </a:solidFill>
              </a:rPr>
              <a:t>120</a:t>
            </a:r>
            <a:endParaRPr lang="en-US" sz="907" dirty="0">
              <a:solidFill>
                <a:schemeClr val="tx1"/>
              </a:solidFill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4020631" y="6084160"/>
            <a:ext cx="1096038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7" dirty="0" err="1"/>
              <a:t>atomicAdd</a:t>
            </a:r>
            <a:r>
              <a:rPr lang="en-US" sz="907" dirty="0"/>
              <a:t>(       )</a:t>
            </a:r>
            <a:endParaRPr lang="en-US" sz="2417" dirty="0"/>
          </a:p>
        </p:txBody>
      </p:sp>
      <p:sp>
        <p:nvSpPr>
          <p:cNvPr id="679" name="TextBox 678"/>
          <p:cNvSpPr txBox="1"/>
          <p:nvPr/>
        </p:nvSpPr>
        <p:spPr>
          <a:xfrm>
            <a:off x="3448935" y="6413084"/>
            <a:ext cx="2169184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60" dirty="0">
                <a:latin typeface="Times New Roman" pitchFamily="18" charset="0"/>
                <a:cs typeface="Times New Roman" pitchFamily="18" charset="0"/>
              </a:rPr>
              <a:t>(b) Atomic for partial results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41334" y="4332936"/>
            <a:ext cx="2228210" cy="1771791"/>
            <a:chOff x="5461999" y="427927"/>
            <a:chExt cx="1474551" cy="1172509"/>
          </a:xfrm>
        </p:grpSpPr>
        <p:grpSp>
          <p:nvGrpSpPr>
            <p:cNvPr id="213" name="Group 212"/>
            <p:cNvGrpSpPr/>
            <p:nvPr/>
          </p:nvGrpSpPr>
          <p:grpSpPr>
            <a:xfrm>
              <a:off x="5461999" y="436337"/>
              <a:ext cx="722236" cy="914400"/>
              <a:chOff x="5442022" y="85137"/>
              <a:chExt cx="722236" cy="914400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574143" y="85137"/>
                <a:ext cx="551662" cy="100959"/>
                <a:chOff x="5087743" y="99220"/>
                <a:chExt cx="615060" cy="143656"/>
              </a:xfrm>
            </p:grpSpPr>
            <p:sp>
              <p:nvSpPr>
                <p:cNvPr id="277" name="Rectangle 276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2</a:t>
                  </a:r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5579497" y="362929"/>
                <a:ext cx="551662" cy="100959"/>
                <a:chOff x="5087743" y="99220"/>
                <a:chExt cx="615060" cy="143656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8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cxnSp>
            <p:nvCxnSpPr>
              <p:cNvPr id="216" name="Straight Arrow Connector 215"/>
              <p:cNvCxnSpPr/>
              <p:nvPr/>
            </p:nvCxnSpPr>
            <p:spPr>
              <a:xfrm flipH="1">
                <a:off x="5614101" y="187839"/>
                <a:ext cx="271472" cy="176835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flipH="1">
                <a:off x="5683307" y="187839"/>
                <a:ext cx="271472" cy="176835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 flipH="1">
                <a:off x="5752514" y="187837"/>
                <a:ext cx="269481" cy="176836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H="1">
                <a:off x="5821721" y="187837"/>
                <a:ext cx="269481" cy="176836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0" name="Rectangle 219"/>
              <p:cNvSpPr/>
              <p:nvPr/>
            </p:nvSpPr>
            <p:spPr>
              <a:xfrm>
                <a:off x="5683978" y="337836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10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1" name="Group 220"/>
              <p:cNvGrpSpPr/>
              <p:nvPr/>
            </p:nvGrpSpPr>
            <p:grpSpPr>
              <a:xfrm>
                <a:off x="5582267" y="630276"/>
                <a:ext cx="551662" cy="100959"/>
                <a:chOff x="5087743" y="99220"/>
                <a:chExt cx="615060" cy="143656"/>
              </a:xfrm>
            </p:grpSpPr>
            <p:sp>
              <p:nvSpPr>
                <p:cNvPr id="261" name="Rectangle 260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8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sp>
            <p:nvSpPr>
              <p:cNvPr id="222" name="Rectangle 221"/>
              <p:cNvSpPr/>
              <p:nvPr/>
            </p:nvSpPr>
            <p:spPr>
              <a:xfrm>
                <a:off x="5691213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15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3" name="Straight Arrow Connector 222"/>
              <p:cNvCxnSpPr/>
              <p:nvPr/>
            </p:nvCxnSpPr>
            <p:spPr>
              <a:xfrm flipH="1">
                <a:off x="5616870" y="465631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 flipH="1">
                <a:off x="5686077" y="465630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/>
              <p:nvPr/>
            </p:nvCxnSpPr>
            <p:spPr>
              <a:xfrm flipH="1">
                <a:off x="5755284" y="465630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/>
              <p:nvPr/>
            </p:nvCxnSpPr>
            <p:spPr>
              <a:xfrm flipH="1">
                <a:off x="5824490" y="465630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 flipH="1">
                <a:off x="5893697" y="465629"/>
                <a:ext cx="133653" cy="166391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 flipH="1">
                <a:off x="5962904" y="465629"/>
                <a:ext cx="133653" cy="166391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5478457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12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5825644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12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5549518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16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5619563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12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5758428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10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>
                <a:off x="5583075" y="872235"/>
                <a:ext cx="551662" cy="100959"/>
                <a:chOff x="5087743" y="99220"/>
                <a:chExt cx="615060" cy="143656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8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6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sp>
            <p:nvSpPr>
              <p:cNvPr id="235" name="Rectangle 234"/>
              <p:cNvSpPr/>
              <p:nvPr/>
            </p:nvSpPr>
            <p:spPr>
              <a:xfrm>
                <a:off x="5692021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25</a:t>
                </a:r>
                <a:endParaRPr lang="en-US" sz="105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5479265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28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826452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18</a:t>
                </a:r>
                <a:endParaRPr lang="en-US" sz="105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5550326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28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5620371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27</a:t>
                </a:r>
                <a:endParaRPr lang="en-US" sz="105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5759237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22</a:t>
                </a:r>
                <a:endParaRPr lang="en-US" sz="1057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1" name="Straight Arrow Connector 240"/>
              <p:cNvCxnSpPr/>
              <p:nvPr/>
            </p:nvCxnSpPr>
            <p:spPr>
              <a:xfrm flipH="1">
                <a:off x="5617679" y="732978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flipH="1">
                <a:off x="5686885" y="732978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flipH="1">
                <a:off x="5756092" y="732977"/>
                <a:ext cx="68399" cy="141003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 flipH="1">
                <a:off x="5825299" y="732977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>
                <a:stCxn id="264" idx="2"/>
                <a:endCxn id="258" idx="0"/>
              </p:cNvCxnSpPr>
              <p:nvPr/>
            </p:nvCxnSpPr>
            <p:spPr>
              <a:xfrm flipH="1">
                <a:off x="5894505" y="731234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>
                <a:stCxn id="267" idx="2"/>
                <a:endCxn id="256" idx="0"/>
              </p:cNvCxnSpPr>
              <p:nvPr/>
            </p:nvCxnSpPr>
            <p:spPr>
              <a:xfrm flipH="1">
                <a:off x="5963712" y="731233"/>
                <a:ext cx="66407" cy="141004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>
                <a:stCxn id="268" idx="2"/>
                <a:endCxn id="259" idx="0"/>
              </p:cNvCxnSpPr>
              <p:nvPr/>
            </p:nvCxnSpPr>
            <p:spPr>
              <a:xfrm flipH="1">
                <a:off x="6030927" y="731233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8" name="Rectangle 247"/>
              <p:cNvSpPr/>
              <p:nvPr/>
            </p:nvSpPr>
            <p:spPr>
              <a:xfrm>
                <a:off x="5895337" y="84714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13</a:t>
                </a:r>
                <a:endParaRPr lang="en-US" sz="105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5447400" y="219788"/>
                <a:ext cx="204982" cy="168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7" dirty="0"/>
                  <a:t>+</a:t>
                </a:r>
                <a:endParaRPr lang="en-US" sz="2720" dirty="0"/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5442115" y="496541"/>
                <a:ext cx="204982" cy="168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7" dirty="0"/>
                  <a:t>+</a:t>
                </a:r>
                <a:endParaRPr lang="en-US" sz="2720" dirty="0"/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5442022" y="741310"/>
                <a:ext cx="204982" cy="168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7" dirty="0"/>
                  <a:t>+</a:t>
                </a:r>
                <a:endParaRPr lang="en-US" sz="2720" dirty="0"/>
              </a:p>
            </p:txBody>
          </p:sp>
        </p:grpSp>
        <p:cxnSp>
          <p:nvCxnSpPr>
            <p:cNvPr id="289" name="Straight Arrow Connector 288"/>
            <p:cNvCxnSpPr>
              <a:stCxn id="349" idx="2"/>
            </p:cNvCxnSpPr>
            <p:nvPr/>
          </p:nvCxnSpPr>
          <p:spPr>
            <a:xfrm flipH="1">
              <a:off x="6314571" y="1340574"/>
              <a:ext cx="4782" cy="25986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53" idx="2"/>
            </p:cNvCxnSpPr>
            <p:nvPr/>
          </p:nvCxnSpPr>
          <p:spPr>
            <a:xfrm>
              <a:off x="5637656" y="1324394"/>
              <a:ext cx="676436" cy="27604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1" name="Group 290"/>
            <p:cNvGrpSpPr/>
            <p:nvPr/>
          </p:nvGrpSpPr>
          <p:grpSpPr>
            <a:xfrm>
              <a:off x="6145372" y="427927"/>
              <a:ext cx="791178" cy="938990"/>
              <a:chOff x="6137440" y="346141"/>
              <a:chExt cx="791178" cy="938990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6171700" y="621192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4" dirty="0">
                    <a:solidFill>
                      <a:schemeClr val="tx1"/>
                    </a:solidFill>
                  </a:rPr>
                  <a:t>20</a:t>
                </a:r>
                <a:endParaRPr lang="en-US" sz="907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3" name="Group 292"/>
              <p:cNvGrpSpPr/>
              <p:nvPr/>
            </p:nvGrpSpPr>
            <p:grpSpPr>
              <a:xfrm>
                <a:off x="6137440" y="346141"/>
                <a:ext cx="791178" cy="938990"/>
                <a:chOff x="6137440" y="346141"/>
                <a:chExt cx="791178" cy="938990"/>
              </a:xfrm>
            </p:grpSpPr>
            <p:grpSp>
              <p:nvGrpSpPr>
                <p:cNvPr id="294" name="Group 293"/>
                <p:cNvGrpSpPr/>
                <p:nvPr/>
              </p:nvGrpSpPr>
              <p:grpSpPr>
                <a:xfrm>
                  <a:off x="6137440" y="370731"/>
                  <a:ext cx="720560" cy="914400"/>
                  <a:chOff x="5443698" y="85137"/>
                  <a:chExt cx="720560" cy="914400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5574143" y="85137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386" name="Rectangle 385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7" name="Rectangle 386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604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p:txBody>
                </p:sp>
                <p:sp>
                  <p:nvSpPr>
                    <p:cNvPr id="388" name="Rectangle 387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604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p:txBody>
                </p:sp>
                <p:sp>
                  <p:nvSpPr>
                    <p:cNvPr id="389" name="Rectangle 388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0" name="Rectangle 389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1" name="Rectangle 390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2" name="Rectangle 391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93" name="Rectangle 392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311" name="Group 310"/>
                  <p:cNvGrpSpPr/>
                  <p:nvPr/>
                </p:nvGrpSpPr>
                <p:grpSpPr>
                  <a:xfrm>
                    <a:off x="5579497" y="362929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378" name="Rectangle 377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9" name="Rectangle 378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0" name="Rectangle 379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1" name="Rectangle 380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2" name="Rectangle 381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587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3" name="Rectangle 382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4" name="Rectangle 383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5" name="Rectangle 384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cxnSp>
                <p:nvCxnSpPr>
                  <p:cNvPr id="312" name="Straight Arrow Connector 311"/>
                  <p:cNvCxnSpPr/>
                  <p:nvPr/>
                </p:nvCxnSpPr>
                <p:spPr>
                  <a:xfrm flipH="1">
                    <a:off x="5614101" y="187839"/>
                    <a:ext cx="271472" cy="176835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flipH="1">
                    <a:off x="5683307" y="187839"/>
                    <a:ext cx="271472" cy="176835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Arrow Connector 313"/>
                  <p:cNvCxnSpPr/>
                  <p:nvPr/>
                </p:nvCxnSpPr>
                <p:spPr>
                  <a:xfrm flipH="1">
                    <a:off x="5752514" y="187837"/>
                    <a:ext cx="269481" cy="176836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flipH="1">
                    <a:off x="5821721" y="187837"/>
                    <a:ext cx="269481" cy="176836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5683978" y="337836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26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17" name="Group 316"/>
                  <p:cNvGrpSpPr/>
                  <p:nvPr/>
                </p:nvGrpSpPr>
                <p:grpSpPr>
                  <a:xfrm>
                    <a:off x="5582267" y="630276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356" name="Rectangle 355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7" name="Rectangle 356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8" name="Rectangle 357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0" name="Rectangle 359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1" name="Rectangle 360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587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2" name="Rectangle 361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6" name="Rectangle 375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77" name="Rectangle 376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5691213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39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19" name="Straight Arrow Connector 318"/>
                  <p:cNvCxnSpPr/>
                  <p:nvPr/>
                </p:nvCxnSpPr>
                <p:spPr>
                  <a:xfrm flipH="1">
                    <a:off x="5616870" y="465631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Arrow Connector 319"/>
                  <p:cNvCxnSpPr/>
                  <p:nvPr/>
                </p:nvCxnSpPr>
                <p:spPr>
                  <a:xfrm flipH="1">
                    <a:off x="5686077" y="465630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Arrow Connector 320"/>
                  <p:cNvCxnSpPr/>
                  <p:nvPr/>
                </p:nvCxnSpPr>
                <p:spPr>
                  <a:xfrm flipH="1">
                    <a:off x="5755284" y="465630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Arrow Connector 321"/>
                  <p:cNvCxnSpPr/>
                  <p:nvPr/>
                </p:nvCxnSpPr>
                <p:spPr>
                  <a:xfrm flipH="1">
                    <a:off x="5824490" y="465630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Arrow Connector 322"/>
                  <p:cNvCxnSpPr/>
                  <p:nvPr/>
                </p:nvCxnSpPr>
                <p:spPr>
                  <a:xfrm flipH="1">
                    <a:off x="5893697" y="465629"/>
                    <a:ext cx="133653" cy="166391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Arrow Connector 323"/>
                  <p:cNvCxnSpPr/>
                  <p:nvPr/>
                </p:nvCxnSpPr>
                <p:spPr>
                  <a:xfrm flipH="1">
                    <a:off x="5962904" y="465629"/>
                    <a:ext cx="133653" cy="166391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5" name="Rectangle 324"/>
                  <p:cNvSpPr/>
                  <p:nvPr/>
                </p:nvSpPr>
                <p:spPr>
                  <a:xfrm>
                    <a:off x="5478457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44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5825644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28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5549518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48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5619563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36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5758428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26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30" name="Group 329"/>
                  <p:cNvGrpSpPr/>
                  <p:nvPr/>
                </p:nvGrpSpPr>
                <p:grpSpPr>
                  <a:xfrm>
                    <a:off x="5583075" y="872235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348" name="Rectangle 347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49" name="Rectangle 348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0" name="Rectangle 349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1" name="Rectangle 350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2" name="Rectangle 351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587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3" name="Rectangle 352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4" name="Rectangle 353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55" name="Rectangle 354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6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5692021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65</a:t>
                    </a:r>
                    <a:endParaRPr lang="en-US" sz="105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5479265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92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5826452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42</a:t>
                    </a:r>
                    <a:endParaRPr lang="en-US" sz="105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5550326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84</a:t>
                    </a:r>
                    <a:endParaRPr lang="en-US" sz="90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5620371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75</a:t>
                    </a:r>
                    <a:endParaRPr lang="en-US" sz="105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5759237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54</a:t>
                    </a:r>
                    <a:endParaRPr lang="en-US" sz="1057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37" name="Straight Arrow Connector 336"/>
                  <p:cNvCxnSpPr/>
                  <p:nvPr/>
                </p:nvCxnSpPr>
                <p:spPr>
                  <a:xfrm flipH="1">
                    <a:off x="5617679" y="732978"/>
                    <a:ext cx="68399" cy="141002"/>
                  </a:xfrm>
                  <a:prstGeom prst="straightConnector1">
                    <a:avLst/>
                  </a:prstGeom>
                  <a:ln w="0"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Arrow Connector 337"/>
                  <p:cNvCxnSpPr/>
                  <p:nvPr/>
                </p:nvCxnSpPr>
                <p:spPr>
                  <a:xfrm flipH="1">
                    <a:off x="5686885" y="732978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Arrow Connector 338"/>
                  <p:cNvCxnSpPr/>
                  <p:nvPr/>
                </p:nvCxnSpPr>
                <p:spPr>
                  <a:xfrm flipH="1">
                    <a:off x="5756092" y="732977"/>
                    <a:ext cx="68399" cy="141003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Arrow Connector 339"/>
                  <p:cNvCxnSpPr/>
                  <p:nvPr/>
                </p:nvCxnSpPr>
                <p:spPr>
                  <a:xfrm flipH="1">
                    <a:off x="5825299" y="732977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Arrow Connector 340"/>
                  <p:cNvCxnSpPr>
                    <a:stCxn id="360" idx="2"/>
                    <a:endCxn id="353" idx="0"/>
                  </p:cNvCxnSpPr>
                  <p:nvPr/>
                </p:nvCxnSpPr>
                <p:spPr>
                  <a:xfrm flipH="1">
                    <a:off x="5894505" y="731234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Arrow Connector 341"/>
                  <p:cNvCxnSpPr>
                    <a:stCxn id="376" idx="2"/>
                    <a:endCxn id="351" idx="0"/>
                  </p:cNvCxnSpPr>
                  <p:nvPr/>
                </p:nvCxnSpPr>
                <p:spPr>
                  <a:xfrm flipH="1">
                    <a:off x="5963712" y="731233"/>
                    <a:ext cx="66407" cy="141004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>
                    <a:stCxn id="377" idx="2"/>
                    <a:endCxn id="354" idx="0"/>
                  </p:cNvCxnSpPr>
                  <p:nvPr/>
                </p:nvCxnSpPr>
                <p:spPr>
                  <a:xfrm flipH="1">
                    <a:off x="6030927" y="731233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5895337" y="847143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4" dirty="0">
                        <a:solidFill>
                          <a:schemeClr val="tx1"/>
                        </a:solidFill>
                      </a:rPr>
                      <a:t>29</a:t>
                    </a:r>
                    <a:endParaRPr lang="en-US" sz="1057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5" name="TextBox 344"/>
                  <p:cNvSpPr txBox="1"/>
                  <p:nvPr/>
                </p:nvSpPr>
                <p:spPr>
                  <a:xfrm>
                    <a:off x="5445046" y="230204"/>
                    <a:ext cx="204982" cy="1687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7" dirty="0"/>
                      <a:t>+</a:t>
                    </a:r>
                    <a:endParaRPr lang="en-US" sz="2720" dirty="0"/>
                  </a:p>
                </p:txBody>
              </p:sp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5444583" y="488186"/>
                    <a:ext cx="204982" cy="1687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7" dirty="0"/>
                      <a:t>+</a:t>
                    </a:r>
                    <a:endParaRPr lang="en-US" sz="2720" dirty="0"/>
                  </a:p>
                </p:txBody>
              </p:sp>
              <p:sp>
                <p:nvSpPr>
                  <p:cNvPr id="347" name="TextBox 346"/>
                  <p:cNvSpPr txBox="1"/>
                  <p:nvPr/>
                </p:nvSpPr>
                <p:spPr>
                  <a:xfrm>
                    <a:off x="5443698" y="740847"/>
                    <a:ext cx="204982" cy="1687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7" dirty="0"/>
                      <a:t>+</a:t>
                    </a:r>
                    <a:endParaRPr lang="en-US" sz="2720" dirty="0"/>
                  </a:p>
                </p:txBody>
              </p:sp>
            </p:grpSp>
            <p:sp>
              <p:nvSpPr>
                <p:cNvPr id="295" name="Rectangle 294"/>
                <p:cNvSpPr/>
                <p:nvPr/>
              </p:nvSpPr>
              <p:spPr>
                <a:xfrm>
                  <a:off x="6650730" y="34711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15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6302487" y="34738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10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6373683" y="346141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11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6444712" y="347698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12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6513918" y="34711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13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6580997" y="347395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14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239665" y="624060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22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6311748" y="624060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24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6445972" y="627500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12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6515214" y="626382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13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6656356" y="626298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15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6586586" y="626298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14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6659697" y="893149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15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6589927" y="893149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14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6657080" y="1132845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4" dirty="0">
                      <a:solidFill>
                        <a:schemeClr val="tx1"/>
                      </a:solidFill>
                    </a:rPr>
                    <a:t>15</a:t>
                  </a:r>
                  <a:endParaRPr lang="en-US" sz="907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394" name="Straight Arrow Connector 393"/>
            <p:cNvCxnSpPr>
              <a:stCxn id="278" idx="2"/>
            </p:cNvCxnSpPr>
            <p:nvPr/>
          </p:nvCxnSpPr>
          <p:spPr>
            <a:xfrm>
              <a:off x="5628724" y="537296"/>
              <a:ext cx="2715" cy="174496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>
              <a:stCxn id="279" idx="2"/>
            </p:cNvCxnSpPr>
            <p:nvPr/>
          </p:nvCxnSpPr>
          <p:spPr>
            <a:xfrm>
              <a:off x="5697931" y="537296"/>
              <a:ext cx="5917" cy="176387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>
              <a:stCxn id="277" idx="2"/>
            </p:cNvCxnSpPr>
            <p:nvPr/>
          </p:nvCxnSpPr>
          <p:spPr>
            <a:xfrm>
              <a:off x="5767137" y="537296"/>
              <a:ext cx="8033" cy="17511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>
              <a:stCxn id="281" idx="2"/>
            </p:cNvCxnSpPr>
            <p:nvPr/>
          </p:nvCxnSpPr>
          <p:spPr>
            <a:xfrm>
              <a:off x="5836344" y="537295"/>
              <a:ext cx="11197" cy="176968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>
              <a:stCxn id="387" idx="2"/>
              <a:endCxn id="379" idx="0"/>
            </p:cNvCxnSpPr>
            <p:nvPr/>
          </p:nvCxnSpPr>
          <p:spPr>
            <a:xfrm>
              <a:off x="6310421" y="553476"/>
              <a:ext cx="5354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9" name="Straight Arrow Connector 398"/>
            <p:cNvCxnSpPr>
              <a:stCxn id="388" idx="2"/>
              <a:endCxn id="380" idx="0"/>
            </p:cNvCxnSpPr>
            <p:nvPr/>
          </p:nvCxnSpPr>
          <p:spPr>
            <a:xfrm>
              <a:off x="6379628" y="553476"/>
              <a:ext cx="5354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>
              <a:stCxn id="386" idx="2"/>
              <a:endCxn id="378" idx="0"/>
            </p:cNvCxnSpPr>
            <p:nvPr/>
          </p:nvCxnSpPr>
          <p:spPr>
            <a:xfrm>
              <a:off x="6448834" y="553476"/>
              <a:ext cx="5354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1" name="Straight Arrow Connector 400"/>
            <p:cNvCxnSpPr>
              <a:stCxn id="390" idx="2"/>
              <a:endCxn id="382" idx="0"/>
            </p:cNvCxnSpPr>
            <p:nvPr/>
          </p:nvCxnSpPr>
          <p:spPr>
            <a:xfrm>
              <a:off x="6518041" y="553475"/>
              <a:ext cx="5354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2" name="Straight Arrow Connector 401"/>
            <p:cNvCxnSpPr>
              <a:stCxn id="270" idx="2"/>
            </p:cNvCxnSpPr>
            <p:nvPr/>
          </p:nvCxnSpPr>
          <p:spPr>
            <a:xfrm>
              <a:off x="5634078" y="815088"/>
              <a:ext cx="88" cy="171607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3" name="Straight Arrow Connector 402"/>
            <p:cNvCxnSpPr>
              <a:stCxn id="271" idx="2"/>
            </p:cNvCxnSpPr>
            <p:nvPr/>
          </p:nvCxnSpPr>
          <p:spPr>
            <a:xfrm>
              <a:off x="5703285" y="815088"/>
              <a:ext cx="1585" cy="171607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4" name="Straight Arrow Connector 403"/>
            <p:cNvCxnSpPr>
              <a:stCxn id="269" idx="2"/>
            </p:cNvCxnSpPr>
            <p:nvPr/>
          </p:nvCxnSpPr>
          <p:spPr>
            <a:xfrm>
              <a:off x="5772491" y="815088"/>
              <a:ext cx="112" cy="171391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>
              <a:stCxn id="273" idx="2"/>
            </p:cNvCxnSpPr>
            <p:nvPr/>
          </p:nvCxnSpPr>
          <p:spPr>
            <a:xfrm>
              <a:off x="5841698" y="815087"/>
              <a:ext cx="734" cy="17139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>
              <a:stCxn id="274" idx="2"/>
            </p:cNvCxnSpPr>
            <p:nvPr/>
          </p:nvCxnSpPr>
          <p:spPr>
            <a:xfrm>
              <a:off x="5910905" y="815087"/>
              <a:ext cx="847" cy="1709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>
              <a:stCxn id="272" idx="2"/>
            </p:cNvCxnSpPr>
            <p:nvPr/>
          </p:nvCxnSpPr>
          <p:spPr>
            <a:xfrm>
              <a:off x="5980111" y="815087"/>
              <a:ext cx="622" cy="1709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endCxn id="253" idx="0"/>
            </p:cNvCxnSpPr>
            <p:nvPr/>
          </p:nvCxnSpPr>
          <p:spPr>
            <a:xfrm flipH="1">
              <a:off x="5637656" y="1084947"/>
              <a:ext cx="3395" cy="1384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endCxn id="254" idx="0"/>
            </p:cNvCxnSpPr>
            <p:nvPr/>
          </p:nvCxnSpPr>
          <p:spPr>
            <a:xfrm flipH="1">
              <a:off x="5706863" y="1087187"/>
              <a:ext cx="3842" cy="13625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>
              <a:endCxn id="252" idx="0"/>
            </p:cNvCxnSpPr>
            <p:nvPr/>
          </p:nvCxnSpPr>
          <p:spPr>
            <a:xfrm flipH="1">
              <a:off x="5776069" y="1079325"/>
              <a:ext cx="2854" cy="14411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1" name="Straight Arrow Connector 410"/>
            <p:cNvCxnSpPr>
              <a:endCxn id="257" idx="0"/>
            </p:cNvCxnSpPr>
            <p:nvPr/>
          </p:nvCxnSpPr>
          <p:spPr>
            <a:xfrm flipH="1">
              <a:off x="5845276" y="1086014"/>
              <a:ext cx="5868" cy="13742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>
              <a:endCxn id="258" idx="0"/>
            </p:cNvCxnSpPr>
            <p:nvPr/>
          </p:nvCxnSpPr>
          <p:spPr>
            <a:xfrm flipH="1">
              <a:off x="5914483" y="1084514"/>
              <a:ext cx="2594" cy="13892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>
              <a:endCxn id="256" idx="0"/>
            </p:cNvCxnSpPr>
            <p:nvPr/>
          </p:nvCxnSpPr>
          <p:spPr>
            <a:xfrm flipH="1">
              <a:off x="5983689" y="1081116"/>
              <a:ext cx="5313" cy="14232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>
              <a:endCxn id="259" idx="0"/>
            </p:cNvCxnSpPr>
            <p:nvPr/>
          </p:nvCxnSpPr>
          <p:spPr>
            <a:xfrm flipH="1">
              <a:off x="6050905" y="1085766"/>
              <a:ext cx="4360" cy="137669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>
              <a:stCxn id="379" idx="2"/>
              <a:endCxn id="357" idx="0"/>
            </p:cNvCxnSpPr>
            <p:nvPr/>
          </p:nvCxnSpPr>
          <p:spPr>
            <a:xfrm>
              <a:off x="6315775" y="831268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Arrow Connector 415"/>
            <p:cNvCxnSpPr>
              <a:stCxn id="380" idx="2"/>
              <a:endCxn id="358" idx="0"/>
            </p:cNvCxnSpPr>
            <p:nvPr/>
          </p:nvCxnSpPr>
          <p:spPr>
            <a:xfrm>
              <a:off x="6384982" y="831268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7" name="Straight Arrow Connector 416"/>
            <p:cNvCxnSpPr>
              <a:stCxn id="378" idx="2"/>
              <a:endCxn id="356" idx="0"/>
            </p:cNvCxnSpPr>
            <p:nvPr/>
          </p:nvCxnSpPr>
          <p:spPr>
            <a:xfrm>
              <a:off x="6454188" y="831268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8" name="Straight Arrow Connector 417"/>
            <p:cNvCxnSpPr>
              <a:stCxn id="382" idx="2"/>
              <a:endCxn id="361" idx="0"/>
            </p:cNvCxnSpPr>
            <p:nvPr/>
          </p:nvCxnSpPr>
          <p:spPr>
            <a:xfrm>
              <a:off x="6523395" y="831267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9" name="Straight Arrow Connector 418"/>
            <p:cNvCxnSpPr>
              <a:stCxn id="383" idx="2"/>
              <a:endCxn id="362" idx="0"/>
            </p:cNvCxnSpPr>
            <p:nvPr/>
          </p:nvCxnSpPr>
          <p:spPr>
            <a:xfrm>
              <a:off x="6592602" y="831267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>
              <a:stCxn id="381" idx="2"/>
              <a:endCxn id="360" idx="0"/>
            </p:cNvCxnSpPr>
            <p:nvPr/>
          </p:nvCxnSpPr>
          <p:spPr>
            <a:xfrm>
              <a:off x="6661808" y="831267"/>
              <a:ext cx="2770" cy="16639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>
              <a:stCxn id="357" idx="2"/>
              <a:endCxn id="349" idx="0"/>
            </p:cNvCxnSpPr>
            <p:nvPr/>
          </p:nvCxnSpPr>
          <p:spPr>
            <a:xfrm>
              <a:off x="6318545" y="1098615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>
              <a:stCxn id="358" idx="2"/>
              <a:endCxn id="350" idx="0"/>
            </p:cNvCxnSpPr>
            <p:nvPr/>
          </p:nvCxnSpPr>
          <p:spPr>
            <a:xfrm>
              <a:off x="6387752" y="1098615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>
              <a:stCxn id="356" idx="2"/>
              <a:endCxn id="348" idx="0"/>
            </p:cNvCxnSpPr>
            <p:nvPr/>
          </p:nvCxnSpPr>
          <p:spPr>
            <a:xfrm>
              <a:off x="6456958" y="1098615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>
              <a:stCxn id="361" idx="2"/>
              <a:endCxn id="352" idx="0"/>
            </p:cNvCxnSpPr>
            <p:nvPr/>
          </p:nvCxnSpPr>
          <p:spPr>
            <a:xfrm>
              <a:off x="6526165" y="1098614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5" name="Straight Arrow Connector 424"/>
            <p:cNvCxnSpPr>
              <a:stCxn id="362" idx="2"/>
              <a:endCxn id="353" idx="0"/>
            </p:cNvCxnSpPr>
            <p:nvPr/>
          </p:nvCxnSpPr>
          <p:spPr>
            <a:xfrm>
              <a:off x="6595372" y="1098614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>
              <a:stCxn id="360" idx="2"/>
              <a:endCxn id="351" idx="0"/>
            </p:cNvCxnSpPr>
            <p:nvPr/>
          </p:nvCxnSpPr>
          <p:spPr>
            <a:xfrm>
              <a:off x="6664578" y="1098614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7" name="Straight Arrow Connector 426"/>
            <p:cNvCxnSpPr>
              <a:stCxn id="376" idx="2"/>
              <a:endCxn id="354" idx="0"/>
            </p:cNvCxnSpPr>
            <p:nvPr/>
          </p:nvCxnSpPr>
          <p:spPr>
            <a:xfrm>
              <a:off x="6731794" y="1098613"/>
              <a:ext cx="808" cy="141002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itle 1"/>
          <p:cNvSpPr txBox="1">
            <a:spLocks/>
          </p:cNvSpPr>
          <p:nvPr/>
        </p:nvSpPr>
        <p:spPr>
          <a:xfrm>
            <a:off x="1895186" y="1103619"/>
            <a:ext cx="8938260" cy="1126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0" dirty="0"/>
              <a:t>Shared Atomics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1998425" y="2046112"/>
            <a:ext cx="2052400" cy="16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pic>
        <p:nvPicPr>
          <p:cNvPr id="359" name="Picture 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371" y="1225697"/>
            <a:ext cx="4149328" cy="5302580"/>
          </a:xfrm>
          <a:prstGeom prst="rect">
            <a:avLst/>
          </a:prstGeom>
        </p:spPr>
      </p:pic>
      <p:sp>
        <p:nvSpPr>
          <p:cNvPr id="363" name="Rectangle 362"/>
          <p:cNvSpPr/>
          <p:nvPr/>
        </p:nvSpPr>
        <p:spPr>
          <a:xfrm>
            <a:off x="7176201" y="1779827"/>
            <a:ext cx="1813560" cy="943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365" name="Rectangle 364"/>
          <p:cNvSpPr/>
          <p:nvPr/>
        </p:nvSpPr>
        <p:spPr>
          <a:xfrm>
            <a:off x="7419089" y="4755199"/>
            <a:ext cx="2161698" cy="303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367" name="Rectangle 366"/>
          <p:cNvSpPr/>
          <p:nvPr/>
        </p:nvSpPr>
        <p:spPr>
          <a:xfrm>
            <a:off x="7419087" y="5285503"/>
            <a:ext cx="2161700" cy="182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211" name="Rectangle 210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9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33329" y="1487413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788228" y="3073689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48137" y="308820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942610" y="1474036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2038662" y="1998911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492" name="Group 491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494" name="Curved Connector 493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Curved Connector 495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Curved Connector 496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Curved Connector 497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0" name="TextBox 499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493" name="TextBox 492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501" name="Rectangle 500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91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33329" y="1487413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788228" y="3073689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48137" y="308820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942610" y="1474036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2038662" y="1998911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492" name="Group 491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494" name="Curved Connector 493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Curved Connector 495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Curved Connector 496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Curved Connector 497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0" name="TextBox 499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493" name="TextBox 492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501" name="Rectangle 500"/>
          <p:cNvSpPr/>
          <p:nvPr/>
        </p:nvSpPr>
        <p:spPr>
          <a:xfrm>
            <a:off x="4686418" y="3587498"/>
            <a:ext cx="2766690" cy="5027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02" name="Straight Connector 501"/>
          <p:cNvCxnSpPr/>
          <p:nvPr/>
        </p:nvCxnSpPr>
        <p:spPr>
          <a:xfrm>
            <a:off x="4682852" y="3587498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3" name="Rectangle 532"/>
          <p:cNvSpPr/>
          <p:nvPr/>
        </p:nvSpPr>
        <p:spPr>
          <a:xfrm>
            <a:off x="4689984" y="4141222"/>
            <a:ext cx="2766690" cy="502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34" name="Straight Connector 533"/>
          <p:cNvCxnSpPr/>
          <p:nvPr/>
        </p:nvCxnSpPr>
        <p:spPr>
          <a:xfrm>
            <a:off x="4686417" y="4141222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5" name="Group 534"/>
          <p:cNvGrpSpPr/>
          <p:nvPr/>
        </p:nvGrpSpPr>
        <p:grpSpPr>
          <a:xfrm>
            <a:off x="5059848" y="3596344"/>
            <a:ext cx="1216338" cy="541751"/>
            <a:chOff x="3913909" y="1626985"/>
            <a:chExt cx="1430986" cy="637354"/>
          </a:xfrm>
        </p:grpSpPr>
        <p:grpSp>
          <p:nvGrpSpPr>
            <p:cNvPr id="536" name="Group 535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39" name="Curved Connector 538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Curved Connector 53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Curved Connector 540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Curved Connector 541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7" name="TextBox 536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90702" y="4157638"/>
            <a:ext cx="1688769" cy="541751"/>
            <a:chOff x="686457" y="4891396"/>
            <a:chExt cx="1986787" cy="637354"/>
          </a:xfrm>
        </p:grpSpPr>
        <p:grpSp>
          <p:nvGrpSpPr>
            <p:cNvPr id="565" name="Group 564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66" name="Group 565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68" name="Curved Connector 567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Curved Connector 568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Curved Connector 569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Curved Connector 570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7" name="TextBox 566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72" name="Curved Connector 571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3" name="Curved Connector 572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4" name="Curved Connector 573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5" name="Curved Connector 574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3" name="Curved Connector 582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4" name="Curved Connector 583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5" name="Group 584"/>
          <p:cNvGrpSpPr/>
          <p:nvPr/>
        </p:nvGrpSpPr>
        <p:grpSpPr>
          <a:xfrm>
            <a:off x="5059721" y="3592903"/>
            <a:ext cx="1216338" cy="541751"/>
            <a:chOff x="3913909" y="1626985"/>
            <a:chExt cx="1430986" cy="637354"/>
          </a:xfrm>
        </p:grpSpPr>
        <p:grpSp>
          <p:nvGrpSpPr>
            <p:cNvPr id="586" name="Group 585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88" name="Curved Connector 587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9" name="Curved Connector 588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0" name="Curved Connector 589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1" name="Curved Connector 590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7" name="TextBox 586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2" name="Group 591"/>
          <p:cNvGrpSpPr/>
          <p:nvPr/>
        </p:nvGrpSpPr>
        <p:grpSpPr>
          <a:xfrm>
            <a:off x="4890702" y="4154675"/>
            <a:ext cx="1688769" cy="541751"/>
            <a:chOff x="686457" y="4891396"/>
            <a:chExt cx="1986787" cy="637354"/>
          </a:xfrm>
        </p:grpSpPr>
        <p:grpSp>
          <p:nvGrpSpPr>
            <p:cNvPr id="593" name="Group 592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600" name="Group 599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602" name="Curved Connector 601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Curved Connector 602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Curved Connector 603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Curved Connector 604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1" name="TextBox 600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94" name="Curved Connector 593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5" name="Curved Connector 594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6" name="Curved Connector 595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7" name="Curved Connector 596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8" name="Curved Connector 597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9" name="Curved Connector 598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3" name="Rectangle 502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3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Rounded Rectangle 523"/>
          <p:cNvSpPr/>
          <p:nvPr/>
        </p:nvSpPr>
        <p:spPr>
          <a:xfrm>
            <a:off x="7876126" y="148258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447476" y="1775439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254952" y="4205382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48137" y="308820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443579" y="3031546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2038662" y="1998911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492" name="Group 491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494" name="Curved Connector 493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Curved Connector 495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Curved Connector 496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Curved Connector 497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0" name="TextBox 499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493" name="TextBox 492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501" name="Rectangle 500"/>
          <p:cNvSpPr/>
          <p:nvPr/>
        </p:nvSpPr>
        <p:spPr>
          <a:xfrm>
            <a:off x="4686418" y="3587498"/>
            <a:ext cx="2766690" cy="5027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02" name="Straight Connector 501"/>
          <p:cNvCxnSpPr/>
          <p:nvPr/>
        </p:nvCxnSpPr>
        <p:spPr>
          <a:xfrm>
            <a:off x="4682852" y="3587498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3" name="Rectangle 532"/>
          <p:cNvSpPr/>
          <p:nvPr/>
        </p:nvSpPr>
        <p:spPr>
          <a:xfrm>
            <a:off x="4689984" y="4141222"/>
            <a:ext cx="2766690" cy="502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34" name="Straight Connector 533"/>
          <p:cNvCxnSpPr/>
          <p:nvPr/>
        </p:nvCxnSpPr>
        <p:spPr>
          <a:xfrm>
            <a:off x="4686417" y="4141222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5" name="Group 534"/>
          <p:cNvGrpSpPr/>
          <p:nvPr/>
        </p:nvGrpSpPr>
        <p:grpSpPr>
          <a:xfrm>
            <a:off x="5059848" y="3596344"/>
            <a:ext cx="1216338" cy="541751"/>
            <a:chOff x="3913909" y="1626985"/>
            <a:chExt cx="1430986" cy="637354"/>
          </a:xfrm>
        </p:grpSpPr>
        <p:grpSp>
          <p:nvGrpSpPr>
            <p:cNvPr id="536" name="Group 535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39" name="Curved Connector 538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Curved Connector 53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Curved Connector 540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Curved Connector 541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7" name="TextBox 536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90702" y="4157638"/>
            <a:ext cx="1688769" cy="541751"/>
            <a:chOff x="686457" y="4891396"/>
            <a:chExt cx="1986787" cy="637354"/>
          </a:xfrm>
        </p:grpSpPr>
        <p:grpSp>
          <p:nvGrpSpPr>
            <p:cNvPr id="565" name="Group 564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66" name="Group 565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68" name="Curved Connector 567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Curved Connector 568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Curved Connector 569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Curved Connector 570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7" name="TextBox 566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72" name="Curved Connector 571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3" name="Curved Connector 572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4" name="Curved Connector 573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5" name="Curved Connector 574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3" name="Curved Connector 582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4" name="Curved Connector 583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3" name="Straight Connector 502"/>
          <p:cNvCxnSpPr/>
          <p:nvPr/>
        </p:nvCxnSpPr>
        <p:spPr>
          <a:xfrm>
            <a:off x="2038662" y="5451179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>
            <a:off x="2038662" y="5890308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TextBox 504"/>
          <p:cNvSpPr txBox="1"/>
          <p:nvPr/>
        </p:nvSpPr>
        <p:spPr>
          <a:xfrm>
            <a:off x="6850135" y="5189350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6862615" y="550462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6862615" y="5874029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2067460" y="5179932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2045018" y="5969900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2417089" y="5556821"/>
            <a:ext cx="731290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907" baseline="-25000" dirty="0">
                <a:latin typeface="Times New Roman" pitchFamily="18" charset="0"/>
                <a:cs typeface="Times New Roman" pitchFamily="18" charset="0"/>
              </a:rPr>
              <a:t>SAV1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2490026" y="5191796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12" name="Straight Arrow Connector 511"/>
          <p:cNvCxnSpPr>
            <a:stCxn id="508" idx="2"/>
          </p:cNvCxnSpPr>
          <p:nvPr/>
        </p:nvCxnSpPr>
        <p:spPr>
          <a:xfrm>
            <a:off x="2281621" y="5411855"/>
            <a:ext cx="0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Arrow Connector 512"/>
          <p:cNvCxnSpPr>
            <a:endCxn id="509" idx="0"/>
          </p:cNvCxnSpPr>
          <p:nvPr/>
        </p:nvCxnSpPr>
        <p:spPr>
          <a:xfrm>
            <a:off x="2281621" y="5774884"/>
            <a:ext cx="0" cy="19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urved Connector 513"/>
          <p:cNvCxnSpPr>
            <a:stCxn id="509" idx="3"/>
            <a:endCxn id="510" idx="2"/>
          </p:cNvCxnSpPr>
          <p:nvPr/>
        </p:nvCxnSpPr>
        <p:spPr>
          <a:xfrm flipV="1">
            <a:off x="2518224" y="5788744"/>
            <a:ext cx="264510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>
            <a:stCxn id="510" idx="0"/>
            <a:endCxn id="511" idx="2"/>
          </p:cNvCxnSpPr>
          <p:nvPr/>
        </p:nvCxnSpPr>
        <p:spPr>
          <a:xfrm flipV="1">
            <a:off x="2782734" y="5423719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extBox 515"/>
          <p:cNvSpPr txBox="1"/>
          <p:nvPr/>
        </p:nvSpPr>
        <p:spPr>
          <a:xfrm>
            <a:off x="2026375" y="5555632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7" name="Group 516"/>
          <p:cNvGrpSpPr/>
          <p:nvPr/>
        </p:nvGrpSpPr>
        <p:grpSpPr>
          <a:xfrm>
            <a:off x="8602245" y="5662959"/>
            <a:ext cx="1216338" cy="541751"/>
            <a:chOff x="3913909" y="1626985"/>
            <a:chExt cx="1430986" cy="637354"/>
          </a:xfrm>
        </p:grpSpPr>
        <p:grpSp>
          <p:nvGrpSpPr>
            <p:cNvPr id="518" name="Group 517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20" name="Curved Connector 519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1" name="Curved Connector 520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2" name="Curved Connector 521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3" name="Curved Connector 522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9" name="TextBox 518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5" name="Group 524"/>
          <p:cNvGrpSpPr/>
          <p:nvPr/>
        </p:nvGrpSpPr>
        <p:grpSpPr>
          <a:xfrm>
            <a:off x="4890702" y="4154675"/>
            <a:ext cx="1688769" cy="541751"/>
            <a:chOff x="686457" y="4891396"/>
            <a:chExt cx="1986787" cy="637354"/>
          </a:xfrm>
        </p:grpSpPr>
        <p:grpSp>
          <p:nvGrpSpPr>
            <p:cNvPr id="526" name="Group 525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38" name="Group 537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44" name="Curved Connector 543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Curved Connector 544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Curved Connector 545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Curved Connector 546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3" name="TextBox 542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27" name="Curved Connector 526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8" name="Curved Connector 527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9" name="Curved Connector 528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0" name="Curved Connector 529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1" name="Curved Connector 530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2" name="Curved Connector 531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8" name="Group 547"/>
          <p:cNvGrpSpPr/>
          <p:nvPr/>
        </p:nvGrpSpPr>
        <p:grpSpPr>
          <a:xfrm>
            <a:off x="5059721" y="3592903"/>
            <a:ext cx="1216338" cy="541751"/>
            <a:chOff x="3913909" y="1626985"/>
            <a:chExt cx="1430986" cy="637354"/>
          </a:xfrm>
        </p:grpSpPr>
        <p:grpSp>
          <p:nvGrpSpPr>
            <p:cNvPr id="549" name="Group 548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51" name="Curved Connector 550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2" name="Curved Connector 551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3" name="Curved Connector 552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4" name="Curved Connector 553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0" name="TextBox 549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5" name="Rectangle 55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68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Rounded Rectangle 523"/>
          <p:cNvSpPr/>
          <p:nvPr/>
        </p:nvSpPr>
        <p:spPr>
          <a:xfrm>
            <a:off x="7876126" y="148258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447476" y="1775439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254952" y="4205382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48137" y="308820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443579" y="3031546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2038662" y="1998911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492" name="Group 491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494" name="Curved Connector 493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Curved Connector 495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Curved Connector 496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Curved Connector 497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0" name="TextBox 499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493" name="TextBox 492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501" name="Rectangle 500"/>
          <p:cNvSpPr/>
          <p:nvPr/>
        </p:nvSpPr>
        <p:spPr>
          <a:xfrm>
            <a:off x="4686418" y="3587498"/>
            <a:ext cx="2766690" cy="5027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02" name="Straight Connector 501"/>
          <p:cNvCxnSpPr/>
          <p:nvPr/>
        </p:nvCxnSpPr>
        <p:spPr>
          <a:xfrm>
            <a:off x="4682852" y="3587498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3" name="Rectangle 532"/>
          <p:cNvSpPr/>
          <p:nvPr/>
        </p:nvSpPr>
        <p:spPr>
          <a:xfrm>
            <a:off x="4689984" y="4141222"/>
            <a:ext cx="2766690" cy="502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34" name="Straight Connector 533"/>
          <p:cNvCxnSpPr/>
          <p:nvPr/>
        </p:nvCxnSpPr>
        <p:spPr>
          <a:xfrm>
            <a:off x="4686417" y="4141222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5" name="Group 534"/>
          <p:cNvGrpSpPr/>
          <p:nvPr/>
        </p:nvGrpSpPr>
        <p:grpSpPr>
          <a:xfrm>
            <a:off x="5059848" y="3596344"/>
            <a:ext cx="1216338" cy="541751"/>
            <a:chOff x="3913909" y="1626985"/>
            <a:chExt cx="1430986" cy="637354"/>
          </a:xfrm>
        </p:grpSpPr>
        <p:grpSp>
          <p:nvGrpSpPr>
            <p:cNvPr id="536" name="Group 535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39" name="Curved Connector 538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Curved Connector 53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Curved Connector 540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Curved Connector 541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7" name="TextBox 536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90702" y="4157638"/>
            <a:ext cx="1688769" cy="541751"/>
            <a:chOff x="686457" y="4891396"/>
            <a:chExt cx="1986787" cy="637354"/>
          </a:xfrm>
        </p:grpSpPr>
        <p:grpSp>
          <p:nvGrpSpPr>
            <p:cNvPr id="565" name="Group 564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66" name="Group 565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68" name="Curved Connector 567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Curved Connector 568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Curved Connector 569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Curved Connector 570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7" name="TextBox 566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72" name="Curved Connector 571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3" name="Curved Connector 572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4" name="Curved Connector 573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5" name="Curved Connector 574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3" name="Curved Connector 582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4" name="Curved Connector 583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3" name="Straight Connector 502"/>
          <p:cNvCxnSpPr/>
          <p:nvPr/>
        </p:nvCxnSpPr>
        <p:spPr>
          <a:xfrm>
            <a:off x="2038662" y="5451179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>
            <a:off x="2038662" y="5890308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TextBox 504"/>
          <p:cNvSpPr txBox="1"/>
          <p:nvPr/>
        </p:nvSpPr>
        <p:spPr>
          <a:xfrm>
            <a:off x="6850135" y="5189350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6862615" y="550462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6862615" y="5874029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2067460" y="5179932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2045018" y="5969900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2417089" y="5556821"/>
            <a:ext cx="731290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907" baseline="-25000" dirty="0">
                <a:latin typeface="Times New Roman" pitchFamily="18" charset="0"/>
                <a:cs typeface="Times New Roman" pitchFamily="18" charset="0"/>
              </a:rPr>
              <a:t>SAV1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2490026" y="5191796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12" name="Straight Arrow Connector 511"/>
          <p:cNvCxnSpPr>
            <a:stCxn id="508" idx="2"/>
          </p:cNvCxnSpPr>
          <p:nvPr/>
        </p:nvCxnSpPr>
        <p:spPr>
          <a:xfrm>
            <a:off x="2281621" y="5411855"/>
            <a:ext cx="0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Arrow Connector 512"/>
          <p:cNvCxnSpPr>
            <a:endCxn id="509" idx="0"/>
          </p:cNvCxnSpPr>
          <p:nvPr/>
        </p:nvCxnSpPr>
        <p:spPr>
          <a:xfrm>
            <a:off x="2281621" y="5774884"/>
            <a:ext cx="0" cy="19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urved Connector 513"/>
          <p:cNvCxnSpPr>
            <a:stCxn id="509" idx="3"/>
            <a:endCxn id="510" idx="2"/>
          </p:cNvCxnSpPr>
          <p:nvPr/>
        </p:nvCxnSpPr>
        <p:spPr>
          <a:xfrm flipV="1">
            <a:off x="2518224" y="5788744"/>
            <a:ext cx="264510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>
            <a:stCxn id="510" idx="0"/>
            <a:endCxn id="511" idx="2"/>
          </p:cNvCxnSpPr>
          <p:nvPr/>
        </p:nvCxnSpPr>
        <p:spPr>
          <a:xfrm flipV="1">
            <a:off x="2782734" y="5423719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extBox 515"/>
          <p:cNvSpPr txBox="1"/>
          <p:nvPr/>
        </p:nvSpPr>
        <p:spPr>
          <a:xfrm>
            <a:off x="2026375" y="5555632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3177298" y="518935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3154856" y="5979318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3526927" y="5566239"/>
            <a:ext cx="731290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907" baseline="-25000" dirty="0">
                <a:latin typeface="Times New Roman" pitchFamily="18" charset="0"/>
                <a:cs typeface="Times New Roman" pitchFamily="18" charset="0"/>
              </a:rPr>
              <a:t>SAV2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3599864" y="5201214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29" name="Straight Arrow Connector 528"/>
          <p:cNvCxnSpPr>
            <a:stCxn id="525" idx="2"/>
          </p:cNvCxnSpPr>
          <p:nvPr/>
        </p:nvCxnSpPr>
        <p:spPr>
          <a:xfrm>
            <a:off x="3391459" y="5421273"/>
            <a:ext cx="0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Arrow Connector 529"/>
          <p:cNvCxnSpPr>
            <a:endCxn id="526" idx="0"/>
          </p:cNvCxnSpPr>
          <p:nvPr/>
        </p:nvCxnSpPr>
        <p:spPr>
          <a:xfrm>
            <a:off x="3391459" y="5784302"/>
            <a:ext cx="0" cy="19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Curved Connector 530"/>
          <p:cNvCxnSpPr>
            <a:stCxn id="526" idx="3"/>
            <a:endCxn id="527" idx="2"/>
          </p:cNvCxnSpPr>
          <p:nvPr/>
        </p:nvCxnSpPr>
        <p:spPr>
          <a:xfrm flipV="1">
            <a:off x="3628062" y="5798162"/>
            <a:ext cx="264510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>
            <a:stCxn id="527" idx="0"/>
            <a:endCxn id="528" idx="2"/>
          </p:cNvCxnSpPr>
          <p:nvPr/>
        </p:nvCxnSpPr>
        <p:spPr>
          <a:xfrm flipV="1">
            <a:off x="3892572" y="5433137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TextBox 537"/>
          <p:cNvSpPr txBox="1"/>
          <p:nvPr/>
        </p:nvSpPr>
        <p:spPr>
          <a:xfrm>
            <a:off x="3136213" y="5565050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3" name="Group 542"/>
          <p:cNvGrpSpPr/>
          <p:nvPr/>
        </p:nvGrpSpPr>
        <p:grpSpPr>
          <a:xfrm>
            <a:off x="8442244" y="5651375"/>
            <a:ext cx="1688769" cy="541751"/>
            <a:chOff x="686457" y="4891396"/>
            <a:chExt cx="1986787" cy="637354"/>
          </a:xfrm>
        </p:grpSpPr>
        <p:grpSp>
          <p:nvGrpSpPr>
            <p:cNvPr id="544" name="Group 543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51" name="Group 550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53" name="Curved Connector 552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Curved Connector 553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Curved Connector 554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Curved Connector 555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2" name="TextBox 551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45" name="Curved Connector 544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6" name="Curved Connector 545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7" name="Curved Connector 546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8" name="Curved Connector 547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9" name="Curved Connector 548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0" name="Curved Connector 549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7" name="Group 556"/>
          <p:cNvGrpSpPr/>
          <p:nvPr/>
        </p:nvGrpSpPr>
        <p:grpSpPr>
          <a:xfrm>
            <a:off x="5059721" y="3592903"/>
            <a:ext cx="1216338" cy="541751"/>
            <a:chOff x="3913909" y="1626985"/>
            <a:chExt cx="1430986" cy="637354"/>
          </a:xfrm>
        </p:grpSpPr>
        <p:grpSp>
          <p:nvGrpSpPr>
            <p:cNvPr id="558" name="Group 557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60" name="Curved Connector 559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1" name="Curved Connector 560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2" name="Curved Connector 561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3" name="Curved Connector 562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9" name="TextBox 558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4" name="Group 563"/>
          <p:cNvGrpSpPr/>
          <p:nvPr/>
        </p:nvGrpSpPr>
        <p:grpSpPr>
          <a:xfrm>
            <a:off x="4890702" y="4154675"/>
            <a:ext cx="1688769" cy="541751"/>
            <a:chOff x="686457" y="4891396"/>
            <a:chExt cx="1986787" cy="637354"/>
          </a:xfrm>
        </p:grpSpPr>
        <p:grpSp>
          <p:nvGrpSpPr>
            <p:cNvPr id="576" name="Group 575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85" name="Group 584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87" name="Curved Connector 586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Curved Connector 587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Curved Connector 588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Curved Connector 589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6" name="TextBox 585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77" name="Curved Connector 576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8" name="Curved Connector 577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9" name="Curved Connector 578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0" name="Curved Connector 579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1" name="Curved Connector 580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2" name="Curved Connector 581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7" name="Rectangle 516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1"/>
            <a:ext cx="3682976" cy="42560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6"/>
            <a:ext cx="3357721" cy="28771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447476" y="1775439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48137" y="308820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2038662" y="1998911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492" name="Group 491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494" name="Curved Connector 493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Curved Connector 495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Curved Connector 496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Curved Connector 497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0" name="TextBox 499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493" name="TextBox 492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501" name="Rectangle 500"/>
          <p:cNvSpPr/>
          <p:nvPr/>
        </p:nvSpPr>
        <p:spPr>
          <a:xfrm>
            <a:off x="4686418" y="3587498"/>
            <a:ext cx="2766690" cy="5027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02" name="Straight Connector 501"/>
          <p:cNvCxnSpPr/>
          <p:nvPr/>
        </p:nvCxnSpPr>
        <p:spPr>
          <a:xfrm>
            <a:off x="4682852" y="3587498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3" name="Rectangle 532"/>
          <p:cNvSpPr/>
          <p:nvPr/>
        </p:nvSpPr>
        <p:spPr>
          <a:xfrm>
            <a:off x="4689984" y="4141222"/>
            <a:ext cx="2766690" cy="502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34" name="Straight Connector 533"/>
          <p:cNvCxnSpPr/>
          <p:nvPr/>
        </p:nvCxnSpPr>
        <p:spPr>
          <a:xfrm>
            <a:off x="4686417" y="4141222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5" name="Group 534"/>
          <p:cNvGrpSpPr/>
          <p:nvPr/>
        </p:nvGrpSpPr>
        <p:grpSpPr>
          <a:xfrm>
            <a:off x="5059848" y="3596344"/>
            <a:ext cx="1216338" cy="541751"/>
            <a:chOff x="3913909" y="1626985"/>
            <a:chExt cx="1430986" cy="637354"/>
          </a:xfrm>
        </p:grpSpPr>
        <p:grpSp>
          <p:nvGrpSpPr>
            <p:cNvPr id="536" name="Group 535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39" name="Curved Connector 538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Curved Connector 53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Curved Connector 540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Curved Connector 541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7" name="TextBox 536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90702" y="4157638"/>
            <a:ext cx="1688769" cy="541751"/>
            <a:chOff x="686457" y="4891396"/>
            <a:chExt cx="1986787" cy="637354"/>
          </a:xfrm>
        </p:grpSpPr>
        <p:grpSp>
          <p:nvGrpSpPr>
            <p:cNvPr id="565" name="Group 564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66" name="Group 565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68" name="Curved Connector 567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Curved Connector 568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Curved Connector 569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Curved Connector 570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7" name="TextBox 566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72" name="Curved Connector 571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3" name="Curved Connector 572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4" name="Curved Connector 573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5" name="Curved Connector 574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3" name="Curved Connector 582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4" name="Curved Connector 583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3" name="Straight Connector 502"/>
          <p:cNvCxnSpPr/>
          <p:nvPr/>
        </p:nvCxnSpPr>
        <p:spPr>
          <a:xfrm>
            <a:off x="2038662" y="5451179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>
            <a:off x="2038662" y="5890308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TextBox 504"/>
          <p:cNvSpPr txBox="1"/>
          <p:nvPr/>
        </p:nvSpPr>
        <p:spPr>
          <a:xfrm>
            <a:off x="6850135" y="5189350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6862615" y="550462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6862615" y="5874029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2067460" y="5179932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2045018" y="5969900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2417089" y="5556821"/>
            <a:ext cx="731290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907" baseline="-25000" dirty="0">
                <a:latin typeface="Times New Roman" pitchFamily="18" charset="0"/>
                <a:cs typeface="Times New Roman" pitchFamily="18" charset="0"/>
              </a:rPr>
              <a:t>SAV1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2490026" y="5191796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12" name="Straight Arrow Connector 511"/>
          <p:cNvCxnSpPr>
            <a:stCxn id="508" idx="2"/>
          </p:cNvCxnSpPr>
          <p:nvPr/>
        </p:nvCxnSpPr>
        <p:spPr>
          <a:xfrm>
            <a:off x="2281621" y="5411855"/>
            <a:ext cx="0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Arrow Connector 512"/>
          <p:cNvCxnSpPr>
            <a:endCxn id="509" idx="0"/>
          </p:cNvCxnSpPr>
          <p:nvPr/>
        </p:nvCxnSpPr>
        <p:spPr>
          <a:xfrm>
            <a:off x="2281621" y="5774884"/>
            <a:ext cx="0" cy="19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urved Connector 513"/>
          <p:cNvCxnSpPr>
            <a:stCxn id="509" idx="3"/>
            <a:endCxn id="510" idx="2"/>
          </p:cNvCxnSpPr>
          <p:nvPr/>
        </p:nvCxnSpPr>
        <p:spPr>
          <a:xfrm flipV="1">
            <a:off x="2518224" y="5788744"/>
            <a:ext cx="264510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>
            <a:stCxn id="510" idx="0"/>
            <a:endCxn id="511" idx="2"/>
          </p:cNvCxnSpPr>
          <p:nvPr/>
        </p:nvCxnSpPr>
        <p:spPr>
          <a:xfrm flipV="1">
            <a:off x="2782734" y="5423719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extBox 515"/>
          <p:cNvSpPr txBox="1"/>
          <p:nvPr/>
        </p:nvSpPr>
        <p:spPr>
          <a:xfrm>
            <a:off x="2026375" y="5555632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3177298" y="518935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3154856" y="5979318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3526927" y="5566239"/>
            <a:ext cx="731290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907" baseline="-25000" dirty="0">
                <a:latin typeface="Times New Roman" pitchFamily="18" charset="0"/>
                <a:cs typeface="Times New Roman" pitchFamily="18" charset="0"/>
              </a:rPr>
              <a:t>SAV2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3599864" y="5201214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29" name="Straight Arrow Connector 528"/>
          <p:cNvCxnSpPr>
            <a:stCxn id="525" idx="2"/>
          </p:cNvCxnSpPr>
          <p:nvPr/>
        </p:nvCxnSpPr>
        <p:spPr>
          <a:xfrm>
            <a:off x="3391459" y="5421273"/>
            <a:ext cx="0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Arrow Connector 529"/>
          <p:cNvCxnSpPr>
            <a:endCxn id="526" idx="0"/>
          </p:cNvCxnSpPr>
          <p:nvPr/>
        </p:nvCxnSpPr>
        <p:spPr>
          <a:xfrm>
            <a:off x="3391459" y="5784302"/>
            <a:ext cx="0" cy="19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Curved Connector 530"/>
          <p:cNvCxnSpPr>
            <a:stCxn id="526" idx="3"/>
            <a:endCxn id="527" idx="2"/>
          </p:cNvCxnSpPr>
          <p:nvPr/>
        </p:nvCxnSpPr>
        <p:spPr>
          <a:xfrm flipV="1">
            <a:off x="3628062" y="5798162"/>
            <a:ext cx="264510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>
            <a:stCxn id="527" idx="0"/>
            <a:endCxn id="528" idx="2"/>
          </p:cNvCxnSpPr>
          <p:nvPr/>
        </p:nvCxnSpPr>
        <p:spPr>
          <a:xfrm flipV="1">
            <a:off x="3892572" y="5433137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TextBox 537"/>
          <p:cNvSpPr txBox="1"/>
          <p:nvPr/>
        </p:nvSpPr>
        <p:spPr>
          <a:xfrm>
            <a:off x="3136213" y="5565050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4305806" y="5164581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8" name="Straight Arrow Connector 517"/>
          <p:cNvCxnSpPr>
            <a:stCxn id="517" idx="2"/>
          </p:cNvCxnSpPr>
          <p:nvPr/>
        </p:nvCxnSpPr>
        <p:spPr>
          <a:xfrm>
            <a:off x="4635384" y="5396504"/>
            <a:ext cx="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extBox 518"/>
          <p:cNvSpPr txBox="1"/>
          <p:nvPr/>
        </p:nvSpPr>
        <p:spPr>
          <a:xfrm>
            <a:off x="4297129" y="5542347"/>
            <a:ext cx="731290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907" baseline="-25000" dirty="0">
                <a:latin typeface="Times New Roman" pitchFamily="18" charset="0"/>
                <a:cs typeface="Times New Roman" pitchFamily="18" charset="0"/>
              </a:rPr>
              <a:t>SAV1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0" name="Group 519"/>
          <p:cNvGrpSpPr/>
          <p:nvPr/>
        </p:nvGrpSpPr>
        <p:grpSpPr>
          <a:xfrm>
            <a:off x="8551386" y="3012890"/>
            <a:ext cx="1216338" cy="541751"/>
            <a:chOff x="3913909" y="1626985"/>
            <a:chExt cx="1430986" cy="637354"/>
          </a:xfrm>
        </p:grpSpPr>
        <p:grpSp>
          <p:nvGrpSpPr>
            <p:cNvPr id="521" name="Group 520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23" name="Curved Connector 522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7" name="Curved Connector 556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8" name="Curved Connector 557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9" name="Curved Connector 558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2" name="TextBox 521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0" name="Group 559"/>
          <p:cNvGrpSpPr/>
          <p:nvPr/>
        </p:nvGrpSpPr>
        <p:grpSpPr>
          <a:xfrm>
            <a:off x="4890702" y="4154675"/>
            <a:ext cx="1688769" cy="541751"/>
            <a:chOff x="686457" y="4891396"/>
            <a:chExt cx="1986787" cy="637354"/>
          </a:xfrm>
        </p:grpSpPr>
        <p:grpSp>
          <p:nvGrpSpPr>
            <p:cNvPr id="561" name="Group 560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79" name="Group 578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81" name="Curved Connector 580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Curved Connector 581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Curved Connector 584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Curved Connector 585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0" name="TextBox 579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62" name="Curved Connector 561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3" name="Curved Connector 562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4" name="Curved Connector 563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6" name="Curved Connector 575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7" name="Curved Connector 576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8" name="Curved Connector 577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4" name="Rectangle 523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06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1"/>
            <a:ext cx="3682976" cy="42560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6"/>
            <a:ext cx="3357721" cy="28771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447476" y="1775439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48137" y="308820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2038662" y="1998911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492" name="Group 491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494" name="Curved Connector 493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Curved Connector 495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Curved Connector 496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Curved Connector 497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0" name="TextBox 499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493" name="TextBox 492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501" name="Rectangle 500"/>
          <p:cNvSpPr/>
          <p:nvPr/>
        </p:nvSpPr>
        <p:spPr>
          <a:xfrm>
            <a:off x="4686418" y="3587498"/>
            <a:ext cx="2766690" cy="5027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02" name="Straight Connector 501"/>
          <p:cNvCxnSpPr/>
          <p:nvPr/>
        </p:nvCxnSpPr>
        <p:spPr>
          <a:xfrm>
            <a:off x="4682852" y="3587498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3" name="Rectangle 532"/>
          <p:cNvSpPr/>
          <p:nvPr/>
        </p:nvSpPr>
        <p:spPr>
          <a:xfrm>
            <a:off x="4689984" y="4141222"/>
            <a:ext cx="2766690" cy="502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34" name="Straight Connector 533"/>
          <p:cNvCxnSpPr/>
          <p:nvPr/>
        </p:nvCxnSpPr>
        <p:spPr>
          <a:xfrm>
            <a:off x="4686417" y="4141222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5" name="Group 534"/>
          <p:cNvGrpSpPr/>
          <p:nvPr/>
        </p:nvGrpSpPr>
        <p:grpSpPr>
          <a:xfrm>
            <a:off x="5059848" y="3596344"/>
            <a:ext cx="1216338" cy="541751"/>
            <a:chOff x="3913909" y="1626985"/>
            <a:chExt cx="1430986" cy="637354"/>
          </a:xfrm>
        </p:grpSpPr>
        <p:grpSp>
          <p:nvGrpSpPr>
            <p:cNvPr id="536" name="Group 535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39" name="Curved Connector 538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Curved Connector 53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Curved Connector 540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Curved Connector 541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7" name="TextBox 536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90702" y="4157638"/>
            <a:ext cx="1688769" cy="541751"/>
            <a:chOff x="686457" y="4891396"/>
            <a:chExt cx="1986787" cy="637354"/>
          </a:xfrm>
        </p:grpSpPr>
        <p:grpSp>
          <p:nvGrpSpPr>
            <p:cNvPr id="565" name="Group 564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66" name="Group 565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68" name="Curved Connector 567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Curved Connector 568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Curved Connector 569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Curved Connector 570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7" name="TextBox 566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72" name="Curved Connector 571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3" name="Curved Connector 572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4" name="Curved Connector 573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5" name="Curved Connector 574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3" name="Curved Connector 582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4" name="Curved Connector 583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3" name="Straight Connector 502"/>
          <p:cNvCxnSpPr/>
          <p:nvPr/>
        </p:nvCxnSpPr>
        <p:spPr>
          <a:xfrm>
            <a:off x="2038662" y="5451179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>
            <a:off x="2038662" y="5890308"/>
            <a:ext cx="533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TextBox 504"/>
          <p:cNvSpPr txBox="1"/>
          <p:nvPr/>
        </p:nvSpPr>
        <p:spPr>
          <a:xfrm>
            <a:off x="6850135" y="5189350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6862615" y="550462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6862615" y="5874029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2067460" y="5179932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2045018" y="5969900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2417089" y="5556821"/>
            <a:ext cx="731290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907" baseline="-25000" dirty="0">
                <a:latin typeface="Times New Roman" pitchFamily="18" charset="0"/>
                <a:cs typeface="Times New Roman" pitchFamily="18" charset="0"/>
              </a:rPr>
              <a:t>SAV1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2490026" y="5191796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12" name="Straight Arrow Connector 511"/>
          <p:cNvCxnSpPr>
            <a:stCxn id="508" idx="2"/>
          </p:cNvCxnSpPr>
          <p:nvPr/>
        </p:nvCxnSpPr>
        <p:spPr>
          <a:xfrm>
            <a:off x="2281621" y="5411855"/>
            <a:ext cx="0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Arrow Connector 512"/>
          <p:cNvCxnSpPr>
            <a:endCxn id="509" idx="0"/>
          </p:cNvCxnSpPr>
          <p:nvPr/>
        </p:nvCxnSpPr>
        <p:spPr>
          <a:xfrm>
            <a:off x="2281621" y="5774884"/>
            <a:ext cx="0" cy="19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urved Connector 513"/>
          <p:cNvCxnSpPr>
            <a:stCxn id="509" idx="3"/>
            <a:endCxn id="510" idx="2"/>
          </p:cNvCxnSpPr>
          <p:nvPr/>
        </p:nvCxnSpPr>
        <p:spPr>
          <a:xfrm flipV="1">
            <a:off x="2518224" y="5788744"/>
            <a:ext cx="264510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>
            <a:stCxn id="510" idx="0"/>
            <a:endCxn id="511" idx="2"/>
          </p:cNvCxnSpPr>
          <p:nvPr/>
        </p:nvCxnSpPr>
        <p:spPr>
          <a:xfrm flipV="1">
            <a:off x="2782734" y="5423719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extBox 515"/>
          <p:cNvSpPr txBox="1"/>
          <p:nvPr/>
        </p:nvSpPr>
        <p:spPr>
          <a:xfrm>
            <a:off x="2026375" y="5555632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3177298" y="5189350"/>
            <a:ext cx="428322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Tiled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3154856" y="5979318"/>
            <a:ext cx="4732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Scalar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3526927" y="5566239"/>
            <a:ext cx="731290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907" baseline="-25000" dirty="0">
                <a:latin typeface="Times New Roman" pitchFamily="18" charset="0"/>
                <a:cs typeface="Times New Roman" pitchFamily="18" charset="0"/>
              </a:rPr>
              <a:t>SAV2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3599864" y="5201214"/>
            <a:ext cx="585417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Kernel 2</a:t>
            </a:r>
          </a:p>
        </p:txBody>
      </p:sp>
      <p:cxnSp>
        <p:nvCxnSpPr>
          <p:cNvPr id="529" name="Straight Arrow Connector 528"/>
          <p:cNvCxnSpPr>
            <a:stCxn id="525" idx="2"/>
          </p:cNvCxnSpPr>
          <p:nvPr/>
        </p:nvCxnSpPr>
        <p:spPr>
          <a:xfrm>
            <a:off x="3391459" y="5421273"/>
            <a:ext cx="0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Arrow Connector 529"/>
          <p:cNvCxnSpPr>
            <a:endCxn id="526" idx="0"/>
          </p:cNvCxnSpPr>
          <p:nvPr/>
        </p:nvCxnSpPr>
        <p:spPr>
          <a:xfrm>
            <a:off x="3391459" y="5784302"/>
            <a:ext cx="0" cy="19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Curved Connector 530"/>
          <p:cNvCxnSpPr>
            <a:stCxn id="526" idx="3"/>
            <a:endCxn id="527" idx="2"/>
          </p:cNvCxnSpPr>
          <p:nvPr/>
        </p:nvCxnSpPr>
        <p:spPr>
          <a:xfrm flipV="1">
            <a:off x="3628062" y="5798162"/>
            <a:ext cx="264510" cy="2971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/>
          <p:cNvCxnSpPr>
            <a:stCxn id="527" idx="0"/>
            <a:endCxn id="528" idx="2"/>
          </p:cNvCxnSpPr>
          <p:nvPr/>
        </p:nvCxnSpPr>
        <p:spPr>
          <a:xfrm flipV="1">
            <a:off x="3892572" y="5433137"/>
            <a:ext cx="1" cy="13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TextBox 537"/>
          <p:cNvSpPr txBox="1"/>
          <p:nvPr/>
        </p:nvSpPr>
        <p:spPr>
          <a:xfrm>
            <a:off x="3136213" y="5565050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4305806" y="5164581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8" name="Straight Arrow Connector 517"/>
          <p:cNvCxnSpPr>
            <a:stCxn id="517" idx="2"/>
          </p:cNvCxnSpPr>
          <p:nvPr/>
        </p:nvCxnSpPr>
        <p:spPr>
          <a:xfrm>
            <a:off x="4635384" y="5396504"/>
            <a:ext cx="1" cy="14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extBox 518"/>
          <p:cNvSpPr txBox="1"/>
          <p:nvPr/>
        </p:nvSpPr>
        <p:spPr>
          <a:xfrm>
            <a:off x="4297129" y="5542347"/>
            <a:ext cx="731290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907" baseline="-25000" dirty="0">
                <a:latin typeface="Times New Roman" pitchFamily="18" charset="0"/>
                <a:cs typeface="Times New Roman" pitchFamily="18" charset="0"/>
              </a:rPr>
              <a:t>SAV1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4" name="Group 523"/>
          <p:cNvGrpSpPr/>
          <p:nvPr/>
        </p:nvGrpSpPr>
        <p:grpSpPr>
          <a:xfrm>
            <a:off x="8459189" y="3012887"/>
            <a:ext cx="1688769" cy="541751"/>
            <a:chOff x="686457" y="4891396"/>
            <a:chExt cx="1986787" cy="637354"/>
          </a:xfrm>
        </p:grpSpPr>
        <p:grpSp>
          <p:nvGrpSpPr>
            <p:cNvPr id="543" name="Group 542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50" name="Group 549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52" name="Curved Connector 551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Curved Connector 552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Curved Connector 553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Curved Connector 554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1" name="TextBox 550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44" name="Curved Connector 543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5" name="Curved Connector 544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6" name="Curved Connector 545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7" name="Curved Connector 546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8" name="Curved Connector 547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9" name="Curved Connector 548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6" name="TextBox 555"/>
          <p:cNvSpPr txBox="1"/>
          <p:nvPr/>
        </p:nvSpPr>
        <p:spPr>
          <a:xfrm>
            <a:off x="5240207" y="5168810"/>
            <a:ext cx="659155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Tiled</a:t>
            </a:r>
            <a:r>
              <a:rPr lang="en-US" sz="907" baseline="-25000" dirty="0" err="1">
                <a:latin typeface="Times New Roman" pitchFamily="18" charset="0"/>
                <a:cs typeface="Times New Roman" pitchFamily="18" charset="0"/>
              </a:rPr>
              <a:t>Atomic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0" name="Straight Arrow Connector 559"/>
          <p:cNvCxnSpPr>
            <a:stCxn id="556" idx="2"/>
          </p:cNvCxnSpPr>
          <p:nvPr/>
        </p:nvCxnSpPr>
        <p:spPr>
          <a:xfrm>
            <a:off x="5569785" y="5400733"/>
            <a:ext cx="1" cy="144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" name="TextBox 560"/>
          <p:cNvSpPr txBox="1"/>
          <p:nvPr/>
        </p:nvSpPr>
        <p:spPr>
          <a:xfrm>
            <a:off x="5231531" y="5546576"/>
            <a:ext cx="731290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907" baseline="-25000" dirty="0">
                <a:latin typeface="Times New Roman" pitchFamily="18" charset="0"/>
                <a:cs typeface="Times New Roman" pitchFamily="18" charset="0"/>
              </a:rPr>
              <a:t>SAV2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1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GPU ISA and Microarchitecture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08197" y="2218710"/>
            <a:ext cx="5836097" cy="3629640"/>
            <a:chOff x="1968053" y="2250460"/>
            <a:chExt cx="4914900" cy="2888211"/>
          </a:xfrm>
        </p:grpSpPr>
        <p:sp>
          <p:nvSpPr>
            <p:cNvPr id="5" name="Down Arrow 4"/>
            <p:cNvSpPr/>
            <p:nvPr/>
          </p:nvSpPr>
          <p:spPr>
            <a:xfrm>
              <a:off x="4196903" y="2250460"/>
              <a:ext cx="3429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4202162" y="3336310"/>
              <a:ext cx="3429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4196903" y="4567171"/>
              <a:ext cx="342900" cy="5715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68053" y="2250460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 Global memory Atomics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82703" y="2250460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Warp Shuffle instructions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25553" y="3358291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 Share memory atomics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68053" y="4560959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Wider type support for atomics operation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25553" y="4574234"/>
              <a:ext cx="2000250" cy="373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Scope for atomics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6383353" y="1768144"/>
            <a:ext cx="12583500" cy="509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Fermi (2010)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Kepler(2012)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Maxwell (2014)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Pascal (2016)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02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34673" y="1111121"/>
            <a:ext cx="6984815" cy="43411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1597" y="1111122"/>
            <a:ext cx="3552389" cy="1776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5640" y="1272178"/>
            <a:ext cx="4157343" cy="139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  __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codelet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sum(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const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Array&lt;1,int&gt; in) 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3   unsigned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len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4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accum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5   for(unsigned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=0;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len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in.Stride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6 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accum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+= in[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];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7 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8   return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accum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9  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0341" y="2575921"/>
            <a:ext cx="2507224" cy="321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(a) Atomic autonomous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codelet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7403" y="1278505"/>
            <a:ext cx="7114894" cy="411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  __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codelet</a:t>
            </a:r>
            <a:endParaRPr lang="en-US" sz="8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sum(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const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Array&lt;1,int&gt; in) 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3   Vector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4   __shared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5   __shared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()];       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6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7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? in[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8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9   for(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offset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()/2; offset &gt; 0; offset /= 2){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10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+=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+ offset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?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11	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()+offset]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12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tmp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13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14  if(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!=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&amp;&amp;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()/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&gt; 0){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15    if(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== 0)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16      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vthread.VectorId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17    if(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vthread.VectorId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== 0){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18  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&lt;=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/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())) ?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19	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20      for(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offset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vthread.MaxSize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()/2; offset &gt; 0; offset /= 2){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21       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 += (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vthread.LaneId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 + offset &lt;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vthread.Size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()) ? 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22	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()+offset] : 0;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23        partial[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vthread.ThreadId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()] =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24    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25  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26  }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27  return </a:t>
            </a:r>
            <a:r>
              <a:rPr lang="en-US" sz="800" dirty="0" err="1">
                <a:solidFill>
                  <a:schemeClr val="bg1"/>
                </a:solidFill>
                <a:latin typeface="Consolas"/>
                <a:cs typeface="Consolas"/>
              </a:rPr>
              <a:t>val</a:t>
            </a:r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800" dirty="0">
                <a:solidFill>
                  <a:schemeClr val="bg1"/>
                </a:solidFill>
                <a:latin typeface="Consolas"/>
                <a:cs typeface="Consolas"/>
              </a:rPr>
              <a:t>28 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5700" y="5120770"/>
            <a:ext cx="2469434" cy="321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(c) Atomic cooperative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codelet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959410" y="1884352"/>
            <a:ext cx="1135094" cy="1416188"/>
            <a:chOff x="5442022" y="85137"/>
            <a:chExt cx="722236" cy="914400"/>
          </a:xfrm>
        </p:grpSpPr>
        <p:grpSp>
          <p:nvGrpSpPr>
            <p:cNvPr id="58" name="Group 57"/>
            <p:cNvGrpSpPr/>
            <p:nvPr/>
          </p:nvGrpSpPr>
          <p:grpSpPr>
            <a:xfrm>
              <a:off x="5574143" y="85137"/>
              <a:ext cx="551662" cy="100959"/>
              <a:chOff x="5087743" y="99220"/>
              <a:chExt cx="615060" cy="143656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579497" y="362929"/>
              <a:ext cx="551662" cy="100959"/>
              <a:chOff x="5087743" y="99220"/>
              <a:chExt cx="615060" cy="143656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 flipH="1">
              <a:off x="5614101" y="187839"/>
              <a:ext cx="271472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5683307" y="187839"/>
              <a:ext cx="271472" cy="17683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5752514" y="187837"/>
              <a:ext cx="269481" cy="176836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5821721" y="187837"/>
              <a:ext cx="269481" cy="176836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683978" y="337836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582267" y="630276"/>
              <a:ext cx="551662" cy="100959"/>
              <a:chOff x="5087743" y="99220"/>
              <a:chExt cx="615060" cy="14365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5691213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15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5616870" y="465631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686077" y="465630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5755284" y="465630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5824490" y="465630"/>
              <a:ext cx="135644" cy="16639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5893697" y="465629"/>
              <a:ext cx="133653" cy="166391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5962904" y="465629"/>
              <a:ext cx="133653" cy="166391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478457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25644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549518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16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19563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758428" y="60643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583075" y="872235"/>
              <a:ext cx="551662" cy="100959"/>
              <a:chOff x="5087743" y="99220"/>
              <a:chExt cx="615060" cy="143656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524206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08774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164903" y="99223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47354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31922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396383" y="99222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54848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625643" y="99220"/>
                <a:ext cx="77160" cy="143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5692021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25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79265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28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26452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18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550326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28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620371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27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59237" y="848397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22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H="1">
              <a:off x="5617679" y="732978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5686885" y="732978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5756092" y="732977"/>
              <a:ext cx="68399" cy="141003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5825299" y="732977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7" idx="2"/>
              <a:endCxn id="101" idx="0"/>
            </p:cNvCxnSpPr>
            <p:nvPr/>
          </p:nvCxnSpPr>
          <p:spPr>
            <a:xfrm flipH="1">
              <a:off x="5894505" y="731234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10" idx="2"/>
              <a:endCxn id="99" idx="0"/>
            </p:cNvCxnSpPr>
            <p:nvPr/>
          </p:nvCxnSpPr>
          <p:spPr>
            <a:xfrm flipH="1">
              <a:off x="5963712" y="731233"/>
              <a:ext cx="66407" cy="141004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11" idx="2"/>
              <a:endCxn id="102" idx="0"/>
            </p:cNvCxnSpPr>
            <p:nvPr/>
          </p:nvCxnSpPr>
          <p:spPr>
            <a:xfrm flipH="1">
              <a:off x="6030927" y="731233"/>
              <a:ext cx="68399" cy="141002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5895337" y="847143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13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47400" y="219788"/>
              <a:ext cx="204982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442115" y="496541"/>
              <a:ext cx="204982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42022" y="741310"/>
              <a:ext cx="204982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11140644" y="3663923"/>
            <a:ext cx="10876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1250023" y="3663923"/>
            <a:ext cx="10876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0983091" y="3625765"/>
            <a:ext cx="422648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28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1090000" y="3624502"/>
            <a:ext cx="422648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92</a:t>
            </a:r>
            <a:endParaRPr lang="en-US" sz="933" dirty="0">
              <a:solidFill>
                <a:schemeClr val="bg1"/>
              </a:solidFill>
            </a:endParaRPr>
          </a:p>
        </p:txBody>
      </p:sp>
      <p:cxnSp>
        <p:nvCxnSpPr>
          <p:cNvPr id="132" name="Straight Arrow Connector 131"/>
          <p:cNvCxnSpPr>
            <a:stCxn id="196" idx="2"/>
            <a:endCxn id="129" idx="0"/>
          </p:cNvCxnSpPr>
          <p:nvPr/>
        </p:nvCxnSpPr>
        <p:spPr>
          <a:xfrm flipH="1">
            <a:off x="11304408" y="3284800"/>
            <a:ext cx="2453" cy="379122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7" idx="2"/>
            <a:endCxn id="128" idx="0"/>
          </p:cNvCxnSpPr>
          <p:nvPr/>
        </p:nvCxnSpPr>
        <p:spPr>
          <a:xfrm>
            <a:off x="10235479" y="3259741"/>
            <a:ext cx="959550" cy="404181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11142942" y="4025096"/>
            <a:ext cx="14987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980665" y="3984311"/>
            <a:ext cx="466667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120</a:t>
            </a:r>
            <a:endParaRPr lang="en-US" sz="933" dirty="0">
              <a:solidFill>
                <a:schemeClr val="bg1"/>
              </a:solidFill>
            </a:endParaRPr>
          </a:p>
        </p:txBody>
      </p:sp>
      <p:cxnSp>
        <p:nvCxnSpPr>
          <p:cNvPr id="136" name="Straight Arrow Connector 135"/>
          <p:cNvCxnSpPr>
            <a:stCxn id="129" idx="2"/>
            <a:endCxn id="134" idx="0"/>
          </p:cNvCxnSpPr>
          <p:nvPr/>
        </p:nvCxnSpPr>
        <p:spPr>
          <a:xfrm flipH="1">
            <a:off x="11217881" y="3820281"/>
            <a:ext cx="86527" cy="204814"/>
          </a:xfrm>
          <a:prstGeom prst="straightConnector1">
            <a:avLst/>
          </a:prstGeom>
          <a:ln w="0"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0925300" y="3800514"/>
            <a:ext cx="322157" cy="27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+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1033425" y="1871327"/>
            <a:ext cx="1243446" cy="1454272"/>
            <a:chOff x="6137440" y="346141"/>
            <a:chExt cx="791178" cy="938990"/>
          </a:xfrm>
        </p:grpSpPr>
        <p:sp>
          <p:nvSpPr>
            <p:cNvPr id="139" name="Rectangle 138"/>
            <p:cNvSpPr/>
            <p:nvPr/>
          </p:nvSpPr>
          <p:spPr>
            <a:xfrm>
              <a:off x="6171700" y="621192"/>
              <a:ext cx="268921" cy="151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137440" y="346141"/>
              <a:ext cx="791178" cy="938990"/>
              <a:chOff x="6137440" y="346141"/>
              <a:chExt cx="791178" cy="938990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6137440" y="370731"/>
                <a:ext cx="720560" cy="914400"/>
                <a:chOff x="5443698" y="85137"/>
                <a:chExt cx="720560" cy="914400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5574143" y="85137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219" name="Rectangle 218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579497" y="362929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211" name="Rectangle 210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159" name="Straight Arrow Connector 158"/>
                <p:cNvCxnSpPr/>
                <p:nvPr/>
              </p:nvCxnSpPr>
              <p:spPr>
                <a:xfrm flipH="1">
                  <a:off x="5614101" y="187839"/>
                  <a:ext cx="271472" cy="176835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 flipH="1">
                  <a:off x="5683307" y="187839"/>
                  <a:ext cx="271472" cy="176835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/>
                <p:nvPr/>
              </p:nvCxnSpPr>
              <p:spPr>
                <a:xfrm flipH="1">
                  <a:off x="5752514" y="187837"/>
                  <a:ext cx="269481" cy="176836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/>
                <p:cNvCxnSpPr/>
                <p:nvPr/>
              </p:nvCxnSpPr>
              <p:spPr>
                <a:xfrm flipH="1">
                  <a:off x="5821721" y="187837"/>
                  <a:ext cx="269481" cy="176836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Rectangle 162"/>
                <p:cNvSpPr/>
                <p:nvPr/>
              </p:nvSpPr>
              <p:spPr>
                <a:xfrm>
                  <a:off x="5683978" y="337836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26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4" name="Group 163"/>
                <p:cNvGrpSpPr/>
                <p:nvPr/>
              </p:nvGrpSpPr>
              <p:grpSpPr>
                <a:xfrm>
                  <a:off x="5582267" y="630276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203" name="Rectangle 202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65" name="Rectangle 164"/>
                <p:cNvSpPr/>
                <p:nvPr/>
              </p:nvSpPr>
              <p:spPr>
                <a:xfrm>
                  <a:off x="5691213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39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6" name="Straight Arrow Connector 165"/>
                <p:cNvCxnSpPr/>
                <p:nvPr/>
              </p:nvCxnSpPr>
              <p:spPr>
                <a:xfrm flipH="1">
                  <a:off x="5616870" y="465631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 flipH="1">
                  <a:off x="5686077" y="465630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/>
                <p:nvPr/>
              </p:nvCxnSpPr>
              <p:spPr>
                <a:xfrm flipH="1">
                  <a:off x="5755284" y="465630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/>
                <p:nvPr/>
              </p:nvCxnSpPr>
              <p:spPr>
                <a:xfrm flipH="1">
                  <a:off x="5824490" y="465630"/>
                  <a:ext cx="135644" cy="166390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Arrow Connector 169"/>
                <p:cNvCxnSpPr/>
                <p:nvPr/>
              </p:nvCxnSpPr>
              <p:spPr>
                <a:xfrm flipH="1">
                  <a:off x="5893697" y="465629"/>
                  <a:ext cx="133653" cy="166391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 flipH="1">
                  <a:off x="5962904" y="465629"/>
                  <a:ext cx="133653" cy="166391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Rectangle 171"/>
                <p:cNvSpPr/>
                <p:nvPr/>
              </p:nvSpPr>
              <p:spPr>
                <a:xfrm>
                  <a:off x="5478457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44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5825644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28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5549518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48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5619563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36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5758428" y="60643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26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7" name="Group 176"/>
                <p:cNvGrpSpPr/>
                <p:nvPr/>
              </p:nvGrpSpPr>
              <p:grpSpPr>
                <a:xfrm>
                  <a:off x="5583075" y="872235"/>
                  <a:ext cx="551662" cy="100959"/>
                  <a:chOff x="5087743" y="99220"/>
                  <a:chExt cx="615060" cy="143656"/>
                </a:xfrm>
              </p:grpSpPr>
              <p:sp>
                <p:nvSpPr>
                  <p:cNvPr id="195" name="Rectangle 194"/>
                  <p:cNvSpPr/>
                  <p:nvPr/>
                </p:nvSpPr>
                <p:spPr>
                  <a:xfrm>
                    <a:off x="524206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508774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5164903" y="99223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547354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531922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5396383" y="99222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554848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5625643" y="99220"/>
                    <a:ext cx="77160" cy="14365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78" name="Rectangle 177"/>
                <p:cNvSpPr/>
                <p:nvPr/>
              </p:nvSpPr>
              <p:spPr>
                <a:xfrm>
                  <a:off x="5692021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65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5479265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92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5826452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42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5550326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84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5620371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75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5759237" y="848397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54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84" name="Straight Arrow Connector 183"/>
                <p:cNvCxnSpPr/>
                <p:nvPr/>
              </p:nvCxnSpPr>
              <p:spPr>
                <a:xfrm flipH="1">
                  <a:off x="5617679" y="732978"/>
                  <a:ext cx="68399" cy="141002"/>
                </a:xfrm>
                <a:prstGeom prst="straightConnector1">
                  <a:avLst/>
                </a:prstGeom>
                <a:ln w="0"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 flipH="1">
                  <a:off x="5686885" y="732978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/>
                <p:nvPr/>
              </p:nvCxnSpPr>
              <p:spPr>
                <a:xfrm flipH="1">
                  <a:off x="5756092" y="732977"/>
                  <a:ext cx="68399" cy="141003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/>
                <p:nvPr/>
              </p:nvCxnSpPr>
              <p:spPr>
                <a:xfrm flipH="1">
                  <a:off x="5825299" y="732977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>
                  <a:stCxn id="206" idx="2"/>
                  <a:endCxn id="200" idx="0"/>
                </p:cNvCxnSpPr>
                <p:nvPr/>
              </p:nvCxnSpPr>
              <p:spPr>
                <a:xfrm flipH="1">
                  <a:off x="5894505" y="731234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/>
                <p:cNvCxnSpPr>
                  <a:stCxn id="209" idx="2"/>
                  <a:endCxn id="198" idx="0"/>
                </p:cNvCxnSpPr>
                <p:nvPr/>
              </p:nvCxnSpPr>
              <p:spPr>
                <a:xfrm flipH="1">
                  <a:off x="5963712" y="731233"/>
                  <a:ext cx="66407" cy="141004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>
                  <a:stCxn id="210" idx="2"/>
                  <a:endCxn id="201" idx="0"/>
                </p:cNvCxnSpPr>
                <p:nvPr/>
              </p:nvCxnSpPr>
              <p:spPr>
                <a:xfrm flipH="1">
                  <a:off x="6030927" y="731233"/>
                  <a:ext cx="68399" cy="141002"/>
                </a:xfrm>
                <a:prstGeom prst="straightConnector1">
                  <a:avLst/>
                </a:prstGeom>
                <a:ln w="0">
                  <a:headEnd w="sm" len="sm"/>
                  <a:tailEnd type="stealth" w="sm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Rectangle 190"/>
                <p:cNvSpPr/>
                <p:nvPr/>
              </p:nvSpPr>
              <p:spPr>
                <a:xfrm>
                  <a:off x="5895337" y="84714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29</a:t>
                  </a:r>
                  <a:endParaRPr lang="en-US" sz="93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5445046" y="230204"/>
                  <a:ext cx="204982" cy="176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33" dirty="0">
                      <a:solidFill>
                        <a:schemeClr val="bg1"/>
                      </a:solidFill>
                    </a:rPr>
                    <a:t>+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5444583" y="488186"/>
                  <a:ext cx="204982" cy="176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33" dirty="0">
                      <a:solidFill>
                        <a:schemeClr val="bg1"/>
                      </a:solidFill>
                    </a:rPr>
                    <a:t>+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5443698" y="740847"/>
                  <a:ext cx="204982" cy="176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33" dirty="0">
                      <a:solidFill>
                        <a:schemeClr val="bg1"/>
                      </a:solidFill>
                    </a:rPr>
                    <a:t>+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2" name="Rectangle 141"/>
              <p:cNvSpPr/>
              <p:nvPr/>
            </p:nvSpPr>
            <p:spPr>
              <a:xfrm>
                <a:off x="6650730" y="34711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302487" y="34738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373683" y="346141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11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444712" y="347698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513918" y="34711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13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580997" y="347395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239665" y="624060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311748" y="624060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445972" y="627500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15214" y="626382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13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656356" y="626298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586586" y="626298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659697" y="893149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589927" y="893149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657080" y="1132845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7" name="Rectangle 226"/>
          <p:cNvSpPr/>
          <p:nvPr/>
        </p:nvSpPr>
        <p:spPr>
          <a:xfrm>
            <a:off x="11292822" y="4025096"/>
            <a:ext cx="108768" cy="156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11132799" y="3985676"/>
            <a:ext cx="422648" cy="234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" dirty="0">
                <a:solidFill>
                  <a:schemeClr val="bg1"/>
                </a:solidFill>
              </a:rPr>
              <a:t>92</a:t>
            </a:r>
            <a:endParaRPr lang="en-US" sz="933" dirty="0">
              <a:solidFill>
                <a:schemeClr val="bg1"/>
              </a:solidFill>
            </a:endParaRPr>
          </a:p>
        </p:txBody>
      </p:sp>
      <p:cxnSp>
        <p:nvCxnSpPr>
          <p:cNvPr id="229" name="Straight Arrow Connector 228"/>
          <p:cNvCxnSpPr>
            <a:stCxn id="121" idx="2"/>
          </p:cNvCxnSpPr>
          <p:nvPr/>
        </p:nvCxnSpPr>
        <p:spPr>
          <a:xfrm>
            <a:off x="10221442" y="2040713"/>
            <a:ext cx="4267" cy="270252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122" idx="2"/>
          </p:cNvCxnSpPr>
          <p:nvPr/>
        </p:nvCxnSpPr>
        <p:spPr>
          <a:xfrm>
            <a:off x="10330210" y="2040714"/>
            <a:ext cx="9299" cy="273182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>
            <a:stCxn id="120" idx="2"/>
          </p:cNvCxnSpPr>
          <p:nvPr/>
        </p:nvCxnSpPr>
        <p:spPr>
          <a:xfrm>
            <a:off x="10438976" y="2040713"/>
            <a:ext cx="12625" cy="271204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124" idx="2"/>
          </p:cNvCxnSpPr>
          <p:nvPr/>
        </p:nvCxnSpPr>
        <p:spPr>
          <a:xfrm>
            <a:off x="10547744" y="2040711"/>
            <a:ext cx="17598" cy="274082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220" idx="2"/>
            <a:endCxn id="212" idx="0"/>
          </p:cNvCxnSpPr>
          <p:nvPr/>
        </p:nvCxnSpPr>
        <p:spPr>
          <a:xfrm>
            <a:off x="11292822" y="2065773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>
            <a:stCxn id="221" idx="2"/>
            <a:endCxn id="213" idx="0"/>
          </p:cNvCxnSpPr>
          <p:nvPr/>
        </p:nvCxnSpPr>
        <p:spPr>
          <a:xfrm>
            <a:off x="11401590" y="2065773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219" idx="2"/>
            <a:endCxn id="211" idx="0"/>
          </p:cNvCxnSpPr>
          <p:nvPr/>
        </p:nvCxnSpPr>
        <p:spPr>
          <a:xfrm>
            <a:off x="11510358" y="2065773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stCxn id="223" idx="2"/>
            <a:endCxn id="215" idx="0"/>
          </p:cNvCxnSpPr>
          <p:nvPr/>
        </p:nvCxnSpPr>
        <p:spPr>
          <a:xfrm>
            <a:off x="11619126" y="2065772"/>
            <a:ext cx="8415" cy="27387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113" idx="2"/>
          </p:cNvCxnSpPr>
          <p:nvPr/>
        </p:nvCxnSpPr>
        <p:spPr>
          <a:xfrm>
            <a:off x="10229856" y="2470949"/>
            <a:ext cx="138" cy="26577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stCxn id="114" idx="2"/>
          </p:cNvCxnSpPr>
          <p:nvPr/>
        </p:nvCxnSpPr>
        <p:spPr>
          <a:xfrm>
            <a:off x="10338624" y="2470949"/>
            <a:ext cx="2492" cy="26577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2" idx="2"/>
          </p:cNvCxnSpPr>
          <p:nvPr/>
        </p:nvCxnSpPr>
        <p:spPr>
          <a:xfrm>
            <a:off x="10447390" y="2470949"/>
            <a:ext cx="176" cy="265444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116" idx="2"/>
          </p:cNvCxnSpPr>
          <p:nvPr/>
        </p:nvCxnSpPr>
        <p:spPr>
          <a:xfrm>
            <a:off x="10556159" y="2470945"/>
            <a:ext cx="1154" cy="265446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117" idx="2"/>
          </p:cNvCxnSpPr>
          <p:nvPr/>
        </p:nvCxnSpPr>
        <p:spPr>
          <a:xfrm>
            <a:off x="10664927" y="2470947"/>
            <a:ext cx="1332" cy="26473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115" idx="2"/>
          </p:cNvCxnSpPr>
          <p:nvPr/>
        </p:nvCxnSpPr>
        <p:spPr>
          <a:xfrm>
            <a:off x="10773693" y="2470947"/>
            <a:ext cx="978" cy="26473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97" idx="0"/>
          </p:cNvCxnSpPr>
          <p:nvPr/>
        </p:nvCxnSpPr>
        <p:spPr>
          <a:xfrm flipH="1">
            <a:off x="10235478" y="2888894"/>
            <a:ext cx="5336" cy="21448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98" idx="0"/>
          </p:cNvCxnSpPr>
          <p:nvPr/>
        </p:nvCxnSpPr>
        <p:spPr>
          <a:xfrm flipH="1">
            <a:off x="10344247" y="2892363"/>
            <a:ext cx="6039" cy="21101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endCxn id="96" idx="0"/>
          </p:cNvCxnSpPr>
          <p:nvPr/>
        </p:nvCxnSpPr>
        <p:spPr>
          <a:xfrm flipH="1">
            <a:off x="10453013" y="2880187"/>
            <a:ext cx="4486" cy="22319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endCxn id="100" idx="0"/>
          </p:cNvCxnSpPr>
          <p:nvPr/>
        </p:nvCxnSpPr>
        <p:spPr>
          <a:xfrm flipH="1">
            <a:off x="10561782" y="2890547"/>
            <a:ext cx="9222" cy="212835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endCxn id="101" idx="0"/>
          </p:cNvCxnSpPr>
          <p:nvPr/>
        </p:nvCxnSpPr>
        <p:spPr>
          <a:xfrm flipH="1">
            <a:off x="10670550" y="2888224"/>
            <a:ext cx="4077" cy="21515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endCxn id="99" idx="0"/>
          </p:cNvCxnSpPr>
          <p:nvPr/>
        </p:nvCxnSpPr>
        <p:spPr>
          <a:xfrm flipH="1">
            <a:off x="10779318" y="2882962"/>
            <a:ext cx="8350" cy="220420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endCxn id="102" idx="0"/>
          </p:cNvCxnSpPr>
          <p:nvPr/>
        </p:nvCxnSpPr>
        <p:spPr>
          <a:xfrm flipH="1">
            <a:off x="10884958" y="2890164"/>
            <a:ext cx="6852" cy="213217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stCxn id="212" idx="2"/>
            <a:endCxn id="204" idx="0"/>
          </p:cNvCxnSpPr>
          <p:nvPr/>
        </p:nvCxnSpPr>
        <p:spPr>
          <a:xfrm>
            <a:off x="11301237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213" idx="2"/>
            <a:endCxn id="205" idx="0"/>
          </p:cNvCxnSpPr>
          <p:nvPr/>
        </p:nvCxnSpPr>
        <p:spPr>
          <a:xfrm>
            <a:off x="11410005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11" idx="2"/>
            <a:endCxn id="203" idx="0"/>
          </p:cNvCxnSpPr>
          <p:nvPr/>
        </p:nvCxnSpPr>
        <p:spPr>
          <a:xfrm>
            <a:off x="11518771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15" idx="2"/>
            <a:endCxn id="207" idx="0"/>
          </p:cNvCxnSpPr>
          <p:nvPr/>
        </p:nvCxnSpPr>
        <p:spPr>
          <a:xfrm>
            <a:off x="11627541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16" idx="2"/>
            <a:endCxn id="208" idx="0"/>
          </p:cNvCxnSpPr>
          <p:nvPr/>
        </p:nvCxnSpPr>
        <p:spPr>
          <a:xfrm>
            <a:off x="11736309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214" idx="2"/>
            <a:endCxn id="206" idx="0"/>
          </p:cNvCxnSpPr>
          <p:nvPr/>
        </p:nvCxnSpPr>
        <p:spPr>
          <a:xfrm>
            <a:off x="11845075" y="2496005"/>
            <a:ext cx="4353" cy="257698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204" idx="2"/>
            <a:endCxn id="196" idx="0"/>
          </p:cNvCxnSpPr>
          <p:nvPr/>
        </p:nvCxnSpPr>
        <p:spPr>
          <a:xfrm>
            <a:off x="11305590" y="2910063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stCxn id="205" idx="2"/>
            <a:endCxn id="197" idx="0"/>
          </p:cNvCxnSpPr>
          <p:nvPr/>
        </p:nvCxnSpPr>
        <p:spPr>
          <a:xfrm>
            <a:off x="11414358" y="2910063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03" idx="2"/>
            <a:endCxn id="195" idx="0"/>
          </p:cNvCxnSpPr>
          <p:nvPr/>
        </p:nvCxnSpPr>
        <p:spPr>
          <a:xfrm>
            <a:off x="11523126" y="2910063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207" idx="2"/>
            <a:endCxn id="199" idx="0"/>
          </p:cNvCxnSpPr>
          <p:nvPr/>
        </p:nvCxnSpPr>
        <p:spPr>
          <a:xfrm>
            <a:off x="11631894" y="2910061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208" idx="2"/>
            <a:endCxn id="200" idx="0"/>
          </p:cNvCxnSpPr>
          <p:nvPr/>
        </p:nvCxnSpPr>
        <p:spPr>
          <a:xfrm>
            <a:off x="11740662" y="2910061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06" idx="2"/>
            <a:endCxn id="198" idx="0"/>
          </p:cNvCxnSpPr>
          <p:nvPr/>
        </p:nvCxnSpPr>
        <p:spPr>
          <a:xfrm>
            <a:off x="11849430" y="2910061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stCxn id="209" idx="2"/>
            <a:endCxn id="201" idx="0"/>
          </p:cNvCxnSpPr>
          <p:nvPr/>
        </p:nvCxnSpPr>
        <p:spPr>
          <a:xfrm>
            <a:off x="11955069" y="2910059"/>
            <a:ext cx="1269" cy="218379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128" idx="2"/>
            <a:endCxn id="134" idx="0"/>
          </p:cNvCxnSpPr>
          <p:nvPr/>
        </p:nvCxnSpPr>
        <p:spPr>
          <a:xfrm>
            <a:off x="11195029" y="3820281"/>
            <a:ext cx="22852" cy="204814"/>
          </a:xfrm>
          <a:prstGeom prst="straightConnector1">
            <a:avLst/>
          </a:prstGeom>
          <a:ln w="0">
            <a:headEnd type="none" w="sm" len="sm"/>
            <a:tailEnd type="stealth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0" name="Group 269"/>
          <p:cNvGrpSpPr/>
          <p:nvPr/>
        </p:nvGrpSpPr>
        <p:grpSpPr>
          <a:xfrm>
            <a:off x="1415641" y="2882330"/>
            <a:ext cx="4218904" cy="2699227"/>
            <a:chOff x="1415641" y="2882330"/>
            <a:chExt cx="4218904" cy="2699227"/>
          </a:xfrm>
        </p:grpSpPr>
        <p:sp>
          <p:nvSpPr>
            <p:cNvPr id="7" name="Rounded Rectangle 6"/>
            <p:cNvSpPr/>
            <p:nvPr/>
          </p:nvSpPr>
          <p:spPr>
            <a:xfrm>
              <a:off x="1445185" y="2882330"/>
              <a:ext cx="3569288" cy="264154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15641" y="3009607"/>
              <a:ext cx="4218904" cy="1823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 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__tunable unsigned 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unsigned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len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unsigned tile = (len+p-1)/p;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Sequence start(…);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Sequence end(…);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Sequence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(…)	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 Map map( sum, partition(in, p, start,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, end));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10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map.atomicAdd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11  return sum(map);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12 }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1520" y="5259803"/>
              <a:ext cx="1853984" cy="321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(b) Compound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59040" y="4670172"/>
              <a:ext cx="2424379" cy="222484"/>
              <a:chOff x="1986011" y="4503265"/>
              <a:chExt cx="4317103" cy="106739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162613" y="4975379"/>
              <a:ext cx="2420807" cy="241030"/>
              <a:chOff x="1986011" y="4503265"/>
              <a:chExt cx="4317103" cy="106739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4" name="TextBox 263"/>
            <p:cNvSpPr txBox="1"/>
            <p:nvPr/>
          </p:nvSpPr>
          <p:spPr>
            <a:xfrm>
              <a:off x="1725481" y="4660501"/>
              <a:ext cx="506766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Tiled: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1636087" y="4959279"/>
              <a:ext cx="601242" cy="25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Strided</a:t>
              </a:r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656267" y="4147536"/>
              <a:ext cx="1126811" cy="1417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</p:grpSp>
      <p:sp>
        <p:nvSpPr>
          <p:cNvPr id="267" name="TextBox 266"/>
          <p:cNvSpPr txBox="1"/>
          <p:nvPr/>
        </p:nvSpPr>
        <p:spPr>
          <a:xfrm>
            <a:off x="5268313" y="5733860"/>
            <a:ext cx="2692103" cy="34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Tangram Reduction </a:t>
            </a:r>
            <a:r>
              <a:rPr lang="en-US" sz="1350" dirty="0" err="1">
                <a:solidFill>
                  <a:srgbClr val="002060"/>
                </a:solidFill>
              </a:rPr>
              <a:t>Codelets</a:t>
            </a:r>
            <a:endParaRPr lang="en-US" sz="1350" dirty="0">
              <a:solidFill>
                <a:srgbClr val="002060"/>
              </a:solidFill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5497055" y="2292654"/>
            <a:ext cx="3807746" cy="542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1" name="Rectangle 270"/>
          <p:cNvSpPr/>
          <p:nvPr/>
        </p:nvSpPr>
        <p:spPr>
          <a:xfrm>
            <a:off x="5707275" y="3634324"/>
            <a:ext cx="3631329" cy="498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8" name="Rectangle 267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  <p:bldP spid="2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0626" y="159026"/>
            <a:ext cx="12631240" cy="726801"/>
          </a:xfrm>
        </p:spPr>
        <p:txBody>
          <a:bodyPr/>
          <a:lstStyle/>
          <a:p>
            <a:r>
              <a:rPr lang="en-US" dirty="0"/>
              <a:t>The Problem: Parallel Reduction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0626" y="1152166"/>
            <a:ext cx="12631240" cy="50771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Fundamental building block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Histogram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Scan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and many more</a:t>
            </a:r>
          </a:p>
          <a:p>
            <a:pPr marL="457200" lvl="1" indent="0">
              <a:buNone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Performance is heavily depends on hand-written code that takes advantage of the latest hardware improvements</a:t>
            </a:r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dirty="0"/>
              <a:t>	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09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Warp Shuffle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218" name="Group 217"/>
          <p:cNvGrpSpPr/>
          <p:nvPr/>
        </p:nvGrpSpPr>
        <p:grpSpPr>
          <a:xfrm>
            <a:off x="512216" y="1463754"/>
            <a:ext cx="5022581" cy="4341139"/>
            <a:chOff x="5134673" y="1111121"/>
            <a:chExt cx="7187624" cy="4341139"/>
          </a:xfrm>
        </p:grpSpPr>
        <p:sp>
          <p:nvSpPr>
            <p:cNvPr id="5" name="Rounded Rectangle 4"/>
            <p:cNvSpPr/>
            <p:nvPr/>
          </p:nvSpPr>
          <p:spPr>
            <a:xfrm>
              <a:off x="5134673" y="1111121"/>
              <a:ext cx="6984815" cy="434113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07403" y="1278505"/>
              <a:ext cx="7114894" cy="4111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endParaRPr lang="en-US" sz="800" dirty="0">
                <a:solidFill>
                  <a:schemeClr val="bg1"/>
                </a:solidFill>
                <a:latin typeface="Consolas"/>
                <a:cs typeface="Consolas"/>
              </a:endParaRP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Vector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__shared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__shared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()];       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&lt;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 ? in[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 for(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offset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()/2; offset &gt; 0; offset /= 2){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10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+=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+ offset &lt;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 ?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11	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()+offset]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12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13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14  if(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!=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&amp;&amp;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()/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&gt; 0){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15    if(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== 0)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16      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vthread.VectorId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17    if(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vthread.VectorId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== 0){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18  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&lt;=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/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())) ?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19	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20      for(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offset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()/2; offset &gt; 0; offset /= 2){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21    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+=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+ offset &lt;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 ?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22	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()+offset]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23        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24    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25  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26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27  return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28 }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5700" y="5120770"/>
              <a:ext cx="2469434" cy="321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(c) Atomic cooperative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497055" y="2292654"/>
              <a:ext cx="5351856" cy="5428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707275" y="3634324"/>
              <a:ext cx="5396350" cy="4986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19" name="Right Arrow 218"/>
          <p:cNvSpPr/>
          <p:nvPr/>
        </p:nvSpPr>
        <p:spPr>
          <a:xfrm>
            <a:off x="5138588" y="2540009"/>
            <a:ext cx="971855" cy="612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0" name="Picture 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163" y="1763092"/>
            <a:ext cx="3528735" cy="4002391"/>
          </a:xfrm>
          <a:prstGeom prst="rect">
            <a:avLst/>
          </a:prstGeom>
        </p:spPr>
      </p:pic>
      <p:sp>
        <p:nvSpPr>
          <p:cNvPr id="221" name="Rectangle 220"/>
          <p:cNvSpPr/>
          <p:nvPr/>
        </p:nvSpPr>
        <p:spPr>
          <a:xfrm>
            <a:off x="6519420" y="3327316"/>
            <a:ext cx="2105076" cy="113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2" name="Rectangle 221"/>
          <p:cNvSpPr/>
          <p:nvPr/>
        </p:nvSpPr>
        <p:spPr>
          <a:xfrm>
            <a:off x="6688731" y="4619131"/>
            <a:ext cx="2105076" cy="113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3" name="Picture 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30" y="4636587"/>
            <a:ext cx="3420513" cy="17503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1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Warp Shuffle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218" name="Group 217"/>
          <p:cNvGrpSpPr/>
          <p:nvPr/>
        </p:nvGrpSpPr>
        <p:grpSpPr>
          <a:xfrm>
            <a:off x="512216" y="1463754"/>
            <a:ext cx="5022581" cy="4341139"/>
            <a:chOff x="5134673" y="1111121"/>
            <a:chExt cx="7187624" cy="4341139"/>
          </a:xfrm>
        </p:grpSpPr>
        <p:sp>
          <p:nvSpPr>
            <p:cNvPr id="5" name="Rounded Rectangle 4"/>
            <p:cNvSpPr/>
            <p:nvPr/>
          </p:nvSpPr>
          <p:spPr>
            <a:xfrm>
              <a:off x="5134673" y="1111121"/>
              <a:ext cx="6984815" cy="434113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07403" y="1278505"/>
              <a:ext cx="7114894" cy="4111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endParaRPr lang="en-US" sz="800" dirty="0">
                <a:solidFill>
                  <a:schemeClr val="bg1"/>
                </a:solidFill>
                <a:latin typeface="Consolas"/>
                <a:cs typeface="Consolas"/>
              </a:endParaRP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Vector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__shared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__shared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()];       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&lt;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 ? in[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 for(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offset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()/2; offset &gt; 0; offset /= 2){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10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+=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+ offset &lt;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 ?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11	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()+offset]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12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13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14  if(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!=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&amp;&amp;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()/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&gt; 0){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15    if(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== 0)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16      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vthread.VectorId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17    if(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vthread.VectorId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== 0){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18  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&lt;=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/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())) ?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19	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20      for(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offset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()/2; offset &gt; 0; offset /= 2){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21    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+=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+ offset &lt;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 ?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22	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()+offset]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23        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24    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25  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26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27  return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28 }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5700" y="5120770"/>
              <a:ext cx="2469434" cy="321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(c) Atomic cooperative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497055" y="2292654"/>
              <a:ext cx="5351856" cy="5428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707275" y="3634324"/>
              <a:ext cx="3631329" cy="4986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19" name="Right Arrow 218"/>
          <p:cNvSpPr/>
          <p:nvPr/>
        </p:nvSpPr>
        <p:spPr>
          <a:xfrm>
            <a:off x="5138588" y="2540009"/>
            <a:ext cx="971855" cy="612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0" name="Picture 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163" y="1763092"/>
            <a:ext cx="3528735" cy="4002391"/>
          </a:xfrm>
          <a:prstGeom prst="rect">
            <a:avLst/>
          </a:prstGeom>
        </p:spPr>
      </p:pic>
      <p:sp>
        <p:nvSpPr>
          <p:cNvPr id="221" name="Rectangle 220"/>
          <p:cNvSpPr/>
          <p:nvPr/>
        </p:nvSpPr>
        <p:spPr>
          <a:xfrm>
            <a:off x="6519420" y="3327316"/>
            <a:ext cx="2105076" cy="113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2" name="Rectangle 221"/>
          <p:cNvSpPr/>
          <p:nvPr/>
        </p:nvSpPr>
        <p:spPr>
          <a:xfrm>
            <a:off x="6688731" y="4619131"/>
            <a:ext cx="2105076" cy="113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3" name="Picture 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26" y="3281690"/>
            <a:ext cx="5411690" cy="276922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43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33329" y="1487413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788228" y="3073689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48137" y="308820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942610" y="1474036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2038662" y="1998911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492" name="Group 491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494" name="Curved Connector 493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Curved Connector 495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Curved Connector 496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Curved Connector 497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0" name="TextBox 499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493" name="TextBox 492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501" name="Rectangle 500"/>
          <p:cNvSpPr/>
          <p:nvPr/>
        </p:nvSpPr>
        <p:spPr>
          <a:xfrm>
            <a:off x="4686418" y="3587498"/>
            <a:ext cx="2766690" cy="5027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02" name="Straight Connector 501"/>
          <p:cNvCxnSpPr/>
          <p:nvPr/>
        </p:nvCxnSpPr>
        <p:spPr>
          <a:xfrm>
            <a:off x="4682852" y="3587498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3" name="Rectangle 532"/>
          <p:cNvSpPr/>
          <p:nvPr/>
        </p:nvSpPr>
        <p:spPr>
          <a:xfrm>
            <a:off x="4689984" y="4141222"/>
            <a:ext cx="2766690" cy="502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34" name="Straight Connector 533"/>
          <p:cNvCxnSpPr/>
          <p:nvPr/>
        </p:nvCxnSpPr>
        <p:spPr>
          <a:xfrm>
            <a:off x="4686417" y="4141222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5" name="Group 534"/>
          <p:cNvGrpSpPr/>
          <p:nvPr/>
        </p:nvGrpSpPr>
        <p:grpSpPr>
          <a:xfrm>
            <a:off x="5059848" y="3596344"/>
            <a:ext cx="1216338" cy="541751"/>
            <a:chOff x="3913909" y="1626985"/>
            <a:chExt cx="1430986" cy="637354"/>
          </a:xfrm>
        </p:grpSpPr>
        <p:grpSp>
          <p:nvGrpSpPr>
            <p:cNvPr id="536" name="Group 535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39" name="Curved Connector 538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Curved Connector 53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Curved Connector 540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Curved Connector 541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7" name="TextBox 536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90702" y="4157638"/>
            <a:ext cx="1688769" cy="541751"/>
            <a:chOff x="686457" y="4891396"/>
            <a:chExt cx="1986787" cy="637354"/>
          </a:xfrm>
        </p:grpSpPr>
        <p:grpSp>
          <p:nvGrpSpPr>
            <p:cNvPr id="565" name="Group 564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66" name="Group 565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68" name="Curved Connector 567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Curved Connector 568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Curved Connector 569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Curved Connector 570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7" name="TextBox 566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72" name="Curved Connector 571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3" name="Curved Connector 572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4" name="Curved Connector 573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5" name="Curved Connector 574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3" name="Curved Connector 582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4" name="Curved Connector 583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5" name="Group 584"/>
          <p:cNvGrpSpPr/>
          <p:nvPr/>
        </p:nvGrpSpPr>
        <p:grpSpPr>
          <a:xfrm>
            <a:off x="5059721" y="3592903"/>
            <a:ext cx="1216338" cy="541751"/>
            <a:chOff x="3913909" y="1626985"/>
            <a:chExt cx="1430986" cy="637354"/>
          </a:xfrm>
        </p:grpSpPr>
        <p:grpSp>
          <p:nvGrpSpPr>
            <p:cNvPr id="586" name="Group 585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88" name="Curved Connector 587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9" name="Curved Connector 588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0" name="Curved Connector 589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1" name="Curved Connector 590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7" name="TextBox 586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2" name="Group 591"/>
          <p:cNvGrpSpPr/>
          <p:nvPr/>
        </p:nvGrpSpPr>
        <p:grpSpPr>
          <a:xfrm>
            <a:off x="4890702" y="4154675"/>
            <a:ext cx="1688769" cy="541751"/>
            <a:chOff x="686457" y="4891396"/>
            <a:chExt cx="1986787" cy="637354"/>
          </a:xfrm>
        </p:grpSpPr>
        <p:grpSp>
          <p:nvGrpSpPr>
            <p:cNvPr id="593" name="Group 592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600" name="Group 599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602" name="Curved Connector 601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Curved Connector 602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Curved Connector 603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Curved Connector 604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1" name="TextBox 600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94" name="Curved Connector 593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5" name="Curved Connector 594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6" name="Curved Connector 595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7" name="Curved Connector 596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8" name="Curved Connector 597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9" name="Curved Connector 598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3" name="Rectangle 502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15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14964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8336" y="304775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72156" y="304775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68590" y="304775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32109" y="274477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7739" y="307553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6361" y="308537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33329" y="1487413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788228" y="3073689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48137" y="308820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942610" y="1474036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91205" y="1857392"/>
            <a:ext cx="5547639" cy="9246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4679286" y="1855706"/>
            <a:ext cx="7132" cy="959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38814" y="1998525"/>
            <a:ext cx="2331009" cy="828292"/>
            <a:chOff x="366604" y="1208204"/>
            <a:chExt cx="2742364" cy="974462"/>
          </a:xfrm>
        </p:grpSpPr>
        <p:grpSp>
          <p:nvGrpSpPr>
            <p:cNvPr id="215" name="Group 214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217" name="TextBox 216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1" name="Rectangle 330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0446" y="1941314"/>
            <a:ext cx="2327575" cy="850773"/>
            <a:chOff x="3790899" y="1195113"/>
            <a:chExt cx="2738324" cy="1000908"/>
          </a:xfrm>
        </p:grpSpPr>
        <p:grpSp>
          <p:nvGrpSpPr>
            <p:cNvPr id="308" name="Group 307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309" name="Group 30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311" name="Rectangle 31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2038814" y="1993502"/>
            <a:ext cx="2331009" cy="828292"/>
            <a:chOff x="366604" y="1208204"/>
            <a:chExt cx="2742364" cy="974462"/>
          </a:xfrm>
        </p:grpSpPr>
        <p:grpSp>
          <p:nvGrpSpPr>
            <p:cNvPr id="336" name="Group 335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40" name="TextBox 339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37" name="Rectangle 336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038814" y="1994041"/>
            <a:ext cx="2331009" cy="828292"/>
            <a:chOff x="366604" y="1208204"/>
            <a:chExt cx="2742364" cy="974462"/>
          </a:xfrm>
        </p:grpSpPr>
        <p:grpSp>
          <p:nvGrpSpPr>
            <p:cNvPr id="362" name="Group 361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66" name="TextBox 365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2038662" y="1998911"/>
            <a:ext cx="2331009" cy="828292"/>
            <a:chOff x="366604" y="1208204"/>
            <a:chExt cx="2742364" cy="974462"/>
          </a:xfrm>
        </p:grpSpPr>
        <p:grpSp>
          <p:nvGrpSpPr>
            <p:cNvPr id="388" name="Group 387"/>
            <p:cNvGrpSpPr/>
            <p:nvPr/>
          </p:nvGrpSpPr>
          <p:grpSpPr>
            <a:xfrm>
              <a:off x="366604" y="1208204"/>
              <a:ext cx="2742364" cy="483972"/>
              <a:chOff x="358539" y="604249"/>
              <a:chExt cx="2742364" cy="483972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358539" y="604249"/>
                <a:ext cx="2742364" cy="255383"/>
                <a:chOff x="1986011" y="4503265"/>
                <a:chExt cx="4317103" cy="1067396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392" name="TextBox 391"/>
              <p:cNvSpPr txBox="1"/>
              <p:nvPr/>
            </p:nvSpPr>
            <p:spPr>
              <a:xfrm>
                <a:off x="1182163" y="815370"/>
                <a:ext cx="816966" cy="27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Tiled Read</a:t>
                </a:r>
              </a:p>
            </p:txBody>
          </p:sp>
        </p:grpSp>
        <p:sp>
          <p:nvSpPr>
            <p:cNvPr id="389" name="Rectangle 388"/>
            <p:cNvSpPr/>
            <p:nvPr/>
          </p:nvSpPr>
          <p:spPr>
            <a:xfrm>
              <a:off x="1521970" y="1676563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122165" y="1909815"/>
              <a:ext cx="967837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4955984" y="1946077"/>
            <a:ext cx="2327575" cy="850773"/>
            <a:chOff x="3790899" y="1195113"/>
            <a:chExt cx="2738324" cy="1000908"/>
          </a:xfrm>
        </p:grpSpPr>
        <p:grpSp>
          <p:nvGrpSpPr>
            <p:cNvPr id="414" name="Group 413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19" name="Rectangle 418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18" name="TextBox 417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15" name="Rectangle 414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954990" y="1946778"/>
            <a:ext cx="2327575" cy="850773"/>
            <a:chOff x="3790899" y="1195113"/>
            <a:chExt cx="2738324" cy="1000908"/>
          </a:xfrm>
        </p:grpSpPr>
        <p:grpSp>
          <p:nvGrpSpPr>
            <p:cNvPr id="440" name="Group 439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45" name="Rectangle 444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44" name="TextBox 443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41" name="Rectangle 440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4956389" y="1942640"/>
            <a:ext cx="2327575" cy="850773"/>
            <a:chOff x="3790899" y="1195113"/>
            <a:chExt cx="2738324" cy="1000908"/>
          </a:xfrm>
        </p:grpSpPr>
        <p:grpSp>
          <p:nvGrpSpPr>
            <p:cNvPr id="466" name="Group 465"/>
            <p:cNvGrpSpPr/>
            <p:nvPr/>
          </p:nvGrpSpPr>
          <p:grpSpPr>
            <a:xfrm>
              <a:off x="3790899" y="1195113"/>
              <a:ext cx="2738324" cy="494615"/>
              <a:chOff x="3781961" y="593605"/>
              <a:chExt cx="2738324" cy="494615"/>
            </a:xfrm>
          </p:grpSpPr>
          <p:grpSp>
            <p:nvGrpSpPr>
              <p:cNvPr id="469" name="Group 468"/>
              <p:cNvGrpSpPr/>
              <p:nvPr/>
            </p:nvGrpSpPr>
            <p:grpSpPr>
              <a:xfrm>
                <a:off x="3781961" y="593605"/>
                <a:ext cx="2738324" cy="276670"/>
                <a:chOff x="1986011" y="4503265"/>
                <a:chExt cx="4317103" cy="1067396"/>
              </a:xfrm>
            </p:grpSpPr>
            <p:sp>
              <p:nvSpPr>
                <p:cNvPr id="471" name="Rectangle 470"/>
                <p:cNvSpPr/>
                <p:nvPr/>
              </p:nvSpPr>
              <p:spPr>
                <a:xfrm>
                  <a:off x="1986011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2201952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2417893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2633834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49775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065999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3281940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3497881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3713822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3929763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4143704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359645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4575586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4791527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5007468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5223409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5439350" y="4503265"/>
                  <a:ext cx="215941" cy="1067396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bg1">
                      <a:lumMod val="65000"/>
                    </a:schemeClr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8" name="Rectangle 487"/>
                <p:cNvSpPr/>
                <p:nvPr/>
              </p:nvSpPr>
              <p:spPr>
                <a:xfrm>
                  <a:off x="5655291" y="4503265"/>
                  <a:ext cx="215941" cy="106739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89" name="Rectangle 488"/>
                <p:cNvSpPr/>
                <p:nvPr/>
              </p:nvSpPr>
              <p:spPr>
                <a:xfrm>
                  <a:off x="5871232" y="4503265"/>
                  <a:ext cx="215941" cy="1067396"/>
                </a:xfrm>
                <a:prstGeom prst="rect">
                  <a:avLst/>
                </a:prstGeom>
                <a:pattFill prst="lgCheck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6087173" y="4503265"/>
                  <a:ext cx="215941" cy="1067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20"/>
                </a:p>
              </p:txBody>
            </p:sp>
          </p:grpSp>
          <p:sp>
            <p:nvSpPr>
              <p:cNvPr id="470" name="TextBox 469"/>
              <p:cNvSpPr txBox="1"/>
              <p:nvPr/>
            </p:nvSpPr>
            <p:spPr>
              <a:xfrm>
                <a:off x="4584451" y="815370"/>
                <a:ext cx="922575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Strided</a:t>
                </a:r>
                <a:r>
                  <a:rPr lang="en-US" sz="907" dirty="0">
                    <a:latin typeface="Times New Roman" pitchFamily="18" charset="0"/>
                    <a:cs typeface="Times New Roman" pitchFamily="18" charset="0"/>
                  </a:rPr>
                  <a:t> Read</a:t>
                </a:r>
              </a:p>
            </p:txBody>
          </p:sp>
        </p:grpSp>
        <p:sp>
          <p:nvSpPr>
            <p:cNvPr id="467" name="Rectangle 466"/>
            <p:cNvSpPr/>
            <p:nvPr/>
          </p:nvSpPr>
          <p:spPr>
            <a:xfrm>
              <a:off x="5022179" y="1717667"/>
              <a:ext cx="137173" cy="255383"/>
            </a:xfrm>
            <a:prstGeom prst="rect">
              <a:avLst/>
            </a:prstGeom>
            <a:pattFill prst="plaid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4591491" y="1923171"/>
              <a:ext cx="967837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Atomic Write</a:t>
              </a: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5146361" y="3080745"/>
            <a:ext cx="1489200" cy="541751"/>
            <a:chOff x="4039320" y="1626986"/>
            <a:chExt cx="1752000" cy="637355"/>
          </a:xfrm>
        </p:grpSpPr>
        <p:grpSp>
          <p:nvGrpSpPr>
            <p:cNvPr id="492" name="Group 491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494" name="Curved Connector 493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Curved Connector 494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Curved Connector 495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Curved Connector 496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Curved Connector 497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Curved Connector 498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0" name="TextBox 499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493" name="TextBox 492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501" name="Rectangle 500"/>
          <p:cNvSpPr/>
          <p:nvPr/>
        </p:nvSpPr>
        <p:spPr>
          <a:xfrm>
            <a:off x="4668116" y="4107312"/>
            <a:ext cx="2766690" cy="5027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02" name="Straight Connector 501"/>
          <p:cNvCxnSpPr/>
          <p:nvPr/>
        </p:nvCxnSpPr>
        <p:spPr>
          <a:xfrm>
            <a:off x="4664550" y="4107312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3" name="Rectangle 532"/>
          <p:cNvSpPr/>
          <p:nvPr/>
        </p:nvSpPr>
        <p:spPr>
          <a:xfrm>
            <a:off x="1901902" y="3578244"/>
            <a:ext cx="2766690" cy="502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34" name="Straight Connector 533"/>
          <p:cNvCxnSpPr/>
          <p:nvPr/>
        </p:nvCxnSpPr>
        <p:spPr>
          <a:xfrm>
            <a:off x="1898336" y="3578244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5" name="Group 534"/>
          <p:cNvGrpSpPr/>
          <p:nvPr/>
        </p:nvGrpSpPr>
        <p:grpSpPr>
          <a:xfrm>
            <a:off x="5041545" y="4116160"/>
            <a:ext cx="1216338" cy="541751"/>
            <a:chOff x="3913909" y="1626985"/>
            <a:chExt cx="1430986" cy="637354"/>
          </a:xfrm>
        </p:grpSpPr>
        <p:grpSp>
          <p:nvGrpSpPr>
            <p:cNvPr id="536" name="Group 535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39" name="Curved Connector 538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Curved Connector 53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Curved Connector 540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Curved Connector 541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7" name="TextBox 536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02620" y="3594660"/>
            <a:ext cx="1688769" cy="541751"/>
            <a:chOff x="686457" y="4891396"/>
            <a:chExt cx="1986787" cy="637354"/>
          </a:xfrm>
        </p:grpSpPr>
        <p:grpSp>
          <p:nvGrpSpPr>
            <p:cNvPr id="565" name="Group 564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566" name="Group 565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68" name="Curved Connector 567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Curved Connector 568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Curved Connector 569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Curved Connector 570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7" name="TextBox 566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72" name="Curved Connector 571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3" name="Curved Connector 572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4" name="Curved Connector 573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5" name="Curved Connector 574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3" name="Curved Connector 582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4" name="Curved Connector 583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5" name="Group 584"/>
          <p:cNvGrpSpPr/>
          <p:nvPr/>
        </p:nvGrpSpPr>
        <p:grpSpPr>
          <a:xfrm>
            <a:off x="5041419" y="4112719"/>
            <a:ext cx="1216338" cy="541751"/>
            <a:chOff x="3913909" y="1626985"/>
            <a:chExt cx="1430986" cy="637354"/>
          </a:xfrm>
        </p:grpSpPr>
        <p:grpSp>
          <p:nvGrpSpPr>
            <p:cNvPr id="586" name="Group 585"/>
            <p:cNvGrpSpPr/>
            <p:nvPr/>
          </p:nvGrpSpPr>
          <p:grpSpPr>
            <a:xfrm>
              <a:off x="4796835" y="1626985"/>
              <a:ext cx="548060" cy="461397"/>
              <a:chOff x="2858329" y="3704435"/>
              <a:chExt cx="548060" cy="461397"/>
            </a:xfrm>
          </p:grpSpPr>
          <p:cxnSp>
            <p:nvCxnSpPr>
              <p:cNvPr id="588" name="Curved Connector 587"/>
              <p:cNvCxnSpPr/>
              <p:nvPr/>
            </p:nvCxnSpPr>
            <p:spPr>
              <a:xfrm rot="16200000" flipH="1">
                <a:off x="2780589" y="3782177"/>
                <a:ext cx="461394" cy="305914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9" name="Curved Connector 588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0" name="Curved Connector 589"/>
              <p:cNvCxnSpPr/>
              <p:nvPr/>
            </p:nvCxnSpPr>
            <p:spPr>
              <a:xfrm rot="5400000">
                <a:off x="2986052" y="3868178"/>
                <a:ext cx="430383" cy="102898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1" name="Curved Connector 590"/>
              <p:cNvCxnSpPr/>
              <p:nvPr/>
            </p:nvCxnSpPr>
            <p:spPr>
              <a:xfrm rot="5400000">
                <a:off x="3047394" y="3806836"/>
                <a:ext cx="461396" cy="256595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7" name="TextBox 586"/>
            <p:cNvSpPr txBox="1"/>
            <p:nvPr/>
          </p:nvSpPr>
          <p:spPr>
            <a:xfrm>
              <a:off x="3913909" y="1991489"/>
              <a:ext cx="882971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Parallel</a:t>
              </a:r>
              <a:r>
                <a:rPr lang="en-US" sz="907" baseline="-25000" dirty="0" err="1">
                  <a:latin typeface="Times New Roman" pitchFamily="18" charset="0"/>
                  <a:cs typeface="Times New Roman" pitchFamily="18" charset="0"/>
                </a:rPr>
                <a:t>SA</a:t>
              </a:r>
              <a:r>
                <a:rPr lang="en-US" sz="907" baseline="-25000" dirty="0">
                  <a:latin typeface="Times New Roman" pitchFamily="18" charset="0"/>
                  <a:cs typeface="Times New Roman" pitchFamily="18" charset="0"/>
                </a:rPr>
                <a:t> V1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2" name="Group 591"/>
          <p:cNvGrpSpPr/>
          <p:nvPr/>
        </p:nvGrpSpPr>
        <p:grpSpPr>
          <a:xfrm>
            <a:off x="2102620" y="3591698"/>
            <a:ext cx="1688769" cy="541751"/>
            <a:chOff x="686457" y="4891396"/>
            <a:chExt cx="1986787" cy="637354"/>
          </a:xfrm>
        </p:grpSpPr>
        <p:grpSp>
          <p:nvGrpSpPr>
            <p:cNvPr id="593" name="Group 592"/>
            <p:cNvGrpSpPr/>
            <p:nvPr/>
          </p:nvGrpSpPr>
          <p:grpSpPr>
            <a:xfrm>
              <a:off x="686457" y="4891396"/>
              <a:ext cx="1430986" cy="637354"/>
              <a:chOff x="3913909" y="1626985"/>
              <a:chExt cx="1430986" cy="637354"/>
            </a:xfrm>
          </p:grpSpPr>
          <p:grpSp>
            <p:nvGrpSpPr>
              <p:cNvPr id="600" name="Group 599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602" name="Curved Connector 601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Curved Connector 602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Curved Connector 603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Curved Connector 604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1" name="TextBox 600"/>
              <p:cNvSpPr txBox="1"/>
              <p:nvPr/>
            </p:nvSpPr>
            <p:spPr>
              <a:xfrm>
                <a:off x="3913909" y="1991489"/>
                <a:ext cx="882971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94" name="Curved Connector 593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5" name="Curved Connector 594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6" name="Curved Connector 595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7" name="Curved Connector 596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8" name="Curved Connector 597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9" name="Curved Connector 598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3" name="Rectangle 502"/>
          <p:cNvSpPr/>
          <p:nvPr/>
        </p:nvSpPr>
        <p:spPr>
          <a:xfrm>
            <a:off x="4672155" y="3572040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04" name="Straight Connector 503"/>
          <p:cNvCxnSpPr/>
          <p:nvPr/>
        </p:nvCxnSpPr>
        <p:spPr>
          <a:xfrm>
            <a:off x="4668589" y="3572040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5" name="Group 504"/>
          <p:cNvGrpSpPr/>
          <p:nvPr/>
        </p:nvGrpSpPr>
        <p:grpSpPr>
          <a:xfrm>
            <a:off x="4943582" y="3609663"/>
            <a:ext cx="1691980" cy="541751"/>
            <a:chOff x="3800756" y="1626986"/>
            <a:chExt cx="1990564" cy="637355"/>
          </a:xfrm>
        </p:grpSpPr>
        <p:grpSp>
          <p:nvGrpSpPr>
            <p:cNvPr id="506" name="Group 505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508" name="Curved Connector 50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9" name="Curved Connector 50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0" name="Curved Connector 50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1" name="Curved Connector 51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2" name="Curved Connector 51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3" name="Curved Connector 51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4" name="TextBox 513"/>
              <p:cNvSpPr txBox="1"/>
              <p:nvPr/>
            </p:nvSpPr>
            <p:spPr>
              <a:xfrm>
                <a:off x="3331625" y="3905075"/>
                <a:ext cx="240070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507" name="TextBox 506"/>
            <p:cNvSpPr txBox="1"/>
            <p:nvPr/>
          </p:nvSpPr>
          <p:spPr>
            <a:xfrm>
              <a:off x="3800756" y="1991490"/>
              <a:ext cx="1109279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 + </a:t>
              </a:r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Suffle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Left Arrow 26"/>
          <p:cNvSpPr/>
          <p:nvPr/>
        </p:nvSpPr>
        <p:spPr>
          <a:xfrm>
            <a:off x="5594991" y="3815985"/>
            <a:ext cx="1097238" cy="937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44" name="Rectangle 543"/>
          <p:cNvSpPr/>
          <p:nvPr/>
        </p:nvSpPr>
        <p:spPr>
          <a:xfrm>
            <a:off x="1909030" y="4107312"/>
            <a:ext cx="2766690" cy="502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545" name="Straight Connector 544"/>
          <p:cNvCxnSpPr/>
          <p:nvPr/>
        </p:nvCxnSpPr>
        <p:spPr>
          <a:xfrm>
            <a:off x="1905464" y="4107312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6" name="Group 545"/>
          <p:cNvGrpSpPr/>
          <p:nvPr/>
        </p:nvGrpSpPr>
        <p:grpSpPr>
          <a:xfrm>
            <a:off x="2037613" y="4123730"/>
            <a:ext cx="1760905" cy="541751"/>
            <a:chOff x="601591" y="4891396"/>
            <a:chExt cx="2071653" cy="637354"/>
          </a:xfrm>
        </p:grpSpPr>
        <p:grpSp>
          <p:nvGrpSpPr>
            <p:cNvPr id="547" name="Group 546"/>
            <p:cNvGrpSpPr/>
            <p:nvPr/>
          </p:nvGrpSpPr>
          <p:grpSpPr>
            <a:xfrm>
              <a:off x="601591" y="4891396"/>
              <a:ext cx="1515852" cy="637354"/>
              <a:chOff x="3829043" y="1626985"/>
              <a:chExt cx="1515852" cy="637354"/>
            </a:xfrm>
          </p:grpSpPr>
          <p:grpSp>
            <p:nvGrpSpPr>
              <p:cNvPr id="554" name="Group 553"/>
              <p:cNvGrpSpPr/>
              <p:nvPr/>
            </p:nvGrpSpPr>
            <p:grpSpPr>
              <a:xfrm>
                <a:off x="4796835" y="1626985"/>
                <a:ext cx="548060" cy="461397"/>
                <a:chOff x="2858329" y="3704435"/>
                <a:chExt cx="548060" cy="461397"/>
              </a:xfrm>
            </p:grpSpPr>
            <p:cxnSp>
              <p:nvCxnSpPr>
                <p:cNvPr id="556" name="Curved Connector 555"/>
                <p:cNvCxnSpPr/>
                <p:nvPr/>
              </p:nvCxnSpPr>
              <p:spPr>
                <a:xfrm rot="16200000" flipH="1">
                  <a:off x="2780589" y="3782177"/>
                  <a:ext cx="461394" cy="305914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Curved Connector 556"/>
                <p:cNvCxnSpPr/>
                <p:nvPr/>
              </p:nvCxnSpPr>
              <p:spPr>
                <a:xfrm rot="16200000" flipH="1">
                  <a:off x="2867666" y="3883704"/>
                  <a:ext cx="461395" cy="102861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Curved Connector 557"/>
                <p:cNvCxnSpPr/>
                <p:nvPr/>
              </p:nvCxnSpPr>
              <p:spPr>
                <a:xfrm rot="5400000">
                  <a:off x="2986052" y="3868178"/>
                  <a:ext cx="430383" cy="102898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Curved Connector 558"/>
                <p:cNvCxnSpPr/>
                <p:nvPr/>
              </p:nvCxnSpPr>
              <p:spPr>
                <a:xfrm rot="5400000">
                  <a:off x="3047394" y="3806836"/>
                  <a:ext cx="461396" cy="256595"/>
                </a:xfrm>
                <a:prstGeom prst="curvedConnector3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5" name="TextBox 554"/>
              <p:cNvSpPr txBox="1"/>
              <p:nvPr/>
            </p:nvSpPr>
            <p:spPr>
              <a:xfrm>
                <a:off x="3829043" y="1991489"/>
                <a:ext cx="1052703" cy="272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7" dirty="0" err="1">
                    <a:latin typeface="Times New Roman" pitchFamily="18" charset="0"/>
                    <a:cs typeface="Times New Roman" pitchFamily="18" charset="0"/>
                  </a:rPr>
                  <a:t>Parallel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SA</a:t>
                </a:r>
                <a:r>
                  <a:rPr lang="en-US" sz="907" baseline="-25000" dirty="0">
                    <a:latin typeface="Times New Roman" pitchFamily="18" charset="0"/>
                    <a:cs typeface="Times New Roman" pitchFamily="18" charset="0"/>
                  </a:rPr>
                  <a:t> V2 +</a:t>
                </a:r>
                <a:r>
                  <a:rPr lang="en-US" sz="907" baseline="-25000" dirty="0" err="1">
                    <a:latin typeface="Times New Roman" pitchFamily="18" charset="0"/>
                    <a:cs typeface="Times New Roman" pitchFamily="18" charset="0"/>
                  </a:rPr>
                  <a:t>Sh</a:t>
                </a:r>
                <a:endParaRPr lang="en-US" sz="90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48" name="Curved Connector 547"/>
            <p:cNvCxnSpPr/>
            <p:nvPr/>
          </p:nvCxnSpPr>
          <p:spPr>
            <a:xfrm rot="16200000" flipH="1">
              <a:off x="2047444" y="4969138"/>
              <a:ext cx="461394" cy="305914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9" name="Curved Connector 548"/>
            <p:cNvCxnSpPr/>
            <p:nvPr/>
          </p:nvCxnSpPr>
          <p:spPr>
            <a:xfrm rot="16200000" flipH="1">
              <a:off x="2134521" y="5070665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0" name="Curved Connector 549"/>
            <p:cNvCxnSpPr/>
            <p:nvPr/>
          </p:nvCxnSpPr>
          <p:spPr>
            <a:xfrm rot="5400000">
              <a:off x="2252907" y="5055139"/>
              <a:ext cx="430383" cy="10289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1" name="Curved Connector 550"/>
            <p:cNvCxnSpPr/>
            <p:nvPr/>
          </p:nvCxnSpPr>
          <p:spPr>
            <a:xfrm rot="5400000">
              <a:off x="2314249" y="4993797"/>
              <a:ext cx="461396" cy="25659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2" name="Curved Connector 551"/>
            <p:cNvCxnSpPr/>
            <p:nvPr/>
          </p:nvCxnSpPr>
          <p:spPr>
            <a:xfrm>
              <a:off x="1857493" y="5352792"/>
              <a:ext cx="291087" cy="47248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3" name="Curved Connector 552"/>
            <p:cNvCxnSpPr/>
            <p:nvPr/>
          </p:nvCxnSpPr>
          <p:spPr>
            <a:xfrm rot="10800000" flipV="1">
              <a:off x="2142305" y="5352790"/>
              <a:ext cx="272648" cy="47252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8" name="Straight Connector 607"/>
          <p:cNvCxnSpPr/>
          <p:nvPr/>
        </p:nvCxnSpPr>
        <p:spPr>
          <a:xfrm>
            <a:off x="4675717" y="4101110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9" name="Left Arrow 608"/>
          <p:cNvSpPr/>
          <p:nvPr/>
        </p:nvSpPr>
        <p:spPr>
          <a:xfrm>
            <a:off x="2776293" y="4273078"/>
            <a:ext cx="563797" cy="68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10" name="Left Arrow 609"/>
          <p:cNvSpPr/>
          <p:nvPr/>
        </p:nvSpPr>
        <p:spPr>
          <a:xfrm>
            <a:off x="3362712" y="4273078"/>
            <a:ext cx="563797" cy="68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515" name="Rectangle 51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71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285" y="-154356"/>
            <a:ext cx="8938260" cy="1126728"/>
          </a:xfrm>
        </p:spPr>
        <p:txBody>
          <a:bodyPr/>
          <a:lstStyle/>
          <a:p>
            <a:r>
              <a:rPr lang="en-US" dirty="0"/>
              <a:t>Search 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46" y="1121841"/>
            <a:ext cx="9486070" cy="5548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4232" y="6620096"/>
            <a:ext cx="3930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 85  different versions possible!</a:t>
            </a:r>
          </a:p>
        </p:txBody>
      </p:sp>
      <p:sp>
        <p:nvSpPr>
          <p:cNvPr id="5" name="Rectangle 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5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0626" y="202789"/>
            <a:ext cx="12631240" cy="726801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0626" y="1288605"/>
            <a:ext cx="12631240" cy="5077184"/>
          </a:xfrm>
        </p:spPr>
        <p:txBody>
          <a:bodyPr/>
          <a:lstStyle/>
          <a:p>
            <a:r>
              <a:rPr lang="en-US" dirty="0"/>
              <a:t>3 GPU architectures</a:t>
            </a:r>
          </a:p>
          <a:p>
            <a:pPr lvl="1"/>
            <a:r>
              <a:rPr lang="en-US" dirty="0"/>
              <a:t>Kepler(Titan, Blue Waters)</a:t>
            </a:r>
          </a:p>
          <a:p>
            <a:pPr lvl="1"/>
            <a:r>
              <a:rPr lang="en-US" dirty="0"/>
              <a:t>Maxwell (Cloud)</a:t>
            </a:r>
          </a:p>
          <a:p>
            <a:pPr lvl="1"/>
            <a:r>
              <a:rPr lang="en-US" dirty="0"/>
              <a:t>Pascal(Piz </a:t>
            </a:r>
            <a:r>
              <a:rPr lang="en-US" dirty="0" err="1"/>
              <a:t>Daint</a:t>
            </a:r>
            <a:r>
              <a:rPr lang="en-US" dirty="0"/>
              <a:t>)</a:t>
            </a:r>
          </a:p>
          <a:p>
            <a:r>
              <a:rPr lang="en-US" dirty="0"/>
              <a:t>Compare results against</a:t>
            </a:r>
          </a:p>
          <a:p>
            <a:pPr lvl="1"/>
            <a:r>
              <a:rPr lang="en-US" dirty="0"/>
              <a:t>NVIDIA CUB 1.8.0</a:t>
            </a:r>
          </a:p>
          <a:p>
            <a:pPr lvl="1"/>
            <a:r>
              <a:rPr lang="en-US" dirty="0" err="1"/>
              <a:t>Kokkos</a:t>
            </a:r>
            <a:r>
              <a:rPr lang="en-US" dirty="0"/>
              <a:t> GPU backend</a:t>
            </a:r>
          </a:p>
          <a:p>
            <a:pPr lvl="1"/>
            <a:r>
              <a:rPr lang="en-US" dirty="0" err="1"/>
              <a:t>OpemMP</a:t>
            </a:r>
            <a:r>
              <a:rPr lang="en-US" dirty="0"/>
              <a:t> 4.0 reduce pragma</a:t>
            </a:r>
          </a:p>
          <a:p>
            <a:pPr lvl="2"/>
            <a:r>
              <a:rPr lang="en-US" dirty="0"/>
              <a:t>Dual-socket  8-core  3.5GHz  POWER8+</a:t>
            </a:r>
          </a:p>
          <a:p>
            <a:pPr lvl="2"/>
            <a:r>
              <a:rPr lang="en-US" dirty="0" err="1"/>
              <a:t>gcc</a:t>
            </a:r>
            <a:r>
              <a:rPr lang="en-US" dirty="0"/>
              <a:t> 5.4.0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80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7345" y="15168"/>
            <a:ext cx="8938260" cy="1126728"/>
          </a:xfrm>
        </p:spPr>
        <p:txBody>
          <a:bodyPr/>
          <a:lstStyle/>
          <a:p>
            <a:r>
              <a:rPr lang="en-US" dirty="0"/>
              <a:t>Kepler Results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429" y="-1"/>
            <a:ext cx="6088972" cy="3561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152" y="3381281"/>
            <a:ext cx="6797370" cy="37723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5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7345" y="86497"/>
            <a:ext cx="8938260" cy="1126728"/>
          </a:xfrm>
        </p:spPr>
        <p:txBody>
          <a:bodyPr/>
          <a:lstStyle/>
          <a:p>
            <a:r>
              <a:rPr lang="en-US" dirty="0"/>
              <a:t>Maxwell Results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429" y="-1"/>
            <a:ext cx="6088972" cy="3561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152" y="3381281"/>
            <a:ext cx="6797370" cy="3772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688" y="3381281"/>
            <a:ext cx="6899832" cy="3837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78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0339" y="92676"/>
            <a:ext cx="8938260" cy="1126728"/>
          </a:xfrm>
        </p:spPr>
        <p:txBody>
          <a:bodyPr/>
          <a:lstStyle/>
          <a:p>
            <a:r>
              <a:rPr lang="en-US" dirty="0"/>
              <a:t>Pascal Results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429" y="-1"/>
            <a:ext cx="6088972" cy="3561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152" y="3381281"/>
            <a:ext cx="6797370" cy="3772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688" y="3381281"/>
            <a:ext cx="6899832" cy="3837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906" y="3381281"/>
            <a:ext cx="6837614" cy="38019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Volta </a:t>
            </a:r>
          </a:p>
          <a:p>
            <a:pPr lvl="1"/>
            <a:r>
              <a:rPr lang="en-US" dirty="0"/>
              <a:t>8 TCU units per SM are available </a:t>
            </a:r>
          </a:p>
          <a:p>
            <a:pPr lvl="2"/>
            <a:r>
              <a:rPr lang="en-US" dirty="0"/>
              <a:t>Reduction can be express as M x M:</a:t>
            </a:r>
          </a:p>
          <a:p>
            <a:pPr lvl="3"/>
            <a:r>
              <a:rPr lang="en-US" dirty="0"/>
              <a:t>HPCaML’19 talk</a:t>
            </a:r>
          </a:p>
          <a:p>
            <a:r>
              <a:rPr lang="en-US" dirty="0"/>
              <a:t>CUDA dynamic parallelism</a:t>
            </a:r>
          </a:p>
          <a:p>
            <a:endParaRPr lang="en-US" dirty="0"/>
          </a:p>
          <a:p>
            <a:r>
              <a:rPr lang="en-US" dirty="0"/>
              <a:t>Multi-GPU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3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Library developers: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Constantly adapting and upgrading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Backward compatible by preserving previous implementations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An ever expanding code-base</a:t>
            </a:r>
          </a:p>
          <a:p>
            <a:pPr marL="914400" lvl="2" indent="0"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Kokkos</a:t>
            </a:r>
            <a:r>
              <a:rPr lang="en-US" sz="2000" dirty="0"/>
              <a:t> and Raja: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In-house or third-party library (Hand written)</a:t>
            </a:r>
          </a:p>
          <a:p>
            <a:pPr marL="457200" lvl="1" indent="0">
              <a:buNone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DSLs: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Abstraction for low level GPU instruction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Single source code different optimization (Tiling, unrolling, etc..)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Lack support for atomics </a:t>
            </a:r>
            <a:r>
              <a:rPr lang="en-US" sz="1800" dirty="0" err="1"/>
              <a:t>operaton</a:t>
            </a:r>
            <a:r>
              <a:rPr lang="en-US" sz="1800" dirty="0"/>
              <a:t> on different memory spaces (Global vs Shared)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Current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673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Introduce new high-level API and AST transformation </a:t>
            </a:r>
          </a:p>
          <a:p>
            <a:pPr lvl="1"/>
            <a:r>
              <a:rPr lang="en-US" dirty="0"/>
              <a:t>Automatic generation of:</a:t>
            </a:r>
          </a:p>
          <a:p>
            <a:pPr lvl="2"/>
            <a:r>
              <a:rPr lang="en-US" dirty="0"/>
              <a:t>Warp-shuffle instruction</a:t>
            </a:r>
          </a:p>
          <a:p>
            <a:pPr lvl="2"/>
            <a:r>
              <a:rPr lang="en-US" dirty="0"/>
              <a:t>Global memory atomics </a:t>
            </a:r>
          </a:p>
          <a:p>
            <a:pPr lvl="2"/>
            <a:r>
              <a:rPr lang="en-US" dirty="0"/>
              <a:t>Shared memory atomics</a:t>
            </a:r>
          </a:p>
          <a:p>
            <a:r>
              <a:rPr lang="en-US" dirty="0"/>
              <a:t>Implementation of Parallel Reduction</a:t>
            </a:r>
          </a:p>
          <a:p>
            <a:pPr lvl="1"/>
            <a:r>
              <a:rPr lang="en-US" dirty="0"/>
              <a:t>Compare against CPU OMP, </a:t>
            </a:r>
            <a:r>
              <a:rPr lang="en-US" dirty="0" err="1"/>
              <a:t>Kokkos</a:t>
            </a:r>
            <a:r>
              <a:rPr lang="en-US" dirty="0"/>
              <a:t>, and CUB Library</a:t>
            </a:r>
          </a:p>
          <a:p>
            <a:pPr lvl="2"/>
            <a:r>
              <a:rPr lang="en-US" dirty="0"/>
              <a:t>Up to 7.8X speedup (2X on average) over CUB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3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/>
              <a:t>Addition of new Tangram extensions and AST transformations</a:t>
            </a:r>
          </a:p>
          <a:p>
            <a:endParaRPr lang="en-US" sz="2800" dirty="0"/>
          </a:p>
          <a:p>
            <a:r>
              <a:rPr lang="en-US" sz="2800" dirty="0"/>
              <a:t>Automatic generation of:</a:t>
            </a:r>
          </a:p>
          <a:p>
            <a:pPr lvl="1"/>
            <a:r>
              <a:rPr lang="en-US" sz="2400" dirty="0"/>
              <a:t>Global memory atomics </a:t>
            </a:r>
          </a:p>
          <a:p>
            <a:pPr lvl="1"/>
            <a:r>
              <a:rPr lang="en-US" sz="2400" dirty="0"/>
              <a:t>Shared memory atomics</a:t>
            </a:r>
          </a:p>
          <a:p>
            <a:pPr lvl="1"/>
            <a:r>
              <a:rPr lang="en-US" sz="2400" dirty="0"/>
              <a:t>Warp-shuffle instruction</a:t>
            </a:r>
          </a:p>
          <a:p>
            <a:endParaRPr lang="en-US" sz="2800" dirty="0"/>
          </a:p>
          <a:p>
            <a:r>
              <a:rPr lang="en-US" sz="2800" dirty="0"/>
              <a:t>Compare against other approaches:</a:t>
            </a:r>
          </a:p>
          <a:p>
            <a:pPr lvl="1"/>
            <a:r>
              <a:rPr lang="en-US" sz="2400" dirty="0"/>
              <a:t>Hand-written (</a:t>
            </a:r>
            <a:r>
              <a:rPr lang="en-US" sz="2400" dirty="0" err="1"/>
              <a:t>Nvidia</a:t>
            </a:r>
            <a:r>
              <a:rPr lang="en-US" sz="2400" dirty="0"/>
              <a:t> CUB)</a:t>
            </a:r>
          </a:p>
          <a:p>
            <a:pPr lvl="1"/>
            <a:r>
              <a:rPr lang="en-US" sz="2400" dirty="0"/>
              <a:t>High-Level frameworks (</a:t>
            </a:r>
            <a:r>
              <a:rPr lang="en-US" sz="2400" dirty="0" err="1"/>
              <a:t>Kokkos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/>
              <a:t>OpenMP</a:t>
            </a:r>
            <a:r>
              <a:rPr lang="en-US" sz="2400" dirty="0"/>
              <a:t> 4.0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1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Tangram: Parallel Reduction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1475159" y="1803740"/>
            <a:ext cx="10906657" cy="4971306"/>
            <a:chOff x="2504136" y="1770938"/>
            <a:chExt cx="9252894" cy="4279809"/>
          </a:xfrm>
        </p:grpSpPr>
        <p:sp>
          <p:nvSpPr>
            <p:cNvPr id="6" name="Rounded Rectangle 5"/>
            <p:cNvSpPr/>
            <p:nvPr/>
          </p:nvSpPr>
          <p:spPr>
            <a:xfrm>
              <a:off x="5659257" y="1770938"/>
              <a:ext cx="5925716" cy="373729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29201" y="3295776"/>
              <a:ext cx="3028081" cy="227411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26157" y="1770939"/>
              <a:ext cx="3013745" cy="15294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04136" y="1909592"/>
              <a:ext cx="352697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unsigned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len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accum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for(unsigned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=0;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&lt;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len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in.Stride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accum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+= in[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];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return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accum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}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9603" y="3031988"/>
              <a:ext cx="21270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(a) Atomic autonomous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04137" y="3405349"/>
              <a:ext cx="357919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 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__tunable unsigned 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unsigned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len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unsigned tile = (len+p-1)/p;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Sequence start(…);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Sequence end(…);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Sequence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(…)	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 Map map( sum, partition(in, p, start,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inc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, end));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10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map.atomicAdd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11  return sum(map);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12 }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20959" y="1915039"/>
              <a:ext cx="6036071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  __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codelet</a:t>
              </a:r>
              <a:endParaRPr lang="en-US" sz="800" dirty="0">
                <a:solidFill>
                  <a:schemeClr val="bg1"/>
                </a:solidFill>
                <a:latin typeface="Consolas"/>
                <a:cs typeface="Consolas"/>
              </a:endParaRP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sum(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const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Array&lt;1,int&gt; in) 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3   Vector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4   __shared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5   __shared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()];       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6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7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&lt;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 ? in[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8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9   for(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offset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()/2; offset &gt; 0; offset /= 2){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10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+=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+ offset &lt;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 ?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11	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()+offset]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12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tmp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13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14  if(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!=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&amp;&amp;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()/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&gt; 0){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15    if(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== 0)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16      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vthread.VectorId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17    if(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vthread.VectorId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== 0){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18  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&lt;=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/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())) ?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19	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20      for(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int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offset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vthread.MaxSize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()/2; offset &gt; 0; offset /= 2){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21       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 += (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vthread.LaneId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 + offset &lt;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vthread.Size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()) ? 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22	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()+offset] : 0;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23        partial[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vthread.ThreadId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()] =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24    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25  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26  }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27  return </a:t>
              </a:r>
              <a:r>
                <a:rPr lang="en-US" sz="800" dirty="0" err="1">
                  <a:solidFill>
                    <a:schemeClr val="bg1"/>
                  </a:solidFill>
                  <a:latin typeface="Consolas"/>
                  <a:cs typeface="Consolas"/>
                </a:rPr>
                <a:t>val</a:t>
              </a:r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Consolas"/>
                  <a:cs typeface="Consolas"/>
                </a:rPr>
                <a:t>28 }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9038" y="5222854"/>
              <a:ext cx="2094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(c) Atomic cooperative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38185" y="5342548"/>
              <a:ext cx="15728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(b) Compound </a:t>
              </a:r>
              <a:r>
                <a:rPr lang="en-US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codelet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134815" y="4834933"/>
              <a:ext cx="2056773" cy="191537"/>
              <a:chOff x="1986011" y="4503265"/>
              <a:chExt cx="4317103" cy="106739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137846" y="5097687"/>
              <a:ext cx="2053743" cy="207503"/>
              <a:chOff x="1986011" y="4503265"/>
              <a:chExt cx="4317103" cy="106739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752425" y="2436614"/>
              <a:ext cx="962981" cy="1219200"/>
              <a:chOff x="5442022" y="85137"/>
              <a:chExt cx="722236" cy="9144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5574143" y="85137"/>
                <a:ext cx="551662" cy="100959"/>
                <a:chOff x="5087743" y="99220"/>
                <a:chExt cx="615060" cy="143656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7</a:t>
                  </a: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5579497" y="362929"/>
                <a:ext cx="551662" cy="100959"/>
                <a:chOff x="5087743" y="99220"/>
                <a:chExt cx="615060" cy="143656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8</a:t>
                  </a: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7</a:t>
                  </a:r>
                </a:p>
              </p:txBody>
            </p:sp>
          </p:grpSp>
          <p:cxnSp>
            <p:nvCxnSpPr>
              <p:cNvPr id="60" name="Straight Arrow Connector 59"/>
              <p:cNvCxnSpPr/>
              <p:nvPr/>
            </p:nvCxnSpPr>
            <p:spPr>
              <a:xfrm flipH="1">
                <a:off x="5614101" y="187839"/>
                <a:ext cx="271472" cy="176835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H="1">
                <a:off x="5683307" y="187839"/>
                <a:ext cx="271472" cy="176835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5752514" y="187837"/>
                <a:ext cx="269481" cy="176836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821721" y="187837"/>
                <a:ext cx="269481" cy="176836"/>
              </a:xfrm>
              <a:prstGeom prst="straightConnector1">
                <a:avLst/>
              </a:prstGeom>
              <a:ln w="0">
                <a:headEnd type="none" w="sm" len="sm"/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5683978" y="337836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582267" y="630276"/>
                <a:ext cx="551662" cy="100959"/>
                <a:chOff x="5087743" y="99220"/>
                <a:chExt cx="615060" cy="143656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7</a:t>
                  </a:r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>
                <a:off x="5691213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flipH="1">
                <a:off x="5616870" y="465631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5686077" y="465630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755284" y="465630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H="1">
                <a:off x="5824490" y="465630"/>
                <a:ext cx="135644" cy="166390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>
                <a:off x="5893697" y="465629"/>
                <a:ext cx="133653" cy="166391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962904" y="465629"/>
                <a:ext cx="133653" cy="166391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5478457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825644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549518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16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619563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758428" y="60643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5583075" y="872235"/>
                <a:ext cx="551662" cy="100959"/>
                <a:chOff x="5087743" y="99220"/>
                <a:chExt cx="615060" cy="143656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24206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508774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5164903" y="99223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547354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531922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396383" y="99222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554848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5625643" y="99220"/>
                  <a:ext cx="77160" cy="1436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7</a:t>
                  </a:r>
                </a:p>
              </p:txBody>
            </p:sp>
          </p:grpSp>
          <p:sp>
            <p:nvSpPr>
              <p:cNvPr id="79" name="Rectangle 78"/>
              <p:cNvSpPr/>
              <p:nvPr/>
            </p:nvSpPr>
            <p:spPr>
              <a:xfrm>
                <a:off x="5692021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25</a:t>
                </a:r>
                <a:endParaRPr lang="en-US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479265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28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826452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18</a:t>
                </a:r>
                <a:endParaRPr lang="en-US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550326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28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620371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27</a:t>
                </a:r>
                <a:endParaRPr lang="en-US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759237" y="848397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22</a:t>
                </a:r>
                <a:endParaRPr lang="en-US" sz="933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flipH="1">
                <a:off x="5617679" y="732978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>
                <a:off x="5686885" y="732978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H="1">
                <a:off x="5756092" y="732977"/>
                <a:ext cx="68399" cy="141003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H="1">
                <a:off x="5825299" y="732977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107" idx="2"/>
                <a:endCxn id="101" idx="0"/>
              </p:cNvCxnSpPr>
              <p:nvPr/>
            </p:nvCxnSpPr>
            <p:spPr>
              <a:xfrm flipH="1">
                <a:off x="5894505" y="731234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110" idx="2"/>
                <a:endCxn id="99" idx="0"/>
              </p:cNvCxnSpPr>
              <p:nvPr/>
            </p:nvCxnSpPr>
            <p:spPr>
              <a:xfrm flipH="1">
                <a:off x="5963712" y="731233"/>
                <a:ext cx="66407" cy="141004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11" idx="2"/>
                <a:endCxn id="102" idx="0"/>
              </p:cNvCxnSpPr>
              <p:nvPr/>
            </p:nvCxnSpPr>
            <p:spPr>
              <a:xfrm flipH="1">
                <a:off x="6030927" y="731233"/>
                <a:ext cx="68399" cy="141002"/>
              </a:xfrm>
              <a:prstGeom prst="straightConnector1">
                <a:avLst/>
              </a:prstGeom>
              <a:ln w="0">
                <a:tailEnd type="stealth" w="sm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Rectangle 91"/>
              <p:cNvSpPr/>
              <p:nvPr/>
            </p:nvSpPr>
            <p:spPr>
              <a:xfrm>
                <a:off x="5895337" y="847143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13</a:t>
                </a:r>
                <a:endParaRPr lang="en-US" sz="9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447400" y="219788"/>
                <a:ext cx="204982" cy="17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3" dirty="0">
                    <a:solidFill>
                      <a:schemeClr val="bg1"/>
                    </a:solidFill>
                  </a:rPr>
                  <a:t>+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442115" y="496541"/>
                <a:ext cx="204982" cy="17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3" dirty="0">
                    <a:solidFill>
                      <a:schemeClr val="bg1"/>
                    </a:solidFill>
                  </a:rPr>
                  <a:t>+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442022" y="741310"/>
                <a:ext cx="204982" cy="17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3" dirty="0">
                    <a:solidFill>
                      <a:schemeClr val="bg1"/>
                    </a:solidFill>
                  </a:rPr>
                  <a:t>+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10754550" y="3968651"/>
              <a:ext cx="92276" cy="134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0847344" y="3968651"/>
              <a:ext cx="92276" cy="134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0620886" y="3935801"/>
              <a:ext cx="358562" cy="2015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28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0711585" y="3934714"/>
              <a:ext cx="358562" cy="2015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92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cxnSp>
          <p:nvCxnSpPr>
            <p:cNvPr id="132" name="Straight Arrow Connector 131"/>
            <p:cNvCxnSpPr>
              <a:stCxn id="196" idx="2"/>
              <a:endCxn id="129" idx="0"/>
            </p:cNvCxnSpPr>
            <p:nvPr/>
          </p:nvCxnSpPr>
          <p:spPr>
            <a:xfrm flipH="1">
              <a:off x="10893482" y="3642263"/>
              <a:ext cx="2081" cy="326387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97" idx="2"/>
              <a:endCxn id="128" idx="0"/>
            </p:cNvCxnSpPr>
            <p:nvPr/>
          </p:nvCxnSpPr>
          <p:spPr>
            <a:xfrm>
              <a:off x="9986634" y="3620690"/>
              <a:ext cx="814055" cy="347960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10756499" y="4279586"/>
              <a:ext cx="127152" cy="134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0618828" y="4244474"/>
              <a:ext cx="395907" cy="2015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120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cxnSp>
          <p:nvCxnSpPr>
            <p:cNvPr id="136" name="Straight Arrow Connector 135"/>
            <p:cNvCxnSpPr>
              <a:stCxn id="129" idx="2"/>
              <a:endCxn id="134" idx="0"/>
            </p:cNvCxnSpPr>
            <p:nvPr/>
          </p:nvCxnSpPr>
          <p:spPr>
            <a:xfrm flipH="1">
              <a:off x="10820075" y="4103260"/>
              <a:ext cx="73407" cy="176325"/>
            </a:xfrm>
            <a:prstGeom prst="straightConnector1">
              <a:avLst/>
            </a:prstGeom>
            <a:ln w="0"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10571858" y="4086243"/>
              <a:ext cx="273309" cy="23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3" dirty="0">
                  <a:solidFill>
                    <a:schemeClr val="bg1"/>
                  </a:solidFill>
                </a:rPr>
                <a:t>+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0663588" y="2425401"/>
              <a:ext cx="1054904" cy="1251986"/>
              <a:chOff x="6137440" y="346141"/>
              <a:chExt cx="791178" cy="93899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6171700" y="621192"/>
                <a:ext cx="268921" cy="1511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33" dirty="0">
                    <a:solidFill>
                      <a:schemeClr val="bg1"/>
                    </a:solidFill>
                  </a:rPr>
                  <a:t>20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6137440" y="346141"/>
                <a:ext cx="791178" cy="938990"/>
                <a:chOff x="6137440" y="346141"/>
                <a:chExt cx="791178" cy="938990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6137440" y="370731"/>
                  <a:ext cx="720560" cy="914400"/>
                  <a:chOff x="5443698" y="85137"/>
                  <a:chExt cx="720560" cy="914400"/>
                </a:xfrm>
              </p:grpSpPr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5574143" y="85137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219" name="Rectangle 218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20" name="Rectangle 219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533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p:txBody>
                </p:sp>
                <p:sp>
                  <p:nvSpPr>
                    <p:cNvPr id="221" name="Rectangle 220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533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p:txBody>
                </p:sp>
                <p:sp>
                  <p:nvSpPr>
                    <p:cNvPr id="222" name="Rectangle 221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23" name="Rectangle 222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24" name="Rectangle 223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25" name="Rectangle 224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26" name="Rectangle 225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5579497" y="362929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211" name="Rectangle 210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2" name="Rectangle 211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3" name="Rectangle 212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5" name="Rectangle 214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6" name="Rectangle 215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7" name="Rectangle 216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8" name="Rectangle 217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159" name="Straight Arrow Connector 158"/>
                  <p:cNvCxnSpPr/>
                  <p:nvPr/>
                </p:nvCxnSpPr>
                <p:spPr>
                  <a:xfrm flipH="1">
                    <a:off x="5614101" y="187839"/>
                    <a:ext cx="271472" cy="176835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Arrow Connector 159"/>
                  <p:cNvCxnSpPr/>
                  <p:nvPr/>
                </p:nvCxnSpPr>
                <p:spPr>
                  <a:xfrm flipH="1">
                    <a:off x="5683307" y="187839"/>
                    <a:ext cx="271472" cy="176835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Arrow Connector 160"/>
                  <p:cNvCxnSpPr/>
                  <p:nvPr/>
                </p:nvCxnSpPr>
                <p:spPr>
                  <a:xfrm flipH="1">
                    <a:off x="5752514" y="187837"/>
                    <a:ext cx="269481" cy="176836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/>
                  <p:nvPr/>
                </p:nvCxnSpPr>
                <p:spPr>
                  <a:xfrm flipH="1">
                    <a:off x="5821721" y="187837"/>
                    <a:ext cx="269481" cy="176836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5683978" y="337836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26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64" name="Group 163"/>
                  <p:cNvGrpSpPr/>
                  <p:nvPr/>
                </p:nvGrpSpPr>
                <p:grpSpPr>
                  <a:xfrm>
                    <a:off x="5582267" y="630276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203" name="Rectangle 202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4" name="Rectangle 203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5" name="Rectangle 204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6" name="Rectangle 205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7" name="Rectangle 206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8" name="Rectangle 207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9" name="Rectangle 208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0" name="Rectangle 209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5691213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39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166" name="Straight Arrow Connector 165"/>
                  <p:cNvCxnSpPr/>
                  <p:nvPr/>
                </p:nvCxnSpPr>
                <p:spPr>
                  <a:xfrm flipH="1">
                    <a:off x="5616870" y="465631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/>
                  <p:cNvCxnSpPr/>
                  <p:nvPr/>
                </p:nvCxnSpPr>
                <p:spPr>
                  <a:xfrm flipH="1">
                    <a:off x="5686077" y="465630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/>
                  <p:cNvCxnSpPr/>
                  <p:nvPr/>
                </p:nvCxnSpPr>
                <p:spPr>
                  <a:xfrm flipH="1">
                    <a:off x="5755284" y="465630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Arrow Connector 168"/>
                  <p:cNvCxnSpPr/>
                  <p:nvPr/>
                </p:nvCxnSpPr>
                <p:spPr>
                  <a:xfrm flipH="1">
                    <a:off x="5824490" y="465630"/>
                    <a:ext cx="135644" cy="166390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Arrow Connector 169"/>
                  <p:cNvCxnSpPr/>
                  <p:nvPr/>
                </p:nvCxnSpPr>
                <p:spPr>
                  <a:xfrm flipH="1">
                    <a:off x="5893697" y="465629"/>
                    <a:ext cx="133653" cy="166391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Arrow Connector 170"/>
                  <p:cNvCxnSpPr/>
                  <p:nvPr/>
                </p:nvCxnSpPr>
                <p:spPr>
                  <a:xfrm flipH="1">
                    <a:off x="5962904" y="465629"/>
                    <a:ext cx="133653" cy="166391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5478457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44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5825644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28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>
                  <a:xfrm>
                    <a:off x="5549518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48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>
                  <a:xfrm>
                    <a:off x="5619563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36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>
                  <a:xfrm>
                    <a:off x="5758428" y="60643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26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5583075" y="872235"/>
                    <a:ext cx="551662" cy="100959"/>
                    <a:chOff x="5087743" y="99220"/>
                    <a:chExt cx="615060" cy="143656"/>
                  </a:xfrm>
                </p:grpSpPr>
                <p:sp>
                  <p:nvSpPr>
                    <p:cNvPr id="195" name="Rectangle 194"/>
                    <p:cNvSpPr/>
                    <p:nvPr/>
                  </p:nvSpPr>
                  <p:spPr>
                    <a:xfrm>
                      <a:off x="524206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6" name="Rectangle 195"/>
                    <p:cNvSpPr/>
                    <p:nvPr/>
                  </p:nvSpPr>
                  <p:spPr>
                    <a:xfrm>
                      <a:off x="508774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7" name="Rectangle 196"/>
                    <p:cNvSpPr/>
                    <p:nvPr/>
                  </p:nvSpPr>
                  <p:spPr>
                    <a:xfrm>
                      <a:off x="5164903" y="99223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8" name="Rectangle 197"/>
                    <p:cNvSpPr/>
                    <p:nvPr/>
                  </p:nvSpPr>
                  <p:spPr>
                    <a:xfrm>
                      <a:off x="547354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9" name="Rectangle 198"/>
                    <p:cNvSpPr/>
                    <p:nvPr/>
                  </p:nvSpPr>
                  <p:spPr>
                    <a:xfrm>
                      <a:off x="531922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0" name="Rectangle 199"/>
                    <p:cNvSpPr/>
                    <p:nvPr/>
                  </p:nvSpPr>
                  <p:spPr>
                    <a:xfrm>
                      <a:off x="5396383" y="99222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1" name="Rectangle 200"/>
                    <p:cNvSpPr/>
                    <p:nvPr/>
                  </p:nvSpPr>
                  <p:spPr>
                    <a:xfrm>
                      <a:off x="554848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2" name="Rectangle 201"/>
                    <p:cNvSpPr/>
                    <p:nvPr/>
                  </p:nvSpPr>
                  <p:spPr>
                    <a:xfrm>
                      <a:off x="5625643" y="99220"/>
                      <a:ext cx="77160" cy="14365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5692021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65</a:t>
                    </a:r>
                    <a:endParaRPr lang="en-US" sz="93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5479265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92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5826452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42</a:t>
                    </a:r>
                    <a:endParaRPr lang="en-US" sz="93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5550326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84</a:t>
                    </a:r>
                    <a:endParaRPr 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5620371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75</a:t>
                    </a:r>
                    <a:endParaRPr lang="en-US" sz="93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5759237" y="848397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54</a:t>
                    </a:r>
                    <a:endParaRPr lang="en-US" sz="933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184" name="Straight Arrow Connector 183"/>
                  <p:cNvCxnSpPr/>
                  <p:nvPr/>
                </p:nvCxnSpPr>
                <p:spPr>
                  <a:xfrm flipH="1">
                    <a:off x="5617679" y="732978"/>
                    <a:ext cx="68399" cy="141002"/>
                  </a:xfrm>
                  <a:prstGeom prst="straightConnector1">
                    <a:avLst/>
                  </a:prstGeom>
                  <a:ln w="0"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Arrow Connector 184"/>
                  <p:cNvCxnSpPr/>
                  <p:nvPr/>
                </p:nvCxnSpPr>
                <p:spPr>
                  <a:xfrm flipH="1">
                    <a:off x="5686885" y="732978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Arrow Connector 185"/>
                  <p:cNvCxnSpPr/>
                  <p:nvPr/>
                </p:nvCxnSpPr>
                <p:spPr>
                  <a:xfrm flipH="1">
                    <a:off x="5756092" y="732977"/>
                    <a:ext cx="68399" cy="141003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Arrow Connector 186"/>
                  <p:cNvCxnSpPr/>
                  <p:nvPr/>
                </p:nvCxnSpPr>
                <p:spPr>
                  <a:xfrm flipH="1">
                    <a:off x="5825299" y="732977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>
                    <a:stCxn id="206" idx="2"/>
                    <a:endCxn id="200" idx="0"/>
                  </p:cNvCxnSpPr>
                  <p:nvPr/>
                </p:nvCxnSpPr>
                <p:spPr>
                  <a:xfrm flipH="1">
                    <a:off x="5894505" y="731234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Arrow Connector 188"/>
                  <p:cNvCxnSpPr>
                    <a:stCxn id="209" idx="2"/>
                    <a:endCxn id="198" idx="0"/>
                  </p:cNvCxnSpPr>
                  <p:nvPr/>
                </p:nvCxnSpPr>
                <p:spPr>
                  <a:xfrm flipH="1">
                    <a:off x="5963712" y="731233"/>
                    <a:ext cx="66407" cy="141004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Arrow Connector 189"/>
                  <p:cNvCxnSpPr>
                    <a:stCxn id="210" idx="2"/>
                    <a:endCxn id="201" idx="0"/>
                  </p:cNvCxnSpPr>
                  <p:nvPr/>
                </p:nvCxnSpPr>
                <p:spPr>
                  <a:xfrm flipH="1">
                    <a:off x="6030927" y="731233"/>
                    <a:ext cx="68399" cy="141002"/>
                  </a:xfrm>
                  <a:prstGeom prst="straightConnector1">
                    <a:avLst/>
                  </a:prstGeom>
                  <a:ln w="0">
                    <a:headEnd w="sm" len="sm"/>
                    <a:tailEnd type="stealth" w="sm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5895337" y="847143"/>
                    <a:ext cx="268921" cy="1511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533" dirty="0">
                        <a:solidFill>
                          <a:schemeClr val="bg1"/>
                        </a:solidFill>
                      </a:rPr>
                      <a:t>29</a:t>
                    </a:r>
                    <a:endParaRPr lang="en-US" sz="933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5445046" y="230204"/>
                    <a:ext cx="204982" cy="1769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33" dirty="0">
                        <a:solidFill>
                          <a:schemeClr val="bg1"/>
                        </a:solidFill>
                      </a:rPr>
                      <a:t>+</a:t>
                    </a:r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5444583" y="488186"/>
                    <a:ext cx="204982" cy="1769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33" dirty="0">
                        <a:solidFill>
                          <a:schemeClr val="bg1"/>
                        </a:solidFill>
                      </a:rPr>
                      <a:t>+</a:t>
                    </a:r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4" name="TextBox 193"/>
                  <p:cNvSpPr txBox="1"/>
                  <p:nvPr/>
                </p:nvSpPr>
                <p:spPr>
                  <a:xfrm>
                    <a:off x="5443698" y="740847"/>
                    <a:ext cx="204982" cy="1769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33" dirty="0">
                        <a:solidFill>
                          <a:schemeClr val="bg1"/>
                        </a:solidFill>
                      </a:rPr>
                      <a:t>+</a:t>
                    </a:r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42" name="Rectangle 141"/>
                <p:cNvSpPr/>
                <p:nvPr/>
              </p:nvSpPr>
              <p:spPr>
                <a:xfrm>
                  <a:off x="6650730" y="34711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15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302487" y="34738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10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373683" y="346141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11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444712" y="347698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12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513918" y="347113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13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580997" y="347395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14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239665" y="624060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22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311748" y="624060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24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6445972" y="627500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12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515214" y="626382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13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6656356" y="626298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15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586586" y="626298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14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6659697" y="893149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15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589927" y="893149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14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6657080" y="1132845"/>
                  <a:ext cx="268921" cy="1511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33" dirty="0">
                      <a:solidFill>
                        <a:schemeClr val="bg1"/>
                      </a:solidFill>
                    </a:rPr>
                    <a:t>15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27" name="Rectangle 226"/>
            <p:cNvSpPr/>
            <p:nvPr/>
          </p:nvSpPr>
          <p:spPr>
            <a:xfrm>
              <a:off x="10883653" y="4279586"/>
              <a:ext cx="92276" cy="134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0747894" y="4245649"/>
              <a:ext cx="358562" cy="2015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" dirty="0">
                  <a:solidFill>
                    <a:schemeClr val="bg1"/>
                  </a:solidFill>
                </a:rPr>
                <a:t>92</a:t>
              </a:r>
              <a:endParaRPr lang="en-US" sz="933" dirty="0">
                <a:solidFill>
                  <a:schemeClr val="bg1"/>
                </a:solidFill>
              </a:endParaRPr>
            </a:p>
          </p:txBody>
        </p:sp>
        <p:cxnSp>
          <p:nvCxnSpPr>
            <p:cNvPr id="229" name="Straight Arrow Connector 228"/>
            <p:cNvCxnSpPr>
              <a:stCxn id="121" idx="2"/>
            </p:cNvCxnSpPr>
            <p:nvPr/>
          </p:nvCxnSpPr>
          <p:spPr>
            <a:xfrm>
              <a:off x="9974725" y="2571226"/>
              <a:ext cx="3620" cy="232661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stCxn id="122" idx="2"/>
            </p:cNvCxnSpPr>
            <p:nvPr/>
          </p:nvCxnSpPr>
          <p:spPr>
            <a:xfrm>
              <a:off x="10067001" y="2571227"/>
              <a:ext cx="7889" cy="23518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stCxn id="120" idx="2"/>
            </p:cNvCxnSpPr>
            <p:nvPr/>
          </p:nvCxnSpPr>
          <p:spPr>
            <a:xfrm>
              <a:off x="10159275" y="2571226"/>
              <a:ext cx="10711" cy="23348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stCxn id="124" idx="2"/>
            </p:cNvCxnSpPr>
            <p:nvPr/>
          </p:nvCxnSpPr>
          <p:spPr>
            <a:xfrm>
              <a:off x="10251550" y="2571224"/>
              <a:ext cx="14930" cy="235958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220" idx="2"/>
              <a:endCxn id="212" idx="0"/>
            </p:cNvCxnSpPr>
            <p:nvPr/>
          </p:nvCxnSpPr>
          <p:spPr>
            <a:xfrm>
              <a:off x="10883653" y="2592800"/>
              <a:ext cx="7139" cy="23578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>
              <a:stCxn id="221" idx="2"/>
              <a:endCxn id="213" idx="0"/>
            </p:cNvCxnSpPr>
            <p:nvPr/>
          </p:nvCxnSpPr>
          <p:spPr>
            <a:xfrm>
              <a:off x="10975929" y="2592800"/>
              <a:ext cx="7139" cy="23578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>
              <a:stCxn id="219" idx="2"/>
              <a:endCxn id="211" idx="0"/>
            </p:cNvCxnSpPr>
            <p:nvPr/>
          </p:nvCxnSpPr>
          <p:spPr>
            <a:xfrm>
              <a:off x="11068204" y="2592800"/>
              <a:ext cx="7139" cy="23578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stCxn id="223" idx="2"/>
              <a:endCxn id="215" idx="0"/>
            </p:cNvCxnSpPr>
            <p:nvPr/>
          </p:nvCxnSpPr>
          <p:spPr>
            <a:xfrm>
              <a:off x="11160480" y="2592799"/>
              <a:ext cx="7139" cy="23578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113" idx="2"/>
            </p:cNvCxnSpPr>
            <p:nvPr/>
          </p:nvCxnSpPr>
          <p:spPr>
            <a:xfrm>
              <a:off x="9981863" y="2941617"/>
              <a:ext cx="117" cy="228809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>
              <a:stCxn id="114" idx="2"/>
            </p:cNvCxnSpPr>
            <p:nvPr/>
          </p:nvCxnSpPr>
          <p:spPr>
            <a:xfrm>
              <a:off x="10074139" y="2941617"/>
              <a:ext cx="2114" cy="228809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112" idx="2"/>
            </p:cNvCxnSpPr>
            <p:nvPr/>
          </p:nvCxnSpPr>
          <p:spPr>
            <a:xfrm>
              <a:off x="10166413" y="2941617"/>
              <a:ext cx="149" cy="228521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stCxn id="116" idx="2"/>
            </p:cNvCxnSpPr>
            <p:nvPr/>
          </p:nvCxnSpPr>
          <p:spPr>
            <a:xfrm>
              <a:off x="10258689" y="2941614"/>
              <a:ext cx="979" cy="22852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>
              <a:stCxn id="117" idx="2"/>
            </p:cNvCxnSpPr>
            <p:nvPr/>
          </p:nvCxnSpPr>
          <p:spPr>
            <a:xfrm>
              <a:off x="10350965" y="2941615"/>
              <a:ext cx="1130" cy="22791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stCxn id="115" idx="2"/>
            </p:cNvCxnSpPr>
            <p:nvPr/>
          </p:nvCxnSpPr>
          <p:spPr>
            <a:xfrm>
              <a:off x="10443239" y="2941615"/>
              <a:ext cx="830" cy="22791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endCxn id="97" idx="0"/>
            </p:cNvCxnSpPr>
            <p:nvPr/>
          </p:nvCxnSpPr>
          <p:spPr>
            <a:xfrm flipH="1">
              <a:off x="9986633" y="3301427"/>
              <a:ext cx="4527" cy="18465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98" idx="0"/>
            </p:cNvCxnSpPr>
            <p:nvPr/>
          </p:nvCxnSpPr>
          <p:spPr>
            <a:xfrm flipH="1">
              <a:off x="10078909" y="3304413"/>
              <a:ext cx="5123" cy="181667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>
              <a:endCxn id="96" idx="0"/>
            </p:cNvCxnSpPr>
            <p:nvPr/>
          </p:nvCxnSpPr>
          <p:spPr>
            <a:xfrm flipH="1">
              <a:off x="10171183" y="3293931"/>
              <a:ext cx="3806" cy="192149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endCxn id="100" idx="0"/>
            </p:cNvCxnSpPr>
            <p:nvPr/>
          </p:nvCxnSpPr>
          <p:spPr>
            <a:xfrm flipH="1">
              <a:off x="10263460" y="3302850"/>
              <a:ext cx="7824" cy="18323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>
              <a:endCxn id="101" idx="0"/>
            </p:cNvCxnSpPr>
            <p:nvPr/>
          </p:nvCxnSpPr>
          <p:spPr>
            <a:xfrm flipH="1">
              <a:off x="10355735" y="3300850"/>
              <a:ext cx="3459" cy="185229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endCxn id="99" idx="0"/>
            </p:cNvCxnSpPr>
            <p:nvPr/>
          </p:nvCxnSpPr>
          <p:spPr>
            <a:xfrm flipH="1">
              <a:off x="10448011" y="3296320"/>
              <a:ext cx="7084" cy="189760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endCxn id="102" idx="0"/>
            </p:cNvCxnSpPr>
            <p:nvPr/>
          </p:nvCxnSpPr>
          <p:spPr>
            <a:xfrm flipH="1">
              <a:off x="10537633" y="3302520"/>
              <a:ext cx="5813" cy="183559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>
              <a:stCxn id="212" idx="2"/>
              <a:endCxn id="204" idx="0"/>
            </p:cNvCxnSpPr>
            <p:nvPr/>
          </p:nvCxnSpPr>
          <p:spPr>
            <a:xfrm>
              <a:off x="10890792" y="2963188"/>
              <a:ext cx="3693" cy="22185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>
              <a:stCxn id="213" idx="2"/>
              <a:endCxn id="205" idx="0"/>
            </p:cNvCxnSpPr>
            <p:nvPr/>
          </p:nvCxnSpPr>
          <p:spPr>
            <a:xfrm>
              <a:off x="10983068" y="2963188"/>
              <a:ext cx="3693" cy="22185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11" idx="2"/>
              <a:endCxn id="203" idx="0"/>
            </p:cNvCxnSpPr>
            <p:nvPr/>
          </p:nvCxnSpPr>
          <p:spPr>
            <a:xfrm>
              <a:off x="11075342" y="2963188"/>
              <a:ext cx="3693" cy="22185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15" idx="2"/>
              <a:endCxn id="207" idx="0"/>
            </p:cNvCxnSpPr>
            <p:nvPr/>
          </p:nvCxnSpPr>
          <p:spPr>
            <a:xfrm>
              <a:off x="11167619" y="2963188"/>
              <a:ext cx="3693" cy="22185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16" idx="2"/>
              <a:endCxn id="208" idx="0"/>
            </p:cNvCxnSpPr>
            <p:nvPr/>
          </p:nvCxnSpPr>
          <p:spPr>
            <a:xfrm>
              <a:off x="11259895" y="2963188"/>
              <a:ext cx="3693" cy="22185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14" idx="2"/>
              <a:endCxn id="206" idx="0"/>
            </p:cNvCxnSpPr>
            <p:nvPr/>
          </p:nvCxnSpPr>
          <p:spPr>
            <a:xfrm>
              <a:off x="11352169" y="2963188"/>
              <a:ext cx="3693" cy="22185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204" idx="2"/>
              <a:endCxn id="196" idx="0"/>
            </p:cNvCxnSpPr>
            <p:nvPr/>
          </p:nvCxnSpPr>
          <p:spPr>
            <a:xfrm>
              <a:off x="10894485" y="3319651"/>
              <a:ext cx="1077" cy="18800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205" idx="2"/>
              <a:endCxn id="197" idx="0"/>
            </p:cNvCxnSpPr>
            <p:nvPr/>
          </p:nvCxnSpPr>
          <p:spPr>
            <a:xfrm>
              <a:off x="10986761" y="3319651"/>
              <a:ext cx="1077" cy="18800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>
              <a:stCxn id="203" idx="2"/>
              <a:endCxn id="195" idx="0"/>
            </p:cNvCxnSpPr>
            <p:nvPr/>
          </p:nvCxnSpPr>
          <p:spPr>
            <a:xfrm>
              <a:off x="11079036" y="3319651"/>
              <a:ext cx="1077" cy="18800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>
              <a:stCxn id="207" idx="2"/>
              <a:endCxn id="199" idx="0"/>
            </p:cNvCxnSpPr>
            <p:nvPr/>
          </p:nvCxnSpPr>
          <p:spPr>
            <a:xfrm>
              <a:off x="11171312" y="3319650"/>
              <a:ext cx="1077" cy="18800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>
              <a:stCxn id="208" idx="2"/>
              <a:endCxn id="200" idx="0"/>
            </p:cNvCxnSpPr>
            <p:nvPr/>
          </p:nvCxnSpPr>
          <p:spPr>
            <a:xfrm>
              <a:off x="11263588" y="3319650"/>
              <a:ext cx="1077" cy="18800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>
              <a:stCxn id="206" idx="2"/>
              <a:endCxn id="198" idx="0"/>
            </p:cNvCxnSpPr>
            <p:nvPr/>
          </p:nvCxnSpPr>
          <p:spPr>
            <a:xfrm>
              <a:off x="11355863" y="3319650"/>
              <a:ext cx="1077" cy="18800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09" idx="2"/>
              <a:endCxn id="201" idx="0"/>
            </p:cNvCxnSpPr>
            <p:nvPr/>
          </p:nvCxnSpPr>
          <p:spPr>
            <a:xfrm>
              <a:off x="11445484" y="3319648"/>
              <a:ext cx="1077" cy="188003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>
              <a:stCxn id="128" idx="2"/>
              <a:endCxn id="134" idx="0"/>
            </p:cNvCxnSpPr>
            <p:nvPr/>
          </p:nvCxnSpPr>
          <p:spPr>
            <a:xfrm>
              <a:off x="10800688" y="4103260"/>
              <a:ext cx="19387" cy="176325"/>
            </a:xfrm>
            <a:prstGeom prst="straightConnector1">
              <a:avLst/>
            </a:prstGeom>
            <a:ln w="0">
              <a:headEnd type="none" w="sm" len="sm"/>
              <a:tailEnd type="stealth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4" name="TextBox 263"/>
            <p:cNvSpPr txBox="1"/>
            <p:nvPr/>
          </p:nvSpPr>
          <p:spPr>
            <a:xfrm>
              <a:off x="2766996" y="4826608"/>
              <a:ext cx="4299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Tiled: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2691157" y="5083826"/>
              <a:ext cx="5100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Strided</a:t>
              </a:r>
              <a:r>
                <a:rPr 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2708277" y="4384995"/>
              <a:ext cx="955954" cy="121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772633" y="5750665"/>
              <a:ext cx="228390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2060"/>
                  </a:solidFill>
                </a:rPr>
                <a:t>Tangram Reduction </a:t>
              </a:r>
              <a:r>
                <a:rPr lang="en-US" sz="1350" dirty="0" err="1">
                  <a:solidFill>
                    <a:srgbClr val="002060"/>
                  </a:solidFill>
                </a:rPr>
                <a:t>Codelets</a:t>
              </a:r>
              <a:endParaRPr lang="en-US" sz="1350" dirty="0">
                <a:solidFill>
                  <a:srgbClr val="002060"/>
                </a:solidFill>
              </a:endParaRPr>
            </a:p>
          </p:txBody>
        </p:sp>
      </p:grpSp>
      <p:sp>
        <p:nvSpPr>
          <p:cNvPr id="269" name="Rectangle 268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8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12598" y="231686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86418" y="231686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82852" y="231686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46372" y="20138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2000" y="234464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0623" y="235448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031885" y="1489728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33329" y="1487413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802491" y="2342799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162399" y="2357313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942610" y="1474036"/>
            <a:ext cx="2327575" cy="420424"/>
            <a:chOff x="3781961" y="593605"/>
            <a:chExt cx="2738324" cy="494615"/>
          </a:xfrm>
        </p:grpSpPr>
        <p:grpSp>
          <p:nvGrpSpPr>
            <p:cNvPr id="170" name="Group 169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7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206" y="1342345"/>
            <a:ext cx="5547639" cy="502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79287" y="1342345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941868" y="1476115"/>
            <a:ext cx="2327575" cy="235170"/>
            <a:chOff x="1986011" y="4503265"/>
            <a:chExt cx="4317103" cy="1067396"/>
          </a:xfrm>
        </p:grpSpPr>
        <p:sp>
          <p:nvSpPr>
            <p:cNvPr id="31" name="Rectangle 30"/>
            <p:cNvSpPr/>
            <p:nvPr/>
          </p:nvSpPr>
          <p:spPr>
            <a:xfrm>
              <a:off x="1986011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1952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17893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3834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9775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5999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81940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97881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13822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9763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43704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9645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5586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91527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07468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3409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39350" y="4503265"/>
              <a:ext cx="215941" cy="1067396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55291" y="4503265"/>
              <a:ext cx="215941" cy="10673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71232" y="4503265"/>
              <a:ext cx="215941" cy="1067396"/>
            </a:xfrm>
            <a:prstGeom prst="rect">
              <a:avLst/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7173" y="4503265"/>
              <a:ext cx="215941" cy="106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2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129776" y="10606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31959" y="1485163"/>
            <a:ext cx="2331009" cy="411376"/>
            <a:chOff x="358539" y="604249"/>
            <a:chExt cx="2742364" cy="483971"/>
          </a:xfrm>
        </p:grpSpPr>
        <p:grpSp>
          <p:nvGrpSpPr>
            <p:cNvPr id="6" name="Group 5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57032" y="1664616"/>
            <a:ext cx="518091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7" dirty="0" err="1">
                <a:latin typeface="Times New Roman" pitchFamily="18" charset="0"/>
                <a:cs typeface="Times New Roman" pitchFamily="18" charset="0"/>
              </a:rPr>
              <a:t>Strided</a:t>
            </a:r>
            <a:endParaRPr lang="en-US" sz="90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12598" y="2316867"/>
            <a:ext cx="2766690" cy="5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66" name="Rectangle 65"/>
          <p:cNvSpPr/>
          <p:nvPr/>
        </p:nvSpPr>
        <p:spPr>
          <a:xfrm>
            <a:off x="4686418" y="2316866"/>
            <a:ext cx="2766690" cy="5027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82852" y="2316866"/>
            <a:ext cx="7131" cy="5027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46372" y="2013885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Compute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46586" y="1353040"/>
            <a:ext cx="3682976" cy="5237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79" name="TextBox 78"/>
          <p:cNvSpPr txBox="1"/>
          <p:nvPr/>
        </p:nvSpPr>
        <p:spPr>
          <a:xfrm>
            <a:off x="9190162" y="1328082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Grid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894624" y="2664318"/>
            <a:ext cx="3357721" cy="373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1" name="TextBox 80"/>
          <p:cNvSpPr txBox="1"/>
          <p:nvPr/>
        </p:nvSpPr>
        <p:spPr>
          <a:xfrm>
            <a:off x="9190162" y="2621258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Block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403554" y="3710817"/>
            <a:ext cx="2369038" cy="17535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/>
          </a:p>
        </p:txBody>
      </p:sp>
      <p:sp>
        <p:nvSpPr>
          <p:cNvPr id="83" name="TextBox 82"/>
          <p:cNvSpPr txBox="1"/>
          <p:nvPr/>
        </p:nvSpPr>
        <p:spPr>
          <a:xfrm>
            <a:off x="9190162" y="3657837"/>
            <a:ext cx="2588423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Thread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2000" y="2344646"/>
            <a:ext cx="473206" cy="553443"/>
            <a:chOff x="1264472" y="1615405"/>
            <a:chExt cx="556713" cy="651108"/>
          </a:xfrm>
        </p:grpSpPr>
        <p:cxnSp>
          <p:nvCxnSpPr>
            <p:cNvPr id="65" name="Curved Connector 64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0623" y="2354488"/>
            <a:ext cx="1489200" cy="541751"/>
            <a:chOff x="4039320" y="1626986"/>
            <a:chExt cx="1752000" cy="637355"/>
          </a:xfrm>
        </p:grpSpPr>
        <p:grpSp>
          <p:nvGrpSpPr>
            <p:cNvPr id="75" name="Group 74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68" name="Curved Connector 67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urved Connector 68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760185" y="1061540"/>
            <a:ext cx="249215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0" dirty="0"/>
              <a:t>Architecture Hierarchy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033329" y="1484687"/>
            <a:ext cx="2331009" cy="411376"/>
            <a:chOff x="358539" y="604249"/>
            <a:chExt cx="2742364" cy="483971"/>
          </a:xfrm>
        </p:grpSpPr>
        <p:grpSp>
          <p:nvGrpSpPr>
            <p:cNvPr id="88" name="Group 87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403554" y="3049085"/>
            <a:ext cx="2331009" cy="411376"/>
            <a:chOff x="358539" y="604249"/>
            <a:chExt cx="2742364" cy="483971"/>
          </a:xfrm>
        </p:grpSpPr>
        <p:grpSp>
          <p:nvGrpSpPr>
            <p:cNvPr id="111" name="Group 110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420130" y="1764509"/>
            <a:ext cx="2331009" cy="411376"/>
            <a:chOff x="358539" y="604249"/>
            <a:chExt cx="2742364" cy="4839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358539" y="604249"/>
              <a:ext cx="2742364" cy="255383"/>
              <a:chOff x="1986011" y="4503265"/>
              <a:chExt cx="4317103" cy="106739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1338690" y="815370"/>
              <a:ext cx="503908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Tiled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9195783" y="4236753"/>
            <a:ext cx="473206" cy="553443"/>
            <a:chOff x="1264472" y="1615405"/>
            <a:chExt cx="556713" cy="651108"/>
          </a:xfrm>
        </p:grpSpPr>
        <p:cxnSp>
          <p:nvCxnSpPr>
            <p:cNvPr id="157" name="Curved Connector 156"/>
            <p:cNvCxnSpPr/>
            <p:nvPr/>
          </p:nvCxnSpPr>
          <p:spPr>
            <a:xfrm rot="16200000" flipH="1">
              <a:off x="1515634" y="1794672"/>
              <a:ext cx="461395" cy="10286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264472" y="1993663"/>
              <a:ext cx="556713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Scalar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8582659" y="5645114"/>
            <a:ext cx="1489200" cy="541751"/>
            <a:chOff x="4039320" y="1626986"/>
            <a:chExt cx="1752000" cy="63735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91076" y="1626986"/>
              <a:ext cx="1200244" cy="586265"/>
              <a:chOff x="2652570" y="3704436"/>
              <a:chExt cx="1200244" cy="586265"/>
            </a:xfrm>
          </p:grpSpPr>
          <p:cxnSp>
            <p:nvCxnSpPr>
              <p:cNvPr id="162" name="Curved Connector 161"/>
              <p:cNvCxnSpPr/>
              <p:nvPr/>
            </p:nvCxnSpPr>
            <p:spPr>
              <a:xfrm rot="16200000" flipH="1">
                <a:off x="2473303" y="3883705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/>
              <p:nvPr/>
            </p:nvCxnSpPr>
            <p:spPr>
              <a:xfrm rot="16200000" flipH="1">
                <a:off x="2679062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Curved Connector 163"/>
              <p:cNvCxnSpPr/>
              <p:nvPr/>
            </p:nvCxnSpPr>
            <p:spPr>
              <a:xfrm rot="16200000" flipH="1">
                <a:off x="2867666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urved Connector 164"/>
              <p:cNvCxnSpPr/>
              <p:nvPr/>
            </p:nvCxnSpPr>
            <p:spPr>
              <a:xfrm rot="16200000" flipH="1">
                <a:off x="3073425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Curved Connector 165"/>
              <p:cNvCxnSpPr/>
              <p:nvPr/>
            </p:nvCxnSpPr>
            <p:spPr>
              <a:xfrm rot="16200000" flipH="1">
                <a:off x="3364927" y="3883704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16200000" flipH="1">
                <a:off x="3570686" y="3883703"/>
                <a:ext cx="461395" cy="102861"/>
              </a:xfrm>
              <a:prstGeom prst="curvedConnector3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3331626" y="3905075"/>
                <a:ext cx="240071" cy="38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30" dirty="0"/>
                  <a:t>…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4039320" y="1991490"/>
              <a:ext cx="632150" cy="27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>
                  <a:latin typeface="Times New Roman" pitchFamily="18" charset="0"/>
                  <a:cs typeface="Times New Roman" pitchFamily="18" charset="0"/>
                </a:rPr>
                <a:t>Parallel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4942610" y="1474036"/>
            <a:ext cx="2327575" cy="420424"/>
            <a:chOff x="3781961" y="593605"/>
            <a:chExt cx="2738324" cy="494615"/>
          </a:xfrm>
        </p:grpSpPr>
        <p:grpSp>
          <p:nvGrpSpPr>
            <p:cNvPr id="176" name="Group 175"/>
            <p:cNvGrpSpPr/>
            <p:nvPr/>
          </p:nvGrpSpPr>
          <p:grpSpPr>
            <a:xfrm>
              <a:off x="3781961" y="593605"/>
              <a:ext cx="2738324" cy="276670"/>
              <a:chOff x="1986011" y="4503265"/>
              <a:chExt cx="4317103" cy="1067396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1986011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2201952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2417893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2633834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2849775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065999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281940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497881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713822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929763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143704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359645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575586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791527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5007468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223409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5439350" y="4503265"/>
                <a:ext cx="215941" cy="1067396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5655291" y="4503265"/>
                <a:ext cx="215941" cy="106739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5871232" y="4503265"/>
                <a:ext cx="215941" cy="1067396"/>
              </a:xfrm>
              <a:prstGeom prst="rect">
                <a:avLst/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6087173" y="4503265"/>
                <a:ext cx="215941" cy="10673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20"/>
              </a:p>
            </p:txBody>
          </p:sp>
        </p:grpSp>
        <p:sp>
          <p:nvSpPr>
            <p:cNvPr id="177" name="TextBox 176"/>
            <p:cNvSpPr txBox="1"/>
            <p:nvPr/>
          </p:nvSpPr>
          <p:spPr>
            <a:xfrm>
              <a:off x="4740978" y="815370"/>
              <a:ext cx="609519" cy="27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7" dirty="0" err="1">
                  <a:latin typeface="Times New Roman" pitchFamily="18" charset="0"/>
                  <a:cs typeface="Times New Roman" pitchFamily="18" charset="0"/>
                </a:rPr>
                <a:t>Strided</a:t>
              </a:r>
              <a:endParaRPr lang="en-US" sz="90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8" name="Rectangle 197"/>
          <p:cNvSpPr/>
          <p:nvPr/>
        </p:nvSpPr>
        <p:spPr>
          <a:xfrm>
            <a:off x="9278426" y="7151716"/>
            <a:ext cx="4344786" cy="570807"/>
          </a:xfrm>
          <a:prstGeom prst="rect">
            <a:avLst/>
          </a:prstGeom>
          <a:solidFill>
            <a:srgbClr val="E84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11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7E33B43-020E-448D-A4C6-078D9512C008}" vid="{99C752F8-8D7C-4457-B994-6BC27BBBBAE0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7E33B43-020E-448D-A4C6-078D9512C008}" vid="{0724AFF6-4BA3-4390-A0DA-B6C3036EFF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ECE_ILLINOIS_template_2018_Block_I_wordmark_16x9</Template>
  <TotalTime>2399</TotalTime>
  <Words>3731</Words>
  <Application>Microsoft Office PowerPoint</Application>
  <PresentationFormat>Custom</PresentationFormat>
  <Paragraphs>1884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Arial Narrow</vt:lpstr>
      <vt:lpstr>Calibri</vt:lpstr>
      <vt:lpstr>Consolas</vt:lpstr>
      <vt:lpstr>OfficinaSansITCStd Book</vt:lpstr>
      <vt:lpstr>Times New Roman</vt:lpstr>
      <vt:lpstr>Wingdings</vt:lpstr>
      <vt:lpstr>1_Cover Slide</vt:lpstr>
      <vt:lpstr>Content Slides - Blue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Space</vt:lpstr>
      <vt:lpstr>PowerPoint Presentation</vt:lpstr>
      <vt:lpstr>Kepler Results</vt:lpstr>
      <vt:lpstr>Maxwell Results</vt:lpstr>
      <vt:lpstr>Pascal Results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 de Gonzalo, Simon P</dc:creator>
  <cp:lastModifiedBy>Garcia de Gonzalo, Simon P</cp:lastModifiedBy>
  <cp:revision>28</cp:revision>
  <cp:lastPrinted>2016-12-15T22:22:15Z</cp:lastPrinted>
  <dcterms:created xsi:type="dcterms:W3CDTF">2019-02-13T21:07:16Z</dcterms:created>
  <dcterms:modified xsi:type="dcterms:W3CDTF">2019-02-19T12:56:02Z</dcterms:modified>
</cp:coreProperties>
</file>