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9" r:id="rId2"/>
    <p:sldId id="325" r:id="rId3"/>
    <p:sldId id="326" r:id="rId4"/>
    <p:sldId id="349" r:id="rId5"/>
    <p:sldId id="330" r:id="rId6"/>
    <p:sldId id="350" r:id="rId7"/>
    <p:sldId id="351" r:id="rId8"/>
    <p:sldId id="352" r:id="rId9"/>
    <p:sldId id="353" r:id="rId10"/>
    <p:sldId id="354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74" r:id="rId20"/>
    <p:sldId id="339" r:id="rId21"/>
    <p:sldId id="365" r:id="rId22"/>
    <p:sldId id="366" r:id="rId23"/>
    <p:sldId id="375" r:id="rId24"/>
    <p:sldId id="340" r:id="rId25"/>
    <p:sldId id="368" r:id="rId26"/>
    <p:sldId id="369" r:id="rId27"/>
    <p:sldId id="376" r:id="rId28"/>
    <p:sldId id="327" r:id="rId29"/>
    <p:sldId id="378" r:id="rId30"/>
    <p:sldId id="379" r:id="rId31"/>
    <p:sldId id="377" r:id="rId32"/>
    <p:sldId id="342" r:id="rId33"/>
    <p:sldId id="380" r:id="rId34"/>
    <p:sldId id="381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44A"/>
    <a:srgbClr val="FF3041"/>
    <a:srgbClr val="FFD86D"/>
    <a:srgbClr val="FFC408"/>
    <a:srgbClr val="FFD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1"/>
    <p:restoredTop sz="94630" autoAdjust="0"/>
  </p:normalViewPr>
  <p:slideViewPr>
    <p:cSldViewPr snapToGrid="0" snapToObjects="1">
      <p:cViewPr varScale="1">
        <p:scale>
          <a:sx n="85" d="100"/>
          <a:sy n="85" d="100"/>
        </p:scale>
        <p:origin x="-1128" y="-11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3217410323709"/>
          <c:y val="0.0601851851851852"/>
          <c:w val="0.890943569553806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PERF!$B$1</c:f>
              <c:strCache>
                <c:ptCount val="1"/>
                <c:pt idx="0">
                  <c:v>AVATAR (1yr)</c:v>
                </c:pt>
              </c:strCache>
            </c:strRef>
          </c:tx>
          <c:invertIfNegative val="0"/>
          <c:cat>
            <c:strRef>
              <c:f>PERF!$A$2:$A$5</c:f>
              <c:strCache>
                <c:ptCount val="4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  <c:pt idx="3">
                  <c:v>64Gb</c:v>
                </c:pt>
              </c:strCache>
            </c:strRef>
          </c:cat>
          <c:val>
            <c:numRef>
              <c:f>PERF!$B$2:$B$5</c:f>
              <c:numCache>
                <c:formatCode>General</c:formatCode>
                <c:ptCount val="4"/>
                <c:pt idx="0">
                  <c:v>1.04</c:v>
                </c:pt>
                <c:pt idx="1">
                  <c:v>1.065</c:v>
                </c:pt>
                <c:pt idx="2">
                  <c:v>1.13</c:v>
                </c:pt>
                <c:pt idx="3">
                  <c:v>1.35</c:v>
                </c:pt>
              </c:numCache>
            </c:numRef>
          </c:val>
        </c:ser>
        <c:ser>
          <c:idx val="1"/>
          <c:order val="1"/>
          <c:tx>
            <c:strRef>
              <c:f>PERF!$C$1</c:f>
              <c:strCache>
                <c:ptCount val="1"/>
                <c:pt idx="0">
                  <c:v>NoRefresh</c:v>
                </c:pt>
              </c:strCache>
            </c:strRef>
          </c:tx>
          <c:invertIfNegative val="0"/>
          <c:cat>
            <c:strRef>
              <c:f>PERF!$A$2:$A$5</c:f>
              <c:strCache>
                <c:ptCount val="4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  <c:pt idx="3">
                  <c:v>64Gb</c:v>
                </c:pt>
              </c:strCache>
            </c:strRef>
          </c:cat>
          <c:val>
            <c:numRef>
              <c:f>PERF!$C$2:$C$5</c:f>
              <c:numCache>
                <c:formatCode>General</c:formatCode>
                <c:ptCount val="4"/>
                <c:pt idx="0">
                  <c:v>1.05</c:v>
                </c:pt>
                <c:pt idx="1">
                  <c:v>1.09</c:v>
                </c:pt>
                <c:pt idx="2">
                  <c:v>1.21</c:v>
                </c:pt>
                <c:pt idx="3">
                  <c:v>1.54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246104"/>
        <c:axId val="2083262456"/>
      </c:barChart>
      <c:catAx>
        <c:axId val="2083246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3262456"/>
        <c:crosses val="autoZero"/>
        <c:auto val="1"/>
        <c:lblAlgn val="ctr"/>
        <c:lblOffset val="100"/>
        <c:noMultiLvlLbl val="0"/>
      </c:catAx>
      <c:valAx>
        <c:axId val="2083262456"/>
        <c:scaling>
          <c:orientation val="minMax"/>
          <c:max val="1.6"/>
          <c:min val="1.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3246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87469954413593"/>
          <c:y val="0.0379382719300556"/>
          <c:w val="0.694657487434324"/>
          <c:h val="0.18595290172061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03803587051618"/>
          <c:y val="0.0601851851851852"/>
          <c:w val="0.859270559930009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EDP!$B$1</c:f>
              <c:strCache>
                <c:ptCount val="1"/>
                <c:pt idx="0">
                  <c:v>AVATAR (1yr)</c:v>
                </c:pt>
              </c:strCache>
            </c:strRef>
          </c:tx>
          <c:invertIfNegative val="0"/>
          <c:cat>
            <c:strRef>
              <c:f>EDP!$A$2:$A$5</c:f>
              <c:strCache>
                <c:ptCount val="4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  <c:pt idx="3">
                  <c:v>64Gb</c:v>
                </c:pt>
              </c:strCache>
            </c:strRef>
          </c:cat>
          <c:val>
            <c:numRef>
              <c:f>EDP!$B$2:$B$5</c:f>
              <c:numCache>
                <c:formatCode>General</c:formatCode>
                <c:ptCount val="4"/>
                <c:pt idx="0">
                  <c:v>0.95</c:v>
                </c:pt>
                <c:pt idx="1">
                  <c:v>0.88</c:v>
                </c:pt>
                <c:pt idx="2">
                  <c:v>0.75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EDP!$C$1</c:f>
              <c:strCache>
                <c:ptCount val="1"/>
                <c:pt idx="0">
                  <c:v>NoRefresh</c:v>
                </c:pt>
              </c:strCache>
            </c:strRef>
          </c:tx>
          <c:invertIfNegative val="0"/>
          <c:cat>
            <c:strRef>
              <c:f>EDP!$A$2:$A$5</c:f>
              <c:strCache>
                <c:ptCount val="4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  <c:pt idx="3">
                  <c:v>64Gb</c:v>
                </c:pt>
              </c:strCache>
            </c:strRef>
          </c:cat>
          <c:val>
            <c:numRef>
              <c:f>EDP!$C$2:$C$5</c:f>
              <c:numCache>
                <c:formatCode>General</c:formatCode>
                <c:ptCount val="4"/>
                <c:pt idx="0">
                  <c:v>0.91</c:v>
                </c:pt>
                <c:pt idx="1">
                  <c:v>0.83</c:v>
                </c:pt>
                <c:pt idx="2">
                  <c:v>0.68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707816"/>
        <c:axId val="-2083715576"/>
      </c:barChart>
      <c:catAx>
        <c:axId val="-2083707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83715576"/>
        <c:crosses val="autoZero"/>
        <c:auto val="1"/>
        <c:lblAlgn val="ctr"/>
        <c:lblOffset val="100"/>
        <c:noMultiLvlLbl val="0"/>
      </c:catAx>
      <c:valAx>
        <c:axId val="-2083715576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8370781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301287172436779"/>
          <c:y val="0.00265860517435321"/>
          <c:w val="0.655851685206016"/>
          <c:h val="0.18595290172061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CD6-3BD4-F04C-8AA6-1016BF957CC3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7210-80BF-FC42-A13A-05A4C3DF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A727-691C-3740-8309-DF553A5E1841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215-8349-204F-BC92-9713F59A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DRAM has been the building blocks for main memory for several decades.</a:t>
            </a:r>
          </a:p>
          <a:p>
            <a:pPr marL="0" indent="0">
              <a:buNone/>
            </a:pPr>
            <a:r>
              <a:rPr lang="en-US" baseline="0" dirty="0" smtClean="0"/>
              <a:t>in DRAM, Data is stored by placing charge on a capacitor</a:t>
            </a:r>
          </a:p>
          <a:p>
            <a:pPr marL="0" indent="0">
              <a:buNone/>
            </a:pPr>
            <a:r>
              <a:rPr lang="en-US" baseline="0" dirty="0" smtClean="0"/>
              <a:t>#@ The presence of charge in a DRAM cell represents a one and absence a zero.</a:t>
            </a:r>
          </a:p>
          <a:p>
            <a:pPr marL="0" indent="0">
              <a:buNone/>
            </a:pPr>
            <a:r>
              <a:rPr lang="en-US" baseline="0" dirty="0" smtClean="0"/>
              <a:t>Cells are further organized in rows and columns, and then banks and channels.</a:t>
            </a:r>
          </a:p>
          <a:p>
            <a:pPr marL="0" indent="0">
              <a:buNone/>
            </a:pPr>
            <a:r>
              <a:rPr lang="en-US" baseline="0" dirty="0" smtClean="0"/>
              <a:t>#@ Unfortunately, DRAM is volatile memory, which means charge leaks away quickly</a:t>
            </a:r>
          </a:p>
          <a:p>
            <a:pPr marL="0" indent="0">
              <a:buNone/>
            </a:pPr>
            <a:r>
              <a:rPr lang="en-US" baseline="0" dirty="0" smtClean="0"/>
              <a:t>When charges leak away, the value is destructed, and next request to the cell will read the wrong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8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lowering refresh rate comes with a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introduces some bit errors, since charges in some cells are not restored timely.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call those errors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figure, we show the function of bit error rate to the refresh rate.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y-axis is the bit error rate corresponding to the refresh rate in the x-axis.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axis are in log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64ms, the bit error rate is 10^-9, which means one of the billion bits will have refresh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errors are fixed at the testing phase by using spare rows and columns.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keep lowering refresh rate, the bit error rate increases pretty fast.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When refresh rate is 1s, the bit error rate is in the range between 10^-4 and 10^-5.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this scale, the refresh errors cannot be mitigated by the spare rows, due to the expensive cost of spare rows.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#@ Thus, lowering refresh rate saves energy, but introduces bit errors.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can we do about it?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anyway we can tolerate those errors?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B989-1DDC-A546-AF44-8CE1EC44B2B8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91FF-D894-6140-848C-994C3FF0A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6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B0B2-58B9-A44C-A5A6-A8FBBE530850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B385-7E4F-D648-854E-B5FBE5911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1B22-01FA-A943-9BB9-8B65F5C80F50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9091-ADEF-0E4F-807D-32AD63D4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2888" y="1200150"/>
            <a:ext cx="411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0088" y="1200150"/>
            <a:ext cx="411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E011-89A9-6E48-A945-79C971F164E7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A91E-0216-8544-A00D-3713641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8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2888" y="1200150"/>
            <a:ext cx="83820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C56D-A987-284F-BCDA-11A8D583DC1B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A2E4-188F-1F44-91FC-27C47CA5D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A4BA-E04F-6046-9ED7-9ADF7E148717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A6C0-E8D2-8D44-A834-246A4BF6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C1B5-126E-294E-8011-7E99B19B2715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F148-38EE-9D41-A399-46640A86D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C39C-3586-B343-8EA2-23724747138B}" type="datetime1">
              <a:rPr lang="en-US" smtClean="0"/>
              <a:t>6/24/15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7248-CC89-3641-A7E7-47B62CEA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CBEB-1D09-0648-BA66-44A8D313B1AC}" type="datetime1">
              <a:rPr lang="en-US" smtClean="0"/>
              <a:t>6/24/15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E38-385D-F945-8ABA-6CFF9E81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4C7B-9664-7B46-842B-7DC00B0DD9F0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3398-78C0-5B46-8BCF-97493A0B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18DE-2B62-5242-9D74-C392291347B9}" type="datetime1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12DC-9BA3-E849-8DAB-53097B1F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A221-8A2B-A645-A3F8-C7819C3CE5BE}" type="datetime1">
              <a:rPr lang="en-US" smtClean="0"/>
              <a:t>6/24/15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44EC-0D86-C44E-97A0-48A19801D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B322-1335-B747-8FD4-F55BB3B2815F}" type="datetime1">
              <a:rPr lang="en-US" smtClean="0"/>
              <a:t>6/24/15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C591-9DB5-3C46-BAB1-1FD3C042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58960"/>
            <a:ext cx="9144000" cy="210312"/>
          </a:xfrm>
          <a:prstGeom prst="rect">
            <a:avLst/>
          </a:prstGeom>
          <a:solidFill>
            <a:srgbClr val="FFD8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192213"/>
            <a:ext cx="83820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7672" y="6350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80D79-0A62-9B4C-BD4A-0EA49338626F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06" y="635028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995" y="6632222"/>
            <a:ext cx="2133600" cy="242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06E2C30-8F45-0448-8EF4-5E9D60815D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02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03" r:id="rId12"/>
    <p:sldLayoutId id="214748370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effectLst>
            <a:outerShdw blurRad="50800" dist="25400" dir="2700000" algn="tl">
              <a:srgbClr val="000000">
                <a:alpha val="24000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350" y="1233876"/>
            <a:ext cx="8125299" cy="147002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effectLst/>
              </a:rPr>
              <a:t>AVATAR</a:t>
            </a:r>
            <a:r>
              <a:rPr lang="en-US" sz="3200" dirty="0" smtClean="0">
                <a:effectLst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effectLst/>
              </a:rPr>
              <a:t>A VA</a:t>
            </a:r>
            <a:r>
              <a:rPr lang="en-US" sz="3200" dirty="0" smtClean="0">
                <a:effectLst/>
              </a:rPr>
              <a:t>RIABLE-RETENTION </a:t>
            </a:r>
            <a:r>
              <a:rPr lang="en-US" sz="3200" dirty="0" smtClean="0">
                <a:solidFill>
                  <a:srgbClr val="800000"/>
                </a:solidFill>
                <a:effectLst/>
              </a:rPr>
              <a:t>T</a:t>
            </a:r>
            <a:r>
              <a:rPr lang="en-US" sz="3200" dirty="0" smtClean="0">
                <a:effectLst/>
              </a:rPr>
              <a:t>IME </a:t>
            </a:r>
            <a:r>
              <a:rPr lang="en-US" sz="3200" dirty="0" smtClean="0">
                <a:solidFill>
                  <a:srgbClr val="800000"/>
                </a:solidFill>
                <a:effectLst/>
              </a:rPr>
              <a:t>A</a:t>
            </a:r>
            <a:r>
              <a:rPr lang="en-US" sz="3200" dirty="0" smtClean="0">
                <a:effectLst/>
              </a:rPr>
              <a:t>WARE </a:t>
            </a:r>
            <a:r>
              <a:rPr lang="en-US" sz="3200" dirty="0" smtClean="0">
                <a:solidFill>
                  <a:srgbClr val="800000"/>
                </a:solidFill>
                <a:effectLst/>
              </a:rPr>
              <a:t>R</a:t>
            </a:r>
            <a:r>
              <a:rPr lang="en-US" sz="3200" dirty="0" smtClean="0">
                <a:effectLst/>
              </a:rPr>
              <a:t>EFRESH for DRAM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8189"/>
            <a:ext cx="6400800" cy="5492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Moinuddin Qureshi</a:t>
            </a:r>
            <a:r>
              <a:rPr lang="en-US" dirty="0" smtClean="0">
                <a:solidFill>
                  <a:schemeClr val="tx1"/>
                </a:solidFill>
              </a:rPr>
              <a:t>, Georgia 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4032" y="2638552"/>
            <a:ext cx="2875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DSN-45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06/24/2015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Rio de Janeiro, Brazil</a:t>
            </a:r>
          </a:p>
        </p:txBody>
      </p:sp>
      <p:pic>
        <p:nvPicPr>
          <p:cNvPr id="8" name="Picture 7" descr="gt_logo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2565" r="34669" b="64075"/>
          <a:stretch/>
        </p:blipFill>
        <p:spPr>
          <a:xfrm>
            <a:off x="827790" y="5338452"/>
            <a:ext cx="4340389" cy="1062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326" y="5338452"/>
            <a:ext cx="1917915" cy="1246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7049" y="4494994"/>
            <a:ext cx="2378249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Dae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-Hyun Kim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Prashant Nair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5435" y="4431721"/>
            <a:ext cx="2378249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Samira Khan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Onur Mutlu</a:t>
            </a:r>
          </a:p>
        </p:txBody>
      </p:sp>
    </p:spTree>
    <p:extLst>
      <p:ext uri="{BB962C8B-B14F-4D97-AF65-F5344CB8AC3E}">
        <p14:creationId xmlns:p14="http://schemas.microsoft.com/office/powerpoint/2010/main" val="282913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WHY DOES VRT OCCUR? WHEN IS IT HARMFUL?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650" y="1092200"/>
            <a:ext cx="8419943" cy="120032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VRT caused by fluctuations in Gate Induced Drain Leakage.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External factors: mechanical stress, high temperature etc.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20900" y="2514600"/>
            <a:ext cx="4893458" cy="3329428"/>
            <a:chOff x="2120900" y="2514600"/>
            <a:chExt cx="4893458" cy="33294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500" y="3536314"/>
              <a:ext cx="3898900" cy="23077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60800" y="3291244"/>
              <a:ext cx="1400544" cy="338554"/>
            </a:xfrm>
            <a:prstGeom prst="rect">
              <a:avLst/>
            </a:prstGeom>
            <a:solidFill>
              <a:schemeClr val="tx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WEAK CELL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2944" y="3274367"/>
              <a:ext cx="1651414" cy="338554"/>
            </a:xfrm>
            <a:prstGeom prst="rect">
              <a:avLst/>
            </a:prstGeom>
            <a:solidFill>
              <a:schemeClr val="tx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STRONG CELL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0900" y="3274367"/>
              <a:ext cx="1552628" cy="338554"/>
            </a:xfrm>
            <a:prstGeom prst="rect">
              <a:avLst/>
            </a:prstGeom>
            <a:solidFill>
              <a:schemeClr val="tx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FAULTY CELL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514600"/>
              <a:ext cx="325206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Not </a:t>
              </a:r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all VRT is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harmful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6013699"/>
            <a:ext cx="90297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VRT problematic when strong cell becomes weak</a:t>
            </a:r>
          </a:p>
        </p:txBody>
      </p:sp>
    </p:spTree>
    <p:extLst>
      <p:ext uri="{BB962C8B-B14F-4D97-AF65-F5344CB8AC3E}">
        <p14:creationId xmlns:p14="http://schemas.microsoft.com/office/powerpoint/2010/main" val="241723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7010400" y="6615785"/>
            <a:ext cx="2133600" cy="242215"/>
          </a:xfrm>
        </p:spPr>
        <p:txBody>
          <a:bodyPr/>
          <a:lstStyle/>
          <a:p>
            <a:fld id="{1ECAAF94-34D1-4844-9837-2EF4AD383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38011" y="4682191"/>
            <a:ext cx="2743200" cy="716460"/>
            <a:chOff x="446941" y="5448893"/>
            <a:chExt cx="2743200" cy="716460"/>
          </a:xfrm>
        </p:grpSpPr>
        <p:pic>
          <p:nvPicPr>
            <p:cNvPr id="5" name="Picture 4" descr="ddr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41" y="5448893"/>
              <a:ext cx="2743200" cy="716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8700" y="5549899"/>
              <a:ext cx="402674" cy="461665"/>
            </a:xfrm>
            <a:prstGeom prst="rect">
              <a:avLst/>
            </a:prstGeom>
            <a:solidFill>
              <a:srgbClr val="000000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43220" y="4886632"/>
            <a:ext cx="2743200" cy="716460"/>
            <a:chOff x="3367941" y="5461593"/>
            <a:chExt cx="2743200" cy="716460"/>
          </a:xfrm>
        </p:grpSpPr>
        <p:pic>
          <p:nvPicPr>
            <p:cNvPr id="6" name="Picture 5" descr="ddr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941" y="5461593"/>
              <a:ext cx="2743200" cy="7164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75100" y="5549899"/>
              <a:ext cx="406932" cy="461665"/>
            </a:xfrm>
            <a:prstGeom prst="rect">
              <a:avLst/>
            </a:prstGeom>
            <a:solidFill>
              <a:srgbClr val="000000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B</a:t>
              </a:r>
              <a:endParaRPr lang="en-US" b="1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82225" y="5078373"/>
            <a:ext cx="2743200" cy="716460"/>
            <a:chOff x="6238141" y="5461593"/>
            <a:chExt cx="2743200" cy="716460"/>
          </a:xfrm>
        </p:grpSpPr>
        <p:pic>
          <p:nvPicPr>
            <p:cNvPr id="7" name="Picture 6" descr="ddr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141" y="5461593"/>
              <a:ext cx="2743200" cy="7164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00658" y="5549899"/>
              <a:ext cx="406932" cy="461665"/>
            </a:xfrm>
            <a:prstGeom prst="rect">
              <a:avLst/>
            </a:prstGeom>
            <a:solidFill>
              <a:srgbClr val="000000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endParaRPr lang="en-US" b="1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318" y="1093316"/>
            <a:ext cx="9023023" cy="30469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ahoma" charset="0"/>
              </a:rPr>
              <a:t>Test platform: </a:t>
            </a:r>
            <a:r>
              <a:rPr lang="en-US" dirty="0" smtClean="0">
                <a:latin typeface="Tahoma" charset="0"/>
              </a:rPr>
              <a:t>DDR3 testing platform Xilinx </a:t>
            </a:r>
            <a:r>
              <a:rPr lang="en-US" dirty="0">
                <a:latin typeface="Tahoma" charset="0"/>
              </a:rPr>
              <a:t>ML605 FPGA </a:t>
            </a:r>
            <a:r>
              <a:rPr lang="en-US" dirty="0" smtClean="0">
                <a:latin typeface="Tahoma" charset="0"/>
              </a:rPr>
              <a:t/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development board in temperature controlled setting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Tahoma" charset="0"/>
              </a:rPr>
              <a:t>Slow Refresh: </a:t>
            </a:r>
            <a:r>
              <a:rPr lang="en-US" dirty="0" smtClean="0">
                <a:latin typeface="Tahoma" charset="0"/>
              </a:rPr>
              <a:t>Studied refresh of 4s at 45C, corresponds to 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328ms at 85C [khan+ SIGMETRICS’14, Liu+ ISCA’13] </a:t>
            </a:r>
          </a:p>
          <a:p>
            <a:endParaRPr lang="en-US" dirty="0">
              <a:solidFill>
                <a:srgbClr val="800000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Tahoma" charset="0"/>
              </a:rPr>
              <a:t>Test: </a:t>
            </a:r>
            <a:r>
              <a:rPr lang="en-US" dirty="0" smtClean="0">
                <a:latin typeface="Tahoma" charset="0"/>
              </a:rPr>
              <a:t>Write specific pattern, read pattern, log id of erroneous cell</a:t>
            </a:r>
          </a:p>
          <a:p>
            <a:r>
              <a:rPr lang="en-US" dirty="0" smtClean="0">
                <a:latin typeface="Tahoma" charset="0"/>
              </a:rPr>
              <a:t>Statistics collected every 15 minutes, over 7 days (672 rounds)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70" y="5912629"/>
            <a:ext cx="8492679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Three (2GB) modules, one each from different DRAM vendor</a:t>
            </a:r>
          </a:p>
        </p:txBody>
      </p:sp>
    </p:spTree>
    <p:extLst>
      <p:ext uri="{BB962C8B-B14F-4D97-AF65-F5344CB8AC3E}">
        <p14:creationId xmlns:p14="http://schemas.microsoft.com/office/powerpoint/2010/main" val="33520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1: Population </a:t>
            </a:r>
            <a:r>
              <a:rPr lang="en-US" dirty="0"/>
              <a:t>of Weak Cells Increases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50" y="1184252"/>
            <a:ext cx="6627739" cy="4360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04480"/>
            <a:ext cx="91059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Even after several days of testing, VRT causes new (previously unidentified) cells to cause failures</a:t>
            </a:r>
          </a:p>
        </p:txBody>
      </p:sp>
    </p:spTree>
    <p:extLst>
      <p:ext uri="{BB962C8B-B14F-4D97-AF65-F5344CB8AC3E}">
        <p14:creationId xmlns:p14="http://schemas.microsoft.com/office/powerpoint/2010/main" val="88565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/>
              <a:t> 2</a:t>
            </a:r>
            <a:r>
              <a:rPr lang="en-US" dirty="0" smtClean="0"/>
              <a:t>: VRT-CELLS CAN SWITCH RANDOMLY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998723"/>
            <a:ext cx="7041444" cy="303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04480"/>
            <a:ext cx="91059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VRT </a:t>
            </a:r>
            <a:r>
              <a:rPr lang="en-US" sz="2800" b="1" dirty="0"/>
              <a:t>c</a:t>
            </a:r>
            <a:r>
              <a:rPr lang="en-US" sz="2800" b="1" dirty="0" smtClean="0"/>
              <a:t>ell can randomly and frequently transition between strong and weak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122" y="2371256"/>
            <a:ext cx="813043" cy="338554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WEAK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013" y="3130434"/>
            <a:ext cx="1062410" cy="338554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STRONG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914" y="3565420"/>
            <a:ext cx="813043" cy="338554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WEAK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66" y="4256501"/>
            <a:ext cx="1062410" cy="338554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STRONG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50" y="1222611"/>
            <a:ext cx="8812478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Cell with retention time &lt; 328ms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Weak Cell, else Strong Cell</a:t>
            </a:r>
          </a:p>
        </p:txBody>
      </p:sp>
    </p:spTree>
    <p:extLst>
      <p:ext uri="{BB962C8B-B14F-4D97-AF65-F5344CB8AC3E}">
        <p14:creationId xmlns:p14="http://schemas.microsoft.com/office/powerpoint/2010/main" val="176950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3: SIZE OF ACTIVE-VRT POOL VARIES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9428" y="1052059"/>
            <a:ext cx="862823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Active-VRT Cell: Cell that failed during the given 15-min round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Active-VRT Pool (AVP):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Group of Active VRT Cells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4143"/>
            <a:ext cx="9144000" cy="203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82570"/>
            <a:ext cx="91059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size of AVP varies dynamically for all modules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889" y="4717899"/>
            <a:ext cx="1415522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=347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1177" y="4706020"/>
            <a:ext cx="1415522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=492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4117" y="4717899"/>
            <a:ext cx="1415522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=388</a:t>
            </a:r>
          </a:p>
        </p:txBody>
      </p:sp>
    </p:spTree>
    <p:extLst>
      <p:ext uri="{BB962C8B-B14F-4D97-AF65-F5344CB8AC3E}">
        <p14:creationId xmlns:p14="http://schemas.microsoft.com/office/powerpoint/2010/main" val="195792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MODELING THE DYNAMIC SIZE OF AVP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051" y="1066170"/>
            <a:ext cx="8787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Predicting the exact AVP size is difficult, but it can be modeled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54" y="1607110"/>
            <a:ext cx="4874852" cy="4360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" y="2836333"/>
            <a:ext cx="3480440" cy="156966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Observation: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AVP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size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tends to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follow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lognormal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3" y="6023887"/>
            <a:ext cx="91059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AVP size modeled using lognormal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8007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/>
              <a:t> 4</a:t>
            </a:r>
            <a:r>
              <a:rPr lang="en-US" dirty="0" smtClean="0"/>
              <a:t>: RATE OF NEW VRT CELLS STEADIES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7650" y="1080282"/>
            <a:ext cx="8444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Active-VRT Injection (AVI) 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Rate</a:t>
            </a:r>
            <a:br>
              <a:rPr lang="en-US" b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 rate at which new cells become Active-VRT cells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6" y="1968287"/>
            <a:ext cx="8494889" cy="3986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3" y="6023887"/>
            <a:ext cx="91059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AVP reduces to ~1 new cell per 15-min period</a:t>
            </a:r>
          </a:p>
        </p:txBody>
      </p:sp>
    </p:spTree>
    <p:extLst>
      <p:ext uri="{BB962C8B-B14F-4D97-AF65-F5344CB8AC3E}">
        <p14:creationId xmlns:p14="http://schemas.microsoft.com/office/powerpoint/2010/main" val="28954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ARCHITECTURE MODEL FOR CELL UNDER VRT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79" y="1157812"/>
            <a:ext cx="6915061" cy="23041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866" y="5936910"/>
            <a:ext cx="91059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Model has two parameters: AVP and AVI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579" y="3434472"/>
            <a:ext cx="8599530" cy="2308324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Two key parameters: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Active-VRT Pool (AVP):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How many VRT cells in this period?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Active-VRT Injection (AVI):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How many new (previously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undiscovered) cells became weak in this period?</a:t>
            </a:r>
          </a:p>
        </p:txBody>
      </p:sp>
    </p:spTree>
    <p:extLst>
      <p:ext uri="{BB962C8B-B14F-4D97-AF65-F5344CB8AC3E}">
        <p14:creationId xmlns:p14="http://schemas.microsoft.com/office/powerpoint/2010/main" val="28954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ARCHITECTURE MODEL FOR VRT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6818" y="5318112"/>
            <a:ext cx="8838777" cy="120032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Parameter scaling for larger systems: 2GB DIMM to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8GB DIMM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AVP size increased by 4x: from ~400 to ~1600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AVI rate increased by 4x: from 1 to 4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4411" y="2630789"/>
            <a:ext cx="6985000" cy="1374749"/>
            <a:chOff x="1326445" y="3834671"/>
            <a:chExt cx="6985000" cy="13747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6445" y="3834671"/>
              <a:ext cx="6985000" cy="137474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26445" y="3834671"/>
              <a:ext cx="6985000" cy="1374749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3087" y="2141727"/>
            <a:ext cx="4204421" cy="2659316"/>
            <a:chOff x="579495" y="3234648"/>
            <a:chExt cx="4204421" cy="2659316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579497" y="5893257"/>
              <a:ext cx="2968741" cy="70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79496" y="3234648"/>
              <a:ext cx="4204420" cy="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9495" y="3235356"/>
              <a:ext cx="0" cy="2658608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759256" y="3235356"/>
              <a:ext cx="0" cy="488354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31828" y="4054854"/>
            <a:ext cx="2443990" cy="937533"/>
            <a:chOff x="3548236" y="5147775"/>
            <a:chExt cx="2443990" cy="9375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8236" y="5702619"/>
              <a:ext cx="2443990" cy="382689"/>
            </a:xfrm>
            <a:prstGeom prst="rect">
              <a:avLst/>
            </a:prstGeom>
            <a:ln w="38100" cmpd="sng">
              <a:solidFill>
                <a:srgbClr val="800000"/>
              </a:solidFill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4776029" y="5147775"/>
              <a:ext cx="0" cy="488354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9687"/>
            <a:ext cx="9144000" cy="8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375"/>
            <a:ext cx="8915400" cy="29786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VRT: mechanism, measurement, model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Can’t we fix VRT by simply using ECC DIMM?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AVATAR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Results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4" y="10668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Dynamic Random Access Memory (DRAM) stores data as charge on capacitor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5" name="Picture 34" descr="d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333" y="2563504"/>
            <a:ext cx="2524125" cy="2490470"/>
          </a:xfrm>
          <a:prstGeom prst="rect">
            <a:avLst/>
          </a:prstGeom>
        </p:spPr>
      </p:pic>
      <p:sp>
        <p:nvSpPr>
          <p:cNvPr id="87" name="Flowchart: Process 86"/>
          <p:cNvSpPr/>
          <p:nvPr/>
        </p:nvSpPr>
        <p:spPr>
          <a:xfrm>
            <a:off x="4344536" y="2361062"/>
            <a:ext cx="3216323" cy="2869442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109590" y="3858904"/>
            <a:ext cx="1458263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Leakage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034" y="2944504"/>
            <a:ext cx="160020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29834" y="2944504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8434" y="2944504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1834" y="2944504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96634" y="2944504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034" y="3249304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5034" y="3554104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5034" y="3858904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amond 44"/>
          <p:cNvSpPr/>
          <p:nvPr/>
        </p:nvSpPr>
        <p:spPr>
          <a:xfrm>
            <a:off x="1487034" y="44685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1487034" y="46971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1487034" y="49257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953634" y="44685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953634" y="46971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953634" y="49257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2020434" y="44685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2020434" y="46971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2020434" y="4925704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96966"/>
              </p:ext>
            </p:extLst>
          </p:nvPr>
        </p:nvGraphicFramePr>
        <p:xfrm>
          <a:off x="725034" y="2563504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DRAM Chip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1791834" y="3249304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903133" y="3173104"/>
            <a:ext cx="3810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563234" y="2944504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5034" y="4163704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096634" y="2361062"/>
            <a:ext cx="2181227" cy="888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096634" y="3554104"/>
            <a:ext cx="2181227" cy="168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</p:spPr>
        <p:txBody>
          <a:bodyPr/>
          <a:lstStyle/>
          <a:p>
            <a:r>
              <a:rPr lang="en-US" dirty="0" smtClean="0"/>
              <a:t>DRAM Background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4191" y="5852559"/>
            <a:ext cx="8871404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DRAM is a volatile memory </a:t>
            </a:r>
            <a:r>
              <a:rPr lang="en-US" sz="2800" b="1" dirty="0" smtClean="0">
                <a:sym typeface="Wingdings"/>
              </a:rPr>
              <a:t> charge leaks quickly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9530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6875 -0.0007 -0.11736 -0.00116 -0.17951 -0.00347 C -0.18906 -0.00324 -0.19861 -0.00324 -0.20798 -0.00255 C -0.2118 -0.00208 -0.21875 7.40741E-7 -0.21875 0.00023 C -0.22309 0.00787 -0.22309 0.0118 -0.2243 0.02153 C -0.22447 0.02847 -0.23246 0.07593 -0.22239 0.0956 C -0.21892 0.1213 -0.22534 0.1463 -0.22604 0.17176 C -0.22656 0.19097 -0.22604 0.21018 -0.22604 0.2294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11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0" grpId="0" animBg="1"/>
      <p:bldP spid="70" grpId="1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ECC DIMM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382000" cy="11006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ECC DIMM can tolerate 1 error per word (8 bytes)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Typically used to tolerate soft error but can also be used to fix a bit error due to VRT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400" dirty="0" smtClean="0"/>
              <a:t>A multi</a:t>
            </a:r>
            <a:r>
              <a:rPr lang="en-US" sz="2400" dirty="0"/>
              <a:t>-bit error </a:t>
            </a:r>
            <a:r>
              <a:rPr lang="en-US" sz="2400" dirty="0" smtClean="0"/>
              <a:t>per word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uncorrectable error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18" y="1782237"/>
            <a:ext cx="5885667" cy="160343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2888" y="5862842"/>
            <a:ext cx="8629650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/>
              <a:t>What is time to double error per word under VRT?</a:t>
            </a:r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 FOR ECC DIMM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382000" cy="1059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 words in memory (strong rows only)</a:t>
            </a:r>
          </a:p>
          <a:p>
            <a:pPr marL="0" indent="0">
              <a:buNone/>
            </a:pPr>
            <a:r>
              <a:rPr lang="en-US" dirty="0" smtClean="0"/>
              <a:t>P words have 1 bit error already (AVP)</a:t>
            </a:r>
          </a:p>
          <a:p>
            <a:pPr marL="0" indent="0">
              <a:buNone/>
            </a:pPr>
            <a:r>
              <a:rPr lang="en-US" dirty="0" smtClean="0"/>
              <a:t>K new weak cells get injected in given time quanta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T time quanta, and D DIMMS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2777393"/>
            <a:ext cx="8343900" cy="1416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4986792"/>
            <a:ext cx="8602133" cy="972347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3271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WITH ECC-DIMM, ERROR RATE is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76" y="1550352"/>
            <a:ext cx="8343900" cy="4088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74911"/>
            <a:ext cx="91440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VRT still causes an error every ~6-8 months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1733" y="1093641"/>
            <a:ext cx="6410829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System: Four channels, each with 8GB DIMM</a:t>
            </a:r>
          </a:p>
        </p:txBody>
      </p:sp>
    </p:spTree>
    <p:extLst>
      <p:ext uri="{BB962C8B-B14F-4D97-AF65-F5344CB8AC3E}">
        <p14:creationId xmlns:p14="http://schemas.microsoft.com/office/powerpoint/2010/main" val="406368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375"/>
            <a:ext cx="8915400" cy="29786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VRT: mechanism, measurement, model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595959"/>
                </a:solidFill>
              </a:rPr>
              <a:t>Can’t we fix VRT by simply using ECC DIMM?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AVATAR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Results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6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597"/>
            <a:ext cx="9144000" cy="10118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Insight: </a:t>
            </a:r>
            <a:r>
              <a:rPr lang="en-US" sz="2400" dirty="0" smtClean="0"/>
              <a:t>Avoid forming Active VRT Pool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Upgrade on ECC error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Observation: </a:t>
            </a:r>
            <a:r>
              <a:rPr lang="en-US" sz="2400" dirty="0" smtClean="0"/>
              <a:t>Rate of VRT &gt;&gt; Rate of soft error (50x-2500x)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0904" y="2801005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0904" y="3146216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0904" y="3491427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0904" y="3836638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0904" y="4181846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30904" y="4527057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30904" y="4872268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0904" y="5217479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3726" y="2314691"/>
            <a:ext cx="194596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 Rows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006377" y="3848986"/>
            <a:ext cx="1627518" cy="10356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RETENTION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PROFILING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44853" y="3029762"/>
            <a:ext cx="3110003" cy="2113735"/>
            <a:chOff x="849330" y="1917828"/>
            <a:chExt cx="3475204" cy="2113735"/>
          </a:xfrm>
        </p:grpSpPr>
        <p:sp>
          <p:nvSpPr>
            <p:cNvPr id="27" name="7-Point Star 26"/>
            <p:cNvSpPr/>
            <p:nvPr/>
          </p:nvSpPr>
          <p:spPr>
            <a:xfrm>
              <a:off x="2082298" y="3740672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8" name="7-Point Star 27"/>
            <p:cNvSpPr/>
            <p:nvPr/>
          </p:nvSpPr>
          <p:spPr>
            <a:xfrm>
              <a:off x="849330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9" name="7-Point Star 28"/>
            <p:cNvSpPr/>
            <p:nvPr/>
          </p:nvSpPr>
          <p:spPr>
            <a:xfrm>
              <a:off x="3481728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2857" y="1917828"/>
              <a:ext cx="1391677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Weak Cell</a:t>
              </a:r>
            </a:p>
          </p:txBody>
        </p:sp>
      </p:grpSp>
      <p:sp>
        <p:nvSpPr>
          <p:cNvPr id="31" name="7-Point Star 30"/>
          <p:cNvSpPr/>
          <p:nvPr/>
        </p:nvSpPr>
        <p:spPr>
          <a:xfrm>
            <a:off x="2491453" y="4872268"/>
            <a:ext cx="263073" cy="301296"/>
          </a:xfrm>
          <a:prstGeom prst="star7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60296" y="2273245"/>
            <a:ext cx="2300479" cy="3277116"/>
            <a:chOff x="3529108" y="1148973"/>
            <a:chExt cx="2300479" cy="3277116"/>
          </a:xfrm>
        </p:grpSpPr>
        <p:sp>
          <p:nvSpPr>
            <p:cNvPr id="33" name="Rectangle 32"/>
            <p:cNvSpPr/>
            <p:nvPr/>
          </p:nvSpPr>
          <p:spPr>
            <a:xfrm>
              <a:off x="4268782" y="168356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68782" y="2028779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68782" y="2366103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8782" y="2711314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8782" y="3056525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68782" y="3401736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68782" y="3746947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68782" y="408087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56452" y="1683568"/>
              <a:ext cx="391838" cy="2742521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29108" y="1148973"/>
              <a:ext cx="2300479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Ref. Rate Table</a:t>
              </a:r>
            </a:p>
          </p:txBody>
        </p:sp>
      </p:grpSp>
      <p:sp>
        <p:nvSpPr>
          <p:cNvPr id="46" name="7-Point Star 45"/>
          <p:cNvSpPr/>
          <p:nvPr/>
        </p:nvSpPr>
        <p:spPr>
          <a:xfrm>
            <a:off x="2398650" y="5224407"/>
            <a:ext cx="263073" cy="301296"/>
          </a:xfrm>
          <a:prstGeom prst="star7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18203" y="2787612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21191" y="3139244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715215" y="3485006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18203" y="3836638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2227" y="4173825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15215" y="4525457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709239" y="4871219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12227" y="5222851"/>
            <a:ext cx="512701" cy="35755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ECC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271732" y="5301523"/>
            <a:ext cx="54705" cy="503070"/>
          </a:xfrm>
          <a:prstGeom prst="curvedConnector3">
            <a:avLst>
              <a:gd name="adj1" fmla="val -417878"/>
            </a:avLst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58" idx="2"/>
          </p:cNvCxnSpPr>
          <p:nvPr/>
        </p:nvCxnSpPr>
        <p:spPr>
          <a:xfrm rot="5400000" flipH="1" flipV="1">
            <a:off x="3740012" y="3632782"/>
            <a:ext cx="176194" cy="3719062"/>
          </a:xfrm>
          <a:prstGeom prst="curvedConnector4">
            <a:avLst>
              <a:gd name="adj1" fmla="val -129743"/>
              <a:gd name="adj2" fmla="val 53446"/>
            </a:avLst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687640" y="5196086"/>
            <a:ext cx="391838" cy="345211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5974911"/>
            <a:ext cx="91440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AVATAR mitigates VRT by breaking AVP Pool</a:t>
            </a:r>
            <a:endParaRPr lang="en-US" sz="2800" b="1" dirty="0"/>
          </a:p>
        </p:txBody>
      </p:sp>
      <p:sp>
        <p:nvSpPr>
          <p:cNvPr id="63" name="Freeform 62"/>
          <p:cNvSpPr/>
          <p:nvPr/>
        </p:nvSpPr>
        <p:spPr>
          <a:xfrm>
            <a:off x="640252" y="3039339"/>
            <a:ext cx="394443" cy="2520599"/>
          </a:xfrm>
          <a:custGeom>
            <a:avLst/>
            <a:gdLst>
              <a:gd name="connsiteX0" fmla="*/ 383816 w 394443"/>
              <a:gd name="connsiteY0" fmla="*/ 752675 h 1534803"/>
              <a:gd name="connsiteX1" fmla="*/ 369068 w 394443"/>
              <a:gd name="connsiteY1" fmla="*/ 664184 h 1534803"/>
              <a:gd name="connsiteX2" fmla="*/ 162591 w 394443"/>
              <a:gd name="connsiteY2" fmla="*/ 507 h 1534803"/>
              <a:gd name="connsiteX3" fmla="*/ 358 w 394443"/>
              <a:gd name="connsiteY3" fmla="*/ 782171 h 1534803"/>
              <a:gd name="connsiteX4" fmla="*/ 206836 w 394443"/>
              <a:gd name="connsiteY4" fmla="*/ 1534339 h 1534803"/>
              <a:gd name="connsiteX5" fmla="*/ 383816 w 394443"/>
              <a:gd name="connsiteY5" fmla="*/ 870662 h 153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3" h="1534803">
                <a:moveTo>
                  <a:pt x="383816" y="752675"/>
                </a:moveTo>
                <a:cubicBezTo>
                  <a:pt x="394877" y="771110"/>
                  <a:pt x="405939" y="789545"/>
                  <a:pt x="369068" y="664184"/>
                </a:cubicBezTo>
                <a:cubicBezTo>
                  <a:pt x="332197" y="538823"/>
                  <a:pt x="224043" y="-19157"/>
                  <a:pt x="162591" y="507"/>
                </a:cubicBezTo>
                <a:cubicBezTo>
                  <a:pt x="101139" y="20171"/>
                  <a:pt x="-7016" y="526532"/>
                  <a:pt x="358" y="782171"/>
                </a:cubicBezTo>
                <a:cubicBezTo>
                  <a:pt x="7732" y="1037810"/>
                  <a:pt x="142926" y="1519590"/>
                  <a:pt x="206836" y="1534339"/>
                </a:cubicBezTo>
                <a:cubicBezTo>
                  <a:pt x="270746" y="1549088"/>
                  <a:pt x="327281" y="1209875"/>
                  <a:pt x="383816" y="870662"/>
                </a:cubicBezTo>
              </a:path>
            </a:pathLst>
          </a:custGeom>
          <a:noFill/>
          <a:ln w="635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42966" y="4129772"/>
            <a:ext cx="191729" cy="201696"/>
          </a:xfrm>
          <a:prstGeom prst="ellipse">
            <a:avLst/>
          </a:prstGeom>
          <a:solidFill>
            <a:srgbClr val="FF30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17" y="2242832"/>
            <a:ext cx="1313430" cy="120032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Scrub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(15 min)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Rounded Rectangular Callout 66"/>
          <p:cNvSpPr/>
          <p:nvPr/>
        </p:nvSpPr>
        <p:spPr>
          <a:xfrm>
            <a:off x="6337766" y="3824604"/>
            <a:ext cx="2677648" cy="1060011"/>
          </a:xfrm>
          <a:prstGeom prst="wedgeRoundRectCallout">
            <a:avLst>
              <a:gd name="adj1" fmla="val -60728"/>
              <a:gd name="adj2" fmla="val 93207"/>
              <a:gd name="adj3" fmla="val 16667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Row protected from future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etention failures</a:t>
            </a:r>
          </a:p>
        </p:txBody>
      </p:sp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1.30495E-6 C 0.00816 -0.09023 -0.00452 -0.18394 -0.01112 -0.18325 C -0.01755 -0.18278 -0.02901 -0.12633 -0.02901 0.00324 C -0.02727 0.20731 -0.01164 0.19297 -0.00539 0.19274 C 0.00121 0.19181 0.0099 0.09024 0.01094 -1.30495E-6 Z " pathEditMode="relative" rAng="0" ptsTypes="AAAAA">
                                      <p:cBhvr>
                                        <p:cTn id="5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6" grpId="2" animBg="1"/>
      <p:bldP spid="60" grpId="0" animBg="1"/>
      <p:bldP spid="61" grpId="0" animBg="1"/>
      <p:bldP spid="63" grpId="0" animBg="1"/>
      <p:bldP spid="65" grpId="0" animBg="1"/>
      <p:bldP spid="65" grpId="1" animBg="1"/>
      <p:bldP spid="12" grpId="0"/>
      <p:bldP spid="67" grpId="0" animBg="1"/>
      <p:bldP spid="6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AVATAR: ANALYTICAL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38472"/>
            <a:ext cx="8498841" cy="2677656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Only errors injected between scrub can clash with each other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Instead of 1000+ weak cells (AVP), deal with 4 errors (AVI)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words in memory,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errors in time quanta (AVI Rate)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" y="5592026"/>
            <a:ext cx="7719871" cy="728495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7003" y="5005840"/>
            <a:ext cx="604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For, T time quanta, and D DIMMS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" y="3532837"/>
            <a:ext cx="6794992" cy="1126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995" y="3841750"/>
            <a:ext cx="1777157" cy="7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8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AVATAR: TIME TO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9947" y="1501892"/>
            <a:ext cx="8144933" cy="4323756"/>
            <a:chOff x="0" y="1016000"/>
            <a:chExt cx="9144000" cy="481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6000"/>
              <a:ext cx="9144000" cy="48197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53798" y="1901899"/>
              <a:ext cx="2195559" cy="4116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AVI = 1x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0911" y="2274911"/>
              <a:ext cx="1538445" cy="36933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0911" y="2644243"/>
              <a:ext cx="1634289" cy="36933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4x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025710"/>
            <a:ext cx="91440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AVATAR increases time to failure to 10s of years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7885" y="6569962"/>
            <a:ext cx="7886995" cy="338554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* We include the effect of soft error in the above lifetime analysis (details in the paper)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7931" y="3619779"/>
            <a:ext cx="1120019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32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0476" y="3909284"/>
            <a:ext cx="1298899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128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0476" y="4230239"/>
            <a:ext cx="1298899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500 Years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989" y="2627111"/>
            <a:ext cx="1955674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AVI = 2x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3059" y="2914975"/>
            <a:ext cx="1955674" cy="36933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AVI = 4x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3861" y="1056403"/>
            <a:ext cx="6654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System: Four channels, each with 8GB DIMM</a:t>
            </a:r>
          </a:p>
        </p:txBody>
      </p:sp>
    </p:spTree>
    <p:extLst>
      <p:ext uri="{BB962C8B-B14F-4D97-AF65-F5344CB8AC3E}">
        <p14:creationId xmlns:p14="http://schemas.microsoft.com/office/powerpoint/2010/main" val="407138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375"/>
            <a:ext cx="8915400" cy="29786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VRT: mechanism, measurement, model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595959"/>
                </a:solidFill>
              </a:rPr>
              <a:t>Can’t we fix VRT by simply using ECC DIMM?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595959"/>
                </a:solidFill>
              </a:rPr>
              <a:t>AVATAR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REFRESH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2986" y="1220284"/>
            <a:ext cx="8894762" cy="4196825"/>
            <a:chOff x="247651" y="1375506"/>
            <a:chExt cx="8894762" cy="4196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651" y="1375506"/>
              <a:ext cx="8894762" cy="41968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45950" y="3990407"/>
              <a:ext cx="17372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AVATAR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3619" y="3687081"/>
              <a:ext cx="2128762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No VRT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605545"/>
            <a:ext cx="91440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AVATAR reduces refresh by 60%-70%, similar to multi rate refresh but with VRT tolerance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33" y="3454915"/>
            <a:ext cx="91440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Retention Testing Once a Year can revert refresh saving from 60% to 70%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13935" y="2994214"/>
            <a:ext cx="1523174" cy="492443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Speedup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54956"/>
              </p:ext>
            </p:extLst>
          </p:nvPr>
        </p:nvGraphicFramePr>
        <p:xfrm>
          <a:off x="493874" y="1548243"/>
          <a:ext cx="86868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5605545"/>
            <a:ext cx="91440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AVATAR gets 2/3</a:t>
            </a:r>
            <a:r>
              <a:rPr lang="en-US" sz="2800" b="1" baseline="30000" dirty="0" smtClean="0"/>
              <a:t>rd</a:t>
            </a:r>
            <a:r>
              <a:rPr lang="en-US" sz="2800" b="1" dirty="0"/>
              <a:t> </a:t>
            </a:r>
            <a:r>
              <a:rPr lang="en-US" sz="2800" b="1" dirty="0" smtClean="0"/>
              <a:t>the performance of </a:t>
            </a:r>
            <a:r>
              <a:rPr lang="en-US" sz="2800" b="1" dirty="0" err="1" smtClean="0"/>
              <a:t>NoRefresh</a:t>
            </a:r>
            <a:r>
              <a:rPr lang="en-US" sz="2800" b="1" dirty="0" smtClean="0"/>
              <a:t>. More gains at higher capacity nodes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80448" y="1770961"/>
            <a:ext cx="7726568" cy="30768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7189" y="4311126"/>
            <a:ext cx="1556045" cy="1070193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15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95" y="1148774"/>
            <a:ext cx="8915400" cy="10917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Retention Time</a:t>
            </a:r>
            <a:r>
              <a:rPr lang="en-US" sz="2400" dirty="0" smtClean="0"/>
              <a:t>: The time for which cell/memory retains data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DRAM maintains data by “</a:t>
            </a:r>
            <a:r>
              <a:rPr lang="en-US" sz="2400" dirty="0">
                <a:solidFill>
                  <a:srgbClr val="800000"/>
                </a:solidFill>
              </a:rPr>
              <a:t>r</a:t>
            </a:r>
            <a:r>
              <a:rPr lang="en-US" sz="2400" dirty="0" smtClean="0">
                <a:solidFill>
                  <a:srgbClr val="800000"/>
                </a:solidFill>
              </a:rPr>
              <a:t>efresh</a:t>
            </a:r>
            <a:r>
              <a:rPr lang="en-US" sz="2400" dirty="0" smtClean="0"/>
              <a:t>” operations at row granularity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08261" y="2948940"/>
            <a:ext cx="160020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013061" y="29489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5061" y="29489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4470261" y="44729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4470261" y="47015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4470261" y="49301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3936861" y="44729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3936861" y="47015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3936861" y="49301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5003661" y="44729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5003661" y="47015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5003661" y="4930140"/>
            <a:ext cx="152400" cy="152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708261" y="325374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8261" y="355854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08261" y="386334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1661" y="29489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46461" y="29489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9861" y="29489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08261" y="416814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73912"/>
              </p:ext>
            </p:extLst>
          </p:nvPr>
        </p:nvGraphicFramePr>
        <p:xfrm>
          <a:off x="3708261" y="2567940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DRAM Chip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Left Arrow 33"/>
          <p:cNvSpPr/>
          <p:nvPr/>
        </p:nvSpPr>
        <p:spPr>
          <a:xfrm>
            <a:off x="5384661" y="3710940"/>
            <a:ext cx="1295398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5384661" y="3406140"/>
            <a:ext cx="1295398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5384661" y="3177540"/>
            <a:ext cx="1295398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37" name="Left Arrow 36"/>
          <p:cNvSpPr/>
          <p:nvPr/>
        </p:nvSpPr>
        <p:spPr>
          <a:xfrm>
            <a:off x="5384660" y="2872740"/>
            <a:ext cx="1295399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Refresh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</p:spPr>
        <p:txBody>
          <a:bodyPr/>
          <a:lstStyle/>
          <a:p>
            <a:r>
              <a:rPr lang="en-US" dirty="0" smtClean="0"/>
              <a:t>DRAM Refresh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7933" y="5372743"/>
            <a:ext cx="8788133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Refresh period determined by “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worst-case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” cell: 64ms (JEDEC)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5765" y="6048798"/>
            <a:ext cx="8787945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DRAM relies on refresh (64ms) for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159586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709828"/>
              </p:ext>
            </p:extLst>
          </p:nvPr>
        </p:nvGraphicFramePr>
        <p:xfrm>
          <a:off x="763236" y="1310107"/>
          <a:ext cx="8135774" cy="378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DELAY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255277" y="2840262"/>
            <a:ext cx="3429144" cy="492443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Energy Delay Product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30568" y="1545641"/>
            <a:ext cx="6977482" cy="309211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05545"/>
            <a:ext cx="9144000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AVATAR reduces EDP, </a:t>
            </a:r>
          </a:p>
          <a:p>
            <a:pPr marL="0" indent="0" algn="ctr">
              <a:buNone/>
            </a:pPr>
            <a:r>
              <a:rPr lang="en-US" sz="2800" b="1" dirty="0" smtClean="0"/>
              <a:t>Significant reduction at higher capacity nodes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404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375"/>
            <a:ext cx="8915400" cy="29786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VRT: mechanism, measurement, model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Can’t we fix VRT by simply using ECC DIMM?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AVATAR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Summary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45" y="1131737"/>
            <a:ext cx="8901112" cy="54400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Multirate</a:t>
            </a:r>
            <a:r>
              <a:rPr lang="en-US" dirty="0" smtClean="0"/>
              <a:t> refresh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>
                <a:sym typeface="Wingdings"/>
              </a:rPr>
              <a:t>retention </a:t>
            </a:r>
            <a:r>
              <a:rPr lang="en-US" dirty="0" smtClean="0">
                <a:sym typeface="Wingdings"/>
              </a:rPr>
              <a:t>profiling to reduce refresh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Variable Retention Time  errors with </a:t>
            </a:r>
            <a:r>
              <a:rPr lang="en-US" dirty="0" err="1" smtClean="0">
                <a:sym typeface="Wingdings"/>
              </a:rPr>
              <a:t>multirate</a:t>
            </a:r>
            <a:r>
              <a:rPr lang="en-US" dirty="0" smtClean="0">
                <a:sym typeface="Wingdings"/>
              </a:rPr>
              <a:t> refresh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dirty="0" smtClean="0"/>
              <a:t>Architecture model of VRT based on experiments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We show ECC DIMM alone is not enough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AVATAR (upgrade refresh rate of row on ECC error)</a:t>
            </a: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AVATAR increase the time to failure from 0.5 years to 500 years and incurs the same storage as ECC DIMM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8294" y="2399237"/>
            <a:ext cx="5032222" cy="193899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omic Sans MS"/>
                <a:cs typeface="Comic Sans MS"/>
              </a:rPr>
              <a:t>Obrigado</a:t>
            </a:r>
            <a:endParaRPr lang="en-US" sz="7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pela</a:t>
            </a:r>
            <a:r>
              <a:rPr lang="en-US" sz="4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seu</a:t>
            </a:r>
            <a:r>
              <a:rPr lang="en-US" sz="4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aten</a:t>
            </a:r>
            <a:r>
              <a:rPr lang="en-US" sz="3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Ç</a:t>
            </a:r>
            <a:r>
              <a:rPr lang="en-US" sz="4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ão</a:t>
            </a:r>
            <a:endParaRPr lang="en-US" sz="48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141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SCRUB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1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</p:spPr>
        <p:txBody>
          <a:bodyPr/>
          <a:lstStyle/>
          <a:p>
            <a:r>
              <a:rPr lang="en-US" dirty="0" smtClean="0"/>
              <a:t>“Refresh WALL” FOR DRAM SYSTEMS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5765" y="6048798"/>
            <a:ext cx="8787945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efresh consumes significant time and energy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65" y="1031580"/>
            <a:ext cx="912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Refresh cost proportional to capacity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 Exponentially increasing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53" y="1862577"/>
            <a:ext cx="9144000" cy="3836804"/>
          </a:xfrm>
          <a:prstGeom prst="rect">
            <a:avLst/>
          </a:prstGeom>
        </p:spPr>
      </p:pic>
      <p:sp>
        <p:nvSpPr>
          <p:cNvPr id="38" name="2"/>
          <p:cNvSpPr txBox="1">
            <a:spLocks noChangeArrowheads="1"/>
          </p:cNvSpPr>
          <p:nvPr/>
        </p:nvSpPr>
        <p:spPr bwMode="auto">
          <a:xfrm>
            <a:off x="1976384" y="4291183"/>
            <a:ext cx="79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800000"/>
                </a:solidFill>
                <a:latin typeface="Calibri" charset="0"/>
              </a:rPr>
              <a:t>8%</a:t>
            </a:r>
          </a:p>
        </p:txBody>
      </p:sp>
      <p:sp>
        <p:nvSpPr>
          <p:cNvPr id="40" name="2"/>
          <p:cNvSpPr txBox="1">
            <a:spLocks noChangeArrowheads="1"/>
          </p:cNvSpPr>
          <p:nvPr/>
        </p:nvSpPr>
        <p:spPr bwMode="auto">
          <a:xfrm>
            <a:off x="3509709" y="3186026"/>
            <a:ext cx="79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46%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352550" y="6586374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*Liu 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4" name="2"/>
          <p:cNvSpPr txBox="1">
            <a:spLocks noChangeArrowheads="1"/>
          </p:cNvSpPr>
          <p:nvPr/>
        </p:nvSpPr>
        <p:spPr bwMode="auto">
          <a:xfrm>
            <a:off x="6552416" y="3416858"/>
            <a:ext cx="79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15%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5" name="2"/>
          <p:cNvSpPr txBox="1">
            <a:spLocks noChangeArrowheads="1"/>
          </p:cNvSpPr>
          <p:nvPr/>
        </p:nvSpPr>
        <p:spPr bwMode="auto">
          <a:xfrm>
            <a:off x="8247562" y="1594757"/>
            <a:ext cx="797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47%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7767" y="1572430"/>
            <a:ext cx="4646233" cy="40619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1106" y="1637463"/>
            <a:ext cx="4302002" cy="3996885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97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1355"/>
            <a:ext cx="8915400" cy="669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Retention time of cells vary significantly: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m</a:t>
            </a:r>
            <a:r>
              <a:rPr lang="en-US" sz="2400" dirty="0" smtClean="0">
                <a:sym typeface="Wingdings"/>
              </a:rPr>
              <a:t>ost cells &gt;&gt; 64ms</a:t>
            </a:r>
            <a:endParaRPr lang="en-US" sz="24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</p:spPr>
        <p:txBody>
          <a:bodyPr/>
          <a:lstStyle/>
          <a:p>
            <a:r>
              <a:rPr lang="en-US" dirty="0" smtClean="0"/>
              <a:t>NOT ALL RETENTION TIME IS CREATED EQUAL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3612" y="5990296"/>
            <a:ext cx="8252346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Efficient DRAM refresh by exploiting variability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7694" y="1910814"/>
            <a:ext cx="8722878" cy="1061863"/>
            <a:chOff x="167694" y="1910814"/>
            <a:chExt cx="8722878" cy="10618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94" y="1910814"/>
              <a:ext cx="1041978" cy="10618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68175" y="1910814"/>
              <a:ext cx="768040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Exploit variability in retention </a:t>
              </a:r>
              <a:r>
                <a:rPr lang="en-US" dirty="0" smtClean="0"/>
                <a:t>time </a:t>
              </a:r>
              <a:r>
                <a:rPr lang="en-US" dirty="0" smtClean="0">
                  <a:sym typeface="Wingdings"/>
                </a:rPr>
                <a:t> </a:t>
              </a:r>
              <a:r>
                <a:rPr lang="en-US" dirty="0" err="1" smtClean="0">
                  <a:sym typeface="Wingdings"/>
                </a:rPr>
                <a:t>Multirate</a:t>
              </a:r>
              <a:r>
                <a:rPr lang="en-US" dirty="0" smtClean="0">
                  <a:sym typeface="Wingdings"/>
                </a:rPr>
                <a:t> Refresh</a:t>
              </a:r>
              <a:r>
                <a:rPr lang="en-US" dirty="0" smtClean="0"/>
                <a:t> 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298" y="2413668"/>
              <a:ext cx="7582274" cy="461665"/>
            </a:xfrm>
            <a:prstGeom prst="rect">
              <a:avLst/>
            </a:prstGeom>
            <a:solidFill>
              <a:srgbClr val="D9D9D9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Normal Refresh (64ms) &amp; Slow Refresh (e.g. 256ms+)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2330" y="4256919"/>
            <a:ext cx="3403093" cy="1200986"/>
            <a:chOff x="1652330" y="4256919"/>
            <a:chExt cx="3403093" cy="1200986"/>
          </a:xfrm>
        </p:grpSpPr>
        <p:sp>
          <p:nvSpPr>
            <p:cNvPr id="22" name="Right Arrow 21"/>
            <p:cNvSpPr/>
            <p:nvPr/>
          </p:nvSpPr>
          <p:spPr>
            <a:xfrm rot="9024908">
              <a:off x="3489553" y="4399366"/>
              <a:ext cx="1565870" cy="222615"/>
            </a:xfrm>
            <a:prstGeom prst="rightArrow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48202" y="4256919"/>
              <a:ext cx="686756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Arial"/>
                  <a:cs typeface="Arial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52330" y="4996240"/>
              <a:ext cx="297253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Arial"/>
                  <a:cs typeface="Arial"/>
                </a:rPr>
                <a:t>Use Normal Refresh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04386" y="4245623"/>
            <a:ext cx="3137423" cy="1253721"/>
            <a:chOff x="4804386" y="4245623"/>
            <a:chExt cx="3137423" cy="1253721"/>
          </a:xfrm>
        </p:grpSpPr>
        <p:sp>
          <p:nvSpPr>
            <p:cNvPr id="17" name="Right Arrow 16"/>
            <p:cNvSpPr/>
            <p:nvPr/>
          </p:nvSpPr>
          <p:spPr>
            <a:xfrm rot="1813103">
              <a:off x="4804386" y="4406257"/>
              <a:ext cx="1565870" cy="222615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94029" y="5037679"/>
              <a:ext cx="264778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Use Slow Refresh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6509" y="4245623"/>
              <a:ext cx="578103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No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502927" y="3332514"/>
            <a:ext cx="4917480" cy="830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Row contains a cell with retention time &lt; period of Slow Refresh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8709" y="6600733"/>
            <a:ext cx="6370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ahoma" charset="0"/>
              </a:rPr>
              <a:t>*Liu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5709" y="198438"/>
            <a:ext cx="9118291" cy="487362"/>
          </a:xfrm>
        </p:spPr>
        <p:txBody>
          <a:bodyPr/>
          <a:lstStyle/>
          <a:p>
            <a:r>
              <a:rPr lang="en-US" dirty="0" smtClean="0"/>
              <a:t>MULTI RATE REFRESH: DESIGN &amp; EFFECTIVENESS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7455" y="5890409"/>
            <a:ext cx="8252346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 rate refresh can reduce refresh by 70%+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06" y="1984958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06" y="2330169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06" y="2675380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906" y="3020591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906" y="3365799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906" y="3711010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906" y="4056221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906" y="4401432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728" y="1498644"/>
            <a:ext cx="194596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 Rows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872379" y="3032939"/>
            <a:ext cx="1627518" cy="10356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RETENTION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PROFILING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0855" y="2213715"/>
            <a:ext cx="3110003" cy="2113735"/>
            <a:chOff x="849330" y="1917828"/>
            <a:chExt cx="3475204" cy="2113735"/>
          </a:xfrm>
        </p:grpSpPr>
        <p:sp>
          <p:nvSpPr>
            <p:cNvPr id="16" name="7-Point Star 15"/>
            <p:cNvSpPr/>
            <p:nvPr/>
          </p:nvSpPr>
          <p:spPr>
            <a:xfrm>
              <a:off x="2082298" y="3740672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849330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3481728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32857" y="1917828"/>
              <a:ext cx="1391677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Weak Cell</a:t>
              </a:r>
            </a:p>
          </p:txBody>
        </p:sp>
      </p:grpSp>
      <p:sp>
        <p:nvSpPr>
          <p:cNvPr id="22" name="7-Point Star 21"/>
          <p:cNvSpPr/>
          <p:nvPr/>
        </p:nvSpPr>
        <p:spPr>
          <a:xfrm>
            <a:off x="357455" y="4056221"/>
            <a:ext cx="263073" cy="301296"/>
          </a:xfrm>
          <a:prstGeom prst="star7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26298" y="1432540"/>
            <a:ext cx="2300479" cy="3277116"/>
            <a:chOff x="3529108" y="1148973"/>
            <a:chExt cx="2300479" cy="3277116"/>
          </a:xfrm>
        </p:grpSpPr>
        <p:sp>
          <p:nvSpPr>
            <p:cNvPr id="23" name="Rectangle 22"/>
            <p:cNvSpPr/>
            <p:nvPr/>
          </p:nvSpPr>
          <p:spPr>
            <a:xfrm>
              <a:off x="4268782" y="168356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68782" y="2028779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68782" y="2366103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8782" y="2711314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68782" y="3056525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8782" y="3401736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68782" y="3746947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68782" y="408087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56452" y="1683568"/>
              <a:ext cx="391838" cy="2742521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108" y="1148973"/>
              <a:ext cx="2300479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Ref. Rate Table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40084" y="4758972"/>
            <a:ext cx="23939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0: Slow Refresh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1: Normal Refresh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27032" y="1947980"/>
            <a:ext cx="4608564" cy="3255074"/>
            <a:chOff x="4427032" y="1676742"/>
            <a:chExt cx="4608564" cy="32550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032" y="1683567"/>
              <a:ext cx="4608564" cy="3248004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340" y="1676742"/>
              <a:ext cx="4597255" cy="325507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63342" y="4549397"/>
              <a:ext cx="382220" cy="355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3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2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7380"/>
            <a:ext cx="8915400" cy="15408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Multirate</a:t>
            </a:r>
            <a:r>
              <a:rPr lang="en-US" sz="2400" dirty="0" smtClean="0"/>
              <a:t> refresh relies on retention time to remain unchanged</a:t>
            </a:r>
            <a:br>
              <a:rPr lang="en-US" sz="2400" dirty="0" smtClean="0"/>
            </a:br>
            <a:endParaRPr lang="en-US" sz="1200" dirty="0" smtClean="0"/>
          </a:p>
          <a:p>
            <a:pPr algn="ctr">
              <a:buNone/>
            </a:pPr>
            <a:r>
              <a:rPr lang="en-US" sz="2400" dirty="0"/>
              <a:t>R</a:t>
            </a:r>
            <a:r>
              <a:rPr lang="en-US" sz="2400" dirty="0" smtClean="0"/>
              <a:t>etention time can vary at runtime due to </a:t>
            </a:r>
            <a:r>
              <a:rPr lang="en-US" sz="2400" dirty="0" smtClean="0">
                <a:solidFill>
                  <a:srgbClr val="800000"/>
                </a:solidFill>
              </a:rPr>
              <a:t>VRT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VARIABLE RETENTION TIME (VRT): The NEMESIS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013699"/>
            <a:ext cx="91440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VRT renders multi-rate </a:t>
            </a:r>
            <a:r>
              <a:rPr lang="en-US" sz="2800" b="1" dirty="0"/>
              <a:t>r</a:t>
            </a:r>
            <a:r>
              <a:rPr lang="en-US" sz="2800" b="1" dirty="0" smtClean="0"/>
              <a:t>efresh unusable in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5779" y="2813353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5779" y="3158564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779" y="3503775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5779" y="3848986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5779" y="4194194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5779" y="4539405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779" y="4884616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5779" y="5229827"/>
            <a:ext cx="1678568" cy="357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8601" y="2327039"/>
            <a:ext cx="1945965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DRAM Rows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421252" y="3861334"/>
            <a:ext cx="1627518" cy="10356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RETENTION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PROFILING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59728" y="3042110"/>
            <a:ext cx="3110003" cy="2113735"/>
            <a:chOff x="849330" y="1917828"/>
            <a:chExt cx="3475204" cy="2113735"/>
          </a:xfrm>
        </p:grpSpPr>
        <p:sp>
          <p:nvSpPr>
            <p:cNvPr id="17" name="7-Point Star 16"/>
            <p:cNvSpPr/>
            <p:nvPr/>
          </p:nvSpPr>
          <p:spPr>
            <a:xfrm>
              <a:off x="2082298" y="3740672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8" name="7-Point Star 17"/>
            <p:cNvSpPr/>
            <p:nvPr/>
          </p:nvSpPr>
          <p:spPr>
            <a:xfrm>
              <a:off x="849330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3481728" y="2379493"/>
              <a:ext cx="318840" cy="290891"/>
            </a:xfrm>
            <a:prstGeom prst="star7">
              <a:avLst/>
            </a:prstGeom>
            <a:solidFill>
              <a:srgbClr val="F2DC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32857" y="1917828"/>
              <a:ext cx="1391677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Weak Cell</a:t>
              </a:r>
            </a:p>
          </p:txBody>
        </p:sp>
      </p:grpSp>
      <p:sp>
        <p:nvSpPr>
          <p:cNvPr id="21" name="7-Point Star 20"/>
          <p:cNvSpPr/>
          <p:nvPr/>
        </p:nvSpPr>
        <p:spPr>
          <a:xfrm>
            <a:off x="1906328" y="4884616"/>
            <a:ext cx="263073" cy="301296"/>
          </a:xfrm>
          <a:prstGeom prst="star7">
            <a:avLst/>
          </a:prstGeom>
          <a:solidFill>
            <a:srgbClr val="F2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75171" y="2285593"/>
            <a:ext cx="2300479" cy="3277116"/>
            <a:chOff x="3529108" y="1148973"/>
            <a:chExt cx="2300479" cy="3277116"/>
          </a:xfrm>
        </p:grpSpPr>
        <p:sp>
          <p:nvSpPr>
            <p:cNvPr id="23" name="Rectangle 22"/>
            <p:cNvSpPr/>
            <p:nvPr/>
          </p:nvSpPr>
          <p:spPr>
            <a:xfrm>
              <a:off x="4268782" y="168356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68782" y="2028779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68782" y="2366103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8782" y="2711314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68782" y="3056525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8782" y="3401736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68782" y="3746947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68782" y="4080878"/>
              <a:ext cx="391838" cy="345211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56452" y="1683568"/>
              <a:ext cx="391838" cy="2742521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108" y="1148973"/>
              <a:ext cx="2300479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Ref. Rate Table</a:t>
              </a:r>
            </a:p>
          </p:txBody>
        </p:sp>
      </p:grpSp>
      <p:sp>
        <p:nvSpPr>
          <p:cNvPr id="34" name="7-Point Star 33"/>
          <p:cNvSpPr/>
          <p:nvPr/>
        </p:nvSpPr>
        <p:spPr>
          <a:xfrm>
            <a:off x="2785387" y="5236755"/>
            <a:ext cx="263073" cy="301296"/>
          </a:xfrm>
          <a:prstGeom prst="star7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84180" y="3140741"/>
            <a:ext cx="3612597" cy="2545251"/>
            <a:chOff x="4586641" y="2721537"/>
            <a:chExt cx="3612597" cy="2545251"/>
          </a:xfrm>
        </p:grpSpPr>
        <p:sp>
          <p:nvSpPr>
            <p:cNvPr id="2" name="Cloud Callout 1"/>
            <p:cNvSpPr/>
            <p:nvPr/>
          </p:nvSpPr>
          <p:spPr>
            <a:xfrm>
              <a:off x="4586641" y="4736641"/>
              <a:ext cx="842084" cy="530147"/>
            </a:xfrm>
            <a:prstGeom prst="cloudCallout">
              <a:avLst>
                <a:gd name="adj1" fmla="val 178297"/>
                <a:gd name="adj2" fmla="val -104942"/>
              </a:avLst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32104" y="3749283"/>
              <a:ext cx="1667134" cy="690419"/>
            </a:xfrm>
            <a:prstGeom prst="round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data error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/>
                  <a:cs typeface="Arial"/>
                </a:rPr>
                <a:t>at runtime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1995" y="2721537"/>
              <a:ext cx="981408" cy="947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55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3653532"/>
            <a:ext cx="8439166" cy="264566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Can we analyze VRT using architecture level models?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Can we overcome VRT simply by using ECC DIMM?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If not, what is a low cost solution to mitigate VRT?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2780398"/>
            <a:ext cx="7224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study investigates the following questions: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" y="1235502"/>
            <a:ext cx="9035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VRT considered one of the biggest impediment to DRAM scaling  </a:t>
            </a:r>
            <a:r>
              <a:rPr lang="en-US" sz="2000" i="1" dirty="0" smtClean="0"/>
              <a:t>             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</a:t>
            </a:r>
            <a:r>
              <a:rPr lang="en-US" sz="2000" dirty="0" smtClean="0"/>
              <a:t>-- [</a:t>
            </a:r>
            <a:r>
              <a:rPr lang="en-US" sz="2000" dirty="0" err="1" smtClean="0"/>
              <a:t>Samung</a:t>
            </a:r>
            <a:r>
              <a:rPr lang="en-US" sz="2000" dirty="0" smtClean="0"/>
              <a:t> &amp; Intel, Memory Forum 2014]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0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375"/>
            <a:ext cx="8915400" cy="29786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VRT: mechanism, measurement, model</a:t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dirty="0" smtClean="0">
              <a:solidFill>
                <a:srgbClr val="80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/>
              <a:t>Can’t we fix VRT by simply using ECC DIMM?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AVATAR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Results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re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caret_template.thmx</Template>
  <TotalTime>11708</TotalTime>
  <Words>4231</Words>
  <Application>Microsoft Macintosh PowerPoint</Application>
  <PresentationFormat>On-screen Show (4:3)</PresentationFormat>
  <Paragraphs>600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caret_template</vt:lpstr>
      <vt:lpstr>AVATAR: A VARIABLE-RETENTION TIME AWARE REFRESH for DRAM</vt:lpstr>
      <vt:lpstr>DRAM Background</vt:lpstr>
      <vt:lpstr>DRAM Refresh</vt:lpstr>
      <vt:lpstr>“Refresh WALL” FOR DRAM SYSTEMS</vt:lpstr>
      <vt:lpstr>NOT ALL RETENTION TIME IS CREATED EQUAL</vt:lpstr>
      <vt:lpstr>MULTI RATE REFRESH: DESIGN &amp; EFFECTIVENESS</vt:lpstr>
      <vt:lpstr>VARIABLE RETENTION TIME (VRT): The NEMESIS</vt:lpstr>
      <vt:lpstr>GOALS</vt:lpstr>
      <vt:lpstr>OUTLINE</vt:lpstr>
      <vt:lpstr>WHY DOES VRT OCCUR? WHEN IS IT HARMFUL? </vt:lpstr>
      <vt:lpstr>EXPERIMENTAL SETUP</vt:lpstr>
      <vt:lpstr> 1: Population of Weak Cells Increases</vt:lpstr>
      <vt:lpstr> 2: VRT-CELLS CAN SWITCH RANDOMLY</vt:lpstr>
      <vt:lpstr> 3: SIZE OF ACTIVE-VRT POOL VARIES</vt:lpstr>
      <vt:lpstr>MODELING THE DYNAMIC SIZE OF AVP</vt:lpstr>
      <vt:lpstr> 4: RATE OF NEW VRT CELLS STEADIES</vt:lpstr>
      <vt:lpstr>ARCHITECTURE MODEL FOR CELL UNDER VRT</vt:lpstr>
      <vt:lpstr>ARCHITECTURE MODEL FOR VRT</vt:lpstr>
      <vt:lpstr>OUTLINE</vt:lpstr>
      <vt:lpstr>BACKGROUND ON ECC DIMM</vt:lpstr>
      <vt:lpstr>ANALYTICAL MODEL FOR ECC DIMM</vt:lpstr>
      <vt:lpstr>EVEN WITH ECC-DIMM, ERROR RATE is HIGH</vt:lpstr>
      <vt:lpstr>OUTLINE</vt:lpstr>
      <vt:lpstr>AVATAR</vt:lpstr>
      <vt:lpstr>AVATAR: ANALYTICAL MODEL</vt:lpstr>
      <vt:lpstr>AVATAR: TIME TO FAILURE</vt:lpstr>
      <vt:lpstr>OUTLINE</vt:lpstr>
      <vt:lpstr>RESULTS: REFRESH SAVINGS</vt:lpstr>
      <vt:lpstr>SPEEDUP</vt:lpstr>
      <vt:lpstr>ENERGY DELAY PRODUCT</vt:lpstr>
      <vt:lpstr>OUTLINE</vt:lpstr>
      <vt:lpstr>Summary</vt:lpstr>
      <vt:lpstr>PowerPoint Presentation</vt:lpstr>
      <vt:lpstr>SCRUB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BEAR: Architecting Gigascale DRAM caches</dc:title>
  <dc:creator>Chiachen Chou</dc:creator>
  <cp:lastModifiedBy>Moin Qureshi</cp:lastModifiedBy>
  <cp:revision>1157</cp:revision>
  <dcterms:created xsi:type="dcterms:W3CDTF">2015-04-06T17:32:38Z</dcterms:created>
  <dcterms:modified xsi:type="dcterms:W3CDTF">2015-06-24T16:22:03Z</dcterms:modified>
</cp:coreProperties>
</file>