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tif" ContentType="image/tif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168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502658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700"/>
            </a:pPr>
            <a:r>
              <a:t>We present Banshee, a new DRAM cache design that optimizes for DRAM bandwidth efficiency to deliver high performance.</a:t>
            </a:r>
          </a:p>
          <a:p>
            <a:pPr>
              <a:defRPr sz="1700"/>
            </a:pPr>
            <a:r>
              <a:t>High bandwidth 3D-stacked DRAM has been incorporated into the same package as the processor.</a:t>
            </a:r>
          </a:p>
          <a:p>
            <a:pPr>
              <a:defRPr sz="1700"/>
            </a:pPr>
            <a:r>
              <a:t>The bandwidth of in-package DRAM is 5 times higher than traditional off-package DRAM.</a:t>
            </a:r>
          </a:p>
          <a:p>
            <a:pPr>
              <a:defRPr sz="1700"/>
            </a:pPr>
            <a:r>
              <a:t>However, in-package DRAM has limited capacity and similar latency as off-package DRAM.</a:t>
            </a:r>
          </a:p>
          <a:p>
            <a:pPr>
              <a:defRPr sz="1700"/>
            </a:pPr>
            <a:r>
              <a:t>In-package DRAM can be used as a cache.</a:t>
            </a:r>
          </a:p>
          <a:p>
            <a:pPr>
              <a:defRPr sz="1700"/>
            </a:pPr>
            <a:r>
              <a:t>To maximize its performance potential, a system needs to fully utilize its high bandwidth.</a:t>
            </a:r>
          </a:p>
          <a:p>
            <a:pPr>
              <a:defRPr sz="1700"/>
            </a:pPr>
            <a:r>
              <a:t>Previous DRAM cache designs, however, optimized for latency rather than bandwidth efficiency and therefore cannot fully utilize the high bandwidth of DRAM caches.</a:t>
            </a:r>
          </a:p>
          <a:p>
            <a:pPr>
              <a:defRPr sz="1700"/>
            </a:pPr>
            <a:endParaRPr/>
          </a:p>
          <a:p>
            <a:pPr>
              <a:defRPr sz="1700"/>
            </a:pPr>
            <a:r>
              <a:t>We propose Banshee, a new DRAM cache design optimizing for bandwidth efficiency while providing low latency.</a:t>
            </a:r>
          </a:p>
          <a:p>
            <a:pPr>
              <a:defRPr sz="1700"/>
            </a:pPr>
            <a:r>
              <a:t>Banshee has two key ideas:</a:t>
            </a:r>
          </a:p>
          <a:p>
            <a:pPr>
              <a:defRPr sz="1600"/>
            </a:pPr>
            <a:r>
              <a:t>First, we propose a new, lightweight TLB coherence mechanism for page-table-based DRAM cache designs. </a:t>
            </a:r>
          </a:p>
          <a:p>
            <a:pPr>
              <a:defRPr sz="1600"/>
            </a:pPr>
            <a:r>
              <a:t>This largely removes DRAM cache traffic for accessing tags. </a:t>
            </a:r>
          </a:p>
          <a:p>
            <a:pPr>
              <a:defRPr sz="1600"/>
            </a:pPr>
            <a:r>
              <a:t>Second, Banshee uses a new bandwidth-aware frequency-based replacement policy to reduce cache replacements.</a:t>
            </a:r>
          </a:p>
          <a:p>
            <a:pPr>
              <a:defRPr sz="1700"/>
            </a:pPr>
            <a:r>
              <a:t>Banshee improves performance by 15% and reduces DRAM cache traffic by 36% over the best latency-optimized DRAM cache design we evaluated. </a:t>
            </a:r>
          </a:p>
          <a:p>
            <a:pPr>
              <a:defRPr sz="1700"/>
            </a:pPr>
            <a:r>
              <a:t>Please come to my talk, which is the first talk this morning, in section 1-A.</a:t>
            </a:r>
          </a:p>
          <a:p>
            <a:pPr>
              <a:defRPr sz="1700"/>
            </a:pPr>
            <a:r>
              <a:t>Thank you.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3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mage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307236" y="-220406"/>
            <a:ext cx="21548104" cy="419128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Imag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80838" y="3643312"/>
            <a:ext cx="21937832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tif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In-package DRAM has…"/>
          <p:cNvSpPr txBox="1">
            <a:spLocks noGrp="1"/>
          </p:cNvSpPr>
          <p:nvPr>
            <p:ph type="body" sz="half" idx="1"/>
          </p:nvPr>
        </p:nvSpPr>
        <p:spPr>
          <a:xfrm>
            <a:off x="571641" y="3801630"/>
            <a:ext cx="11558639" cy="7979418"/>
          </a:xfrm>
          <a:prstGeom prst="rect">
            <a:avLst/>
          </a:prstGeom>
        </p:spPr>
        <p:txBody>
          <a:bodyPr anchor="t"/>
          <a:lstStyle/>
          <a:p>
            <a:pPr marL="611187" indent="-611187">
              <a:spcBef>
                <a:spcPts val="2000"/>
              </a:spcBef>
              <a:defRPr sz="4000"/>
            </a:pPr>
            <a:r>
              <a:t>In-package DRAM has </a:t>
            </a:r>
          </a:p>
          <a:p>
            <a:pPr lvl="1">
              <a:spcBef>
                <a:spcPts val="1000"/>
              </a:spcBef>
              <a:buChar char="-"/>
              <a:defRPr sz="4000"/>
            </a:pPr>
            <a:r>
              <a:t>5X higher bandwidth than off-package DRAM</a:t>
            </a:r>
          </a:p>
          <a:p>
            <a:pPr lvl="1">
              <a:spcBef>
                <a:spcPts val="1000"/>
              </a:spcBef>
              <a:buChar char="-"/>
              <a:defRPr sz="4000"/>
            </a:pPr>
            <a:r>
              <a:t>Similar latency as off-package DRAM</a:t>
            </a:r>
          </a:p>
          <a:p>
            <a:pPr lvl="1">
              <a:spcBef>
                <a:spcPts val="1000"/>
              </a:spcBef>
              <a:buChar char="-"/>
              <a:defRPr sz="4000"/>
            </a:pPr>
            <a:r>
              <a:t>Limited capacity (up to 16 GB)</a:t>
            </a:r>
          </a:p>
          <a:p>
            <a:pPr marL="611187" indent="-611187">
              <a:spcBef>
                <a:spcPts val="3500"/>
              </a:spcBef>
              <a:defRPr sz="4000"/>
            </a:pPr>
            <a:r>
              <a:t>Use in-package DRAM a cache</a:t>
            </a:r>
          </a:p>
          <a:p>
            <a:pPr marL="611187" indent="-611187">
              <a:spcBef>
                <a:spcPts val="3500"/>
              </a:spcBef>
              <a:defRPr sz="4000"/>
            </a:pPr>
            <a:r>
              <a:t>Banshee maximizes both in- and off-package DRAM bandwidth efficiency to deliver high performance</a:t>
            </a:r>
          </a:p>
        </p:txBody>
      </p:sp>
      <p:sp>
        <p:nvSpPr>
          <p:cNvPr id="119" name="Banshee: Bandwidth-Efficient DRAM Caching…"/>
          <p:cNvSpPr txBox="1">
            <a:spLocks noGrp="1"/>
          </p:cNvSpPr>
          <p:nvPr>
            <p:ph type="title" idx="4294967295"/>
          </p:nvPr>
        </p:nvSpPr>
        <p:spPr>
          <a:xfrm>
            <a:off x="948386" y="-2191071"/>
            <a:ext cx="22487228" cy="4160794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0000"/>
              </a:lnSpc>
              <a:defRPr sz="7200"/>
            </a:pPr>
            <a:r>
              <a:rPr dirty="0"/>
              <a:t>Banshee: Bandwidth-Efficient DRAM Caching </a:t>
            </a:r>
          </a:p>
          <a:p>
            <a:pPr>
              <a:lnSpc>
                <a:spcPct val="80000"/>
              </a:lnSpc>
              <a:defRPr sz="7200"/>
            </a:pPr>
            <a:r>
              <a:rPr dirty="0"/>
              <a:t>via Software/Hardware Cooperation </a:t>
            </a:r>
          </a:p>
        </p:txBody>
      </p:sp>
      <p:sp>
        <p:nvSpPr>
          <p:cNvPr id="120" name="Xiangyao Yu1, Christopher Hughes2, Nadathur Satish2, Onur Mutlu3, Srinivas Devadas1…"/>
          <p:cNvSpPr txBox="1"/>
          <p:nvPr/>
        </p:nvSpPr>
        <p:spPr>
          <a:xfrm>
            <a:off x="537306" y="1969723"/>
            <a:ext cx="23024075" cy="1599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92500" lnSpcReduction="10000"/>
          </a:bodyPr>
          <a:lstStyle/>
          <a:p>
            <a:pPr>
              <a:defRPr sz="4000" b="0"/>
            </a:pPr>
            <a:r>
              <a:rPr dirty="0"/>
              <a:t>Xiangyao Yu</a:t>
            </a:r>
            <a:r>
              <a:rPr baseline="31999" dirty="0"/>
              <a:t>1</a:t>
            </a:r>
            <a:r>
              <a:rPr dirty="0"/>
              <a:t>, Christopher Hughes</a:t>
            </a:r>
            <a:r>
              <a:rPr baseline="31999" dirty="0"/>
              <a:t>2</a:t>
            </a:r>
            <a:r>
              <a:rPr dirty="0"/>
              <a:t>, Nadathur Satish</a:t>
            </a:r>
            <a:r>
              <a:rPr baseline="31999" dirty="0"/>
              <a:t>2</a:t>
            </a:r>
            <a:r>
              <a:rPr dirty="0"/>
              <a:t>, Onur Mutlu</a:t>
            </a:r>
            <a:r>
              <a:rPr baseline="31999" dirty="0"/>
              <a:t>3</a:t>
            </a:r>
            <a:r>
              <a:rPr dirty="0"/>
              <a:t>, Srinivas Devadas</a:t>
            </a:r>
            <a:r>
              <a:rPr baseline="31999" dirty="0"/>
              <a:t>1</a:t>
            </a:r>
          </a:p>
          <a:p>
            <a:pPr>
              <a:lnSpc>
                <a:spcPct val="140000"/>
              </a:lnSpc>
              <a:spcBef>
                <a:spcPts val="1000"/>
              </a:spcBef>
              <a:defRPr sz="4000" b="0"/>
            </a:pPr>
            <a:r>
              <a:rPr dirty="0"/>
              <a:t>MIT</a:t>
            </a:r>
            <a:r>
              <a:rPr baseline="31999" dirty="0"/>
              <a:t>1</a:t>
            </a:r>
            <a:r>
              <a:rPr dirty="0"/>
              <a:t>        Intel Labs</a:t>
            </a:r>
            <a:r>
              <a:rPr baseline="31999" dirty="0"/>
              <a:t>2</a:t>
            </a:r>
            <a:r>
              <a:rPr dirty="0"/>
              <a:t>        ETH Zürich</a:t>
            </a:r>
            <a:r>
              <a:rPr baseline="31999" dirty="0"/>
              <a:t>3</a:t>
            </a:r>
          </a:p>
        </p:txBody>
      </p:sp>
      <p:pic>
        <p:nvPicPr>
          <p:cNvPr id="121" name="Image" descr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28600" y="12528687"/>
            <a:ext cx="1514212" cy="7828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662589" y="12359511"/>
            <a:ext cx="1726452" cy="110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908820" y="12429917"/>
            <a:ext cx="2827419" cy="980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256015" y="12484451"/>
            <a:ext cx="3063669" cy="8713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Line" descr="Line"/>
          <p:cNvPicPr>
            <a:picLocks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-66456" y="3486860"/>
            <a:ext cx="24485601" cy="101601"/>
          </a:xfrm>
          <a:prstGeom prst="rect">
            <a:avLst/>
          </a:prstGeom>
        </p:spPr>
      </p:pic>
      <p:sp>
        <p:nvSpPr>
          <p:cNvPr id="127" name="Idea 1…"/>
          <p:cNvSpPr txBox="1"/>
          <p:nvPr/>
        </p:nvSpPr>
        <p:spPr>
          <a:xfrm>
            <a:off x="12623941" y="3801630"/>
            <a:ext cx="11558639" cy="7979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/>
          <a:p>
            <a:pPr algn="l">
              <a:spcBef>
                <a:spcPts val="2000"/>
              </a:spcBef>
              <a:defRPr sz="4400"/>
            </a:pPr>
            <a:r>
              <a:rPr dirty="0">
                <a:solidFill>
                  <a:schemeClr val="tx1"/>
                </a:solidFill>
              </a:rPr>
              <a:t>Idea 1</a:t>
            </a:r>
          </a:p>
          <a:p>
            <a:pPr marL="1055687" lvl="1" indent="-611187" algn="l">
              <a:spcBef>
                <a:spcPts val="1000"/>
              </a:spcBef>
              <a:buSzPct val="145000"/>
              <a:buChar char="-"/>
              <a:defRPr sz="4000" b="0"/>
            </a:pPr>
            <a:r>
              <a:rPr dirty="0">
                <a:solidFill>
                  <a:schemeClr val="tx1"/>
                </a:solidFill>
              </a:rPr>
              <a:t>Track DRAM cache contents using TLBs and page tables</a:t>
            </a:r>
          </a:p>
          <a:p>
            <a:pPr marL="1055687" lvl="1" indent="-611187" algn="l">
              <a:spcBef>
                <a:spcPts val="1000"/>
              </a:spcBef>
              <a:buSzPct val="145000"/>
              <a:buChar char="-"/>
              <a:defRPr sz="4000" b="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</a:defRPr>
            </a:pPr>
            <a:r>
              <a:rPr dirty="0">
                <a:solidFill>
                  <a:schemeClr val="tx1"/>
                </a:solidFill>
              </a:rPr>
              <a:t>A novel, lightweight TLB coherence mechanism with low complexity</a:t>
            </a:r>
          </a:p>
          <a:p>
            <a:pPr algn="l">
              <a:spcBef>
                <a:spcPts val="1000"/>
              </a:spcBef>
              <a:defRPr sz="4400"/>
            </a:pPr>
            <a:r>
              <a:rPr dirty="0">
                <a:solidFill>
                  <a:schemeClr val="tx1"/>
                </a:solidFill>
              </a:rPr>
              <a:t>Idea 2</a:t>
            </a:r>
          </a:p>
          <a:p>
            <a:pPr marL="1055687" lvl="1" indent="-611187" algn="l">
              <a:spcBef>
                <a:spcPts val="1000"/>
              </a:spcBef>
              <a:buSzPct val="145000"/>
              <a:buChar char="-"/>
              <a:defRPr sz="4000" b="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</a:defRPr>
            </a:pPr>
            <a:r>
              <a:rPr dirty="0">
                <a:solidFill>
                  <a:schemeClr val="tx1"/>
                </a:solidFill>
              </a:rPr>
              <a:t>Bandwidth-aware frequency-based replacement policy to reduce unnecessary DRAM cache replacement traffic  </a:t>
            </a:r>
          </a:p>
        </p:txBody>
      </p:sp>
      <p:sp>
        <p:nvSpPr>
          <p:cNvPr id="129" name="Banshee improves performance by 15% and reduces in-package DRAM traffic by 35.8% over the best-previous latency-optimized DRAM cache design"/>
          <p:cNvSpPr txBox="1"/>
          <p:nvPr/>
        </p:nvSpPr>
        <p:spPr>
          <a:xfrm>
            <a:off x="1903647" y="10733537"/>
            <a:ext cx="20073935" cy="13743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spAutoFit/>
          </a:bodyPr>
          <a:lstStyle/>
          <a:p>
            <a:pPr algn="l" defTabSz="457200">
              <a:lnSpc>
                <a:spcPct val="90000"/>
              </a:lnSpc>
              <a:spcBef>
                <a:spcPts val="1200"/>
              </a:spcBef>
              <a:defRPr sz="4400" b="0"/>
            </a:pPr>
            <a:r>
              <a:t>Banshee improves performance by </a:t>
            </a:r>
            <a:r>
              <a:rPr b="1"/>
              <a:t>15%</a:t>
            </a:r>
            <a:r>
              <a:t> and reduces in-package DRAM traffic by </a:t>
            </a:r>
            <a:r>
              <a:rPr b="1"/>
              <a:t>35.8%</a:t>
            </a:r>
            <a:r>
              <a:t> over the best-previous latency-optimized DRAM cache design</a:t>
            </a:r>
          </a:p>
        </p:txBody>
      </p:sp>
      <p:pic>
        <p:nvPicPr>
          <p:cNvPr id="128" name="Banshee improves performance by 15% and reduces in-package DRAM traffic by 35.8% over the best-previous latency-optimized DRAM cache design" descr="Banshee improves performance by 15% and reduces in-package DRAM traffic by 35.8% over the best-previous latency-optimized DRAM cache design"/>
          <p:cNvPicPr>
            <a:picLocks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865547" y="10503250"/>
            <a:ext cx="20150136" cy="1834922"/>
          </a:xfrm>
          <a:prstGeom prst="rect">
            <a:avLst/>
          </a:prstGeom>
          <a:effectLst/>
        </p:spPr>
      </p:pic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Banshee: Bandwidth-Efficient DRAM Caching  via Software/Hardware Cooperation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Banshee: Bandwidth-Efficient DRAM Caching  via Software/Hardware Cooperation </dc:title>
  <cp:lastModifiedBy>Xiangyao Yu</cp:lastModifiedBy>
  <cp:revision>4</cp:revision>
  <dcterms:modified xsi:type="dcterms:W3CDTF">2017-10-19T15:01:58Z</dcterms:modified>
</cp:coreProperties>
</file>