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918400" cy="43891200"/>
  <p:notesSz cx="9144000" cy="6858000"/>
  <p:defaultTextStyle>
    <a:defPPr>
      <a:defRPr lang="en-US"/>
    </a:defPPr>
    <a:lvl1pPr marL="0" algn="l" defTabSz="6269061" rtl="0" eaLnBrk="1" latinLnBrk="0" hangingPunct="1">
      <a:defRPr sz="12460" kern="1200">
        <a:solidFill>
          <a:schemeClr val="tx1"/>
        </a:solidFill>
        <a:latin typeface="+mn-lt"/>
        <a:ea typeface="+mn-ea"/>
        <a:cs typeface="+mn-cs"/>
      </a:defRPr>
    </a:lvl1pPr>
    <a:lvl2pPr marL="3134529" algn="l" defTabSz="6269061" rtl="0" eaLnBrk="1" latinLnBrk="0" hangingPunct="1">
      <a:defRPr sz="12460" kern="1200">
        <a:solidFill>
          <a:schemeClr val="tx1"/>
        </a:solidFill>
        <a:latin typeface="+mn-lt"/>
        <a:ea typeface="+mn-ea"/>
        <a:cs typeface="+mn-cs"/>
      </a:defRPr>
    </a:lvl2pPr>
    <a:lvl3pPr marL="6269061" algn="l" defTabSz="6269061" rtl="0" eaLnBrk="1" latinLnBrk="0" hangingPunct="1">
      <a:defRPr sz="12460" kern="1200">
        <a:solidFill>
          <a:schemeClr val="tx1"/>
        </a:solidFill>
        <a:latin typeface="+mn-lt"/>
        <a:ea typeface="+mn-ea"/>
        <a:cs typeface="+mn-cs"/>
      </a:defRPr>
    </a:lvl3pPr>
    <a:lvl4pPr marL="9403590" algn="l" defTabSz="6269061" rtl="0" eaLnBrk="1" latinLnBrk="0" hangingPunct="1">
      <a:defRPr sz="12460" kern="1200">
        <a:solidFill>
          <a:schemeClr val="tx1"/>
        </a:solidFill>
        <a:latin typeface="+mn-lt"/>
        <a:ea typeface="+mn-ea"/>
        <a:cs typeface="+mn-cs"/>
      </a:defRPr>
    </a:lvl4pPr>
    <a:lvl5pPr marL="12538119" algn="l" defTabSz="6269061" rtl="0" eaLnBrk="1" latinLnBrk="0" hangingPunct="1">
      <a:defRPr sz="12460" kern="1200">
        <a:solidFill>
          <a:schemeClr val="tx1"/>
        </a:solidFill>
        <a:latin typeface="+mn-lt"/>
        <a:ea typeface="+mn-ea"/>
        <a:cs typeface="+mn-cs"/>
      </a:defRPr>
    </a:lvl5pPr>
    <a:lvl6pPr marL="15672650" algn="l" defTabSz="6269061" rtl="0" eaLnBrk="1" latinLnBrk="0" hangingPunct="1">
      <a:defRPr sz="12460" kern="1200">
        <a:solidFill>
          <a:schemeClr val="tx1"/>
        </a:solidFill>
        <a:latin typeface="+mn-lt"/>
        <a:ea typeface="+mn-ea"/>
        <a:cs typeface="+mn-cs"/>
      </a:defRPr>
    </a:lvl6pPr>
    <a:lvl7pPr marL="18807179" algn="l" defTabSz="6269061" rtl="0" eaLnBrk="1" latinLnBrk="0" hangingPunct="1">
      <a:defRPr sz="12460" kern="1200">
        <a:solidFill>
          <a:schemeClr val="tx1"/>
        </a:solidFill>
        <a:latin typeface="+mn-lt"/>
        <a:ea typeface="+mn-ea"/>
        <a:cs typeface="+mn-cs"/>
      </a:defRPr>
    </a:lvl7pPr>
    <a:lvl8pPr marL="21941709" algn="l" defTabSz="6269061" rtl="0" eaLnBrk="1" latinLnBrk="0" hangingPunct="1">
      <a:defRPr sz="12460" kern="1200">
        <a:solidFill>
          <a:schemeClr val="tx1"/>
        </a:solidFill>
        <a:latin typeface="+mn-lt"/>
        <a:ea typeface="+mn-ea"/>
        <a:cs typeface="+mn-cs"/>
      </a:defRPr>
    </a:lvl8pPr>
    <a:lvl9pPr marL="25076237" algn="l" defTabSz="6269061" rtl="0" eaLnBrk="1" latinLnBrk="0" hangingPunct="1">
      <a:defRPr sz="124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33"/>
    <a:srgbClr val="F6D27C"/>
    <a:srgbClr val="F6BA83"/>
    <a:srgbClr val="FFD886"/>
    <a:srgbClr val="FFB51F"/>
    <a:srgbClr val="E0AA5D"/>
    <a:srgbClr val="F5E385"/>
    <a:srgbClr val="F6BC8D"/>
    <a:srgbClr val="F69A7E"/>
    <a:srgbClr val="E569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3" autoAdjust="0"/>
    <p:restoredTop sz="94646"/>
  </p:normalViewPr>
  <p:slideViewPr>
    <p:cSldViewPr>
      <p:cViewPr>
        <p:scale>
          <a:sx n="10" d="100"/>
          <a:sy n="10" d="100"/>
        </p:scale>
        <p:origin x="-3224" y="-256"/>
      </p:cViewPr>
      <p:guideLst>
        <p:guide orient="horz" pos="13824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2239091852051"/>
          <c:y val="0.101745"/>
          <c:w val="0.800020987683252"/>
          <c:h val="0.7145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Hit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Unison  Cache</c:v>
                </c:pt>
                <c:pt idx="1">
                  <c:v>Alloy  Cache</c:v>
                </c:pt>
                <c:pt idx="2">
                  <c:v>BEAR</c:v>
                </c:pt>
                <c:pt idx="3">
                  <c:v>Tagless </c:v>
                </c:pt>
                <c:pt idx="4">
                  <c:v>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4"/>
                <c:pt idx="0">
                  <c:v>2.035715</c:v>
                </c:pt>
                <c:pt idx="1">
                  <c:v>1.466323</c:v>
                </c:pt>
                <c:pt idx="2">
                  <c:v>1.436736</c:v>
                </c:pt>
                <c:pt idx="3">
                  <c:v>2.014076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Metadata</c:v>
                </c:pt>
              </c:strCache>
            </c:strRef>
          </c:tx>
          <c:spPr>
            <a:solidFill>
              <a:schemeClr val="accent3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Unison  Cache</c:v>
                </c:pt>
                <c:pt idx="1">
                  <c:v>Alloy  Cache</c:v>
                </c:pt>
                <c:pt idx="2">
                  <c:v>BEAR</c:v>
                </c:pt>
                <c:pt idx="3">
                  <c:v>Tagless </c:v>
                </c:pt>
                <c:pt idx="4">
                  <c:v> 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4"/>
                <c:pt idx="0">
                  <c:v>2.148852</c:v>
                </c:pt>
                <c:pt idx="1">
                  <c:v>1.535849</c:v>
                </c:pt>
                <c:pt idx="2">
                  <c:v>1.35625</c:v>
                </c:pt>
                <c:pt idx="3">
                  <c:v>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Replacement</c:v>
                </c:pt>
              </c:strCache>
            </c:strRef>
          </c:tx>
          <c:spPr>
            <a:solidFill>
              <a:schemeClr val="accent4">
                <a:hueOff val="-461056"/>
                <a:satOff val="4338"/>
                <a:lumOff val="-10225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Unison  Cache</c:v>
                </c:pt>
                <c:pt idx="1">
                  <c:v>Alloy  Cache</c:v>
                </c:pt>
                <c:pt idx="2">
                  <c:v>BEAR</c:v>
                </c:pt>
                <c:pt idx="3">
                  <c:v>Tagless </c:v>
                </c:pt>
                <c:pt idx="4">
                  <c:v> 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4"/>
                <c:pt idx="0">
                  <c:v>0.992967</c:v>
                </c:pt>
                <c:pt idx="1">
                  <c:v>0.633073</c:v>
                </c:pt>
                <c:pt idx="2">
                  <c:v>0.117228</c:v>
                </c:pt>
                <c:pt idx="3">
                  <c:v>0.992167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-2034377560"/>
        <c:axId val="-2035242824"/>
      </c:barChart>
      <c:catAx>
        <c:axId val="-20343775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sz="40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n-US"/>
          </a:p>
        </c:txPr>
        <c:crossAx val="-2035242824"/>
        <c:crosses val="autoZero"/>
        <c:auto val="1"/>
        <c:lblAlgn val="ctr"/>
        <c:lblOffset val="100"/>
        <c:noMultiLvlLbl val="1"/>
      </c:catAx>
      <c:valAx>
        <c:axId val="-2035242824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title>
          <c:tx>
            <c:rich>
              <a:bodyPr rot="-5400000"/>
              <a:lstStyle/>
              <a:p>
                <a:pPr>
                  <a:defRPr sz="4000" b="0" i="0" u="none" strike="noStrike">
                    <a:solidFill>
                      <a:srgbClr val="000000"/>
                    </a:solidFill>
                    <a:latin typeface="Helvetica Neue"/>
                  </a:defRPr>
                </a:pPr>
                <a:r>
                  <a:rPr lang="en-US" sz="4000" b="0" i="0" u="none" strike="noStrike">
                    <a:solidFill>
                      <a:srgbClr val="000000"/>
                    </a:solidFill>
                    <a:latin typeface="Helvetica Neue"/>
                  </a:rPr>
                  <a:t>Bytes per Instruction</a:t>
                </a:r>
              </a:p>
            </c:rich>
          </c:tx>
          <c:layout>
            <c:manualLayout>
              <c:xMode val="edge"/>
              <c:yMode val="edge"/>
              <c:x val="0.00219579267869029"/>
              <c:y val="0.117327323856851"/>
            </c:manualLayout>
          </c:layout>
          <c:overlay val="1"/>
        </c:title>
        <c:numFmt formatCode="General" sourceLinked="0"/>
        <c:majorTickMark val="none"/>
        <c:minorTickMark val="none"/>
        <c:tickLblPos val="nextTo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sz="3200" b="0" i="0" u="none" strike="noStrike">
                <a:solidFill>
                  <a:srgbClr val="000000"/>
                </a:solidFill>
                <a:latin typeface="Helvetica Neue"/>
              </a:defRPr>
            </a:pPr>
            <a:endParaRPr lang="en-US"/>
          </a:p>
        </c:txPr>
        <c:crossAx val="-2034377560"/>
        <c:crosses val="autoZero"/>
        <c:crossBetween val="between"/>
        <c:majorUnit val="1.5"/>
        <c:minorUnit val="0.75"/>
      </c:valAx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.114477"/>
          <c:y val="0.0"/>
          <c:w val="0.885523"/>
          <c:h val="0.093784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4000" b="0" i="0" u="none" strike="noStrike">
              <a:solidFill>
                <a:srgbClr val="000000"/>
              </a:solidFill>
              <a:latin typeface="Helvetica Neue"/>
            </a:defRPr>
          </a:pPr>
          <a:endParaRPr lang="en-US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1C05B-F879-4EA7-BFF1-EE2A2ABEF247}" type="datetimeFigureOut">
              <a:rPr lang="en-US" smtClean="0"/>
              <a:pPr/>
              <a:t>10/19/17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06800" y="514350"/>
            <a:ext cx="19304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8DB8A-1E22-4795-A9FC-E4849A5AF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225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269061" rtl="0" eaLnBrk="1" latinLnBrk="0" hangingPunct="1">
      <a:defRPr sz="8260" kern="1200">
        <a:solidFill>
          <a:schemeClr val="tx1"/>
        </a:solidFill>
        <a:latin typeface="+mn-lt"/>
        <a:ea typeface="+mn-ea"/>
        <a:cs typeface="+mn-cs"/>
      </a:defRPr>
    </a:lvl1pPr>
    <a:lvl2pPr marL="3134529" algn="l" defTabSz="6269061" rtl="0" eaLnBrk="1" latinLnBrk="0" hangingPunct="1">
      <a:defRPr sz="8260" kern="1200">
        <a:solidFill>
          <a:schemeClr val="tx1"/>
        </a:solidFill>
        <a:latin typeface="+mn-lt"/>
        <a:ea typeface="+mn-ea"/>
        <a:cs typeface="+mn-cs"/>
      </a:defRPr>
    </a:lvl2pPr>
    <a:lvl3pPr marL="6269061" algn="l" defTabSz="6269061" rtl="0" eaLnBrk="1" latinLnBrk="0" hangingPunct="1">
      <a:defRPr sz="8260" kern="1200">
        <a:solidFill>
          <a:schemeClr val="tx1"/>
        </a:solidFill>
        <a:latin typeface="+mn-lt"/>
        <a:ea typeface="+mn-ea"/>
        <a:cs typeface="+mn-cs"/>
      </a:defRPr>
    </a:lvl3pPr>
    <a:lvl4pPr marL="9403590" algn="l" defTabSz="6269061" rtl="0" eaLnBrk="1" latinLnBrk="0" hangingPunct="1">
      <a:defRPr sz="8260" kern="1200">
        <a:solidFill>
          <a:schemeClr val="tx1"/>
        </a:solidFill>
        <a:latin typeface="+mn-lt"/>
        <a:ea typeface="+mn-ea"/>
        <a:cs typeface="+mn-cs"/>
      </a:defRPr>
    </a:lvl4pPr>
    <a:lvl5pPr marL="12538119" algn="l" defTabSz="6269061" rtl="0" eaLnBrk="1" latinLnBrk="0" hangingPunct="1">
      <a:defRPr sz="8260" kern="1200">
        <a:solidFill>
          <a:schemeClr val="tx1"/>
        </a:solidFill>
        <a:latin typeface="+mn-lt"/>
        <a:ea typeface="+mn-ea"/>
        <a:cs typeface="+mn-cs"/>
      </a:defRPr>
    </a:lvl5pPr>
    <a:lvl6pPr marL="15672650" algn="l" defTabSz="6269061" rtl="0" eaLnBrk="1" latinLnBrk="0" hangingPunct="1">
      <a:defRPr sz="8260" kern="1200">
        <a:solidFill>
          <a:schemeClr val="tx1"/>
        </a:solidFill>
        <a:latin typeface="+mn-lt"/>
        <a:ea typeface="+mn-ea"/>
        <a:cs typeface="+mn-cs"/>
      </a:defRPr>
    </a:lvl6pPr>
    <a:lvl7pPr marL="18807179" algn="l" defTabSz="6269061" rtl="0" eaLnBrk="1" latinLnBrk="0" hangingPunct="1">
      <a:defRPr sz="8260" kern="1200">
        <a:solidFill>
          <a:schemeClr val="tx1"/>
        </a:solidFill>
        <a:latin typeface="+mn-lt"/>
        <a:ea typeface="+mn-ea"/>
        <a:cs typeface="+mn-cs"/>
      </a:defRPr>
    </a:lvl7pPr>
    <a:lvl8pPr marL="21941709" algn="l" defTabSz="6269061" rtl="0" eaLnBrk="1" latinLnBrk="0" hangingPunct="1">
      <a:defRPr sz="8260" kern="1200">
        <a:solidFill>
          <a:schemeClr val="tx1"/>
        </a:solidFill>
        <a:latin typeface="+mn-lt"/>
        <a:ea typeface="+mn-ea"/>
        <a:cs typeface="+mn-cs"/>
      </a:defRPr>
    </a:lvl8pPr>
    <a:lvl9pPr marL="25076237" algn="l" defTabSz="6269061" rtl="0" eaLnBrk="1" latinLnBrk="0" hangingPunct="1">
      <a:defRPr sz="82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06800" y="514350"/>
            <a:ext cx="1930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8DB8A-1E22-4795-A9FC-E4849A5AF1A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71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31"/>
            <a:ext cx="27980640" cy="9408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985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970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955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940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925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911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896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881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26D7-AFFB-49F6-B585-7F46FFE1B55E}" type="datetimeFigureOut">
              <a:rPr lang="en-US" smtClean="0"/>
              <a:pPr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BFC0-3810-472A-A5DE-BBFA332E0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26D7-AFFB-49F6-B585-7F46FFE1B55E}" type="datetimeFigureOut">
              <a:rPr lang="en-US" smtClean="0"/>
              <a:pPr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BFC0-3810-472A-A5DE-BBFA332E0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3650993" y="9845051"/>
            <a:ext cx="41473757" cy="2097125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18305" y="9845051"/>
            <a:ext cx="123884053" cy="2097125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26D7-AFFB-49F6-B585-7F46FFE1B55E}" type="datetimeFigureOut">
              <a:rPr lang="en-US" smtClean="0"/>
              <a:pPr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BFC0-3810-472A-A5DE-BBFA332E0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26D7-AFFB-49F6-B585-7F46FFE1B55E}" type="datetimeFigureOut">
              <a:rPr lang="en-US" smtClean="0"/>
              <a:pPr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BFC0-3810-472A-A5DE-BBFA332E0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8204167"/>
            <a:ext cx="27980640" cy="8717280"/>
          </a:xfrm>
        </p:spPr>
        <p:txBody>
          <a:bodyPr anchor="t"/>
          <a:lstStyle>
            <a:lvl1pPr algn="l">
              <a:defRPr sz="261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8602975"/>
            <a:ext cx="27980640" cy="9601199"/>
          </a:xfrm>
        </p:spPr>
        <p:txBody>
          <a:bodyPr anchor="b"/>
          <a:lstStyle>
            <a:lvl1pPr marL="0" indent="0">
              <a:buNone/>
              <a:defRPr sz="13066">
                <a:solidFill>
                  <a:schemeClr val="tx1">
                    <a:tint val="75000"/>
                  </a:schemeClr>
                </a:solidFill>
              </a:defRPr>
            </a:lvl1pPr>
            <a:lvl2pPr marL="2985191" indent="0">
              <a:buNone/>
              <a:defRPr sz="11866">
                <a:solidFill>
                  <a:schemeClr val="tx1">
                    <a:tint val="75000"/>
                  </a:schemeClr>
                </a:solidFill>
              </a:defRPr>
            </a:lvl2pPr>
            <a:lvl3pPr marL="5970385" indent="0">
              <a:buNone/>
              <a:defRPr sz="10400">
                <a:solidFill>
                  <a:schemeClr val="tx1">
                    <a:tint val="75000"/>
                  </a:schemeClr>
                </a:solidFill>
              </a:defRPr>
            </a:lvl3pPr>
            <a:lvl4pPr marL="8955576" indent="0">
              <a:buNone/>
              <a:defRPr sz="9066">
                <a:solidFill>
                  <a:schemeClr val="tx1">
                    <a:tint val="75000"/>
                  </a:schemeClr>
                </a:solidFill>
              </a:defRPr>
            </a:lvl4pPr>
            <a:lvl5pPr marL="11940767" indent="0">
              <a:buNone/>
              <a:defRPr sz="9066">
                <a:solidFill>
                  <a:schemeClr val="tx1">
                    <a:tint val="75000"/>
                  </a:schemeClr>
                </a:solidFill>
              </a:defRPr>
            </a:lvl5pPr>
            <a:lvl6pPr marL="14925960" indent="0">
              <a:buNone/>
              <a:defRPr sz="9066">
                <a:solidFill>
                  <a:schemeClr val="tx1">
                    <a:tint val="75000"/>
                  </a:schemeClr>
                </a:solidFill>
              </a:defRPr>
            </a:lvl6pPr>
            <a:lvl7pPr marL="17911151" indent="0">
              <a:buNone/>
              <a:defRPr sz="9066">
                <a:solidFill>
                  <a:schemeClr val="tx1">
                    <a:tint val="75000"/>
                  </a:schemeClr>
                </a:solidFill>
              </a:defRPr>
            </a:lvl7pPr>
            <a:lvl8pPr marL="20896343" indent="0">
              <a:buNone/>
              <a:defRPr sz="9066">
                <a:solidFill>
                  <a:schemeClr val="tx1">
                    <a:tint val="75000"/>
                  </a:schemeClr>
                </a:solidFill>
              </a:defRPr>
            </a:lvl8pPr>
            <a:lvl9pPr marL="23881534" indent="0">
              <a:buNone/>
              <a:defRPr sz="90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26D7-AFFB-49F6-B585-7F46FFE1B55E}" type="datetimeFigureOut">
              <a:rPr lang="en-US" smtClean="0"/>
              <a:pPr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BFC0-3810-472A-A5DE-BBFA332E0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18300" y="57353211"/>
            <a:ext cx="82678903" cy="162204399"/>
          </a:xfrm>
        </p:spPr>
        <p:txBody>
          <a:bodyPr/>
          <a:lstStyle>
            <a:lvl1pPr>
              <a:defRPr sz="18266"/>
            </a:lvl1pPr>
            <a:lvl2pPr>
              <a:defRPr sz="15733"/>
            </a:lvl2pPr>
            <a:lvl3pPr>
              <a:defRPr sz="13066"/>
            </a:lvl3pPr>
            <a:lvl4pPr>
              <a:defRPr sz="11866"/>
            </a:lvl4pPr>
            <a:lvl5pPr>
              <a:defRPr sz="11866"/>
            </a:lvl5pPr>
            <a:lvl6pPr>
              <a:defRPr sz="11866"/>
            </a:lvl6pPr>
            <a:lvl7pPr>
              <a:defRPr sz="11866"/>
            </a:lvl7pPr>
            <a:lvl8pPr>
              <a:defRPr sz="11866"/>
            </a:lvl8pPr>
            <a:lvl9pPr>
              <a:defRPr sz="118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445848" y="57353211"/>
            <a:ext cx="82678907" cy="162204399"/>
          </a:xfrm>
        </p:spPr>
        <p:txBody>
          <a:bodyPr/>
          <a:lstStyle>
            <a:lvl1pPr>
              <a:defRPr sz="18266"/>
            </a:lvl1pPr>
            <a:lvl2pPr>
              <a:defRPr sz="15733"/>
            </a:lvl2pPr>
            <a:lvl3pPr>
              <a:defRPr sz="13066"/>
            </a:lvl3pPr>
            <a:lvl4pPr>
              <a:defRPr sz="11866"/>
            </a:lvl4pPr>
            <a:lvl5pPr>
              <a:defRPr sz="11866"/>
            </a:lvl5pPr>
            <a:lvl6pPr>
              <a:defRPr sz="11866"/>
            </a:lvl6pPr>
            <a:lvl7pPr>
              <a:defRPr sz="11866"/>
            </a:lvl7pPr>
            <a:lvl8pPr>
              <a:defRPr sz="11866"/>
            </a:lvl8pPr>
            <a:lvl9pPr>
              <a:defRPr sz="118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26D7-AFFB-49F6-B585-7F46FFE1B55E}" type="datetimeFigureOut">
              <a:rPr lang="en-US" smtClean="0"/>
              <a:pPr/>
              <a:t>10/19/17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BFC0-3810-472A-A5DE-BBFA332E0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7687"/>
            <a:ext cx="29626560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3" y="9824725"/>
            <a:ext cx="14544677" cy="4094476"/>
          </a:xfrm>
        </p:spPr>
        <p:txBody>
          <a:bodyPr anchor="b"/>
          <a:lstStyle>
            <a:lvl1pPr marL="0" indent="0">
              <a:buNone/>
              <a:defRPr sz="15733" b="1"/>
            </a:lvl1pPr>
            <a:lvl2pPr marL="2985191" indent="0">
              <a:buNone/>
              <a:defRPr sz="13066" b="1"/>
            </a:lvl2pPr>
            <a:lvl3pPr marL="5970385" indent="0">
              <a:buNone/>
              <a:defRPr sz="11866" b="1"/>
            </a:lvl3pPr>
            <a:lvl4pPr marL="8955576" indent="0">
              <a:buNone/>
              <a:defRPr sz="10400" b="1"/>
            </a:lvl4pPr>
            <a:lvl5pPr marL="11940767" indent="0">
              <a:buNone/>
              <a:defRPr sz="10400" b="1"/>
            </a:lvl5pPr>
            <a:lvl6pPr marL="14925960" indent="0">
              <a:buNone/>
              <a:defRPr sz="10400" b="1"/>
            </a:lvl6pPr>
            <a:lvl7pPr marL="17911151" indent="0">
              <a:buNone/>
              <a:defRPr sz="10400" b="1"/>
            </a:lvl7pPr>
            <a:lvl8pPr marL="20896343" indent="0">
              <a:buNone/>
              <a:defRPr sz="10400" b="1"/>
            </a:lvl8pPr>
            <a:lvl9pPr marL="23881534" indent="0">
              <a:buNone/>
              <a:defRPr sz="10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3" y="13919206"/>
            <a:ext cx="14544677" cy="25288247"/>
          </a:xfrm>
        </p:spPr>
        <p:txBody>
          <a:bodyPr/>
          <a:lstStyle>
            <a:lvl1pPr>
              <a:defRPr sz="15733"/>
            </a:lvl1pPr>
            <a:lvl2pPr>
              <a:defRPr sz="13066"/>
            </a:lvl2pPr>
            <a:lvl3pPr>
              <a:defRPr sz="11866"/>
            </a:lvl3pPr>
            <a:lvl4pPr>
              <a:defRPr sz="10400"/>
            </a:lvl4pPr>
            <a:lvl5pPr>
              <a:defRPr sz="10400"/>
            </a:lvl5pPr>
            <a:lvl6pPr>
              <a:defRPr sz="10400"/>
            </a:lvl6pPr>
            <a:lvl7pPr>
              <a:defRPr sz="10400"/>
            </a:lvl7pPr>
            <a:lvl8pPr>
              <a:defRPr sz="10400"/>
            </a:lvl8pPr>
            <a:lvl9pPr>
              <a:defRPr sz="10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5" y="9824725"/>
            <a:ext cx="14550390" cy="4094476"/>
          </a:xfrm>
        </p:spPr>
        <p:txBody>
          <a:bodyPr anchor="b"/>
          <a:lstStyle>
            <a:lvl1pPr marL="0" indent="0">
              <a:buNone/>
              <a:defRPr sz="15733" b="1"/>
            </a:lvl1pPr>
            <a:lvl2pPr marL="2985191" indent="0">
              <a:buNone/>
              <a:defRPr sz="13066" b="1"/>
            </a:lvl2pPr>
            <a:lvl3pPr marL="5970385" indent="0">
              <a:buNone/>
              <a:defRPr sz="11866" b="1"/>
            </a:lvl3pPr>
            <a:lvl4pPr marL="8955576" indent="0">
              <a:buNone/>
              <a:defRPr sz="10400" b="1"/>
            </a:lvl4pPr>
            <a:lvl5pPr marL="11940767" indent="0">
              <a:buNone/>
              <a:defRPr sz="10400" b="1"/>
            </a:lvl5pPr>
            <a:lvl6pPr marL="14925960" indent="0">
              <a:buNone/>
              <a:defRPr sz="10400" b="1"/>
            </a:lvl6pPr>
            <a:lvl7pPr marL="17911151" indent="0">
              <a:buNone/>
              <a:defRPr sz="10400" b="1"/>
            </a:lvl7pPr>
            <a:lvl8pPr marL="20896343" indent="0">
              <a:buNone/>
              <a:defRPr sz="10400" b="1"/>
            </a:lvl8pPr>
            <a:lvl9pPr marL="23881534" indent="0">
              <a:buNone/>
              <a:defRPr sz="10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5" y="13919206"/>
            <a:ext cx="14550390" cy="25288247"/>
          </a:xfrm>
        </p:spPr>
        <p:txBody>
          <a:bodyPr/>
          <a:lstStyle>
            <a:lvl1pPr>
              <a:defRPr sz="15733"/>
            </a:lvl1pPr>
            <a:lvl2pPr>
              <a:defRPr sz="13066"/>
            </a:lvl2pPr>
            <a:lvl3pPr>
              <a:defRPr sz="11866"/>
            </a:lvl3pPr>
            <a:lvl4pPr>
              <a:defRPr sz="10400"/>
            </a:lvl4pPr>
            <a:lvl5pPr>
              <a:defRPr sz="10400"/>
            </a:lvl5pPr>
            <a:lvl6pPr>
              <a:defRPr sz="10400"/>
            </a:lvl6pPr>
            <a:lvl7pPr>
              <a:defRPr sz="10400"/>
            </a:lvl7pPr>
            <a:lvl8pPr>
              <a:defRPr sz="10400"/>
            </a:lvl8pPr>
            <a:lvl9pPr>
              <a:defRPr sz="10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26D7-AFFB-49F6-B585-7F46FFE1B55E}" type="datetimeFigureOut">
              <a:rPr lang="en-US" smtClean="0"/>
              <a:pPr/>
              <a:t>10/19/17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BFC0-3810-472A-A5DE-BBFA332E0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26D7-AFFB-49F6-B585-7F46FFE1B55E}" type="datetimeFigureOut">
              <a:rPr lang="en-US" smtClean="0"/>
              <a:pPr/>
              <a:t>10/19/17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BFC0-3810-472A-A5DE-BBFA332E0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26D7-AFFB-49F6-B585-7F46FFE1B55E}" type="datetimeFigureOut">
              <a:rPr lang="en-US" smtClean="0"/>
              <a:pPr/>
              <a:t>10/19/17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BFC0-3810-472A-A5DE-BBFA332E0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8" y="1747520"/>
            <a:ext cx="10829927" cy="7437120"/>
          </a:xfrm>
        </p:spPr>
        <p:txBody>
          <a:bodyPr anchor="b"/>
          <a:lstStyle>
            <a:lvl1pPr algn="l">
              <a:defRPr sz="1306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27"/>
            <a:ext cx="18402300" cy="37459924"/>
          </a:xfrm>
        </p:spPr>
        <p:txBody>
          <a:bodyPr/>
          <a:lstStyle>
            <a:lvl1pPr>
              <a:defRPr sz="20933"/>
            </a:lvl1pPr>
            <a:lvl2pPr>
              <a:defRPr sz="18266"/>
            </a:lvl2pPr>
            <a:lvl3pPr>
              <a:defRPr sz="15733"/>
            </a:lvl3pPr>
            <a:lvl4pPr>
              <a:defRPr sz="13066"/>
            </a:lvl4pPr>
            <a:lvl5pPr>
              <a:defRPr sz="13066"/>
            </a:lvl5pPr>
            <a:lvl6pPr>
              <a:defRPr sz="13066"/>
            </a:lvl6pPr>
            <a:lvl7pPr>
              <a:defRPr sz="13066"/>
            </a:lvl7pPr>
            <a:lvl8pPr>
              <a:defRPr sz="13066"/>
            </a:lvl8pPr>
            <a:lvl9pPr>
              <a:defRPr sz="130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8" y="9184647"/>
            <a:ext cx="10829927" cy="30022804"/>
          </a:xfrm>
        </p:spPr>
        <p:txBody>
          <a:bodyPr/>
          <a:lstStyle>
            <a:lvl1pPr marL="0" indent="0">
              <a:buNone/>
              <a:defRPr sz="9066"/>
            </a:lvl1pPr>
            <a:lvl2pPr marL="2985191" indent="0">
              <a:buNone/>
              <a:defRPr sz="7866"/>
            </a:lvl2pPr>
            <a:lvl3pPr marL="5970385" indent="0">
              <a:buNone/>
              <a:defRPr sz="6400"/>
            </a:lvl3pPr>
            <a:lvl4pPr marL="8955576" indent="0">
              <a:buNone/>
              <a:defRPr sz="5867"/>
            </a:lvl4pPr>
            <a:lvl5pPr marL="11940767" indent="0">
              <a:buNone/>
              <a:defRPr sz="5867"/>
            </a:lvl5pPr>
            <a:lvl6pPr marL="14925960" indent="0">
              <a:buNone/>
              <a:defRPr sz="5867"/>
            </a:lvl6pPr>
            <a:lvl7pPr marL="17911151" indent="0">
              <a:buNone/>
              <a:defRPr sz="5867"/>
            </a:lvl7pPr>
            <a:lvl8pPr marL="20896343" indent="0">
              <a:buNone/>
              <a:defRPr sz="5867"/>
            </a:lvl8pPr>
            <a:lvl9pPr marL="23881534" indent="0">
              <a:buNone/>
              <a:defRPr sz="58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26D7-AFFB-49F6-B585-7F46FFE1B55E}" type="datetimeFigureOut">
              <a:rPr lang="en-US" smtClean="0"/>
              <a:pPr/>
              <a:t>10/19/17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BFC0-3810-472A-A5DE-BBFA332E0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1"/>
            <a:ext cx="19751040" cy="3627124"/>
          </a:xfrm>
        </p:spPr>
        <p:txBody>
          <a:bodyPr anchor="b"/>
          <a:lstStyle>
            <a:lvl1pPr algn="l">
              <a:defRPr sz="1306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60"/>
            <a:ext cx="19751040" cy="26334720"/>
          </a:xfrm>
        </p:spPr>
        <p:txBody>
          <a:bodyPr/>
          <a:lstStyle>
            <a:lvl1pPr marL="0" indent="0">
              <a:buNone/>
              <a:defRPr sz="20933"/>
            </a:lvl1pPr>
            <a:lvl2pPr marL="2985191" indent="0">
              <a:buNone/>
              <a:defRPr sz="18266"/>
            </a:lvl2pPr>
            <a:lvl3pPr marL="5970385" indent="0">
              <a:buNone/>
              <a:defRPr sz="15733"/>
            </a:lvl3pPr>
            <a:lvl4pPr marL="8955576" indent="0">
              <a:buNone/>
              <a:defRPr sz="13066"/>
            </a:lvl4pPr>
            <a:lvl5pPr marL="11940767" indent="0">
              <a:buNone/>
              <a:defRPr sz="13066"/>
            </a:lvl5pPr>
            <a:lvl6pPr marL="14925960" indent="0">
              <a:buNone/>
              <a:defRPr sz="13066"/>
            </a:lvl6pPr>
            <a:lvl7pPr marL="17911151" indent="0">
              <a:buNone/>
              <a:defRPr sz="13066"/>
            </a:lvl7pPr>
            <a:lvl8pPr marL="20896343" indent="0">
              <a:buNone/>
              <a:defRPr sz="13066"/>
            </a:lvl8pPr>
            <a:lvl9pPr marL="23881534" indent="0">
              <a:buNone/>
              <a:defRPr sz="130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70"/>
            <a:ext cx="19751040" cy="5151119"/>
          </a:xfrm>
        </p:spPr>
        <p:txBody>
          <a:bodyPr/>
          <a:lstStyle>
            <a:lvl1pPr marL="0" indent="0">
              <a:buNone/>
              <a:defRPr sz="9066"/>
            </a:lvl1pPr>
            <a:lvl2pPr marL="2985191" indent="0">
              <a:buNone/>
              <a:defRPr sz="7866"/>
            </a:lvl2pPr>
            <a:lvl3pPr marL="5970385" indent="0">
              <a:buNone/>
              <a:defRPr sz="6400"/>
            </a:lvl3pPr>
            <a:lvl4pPr marL="8955576" indent="0">
              <a:buNone/>
              <a:defRPr sz="5867"/>
            </a:lvl4pPr>
            <a:lvl5pPr marL="11940767" indent="0">
              <a:buNone/>
              <a:defRPr sz="5867"/>
            </a:lvl5pPr>
            <a:lvl6pPr marL="14925960" indent="0">
              <a:buNone/>
              <a:defRPr sz="5867"/>
            </a:lvl6pPr>
            <a:lvl7pPr marL="17911151" indent="0">
              <a:buNone/>
              <a:defRPr sz="5867"/>
            </a:lvl7pPr>
            <a:lvl8pPr marL="20896343" indent="0">
              <a:buNone/>
              <a:defRPr sz="5867"/>
            </a:lvl8pPr>
            <a:lvl9pPr marL="23881534" indent="0">
              <a:buNone/>
              <a:defRPr sz="58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26D7-AFFB-49F6-B585-7F46FFE1B55E}" type="datetimeFigureOut">
              <a:rPr lang="en-US" smtClean="0"/>
              <a:pPr/>
              <a:t>10/19/17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EBFC0-3810-472A-A5DE-BBFA332E0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1757687"/>
            <a:ext cx="29626560" cy="7315200"/>
          </a:xfrm>
          <a:prstGeom prst="rect">
            <a:avLst/>
          </a:prstGeom>
        </p:spPr>
        <p:txBody>
          <a:bodyPr vert="horz" lIns="447791" tIns="223895" rIns="447791" bIns="22389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0241291"/>
            <a:ext cx="29626560" cy="28966167"/>
          </a:xfrm>
          <a:prstGeom prst="rect">
            <a:avLst/>
          </a:prstGeom>
        </p:spPr>
        <p:txBody>
          <a:bodyPr vert="horz" lIns="447791" tIns="223895" rIns="447791" bIns="22389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0680652"/>
            <a:ext cx="7680960" cy="2336800"/>
          </a:xfrm>
          <a:prstGeom prst="rect">
            <a:avLst/>
          </a:prstGeom>
        </p:spPr>
        <p:txBody>
          <a:bodyPr vert="horz" lIns="447791" tIns="223895" rIns="447791" bIns="223895" rtlCol="0" anchor="ctr"/>
          <a:lstStyle>
            <a:lvl1pPr algn="l">
              <a:defRPr sz="78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B26D7-AFFB-49F6-B585-7F46FFE1B55E}" type="datetimeFigureOut">
              <a:rPr lang="en-US" smtClean="0"/>
              <a:pPr/>
              <a:t>10/19/17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0680652"/>
            <a:ext cx="10424160" cy="2336800"/>
          </a:xfrm>
          <a:prstGeom prst="rect">
            <a:avLst/>
          </a:prstGeom>
        </p:spPr>
        <p:txBody>
          <a:bodyPr vert="horz" lIns="447791" tIns="223895" rIns="447791" bIns="223895" rtlCol="0" anchor="ctr"/>
          <a:lstStyle>
            <a:lvl1pPr algn="ctr">
              <a:defRPr sz="78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0680652"/>
            <a:ext cx="7680960" cy="2336800"/>
          </a:xfrm>
          <a:prstGeom prst="rect">
            <a:avLst/>
          </a:prstGeom>
        </p:spPr>
        <p:txBody>
          <a:bodyPr vert="horz" lIns="447791" tIns="223895" rIns="447791" bIns="223895" rtlCol="0" anchor="ctr"/>
          <a:lstStyle>
            <a:lvl1pPr algn="r">
              <a:defRPr sz="78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EBFC0-3810-472A-A5DE-BBFA332E06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970385" rtl="0" eaLnBrk="1" latinLnBrk="0" hangingPunct="1">
        <a:spcBef>
          <a:spcPct val="0"/>
        </a:spcBef>
        <a:buNone/>
        <a:defRPr sz="287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895" indent="-2238895" algn="l" defTabSz="5970385" rtl="0" eaLnBrk="1" latinLnBrk="0" hangingPunct="1">
        <a:spcBef>
          <a:spcPct val="20000"/>
        </a:spcBef>
        <a:buFont typeface="Arial" pitchFamily="34" charset="0"/>
        <a:buChar char="•"/>
        <a:defRPr sz="20933" kern="1200">
          <a:solidFill>
            <a:schemeClr val="tx1"/>
          </a:solidFill>
          <a:latin typeface="+mn-lt"/>
          <a:ea typeface="+mn-ea"/>
          <a:cs typeface="+mn-cs"/>
        </a:defRPr>
      </a:lvl1pPr>
      <a:lvl2pPr marL="4850935" indent="-1865744" algn="l" defTabSz="5970385" rtl="0" eaLnBrk="1" latinLnBrk="0" hangingPunct="1">
        <a:spcBef>
          <a:spcPct val="20000"/>
        </a:spcBef>
        <a:buFont typeface="Arial" pitchFamily="34" charset="0"/>
        <a:buChar char="–"/>
        <a:defRPr sz="18266" kern="1200">
          <a:solidFill>
            <a:schemeClr val="tx1"/>
          </a:solidFill>
          <a:latin typeface="+mn-lt"/>
          <a:ea typeface="+mn-ea"/>
          <a:cs typeface="+mn-cs"/>
        </a:defRPr>
      </a:lvl2pPr>
      <a:lvl3pPr marL="7462980" indent="-1492596" algn="l" defTabSz="5970385" rtl="0" eaLnBrk="1" latinLnBrk="0" hangingPunct="1">
        <a:spcBef>
          <a:spcPct val="20000"/>
        </a:spcBef>
        <a:buFont typeface="Arial" pitchFamily="34" charset="0"/>
        <a:buChar char="•"/>
        <a:defRPr sz="15733" kern="1200">
          <a:solidFill>
            <a:schemeClr val="tx1"/>
          </a:solidFill>
          <a:latin typeface="+mn-lt"/>
          <a:ea typeface="+mn-ea"/>
          <a:cs typeface="+mn-cs"/>
        </a:defRPr>
      </a:lvl3pPr>
      <a:lvl4pPr marL="10448171" indent="-1492596" algn="l" defTabSz="5970385" rtl="0" eaLnBrk="1" latinLnBrk="0" hangingPunct="1">
        <a:spcBef>
          <a:spcPct val="20000"/>
        </a:spcBef>
        <a:buFont typeface="Arial" pitchFamily="34" charset="0"/>
        <a:buChar char="–"/>
        <a:defRPr sz="13066" kern="1200">
          <a:solidFill>
            <a:schemeClr val="tx1"/>
          </a:solidFill>
          <a:latin typeface="+mn-lt"/>
          <a:ea typeface="+mn-ea"/>
          <a:cs typeface="+mn-cs"/>
        </a:defRPr>
      </a:lvl4pPr>
      <a:lvl5pPr marL="13433363" indent="-1492596" algn="l" defTabSz="5970385" rtl="0" eaLnBrk="1" latinLnBrk="0" hangingPunct="1">
        <a:spcBef>
          <a:spcPct val="20000"/>
        </a:spcBef>
        <a:buFont typeface="Arial" pitchFamily="34" charset="0"/>
        <a:buChar char="»"/>
        <a:defRPr sz="13066" kern="1200">
          <a:solidFill>
            <a:schemeClr val="tx1"/>
          </a:solidFill>
          <a:latin typeface="+mn-lt"/>
          <a:ea typeface="+mn-ea"/>
          <a:cs typeface="+mn-cs"/>
        </a:defRPr>
      </a:lvl5pPr>
      <a:lvl6pPr marL="16418555" indent="-1492596" algn="l" defTabSz="5970385" rtl="0" eaLnBrk="1" latinLnBrk="0" hangingPunct="1">
        <a:spcBef>
          <a:spcPct val="20000"/>
        </a:spcBef>
        <a:buFont typeface="Arial" pitchFamily="34" charset="0"/>
        <a:buChar char="•"/>
        <a:defRPr sz="13066" kern="1200">
          <a:solidFill>
            <a:schemeClr val="tx1"/>
          </a:solidFill>
          <a:latin typeface="+mn-lt"/>
          <a:ea typeface="+mn-ea"/>
          <a:cs typeface="+mn-cs"/>
        </a:defRPr>
      </a:lvl6pPr>
      <a:lvl7pPr marL="19403747" indent="-1492596" algn="l" defTabSz="5970385" rtl="0" eaLnBrk="1" latinLnBrk="0" hangingPunct="1">
        <a:spcBef>
          <a:spcPct val="20000"/>
        </a:spcBef>
        <a:buFont typeface="Arial" pitchFamily="34" charset="0"/>
        <a:buChar char="•"/>
        <a:defRPr sz="13066" kern="1200">
          <a:solidFill>
            <a:schemeClr val="tx1"/>
          </a:solidFill>
          <a:latin typeface="+mn-lt"/>
          <a:ea typeface="+mn-ea"/>
          <a:cs typeface="+mn-cs"/>
        </a:defRPr>
      </a:lvl7pPr>
      <a:lvl8pPr marL="22388938" indent="-1492596" algn="l" defTabSz="5970385" rtl="0" eaLnBrk="1" latinLnBrk="0" hangingPunct="1">
        <a:spcBef>
          <a:spcPct val="20000"/>
        </a:spcBef>
        <a:buFont typeface="Arial" pitchFamily="34" charset="0"/>
        <a:buChar char="•"/>
        <a:defRPr sz="13066" kern="1200">
          <a:solidFill>
            <a:schemeClr val="tx1"/>
          </a:solidFill>
          <a:latin typeface="+mn-lt"/>
          <a:ea typeface="+mn-ea"/>
          <a:cs typeface="+mn-cs"/>
        </a:defRPr>
      </a:lvl8pPr>
      <a:lvl9pPr marL="25374128" indent="-1492596" algn="l" defTabSz="5970385" rtl="0" eaLnBrk="1" latinLnBrk="0" hangingPunct="1">
        <a:spcBef>
          <a:spcPct val="20000"/>
        </a:spcBef>
        <a:buFont typeface="Arial" pitchFamily="34" charset="0"/>
        <a:buChar char="•"/>
        <a:defRPr sz="130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970385" rtl="0" eaLnBrk="1" latinLnBrk="0" hangingPunct="1">
        <a:defRPr sz="11866" kern="1200">
          <a:solidFill>
            <a:schemeClr val="tx1"/>
          </a:solidFill>
          <a:latin typeface="+mn-lt"/>
          <a:ea typeface="+mn-ea"/>
          <a:cs typeface="+mn-cs"/>
        </a:defRPr>
      </a:lvl1pPr>
      <a:lvl2pPr marL="2985191" algn="l" defTabSz="5970385" rtl="0" eaLnBrk="1" latinLnBrk="0" hangingPunct="1">
        <a:defRPr sz="11866" kern="1200">
          <a:solidFill>
            <a:schemeClr val="tx1"/>
          </a:solidFill>
          <a:latin typeface="+mn-lt"/>
          <a:ea typeface="+mn-ea"/>
          <a:cs typeface="+mn-cs"/>
        </a:defRPr>
      </a:lvl2pPr>
      <a:lvl3pPr marL="5970385" algn="l" defTabSz="5970385" rtl="0" eaLnBrk="1" latinLnBrk="0" hangingPunct="1">
        <a:defRPr sz="11866" kern="1200">
          <a:solidFill>
            <a:schemeClr val="tx1"/>
          </a:solidFill>
          <a:latin typeface="+mn-lt"/>
          <a:ea typeface="+mn-ea"/>
          <a:cs typeface="+mn-cs"/>
        </a:defRPr>
      </a:lvl3pPr>
      <a:lvl4pPr marL="8955576" algn="l" defTabSz="5970385" rtl="0" eaLnBrk="1" latinLnBrk="0" hangingPunct="1">
        <a:defRPr sz="11866" kern="1200">
          <a:solidFill>
            <a:schemeClr val="tx1"/>
          </a:solidFill>
          <a:latin typeface="+mn-lt"/>
          <a:ea typeface="+mn-ea"/>
          <a:cs typeface="+mn-cs"/>
        </a:defRPr>
      </a:lvl4pPr>
      <a:lvl5pPr marL="11940767" algn="l" defTabSz="5970385" rtl="0" eaLnBrk="1" latinLnBrk="0" hangingPunct="1">
        <a:defRPr sz="11866" kern="1200">
          <a:solidFill>
            <a:schemeClr val="tx1"/>
          </a:solidFill>
          <a:latin typeface="+mn-lt"/>
          <a:ea typeface="+mn-ea"/>
          <a:cs typeface="+mn-cs"/>
        </a:defRPr>
      </a:lvl5pPr>
      <a:lvl6pPr marL="14925960" algn="l" defTabSz="5970385" rtl="0" eaLnBrk="1" latinLnBrk="0" hangingPunct="1">
        <a:defRPr sz="11866" kern="1200">
          <a:solidFill>
            <a:schemeClr val="tx1"/>
          </a:solidFill>
          <a:latin typeface="+mn-lt"/>
          <a:ea typeface="+mn-ea"/>
          <a:cs typeface="+mn-cs"/>
        </a:defRPr>
      </a:lvl6pPr>
      <a:lvl7pPr marL="17911151" algn="l" defTabSz="5970385" rtl="0" eaLnBrk="1" latinLnBrk="0" hangingPunct="1">
        <a:defRPr sz="11866" kern="1200">
          <a:solidFill>
            <a:schemeClr val="tx1"/>
          </a:solidFill>
          <a:latin typeface="+mn-lt"/>
          <a:ea typeface="+mn-ea"/>
          <a:cs typeface="+mn-cs"/>
        </a:defRPr>
      </a:lvl7pPr>
      <a:lvl8pPr marL="20896343" algn="l" defTabSz="5970385" rtl="0" eaLnBrk="1" latinLnBrk="0" hangingPunct="1">
        <a:defRPr sz="11866" kern="1200">
          <a:solidFill>
            <a:schemeClr val="tx1"/>
          </a:solidFill>
          <a:latin typeface="+mn-lt"/>
          <a:ea typeface="+mn-ea"/>
          <a:cs typeface="+mn-cs"/>
        </a:defRPr>
      </a:lvl8pPr>
      <a:lvl9pPr marL="23881534" algn="l" defTabSz="5970385" rtl="0" eaLnBrk="1" latinLnBrk="0" hangingPunct="1">
        <a:defRPr sz="118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chart" Target="../charts/chart1.xml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9173" y="271450"/>
            <a:ext cx="32060780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00" b="1" dirty="0">
                <a:solidFill>
                  <a:schemeClr val="accent4"/>
                </a:solidFill>
              </a:rPr>
              <a:t>Banshee: Bandwidth-Efficient DRAM Caching via Software/Hardware Cooperation </a:t>
            </a:r>
            <a:endParaRPr lang="en-US" sz="64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200" b="1" dirty="0">
              <a:solidFill>
                <a:srgbClr val="99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788669">
              <a:defRPr sz="4992"/>
            </a:pPr>
            <a:r>
              <a:rPr lang="en-US" sz="4800" dirty="0" err="1"/>
              <a:t>Xiangyao</a:t>
            </a:r>
            <a:r>
              <a:rPr lang="en-US" sz="4800" dirty="0"/>
              <a:t> Yu</a:t>
            </a:r>
            <a:r>
              <a:rPr lang="en-US" sz="4800" baseline="31999" dirty="0"/>
              <a:t>1</a:t>
            </a:r>
            <a:r>
              <a:rPr lang="en-US" sz="4800" dirty="0"/>
              <a:t>, Christopher Hughes</a:t>
            </a:r>
            <a:r>
              <a:rPr lang="en-US" sz="4800" baseline="31999" dirty="0"/>
              <a:t>2</a:t>
            </a:r>
            <a:r>
              <a:rPr lang="en-US" sz="4800" dirty="0"/>
              <a:t>, </a:t>
            </a:r>
            <a:r>
              <a:rPr lang="en-US" sz="4800" dirty="0" err="1"/>
              <a:t>Nadathur</a:t>
            </a:r>
            <a:r>
              <a:rPr lang="en-US" sz="4800" dirty="0"/>
              <a:t> Satish</a:t>
            </a:r>
            <a:r>
              <a:rPr lang="en-US" sz="4800" baseline="31999" dirty="0"/>
              <a:t>2</a:t>
            </a:r>
            <a:r>
              <a:rPr lang="en-US" sz="4800" dirty="0"/>
              <a:t>, </a:t>
            </a:r>
            <a:r>
              <a:rPr lang="en-US" sz="4800" dirty="0" err="1"/>
              <a:t>Onur</a:t>
            </a:r>
            <a:r>
              <a:rPr lang="en-US" sz="4800" dirty="0"/>
              <a:t> Mutlu</a:t>
            </a:r>
            <a:r>
              <a:rPr lang="en-US" sz="4800" baseline="31999" dirty="0"/>
              <a:t>3</a:t>
            </a:r>
            <a:r>
              <a:rPr lang="en-US" sz="4800" dirty="0"/>
              <a:t>, Srinivas </a:t>
            </a:r>
            <a:r>
              <a:rPr lang="en-US" sz="4800" dirty="0" smtClean="0"/>
              <a:t>Devadas</a:t>
            </a:r>
            <a:r>
              <a:rPr lang="en-US" sz="4800" baseline="31999" dirty="0" smtClean="0"/>
              <a:t>1</a:t>
            </a:r>
          </a:p>
          <a:p>
            <a:pPr defTabSz="788669">
              <a:defRPr sz="4992"/>
            </a:pPr>
            <a:r>
              <a:rPr lang="de-DE" sz="4800" baseline="31999" dirty="0" smtClean="0"/>
              <a:t>1</a:t>
            </a:r>
            <a:r>
              <a:rPr lang="de-DE" sz="4800" dirty="0" smtClean="0"/>
              <a:t>MIT         </a:t>
            </a:r>
            <a:r>
              <a:rPr lang="de-DE" sz="4800" baseline="31999" dirty="0" smtClean="0"/>
              <a:t>2 </a:t>
            </a:r>
            <a:r>
              <a:rPr lang="de-DE" sz="4800" dirty="0" smtClean="0"/>
              <a:t>Intel Labs          </a:t>
            </a:r>
            <a:r>
              <a:rPr lang="de-DE" sz="4800" baseline="31999" dirty="0"/>
              <a:t>3</a:t>
            </a:r>
            <a:r>
              <a:rPr lang="de-DE" sz="4800" dirty="0" smtClean="0"/>
              <a:t>ETH Zürich</a:t>
            </a:r>
            <a:endParaRPr lang="de-DE" sz="4800" baseline="31999" dirty="0"/>
          </a:p>
          <a:p>
            <a:pPr defTabSz="788669">
              <a:defRPr sz="4992"/>
            </a:pPr>
            <a:endParaRPr lang="en-US" sz="4800" baseline="31999" dirty="0"/>
          </a:p>
        </p:txBody>
      </p:sp>
      <p:grpSp>
        <p:nvGrpSpPr>
          <p:cNvPr id="43" name="Group 42"/>
          <p:cNvGrpSpPr/>
          <p:nvPr/>
        </p:nvGrpSpPr>
        <p:grpSpPr>
          <a:xfrm>
            <a:off x="393970" y="3622105"/>
            <a:ext cx="11093180" cy="13218095"/>
            <a:chOff x="175626" y="846588"/>
            <a:chExt cx="8915399" cy="4312011"/>
          </a:xfrm>
        </p:grpSpPr>
        <p:sp>
          <p:nvSpPr>
            <p:cNvPr id="44" name="TextBox 43"/>
            <p:cNvSpPr txBox="1"/>
            <p:nvPr/>
          </p:nvSpPr>
          <p:spPr>
            <a:xfrm>
              <a:off x="223399" y="846588"/>
              <a:ext cx="5273839" cy="273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rgbClr val="993333"/>
                  </a:solidFill>
                </a:rPr>
                <a:t>Motivation</a:t>
              </a:r>
              <a:endParaRPr lang="en-US" sz="6000" b="1" dirty="0">
                <a:solidFill>
                  <a:srgbClr val="993333"/>
                </a:solidFill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175626" y="1173431"/>
              <a:ext cx="8915399" cy="3985168"/>
            </a:xfrm>
            <a:prstGeom prst="roundRect">
              <a:avLst>
                <a:gd name="adj" fmla="val 8128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spcBef>
                  <a:spcPts val="3200"/>
                </a:spcBef>
              </a:pPr>
              <a:endParaRPr lang="en-US" sz="1867" dirty="0"/>
            </a:p>
            <a:p>
              <a:endParaRPr lang="en-US" sz="4267" dirty="0"/>
            </a:p>
            <a:p>
              <a:endParaRPr lang="en-US" sz="4267" dirty="0"/>
            </a:p>
            <a:p>
              <a:endParaRPr lang="en-US" sz="4267" dirty="0"/>
            </a:p>
            <a:p>
              <a:endParaRPr lang="en-US" sz="4267" dirty="0"/>
            </a:p>
            <a:p>
              <a:endParaRPr lang="en-US" sz="4267" dirty="0"/>
            </a:p>
            <a:p>
              <a:endParaRPr lang="en-US" sz="4267" dirty="0"/>
            </a:p>
          </p:txBody>
        </p:sp>
      </p:grpSp>
      <p:cxnSp>
        <p:nvCxnSpPr>
          <p:cNvPr id="91" name="Straight Connector 90"/>
          <p:cNvCxnSpPr/>
          <p:nvPr/>
        </p:nvCxnSpPr>
        <p:spPr>
          <a:xfrm>
            <a:off x="409172" y="3280303"/>
            <a:ext cx="32229591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4" name="In-package DRAM has…"/>
          <p:cNvSpPr txBox="1">
            <a:spLocks noGrp="1"/>
          </p:cNvSpPr>
          <p:nvPr>
            <p:ph type="body" sz="half" idx="1"/>
          </p:nvPr>
        </p:nvSpPr>
        <p:spPr>
          <a:xfrm>
            <a:off x="533400" y="4648200"/>
            <a:ext cx="11404028" cy="534213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611187" lvl="0" indent="-611187" defTabSz="821531">
              <a:lnSpc>
                <a:spcPct val="70000"/>
              </a:lnSpc>
              <a:spcBef>
                <a:spcPts val="2000"/>
              </a:spcBef>
              <a:buSzPct val="145000"/>
              <a:buFontTx/>
              <a:buChar char="•"/>
              <a:defRPr sz="5200"/>
            </a:pPr>
            <a:r>
              <a:rPr lang="en-US" sz="44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In-package DRAM has </a:t>
            </a:r>
          </a:p>
          <a:p>
            <a:pPr marL="1055687" lvl="1" indent="-611187" defTabSz="821531">
              <a:lnSpc>
                <a:spcPct val="70000"/>
              </a:lnSpc>
              <a:spcBef>
                <a:spcPts val="1000"/>
              </a:spcBef>
              <a:buSzPct val="145000"/>
              <a:buFontTx/>
              <a:buChar char="-"/>
              <a:defRPr sz="5200"/>
            </a:pPr>
            <a:r>
              <a:rPr lang="en-US" sz="4400" b="1" kern="0" dirty="0">
                <a:solidFill>
                  <a:srgbClr val="61D836">
                    <a:hueOff val="914337"/>
                    <a:satOff val="31515"/>
                    <a:lumOff val="-30790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5X higher bandwidth</a:t>
            </a:r>
            <a:r>
              <a:rPr lang="en-US" sz="44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than off-package DRAM</a:t>
            </a:r>
          </a:p>
          <a:p>
            <a:pPr marL="1055687" lvl="1" indent="-611187" defTabSz="821531">
              <a:lnSpc>
                <a:spcPct val="70000"/>
              </a:lnSpc>
              <a:spcBef>
                <a:spcPts val="1000"/>
              </a:spcBef>
              <a:buSzPct val="145000"/>
              <a:buFontTx/>
              <a:buChar char="-"/>
              <a:defRPr sz="5200"/>
            </a:pPr>
            <a:r>
              <a:rPr lang="en-US" sz="4400" b="1" kern="0" dirty="0">
                <a:solidFill>
                  <a:srgbClr val="FF644E">
                    <a:lumOff val="-29866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Similar latency</a:t>
            </a:r>
            <a:r>
              <a:rPr lang="en-US" sz="44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as off-package DRAM</a:t>
            </a:r>
          </a:p>
          <a:p>
            <a:pPr marL="1055687" lvl="1" indent="-611187" defTabSz="821531">
              <a:lnSpc>
                <a:spcPct val="70000"/>
              </a:lnSpc>
              <a:spcBef>
                <a:spcPts val="1000"/>
              </a:spcBef>
              <a:buSzPct val="145000"/>
              <a:buFontTx/>
              <a:buChar char="-"/>
              <a:defRPr sz="5200"/>
            </a:pPr>
            <a:r>
              <a:rPr lang="en-US" sz="4400" b="1" kern="0" dirty="0">
                <a:solidFill>
                  <a:srgbClr val="FF644E">
                    <a:lumOff val="-29866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Limited capacity</a:t>
            </a:r>
            <a:r>
              <a:rPr lang="en-US" sz="44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(up to 16 GB)</a:t>
            </a:r>
          </a:p>
          <a:p>
            <a:pPr marL="612648" lvl="0" indent="-611187" defTabSz="821531">
              <a:lnSpc>
                <a:spcPct val="70000"/>
              </a:lnSpc>
              <a:spcBef>
                <a:spcPts val="1100"/>
              </a:spcBef>
              <a:buSzPct val="145000"/>
              <a:buFontTx/>
              <a:buChar char="•"/>
              <a:defRPr sz="5200"/>
            </a:pPr>
            <a:r>
              <a:rPr lang="en-US" sz="44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In-package DRAM can be used as a cache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949396" y="3657600"/>
            <a:ext cx="20283204" cy="3266658"/>
            <a:chOff x="34671000" y="6324600"/>
            <a:chExt cx="10906883" cy="3266658"/>
          </a:xfrm>
        </p:grpSpPr>
        <p:sp>
          <p:nvSpPr>
            <p:cNvPr id="176" name="TextBox 175"/>
            <p:cNvSpPr txBox="1"/>
            <p:nvPr/>
          </p:nvSpPr>
          <p:spPr>
            <a:xfrm>
              <a:off x="34729446" y="6324600"/>
              <a:ext cx="645188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rgbClr val="993333"/>
                  </a:solidFill>
                </a:rPr>
                <a:t>Banshee Contribution</a:t>
              </a:r>
              <a:endParaRPr lang="en-US" sz="6000" b="1" dirty="0">
                <a:solidFill>
                  <a:srgbClr val="993333"/>
                </a:solidFill>
              </a:endParaRPr>
            </a:p>
          </p:txBody>
        </p:sp>
        <p:sp>
          <p:nvSpPr>
            <p:cNvPr id="177" name="Rounded Rectangle 176"/>
            <p:cNvSpPr/>
            <p:nvPr/>
          </p:nvSpPr>
          <p:spPr>
            <a:xfrm>
              <a:off x="34671000" y="7391055"/>
              <a:ext cx="10906883" cy="1676745"/>
            </a:xfrm>
            <a:prstGeom prst="roundRect">
              <a:avLst>
                <a:gd name="adj" fmla="val 28386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spcBef>
                  <a:spcPts val="3200"/>
                </a:spcBef>
              </a:pPr>
              <a:endParaRPr lang="en-US" sz="1867" dirty="0"/>
            </a:p>
            <a:p>
              <a:endParaRPr lang="en-US" sz="4267" dirty="0"/>
            </a:p>
            <a:p>
              <a:endParaRPr lang="en-US" sz="4267" dirty="0"/>
            </a:p>
            <a:p>
              <a:endParaRPr lang="en-US" sz="4267" dirty="0"/>
            </a:p>
            <a:p>
              <a:endParaRPr lang="en-US" sz="4267" dirty="0"/>
            </a:p>
            <a:p>
              <a:endParaRPr lang="en-US" sz="4267" dirty="0"/>
            </a:p>
            <a:p>
              <a:endParaRPr lang="en-US" sz="4267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4888007" y="7467600"/>
              <a:ext cx="9665501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>
                <a:buFont typeface="Arial"/>
                <a:buChar char="•"/>
                <a:defRPr sz="1600"/>
              </a:pPr>
              <a:r>
                <a:rPr lang="en-US" sz="4400" kern="0" dirty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</a:rPr>
                <a:t>Bandwidth efficiency as a first-class design </a:t>
              </a:r>
              <a:r>
                <a:rPr lang="en-US" sz="4400" kern="0" dirty="0" smtClea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</a:rPr>
                <a:t>constraint</a:t>
              </a:r>
            </a:p>
            <a:p>
              <a:pPr marL="571500" indent="-571500">
                <a:buFont typeface="Arial"/>
                <a:buChar char="•"/>
                <a:defRPr sz="1600"/>
              </a:pPr>
              <a:r>
                <a:rPr lang="en-US" sz="4400" kern="0" dirty="0" smtClean="0">
                  <a:solidFill>
                    <a:srgbClr val="000000"/>
                  </a:solidFill>
                  <a:latin typeface="Helvetica Neue"/>
                  <a:ea typeface="Helvetica Neue"/>
                  <a:cs typeface="Helvetica Neue"/>
                </a:rPr>
                <a:t>High Bandwidth efficiency without degrading latency</a:t>
              </a:r>
            </a:p>
            <a:p>
              <a:pPr marL="571500" indent="-571500">
                <a:buFont typeface="Arial"/>
                <a:buChar char="•"/>
                <a:defRPr sz="1600"/>
              </a:pPr>
              <a:endParaRPr lang="en-US" sz="44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endParaRPr>
            </a:p>
          </p:txBody>
        </p:sp>
      </p:grpSp>
      <p:sp>
        <p:nvSpPr>
          <p:cNvPr id="489" name="TextBox 488"/>
          <p:cNvSpPr txBox="1"/>
          <p:nvPr/>
        </p:nvSpPr>
        <p:spPr>
          <a:xfrm>
            <a:off x="457200" y="30708600"/>
            <a:ext cx="103344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3">
                    <a:lumMod val="75000"/>
                    <a:lumOff val="25000"/>
                  </a:schemeClr>
                </a:solidFill>
              </a:rPr>
              <a:t>Evaluations</a:t>
            </a:r>
            <a:endParaRPr lang="en-US" sz="6000" b="1" dirty="0">
              <a:solidFill>
                <a:schemeClr val="accent3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30" name="Image" descr="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5611" y="2025436"/>
            <a:ext cx="1514212" cy="78284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279600" y="1856260"/>
            <a:ext cx="1726452" cy="1106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413200" y="1981200"/>
            <a:ext cx="3063669" cy="8713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"/>
          <p:cNvGrpSpPr/>
          <p:nvPr/>
        </p:nvGrpSpPr>
        <p:grpSpPr>
          <a:xfrm>
            <a:off x="2077410" y="9525000"/>
            <a:ext cx="8209590" cy="6190615"/>
            <a:chOff x="-1008502" y="11016750"/>
            <a:chExt cx="12697016" cy="9574456"/>
          </a:xfrm>
        </p:grpSpPr>
        <p:sp>
          <p:nvSpPr>
            <p:cNvPr id="250" name="Core"/>
            <p:cNvSpPr/>
            <p:nvPr/>
          </p:nvSpPr>
          <p:spPr>
            <a:xfrm>
              <a:off x="394413" y="11952315"/>
              <a:ext cx="1975325" cy="1750802"/>
            </a:xfrm>
            <a:prstGeom prst="rect">
              <a:avLst/>
            </a:prstGeom>
            <a:gradFill>
              <a:gsLst>
                <a:gs pos="0">
                  <a:srgbClr val="CEEDFF"/>
                </a:gs>
                <a:gs pos="100000">
                  <a:srgbClr val="00A2FF">
                    <a:lumOff val="16847"/>
                  </a:srgbClr>
                </a:gs>
              </a:gsLst>
              <a:lin ang="5400000"/>
            </a:gradFill>
            <a:ln w="38100"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8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Core</a:t>
              </a:r>
            </a:p>
          </p:txBody>
        </p:sp>
        <p:sp>
          <p:nvSpPr>
            <p:cNvPr id="251" name="SRAM…"/>
            <p:cNvSpPr/>
            <p:nvPr/>
          </p:nvSpPr>
          <p:spPr>
            <a:xfrm>
              <a:off x="-331352" y="14054347"/>
              <a:ext cx="3426855" cy="2784534"/>
            </a:xfrm>
            <a:prstGeom prst="rect">
              <a:avLst/>
            </a:prstGeom>
            <a:gradFill>
              <a:gsLst>
                <a:gs pos="0">
                  <a:srgbClr val="EBFAE3"/>
                </a:gs>
                <a:gs pos="100000">
                  <a:srgbClr val="61D836">
                    <a:hueOff val="-274225"/>
                    <a:satOff val="26768"/>
                    <a:lumOff val="11368"/>
                  </a:srgbClr>
                </a:gs>
              </a:gsLst>
              <a:lin ang="5400000"/>
            </a:gradFill>
            <a:ln w="38100"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kumimoji="0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SRAM </a:t>
              </a:r>
            </a:p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kumimoji="0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Cache Hierarchy</a:t>
              </a:r>
            </a:p>
          </p:txBody>
        </p:sp>
        <p:sp>
          <p:nvSpPr>
            <p:cNvPr id="252" name="Rectangle"/>
            <p:cNvSpPr/>
            <p:nvPr/>
          </p:nvSpPr>
          <p:spPr>
            <a:xfrm>
              <a:off x="4588460" y="14205615"/>
              <a:ext cx="2549649" cy="4145521"/>
            </a:xfrm>
            <a:prstGeom prst="rect">
              <a:avLst/>
            </a:prstGeom>
            <a:gradFill>
              <a:gsLst>
                <a:gs pos="0">
                  <a:srgbClr val="F8E3A5"/>
                </a:gs>
                <a:gs pos="100000">
                  <a:srgbClr val="FAE232">
                    <a:hueOff val="-461056"/>
                    <a:satOff val="4338"/>
                    <a:lumOff val="-10225"/>
                  </a:srgbClr>
                </a:gs>
              </a:gsLst>
              <a:lin ang="5400000"/>
            </a:gradFill>
            <a:ln w="381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2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53" name="Rectangle"/>
            <p:cNvSpPr/>
            <p:nvPr/>
          </p:nvSpPr>
          <p:spPr>
            <a:xfrm>
              <a:off x="8229600" y="13106400"/>
              <a:ext cx="3458914" cy="6182290"/>
            </a:xfrm>
            <a:prstGeom prst="rect">
              <a:avLst/>
            </a:prstGeom>
            <a:gradFill>
              <a:gsLst>
                <a:gs pos="0">
                  <a:srgbClr val="FFE1B8"/>
                </a:gs>
                <a:gs pos="100000">
                  <a:srgbClr val="FAE232">
                    <a:hueOff val="-1081314"/>
                    <a:satOff val="4338"/>
                    <a:lumOff val="-8931"/>
                  </a:srgbClr>
                </a:gs>
              </a:gsLst>
              <a:lin ang="5400000"/>
            </a:gradFill>
            <a:ln w="381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4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54" name="Memory Controller"/>
            <p:cNvSpPr/>
            <p:nvPr/>
          </p:nvSpPr>
          <p:spPr>
            <a:xfrm>
              <a:off x="-318652" y="17164711"/>
              <a:ext cx="3426855" cy="2147857"/>
            </a:xfrm>
            <a:prstGeom prst="rect">
              <a:avLst/>
            </a:prstGeom>
            <a:gradFill>
              <a:gsLst>
                <a:gs pos="0">
                  <a:srgbClr val="FFFED3"/>
                </a:gs>
                <a:gs pos="100000">
                  <a:srgbClr val="FAE232">
                    <a:hueOff val="366961"/>
                    <a:satOff val="4172"/>
                    <a:lumOff val="11129"/>
                  </a:srgbClr>
                </a:gs>
              </a:gsLst>
              <a:lin ang="5400000"/>
            </a:gradFill>
            <a:ln w="38100"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lnSpc>
                  <a:spcPct val="80000"/>
                </a:lnSpc>
                <a:defRPr sz="48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Memory Controller</a:t>
              </a:r>
            </a:p>
          </p:txBody>
        </p:sp>
        <p:sp>
          <p:nvSpPr>
            <p:cNvPr id="255" name="In-Package…"/>
            <p:cNvSpPr txBox="1"/>
            <p:nvPr/>
          </p:nvSpPr>
          <p:spPr>
            <a:xfrm>
              <a:off x="3808969" y="12778274"/>
              <a:ext cx="3278072" cy="134523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kumimoji="0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In-Package </a:t>
              </a:r>
            </a:p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kumimoji="0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DRAM</a:t>
              </a:r>
            </a:p>
          </p:txBody>
        </p:sp>
        <p:sp>
          <p:nvSpPr>
            <p:cNvPr id="256" name="Off-Package…"/>
            <p:cNvSpPr txBox="1"/>
            <p:nvPr/>
          </p:nvSpPr>
          <p:spPr>
            <a:xfrm>
              <a:off x="7949446" y="11673373"/>
              <a:ext cx="3587239" cy="134523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Off-Package </a:t>
              </a:r>
            </a:p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DRAM</a:t>
              </a:r>
            </a:p>
          </p:txBody>
        </p:sp>
        <p:sp>
          <p:nvSpPr>
            <p:cNvPr id="257" name="Rectangle"/>
            <p:cNvSpPr/>
            <p:nvPr/>
          </p:nvSpPr>
          <p:spPr>
            <a:xfrm>
              <a:off x="-666394" y="11303506"/>
              <a:ext cx="4358416" cy="8987964"/>
            </a:xfrm>
            <a:prstGeom prst="rect">
              <a:avLst/>
            </a:prstGeom>
            <a:ln w="38100" cap="rnd">
              <a:solidFill>
                <a:srgbClr val="000000"/>
              </a:solidFill>
              <a:custDash>
                <a:ds d="100000" sp="200000"/>
              </a:custDash>
            </a:ln>
          </p:spPr>
          <p:txBody>
            <a:bodyPr lIns="71437" tIns="71437" rIns="71437" bIns="71437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58" name="On-Chip"/>
            <p:cNvSpPr txBox="1"/>
            <p:nvPr/>
          </p:nvSpPr>
          <p:spPr>
            <a:xfrm>
              <a:off x="1136568" y="19394766"/>
              <a:ext cx="2371601" cy="90294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>
                <a:defRPr sz="4800" u="sng"/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3200" b="0" i="0" u="sng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On-Chip</a:t>
              </a:r>
            </a:p>
          </p:txBody>
        </p:sp>
        <p:sp>
          <p:nvSpPr>
            <p:cNvPr id="259" name="Rectangle"/>
            <p:cNvSpPr/>
            <p:nvPr/>
          </p:nvSpPr>
          <p:spPr>
            <a:xfrm>
              <a:off x="-1008502" y="11016750"/>
              <a:ext cx="8609171" cy="9561476"/>
            </a:xfrm>
            <a:prstGeom prst="rect">
              <a:avLst/>
            </a:prstGeom>
            <a:ln w="38100" cap="rnd">
              <a:solidFill>
                <a:srgbClr val="000000"/>
              </a:solidFill>
              <a:custDash>
                <a:ds d="100000" sp="200000"/>
              </a:custDash>
            </a:ln>
          </p:spPr>
          <p:txBody>
            <a:bodyPr lIns="71437" tIns="71437" rIns="71437" bIns="71437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60" name="In-Package"/>
            <p:cNvSpPr txBox="1"/>
            <p:nvPr/>
          </p:nvSpPr>
          <p:spPr>
            <a:xfrm>
              <a:off x="4126470" y="19688259"/>
              <a:ext cx="3148495" cy="90294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>
                <a:defRPr sz="4800" u="sng"/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3200" b="0" i="0" u="sng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In-Package</a:t>
              </a:r>
            </a:p>
          </p:txBody>
        </p:sp>
        <p:sp>
          <p:nvSpPr>
            <p:cNvPr id="261" name="Double Arrow"/>
            <p:cNvSpPr/>
            <p:nvPr/>
          </p:nvSpPr>
          <p:spPr>
            <a:xfrm>
              <a:off x="3124541" y="17773657"/>
              <a:ext cx="1423466" cy="618219"/>
            </a:xfrm>
            <a:prstGeom prst="leftRightArrow">
              <a:avLst>
                <a:gd name="adj1" fmla="val 48616"/>
                <a:gd name="adj2" fmla="val 27503"/>
              </a:avLst>
            </a:prstGeom>
            <a:solidFill>
              <a:srgbClr val="D6D5D5"/>
            </a:solidFill>
            <a:ln w="381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62" name="&gt; 400 GB/s"/>
            <p:cNvSpPr/>
            <p:nvPr/>
          </p:nvSpPr>
          <p:spPr>
            <a:xfrm>
              <a:off x="3566217" y="16695487"/>
              <a:ext cx="3401455" cy="978122"/>
            </a:xfrm>
            <a:prstGeom prst="rect">
              <a:avLst/>
            </a:prstGeom>
            <a:solidFill>
              <a:srgbClr val="D6D5D5"/>
            </a:solidFill>
            <a:ln w="63500"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800"/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&gt; 400 GB/s</a:t>
              </a:r>
            </a:p>
          </p:txBody>
        </p:sp>
        <p:sp>
          <p:nvSpPr>
            <p:cNvPr id="263" name="Double Arrow"/>
            <p:cNvSpPr/>
            <p:nvPr/>
          </p:nvSpPr>
          <p:spPr>
            <a:xfrm>
              <a:off x="3137530" y="18482056"/>
              <a:ext cx="5045109" cy="618218"/>
            </a:xfrm>
            <a:prstGeom prst="leftRightArrow">
              <a:avLst>
                <a:gd name="adj1" fmla="val 48616"/>
                <a:gd name="adj2" fmla="val 27503"/>
              </a:avLst>
            </a:prstGeom>
            <a:solidFill>
              <a:srgbClr val="929292"/>
            </a:solidFill>
            <a:ln w="381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64" name="90 GB/s"/>
            <p:cNvSpPr/>
            <p:nvPr/>
          </p:nvSpPr>
          <p:spPr>
            <a:xfrm>
              <a:off x="7379089" y="17437084"/>
              <a:ext cx="3070303" cy="978121"/>
            </a:xfrm>
            <a:prstGeom prst="rect">
              <a:avLst/>
            </a:prstGeom>
            <a:solidFill>
              <a:srgbClr val="929292"/>
            </a:solidFill>
            <a:ln w="63500"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800"/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90 GB/s</a:t>
              </a:r>
            </a:p>
          </p:txBody>
        </p:sp>
        <p:sp>
          <p:nvSpPr>
            <p:cNvPr id="265" name="384 GB"/>
            <p:cNvSpPr txBox="1"/>
            <p:nvPr/>
          </p:nvSpPr>
          <p:spPr>
            <a:xfrm>
              <a:off x="8842206" y="14758808"/>
              <a:ext cx="2178087" cy="90294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>
                <a:defRPr sz="4800"/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32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384 GB</a:t>
              </a:r>
            </a:p>
          </p:txBody>
        </p:sp>
        <p:sp>
          <p:nvSpPr>
            <p:cNvPr id="266" name="16 GB"/>
            <p:cNvSpPr txBox="1"/>
            <p:nvPr/>
          </p:nvSpPr>
          <p:spPr>
            <a:xfrm>
              <a:off x="4864740" y="14758808"/>
              <a:ext cx="1854429" cy="90294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>
                <a:defRPr sz="4800"/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3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16 GB</a:t>
              </a:r>
            </a:p>
          </p:txBody>
        </p:sp>
      </p:grpSp>
      <p:sp>
        <p:nvSpPr>
          <p:cNvPr id="268" name="* Numbers from Intel Knights Landing"/>
          <p:cNvSpPr txBox="1"/>
          <p:nvPr/>
        </p:nvSpPr>
        <p:spPr>
          <a:xfrm>
            <a:off x="4038600" y="16002000"/>
            <a:ext cx="6964445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4000" b="0"/>
            </a:lvl1pPr>
          </a:lstStyle>
          <a:p>
            <a:r>
              <a:rPr sz="3200" dirty="0"/>
              <a:t>* Numbers from Intel Knights Landing</a:t>
            </a:r>
          </a:p>
        </p:txBody>
      </p:sp>
      <p:sp>
        <p:nvSpPr>
          <p:cNvPr id="272" name="TextBox 271"/>
          <p:cNvSpPr txBox="1"/>
          <p:nvPr/>
        </p:nvSpPr>
        <p:spPr>
          <a:xfrm>
            <a:off x="515646" y="17068800"/>
            <a:ext cx="11523953" cy="2072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6000" b="1" dirty="0" err="1" smtClean="0">
                <a:solidFill>
                  <a:srgbClr val="993333"/>
                </a:solidFill>
              </a:rPr>
              <a:t>Bandwdith</a:t>
            </a:r>
            <a:r>
              <a:rPr lang="en-US" sz="6000" b="1" dirty="0" smtClean="0">
                <a:solidFill>
                  <a:srgbClr val="993333"/>
                </a:solidFill>
              </a:rPr>
              <a:t> </a:t>
            </a:r>
            <a:r>
              <a:rPr lang="en-US" sz="6000" b="1" dirty="0">
                <a:solidFill>
                  <a:srgbClr val="993333"/>
                </a:solidFill>
              </a:rPr>
              <a:t>I</a:t>
            </a:r>
            <a:r>
              <a:rPr lang="en-US" sz="6000" b="1" dirty="0" smtClean="0">
                <a:solidFill>
                  <a:srgbClr val="993333"/>
                </a:solidFill>
              </a:rPr>
              <a:t>nefficiency in Existing DRAM Caches</a:t>
            </a:r>
            <a:endParaRPr lang="en-US" sz="6000" b="1" dirty="0">
              <a:solidFill>
                <a:srgbClr val="993333"/>
              </a:solidFill>
            </a:endParaRPr>
          </a:p>
        </p:txBody>
      </p:sp>
      <p:sp>
        <p:nvSpPr>
          <p:cNvPr id="273" name="Rounded Rectangle 272"/>
          <p:cNvSpPr/>
          <p:nvPr/>
        </p:nvSpPr>
        <p:spPr>
          <a:xfrm>
            <a:off x="457200" y="18745200"/>
            <a:ext cx="10906883" cy="11871803"/>
          </a:xfrm>
          <a:prstGeom prst="roundRect">
            <a:avLst>
              <a:gd name="adj" fmla="val 81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200"/>
              </a:spcBef>
            </a:pPr>
            <a:endParaRPr lang="en-US" sz="1867" dirty="0"/>
          </a:p>
          <a:p>
            <a:endParaRPr lang="en-US" sz="4267" dirty="0"/>
          </a:p>
          <a:p>
            <a:endParaRPr lang="en-US" sz="4267" dirty="0"/>
          </a:p>
          <a:p>
            <a:endParaRPr lang="en-US" sz="4267" dirty="0"/>
          </a:p>
          <a:p>
            <a:endParaRPr lang="en-US" sz="4267" dirty="0"/>
          </a:p>
          <a:p>
            <a:endParaRPr lang="en-US" sz="4267" dirty="0"/>
          </a:p>
          <a:p>
            <a:endParaRPr lang="en-US" sz="4267" dirty="0"/>
          </a:p>
        </p:txBody>
      </p:sp>
      <p:grpSp>
        <p:nvGrpSpPr>
          <p:cNvPr id="3" name="Group 2"/>
          <p:cNvGrpSpPr/>
          <p:nvPr/>
        </p:nvGrpSpPr>
        <p:grpSpPr>
          <a:xfrm>
            <a:off x="1050990" y="18923000"/>
            <a:ext cx="9540810" cy="7137400"/>
            <a:chOff x="11452502" y="3140450"/>
            <a:chExt cx="12327569" cy="9222150"/>
          </a:xfrm>
        </p:grpSpPr>
        <p:graphicFrame>
          <p:nvGraphicFramePr>
            <p:cNvPr id="282" name="2D Stacked Column Chart"/>
            <p:cNvGraphicFramePr/>
            <p:nvPr>
              <p:extLst>
                <p:ext uri="{D42A27DB-BD31-4B8C-83A1-F6EECF244321}">
                  <p14:modId xmlns:p14="http://schemas.microsoft.com/office/powerpoint/2010/main" val="3256337215"/>
                </p:ext>
              </p:extLst>
            </p:nvPr>
          </p:nvGraphicFramePr>
          <p:xfrm>
            <a:off x="11452502" y="3140450"/>
            <a:ext cx="12015515" cy="86557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83" name="DRAM Cache Traffic Breakdown"/>
            <p:cNvSpPr txBox="1"/>
            <p:nvPr/>
          </p:nvSpPr>
          <p:spPr>
            <a:xfrm>
              <a:off x="13428677" y="11424254"/>
              <a:ext cx="10351394" cy="93834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anchor="ctr">
              <a:spAutoFit/>
            </a:bodyPr>
            <a:lstStyle>
              <a:lvl1pPr>
                <a:defRPr sz="4000"/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4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DRAM Cache Traffic Breakdown</a:t>
              </a:r>
            </a:p>
          </p:txBody>
        </p:sp>
        <p:sp>
          <p:nvSpPr>
            <p:cNvPr id="284" name="Coarse-Granularity"/>
            <p:cNvSpPr txBox="1"/>
            <p:nvPr/>
          </p:nvSpPr>
          <p:spPr>
            <a:xfrm>
              <a:off x="15509672" y="3923749"/>
              <a:ext cx="5225302" cy="9022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>
                <a:defRPr sz="4000">
                  <a:solidFill>
                    <a:schemeClr val="accent1">
                      <a:hueOff val="114395"/>
                      <a:lumOff val="-24975"/>
                    </a:schemeClr>
                  </a:solidFill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3600" b="0" i="0" u="none" strike="noStrike" kern="0" cap="none" spc="0" normalizeH="0" baseline="0" noProof="0">
                  <a:ln>
                    <a:noFill/>
                  </a:ln>
                  <a:solidFill>
                    <a:srgbClr val="00A2FF">
                      <a:hueOff val="114395"/>
                      <a:lumOff val="-24975"/>
                    </a:srgbClr>
                  </a:solidFill>
                  <a:effectLst/>
                  <a:uLnTx/>
                  <a:uFillTx/>
                </a:rPr>
                <a:t>Coarse-Granularity</a:t>
              </a:r>
            </a:p>
          </p:txBody>
        </p:sp>
        <p:sp>
          <p:nvSpPr>
            <p:cNvPr id="285" name="Line"/>
            <p:cNvSpPr/>
            <p:nvPr/>
          </p:nvSpPr>
          <p:spPr>
            <a:xfrm flipH="1">
              <a:off x="14351460" y="4451166"/>
              <a:ext cx="821742" cy="205860"/>
            </a:xfrm>
            <a:prstGeom prst="line">
              <a:avLst/>
            </a:prstGeom>
            <a:ln w="50800">
              <a:solidFill>
                <a:srgbClr val="00A2FF">
                  <a:hueOff val="114395"/>
                  <a:lumOff val="-24975"/>
                </a:srgbClr>
              </a:solidFill>
              <a:miter lim="400000"/>
              <a:tailEnd type="triangle"/>
            </a:ln>
          </p:spPr>
          <p:txBody>
            <a:bodyPr lIns="71437" tIns="71437" rIns="71437" bIns="71437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86" name="Line"/>
            <p:cNvSpPr/>
            <p:nvPr/>
          </p:nvSpPr>
          <p:spPr>
            <a:xfrm>
              <a:off x="20580550" y="4834315"/>
              <a:ext cx="1273441" cy="2106451"/>
            </a:xfrm>
            <a:prstGeom prst="line">
              <a:avLst/>
            </a:prstGeom>
            <a:ln w="50800">
              <a:solidFill>
                <a:srgbClr val="00A2FF">
                  <a:hueOff val="114395"/>
                  <a:lumOff val="-24975"/>
                </a:srgbClr>
              </a:solidFill>
              <a:miter lim="400000"/>
              <a:tailEnd type="triangle"/>
            </a:ln>
          </p:spPr>
          <p:txBody>
            <a:bodyPr lIns="71437" tIns="71437" rIns="71437" bIns="71437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87" name="Fine-Granularity"/>
            <p:cNvSpPr txBox="1"/>
            <p:nvPr/>
          </p:nvSpPr>
          <p:spPr>
            <a:xfrm>
              <a:off x="15716705" y="4749658"/>
              <a:ext cx="4462768" cy="90222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>
                <a:defRPr sz="4000">
                  <a:solidFill>
                    <a:schemeClr val="accent5">
                      <a:lumOff val="-29866"/>
                    </a:schemeClr>
                  </a:solidFill>
                </a:defRPr>
              </a:lvl1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644E">
                      <a:lumOff val="-29866"/>
                    </a:srgbClr>
                  </a:solidFill>
                  <a:effectLst/>
                  <a:uLnTx/>
                  <a:uFillTx/>
                </a:rPr>
                <a:t>Fine-Granularity</a:t>
              </a:r>
            </a:p>
          </p:txBody>
        </p:sp>
        <p:sp>
          <p:nvSpPr>
            <p:cNvPr id="288" name="Line"/>
            <p:cNvSpPr/>
            <p:nvPr/>
          </p:nvSpPr>
          <p:spPr>
            <a:xfrm flipH="1">
              <a:off x="16651358" y="5501257"/>
              <a:ext cx="295195" cy="840005"/>
            </a:xfrm>
            <a:prstGeom prst="line">
              <a:avLst/>
            </a:prstGeom>
            <a:ln w="50800">
              <a:solidFill>
                <a:srgbClr val="FF644E">
                  <a:lumOff val="-29866"/>
                </a:srgbClr>
              </a:solidFill>
              <a:miter lim="400000"/>
              <a:tailEnd type="triangle"/>
            </a:ln>
          </p:spPr>
          <p:txBody>
            <a:bodyPr lIns="71437" tIns="71437" rIns="71437" bIns="71437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289" name="Line"/>
            <p:cNvSpPr/>
            <p:nvPr/>
          </p:nvSpPr>
          <p:spPr>
            <a:xfrm>
              <a:off x="18766760" y="5575989"/>
              <a:ext cx="426086" cy="1565482"/>
            </a:xfrm>
            <a:prstGeom prst="line">
              <a:avLst/>
            </a:prstGeom>
            <a:ln w="50800">
              <a:solidFill>
                <a:srgbClr val="FF644E">
                  <a:lumOff val="-29866"/>
                </a:srgbClr>
              </a:solidFill>
              <a:miter lim="400000"/>
              <a:tailEnd type="triangle"/>
            </a:ln>
          </p:spPr>
          <p:txBody>
            <a:bodyPr lIns="71437" tIns="71437" rIns="71437" bIns="71437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35000" y="26287700"/>
            <a:ext cx="10337800" cy="416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11187" lvl="0" indent="-611187" defTabSz="821531">
              <a:lnSpc>
                <a:spcPct val="80000"/>
              </a:lnSpc>
              <a:spcBef>
                <a:spcPts val="2000"/>
              </a:spcBef>
              <a:buSzPct val="145000"/>
              <a:buFontTx/>
              <a:buChar char="•"/>
              <a:defRPr sz="5200"/>
            </a:pPr>
            <a:r>
              <a:rPr lang="en-US" sz="4400" b="1" kern="0" dirty="0">
                <a:solidFill>
                  <a:srgbClr val="FF644E">
                    <a:lumOff val="-29866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Drawback 1</a:t>
            </a:r>
            <a:r>
              <a:rPr lang="en-US" sz="4400" kern="0" dirty="0">
                <a:solidFill>
                  <a:srgbClr val="FF644E">
                    <a:lumOff val="-29866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r>
              <a:rPr lang="en-US" sz="44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Metadata traffic (e.g., tags, LRU bits, frequency counters, etc.)</a:t>
            </a:r>
          </a:p>
          <a:p>
            <a:pPr marL="611187" lvl="0" indent="-611187" defTabSz="821531">
              <a:lnSpc>
                <a:spcPct val="80000"/>
              </a:lnSpc>
              <a:spcBef>
                <a:spcPts val="1000"/>
              </a:spcBef>
              <a:buSzPct val="145000"/>
              <a:buFontTx/>
              <a:buChar char="•"/>
              <a:defRPr sz="5200"/>
            </a:pPr>
            <a:r>
              <a:rPr lang="en-US" sz="4400" b="1" kern="0" dirty="0">
                <a:solidFill>
                  <a:srgbClr val="FF644E">
                    <a:lumOff val="-29866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Drawback 2</a:t>
            </a:r>
            <a:r>
              <a:rPr lang="en-US" sz="4400" kern="0" dirty="0">
                <a:solidFill>
                  <a:srgbClr val="FF644E">
                    <a:lumOff val="-29866"/>
                  </a:srgb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r>
              <a:rPr lang="en-US" sz="44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4400" kern="0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Replacement </a:t>
            </a:r>
            <a:r>
              <a:rPr lang="en-US" sz="44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traffic</a:t>
            </a:r>
          </a:p>
          <a:p>
            <a:pPr marL="1055687" lvl="1" indent="-611187" defTabSz="821531">
              <a:lnSpc>
                <a:spcPct val="80000"/>
              </a:lnSpc>
              <a:spcBef>
                <a:spcPts val="1000"/>
              </a:spcBef>
              <a:buSzPct val="145000"/>
              <a:buFontTx/>
              <a:buChar char="-"/>
              <a:defRPr sz="5200"/>
            </a:pPr>
            <a:r>
              <a:rPr lang="en-US" sz="44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Especially for coarse-granularity (e.g., page-granularity) DRAM cache designs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2039600" y="6781799"/>
            <a:ext cx="20497800" cy="12954001"/>
            <a:chOff x="12039600" y="6400800"/>
            <a:chExt cx="20497800" cy="12954001"/>
          </a:xfrm>
        </p:grpSpPr>
        <p:sp>
          <p:nvSpPr>
            <p:cNvPr id="483" name="Rounded Rectangle 482"/>
            <p:cNvSpPr/>
            <p:nvPr/>
          </p:nvSpPr>
          <p:spPr>
            <a:xfrm>
              <a:off x="12039600" y="7924801"/>
              <a:ext cx="20497800" cy="11430000"/>
            </a:xfrm>
            <a:prstGeom prst="roundRect">
              <a:avLst>
                <a:gd name="adj" fmla="val 6343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spcBef>
                  <a:spcPts val="3200"/>
                </a:spcBef>
              </a:pPr>
              <a:endParaRPr lang="en-US" sz="1867" dirty="0"/>
            </a:p>
            <a:p>
              <a:endParaRPr lang="en-US" sz="4267" dirty="0"/>
            </a:p>
            <a:p>
              <a:endParaRPr lang="en-US" sz="4267" dirty="0"/>
            </a:p>
            <a:p>
              <a:endParaRPr lang="en-US" sz="4267" dirty="0"/>
            </a:p>
            <a:p>
              <a:endParaRPr lang="en-US" sz="4267" dirty="0"/>
            </a:p>
            <a:p>
              <a:endParaRPr lang="en-US" sz="4267" dirty="0"/>
            </a:p>
            <a:p>
              <a:endParaRPr lang="en-US" sz="4267" dirty="0"/>
            </a:p>
          </p:txBody>
        </p:sp>
        <p:sp>
          <p:nvSpPr>
            <p:cNvPr id="484" name="TextBox 483"/>
            <p:cNvSpPr txBox="1"/>
            <p:nvPr/>
          </p:nvSpPr>
          <p:spPr>
            <a:xfrm>
              <a:off x="12039600" y="6400800"/>
              <a:ext cx="16678407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6000" b="1" dirty="0">
                  <a:solidFill>
                    <a:schemeClr val="accent4"/>
                  </a:solidFill>
                </a:rPr>
                <a:t>Idea 1: Efficient TLB </a:t>
              </a:r>
              <a:r>
                <a:rPr lang="en-US" sz="6000" b="1" dirty="0" smtClean="0">
                  <a:solidFill>
                    <a:schemeClr val="accent4"/>
                  </a:solidFill>
                </a:rPr>
                <a:t>coherence for Page-Table-Based DRAM Caches</a:t>
              </a:r>
              <a:endParaRPr lang="en-US" sz="6000" b="1" dirty="0">
                <a:solidFill>
                  <a:schemeClr val="accent4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8837454" y="8154920"/>
              <a:ext cx="13588822" cy="10871332"/>
              <a:chOff x="18837454" y="8154920"/>
              <a:chExt cx="13588822" cy="10871332"/>
            </a:xfrm>
          </p:grpSpPr>
          <p:sp>
            <p:nvSpPr>
              <p:cNvPr id="587" name="* Assuming 4-way set-associative DRAM cache"/>
              <p:cNvSpPr txBox="1"/>
              <p:nvPr/>
            </p:nvSpPr>
            <p:spPr>
              <a:xfrm>
                <a:off x="21488400" y="18288000"/>
                <a:ext cx="10937876" cy="73825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71437" tIns="71437" rIns="71437" bIns="71437" anchor="ctr">
                <a:spAutoFit/>
              </a:bodyPr>
              <a:lstStyle>
                <a:lvl1pPr>
                  <a:defRPr sz="4000" b="0"/>
                </a:lvl1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4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* Assuming 4-way set-associative DRAM cache</a:t>
                </a:r>
              </a:p>
            </p:txBody>
          </p:sp>
          <p:sp>
            <p:nvSpPr>
              <p:cNvPr id="588" name="Rectangle"/>
              <p:cNvSpPr/>
              <p:nvPr/>
            </p:nvSpPr>
            <p:spPr>
              <a:xfrm>
                <a:off x="24205480" y="10408546"/>
                <a:ext cx="8078645" cy="2186904"/>
              </a:xfrm>
              <a:prstGeom prst="rect">
                <a:avLst/>
              </a:prstGeom>
              <a:gradFill>
                <a:gsLst>
                  <a:gs pos="0">
                    <a:srgbClr val="E7FDFA"/>
                  </a:gs>
                  <a:gs pos="100000">
                    <a:srgbClr val="16E7CF">
                      <a:hueOff val="-85259"/>
                      <a:satOff val="14347"/>
                      <a:lumOff val="22373"/>
                    </a:srgbClr>
                  </a:gs>
                </a:gsLst>
                <a:lin ang="5400000"/>
              </a:gradFill>
              <a:ln w="38100">
                <a:solidFill>
                  <a:srgbClr val="000000"/>
                </a:solidFill>
                <a:miter lim="400000"/>
              </a:ln>
            </p:spPr>
            <p:txBody>
              <a:bodyPr lIns="71437" tIns="71437" rIns="71437" bIns="71437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9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39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89" name="Translation Lookaside Buffer (TLB)"/>
              <p:cNvSpPr txBox="1"/>
              <p:nvPr/>
            </p:nvSpPr>
            <p:spPr>
              <a:xfrm>
                <a:off x="24583923" y="11918631"/>
                <a:ext cx="7667829" cy="68841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71437" tIns="71437" rIns="71437" bIns="71437" anchor="ctr">
                <a:spAutoFit/>
              </a:bodyPr>
              <a:lstStyle>
                <a:lvl1pPr>
                  <a:defRPr sz="3600" u="sng"/>
                </a:lvl1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3600" b="0" i="0" u="sng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Translation Lookaside Buffer (TLB)</a:t>
                </a:r>
              </a:p>
            </p:txBody>
          </p:sp>
          <p:sp>
            <p:nvSpPr>
              <p:cNvPr id="590" name="TLB Entry"/>
              <p:cNvSpPr txBox="1"/>
              <p:nvPr/>
            </p:nvSpPr>
            <p:spPr>
              <a:xfrm>
                <a:off x="24671417" y="10448823"/>
                <a:ext cx="2362825" cy="69826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71437" tIns="71437" rIns="71437" bIns="71437" anchor="ctr">
                <a:spAutoFit/>
              </a:bodyPr>
              <a:lstStyle>
                <a:lvl1pPr>
                  <a:defRPr sz="3600"/>
                </a:lvl1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36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TLB Entry</a:t>
                </a:r>
              </a:p>
            </p:txBody>
          </p:sp>
          <p:grpSp>
            <p:nvGrpSpPr>
              <p:cNvPr id="591" name="Group"/>
              <p:cNvGrpSpPr/>
              <p:nvPr/>
            </p:nvGrpSpPr>
            <p:grpSpPr>
              <a:xfrm>
                <a:off x="28953628" y="11096317"/>
                <a:ext cx="719223" cy="811362"/>
                <a:chOff x="0" y="0"/>
                <a:chExt cx="719221" cy="811360"/>
              </a:xfrm>
            </p:grpSpPr>
            <p:sp>
              <p:nvSpPr>
                <p:cNvPr id="592" name="Rectangle"/>
                <p:cNvSpPr/>
                <p:nvPr/>
              </p:nvSpPr>
              <p:spPr>
                <a:xfrm>
                  <a:off x="-1" y="-1"/>
                  <a:ext cx="719223" cy="811362"/>
                </a:xfrm>
                <a:prstGeom prst="rect">
                  <a:avLst/>
                </a:prstGeom>
                <a:solidFill>
                  <a:srgbClr val="FFFFFF"/>
                </a:soli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5700" b="0"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kumimoji="0" sz="57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593" name="…"/>
                <p:cNvSpPr txBox="1"/>
                <p:nvPr/>
              </p:nvSpPr>
              <p:spPr>
                <a:xfrm>
                  <a:off x="56026" y="61473"/>
                  <a:ext cx="591160" cy="68841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71437" tIns="71437" rIns="71437" bIns="71437" numCol="1" anchor="ctr">
                  <a:noAutofit/>
                </a:bodyPr>
                <a:lstStyle>
                  <a:lvl1pPr>
                    <a:defRPr sz="4000"/>
                  </a:lvl1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40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…</a:t>
                  </a:r>
                </a:p>
              </p:txBody>
            </p:sp>
          </p:grpSp>
          <p:sp>
            <p:nvSpPr>
              <p:cNvPr id="594" name="Rectangle"/>
              <p:cNvSpPr/>
              <p:nvPr/>
            </p:nvSpPr>
            <p:spPr>
              <a:xfrm>
                <a:off x="25157160" y="11096317"/>
                <a:ext cx="1834379" cy="81136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miter lim="400000"/>
              </a:ln>
            </p:spPr>
            <p:txBody>
              <a:bodyPr lIns="71437" tIns="71437" rIns="71437" bIns="71437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7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5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95" name="VPN"/>
              <p:cNvSpPr txBox="1"/>
              <p:nvPr/>
            </p:nvSpPr>
            <p:spPr>
              <a:xfrm>
                <a:off x="25470476" y="11218617"/>
                <a:ext cx="2037724" cy="84946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71437" tIns="71437" rIns="71437" bIns="71437" anchor="ctr"/>
              <a:lstStyle>
                <a:lvl1pPr>
                  <a:lnSpc>
                    <a:spcPts val="2100"/>
                  </a:lnSpc>
                  <a:defRPr sz="4000"/>
                </a:lvl1pPr>
              </a:lstStyle>
              <a:p>
                <a:pPr marL="0" marR="0" lvl="0" indent="0" defTabSz="914400" eaLnBrk="1" fontAlgn="auto" latinLnBrk="0" hangingPunct="1">
                  <a:lnSpc>
                    <a:spcPts val="2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4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VPN </a:t>
                </a:r>
              </a:p>
            </p:txBody>
          </p:sp>
          <p:sp>
            <p:nvSpPr>
              <p:cNvPr id="596" name="Rectangle"/>
              <p:cNvSpPr/>
              <p:nvPr/>
            </p:nvSpPr>
            <p:spPr>
              <a:xfrm>
                <a:off x="26987224" y="11096317"/>
                <a:ext cx="1975325" cy="81136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miter lim="400000"/>
              </a:ln>
            </p:spPr>
            <p:txBody>
              <a:bodyPr lIns="71437" tIns="71437" rIns="71437" bIns="71437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7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5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597" name="PPN"/>
              <p:cNvSpPr txBox="1"/>
              <p:nvPr/>
            </p:nvSpPr>
            <p:spPr>
              <a:xfrm>
                <a:off x="27375475" y="11218617"/>
                <a:ext cx="2037725" cy="84946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71437" tIns="71437" rIns="71437" bIns="71437" anchor="ctr"/>
              <a:lstStyle>
                <a:lvl1pPr>
                  <a:lnSpc>
                    <a:spcPts val="2100"/>
                  </a:lnSpc>
                  <a:defRPr sz="4000"/>
                </a:lvl1pPr>
              </a:lstStyle>
              <a:p>
                <a:pPr marL="0" marR="0" lvl="0" indent="0" defTabSz="914400" eaLnBrk="1" fontAlgn="auto" latinLnBrk="0" hangingPunct="1">
                  <a:lnSpc>
                    <a:spcPts val="2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4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PPN </a:t>
                </a:r>
              </a:p>
            </p:txBody>
          </p:sp>
          <p:sp>
            <p:nvSpPr>
              <p:cNvPr id="598" name="Core"/>
              <p:cNvSpPr/>
              <p:nvPr/>
            </p:nvSpPr>
            <p:spPr>
              <a:xfrm>
                <a:off x="24368776" y="9333703"/>
                <a:ext cx="1975325" cy="961427"/>
              </a:xfrm>
              <a:prstGeom prst="rect">
                <a:avLst/>
              </a:prstGeom>
              <a:gradFill>
                <a:gsLst>
                  <a:gs pos="0">
                    <a:srgbClr val="CEEDFF"/>
                  </a:gs>
                  <a:gs pos="100000">
                    <a:srgbClr val="00A2FF">
                      <a:lumOff val="16847"/>
                    </a:srgbClr>
                  </a:gs>
                </a:gsLst>
                <a:lin ang="5400000"/>
              </a:gradFill>
              <a:ln w="38100">
                <a:solidFill>
                  <a:srgbClr val="000000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71437" tIns="71437" rIns="71437" bIns="71437" anchor="ctr"/>
              <a:lstStyle>
                <a:lvl1pPr>
                  <a:defRPr sz="4000" b="0">
                    <a:latin typeface="+mn-lt"/>
                    <a:ea typeface="+mn-ea"/>
                    <a:cs typeface="+mn-cs"/>
                    <a:sym typeface="Helvetica Neue Medium"/>
                  </a:defRPr>
                </a:lvl1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4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Core</a:t>
                </a:r>
              </a:p>
            </p:txBody>
          </p:sp>
          <p:sp>
            <p:nvSpPr>
              <p:cNvPr id="599" name="SRAM Cache Hierarchy"/>
              <p:cNvSpPr/>
              <p:nvPr/>
            </p:nvSpPr>
            <p:spPr>
              <a:xfrm>
                <a:off x="24367133" y="12739648"/>
                <a:ext cx="7272736" cy="811361"/>
              </a:xfrm>
              <a:prstGeom prst="rect">
                <a:avLst/>
              </a:prstGeom>
              <a:gradFill>
                <a:gsLst>
                  <a:gs pos="0">
                    <a:srgbClr val="EBFAE3"/>
                  </a:gs>
                  <a:gs pos="100000">
                    <a:srgbClr val="61D836">
                      <a:hueOff val="-274225"/>
                      <a:satOff val="26768"/>
                      <a:lumOff val="11368"/>
                    </a:srgbClr>
                  </a:gs>
                </a:gsLst>
                <a:lin ang="5400000"/>
              </a:gradFill>
              <a:ln w="38100">
                <a:solidFill>
                  <a:srgbClr val="000000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71437" tIns="71437" rIns="71437" bIns="71437" anchor="ctr"/>
              <a:lstStyle>
                <a:lvl1pPr>
                  <a:lnSpc>
                    <a:spcPct val="80000"/>
                  </a:lnSpc>
                  <a:defRPr sz="4000" b="0">
                    <a:latin typeface="+mn-lt"/>
                    <a:ea typeface="+mn-ea"/>
                    <a:cs typeface="+mn-cs"/>
                    <a:sym typeface="Helvetica Neue Medium"/>
                  </a:defRPr>
                </a:lvl1pPr>
              </a:lstStyle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4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SRAM Cache Hierarchy</a:t>
                </a:r>
              </a:p>
            </p:txBody>
          </p:sp>
          <p:grpSp>
            <p:nvGrpSpPr>
              <p:cNvPr id="600" name="Group"/>
              <p:cNvGrpSpPr/>
              <p:nvPr/>
            </p:nvGrpSpPr>
            <p:grpSpPr>
              <a:xfrm>
                <a:off x="24367962" y="13650757"/>
                <a:ext cx="7291575" cy="3135194"/>
                <a:chOff x="0" y="0"/>
                <a:chExt cx="7291574" cy="3135193"/>
              </a:xfrm>
            </p:grpSpPr>
            <p:sp>
              <p:nvSpPr>
                <p:cNvPr id="601" name="Rectangle"/>
                <p:cNvSpPr/>
                <p:nvPr/>
              </p:nvSpPr>
              <p:spPr>
                <a:xfrm>
                  <a:off x="-1" y="-1"/>
                  <a:ext cx="7271078" cy="309514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FED3"/>
                    </a:gs>
                    <a:gs pos="100000">
                      <a:srgbClr val="FAE232">
                        <a:hueOff val="366961"/>
                        <a:satOff val="4172"/>
                        <a:lumOff val="11129"/>
                      </a:srgbClr>
                    </a:gs>
                  </a:gsLst>
                  <a:lin ang="5400000" scaled="0"/>
                </a:gra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4400" b="0"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kumimoji="0" sz="4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602" name="Memory Controller"/>
                <p:cNvSpPr txBox="1"/>
                <p:nvPr/>
              </p:nvSpPr>
              <p:spPr>
                <a:xfrm>
                  <a:off x="2762541" y="2288126"/>
                  <a:ext cx="4529034" cy="84706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71437" tIns="71437" rIns="71437" bIns="71437" numCol="1" anchor="ctr">
                  <a:noAutofit/>
                </a:bodyPr>
                <a:lstStyle>
                  <a:lvl1pPr>
                    <a:lnSpc>
                      <a:spcPct val="80000"/>
                    </a:lnSpc>
                    <a:defRPr sz="3600" u="sng"/>
                  </a:lvl1pPr>
                </a:lstStyle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sz="3600" b="1" i="0" u="sng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Memory Controller</a:t>
                  </a:r>
                </a:p>
              </p:txBody>
            </p:sp>
          </p:grpSp>
          <p:sp>
            <p:nvSpPr>
              <p:cNvPr id="603" name="Rectangle"/>
              <p:cNvSpPr/>
              <p:nvPr/>
            </p:nvSpPr>
            <p:spPr>
              <a:xfrm>
                <a:off x="24358093" y="16869120"/>
                <a:ext cx="3323954" cy="1105559"/>
              </a:xfrm>
              <a:prstGeom prst="rect">
                <a:avLst/>
              </a:prstGeom>
              <a:gradFill>
                <a:gsLst>
                  <a:gs pos="0">
                    <a:srgbClr val="F8E3A5"/>
                  </a:gs>
                  <a:gs pos="100000">
                    <a:srgbClr val="FAE232">
                      <a:hueOff val="-461056"/>
                      <a:satOff val="4338"/>
                      <a:lumOff val="-10225"/>
                    </a:srgbClr>
                  </a:gs>
                </a:gsLst>
                <a:lin ang="5400000"/>
              </a:gradFill>
              <a:ln w="38100">
                <a:solidFill>
                  <a:srgbClr val="000000"/>
                </a:solidFill>
                <a:miter lim="400000"/>
              </a:ln>
            </p:spPr>
            <p:txBody>
              <a:bodyPr lIns="71437" tIns="71437" rIns="71437" bIns="71437" anchor="ctr"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4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4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04" name="In-Package…"/>
              <p:cNvSpPr txBox="1"/>
              <p:nvPr/>
            </p:nvSpPr>
            <p:spPr>
              <a:xfrm>
                <a:off x="24404372" y="16796286"/>
                <a:ext cx="3111120" cy="125122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71437" tIns="71437" rIns="71437" bIns="71437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0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r>
                  <a:rPr kumimoji="0" sz="4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In-Package </a:t>
                </a:r>
              </a:p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0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r>
                  <a:rPr kumimoji="0" sz="4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DRAM</a:t>
                </a:r>
              </a:p>
            </p:txBody>
          </p:sp>
          <p:grpSp>
            <p:nvGrpSpPr>
              <p:cNvPr id="605" name="Group"/>
              <p:cNvGrpSpPr/>
              <p:nvPr/>
            </p:nvGrpSpPr>
            <p:grpSpPr>
              <a:xfrm>
                <a:off x="27800128" y="16859456"/>
                <a:ext cx="3839497" cy="1353639"/>
                <a:chOff x="0" y="0"/>
                <a:chExt cx="3839496" cy="1353637"/>
              </a:xfrm>
            </p:grpSpPr>
            <p:sp>
              <p:nvSpPr>
                <p:cNvPr id="606" name="Rectangle"/>
                <p:cNvSpPr/>
                <p:nvPr/>
              </p:nvSpPr>
              <p:spPr>
                <a:xfrm>
                  <a:off x="0" y="-1"/>
                  <a:ext cx="3839497" cy="135363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1B8"/>
                    </a:gs>
                    <a:gs pos="100000">
                      <a:srgbClr val="FAE232">
                        <a:hueOff val="-1081314"/>
                        <a:satOff val="4338"/>
                        <a:lumOff val="-8931"/>
                      </a:srgbClr>
                    </a:gs>
                  </a:gsLst>
                  <a:lin ang="5400000" scaled="0"/>
                </a:gradFill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4400" b="0"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kumimoji="0" sz="4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607" name="Off-Package…"/>
                <p:cNvSpPr txBox="1"/>
                <p:nvPr/>
              </p:nvSpPr>
              <p:spPr>
                <a:xfrm>
                  <a:off x="189637" y="15682"/>
                  <a:ext cx="3375561" cy="132227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4000" b="0"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r>
                    <a:rPr kumimoji="0" sz="40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rPr>
                    <a:t>Off-Package 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4000" b="0"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r>
                    <a:rPr kumimoji="0" sz="40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rPr>
                    <a:t>DRAM</a:t>
                  </a:r>
                </a:p>
              </p:txBody>
            </p:sp>
          </p:grpSp>
          <p:sp>
            <p:nvSpPr>
              <p:cNvPr id="608" name="Line"/>
              <p:cNvSpPr/>
              <p:nvPr/>
            </p:nvSpPr>
            <p:spPr>
              <a:xfrm flipV="1">
                <a:off x="23955721" y="8164574"/>
                <a:ext cx="1" cy="10048861"/>
              </a:xfrm>
              <a:prstGeom prst="line">
                <a:avLst/>
              </a:prstGeom>
              <a:ln w="50800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</p:spPr>
            <p:txBody>
              <a:bodyPr lIns="71437" tIns="71437" rIns="71437" bIns="71437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09" name="Hardware"/>
              <p:cNvSpPr txBox="1"/>
              <p:nvPr/>
            </p:nvSpPr>
            <p:spPr>
              <a:xfrm>
                <a:off x="23976523" y="8154920"/>
                <a:ext cx="2898167" cy="81246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71437" tIns="71437" rIns="71437" bIns="71437" anchor="ctr">
                <a:spAutoFit/>
              </a:bodyPr>
              <a:lstStyle>
                <a:lvl1pPr>
                  <a:defRPr sz="4400" u="sng"/>
                </a:lvl1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4400" b="0" i="0" u="sng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Hardware </a:t>
                </a:r>
              </a:p>
            </p:txBody>
          </p:sp>
          <p:sp>
            <p:nvSpPr>
              <p:cNvPr id="610" name="Software"/>
              <p:cNvSpPr txBox="1"/>
              <p:nvPr/>
            </p:nvSpPr>
            <p:spPr>
              <a:xfrm>
                <a:off x="20977956" y="8167999"/>
                <a:ext cx="2701468" cy="81246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71437" tIns="71437" rIns="71437" bIns="71437" anchor="ctr">
                <a:spAutoFit/>
              </a:bodyPr>
              <a:lstStyle>
                <a:lvl1pPr>
                  <a:defRPr sz="4400" u="sng"/>
                </a:lvl1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4400" b="0" i="0" u="sng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Software </a:t>
                </a:r>
              </a:p>
            </p:txBody>
          </p:sp>
          <p:sp>
            <p:nvSpPr>
              <p:cNvPr id="611" name="Cached…"/>
              <p:cNvSpPr/>
              <p:nvPr/>
            </p:nvSpPr>
            <p:spPr>
              <a:xfrm>
                <a:off x="28688182" y="9597489"/>
                <a:ext cx="1719581" cy="1018455"/>
              </a:xfrm>
              <a:prstGeom prst="rect">
                <a:avLst/>
              </a:prstGeom>
              <a:solidFill>
                <a:srgbClr val="FFFFFF"/>
              </a:solidFill>
              <a:ln w="88900">
                <a:solidFill>
                  <a:srgbClr val="FF644E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71437" tIns="71437" rIns="71437" bIns="71437" anchor="ctr"/>
              <a:lstStyle/>
              <a:p>
                <a:pPr marL="0" marR="0" lvl="0" indent="0" algn="ctr" defTabSz="914400" eaLnBrk="1" fontAlgn="auto" latinLnBrk="0" hangingPunct="1">
                  <a:lnSpc>
                    <a:spcPts val="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8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r>
                  <a:rPr kumimoji="0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Cached</a:t>
                </a:r>
              </a:p>
              <a:p>
                <a:pPr marL="0" marR="0" lvl="0" indent="0" algn="ctr" defTabSz="914400" eaLnBrk="1" fontAlgn="auto" latinLnBrk="0" hangingPunct="1">
                  <a:lnSpc>
                    <a:spcPts val="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8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r>
                  <a:rPr kumimoji="0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(1 bit)</a:t>
                </a:r>
              </a:p>
            </p:txBody>
          </p:sp>
          <p:sp>
            <p:nvSpPr>
              <p:cNvPr id="612" name="Way…"/>
              <p:cNvSpPr/>
              <p:nvPr/>
            </p:nvSpPr>
            <p:spPr>
              <a:xfrm>
                <a:off x="30400154" y="9597489"/>
                <a:ext cx="1719580" cy="1018455"/>
              </a:xfrm>
              <a:prstGeom prst="rect">
                <a:avLst/>
              </a:prstGeom>
              <a:solidFill>
                <a:srgbClr val="FFFFFF"/>
              </a:solidFill>
              <a:ln w="88900">
                <a:solidFill>
                  <a:srgbClr val="FF644E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71437" tIns="71437" rIns="71437" bIns="71437" anchor="ctr"/>
              <a:lstStyle/>
              <a:p>
                <a:pPr marL="0" marR="0" lvl="0" indent="0" algn="ctr" defTabSz="914400" eaLnBrk="1" fontAlgn="auto" latinLnBrk="0" hangingPunct="1">
                  <a:lnSpc>
                    <a:spcPts val="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8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r>
                  <a:rPr kumimoji="0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Way</a:t>
                </a:r>
              </a:p>
              <a:p>
                <a:pPr marL="0" marR="0" lvl="0" indent="0" algn="ctr" defTabSz="914400" eaLnBrk="1" fontAlgn="auto" latinLnBrk="0" hangingPunct="1">
                  <a:lnSpc>
                    <a:spcPts val="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8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r>
                  <a:rPr kumimoji="0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(2 bits)</a:t>
                </a:r>
              </a:p>
            </p:txBody>
          </p:sp>
          <p:sp>
            <p:nvSpPr>
              <p:cNvPr id="613" name="Line"/>
              <p:cNvSpPr/>
              <p:nvPr/>
            </p:nvSpPr>
            <p:spPr>
              <a:xfrm flipH="1" flipV="1">
                <a:off x="28686390" y="10629478"/>
                <a:ext cx="960572" cy="458880"/>
              </a:xfrm>
              <a:prstGeom prst="line">
                <a:avLst/>
              </a:prstGeom>
              <a:ln w="88900">
                <a:solidFill>
                  <a:srgbClr val="FF644E"/>
                </a:solidFill>
                <a:prstDash val="sysDot"/>
                <a:miter lim="400000"/>
              </a:ln>
            </p:spPr>
            <p:txBody>
              <a:bodyPr lIns="71437" tIns="71437" rIns="71437" bIns="71437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14" name="Rectangle"/>
              <p:cNvSpPr/>
              <p:nvPr/>
            </p:nvSpPr>
            <p:spPr>
              <a:xfrm>
                <a:off x="29670335" y="11096317"/>
                <a:ext cx="2298055" cy="811362"/>
              </a:xfrm>
              <a:prstGeom prst="rect">
                <a:avLst/>
              </a:prstGeom>
              <a:solidFill>
                <a:srgbClr val="FFFFFF"/>
              </a:solidFill>
              <a:ln w="63500">
                <a:solidFill>
                  <a:srgbClr val="FF644E"/>
                </a:solidFill>
                <a:miter lim="400000"/>
              </a:ln>
            </p:spPr>
            <p:txBody>
              <a:bodyPr lIns="71437" tIns="71437" rIns="71437" bIns="71437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7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5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15" name="Mapping"/>
              <p:cNvSpPr txBox="1"/>
              <p:nvPr/>
            </p:nvSpPr>
            <p:spPr>
              <a:xfrm>
                <a:off x="29679387" y="11200797"/>
                <a:ext cx="2336155" cy="84946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71437" tIns="71437" rIns="71437" bIns="71437" anchor="ctr"/>
              <a:lstStyle>
                <a:lvl1pPr>
                  <a:lnSpc>
                    <a:spcPts val="2100"/>
                  </a:lnSpc>
                  <a:defRPr sz="4000">
                    <a:solidFill>
                      <a:schemeClr val="accent5"/>
                    </a:solidFill>
                  </a:defRPr>
                </a:lvl1pPr>
              </a:lstStyle>
              <a:p>
                <a:pPr marL="0" marR="0" lvl="0" indent="0" defTabSz="914400" eaLnBrk="1" fontAlgn="auto" latinLnBrk="0" hangingPunct="1">
                  <a:lnSpc>
                    <a:spcPts val="2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644E"/>
                    </a:solidFill>
                    <a:effectLst/>
                    <a:uLnTx/>
                    <a:uFillTx/>
                  </a:rPr>
                  <a:t>Mapping</a:t>
                </a:r>
              </a:p>
            </p:txBody>
          </p:sp>
          <p:sp>
            <p:nvSpPr>
              <p:cNvPr id="616" name="Line"/>
              <p:cNvSpPr/>
              <p:nvPr/>
            </p:nvSpPr>
            <p:spPr>
              <a:xfrm flipV="1">
                <a:off x="31987397" y="10638628"/>
                <a:ext cx="140647" cy="426029"/>
              </a:xfrm>
              <a:prstGeom prst="line">
                <a:avLst/>
              </a:prstGeom>
              <a:ln w="88900">
                <a:solidFill>
                  <a:srgbClr val="FF644E"/>
                </a:solidFill>
                <a:prstDash val="sysDot"/>
                <a:miter lim="400000"/>
              </a:ln>
            </p:spPr>
            <p:txBody>
              <a:bodyPr lIns="71437" tIns="71437" rIns="71437" bIns="71437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17" name="Tag Buffer"/>
              <p:cNvSpPr txBox="1"/>
              <p:nvPr/>
            </p:nvSpPr>
            <p:spPr>
              <a:xfrm>
                <a:off x="24425986" y="13944492"/>
                <a:ext cx="2721898" cy="75982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71437" tIns="71437" rIns="71437" bIns="71437" anchor="ctr">
                <a:spAutoFit/>
              </a:bodyPr>
              <a:lstStyle>
                <a:lvl1pPr>
                  <a:defRPr sz="4000"/>
                </a:lvl1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4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Tag Buffer</a:t>
                </a:r>
              </a:p>
            </p:txBody>
          </p:sp>
          <p:grpSp>
            <p:nvGrpSpPr>
              <p:cNvPr id="618" name="Group"/>
              <p:cNvGrpSpPr/>
              <p:nvPr/>
            </p:nvGrpSpPr>
            <p:grpSpPr>
              <a:xfrm>
                <a:off x="24637744" y="14729452"/>
                <a:ext cx="2165789" cy="424234"/>
                <a:chOff x="0" y="0"/>
                <a:chExt cx="2165787" cy="424232"/>
              </a:xfrm>
            </p:grpSpPr>
            <p:grpSp>
              <p:nvGrpSpPr>
                <p:cNvPr id="619" name="Group"/>
                <p:cNvGrpSpPr/>
                <p:nvPr/>
              </p:nvGrpSpPr>
              <p:grpSpPr>
                <a:xfrm>
                  <a:off x="0" y="0"/>
                  <a:ext cx="2165788" cy="196161"/>
                  <a:chOff x="0" y="0"/>
                  <a:chExt cx="2165787" cy="196160"/>
                </a:xfrm>
              </p:grpSpPr>
              <p:grpSp>
                <p:nvGrpSpPr>
                  <p:cNvPr id="633" name="Group"/>
                  <p:cNvGrpSpPr/>
                  <p:nvPr/>
                </p:nvGrpSpPr>
                <p:grpSpPr>
                  <a:xfrm>
                    <a:off x="0" y="0"/>
                    <a:ext cx="517963" cy="196161"/>
                    <a:chOff x="0" y="0"/>
                    <a:chExt cx="517962" cy="196160"/>
                  </a:xfrm>
                </p:grpSpPr>
                <p:sp>
                  <p:nvSpPr>
                    <p:cNvPr id="643" name="Rectangle"/>
                    <p:cNvSpPr/>
                    <p:nvPr/>
                  </p:nvSpPr>
                  <p:spPr>
                    <a:xfrm>
                      <a:off x="0" y="0"/>
                      <a:ext cx="262965" cy="196161"/>
                    </a:xfrm>
                    <a:prstGeom prst="rect">
                      <a:avLst/>
                    </a:prstGeom>
                    <a:solidFill>
                      <a:srgbClr val="929292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7" tIns="71437" rIns="71437" bIns="71437" numCol="1" anchor="ctr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5700" b="0"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endParaRPr kumimoji="0" sz="5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644" name="Rectangle"/>
                    <p:cNvSpPr/>
                    <p:nvPr/>
                  </p:nvSpPr>
                  <p:spPr>
                    <a:xfrm>
                      <a:off x="254998" y="0"/>
                      <a:ext cx="262965" cy="19616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7" tIns="71437" rIns="71437" bIns="71437" numCol="1" anchor="ctr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5700" b="0"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endParaRPr kumimoji="0" sz="5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634" name="Group"/>
                  <p:cNvGrpSpPr/>
                  <p:nvPr/>
                </p:nvGrpSpPr>
                <p:grpSpPr>
                  <a:xfrm>
                    <a:off x="549275" y="0"/>
                    <a:ext cx="517963" cy="196161"/>
                    <a:chOff x="0" y="0"/>
                    <a:chExt cx="517962" cy="196160"/>
                  </a:xfrm>
                </p:grpSpPr>
                <p:sp>
                  <p:nvSpPr>
                    <p:cNvPr id="641" name="Rectangle"/>
                    <p:cNvSpPr/>
                    <p:nvPr/>
                  </p:nvSpPr>
                  <p:spPr>
                    <a:xfrm>
                      <a:off x="0" y="0"/>
                      <a:ext cx="262965" cy="196161"/>
                    </a:xfrm>
                    <a:prstGeom prst="rect">
                      <a:avLst/>
                    </a:prstGeom>
                    <a:solidFill>
                      <a:srgbClr val="929292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7" tIns="71437" rIns="71437" bIns="71437" numCol="1" anchor="ctr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5700" b="0"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endParaRPr kumimoji="0" sz="5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642" name="Rectangle"/>
                    <p:cNvSpPr/>
                    <p:nvPr/>
                  </p:nvSpPr>
                  <p:spPr>
                    <a:xfrm>
                      <a:off x="254998" y="0"/>
                      <a:ext cx="262965" cy="19616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7" tIns="71437" rIns="71437" bIns="71437" numCol="1" anchor="ctr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5700" b="0"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endParaRPr kumimoji="0" sz="5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635" name="Group"/>
                  <p:cNvGrpSpPr/>
                  <p:nvPr/>
                </p:nvGrpSpPr>
                <p:grpSpPr>
                  <a:xfrm>
                    <a:off x="1098550" y="0"/>
                    <a:ext cx="517963" cy="196161"/>
                    <a:chOff x="0" y="0"/>
                    <a:chExt cx="517962" cy="196160"/>
                  </a:xfrm>
                </p:grpSpPr>
                <p:sp>
                  <p:nvSpPr>
                    <p:cNvPr id="639" name="Rectangle"/>
                    <p:cNvSpPr/>
                    <p:nvPr/>
                  </p:nvSpPr>
                  <p:spPr>
                    <a:xfrm>
                      <a:off x="0" y="0"/>
                      <a:ext cx="262965" cy="196161"/>
                    </a:xfrm>
                    <a:prstGeom prst="rect">
                      <a:avLst/>
                    </a:prstGeom>
                    <a:solidFill>
                      <a:srgbClr val="929292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7" tIns="71437" rIns="71437" bIns="71437" numCol="1" anchor="ctr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5700" b="0"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endParaRPr kumimoji="0" sz="5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640" name="Rectangle"/>
                    <p:cNvSpPr/>
                    <p:nvPr/>
                  </p:nvSpPr>
                  <p:spPr>
                    <a:xfrm>
                      <a:off x="254998" y="0"/>
                      <a:ext cx="262965" cy="19616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7" tIns="71437" rIns="71437" bIns="71437" numCol="1" anchor="ctr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5700" b="0"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endParaRPr kumimoji="0" sz="5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636" name="Group"/>
                  <p:cNvGrpSpPr/>
                  <p:nvPr/>
                </p:nvGrpSpPr>
                <p:grpSpPr>
                  <a:xfrm>
                    <a:off x="1647825" y="0"/>
                    <a:ext cx="517963" cy="196161"/>
                    <a:chOff x="0" y="0"/>
                    <a:chExt cx="517962" cy="196160"/>
                  </a:xfrm>
                </p:grpSpPr>
                <p:sp>
                  <p:nvSpPr>
                    <p:cNvPr id="637" name="Rectangle"/>
                    <p:cNvSpPr/>
                    <p:nvPr/>
                  </p:nvSpPr>
                  <p:spPr>
                    <a:xfrm>
                      <a:off x="0" y="0"/>
                      <a:ext cx="262965" cy="196161"/>
                    </a:xfrm>
                    <a:prstGeom prst="rect">
                      <a:avLst/>
                    </a:prstGeom>
                    <a:solidFill>
                      <a:srgbClr val="929292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7" tIns="71437" rIns="71437" bIns="71437" numCol="1" anchor="ctr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5700" b="0"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endParaRPr kumimoji="0" sz="5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638" name="Rectangle"/>
                    <p:cNvSpPr/>
                    <p:nvPr/>
                  </p:nvSpPr>
                  <p:spPr>
                    <a:xfrm>
                      <a:off x="254998" y="0"/>
                      <a:ext cx="262965" cy="19616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7" tIns="71437" rIns="71437" bIns="71437" numCol="1" anchor="ctr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5700" b="0"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endParaRPr kumimoji="0" sz="5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</p:grpSp>
            <p:grpSp>
              <p:nvGrpSpPr>
                <p:cNvPr id="620" name="Group"/>
                <p:cNvGrpSpPr/>
                <p:nvPr/>
              </p:nvGrpSpPr>
              <p:grpSpPr>
                <a:xfrm>
                  <a:off x="0" y="228071"/>
                  <a:ext cx="2165788" cy="196162"/>
                  <a:chOff x="0" y="0"/>
                  <a:chExt cx="2165787" cy="196160"/>
                </a:xfrm>
              </p:grpSpPr>
              <p:grpSp>
                <p:nvGrpSpPr>
                  <p:cNvPr id="621" name="Group"/>
                  <p:cNvGrpSpPr/>
                  <p:nvPr/>
                </p:nvGrpSpPr>
                <p:grpSpPr>
                  <a:xfrm>
                    <a:off x="0" y="0"/>
                    <a:ext cx="517963" cy="196161"/>
                    <a:chOff x="0" y="0"/>
                    <a:chExt cx="517962" cy="196160"/>
                  </a:xfrm>
                </p:grpSpPr>
                <p:sp>
                  <p:nvSpPr>
                    <p:cNvPr id="631" name="Rectangle"/>
                    <p:cNvSpPr/>
                    <p:nvPr/>
                  </p:nvSpPr>
                  <p:spPr>
                    <a:xfrm>
                      <a:off x="0" y="0"/>
                      <a:ext cx="262965" cy="196161"/>
                    </a:xfrm>
                    <a:prstGeom prst="rect">
                      <a:avLst/>
                    </a:prstGeom>
                    <a:solidFill>
                      <a:srgbClr val="929292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7" tIns="71437" rIns="71437" bIns="71437" numCol="1" anchor="ctr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5700" b="0"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endParaRPr kumimoji="0" sz="5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632" name="Rectangle"/>
                    <p:cNvSpPr/>
                    <p:nvPr/>
                  </p:nvSpPr>
                  <p:spPr>
                    <a:xfrm>
                      <a:off x="254998" y="0"/>
                      <a:ext cx="262965" cy="19616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7" tIns="71437" rIns="71437" bIns="71437" numCol="1" anchor="ctr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5700" b="0"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endParaRPr kumimoji="0" sz="5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622" name="Group"/>
                  <p:cNvGrpSpPr/>
                  <p:nvPr/>
                </p:nvGrpSpPr>
                <p:grpSpPr>
                  <a:xfrm>
                    <a:off x="549275" y="0"/>
                    <a:ext cx="517963" cy="196161"/>
                    <a:chOff x="0" y="0"/>
                    <a:chExt cx="517962" cy="196160"/>
                  </a:xfrm>
                </p:grpSpPr>
                <p:sp>
                  <p:nvSpPr>
                    <p:cNvPr id="629" name="Rectangle"/>
                    <p:cNvSpPr/>
                    <p:nvPr/>
                  </p:nvSpPr>
                  <p:spPr>
                    <a:xfrm>
                      <a:off x="0" y="0"/>
                      <a:ext cx="262965" cy="196161"/>
                    </a:xfrm>
                    <a:prstGeom prst="rect">
                      <a:avLst/>
                    </a:prstGeom>
                    <a:solidFill>
                      <a:srgbClr val="929292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7" tIns="71437" rIns="71437" bIns="71437" numCol="1" anchor="ctr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5700" b="0"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endParaRPr kumimoji="0" sz="5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630" name="Rectangle"/>
                    <p:cNvSpPr/>
                    <p:nvPr/>
                  </p:nvSpPr>
                  <p:spPr>
                    <a:xfrm>
                      <a:off x="254998" y="0"/>
                      <a:ext cx="262965" cy="19616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7" tIns="71437" rIns="71437" bIns="71437" numCol="1" anchor="ctr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5700" b="0"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endParaRPr kumimoji="0" sz="5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623" name="Group"/>
                  <p:cNvGrpSpPr/>
                  <p:nvPr/>
                </p:nvGrpSpPr>
                <p:grpSpPr>
                  <a:xfrm>
                    <a:off x="1098550" y="0"/>
                    <a:ext cx="517963" cy="196161"/>
                    <a:chOff x="0" y="0"/>
                    <a:chExt cx="517962" cy="196160"/>
                  </a:xfrm>
                </p:grpSpPr>
                <p:sp>
                  <p:nvSpPr>
                    <p:cNvPr id="627" name="Rectangle"/>
                    <p:cNvSpPr/>
                    <p:nvPr/>
                  </p:nvSpPr>
                  <p:spPr>
                    <a:xfrm>
                      <a:off x="0" y="0"/>
                      <a:ext cx="262965" cy="196161"/>
                    </a:xfrm>
                    <a:prstGeom prst="rect">
                      <a:avLst/>
                    </a:prstGeom>
                    <a:solidFill>
                      <a:srgbClr val="929292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7" tIns="71437" rIns="71437" bIns="71437" numCol="1" anchor="ctr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5700" b="0"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endParaRPr kumimoji="0" sz="5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628" name="Rectangle"/>
                    <p:cNvSpPr/>
                    <p:nvPr/>
                  </p:nvSpPr>
                  <p:spPr>
                    <a:xfrm>
                      <a:off x="254998" y="0"/>
                      <a:ext cx="262965" cy="19616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7" tIns="71437" rIns="71437" bIns="71437" numCol="1" anchor="ctr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5700" b="0"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endParaRPr kumimoji="0" sz="5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624" name="Group"/>
                  <p:cNvGrpSpPr/>
                  <p:nvPr/>
                </p:nvGrpSpPr>
                <p:grpSpPr>
                  <a:xfrm>
                    <a:off x="1647825" y="0"/>
                    <a:ext cx="517963" cy="196161"/>
                    <a:chOff x="0" y="0"/>
                    <a:chExt cx="517962" cy="196160"/>
                  </a:xfrm>
                </p:grpSpPr>
                <p:sp>
                  <p:nvSpPr>
                    <p:cNvPr id="625" name="Rectangle"/>
                    <p:cNvSpPr/>
                    <p:nvPr/>
                  </p:nvSpPr>
                  <p:spPr>
                    <a:xfrm>
                      <a:off x="0" y="0"/>
                      <a:ext cx="262965" cy="196161"/>
                    </a:xfrm>
                    <a:prstGeom prst="rect">
                      <a:avLst/>
                    </a:prstGeom>
                    <a:solidFill>
                      <a:srgbClr val="929292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7" tIns="71437" rIns="71437" bIns="71437" numCol="1" anchor="ctr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5700" b="0"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endParaRPr kumimoji="0" sz="5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626" name="Rectangle"/>
                    <p:cNvSpPr/>
                    <p:nvPr/>
                  </p:nvSpPr>
                  <p:spPr>
                    <a:xfrm>
                      <a:off x="254998" y="0"/>
                      <a:ext cx="262965" cy="19616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7" tIns="71437" rIns="71437" bIns="71437" numCol="1" anchor="ctr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5700" b="0"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endParaRPr kumimoji="0" sz="5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</p:grpSp>
          </p:grpSp>
          <p:grpSp>
            <p:nvGrpSpPr>
              <p:cNvPr id="645" name="Group"/>
              <p:cNvGrpSpPr/>
              <p:nvPr/>
            </p:nvGrpSpPr>
            <p:grpSpPr>
              <a:xfrm>
                <a:off x="24637744" y="15185833"/>
                <a:ext cx="2165789" cy="424233"/>
                <a:chOff x="0" y="0"/>
                <a:chExt cx="2165787" cy="424232"/>
              </a:xfrm>
            </p:grpSpPr>
            <p:grpSp>
              <p:nvGrpSpPr>
                <p:cNvPr id="646" name="Group"/>
                <p:cNvGrpSpPr/>
                <p:nvPr/>
              </p:nvGrpSpPr>
              <p:grpSpPr>
                <a:xfrm>
                  <a:off x="0" y="0"/>
                  <a:ext cx="2165788" cy="196161"/>
                  <a:chOff x="0" y="0"/>
                  <a:chExt cx="2165787" cy="196160"/>
                </a:xfrm>
              </p:grpSpPr>
              <p:grpSp>
                <p:nvGrpSpPr>
                  <p:cNvPr id="660" name="Group"/>
                  <p:cNvGrpSpPr/>
                  <p:nvPr/>
                </p:nvGrpSpPr>
                <p:grpSpPr>
                  <a:xfrm>
                    <a:off x="0" y="0"/>
                    <a:ext cx="517963" cy="196161"/>
                    <a:chOff x="0" y="0"/>
                    <a:chExt cx="517962" cy="196160"/>
                  </a:xfrm>
                </p:grpSpPr>
                <p:sp>
                  <p:nvSpPr>
                    <p:cNvPr id="670" name="Rectangle"/>
                    <p:cNvSpPr/>
                    <p:nvPr/>
                  </p:nvSpPr>
                  <p:spPr>
                    <a:xfrm>
                      <a:off x="0" y="0"/>
                      <a:ext cx="262965" cy="196161"/>
                    </a:xfrm>
                    <a:prstGeom prst="rect">
                      <a:avLst/>
                    </a:prstGeom>
                    <a:solidFill>
                      <a:srgbClr val="929292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7" tIns="71437" rIns="71437" bIns="71437" numCol="1" anchor="ctr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5700" b="0"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endParaRPr kumimoji="0" sz="5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671" name="Rectangle"/>
                    <p:cNvSpPr/>
                    <p:nvPr/>
                  </p:nvSpPr>
                  <p:spPr>
                    <a:xfrm>
                      <a:off x="254998" y="0"/>
                      <a:ext cx="262965" cy="19616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7" tIns="71437" rIns="71437" bIns="71437" numCol="1" anchor="ctr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5700" b="0"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endParaRPr kumimoji="0" sz="5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661" name="Group"/>
                  <p:cNvGrpSpPr/>
                  <p:nvPr/>
                </p:nvGrpSpPr>
                <p:grpSpPr>
                  <a:xfrm>
                    <a:off x="549275" y="0"/>
                    <a:ext cx="517963" cy="196161"/>
                    <a:chOff x="0" y="0"/>
                    <a:chExt cx="517962" cy="196160"/>
                  </a:xfrm>
                </p:grpSpPr>
                <p:sp>
                  <p:nvSpPr>
                    <p:cNvPr id="668" name="Rectangle"/>
                    <p:cNvSpPr/>
                    <p:nvPr/>
                  </p:nvSpPr>
                  <p:spPr>
                    <a:xfrm>
                      <a:off x="0" y="0"/>
                      <a:ext cx="262965" cy="196161"/>
                    </a:xfrm>
                    <a:prstGeom prst="rect">
                      <a:avLst/>
                    </a:prstGeom>
                    <a:solidFill>
                      <a:srgbClr val="929292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7" tIns="71437" rIns="71437" bIns="71437" numCol="1" anchor="ctr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5700" b="0"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endParaRPr kumimoji="0" sz="5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669" name="Rectangle"/>
                    <p:cNvSpPr/>
                    <p:nvPr/>
                  </p:nvSpPr>
                  <p:spPr>
                    <a:xfrm>
                      <a:off x="254998" y="0"/>
                      <a:ext cx="262965" cy="19616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7" tIns="71437" rIns="71437" bIns="71437" numCol="1" anchor="ctr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5700" b="0"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endParaRPr kumimoji="0" sz="5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662" name="Group"/>
                  <p:cNvGrpSpPr/>
                  <p:nvPr/>
                </p:nvGrpSpPr>
                <p:grpSpPr>
                  <a:xfrm>
                    <a:off x="1098550" y="0"/>
                    <a:ext cx="517963" cy="196161"/>
                    <a:chOff x="0" y="0"/>
                    <a:chExt cx="517962" cy="196160"/>
                  </a:xfrm>
                </p:grpSpPr>
                <p:sp>
                  <p:nvSpPr>
                    <p:cNvPr id="666" name="Rectangle"/>
                    <p:cNvSpPr/>
                    <p:nvPr/>
                  </p:nvSpPr>
                  <p:spPr>
                    <a:xfrm>
                      <a:off x="0" y="0"/>
                      <a:ext cx="262965" cy="196161"/>
                    </a:xfrm>
                    <a:prstGeom prst="rect">
                      <a:avLst/>
                    </a:prstGeom>
                    <a:solidFill>
                      <a:srgbClr val="929292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7" tIns="71437" rIns="71437" bIns="71437" numCol="1" anchor="ctr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5700" b="0"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endParaRPr kumimoji="0" sz="5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667" name="Rectangle"/>
                    <p:cNvSpPr/>
                    <p:nvPr/>
                  </p:nvSpPr>
                  <p:spPr>
                    <a:xfrm>
                      <a:off x="254998" y="0"/>
                      <a:ext cx="262965" cy="19616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7" tIns="71437" rIns="71437" bIns="71437" numCol="1" anchor="ctr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5700" b="0"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endParaRPr kumimoji="0" sz="5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663" name="Group"/>
                  <p:cNvGrpSpPr/>
                  <p:nvPr/>
                </p:nvGrpSpPr>
                <p:grpSpPr>
                  <a:xfrm>
                    <a:off x="1647825" y="0"/>
                    <a:ext cx="517963" cy="196161"/>
                    <a:chOff x="0" y="0"/>
                    <a:chExt cx="517962" cy="196160"/>
                  </a:xfrm>
                </p:grpSpPr>
                <p:sp>
                  <p:nvSpPr>
                    <p:cNvPr id="664" name="Rectangle"/>
                    <p:cNvSpPr/>
                    <p:nvPr/>
                  </p:nvSpPr>
                  <p:spPr>
                    <a:xfrm>
                      <a:off x="0" y="0"/>
                      <a:ext cx="262965" cy="196161"/>
                    </a:xfrm>
                    <a:prstGeom prst="rect">
                      <a:avLst/>
                    </a:prstGeom>
                    <a:solidFill>
                      <a:srgbClr val="929292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7" tIns="71437" rIns="71437" bIns="71437" numCol="1" anchor="ctr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5700" b="0"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endParaRPr kumimoji="0" sz="5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665" name="Rectangle"/>
                    <p:cNvSpPr/>
                    <p:nvPr/>
                  </p:nvSpPr>
                  <p:spPr>
                    <a:xfrm>
                      <a:off x="254998" y="0"/>
                      <a:ext cx="262965" cy="19616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7" tIns="71437" rIns="71437" bIns="71437" numCol="1" anchor="ctr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5700" b="0"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endParaRPr kumimoji="0" sz="5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</p:grpSp>
            <p:grpSp>
              <p:nvGrpSpPr>
                <p:cNvPr id="647" name="Group"/>
                <p:cNvGrpSpPr/>
                <p:nvPr/>
              </p:nvGrpSpPr>
              <p:grpSpPr>
                <a:xfrm>
                  <a:off x="0" y="228071"/>
                  <a:ext cx="2165788" cy="196162"/>
                  <a:chOff x="0" y="0"/>
                  <a:chExt cx="2165787" cy="196160"/>
                </a:xfrm>
              </p:grpSpPr>
              <p:grpSp>
                <p:nvGrpSpPr>
                  <p:cNvPr id="648" name="Group"/>
                  <p:cNvGrpSpPr/>
                  <p:nvPr/>
                </p:nvGrpSpPr>
                <p:grpSpPr>
                  <a:xfrm>
                    <a:off x="0" y="0"/>
                    <a:ext cx="517963" cy="196161"/>
                    <a:chOff x="0" y="0"/>
                    <a:chExt cx="517962" cy="196160"/>
                  </a:xfrm>
                </p:grpSpPr>
                <p:sp>
                  <p:nvSpPr>
                    <p:cNvPr id="658" name="Rectangle"/>
                    <p:cNvSpPr/>
                    <p:nvPr/>
                  </p:nvSpPr>
                  <p:spPr>
                    <a:xfrm>
                      <a:off x="0" y="0"/>
                      <a:ext cx="262965" cy="196161"/>
                    </a:xfrm>
                    <a:prstGeom prst="rect">
                      <a:avLst/>
                    </a:prstGeom>
                    <a:solidFill>
                      <a:srgbClr val="929292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7" tIns="71437" rIns="71437" bIns="71437" numCol="1" anchor="ctr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5700" b="0"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endParaRPr kumimoji="0" sz="5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659" name="Rectangle"/>
                    <p:cNvSpPr/>
                    <p:nvPr/>
                  </p:nvSpPr>
                  <p:spPr>
                    <a:xfrm>
                      <a:off x="254998" y="0"/>
                      <a:ext cx="262965" cy="19616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7" tIns="71437" rIns="71437" bIns="71437" numCol="1" anchor="ctr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5700" b="0"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endParaRPr kumimoji="0" sz="5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649" name="Group"/>
                  <p:cNvGrpSpPr/>
                  <p:nvPr/>
                </p:nvGrpSpPr>
                <p:grpSpPr>
                  <a:xfrm>
                    <a:off x="549275" y="0"/>
                    <a:ext cx="517963" cy="196161"/>
                    <a:chOff x="0" y="0"/>
                    <a:chExt cx="517962" cy="196160"/>
                  </a:xfrm>
                </p:grpSpPr>
                <p:sp>
                  <p:nvSpPr>
                    <p:cNvPr id="656" name="Rectangle"/>
                    <p:cNvSpPr/>
                    <p:nvPr/>
                  </p:nvSpPr>
                  <p:spPr>
                    <a:xfrm>
                      <a:off x="0" y="0"/>
                      <a:ext cx="262965" cy="196161"/>
                    </a:xfrm>
                    <a:prstGeom prst="rect">
                      <a:avLst/>
                    </a:prstGeom>
                    <a:solidFill>
                      <a:srgbClr val="929292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7" tIns="71437" rIns="71437" bIns="71437" numCol="1" anchor="ctr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5700" b="0"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endParaRPr kumimoji="0" sz="5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657" name="Rectangle"/>
                    <p:cNvSpPr/>
                    <p:nvPr/>
                  </p:nvSpPr>
                  <p:spPr>
                    <a:xfrm>
                      <a:off x="254998" y="0"/>
                      <a:ext cx="262965" cy="19616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7" tIns="71437" rIns="71437" bIns="71437" numCol="1" anchor="ctr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5700" b="0"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endParaRPr kumimoji="0" sz="5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650" name="Group"/>
                  <p:cNvGrpSpPr/>
                  <p:nvPr/>
                </p:nvGrpSpPr>
                <p:grpSpPr>
                  <a:xfrm>
                    <a:off x="1098550" y="0"/>
                    <a:ext cx="517963" cy="196161"/>
                    <a:chOff x="0" y="0"/>
                    <a:chExt cx="517962" cy="196160"/>
                  </a:xfrm>
                </p:grpSpPr>
                <p:sp>
                  <p:nvSpPr>
                    <p:cNvPr id="654" name="Rectangle"/>
                    <p:cNvSpPr/>
                    <p:nvPr/>
                  </p:nvSpPr>
                  <p:spPr>
                    <a:xfrm>
                      <a:off x="0" y="0"/>
                      <a:ext cx="262965" cy="196161"/>
                    </a:xfrm>
                    <a:prstGeom prst="rect">
                      <a:avLst/>
                    </a:prstGeom>
                    <a:solidFill>
                      <a:srgbClr val="929292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7" tIns="71437" rIns="71437" bIns="71437" numCol="1" anchor="ctr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5700" b="0"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endParaRPr kumimoji="0" sz="5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655" name="Rectangle"/>
                    <p:cNvSpPr/>
                    <p:nvPr/>
                  </p:nvSpPr>
                  <p:spPr>
                    <a:xfrm>
                      <a:off x="254998" y="0"/>
                      <a:ext cx="262965" cy="19616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7" tIns="71437" rIns="71437" bIns="71437" numCol="1" anchor="ctr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5700" b="0"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endParaRPr kumimoji="0" sz="5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  <p:grpSp>
                <p:nvGrpSpPr>
                  <p:cNvPr id="651" name="Group"/>
                  <p:cNvGrpSpPr/>
                  <p:nvPr/>
                </p:nvGrpSpPr>
                <p:grpSpPr>
                  <a:xfrm>
                    <a:off x="1647825" y="0"/>
                    <a:ext cx="517963" cy="196161"/>
                    <a:chOff x="0" y="0"/>
                    <a:chExt cx="517962" cy="196160"/>
                  </a:xfrm>
                </p:grpSpPr>
                <p:sp>
                  <p:nvSpPr>
                    <p:cNvPr id="652" name="Rectangle"/>
                    <p:cNvSpPr/>
                    <p:nvPr/>
                  </p:nvSpPr>
                  <p:spPr>
                    <a:xfrm>
                      <a:off x="0" y="0"/>
                      <a:ext cx="262965" cy="196161"/>
                    </a:xfrm>
                    <a:prstGeom prst="rect">
                      <a:avLst/>
                    </a:prstGeom>
                    <a:solidFill>
                      <a:srgbClr val="929292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7" tIns="71437" rIns="71437" bIns="71437" numCol="1" anchor="ctr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5700" b="0"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endParaRPr kumimoji="0" sz="5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  <p:sp>
                  <p:nvSpPr>
                    <p:cNvPr id="653" name="Rectangle"/>
                    <p:cNvSpPr/>
                    <p:nvPr/>
                  </p:nvSpPr>
                  <p:spPr>
                    <a:xfrm>
                      <a:off x="254998" y="0"/>
                      <a:ext cx="262965" cy="19616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254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/>
                  </p:spPr>
                  <p:txBody>
                    <a:bodyPr wrap="square" lIns="71437" tIns="71437" rIns="71437" bIns="71437" numCol="1" anchor="ctr"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5700" b="0">
                          <a:latin typeface="+mn-lt"/>
                          <a:ea typeface="+mn-ea"/>
                          <a:cs typeface="+mn-cs"/>
                          <a:sym typeface="Helvetica Neue Medium"/>
                        </a:defRPr>
                      </a:pPr>
                      <a:endParaRPr kumimoji="0" sz="57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Helvetica Neue Medium"/>
                        <a:ea typeface="Helvetica Neue Medium"/>
                        <a:cs typeface="Helvetica Neue Medium"/>
                        <a:sym typeface="Helvetica Neue Medium"/>
                      </a:endParaRPr>
                    </a:p>
                  </p:txBody>
                </p:sp>
              </p:grpSp>
            </p:grpSp>
          </p:grpSp>
          <p:sp>
            <p:nvSpPr>
              <p:cNvPr id="672" name="Line"/>
              <p:cNvSpPr/>
              <p:nvPr/>
            </p:nvSpPr>
            <p:spPr>
              <a:xfrm flipH="1">
                <a:off x="26824670" y="14751653"/>
                <a:ext cx="409911" cy="201788"/>
              </a:xfrm>
              <a:prstGeom prst="line">
                <a:avLst/>
              </a:prstGeom>
              <a:ln w="25400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</p:spPr>
            <p:txBody>
              <a:bodyPr lIns="71437" tIns="71437" rIns="71437" bIns="71437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73" name="Line"/>
              <p:cNvSpPr/>
              <p:nvPr/>
            </p:nvSpPr>
            <p:spPr>
              <a:xfrm flipH="1" flipV="1">
                <a:off x="26823194" y="15160075"/>
                <a:ext cx="406463" cy="186383"/>
              </a:xfrm>
              <a:prstGeom prst="line">
                <a:avLst/>
              </a:prstGeom>
              <a:ln w="25400">
                <a:solidFill>
                  <a:srgbClr val="000000"/>
                </a:solidFill>
                <a:custDash>
                  <a:ds d="200000" sp="200000"/>
                </a:custDash>
                <a:miter lim="400000"/>
              </a:ln>
            </p:spPr>
            <p:txBody>
              <a:bodyPr lIns="71437" tIns="71437" rIns="71437" bIns="71437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74" name="Rectangle"/>
              <p:cNvSpPr/>
              <p:nvPr/>
            </p:nvSpPr>
            <p:spPr>
              <a:xfrm>
                <a:off x="27250479" y="14756573"/>
                <a:ext cx="1506044" cy="588288"/>
              </a:xfrm>
              <a:prstGeom prst="rect">
                <a:avLst/>
              </a:prstGeom>
              <a:solidFill>
                <a:srgbClr val="929292"/>
              </a:solidFill>
              <a:ln w="38100">
                <a:solidFill>
                  <a:srgbClr val="000000"/>
                </a:solidFill>
                <a:miter lim="400000"/>
              </a:ln>
            </p:spPr>
            <p:txBody>
              <a:bodyPr lIns="71437" tIns="71437" rIns="71437" bIns="71437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75" name="PPN"/>
              <p:cNvSpPr txBox="1"/>
              <p:nvPr/>
            </p:nvSpPr>
            <p:spPr>
              <a:xfrm>
                <a:off x="27354719" y="14682501"/>
                <a:ext cx="1297562" cy="66451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71437" tIns="71437" rIns="71437" bIns="71437" anchor="ctr"/>
              <a:lstStyle>
                <a:lvl1pPr>
                  <a:defRPr sz="3800" b="0">
                    <a:latin typeface="+mn-lt"/>
                    <a:ea typeface="+mn-ea"/>
                    <a:cs typeface="+mn-cs"/>
                    <a:sym typeface="Helvetica Neue Medium"/>
                  </a:defRPr>
                </a:lvl1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3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PPN</a:t>
                </a:r>
              </a:p>
            </p:txBody>
          </p:sp>
          <p:sp>
            <p:nvSpPr>
              <p:cNvPr id="676" name="Rectangle"/>
              <p:cNvSpPr/>
              <p:nvPr/>
            </p:nvSpPr>
            <p:spPr>
              <a:xfrm>
                <a:off x="28756155" y="14756573"/>
                <a:ext cx="518240" cy="588288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miter lim="400000"/>
              </a:ln>
            </p:spPr>
            <p:txBody>
              <a:bodyPr lIns="71437" tIns="71437" rIns="71437" bIns="71437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7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5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77" name="V"/>
              <p:cNvSpPr txBox="1"/>
              <p:nvPr/>
            </p:nvSpPr>
            <p:spPr>
              <a:xfrm>
                <a:off x="28786837" y="14677771"/>
                <a:ext cx="450444" cy="71307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71437" tIns="71437" rIns="71437" bIns="71437" anchor="ctr">
                <a:spAutoFit/>
              </a:bodyPr>
              <a:lstStyle>
                <a:lvl1pPr>
                  <a:defRPr sz="3800" b="0">
                    <a:latin typeface="+mn-lt"/>
                    <a:ea typeface="+mn-ea"/>
                    <a:cs typeface="+mn-cs"/>
                    <a:sym typeface="Helvetica Neue Medium"/>
                  </a:defRPr>
                </a:lvl1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3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V</a:t>
                </a:r>
              </a:p>
            </p:txBody>
          </p:sp>
          <p:sp>
            <p:nvSpPr>
              <p:cNvPr id="678" name="Rectangle"/>
              <p:cNvSpPr/>
              <p:nvPr/>
            </p:nvSpPr>
            <p:spPr>
              <a:xfrm>
                <a:off x="29269940" y="14756573"/>
                <a:ext cx="2195584" cy="588287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miter lim="400000"/>
              </a:ln>
            </p:spPr>
            <p:txBody>
              <a:bodyPr lIns="71437" tIns="71437" rIns="71437" bIns="71437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7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5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79" name="Mapping"/>
              <p:cNvSpPr txBox="1"/>
              <p:nvPr/>
            </p:nvSpPr>
            <p:spPr>
              <a:xfrm>
                <a:off x="29281247" y="14676587"/>
                <a:ext cx="2122171" cy="71307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71437" tIns="71437" rIns="71437" bIns="71437" anchor="ctr">
                <a:spAutoFit/>
              </a:bodyPr>
              <a:lstStyle>
                <a:lvl1pPr>
                  <a:defRPr sz="3800" b="0">
                    <a:latin typeface="+mn-lt"/>
                    <a:ea typeface="+mn-ea"/>
                    <a:cs typeface="+mn-cs"/>
                    <a:sym typeface="Helvetica Neue Medium"/>
                  </a:defRPr>
                </a:lvl1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3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Mapping</a:t>
                </a:r>
              </a:p>
            </p:txBody>
          </p:sp>
          <p:sp>
            <p:nvSpPr>
              <p:cNvPr id="680" name="Rounded Rectangle"/>
              <p:cNvSpPr/>
              <p:nvPr/>
            </p:nvSpPr>
            <p:spPr>
              <a:xfrm>
                <a:off x="18940479" y="9895201"/>
                <a:ext cx="4215422" cy="2488551"/>
              </a:xfrm>
              <a:prstGeom prst="roundRect">
                <a:avLst>
                  <a:gd name="adj" fmla="val 17351"/>
                </a:avLst>
              </a:prstGeom>
              <a:ln w="63500">
                <a:solidFill>
                  <a:srgbClr val="000000"/>
                </a:solidFill>
                <a:miter lim="400000"/>
              </a:ln>
            </p:spPr>
            <p:txBody>
              <a:bodyPr lIns="71437" tIns="71437" rIns="71437" bIns="71437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81" name="Page Table"/>
              <p:cNvSpPr txBox="1"/>
              <p:nvPr/>
            </p:nvSpPr>
            <p:spPr>
              <a:xfrm>
                <a:off x="20186053" y="11694232"/>
                <a:ext cx="2542618" cy="68841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71437" tIns="71437" rIns="71437" bIns="71437" anchor="ctr">
                <a:spAutoFit/>
              </a:bodyPr>
              <a:lstStyle>
                <a:lvl1pPr>
                  <a:defRPr sz="3600" u="sng"/>
                </a:lvl1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3600" b="0" i="0" u="sng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Page Table</a:t>
                </a:r>
              </a:p>
            </p:txBody>
          </p:sp>
          <p:sp>
            <p:nvSpPr>
              <p:cNvPr id="682" name="Page Table Entry"/>
              <p:cNvSpPr txBox="1"/>
              <p:nvPr/>
            </p:nvSpPr>
            <p:spPr>
              <a:xfrm>
                <a:off x="18983995" y="9964097"/>
                <a:ext cx="3901708" cy="69826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71437" tIns="71437" rIns="71437" bIns="71437" anchor="ctr">
                <a:spAutoFit/>
              </a:bodyPr>
              <a:lstStyle>
                <a:lvl1pPr>
                  <a:defRPr sz="3600"/>
                </a:lvl1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3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Page Table Entry</a:t>
                </a:r>
                <a:endParaRPr kumimoji="0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3" name="Rectangle"/>
              <p:cNvSpPr/>
              <p:nvPr/>
            </p:nvSpPr>
            <p:spPr>
              <a:xfrm>
                <a:off x="20441702" y="10723559"/>
                <a:ext cx="666017" cy="626418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miter lim="400000"/>
              </a:ln>
            </p:spPr>
            <p:txBody>
              <a:bodyPr lIns="71437" tIns="71437" rIns="71437" bIns="71437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7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5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84" name="…"/>
              <p:cNvSpPr txBox="1"/>
              <p:nvPr/>
            </p:nvSpPr>
            <p:spPr>
              <a:xfrm>
                <a:off x="20480885" y="10539692"/>
                <a:ext cx="547427" cy="76282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71437" tIns="71437" rIns="71437" bIns="71437" anchor="ctr"/>
              <a:lstStyle>
                <a:lvl1pPr>
                  <a:defRPr sz="4000"/>
                </a:lvl1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4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…</a:t>
                </a:r>
              </a:p>
            </p:txBody>
          </p:sp>
          <p:sp>
            <p:nvSpPr>
              <p:cNvPr id="685" name="Rectangle"/>
              <p:cNvSpPr/>
              <p:nvPr/>
            </p:nvSpPr>
            <p:spPr>
              <a:xfrm>
                <a:off x="19124790" y="10723559"/>
                <a:ext cx="1339627" cy="626418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miter lim="400000"/>
              </a:ln>
            </p:spPr>
            <p:txBody>
              <a:bodyPr lIns="71437" tIns="71437" rIns="71437" bIns="71437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7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5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86" name="PPN"/>
              <p:cNvSpPr txBox="1"/>
              <p:nvPr/>
            </p:nvSpPr>
            <p:spPr>
              <a:xfrm>
                <a:off x="19110290" y="10784086"/>
                <a:ext cx="1368627" cy="75936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71437" tIns="71437" rIns="71437" bIns="71437" anchor="ctr"/>
              <a:lstStyle>
                <a:lvl1pPr>
                  <a:lnSpc>
                    <a:spcPts val="2100"/>
                  </a:lnSpc>
                  <a:defRPr sz="4000"/>
                </a:lvl1pPr>
              </a:lstStyle>
              <a:p>
                <a:pPr marL="0" marR="0" lvl="0" indent="0" defTabSz="914400" eaLnBrk="1" fontAlgn="auto" latinLnBrk="0" hangingPunct="1">
                  <a:lnSpc>
                    <a:spcPts val="2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40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PPN</a:t>
                </a:r>
              </a:p>
            </p:txBody>
          </p:sp>
          <p:sp>
            <p:nvSpPr>
              <p:cNvPr id="687" name="Rectangle"/>
              <p:cNvSpPr/>
              <p:nvPr/>
            </p:nvSpPr>
            <p:spPr>
              <a:xfrm>
                <a:off x="21116564" y="10685690"/>
                <a:ext cx="1828471" cy="722437"/>
              </a:xfrm>
              <a:prstGeom prst="rect">
                <a:avLst/>
              </a:prstGeom>
              <a:solidFill>
                <a:srgbClr val="FFFFFF"/>
              </a:solidFill>
              <a:ln w="63500">
                <a:solidFill>
                  <a:srgbClr val="FF644E"/>
                </a:solidFill>
                <a:miter lim="400000"/>
              </a:ln>
            </p:spPr>
            <p:txBody>
              <a:bodyPr lIns="71437" tIns="71437" rIns="71437" bIns="71437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57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57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88" name="Mapping"/>
              <p:cNvSpPr txBox="1"/>
              <p:nvPr/>
            </p:nvSpPr>
            <p:spPr>
              <a:xfrm>
                <a:off x="21183600" y="10820400"/>
                <a:ext cx="2336155" cy="60172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71437" tIns="71437" rIns="71437" bIns="71437" anchor="ctr"/>
              <a:lstStyle>
                <a:lvl1pPr>
                  <a:lnSpc>
                    <a:spcPts val="2100"/>
                  </a:lnSpc>
                  <a:defRPr>
                    <a:solidFill>
                      <a:schemeClr val="accent5"/>
                    </a:solidFill>
                  </a:defRPr>
                </a:lvl1pPr>
              </a:lstStyle>
              <a:p>
                <a:pPr marL="0" marR="0" lvl="0" indent="0" defTabSz="914400" eaLnBrk="1" fontAlgn="auto" latinLnBrk="0" hangingPunct="1">
                  <a:lnSpc>
                    <a:spcPts val="2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644E"/>
                    </a:solidFill>
                    <a:effectLst/>
                    <a:uLnTx/>
                    <a:uFillTx/>
                  </a:rPr>
                  <a:t>Mapping</a:t>
                </a:r>
              </a:p>
            </p:txBody>
          </p:sp>
          <p:sp>
            <p:nvSpPr>
              <p:cNvPr id="689" name="Arrow"/>
              <p:cNvSpPr/>
              <p:nvPr/>
            </p:nvSpPr>
            <p:spPr>
              <a:xfrm>
                <a:off x="23175016" y="10663813"/>
                <a:ext cx="993625" cy="1240868"/>
              </a:xfrm>
              <a:prstGeom prst="rightArrow">
                <a:avLst>
                  <a:gd name="adj1" fmla="val 44880"/>
                  <a:gd name="adj2" fmla="val 46640"/>
                </a:avLst>
              </a:prstGeom>
              <a:solidFill>
                <a:srgbClr val="D6D5D5"/>
              </a:solidFill>
              <a:ln w="25400">
                <a:solidFill>
                  <a:srgbClr val="000000"/>
                </a:solidFill>
                <a:miter lim="400000"/>
              </a:ln>
            </p:spPr>
            <p:txBody>
              <a:bodyPr lIns="71437" tIns="71437" rIns="71437" bIns="71437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90" name="Reverse…"/>
              <p:cNvSpPr/>
              <p:nvPr/>
            </p:nvSpPr>
            <p:spPr>
              <a:xfrm>
                <a:off x="18837454" y="12545672"/>
                <a:ext cx="4343524" cy="3108935"/>
              </a:xfrm>
              <a:prstGeom prst="roundRect">
                <a:avLst>
                  <a:gd name="adj" fmla="val 12800"/>
                </a:avLst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71437" tIns="71437" rIns="71437" bIns="71437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000"/>
                </a:pPr>
                <a:r>
                  <a:rPr kumimoji="0" sz="4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Reverse </a:t>
                </a:r>
              </a:p>
              <a:p>
                <a:pPr marL="0" marR="0" lvl="0" indent="0" algn="ctr" defTabSz="914400" eaLnBrk="1" fontAlgn="auto" latinLnBrk="0" hangingPunct="1">
                  <a:lnSpc>
                    <a:spcPts val="3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000"/>
                </a:pPr>
                <a:r>
                  <a:rPr kumimoji="0" sz="4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Mapping</a:t>
                </a:r>
              </a:p>
              <a:p>
                <a:pPr marL="0" marR="0" lvl="0" indent="0" algn="ctr" defTabSz="914400" eaLnBrk="1" fontAlgn="auto" latinLnBrk="0" hangingPunct="1">
                  <a:spcBef>
                    <a:spcPts val="8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r>
                  <a:rPr kumimoji="0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(Find all PTEs that </a:t>
                </a:r>
                <a:r>
                  <a:rPr kumimoji="0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map</a:t>
                </a:r>
                <a:r>
                  <a:rPr kumimoji="0" lang="en-US" sz="2800" b="0" i="0" u="none" strike="noStrike" kern="0" cap="none" spc="0" normalizeH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:r>
                  <a:rPr kumimoji="0" sz="2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to </a:t>
                </a:r>
                <a:r>
                  <a:rPr kumimoji="0" sz="2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a given PPN)</a:t>
                </a:r>
              </a:p>
            </p:txBody>
          </p:sp>
          <p:sp>
            <p:nvSpPr>
              <p:cNvPr id="691" name="Arrow"/>
              <p:cNvSpPr/>
              <p:nvPr/>
            </p:nvSpPr>
            <p:spPr>
              <a:xfrm rot="16200000">
                <a:off x="20624213" y="12145683"/>
                <a:ext cx="686246" cy="1249019"/>
              </a:xfrm>
              <a:prstGeom prst="rightArrow">
                <a:avLst>
                  <a:gd name="adj1" fmla="val 44880"/>
                  <a:gd name="adj2" fmla="val 48225"/>
                </a:avLst>
              </a:prstGeom>
              <a:solidFill>
                <a:srgbClr val="D6D5D5"/>
              </a:solidFill>
              <a:ln w="25400">
                <a:solidFill>
                  <a:srgbClr val="000000"/>
                </a:solidFill>
                <a:miter lim="400000"/>
              </a:ln>
            </p:spPr>
            <p:txBody>
              <a:bodyPr lIns="71437" tIns="71437" rIns="71437" bIns="71437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92" name="Shape"/>
              <p:cNvSpPr/>
              <p:nvPr/>
            </p:nvSpPr>
            <p:spPr>
              <a:xfrm>
                <a:off x="20446004" y="15238025"/>
                <a:ext cx="3919163" cy="10837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90" y="13755"/>
                    </a:moveTo>
                    <a:lnTo>
                      <a:pt x="5317" y="13707"/>
                    </a:lnTo>
                    <a:cubicBezTo>
                      <a:pt x="4985" y="13763"/>
                      <a:pt x="4660" y="13357"/>
                      <a:pt x="4408" y="12573"/>
                    </a:cubicBezTo>
                    <a:cubicBezTo>
                      <a:pt x="4235" y="12036"/>
                      <a:pt x="4105" y="11342"/>
                      <a:pt x="4031" y="10562"/>
                    </a:cubicBezTo>
                    <a:lnTo>
                      <a:pt x="4030" y="5676"/>
                    </a:lnTo>
                    <a:lnTo>
                      <a:pt x="5581" y="5713"/>
                    </a:lnTo>
                    <a:lnTo>
                      <a:pt x="2784" y="0"/>
                    </a:lnTo>
                    <a:lnTo>
                      <a:pt x="0" y="5634"/>
                    </a:lnTo>
                    <a:lnTo>
                      <a:pt x="1513" y="5644"/>
                    </a:lnTo>
                    <a:lnTo>
                      <a:pt x="1525" y="11014"/>
                    </a:lnTo>
                    <a:cubicBezTo>
                      <a:pt x="1548" y="12350"/>
                      <a:pt x="1651" y="13651"/>
                      <a:pt x="1824" y="14832"/>
                    </a:cubicBezTo>
                    <a:cubicBezTo>
                      <a:pt x="2342" y="18356"/>
                      <a:pt x="3356" y="20348"/>
                      <a:pt x="4428" y="20998"/>
                    </a:cubicBezTo>
                    <a:cubicBezTo>
                      <a:pt x="4687" y="21155"/>
                      <a:pt x="4949" y="21235"/>
                      <a:pt x="5212" y="21237"/>
                    </a:cubicBezTo>
                    <a:lnTo>
                      <a:pt x="21600" y="21600"/>
                    </a:lnTo>
                    <a:lnTo>
                      <a:pt x="21590" y="13755"/>
                    </a:lnTo>
                    <a:close/>
                  </a:path>
                </a:pathLst>
              </a:custGeom>
              <a:solidFill>
                <a:srgbClr val="D6D5D5"/>
              </a:solidFill>
              <a:ln w="25400">
                <a:solidFill>
                  <a:srgbClr val="000000"/>
                </a:solidFill>
                <a:miter lim="400000"/>
              </a:ln>
            </p:spPr>
            <p:txBody>
              <a:bodyPr lIns="71437" tIns="71437" rIns="71437" bIns="71437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693" name="Rounded Rectangle"/>
              <p:cNvSpPr/>
              <p:nvPr/>
            </p:nvSpPr>
            <p:spPr>
              <a:xfrm>
                <a:off x="18947153" y="13124805"/>
                <a:ext cx="4202075" cy="2120893"/>
              </a:xfrm>
              <a:prstGeom prst="roundRect">
                <a:avLst>
                  <a:gd name="adj" fmla="val 14241"/>
                </a:avLst>
              </a:prstGeom>
              <a:ln w="63500">
                <a:solidFill>
                  <a:srgbClr val="000000"/>
                </a:solidFill>
                <a:miter lim="400000"/>
              </a:ln>
            </p:spPr>
            <p:txBody>
              <a:bodyPr lIns="71437" tIns="71437" rIns="71437" bIns="71437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3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697" name="Track DRAM cache contents using page tables and TLBs…"/>
            <p:cNvSpPr txBox="1"/>
            <p:nvPr/>
          </p:nvSpPr>
          <p:spPr>
            <a:xfrm>
              <a:off x="12268200" y="9448801"/>
              <a:ext cx="6248400" cy="72390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71437" tIns="71437" rIns="71437" bIns="71437">
              <a:noAutofit/>
            </a:bodyPr>
            <a:lstStyle/>
            <a:p>
              <a:pPr marL="611187" marR="0" lvl="0" indent="-611187" algn="l" defTabSz="12700" eaLnBrk="1" fontAlgn="auto" latinLnBrk="0" hangingPunct="1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Tx/>
                <a:buSzPct val="145000"/>
                <a:buFontTx/>
                <a:buChar char="•"/>
                <a:tabLst/>
                <a:defRPr sz="5200" b="0"/>
              </a:pPr>
              <a:r>
                <a:rPr kumimoji="0" sz="4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Track DRAM cache contents using </a:t>
              </a:r>
              <a:r>
                <a:rPr kumimoji="0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61D836">
                      <a:hueOff val="914337"/>
                      <a:satOff val="31515"/>
                      <a:lumOff val="-30790"/>
                    </a:srgbClr>
                  </a:solidFill>
                  <a:effectLst/>
                  <a:uLnTx/>
                  <a:uFillTx/>
                </a:rPr>
                <a:t>page tables</a:t>
              </a:r>
              <a:r>
                <a:rPr kumimoji="0" sz="4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and </a:t>
              </a:r>
              <a:r>
                <a:rPr kumimoji="0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61D836">
                      <a:hueOff val="914337"/>
                      <a:satOff val="31515"/>
                      <a:lumOff val="-30790"/>
                    </a:srgbClr>
                  </a:solidFill>
                  <a:effectLst/>
                  <a:uLnTx/>
                  <a:uFillTx/>
                </a:rPr>
                <a:t>TLBs</a:t>
              </a:r>
            </a:p>
            <a:p>
              <a:pPr marL="611187" marR="0" lvl="0" indent="-611187" algn="l" defTabSz="12700" eaLnBrk="1" fontAlgn="auto" latinLnBrk="0" hangingPunct="1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Tx/>
                <a:buSzPct val="145000"/>
                <a:buFontTx/>
                <a:buChar char="•"/>
                <a:tabLst/>
                <a:defRPr sz="5000" b="0"/>
              </a:pPr>
              <a:r>
                <a:rPr kumimoji="0" sz="4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Maintain latest mapping for recently remapped pages in the </a:t>
              </a:r>
              <a:r>
                <a:rPr kumimoji="0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61D836">
                      <a:hueOff val="914337"/>
                      <a:satOff val="31515"/>
                      <a:lumOff val="-30790"/>
                    </a:srgbClr>
                  </a:solidFill>
                  <a:effectLst/>
                  <a:uLnTx/>
                  <a:uFillTx/>
                </a:rPr>
                <a:t>Tag Buffer</a:t>
              </a:r>
            </a:p>
            <a:p>
              <a:pPr marL="611187" marR="0" lvl="0" indent="-611187" algn="l" defTabSz="12700" eaLnBrk="1" fontAlgn="auto" latinLnBrk="0" hangingPunct="1">
                <a:lnSpc>
                  <a:spcPct val="100000"/>
                </a:lnSpc>
                <a:spcBef>
                  <a:spcPts val="2000"/>
                </a:spcBef>
                <a:spcAft>
                  <a:spcPts val="0"/>
                </a:spcAft>
                <a:buClrTx/>
                <a:buSzPct val="145000"/>
                <a:buFontTx/>
                <a:buChar char="•"/>
                <a:tabLst/>
                <a:defRPr sz="5000" b="0"/>
              </a:pPr>
              <a:r>
                <a:rPr kumimoji="0" sz="4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Enforce TLB coherence </a:t>
              </a:r>
              <a:r>
                <a:rPr kumimoji="0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61D836">
                      <a:hueOff val="914337"/>
                      <a:satOff val="31515"/>
                      <a:lumOff val="-30790"/>
                    </a:srgbClr>
                  </a:solidFill>
                  <a:effectLst/>
                  <a:uLnTx/>
                  <a:uFillTx/>
                </a:rPr>
                <a:t>lazily </a:t>
              </a:r>
              <a:r>
                <a:rPr kumimoji="0" sz="4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when the Tag Buffer is full to amortize the cost</a:t>
              </a:r>
            </a:p>
          </p:txBody>
        </p:sp>
      </p:grpSp>
      <p:sp>
        <p:nvSpPr>
          <p:cNvPr id="699" name="Rounded Rectangle 698"/>
          <p:cNvSpPr/>
          <p:nvPr/>
        </p:nvSpPr>
        <p:spPr>
          <a:xfrm>
            <a:off x="11963400" y="20936424"/>
            <a:ext cx="20497800" cy="9695976"/>
          </a:xfrm>
          <a:prstGeom prst="roundRect">
            <a:avLst>
              <a:gd name="adj" fmla="val 634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200"/>
              </a:spcBef>
            </a:pPr>
            <a:endParaRPr lang="en-US" sz="1867" dirty="0"/>
          </a:p>
          <a:p>
            <a:endParaRPr lang="en-US" sz="4267" dirty="0"/>
          </a:p>
          <a:p>
            <a:endParaRPr lang="en-US" sz="4267" dirty="0"/>
          </a:p>
          <a:p>
            <a:endParaRPr lang="en-US" sz="4267" dirty="0"/>
          </a:p>
          <a:p>
            <a:endParaRPr lang="en-US" sz="4267" dirty="0"/>
          </a:p>
          <a:p>
            <a:endParaRPr lang="en-US" sz="4267" dirty="0"/>
          </a:p>
          <a:p>
            <a:endParaRPr lang="en-US" sz="4267" dirty="0"/>
          </a:p>
        </p:txBody>
      </p:sp>
      <p:sp>
        <p:nvSpPr>
          <p:cNvPr id="700" name="TextBox 699"/>
          <p:cNvSpPr txBox="1"/>
          <p:nvPr/>
        </p:nvSpPr>
        <p:spPr>
          <a:xfrm>
            <a:off x="11963400" y="20116799"/>
            <a:ext cx="1996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6000" b="1" dirty="0">
                <a:solidFill>
                  <a:schemeClr val="accent4"/>
                </a:solidFill>
              </a:rPr>
              <a:t>Idea </a:t>
            </a:r>
            <a:r>
              <a:rPr lang="en-US" sz="6000" b="1" dirty="0" smtClean="0">
                <a:solidFill>
                  <a:schemeClr val="accent4"/>
                </a:solidFill>
              </a:rPr>
              <a:t>2</a:t>
            </a:r>
            <a:r>
              <a:rPr lang="en-US" sz="6000" b="1" dirty="0">
                <a:solidFill>
                  <a:schemeClr val="accent4"/>
                </a:solidFill>
              </a:rPr>
              <a:t>: Bandwidth-Aware Cache Replacement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0624800" y="23374836"/>
            <a:ext cx="11552974" cy="5991200"/>
            <a:chOff x="20251324" y="23253369"/>
            <a:chExt cx="11926450" cy="6184879"/>
          </a:xfrm>
        </p:grpSpPr>
        <p:sp>
          <p:nvSpPr>
            <p:cNvPr id="835" name="Memory Controller"/>
            <p:cNvSpPr/>
            <p:nvPr/>
          </p:nvSpPr>
          <p:spPr>
            <a:xfrm>
              <a:off x="20251324" y="23556451"/>
              <a:ext cx="2555800" cy="3757055"/>
            </a:xfrm>
            <a:prstGeom prst="rect">
              <a:avLst/>
            </a:prstGeom>
            <a:gradFill>
              <a:gsLst>
                <a:gs pos="0">
                  <a:srgbClr val="FFFED3"/>
                </a:gs>
                <a:gs pos="100000">
                  <a:srgbClr val="FAE232">
                    <a:hueOff val="366961"/>
                    <a:satOff val="4172"/>
                    <a:lumOff val="11129"/>
                  </a:srgbClr>
                </a:gs>
              </a:gsLst>
              <a:lin ang="5400000"/>
            </a:gradFill>
            <a:ln w="38100">
              <a:solidFill>
                <a:srgbClr val="000000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lnSpc>
                  <a:spcPct val="80000"/>
                </a:lnSpc>
                <a:defRPr sz="4000" b="0">
                  <a:latin typeface="+mn-lt"/>
                  <a:ea typeface="+mn-ea"/>
                  <a:cs typeface="+mn-cs"/>
                  <a:sym typeface="Helvetica Neue Medium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Memory Controller</a:t>
              </a:r>
            </a:p>
          </p:txBody>
        </p:sp>
        <p:sp>
          <p:nvSpPr>
            <p:cNvPr id="836" name="Rectangle"/>
            <p:cNvSpPr/>
            <p:nvPr/>
          </p:nvSpPr>
          <p:spPr>
            <a:xfrm>
              <a:off x="24979565" y="25622490"/>
              <a:ext cx="2442592" cy="1676314"/>
            </a:xfrm>
            <a:prstGeom prst="rect">
              <a:avLst/>
            </a:prstGeom>
            <a:gradFill>
              <a:gsLst>
                <a:gs pos="0">
                  <a:srgbClr val="F8E3A5"/>
                </a:gs>
                <a:gs pos="100000">
                  <a:srgbClr val="FAE232">
                    <a:hueOff val="-461056"/>
                    <a:satOff val="4338"/>
                    <a:lumOff val="-10225"/>
                  </a:srgbClr>
                </a:gs>
              </a:gsLst>
              <a:lin ang="5400000"/>
            </a:gradFill>
            <a:ln w="381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37" name="In-…"/>
            <p:cNvSpPr txBox="1"/>
            <p:nvPr/>
          </p:nvSpPr>
          <p:spPr>
            <a:xfrm>
              <a:off x="25173897" y="25690359"/>
              <a:ext cx="2068529" cy="154057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000" b="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kumimoji="0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In-</a:t>
              </a:r>
            </a:p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000" b="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kumimoji="0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Package </a:t>
              </a:r>
            </a:p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000" b="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kumimoji="0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DRAM</a:t>
              </a:r>
            </a:p>
          </p:txBody>
        </p:sp>
        <p:grpSp>
          <p:nvGrpSpPr>
            <p:cNvPr id="838" name="Group"/>
            <p:cNvGrpSpPr/>
            <p:nvPr/>
          </p:nvGrpSpPr>
          <p:grpSpPr>
            <a:xfrm>
              <a:off x="29365942" y="24065746"/>
              <a:ext cx="2811832" cy="3217964"/>
              <a:chOff x="-49281" y="0"/>
              <a:chExt cx="2811830" cy="3217963"/>
            </a:xfrm>
          </p:grpSpPr>
          <p:sp>
            <p:nvSpPr>
              <p:cNvPr id="839" name="Rectangle"/>
              <p:cNvSpPr/>
              <p:nvPr/>
            </p:nvSpPr>
            <p:spPr>
              <a:xfrm>
                <a:off x="37484" y="0"/>
                <a:ext cx="2638301" cy="3217964"/>
              </a:xfrm>
              <a:prstGeom prst="rect">
                <a:avLst/>
              </a:prstGeom>
              <a:gradFill flip="none" rotWithShape="1">
                <a:gsLst>
                  <a:gs pos="0">
                    <a:srgbClr val="FFE1B8"/>
                  </a:gs>
                  <a:gs pos="100000">
                    <a:srgbClr val="FAE232">
                      <a:hueOff val="-1081314"/>
                      <a:satOff val="4338"/>
                      <a:lumOff val="-8931"/>
                    </a:srgbClr>
                  </a:gs>
                </a:gsLst>
                <a:lin ang="5400000" scaled="0"/>
              </a:gradFill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4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40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40" name="Off-Package…"/>
              <p:cNvSpPr txBox="1"/>
              <p:nvPr/>
            </p:nvSpPr>
            <p:spPr>
              <a:xfrm>
                <a:off x="-49282" y="210884"/>
                <a:ext cx="2811832" cy="27961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0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r>
                  <a:rPr kumimoji="0" sz="3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Off-Package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000" b="0">
                    <a:latin typeface="+mn-lt"/>
                    <a:ea typeface="+mn-ea"/>
                    <a:cs typeface="+mn-cs"/>
                    <a:sym typeface="Helvetica Neue Medium"/>
                  </a:defRPr>
                </a:pPr>
                <a:r>
                  <a:rPr kumimoji="0" sz="3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rPr>
                  <a:t>DRAM</a:t>
                </a:r>
              </a:p>
            </p:txBody>
          </p:sp>
        </p:grpSp>
        <p:sp>
          <p:nvSpPr>
            <p:cNvPr id="841" name="Arrow"/>
            <p:cNvSpPr/>
            <p:nvPr/>
          </p:nvSpPr>
          <p:spPr>
            <a:xfrm>
              <a:off x="22839617" y="25921440"/>
              <a:ext cx="2126335" cy="29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27" y="14219"/>
                  </a:moveTo>
                  <a:lnTo>
                    <a:pt x="2727" y="21600"/>
                  </a:lnTo>
                  <a:lnTo>
                    <a:pt x="0" y="10800"/>
                  </a:lnTo>
                  <a:lnTo>
                    <a:pt x="2727" y="0"/>
                  </a:lnTo>
                  <a:lnTo>
                    <a:pt x="2727" y="7381"/>
                  </a:lnTo>
                  <a:lnTo>
                    <a:pt x="21600" y="7381"/>
                  </a:lnTo>
                  <a:lnTo>
                    <a:pt x="21600" y="14219"/>
                  </a:lnTo>
                  <a:close/>
                </a:path>
              </a:pathLst>
            </a:custGeom>
            <a:solidFill>
              <a:srgbClr val="61D836">
                <a:hueOff val="362282"/>
                <a:satOff val="31803"/>
                <a:lumOff val="-18242"/>
              </a:srgbClr>
            </a:solidFill>
            <a:ln w="381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42" name="Arrow"/>
            <p:cNvSpPr/>
            <p:nvPr/>
          </p:nvSpPr>
          <p:spPr>
            <a:xfrm>
              <a:off x="22839617" y="24328499"/>
              <a:ext cx="6607434" cy="291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8" y="14219"/>
                  </a:moveTo>
                  <a:lnTo>
                    <a:pt x="878" y="21600"/>
                  </a:lnTo>
                  <a:lnTo>
                    <a:pt x="0" y="10800"/>
                  </a:lnTo>
                  <a:lnTo>
                    <a:pt x="878" y="0"/>
                  </a:lnTo>
                  <a:lnTo>
                    <a:pt x="878" y="7381"/>
                  </a:lnTo>
                  <a:lnTo>
                    <a:pt x="21600" y="7381"/>
                  </a:lnTo>
                  <a:lnTo>
                    <a:pt x="21600" y="14219"/>
                  </a:lnTo>
                  <a:close/>
                </a:path>
              </a:pathLst>
            </a:custGeom>
            <a:solidFill>
              <a:srgbClr val="61D836">
                <a:hueOff val="362282"/>
                <a:satOff val="31803"/>
                <a:lumOff val="-18242"/>
              </a:srgbClr>
            </a:solidFill>
            <a:ln w="381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843" name="Cache Hits…"/>
            <p:cNvSpPr txBox="1"/>
            <p:nvPr/>
          </p:nvSpPr>
          <p:spPr>
            <a:xfrm>
              <a:off x="22984775" y="24790890"/>
              <a:ext cx="2479752" cy="10830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000" b="0"/>
              </a:pPr>
              <a:r>
                <a:rPr kumimoji="0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Cache Hits</a:t>
              </a:r>
            </a:p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000" b="0"/>
              </a:pPr>
              <a:r>
                <a:rPr kumimoji="0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(</a:t>
              </a:r>
              <a:r>
                <a:rPr kumimoji="0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64 B</a:t>
              </a:r>
              <a:r>
                <a:rPr kumimoji="0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)</a:t>
              </a:r>
            </a:p>
          </p:txBody>
        </p:sp>
        <p:sp>
          <p:nvSpPr>
            <p:cNvPr id="844" name="Cache Misses…"/>
            <p:cNvSpPr txBox="1"/>
            <p:nvPr/>
          </p:nvSpPr>
          <p:spPr>
            <a:xfrm>
              <a:off x="24625466" y="23253369"/>
              <a:ext cx="3141811" cy="10830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000" b="0"/>
              </a:pPr>
              <a:r>
                <a:rPr kumimoji="0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Cache Misses</a:t>
              </a:r>
            </a:p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000" b="0"/>
              </a:pPr>
              <a:r>
                <a:rPr kumimoji="0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(</a:t>
              </a:r>
              <a:r>
                <a:rPr kumimoji="0" sz="36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64 B</a:t>
              </a:r>
              <a:r>
                <a:rPr kumimoji="0" sz="3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)</a:t>
              </a:r>
            </a:p>
          </p:txBody>
        </p:sp>
        <p:sp>
          <p:nvSpPr>
            <p:cNvPr id="845" name="Limited Cache…"/>
            <p:cNvSpPr txBox="1"/>
            <p:nvPr/>
          </p:nvSpPr>
          <p:spPr>
            <a:xfrm>
              <a:off x="26579013" y="27466867"/>
              <a:ext cx="3195334" cy="10830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000">
                  <a:solidFill>
                    <a:srgbClr val="61D836">
                      <a:hueOff val="914337"/>
                      <a:satOff val="31515"/>
                      <a:lumOff val="-30790"/>
                    </a:srgbClr>
                  </a:solidFill>
                </a:defRPr>
              </a:pPr>
              <a:r>
                <a:rPr kumimoji="0" sz="3600" b="0" i="0" u="none" strike="noStrike" kern="0" cap="none" spc="0" normalizeH="0" baseline="0" noProof="0">
                  <a:ln>
                    <a:noFill/>
                  </a:ln>
                  <a:solidFill>
                    <a:srgbClr val="61D836">
                      <a:hueOff val="914337"/>
                      <a:satOff val="31515"/>
                      <a:lumOff val="-30790"/>
                    </a:srgbClr>
                  </a:solidFill>
                  <a:effectLst/>
                  <a:uLnTx/>
                  <a:uFillTx/>
                </a:rPr>
                <a:t>Limited Cache </a:t>
              </a:r>
            </a:p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000">
                  <a:solidFill>
                    <a:srgbClr val="61D836">
                      <a:hueOff val="914337"/>
                      <a:satOff val="31515"/>
                      <a:lumOff val="-30790"/>
                    </a:srgbClr>
                  </a:solidFill>
                </a:defRPr>
              </a:pPr>
              <a:r>
                <a:rPr kumimoji="0" sz="3600" b="0" i="0" u="none" strike="noStrike" kern="0" cap="none" spc="0" normalizeH="0" baseline="0" noProof="0">
                  <a:ln>
                    <a:noFill/>
                  </a:ln>
                  <a:solidFill>
                    <a:srgbClr val="61D836">
                      <a:hueOff val="914337"/>
                      <a:satOff val="31515"/>
                      <a:lumOff val="-30790"/>
                    </a:srgbClr>
                  </a:solidFill>
                  <a:effectLst/>
                  <a:uLnTx/>
                  <a:uFillTx/>
                </a:rPr>
                <a:t>Replacements</a:t>
              </a:r>
            </a:p>
          </p:txBody>
        </p:sp>
        <p:sp>
          <p:nvSpPr>
            <p:cNvPr id="846" name="Sampled…"/>
            <p:cNvSpPr txBox="1"/>
            <p:nvPr/>
          </p:nvSpPr>
          <p:spPr>
            <a:xfrm>
              <a:off x="22624160" y="27440149"/>
              <a:ext cx="2413869" cy="19980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000">
                  <a:solidFill>
                    <a:srgbClr val="61D836">
                      <a:hueOff val="914337"/>
                      <a:satOff val="31515"/>
                      <a:lumOff val="-30790"/>
                    </a:srgbClr>
                  </a:solidFill>
                </a:defRPr>
              </a:pPr>
              <a:r>
                <a:rPr kumimoji="0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61D836">
                      <a:hueOff val="914337"/>
                      <a:satOff val="31515"/>
                      <a:lumOff val="-30790"/>
                    </a:srgbClr>
                  </a:solidFill>
                  <a:effectLst/>
                  <a:uLnTx/>
                  <a:uFillTx/>
                </a:rPr>
                <a:t>Sampled</a:t>
              </a:r>
            </a:p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000">
                  <a:solidFill>
                    <a:srgbClr val="61D836">
                      <a:hueOff val="914337"/>
                      <a:satOff val="31515"/>
                      <a:lumOff val="-30790"/>
                    </a:srgbClr>
                  </a:solidFill>
                </a:defRPr>
              </a:pPr>
              <a:r>
                <a:rPr kumimoji="0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61D836">
                      <a:hueOff val="914337"/>
                      <a:satOff val="31515"/>
                      <a:lumOff val="-30790"/>
                    </a:srgbClr>
                  </a:solidFill>
                  <a:effectLst/>
                  <a:uLnTx/>
                  <a:uFillTx/>
                </a:rPr>
                <a:t>Frequency </a:t>
              </a:r>
            </a:p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000">
                  <a:solidFill>
                    <a:srgbClr val="61D836">
                      <a:hueOff val="914337"/>
                      <a:satOff val="31515"/>
                      <a:lumOff val="-30790"/>
                    </a:srgbClr>
                  </a:solidFill>
                </a:defRPr>
              </a:pPr>
              <a:r>
                <a:rPr kumimoji="0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61D836">
                      <a:hueOff val="914337"/>
                      <a:satOff val="31515"/>
                      <a:lumOff val="-30790"/>
                    </a:srgbClr>
                  </a:solidFill>
                  <a:effectLst/>
                  <a:uLnTx/>
                  <a:uFillTx/>
                </a:rPr>
                <a:t>Counter</a:t>
              </a:r>
            </a:p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000">
                  <a:solidFill>
                    <a:srgbClr val="61D836">
                      <a:hueOff val="914337"/>
                      <a:satOff val="31515"/>
                      <a:lumOff val="-30790"/>
                    </a:srgbClr>
                  </a:solidFill>
                </a:defRPr>
              </a:pPr>
              <a:r>
                <a:rPr kumimoji="0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61D836">
                      <a:hueOff val="914337"/>
                      <a:satOff val="31515"/>
                      <a:lumOff val="-30790"/>
                    </a:srgbClr>
                  </a:solidFill>
                  <a:effectLst/>
                  <a:uLnTx/>
                  <a:uFillTx/>
                </a:rPr>
                <a:t>Accesses</a:t>
              </a:r>
            </a:p>
          </p:txBody>
        </p:sp>
        <p:grpSp>
          <p:nvGrpSpPr>
            <p:cNvPr id="847" name="Group"/>
            <p:cNvGrpSpPr/>
            <p:nvPr/>
          </p:nvGrpSpPr>
          <p:grpSpPr>
            <a:xfrm>
              <a:off x="27430110" y="25603440"/>
              <a:ext cx="1999458" cy="1665580"/>
              <a:chOff x="0" y="0"/>
              <a:chExt cx="1999457" cy="1665578"/>
            </a:xfrm>
          </p:grpSpPr>
          <p:sp>
            <p:nvSpPr>
              <p:cNvPr id="848" name="Double Arrow"/>
              <p:cNvSpPr/>
              <p:nvPr/>
            </p:nvSpPr>
            <p:spPr>
              <a:xfrm>
                <a:off x="0" y="0"/>
                <a:ext cx="1999458" cy="1665579"/>
              </a:xfrm>
              <a:prstGeom prst="leftRightArrow">
                <a:avLst>
                  <a:gd name="adj1" fmla="val 68611"/>
                  <a:gd name="adj2" fmla="val 14741"/>
                </a:avLst>
              </a:prstGeom>
              <a:solidFill>
                <a:srgbClr val="FFFF00"/>
              </a:solidFill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49" name="Line"/>
              <p:cNvSpPr/>
              <p:nvPr/>
            </p:nvSpPr>
            <p:spPr>
              <a:xfrm flipV="1">
                <a:off x="762389" y="271669"/>
                <a:ext cx="474678" cy="1122242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50" name="Line"/>
              <p:cNvSpPr/>
              <p:nvPr/>
            </p:nvSpPr>
            <p:spPr>
              <a:xfrm>
                <a:off x="757674" y="263144"/>
                <a:ext cx="484109" cy="113929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51" name="Triangle"/>
              <p:cNvSpPr/>
              <p:nvPr/>
            </p:nvSpPr>
            <p:spPr>
              <a:xfrm>
                <a:off x="734907" y="883667"/>
                <a:ext cx="529643" cy="626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sp>
            <p:nvSpPr>
              <p:cNvPr id="852" name="Triangle"/>
              <p:cNvSpPr/>
              <p:nvPr/>
            </p:nvSpPr>
            <p:spPr>
              <a:xfrm rot="10800000" flipH="1">
                <a:off x="734907" y="154730"/>
                <a:ext cx="529643" cy="626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grpSp>
          <p:nvGrpSpPr>
            <p:cNvPr id="853" name="Group"/>
            <p:cNvGrpSpPr/>
            <p:nvPr/>
          </p:nvGrpSpPr>
          <p:grpSpPr>
            <a:xfrm>
              <a:off x="22870686" y="26701560"/>
              <a:ext cx="2043271" cy="273379"/>
              <a:chOff x="0" y="104327"/>
              <a:chExt cx="2043270" cy="273378"/>
            </a:xfrm>
          </p:grpSpPr>
          <p:sp>
            <p:nvSpPr>
              <p:cNvPr id="854" name="Double Arrow"/>
              <p:cNvSpPr/>
              <p:nvPr/>
            </p:nvSpPr>
            <p:spPr>
              <a:xfrm>
                <a:off x="0" y="104327"/>
                <a:ext cx="2043271" cy="273380"/>
              </a:xfrm>
              <a:prstGeom prst="leftRightArrow">
                <a:avLst>
                  <a:gd name="adj1" fmla="val 32434"/>
                  <a:gd name="adj2" fmla="val 90127"/>
                </a:avLst>
              </a:prstGeom>
              <a:solidFill>
                <a:srgbClr val="FFFF00"/>
              </a:solidFill>
              <a:ln w="381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  <p:grpSp>
            <p:nvGrpSpPr>
              <p:cNvPr id="855" name="Group"/>
              <p:cNvGrpSpPr/>
              <p:nvPr/>
            </p:nvGrpSpPr>
            <p:grpSpPr>
              <a:xfrm>
                <a:off x="719536" y="173077"/>
                <a:ext cx="621843" cy="144452"/>
                <a:chOff x="85328" y="-9996"/>
                <a:chExt cx="621841" cy="144451"/>
              </a:xfrm>
            </p:grpSpPr>
            <p:sp>
              <p:nvSpPr>
                <p:cNvPr id="856" name="Line"/>
                <p:cNvSpPr/>
                <p:nvPr/>
              </p:nvSpPr>
              <p:spPr>
                <a:xfrm flipV="1">
                  <a:off x="153710" y="9992"/>
                  <a:ext cx="485080" cy="95902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857" name="Line"/>
                <p:cNvSpPr/>
                <p:nvPr/>
              </p:nvSpPr>
              <p:spPr>
                <a:xfrm>
                  <a:off x="148893" y="9264"/>
                  <a:ext cx="494717" cy="97358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858" name="Triangle"/>
                <p:cNvSpPr/>
                <p:nvPr/>
              </p:nvSpPr>
              <p:spPr>
                <a:xfrm>
                  <a:off x="85328" y="72957"/>
                  <a:ext cx="621843" cy="614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859" name="Triangle"/>
                <p:cNvSpPr/>
                <p:nvPr/>
              </p:nvSpPr>
              <p:spPr>
                <a:xfrm rot="10800000" flipH="1">
                  <a:off x="129013" y="-9997"/>
                  <a:ext cx="534474" cy="528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lnTo>
                        <a:pt x="21600" y="21600"/>
                      </a:ln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30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 kumimoji="0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</p:grpSp>
      </p:grpSp>
      <p:sp>
        <p:nvSpPr>
          <p:cNvPr id="861" name="DRAM cache replacement incurs significant DRAM traffic…"/>
          <p:cNvSpPr txBox="1"/>
          <p:nvPr/>
        </p:nvSpPr>
        <p:spPr>
          <a:xfrm>
            <a:off x="12192000" y="21206912"/>
            <a:ext cx="8229600" cy="89682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noAutofit/>
          </a:bodyPr>
          <a:lstStyle/>
          <a:p>
            <a:pPr marL="611187" marR="0" lvl="0" indent="-611187" algn="l" defTabSz="12700" eaLnBrk="1" fontAlgn="auto" latinLnBrk="0" hangingPunct="1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200">
                <a:solidFill>
                  <a:srgbClr val="FF644E">
                    <a:lumOff val="-29866"/>
                  </a:srgbClr>
                </a:solidFill>
              </a:defRPr>
            </a:pPr>
            <a:r>
              <a:rPr kumimoji="0" sz="4400" b="0" i="0" u="none" strike="noStrike" kern="0" cap="none" spc="0" normalizeH="0" baseline="0" noProof="0" dirty="0">
                <a:ln>
                  <a:noFill/>
                </a:ln>
                <a:solidFill>
                  <a:srgbClr val="FF644E">
                    <a:lumOff val="-29866"/>
                  </a:srgbClr>
                </a:solidFill>
                <a:effectLst/>
                <a:uLnTx/>
                <a:uFillTx/>
              </a:rPr>
              <a:t>DRAM cache replacement incurs significant DRAM </a:t>
            </a:r>
            <a:r>
              <a:rPr kumimoji="0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644E">
                    <a:lumOff val="-29866"/>
                  </a:srgbClr>
                </a:solidFill>
                <a:effectLst/>
                <a:uLnTx/>
                <a:uFillTx/>
              </a:rPr>
              <a:t>traffic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rgbClr val="FF644E">
                  <a:lumOff val="-29866"/>
                </a:srgbClr>
              </a:solidFill>
              <a:effectLst/>
              <a:uLnTx/>
              <a:uFillTx/>
            </a:endParaRPr>
          </a:p>
          <a:p>
            <a:pPr marL="1055687" lvl="1" indent="-611187" defTabSz="12700" hangingPunct="0">
              <a:lnSpc>
                <a:spcPct val="80000"/>
              </a:lnSpc>
              <a:spcBef>
                <a:spcPts val="1500"/>
              </a:spcBef>
              <a:buSzPct val="145000"/>
              <a:buFontTx/>
              <a:buChar char="-"/>
              <a:defRPr sz="4400" b="0"/>
            </a:pPr>
            <a:r>
              <a:rPr lang="en-US" sz="44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Cache replacement traffic</a:t>
            </a:r>
          </a:p>
          <a:p>
            <a:pPr marL="1055687" lvl="1" indent="-611187" defTabSz="12700" hangingPunct="0">
              <a:lnSpc>
                <a:spcPct val="80000"/>
              </a:lnSpc>
              <a:spcBef>
                <a:spcPts val="1500"/>
              </a:spcBef>
              <a:buSzPct val="145000"/>
              <a:buFontTx/>
              <a:buChar char="-"/>
              <a:defRPr sz="4400" b="0"/>
            </a:pPr>
            <a:r>
              <a:rPr lang="en-US" sz="44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Metadata </a:t>
            </a:r>
            <a:r>
              <a:rPr lang="en-US" sz="4400" kern="0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traffic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FF644E">
                  <a:lumOff val="-29866"/>
                </a:srgbClr>
              </a:solidFill>
              <a:effectLst/>
              <a:uLnTx/>
              <a:uFillTx/>
            </a:endParaRPr>
          </a:p>
          <a:p>
            <a:pPr marL="611187" marR="0" lvl="0" indent="-611187" algn="l" defTabSz="12700" eaLnBrk="1" fontAlgn="auto" latinLnBrk="0" hangingPunct="1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5200">
                <a:solidFill>
                  <a:srgbClr val="61D836">
                    <a:hueOff val="914337"/>
                    <a:satOff val="31515"/>
                    <a:lumOff val="-30790"/>
                  </a:srgbClr>
                </a:solidFill>
              </a:defRPr>
            </a:pPr>
            <a:r>
              <a:rPr kumimoji="0" sz="4400" b="0" i="0" u="none" strike="noStrike" kern="0" cap="none" spc="0" normalizeH="0" baseline="0" noProof="0" dirty="0">
                <a:ln>
                  <a:noFill/>
                </a:ln>
                <a:solidFill>
                  <a:srgbClr val="61D836">
                    <a:hueOff val="914337"/>
                    <a:satOff val="31515"/>
                    <a:lumOff val="-30790"/>
                  </a:srgbClr>
                </a:solidFill>
                <a:effectLst/>
                <a:uLnTx/>
                <a:uFillTx/>
              </a:rPr>
              <a:t>Limit cache replacement rate</a:t>
            </a:r>
          </a:p>
          <a:p>
            <a:pPr marL="1055687" marR="0" lvl="1" indent="-611187" algn="l" defTabSz="12700" eaLnBrk="1" fontAlgn="auto" latinLnBrk="0" hangingPunct="1">
              <a:lnSpc>
                <a:spcPct val="80000"/>
              </a:lnSpc>
              <a:spcBef>
                <a:spcPts val="1500"/>
              </a:spcBef>
              <a:spcAft>
                <a:spcPts val="0"/>
              </a:spcAft>
              <a:buClrTx/>
              <a:buSzPct val="145000"/>
              <a:buFontTx/>
              <a:buChar char="-"/>
              <a:tabLst/>
              <a:defRPr sz="5000" b="0"/>
            </a:pPr>
            <a:r>
              <a:rPr kumimoji="0" sz="4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Replace only when the incoming page’s frequency counter is greater than the victim pages’s counter by a </a:t>
            </a:r>
            <a:r>
              <a:rPr kumimoji="0" sz="4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threshold</a:t>
            </a:r>
            <a:endParaRPr kumimoji="0" lang="en-US" sz="4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611187" indent="-611187" defTabSz="12700">
              <a:lnSpc>
                <a:spcPct val="80000"/>
              </a:lnSpc>
              <a:spcBef>
                <a:spcPts val="1500"/>
              </a:spcBef>
              <a:buSzPct val="145000"/>
              <a:buChar char="•"/>
              <a:defRPr sz="50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pPr>
            <a:r>
              <a:rPr lang="en-US" sz="4400" kern="0" dirty="0">
                <a:solidFill>
                  <a:srgbClr val="61D836">
                    <a:hueOff val="914337"/>
                    <a:satOff val="31515"/>
                    <a:lumOff val="-30790"/>
                  </a:srgbClr>
                </a:solidFill>
              </a:rPr>
              <a:t>Reduce metadata traffic</a:t>
            </a:r>
          </a:p>
          <a:p>
            <a:pPr marL="1055687" lvl="1" indent="-611187" defTabSz="12700">
              <a:lnSpc>
                <a:spcPct val="80000"/>
              </a:lnSpc>
              <a:spcBef>
                <a:spcPts val="1500"/>
              </a:spcBef>
              <a:buSzPct val="145000"/>
              <a:buChar char="-"/>
              <a:defRPr sz="5000" b="0"/>
            </a:pPr>
            <a:r>
              <a:rPr lang="en-US" sz="4400" dirty="0"/>
              <a:t>Access frequency counters for a </a:t>
            </a:r>
            <a:r>
              <a:rPr lang="en-US" sz="4400" b="1" dirty="0"/>
              <a:t>randomly sampled</a:t>
            </a:r>
            <a:r>
              <a:rPr lang="en-US" sz="4400" dirty="0"/>
              <a:t> fraction of memory </a:t>
            </a:r>
            <a:r>
              <a:rPr lang="en-US" sz="4400" dirty="0" smtClean="0"/>
              <a:t>accesses</a:t>
            </a:r>
            <a:endParaRPr lang="en-US" sz="4400" dirty="0"/>
          </a:p>
        </p:txBody>
      </p:sp>
      <p:sp>
        <p:nvSpPr>
          <p:cNvPr id="862" name="Rounded Rectangle 861"/>
          <p:cNvSpPr/>
          <p:nvPr/>
        </p:nvSpPr>
        <p:spPr>
          <a:xfrm>
            <a:off x="457200" y="31775400"/>
            <a:ext cx="32004000" cy="11734800"/>
          </a:xfrm>
          <a:prstGeom prst="roundRect">
            <a:avLst>
              <a:gd name="adj" fmla="val 812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3200"/>
              </a:spcBef>
            </a:pPr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 smtClean="0"/>
          </a:p>
          <a:p>
            <a:endParaRPr lang="en-US" sz="4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838200" y="31848012"/>
            <a:ext cx="19507200" cy="11433588"/>
            <a:chOff x="762000" y="31877000"/>
            <a:chExt cx="20497800" cy="120142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0600" y="31877000"/>
              <a:ext cx="20269200" cy="395985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2000" y="35826700"/>
              <a:ext cx="20066000" cy="39497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2000" y="39814500"/>
              <a:ext cx="20040600" cy="407670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0497800" y="32789062"/>
            <a:ext cx="11658601" cy="9432112"/>
            <a:chOff x="20726399" y="32789062"/>
            <a:chExt cx="10972801" cy="9432112"/>
          </a:xfrm>
        </p:grpSpPr>
        <p:sp>
          <p:nvSpPr>
            <p:cNvPr id="864" name="Banshee improves performance by 15% on average over the best-previous (i.e., BEAR) latency-optimized DRAM cache design"/>
            <p:cNvSpPr txBox="1"/>
            <p:nvPr/>
          </p:nvSpPr>
          <p:spPr>
            <a:xfrm>
              <a:off x="20726400" y="32789062"/>
              <a:ext cx="10972800" cy="195813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71437" tIns="71437" rIns="71437" bIns="71437">
              <a:normAutofit fontScale="92500" lnSpcReduction="10000"/>
            </a:bodyPr>
            <a:lstStyle/>
            <a:p>
              <a:pPr marL="611187" marR="0" lvl="0" indent="-611187" algn="l" defTabSz="12700" eaLnBrk="1" fontAlgn="auto" latinLnBrk="0" hangingPunct="1">
                <a:lnSpc>
                  <a:spcPct val="100000"/>
                </a:lnSpc>
                <a:spcBef>
                  <a:spcPts val="3000"/>
                </a:spcBef>
                <a:spcAft>
                  <a:spcPts val="0"/>
                </a:spcAft>
                <a:buClrTx/>
                <a:buSzPct val="145000"/>
                <a:buFontTx/>
                <a:buChar char="•"/>
                <a:tabLst/>
                <a:defRPr sz="5200" b="0"/>
              </a:pPr>
              <a:r>
                <a:rPr kumimoji="0" sz="4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Banshee improves performance by </a:t>
              </a:r>
              <a:r>
                <a:rPr kumimoji="0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61D836">
                      <a:hueOff val="914337"/>
                      <a:satOff val="31515"/>
                      <a:lumOff val="-30790"/>
                    </a:srgbClr>
                  </a:solidFill>
                  <a:effectLst/>
                  <a:uLnTx/>
                  <a:uFillTx/>
                </a:rPr>
                <a:t>15%</a:t>
              </a:r>
              <a:r>
                <a:rPr kumimoji="0" sz="4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on average over the best-previous (i.e., BEAR) latency-optimized DRAM cache design</a:t>
              </a:r>
            </a:p>
          </p:txBody>
        </p:sp>
        <p:sp>
          <p:nvSpPr>
            <p:cNvPr id="866" name="Banshee reduces 36% in-package DRAM traffic over the best-previous design"/>
            <p:cNvSpPr txBox="1"/>
            <p:nvPr/>
          </p:nvSpPr>
          <p:spPr>
            <a:xfrm>
              <a:off x="20726399" y="36908272"/>
              <a:ext cx="10896601" cy="164892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71437" tIns="71437" rIns="71437" bIns="71437">
              <a:noAutofit/>
            </a:bodyPr>
            <a:lstStyle/>
            <a:p>
              <a:pPr marL="611187" marR="0" lvl="0" indent="-611187" algn="l" defTabSz="12700" eaLnBrk="1" fontAlgn="auto" latinLnBrk="0" hangingPunct="1">
                <a:lnSpc>
                  <a:spcPct val="80000"/>
                </a:lnSpc>
                <a:spcBef>
                  <a:spcPts val="3000"/>
                </a:spcBef>
                <a:spcAft>
                  <a:spcPts val="0"/>
                </a:spcAft>
                <a:buClrTx/>
                <a:buSzPct val="145000"/>
                <a:buFontTx/>
                <a:buChar char="•"/>
                <a:tabLst/>
                <a:defRPr sz="5000" b="0"/>
              </a:pPr>
              <a:r>
                <a:rPr kumimoji="0" sz="4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Banshee reduces </a:t>
              </a:r>
              <a:r>
                <a:rPr kumimoji="0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61D836">
                      <a:hueOff val="914337"/>
                      <a:satOff val="31515"/>
                      <a:lumOff val="-30790"/>
                    </a:srgbClr>
                  </a:solidFill>
                  <a:effectLst/>
                  <a:uLnTx/>
                  <a:uFillTx/>
                </a:rPr>
                <a:t>36%</a:t>
              </a:r>
              <a:r>
                <a:rPr kumimoji="0" sz="4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in-package DRAM traffic over the best-previous design</a:t>
              </a:r>
            </a:p>
          </p:txBody>
        </p:sp>
        <p:sp>
          <p:nvSpPr>
            <p:cNvPr id="868" name="Banshee reduces 36% in-package DRAM traffic over the best-previous design…"/>
            <p:cNvSpPr txBox="1"/>
            <p:nvPr/>
          </p:nvSpPr>
          <p:spPr>
            <a:xfrm>
              <a:off x="20726399" y="40620974"/>
              <a:ext cx="10896601" cy="16002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71437" tIns="71437" rIns="71437" bIns="71437">
              <a:noAutofit/>
            </a:bodyPr>
            <a:lstStyle/>
            <a:p>
              <a:pPr marL="611187" marR="0" lvl="0" indent="-611187" algn="l" defTabSz="12700" eaLnBrk="1" fontAlgn="auto" latinLnBrk="0" hangingPunct="1">
                <a:lnSpc>
                  <a:spcPct val="80000"/>
                </a:lnSpc>
                <a:spcBef>
                  <a:spcPts val="1500"/>
                </a:spcBef>
                <a:spcAft>
                  <a:spcPts val="0"/>
                </a:spcAft>
                <a:buClrTx/>
                <a:buSzPct val="145000"/>
                <a:buFontTx/>
                <a:buChar char="•"/>
                <a:tabLst/>
                <a:defRPr sz="5000" b="0"/>
              </a:pPr>
              <a:r>
                <a:rPr kumimoji="0" sz="4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Banshee </a:t>
              </a:r>
              <a:r>
                <a:rPr kumimoji="0" sz="4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reduces </a:t>
              </a:r>
              <a:r>
                <a:rPr kumimoji="0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61D836">
                      <a:hueOff val="914337"/>
                      <a:satOff val="31515"/>
                      <a:lumOff val="-30790"/>
                    </a:srgbClr>
                  </a:solidFill>
                  <a:effectLst/>
                  <a:uLnTx/>
                  <a:uFillTx/>
                </a:rPr>
                <a:t>3%</a:t>
              </a:r>
              <a:r>
                <a:rPr kumimoji="0" sz="4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off-package DRAM traffic over the best-previous design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SU Poster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540115"/>
      </a:accent1>
      <a:accent2>
        <a:srgbClr val="CDC092"/>
      </a:accent2>
      <a:accent3>
        <a:srgbClr val="2B0007"/>
      </a:accent3>
      <a:accent4>
        <a:srgbClr val="A71930"/>
      </a:accent4>
      <a:accent5>
        <a:srgbClr val="728574"/>
      </a:accent5>
      <a:accent6>
        <a:srgbClr val="86AECA"/>
      </a:accent6>
      <a:hlink>
        <a:srgbClr val="A6A2C6"/>
      </a:hlink>
      <a:folHlink>
        <a:srgbClr val="EFE8BB"/>
      </a:folHlink>
    </a:clrScheme>
    <a:fontScheme name="Posters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White">
    <a:dk1>
      <a:srgbClr val="000000"/>
    </a:dk1>
    <a:lt1>
      <a:srgbClr val="FFFFFF"/>
    </a:lt1>
    <a:dk2>
      <a:srgbClr val="5E5E5E"/>
    </a:dk2>
    <a:lt2>
      <a:srgbClr val="D6D5D5"/>
    </a:lt2>
    <a:accent1>
      <a:srgbClr val="00A2FF"/>
    </a:accent1>
    <a:accent2>
      <a:srgbClr val="16E7CF"/>
    </a:accent2>
    <a:accent3>
      <a:srgbClr val="61D836"/>
    </a:accent3>
    <a:accent4>
      <a:srgbClr val="FAE232"/>
    </a:accent4>
    <a:accent5>
      <a:srgbClr val="FF644E"/>
    </a:accent5>
    <a:accent6>
      <a:srgbClr val="EF5FA7"/>
    </a:accent6>
    <a:hlink>
      <a:srgbClr val="0000FF"/>
    </a:hlink>
    <a:folHlink>
      <a:srgbClr val="FF00FF"/>
    </a:folHlink>
  </a:clrScheme>
  <a:fontScheme name="White">
    <a:majorFont>
      <a:latin typeface="Helvetica Neue Medium"/>
      <a:ea typeface="Helvetica Neue Medium"/>
      <a:cs typeface="Helvetica Neue Medium"/>
    </a:majorFont>
    <a:minorFont>
      <a:latin typeface="Helvetica Neue Medium"/>
      <a:ea typeface="Helvetica Neue Medium"/>
      <a:cs typeface="Helvetica Neue Medium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4270</TotalTime>
  <Words>451</Words>
  <Application>Microsoft Macintosh PowerPoint</Application>
  <PresentationFormat>Custom</PresentationFormat>
  <Paragraphs>131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studio1</dc:creator>
  <cp:lastModifiedBy>Xiangyao Yu</cp:lastModifiedBy>
  <cp:revision>189</cp:revision>
  <cp:lastPrinted>2017-10-17T15:13:44Z</cp:lastPrinted>
  <dcterms:created xsi:type="dcterms:W3CDTF">2009-09-25T21:08:34Z</dcterms:created>
  <dcterms:modified xsi:type="dcterms:W3CDTF">2017-10-19T15:02:18Z</dcterms:modified>
</cp:coreProperties>
</file>