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ags/tag4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5.xml" ContentType="application/vnd.openxmlformats-officedocument.presentationml.tags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3.xml" ContentType="application/vnd.openxmlformats-officedocument.drawingml.chart+xml"/>
  <Override PartName="/ppt/notesSlides/notesSlide28.xml" ContentType="application/vnd.openxmlformats-officedocument.presentationml.notesSlide+xml"/>
  <Override PartName="/ppt/charts/chart14.xml" ContentType="application/vnd.openxmlformats-officedocument.drawingml.chart+xml"/>
  <Override PartName="/ppt/notesSlides/notesSlide29.xml" ContentType="application/vnd.openxmlformats-officedocument.presentationml.notesSlide+xml"/>
  <Override PartName="/ppt/tags/tag6.xml" ContentType="application/vnd.openxmlformats-officedocument.presentationml.tag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ags/tag7.xml" ContentType="application/vnd.openxmlformats-officedocument.presentationml.tags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tags/tag8.xml" ContentType="application/vnd.openxmlformats-officedocument.presentationml.tag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2"/>
  </p:notesMasterIdLst>
  <p:sldIdLst>
    <p:sldId id="258" r:id="rId2"/>
    <p:sldId id="423" r:id="rId3"/>
    <p:sldId id="459" r:id="rId4"/>
    <p:sldId id="468" r:id="rId5"/>
    <p:sldId id="489" r:id="rId6"/>
    <p:sldId id="461" r:id="rId7"/>
    <p:sldId id="460" r:id="rId8"/>
    <p:sldId id="473" r:id="rId9"/>
    <p:sldId id="474" r:id="rId10"/>
    <p:sldId id="469" r:id="rId11"/>
    <p:sldId id="476" r:id="rId12"/>
    <p:sldId id="505" r:id="rId13"/>
    <p:sldId id="479" r:id="rId14"/>
    <p:sldId id="480" r:id="rId15"/>
    <p:sldId id="436" r:id="rId16"/>
    <p:sldId id="445" r:id="rId17"/>
    <p:sldId id="481" r:id="rId18"/>
    <p:sldId id="483" r:id="rId19"/>
    <p:sldId id="484" r:id="rId20"/>
    <p:sldId id="486" r:id="rId21"/>
    <p:sldId id="441" r:id="rId22"/>
    <p:sldId id="446" r:id="rId23"/>
    <p:sldId id="520" r:id="rId24"/>
    <p:sldId id="447" r:id="rId25"/>
    <p:sldId id="274" r:id="rId26"/>
    <p:sldId id="422" r:id="rId27"/>
    <p:sldId id="276" r:id="rId28"/>
    <p:sldId id="443" r:id="rId29"/>
    <p:sldId id="464" r:id="rId30"/>
    <p:sldId id="491" r:id="rId31"/>
    <p:sldId id="448" r:id="rId32"/>
    <p:sldId id="517" r:id="rId33"/>
    <p:sldId id="506" r:id="rId34"/>
    <p:sldId id="433" r:id="rId35"/>
    <p:sldId id="424" r:id="rId36"/>
    <p:sldId id="277" r:id="rId37"/>
    <p:sldId id="278" r:id="rId38"/>
    <p:sldId id="492" r:id="rId39"/>
    <p:sldId id="507" r:id="rId40"/>
    <p:sldId id="508" r:id="rId41"/>
    <p:sldId id="509" r:id="rId42"/>
    <p:sldId id="510" r:id="rId43"/>
    <p:sldId id="511" r:id="rId44"/>
    <p:sldId id="512" r:id="rId45"/>
    <p:sldId id="513" r:id="rId46"/>
    <p:sldId id="498" r:id="rId47"/>
    <p:sldId id="514" r:id="rId48"/>
    <p:sldId id="515" r:id="rId49"/>
    <p:sldId id="516" r:id="rId50"/>
    <p:sldId id="518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9900"/>
    <a:srgbClr val="339933"/>
    <a:srgbClr val="00CC00"/>
    <a:srgbClr val="CCCCFF"/>
    <a:srgbClr val="CC0099"/>
    <a:srgbClr val="CC99FF"/>
    <a:srgbClr val="CC00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8817" autoAdjust="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HPCA_Talk\motivational-data-slowdow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complexity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complexity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complexity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complexity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Simple_Scheduling_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'with mcf'!$A$2</c:f>
              <c:strCache>
                <c:ptCount val="1"/>
                <c:pt idx="0">
                  <c:v>Slowdown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'with mcf'!$B$1:$C$1</c:f>
              <c:strCache>
                <c:ptCount val="2"/>
                <c:pt idx="0">
                  <c:v>leslie3d (core 0)</c:v>
                </c:pt>
                <c:pt idx="1">
                  <c:v>mcf (core 1)</c:v>
                </c:pt>
              </c:strCache>
            </c:strRef>
          </c:cat>
          <c:val>
            <c:numRef>
              <c:f>'with mcf'!$B$2:$C$2</c:f>
              <c:numCache>
                <c:formatCode>General</c:formatCode>
                <c:ptCount val="2"/>
                <c:pt idx="0">
                  <c:v>5.4</c:v>
                </c:pt>
                <c:pt idx="1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416960"/>
        <c:axId val="165418496"/>
      </c:barChart>
      <c:catAx>
        <c:axId val="165416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200">
                <a:latin typeface="+mj-lt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165418496"/>
        <c:crosses val="autoZero"/>
        <c:auto val="1"/>
        <c:lblAlgn val="ctr"/>
        <c:lblOffset val="100"/>
        <c:noMultiLvlLbl val="0"/>
      </c:catAx>
      <c:valAx>
        <c:axId val="165418496"/>
        <c:scaling>
          <c:orientation val="minMax"/>
          <c:max val="6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>
                    <a:latin typeface="+mj-lt"/>
                    <a:ea typeface="Tahoma" pitchFamily="34" charset="0"/>
                    <a:cs typeface="Tahoma" pitchFamily="34" charset="0"/>
                  </a:defRPr>
                </a:pPr>
                <a:r>
                  <a:rPr lang="en-US" sz="2500" dirty="0" smtClean="0">
                    <a:latin typeface="+mj-lt"/>
                    <a:ea typeface="Tahoma" pitchFamily="34" charset="0"/>
                    <a:cs typeface="Tahoma" pitchFamily="34" charset="0"/>
                  </a:rPr>
                  <a:t>Slowdown</a:t>
                </a:r>
                <a:endParaRPr lang="en-US" sz="2500" dirty="0">
                  <a:latin typeface="+mj-lt"/>
                  <a:ea typeface="Tahoma" pitchFamily="34" charset="0"/>
                  <a:cs typeface="Tahoma" pitchFamily="34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>
                <a:latin typeface="+mj-lt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165416960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'Request-Distribution-Copy'!$F$2</c:f>
              <c:strCache>
                <c:ptCount val="1"/>
                <c:pt idx="0">
                  <c:v>App-unaware</c:v>
                </c:pt>
              </c:strCache>
            </c:strRef>
          </c:tx>
          <c:marker>
            <c:symbol val="none"/>
          </c:marker>
          <c:xVal>
            <c:numRef>
              <c:f>'Request-Distribution-Copy'!$E$3:$E$102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xVal>
          <c:yVal>
            <c:numRef>
              <c:f>'Request-Distribution-Copy'!$F$3:$F$102</c:f>
              <c:numCache>
                <c:formatCode>General</c:formatCode>
                <c:ptCount val="100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6</c:v>
                </c:pt>
                <c:pt idx="12">
                  <c:v>6</c:v>
                </c:pt>
                <c:pt idx="13">
                  <c:v>0</c:v>
                </c:pt>
                <c:pt idx="14">
                  <c:v>8</c:v>
                </c:pt>
                <c:pt idx="15">
                  <c:v>0</c:v>
                </c:pt>
                <c:pt idx="16">
                  <c:v>0</c:v>
                </c:pt>
                <c:pt idx="17">
                  <c:v>6</c:v>
                </c:pt>
                <c:pt idx="18">
                  <c:v>7</c:v>
                </c:pt>
                <c:pt idx="19">
                  <c:v>3</c:v>
                </c:pt>
                <c:pt idx="20">
                  <c:v>3</c:v>
                </c:pt>
                <c:pt idx="21">
                  <c:v>1</c:v>
                </c:pt>
                <c:pt idx="22">
                  <c:v>7</c:v>
                </c:pt>
                <c:pt idx="23">
                  <c:v>5</c:v>
                </c:pt>
                <c:pt idx="24">
                  <c:v>1</c:v>
                </c:pt>
                <c:pt idx="25">
                  <c:v>11</c:v>
                </c:pt>
                <c:pt idx="26">
                  <c:v>2</c:v>
                </c:pt>
                <c:pt idx="27">
                  <c:v>2</c:v>
                </c:pt>
                <c:pt idx="28">
                  <c:v>4</c:v>
                </c:pt>
                <c:pt idx="29">
                  <c:v>22</c:v>
                </c:pt>
                <c:pt idx="30">
                  <c:v>9</c:v>
                </c:pt>
                <c:pt idx="31">
                  <c:v>1</c:v>
                </c:pt>
                <c:pt idx="32">
                  <c:v>4</c:v>
                </c:pt>
                <c:pt idx="33">
                  <c:v>7</c:v>
                </c:pt>
                <c:pt idx="34">
                  <c:v>1</c:v>
                </c:pt>
                <c:pt idx="35">
                  <c:v>0</c:v>
                </c:pt>
                <c:pt idx="36">
                  <c:v>0</c:v>
                </c:pt>
                <c:pt idx="37">
                  <c:v>13</c:v>
                </c:pt>
                <c:pt idx="38">
                  <c:v>2</c:v>
                </c:pt>
                <c:pt idx="39">
                  <c:v>15</c:v>
                </c:pt>
                <c:pt idx="40">
                  <c:v>2</c:v>
                </c:pt>
                <c:pt idx="41">
                  <c:v>8</c:v>
                </c:pt>
                <c:pt idx="42">
                  <c:v>4</c:v>
                </c:pt>
                <c:pt idx="43">
                  <c:v>0</c:v>
                </c:pt>
                <c:pt idx="44">
                  <c:v>8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2</c:v>
                </c:pt>
                <c:pt idx="59">
                  <c:v>0</c:v>
                </c:pt>
                <c:pt idx="60">
                  <c:v>10</c:v>
                </c:pt>
                <c:pt idx="61">
                  <c:v>8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7</c:v>
                </c:pt>
                <c:pt idx="66">
                  <c:v>1</c:v>
                </c:pt>
                <c:pt idx="67">
                  <c:v>4</c:v>
                </c:pt>
                <c:pt idx="68">
                  <c:v>4</c:v>
                </c:pt>
                <c:pt idx="69">
                  <c:v>4</c:v>
                </c:pt>
                <c:pt idx="70">
                  <c:v>1</c:v>
                </c:pt>
                <c:pt idx="71">
                  <c:v>0</c:v>
                </c:pt>
                <c:pt idx="72">
                  <c:v>0</c:v>
                </c:pt>
                <c:pt idx="73">
                  <c:v>3</c:v>
                </c:pt>
                <c:pt idx="74">
                  <c:v>2</c:v>
                </c:pt>
                <c:pt idx="75">
                  <c:v>6</c:v>
                </c:pt>
                <c:pt idx="76">
                  <c:v>14</c:v>
                </c:pt>
                <c:pt idx="77">
                  <c:v>16</c:v>
                </c:pt>
                <c:pt idx="78">
                  <c:v>2</c:v>
                </c:pt>
                <c:pt idx="79">
                  <c:v>4</c:v>
                </c:pt>
                <c:pt idx="80">
                  <c:v>4</c:v>
                </c:pt>
                <c:pt idx="81">
                  <c:v>8</c:v>
                </c:pt>
                <c:pt idx="82">
                  <c:v>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2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  <c:pt idx="90">
                  <c:v>4</c:v>
                </c:pt>
                <c:pt idx="91">
                  <c:v>9</c:v>
                </c:pt>
                <c:pt idx="92">
                  <c:v>2</c:v>
                </c:pt>
                <c:pt idx="93">
                  <c:v>1</c:v>
                </c:pt>
                <c:pt idx="94">
                  <c:v>11</c:v>
                </c:pt>
                <c:pt idx="95">
                  <c:v>8</c:v>
                </c:pt>
                <c:pt idx="96">
                  <c:v>1</c:v>
                </c:pt>
                <c:pt idx="97">
                  <c:v>4</c:v>
                </c:pt>
                <c:pt idx="98">
                  <c:v>8</c:v>
                </c:pt>
                <c:pt idx="99">
                  <c:v>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'Request-Distribution-Copy'!$G$2</c:f>
              <c:strCache>
                <c:ptCount val="1"/>
                <c:pt idx="0">
                  <c:v>Ranking</c:v>
                </c:pt>
              </c:strCache>
            </c:strRef>
          </c:tx>
          <c:marker>
            <c:symbol val="none"/>
          </c:marker>
          <c:xVal>
            <c:numRef>
              <c:f>'Request-Distribution-Copy'!$E$3:$E$102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xVal>
          <c:yVal>
            <c:numRef>
              <c:f>'Request-Distribution-Copy'!$G$3:$G$102</c:f>
              <c:numCache>
                <c:formatCode>General</c:formatCode>
                <c:ptCount val="100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8</c:v>
                </c:pt>
                <c:pt idx="4">
                  <c:v>7</c:v>
                </c:pt>
                <c:pt idx="5">
                  <c:v>1</c:v>
                </c:pt>
                <c:pt idx="6">
                  <c:v>12</c:v>
                </c:pt>
                <c:pt idx="7">
                  <c:v>4</c:v>
                </c:pt>
                <c:pt idx="8">
                  <c:v>4</c:v>
                </c:pt>
                <c:pt idx="9">
                  <c:v>8</c:v>
                </c:pt>
                <c:pt idx="10">
                  <c:v>11</c:v>
                </c:pt>
                <c:pt idx="11">
                  <c:v>19</c:v>
                </c:pt>
                <c:pt idx="12">
                  <c:v>6</c:v>
                </c:pt>
                <c:pt idx="13">
                  <c:v>8</c:v>
                </c:pt>
                <c:pt idx="14">
                  <c:v>7</c:v>
                </c:pt>
                <c:pt idx="15">
                  <c:v>9</c:v>
                </c:pt>
                <c:pt idx="16">
                  <c:v>5</c:v>
                </c:pt>
                <c:pt idx="17">
                  <c:v>7</c:v>
                </c:pt>
                <c:pt idx="18">
                  <c:v>8</c:v>
                </c:pt>
                <c:pt idx="19">
                  <c:v>7</c:v>
                </c:pt>
                <c:pt idx="20">
                  <c:v>5</c:v>
                </c:pt>
                <c:pt idx="21">
                  <c:v>18</c:v>
                </c:pt>
                <c:pt idx="22">
                  <c:v>2</c:v>
                </c:pt>
                <c:pt idx="23">
                  <c:v>0</c:v>
                </c:pt>
                <c:pt idx="24">
                  <c:v>4</c:v>
                </c:pt>
                <c:pt idx="25">
                  <c:v>12</c:v>
                </c:pt>
                <c:pt idx="26">
                  <c:v>0</c:v>
                </c:pt>
                <c:pt idx="27">
                  <c:v>8</c:v>
                </c:pt>
                <c:pt idx="28">
                  <c:v>2</c:v>
                </c:pt>
                <c:pt idx="29">
                  <c:v>12</c:v>
                </c:pt>
                <c:pt idx="30">
                  <c:v>2</c:v>
                </c:pt>
                <c:pt idx="31">
                  <c:v>8</c:v>
                </c:pt>
                <c:pt idx="32">
                  <c:v>4</c:v>
                </c:pt>
                <c:pt idx="33">
                  <c:v>4</c:v>
                </c:pt>
                <c:pt idx="34">
                  <c:v>8</c:v>
                </c:pt>
                <c:pt idx="35">
                  <c:v>0</c:v>
                </c:pt>
                <c:pt idx="36">
                  <c:v>16</c:v>
                </c:pt>
                <c:pt idx="37">
                  <c:v>0</c:v>
                </c:pt>
                <c:pt idx="38">
                  <c:v>16</c:v>
                </c:pt>
                <c:pt idx="39">
                  <c:v>4</c:v>
                </c:pt>
                <c:pt idx="40">
                  <c:v>12</c:v>
                </c:pt>
                <c:pt idx="41">
                  <c:v>8</c:v>
                </c:pt>
                <c:pt idx="42">
                  <c:v>7</c:v>
                </c:pt>
                <c:pt idx="43">
                  <c:v>12</c:v>
                </c:pt>
                <c:pt idx="44">
                  <c:v>1</c:v>
                </c:pt>
                <c:pt idx="45">
                  <c:v>8</c:v>
                </c:pt>
                <c:pt idx="46">
                  <c:v>0</c:v>
                </c:pt>
                <c:pt idx="47">
                  <c:v>8</c:v>
                </c:pt>
                <c:pt idx="48">
                  <c:v>4</c:v>
                </c:pt>
                <c:pt idx="49">
                  <c:v>4</c:v>
                </c:pt>
                <c:pt idx="50">
                  <c:v>8</c:v>
                </c:pt>
                <c:pt idx="51">
                  <c:v>1</c:v>
                </c:pt>
                <c:pt idx="52">
                  <c:v>3</c:v>
                </c:pt>
                <c:pt idx="53">
                  <c:v>6</c:v>
                </c:pt>
                <c:pt idx="54">
                  <c:v>2</c:v>
                </c:pt>
                <c:pt idx="55">
                  <c:v>8</c:v>
                </c:pt>
                <c:pt idx="56">
                  <c:v>2</c:v>
                </c:pt>
                <c:pt idx="57">
                  <c:v>6</c:v>
                </c:pt>
                <c:pt idx="58">
                  <c:v>8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16</c:v>
                </c:pt>
                <c:pt idx="63">
                  <c:v>8</c:v>
                </c:pt>
                <c:pt idx="64">
                  <c:v>19</c:v>
                </c:pt>
                <c:pt idx="65">
                  <c:v>13</c:v>
                </c:pt>
                <c:pt idx="66">
                  <c:v>3</c:v>
                </c:pt>
                <c:pt idx="67">
                  <c:v>9</c:v>
                </c:pt>
                <c:pt idx="68">
                  <c:v>8</c:v>
                </c:pt>
                <c:pt idx="69">
                  <c:v>2</c:v>
                </c:pt>
                <c:pt idx="70">
                  <c:v>0</c:v>
                </c:pt>
                <c:pt idx="71">
                  <c:v>5</c:v>
                </c:pt>
                <c:pt idx="72">
                  <c:v>7</c:v>
                </c:pt>
                <c:pt idx="73">
                  <c:v>10</c:v>
                </c:pt>
                <c:pt idx="74">
                  <c:v>17</c:v>
                </c:pt>
                <c:pt idx="75">
                  <c:v>7</c:v>
                </c:pt>
                <c:pt idx="76">
                  <c:v>15</c:v>
                </c:pt>
                <c:pt idx="77">
                  <c:v>13</c:v>
                </c:pt>
                <c:pt idx="78">
                  <c:v>5</c:v>
                </c:pt>
                <c:pt idx="79">
                  <c:v>13</c:v>
                </c:pt>
                <c:pt idx="80">
                  <c:v>8</c:v>
                </c:pt>
                <c:pt idx="81">
                  <c:v>2</c:v>
                </c:pt>
                <c:pt idx="82">
                  <c:v>18</c:v>
                </c:pt>
                <c:pt idx="83">
                  <c:v>2</c:v>
                </c:pt>
                <c:pt idx="84">
                  <c:v>9</c:v>
                </c:pt>
                <c:pt idx="85">
                  <c:v>2</c:v>
                </c:pt>
                <c:pt idx="86">
                  <c:v>9</c:v>
                </c:pt>
                <c:pt idx="87">
                  <c:v>0</c:v>
                </c:pt>
                <c:pt idx="88">
                  <c:v>20</c:v>
                </c:pt>
                <c:pt idx="89">
                  <c:v>1</c:v>
                </c:pt>
                <c:pt idx="90">
                  <c:v>13</c:v>
                </c:pt>
                <c:pt idx="91">
                  <c:v>5</c:v>
                </c:pt>
                <c:pt idx="92">
                  <c:v>13</c:v>
                </c:pt>
                <c:pt idx="93">
                  <c:v>8</c:v>
                </c:pt>
                <c:pt idx="94">
                  <c:v>7</c:v>
                </c:pt>
                <c:pt idx="95">
                  <c:v>12</c:v>
                </c:pt>
                <c:pt idx="96">
                  <c:v>1</c:v>
                </c:pt>
                <c:pt idx="97">
                  <c:v>5</c:v>
                </c:pt>
                <c:pt idx="98">
                  <c:v>0</c:v>
                </c:pt>
                <c:pt idx="99">
                  <c:v>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'Request-Distribution-Copy'!$H$2</c:f>
              <c:strCache>
                <c:ptCount val="1"/>
                <c:pt idx="0">
                  <c:v>Grouping</c:v>
                </c:pt>
              </c:strCache>
            </c:strRef>
          </c:tx>
          <c:marker>
            <c:symbol val="none"/>
          </c:marker>
          <c:xVal>
            <c:numRef>
              <c:f>'Request-Distribution-Copy'!$E$3:$E$102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xVal>
          <c:yVal>
            <c:numRef>
              <c:f>'Request-Distribution-Copy'!$H$3:$H$102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14</c:v>
                </c:pt>
                <c:pt idx="10">
                  <c:v>2</c:v>
                </c:pt>
                <c:pt idx="11">
                  <c:v>5</c:v>
                </c:pt>
                <c:pt idx="12">
                  <c:v>3</c:v>
                </c:pt>
                <c:pt idx="13">
                  <c:v>0</c:v>
                </c:pt>
                <c:pt idx="14">
                  <c:v>0</c:v>
                </c:pt>
                <c:pt idx="15">
                  <c:v>6</c:v>
                </c:pt>
                <c:pt idx="16">
                  <c:v>2</c:v>
                </c:pt>
                <c:pt idx="17">
                  <c:v>0</c:v>
                </c:pt>
                <c:pt idx="18">
                  <c:v>0</c:v>
                </c:pt>
                <c:pt idx="19">
                  <c:v>6</c:v>
                </c:pt>
                <c:pt idx="20">
                  <c:v>5</c:v>
                </c:pt>
                <c:pt idx="21">
                  <c:v>5</c:v>
                </c:pt>
                <c:pt idx="22">
                  <c:v>1</c:v>
                </c:pt>
                <c:pt idx="23">
                  <c:v>6</c:v>
                </c:pt>
                <c:pt idx="24">
                  <c:v>7</c:v>
                </c:pt>
                <c:pt idx="25">
                  <c:v>9</c:v>
                </c:pt>
                <c:pt idx="26">
                  <c:v>8</c:v>
                </c:pt>
                <c:pt idx="27">
                  <c:v>9</c:v>
                </c:pt>
                <c:pt idx="28">
                  <c:v>9</c:v>
                </c:pt>
                <c:pt idx="29">
                  <c:v>3</c:v>
                </c:pt>
                <c:pt idx="30">
                  <c:v>0</c:v>
                </c:pt>
                <c:pt idx="31">
                  <c:v>7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16</c:v>
                </c:pt>
                <c:pt idx="36">
                  <c:v>0</c:v>
                </c:pt>
                <c:pt idx="37">
                  <c:v>3</c:v>
                </c:pt>
                <c:pt idx="38">
                  <c:v>2</c:v>
                </c:pt>
                <c:pt idx="39">
                  <c:v>13</c:v>
                </c:pt>
                <c:pt idx="40">
                  <c:v>9</c:v>
                </c:pt>
                <c:pt idx="41">
                  <c:v>9</c:v>
                </c:pt>
                <c:pt idx="42">
                  <c:v>8</c:v>
                </c:pt>
                <c:pt idx="43">
                  <c:v>4</c:v>
                </c:pt>
                <c:pt idx="44">
                  <c:v>8</c:v>
                </c:pt>
                <c:pt idx="45">
                  <c:v>0</c:v>
                </c:pt>
                <c:pt idx="46">
                  <c:v>0</c:v>
                </c:pt>
                <c:pt idx="47">
                  <c:v>11</c:v>
                </c:pt>
                <c:pt idx="48">
                  <c:v>13</c:v>
                </c:pt>
                <c:pt idx="49">
                  <c:v>1</c:v>
                </c:pt>
                <c:pt idx="50">
                  <c:v>0</c:v>
                </c:pt>
                <c:pt idx="51">
                  <c:v>3</c:v>
                </c:pt>
                <c:pt idx="52">
                  <c:v>8</c:v>
                </c:pt>
                <c:pt idx="53">
                  <c:v>4</c:v>
                </c:pt>
                <c:pt idx="54">
                  <c:v>4</c:v>
                </c:pt>
                <c:pt idx="55">
                  <c:v>4</c:v>
                </c:pt>
                <c:pt idx="56">
                  <c:v>9</c:v>
                </c:pt>
                <c:pt idx="57">
                  <c:v>0</c:v>
                </c:pt>
                <c:pt idx="58">
                  <c:v>0</c:v>
                </c:pt>
                <c:pt idx="59">
                  <c:v>2</c:v>
                </c:pt>
                <c:pt idx="60">
                  <c:v>9</c:v>
                </c:pt>
                <c:pt idx="61">
                  <c:v>12</c:v>
                </c:pt>
                <c:pt idx="62">
                  <c:v>0</c:v>
                </c:pt>
                <c:pt idx="63">
                  <c:v>8</c:v>
                </c:pt>
                <c:pt idx="64">
                  <c:v>9</c:v>
                </c:pt>
                <c:pt idx="65">
                  <c:v>11</c:v>
                </c:pt>
                <c:pt idx="66">
                  <c:v>9</c:v>
                </c:pt>
                <c:pt idx="67">
                  <c:v>11</c:v>
                </c:pt>
                <c:pt idx="68">
                  <c:v>7</c:v>
                </c:pt>
                <c:pt idx="69">
                  <c:v>10</c:v>
                </c:pt>
                <c:pt idx="70">
                  <c:v>3</c:v>
                </c:pt>
                <c:pt idx="71">
                  <c:v>7</c:v>
                </c:pt>
                <c:pt idx="72">
                  <c:v>9</c:v>
                </c:pt>
                <c:pt idx="73">
                  <c:v>1</c:v>
                </c:pt>
                <c:pt idx="74">
                  <c:v>0</c:v>
                </c:pt>
                <c:pt idx="75">
                  <c:v>3</c:v>
                </c:pt>
                <c:pt idx="76">
                  <c:v>12</c:v>
                </c:pt>
                <c:pt idx="77">
                  <c:v>8</c:v>
                </c:pt>
                <c:pt idx="78">
                  <c:v>9</c:v>
                </c:pt>
                <c:pt idx="79">
                  <c:v>11</c:v>
                </c:pt>
                <c:pt idx="80">
                  <c:v>7</c:v>
                </c:pt>
                <c:pt idx="81">
                  <c:v>12</c:v>
                </c:pt>
                <c:pt idx="82">
                  <c:v>1</c:v>
                </c:pt>
                <c:pt idx="83">
                  <c:v>18</c:v>
                </c:pt>
                <c:pt idx="84">
                  <c:v>2</c:v>
                </c:pt>
                <c:pt idx="85">
                  <c:v>18</c:v>
                </c:pt>
                <c:pt idx="86">
                  <c:v>2</c:v>
                </c:pt>
                <c:pt idx="87">
                  <c:v>18</c:v>
                </c:pt>
                <c:pt idx="88">
                  <c:v>6</c:v>
                </c:pt>
                <c:pt idx="89">
                  <c:v>10</c:v>
                </c:pt>
                <c:pt idx="90">
                  <c:v>9</c:v>
                </c:pt>
                <c:pt idx="91">
                  <c:v>1</c:v>
                </c:pt>
                <c:pt idx="92">
                  <c:v>20</c:v>
                </c:pt>
                <c:pt idx="93">
                  <c:v>0</c:v>
                </c:pt>
                <c:pt idx="94">
                  <c:v>16</c:v>
                </c:pt>
                <c:pt idx="95">
                  <c:v>4</c:v>
                </c:pt>
                <c:pt idx="96">
                  <c:v>2</c:v>
                </c:pt>
                <c:pt idx="97">
                  <c:v>15</c:v>
                </c:pt>
                <c:pt idx="98">
                  <c:v>3</c:v>
                </c:pt>
                <c:pt idx="99">
                  <c:v>12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831808"/>
        <c:axId val="165833728"/>
      </c:scatterChart>
      <c:valAx>
        <c:axId val="165831808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Execution Time (in 1000s of Cycles)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5833728"/>
        <c:crosses val="autoZero"/>
        <c:crossBetween val="midCat"/>
      </c:valAx>
      <c:valAx>
        <c:axId val="165833728"/>
        <c:scaling>
          <c:orientation val="minMax"/>
          <c:max val="3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Requests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5831808"/>
        <c:crosses val="autoZero"/>
        <c:crossBetween val="midCat"/>
        <c:maj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5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'Individual Slowdowns'!$A$14</c:f>
              <c:strCache>
                <c:ptCount val="1"/>
                <c:pt idx="0">
                  <c:v>App-unaware</c:v>
                </c:pt>
              </c:strCache>
            </c:strRef>
          </c:tx>
          <c:invertIfNegative val="0"/>
          <c:val>
            <c:numRef>
              <c:f>'Individual Slowdowns'!$B$14</c:f>
              <c:numCache>
                <c:formatCode>General</c:formatCode>
                <c:ptCount val="1"/>
                <c:pt idx="0">
                  <c:v>5.13</c:v>
                </c:pt>
              </c:numCache>
            </c:numRef>
          </c:val>
        </c:ser>
        <c:ser>
          <c:idx val="1"/>
          <c:order val="1"/>
          <c:tx>
            <c:strRef>
              <c:f>'Individual Slowdowns'!$A$15</c:f>
              <c:strCache>
                <c:ptCount val="1"/>
                <c:pt idx="0">
                  <c:v>Ranking</c:v>
                </c:pt>
              </c:strCache>
            </c:strRef>
          </c:tx>
          <c:invertIfNegative val="0"/>
          <c:val>
            <c:numRef>
              <c:f>'Individual Slowdowns'!$B$15</c:f>
              <c:numCache>
                <c:formatCode>General</c:formatCode>
                <c:ptCount val="1"/>
                <c:pt idx="0">
                  <c:v>7.84</c:v>
                </c:pt>
              </c:numCache>
            </c:numRef>
          </c:val>
        </c:ser>
        <c:ser>
          <c:idx val="2"/>
          <c:order val="2"/>
          <c:tx>
            <c:strRef>
              <c:f>'Individual Slowdowns'!$A$16</c:f>
              <c:strCache>
                <c:ptCount val="1"/>
                <c:pt idx="0">
                  <c:v>Grouping</c:v>
                </c:pt>
              </c:strCache>
            </c:strRef>
          </c:tx>
          <c:invertIfNegative val="0"/>
          <c:val>
            <c:numRef>
              <c:f>'Individual Slowdowns'!$B$16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536512"/>
        <c:axId val="167538048"/>
      </c:barChart>
      <c:catAx>
        <c:axId val="167536512"/>
        <c:scaling>
          <c:orientation val="minMax"/>
        </c:scaling>
        <c:delete val="1"/>
        <c:axPos val="b"/>
        <c:majorTickMark val="out"/>
        <c:minorTickMark val="none"/>
        <c:tickLblPos val="none"/>
        <c:crossAx val="167538048"/>
        <c:crosses val="autoZero"/>
        <c:auto val="1"/>
        <c:lblAlgn val="ctr"/>
        <c:lblOffset val="100"/>
        <c:noMultiLvlLbl val="0"/>
      </c:catAx>
      <c:valAx>
        <c:axId val="167538048"/>
        <c:scaling>
          <c:orientation val="minMax"/>
          <c:max val="8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675365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7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'Individual Slowdowns'!$A$19</c:f>
              <c:strCache>
                <c:ptCount val="1"/>
                <c:pt idx="0">
                  <c:v>App-unaware</c:v>
                </c:pt>
              </c:strCache>
            </c:strRef>
          </c:tx>
          <c:invertIfNegative val="0"/>
          <c:val>
            <c:numRef>
              <c:f>'Individual Slowdowns'!$B$19</c:f>
              <c:numCache>
                <c:formatCode>General</c:formatCode>
                <c:ptCount val="1"/>
                <c:pt idx="0">
                  <c:v>1.9400000000000033</c:v>
                </c:pt>
              </c:numCache>
            </c:numRef>
          </c:val>
        </c:ser>
        <c:ser>
          <c:idx val="1"/>
          <c:order val="1"/>
          <c:tx>
            <c:strRef>
              <c:f>'Individual Slowdowns'!$A$20</c:f>
              <c:strCache>
                <c:ptCount val="1"/>
                <c:pt idx="0">
                  <c:v>Ranking</c:v>
                </c:pt>
              </c:strCache>
            </c:strRef>
          </c:tx>
          <c:invertIfNegative val="0"/>
          <c:val>
            <c:numRef>
              <c:f>'Individual Slowdowns'!$B$20</c:f>
              <c:numCache>
                <c:formatCode>General</c:formatCode>
                <c:ptCount val="1"/>
                <c:pt idx="0">
                  <c:v>1.25</c:v>
                </c:pt>
              </c:numCache>
            </c:numRef>
          </c:val>
        </c:ser>
        <c:ser>
          <c:idx val="2"/>
          <c:order val="2"/>
          <c:tx>
            <c:strRef>
              <c:f>'Individual Slowdowns'!$A$21</c:f>
              <c:strCache>
                <c:ptCount val="1"/>
                <c:pt idx="0">
                  <c:v>Grouping</c:v>
                </c:pt>
              </c:strCache>
            </c:strRef>
          </c:tx>
          <c:invertIfNegative val="0"/>
          <c:val>
            <c:numRef>
              <c:f>'Individual Slowdowns'!$B$21</c:f>
              <c:numCache>
                <c:formatCode>General</c:formatCode>
                <c:ptCount val="1"/>
                <c:pt idx="0">
                  <c:v>1.1900000000000033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552128"/>
        <c:axId val="167553664"/>
      </c:barChart>
      <c:catAx>
        <c:axId val="167552128"/>
        <c:scaling>
          <c:orientation val="minMax"/>
        </c:scaling>
        <c:delete val="1"/>
        <c:axPos val="b"/>
        <c:majorTickMark val="out"/>
        <c:minorTickMark val="none"/>
        <c:tickLblPos val="none"/>
        <c:crossAx val="167553664"/>
        <c:crosses val="autoZero"/>
        <c:auto val="1"/>
        <c:lblAlgn val="ctr"/>
        <c:lblOffset val="100"/>
        <c:noMultiLvlLbl val="0"/>
      </c:catAx>
      <c:valAx>
        <c:axId val="167553664"/>
        <c:scaling>
          <c:orientation val="minMax"/>
          <c:max val="8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675521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7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Pareto!$A$10</c:f>
              <c:strCache>
                <c:ptCount val="1"/>
                <c:pt idx="0">
                  <c:v>FRFCFS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rgbClr val="C00000"/>
              </a:solidFill>
            </c:spPr>
          </c:marker>
          <c:xVal>
            <c:numRef>
              <c:f>Pareto!$B$10</c:f>
              <c:numCache>
                <c:formatCode>General</c:formatCode>
                <c:ptCount val="1"/>
                <c:pt idx="0">
                  <c:v>7.7947186307350655</c:v>
                </c:pt>
              </c:numCache>
            </c:numRef>
          </c:xVal>
          <c:yVal>
            <c:numRef>
              <c:f>Pareto!$C$10</c:f>
              <c:numCache>
                <c:formatCode>General</c:formatCode>
                <c:ptCount val="1"/>
                <c:pt idx="0">
                  <c:v>8.2986520087810689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Pareto!$A$11</c:f>
              <c:strCache>
                <c:ptCount val="1"/>
                <c:pt idx="0">
                  <c:v>FRFCFS-Cap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</c:spPr>
          </c:marker>
          <c:xVal>
            <c:numRef>
              <c:f>Pareto!$B$11</c:f>
              <c:numCache>
                <c:formatCode>General</c:formatCode>
                <c:ptCount val="1"/>
                <c:pt idx="0">
                  <c:v>8.5331675591016527</c:v>
                </c:pt>
              </c:numCache>
            </c:numRef>
          </c:xVal>
          <c:yVal>
            <c:numRef>
              <c:f>Pareto!$C$11</c:f>
              <c:numCache>
                <c:formatCode>General</c:formatCode>
                <c:ptCount val="1"/>
                <c:pt idx="0">
                  <c:v>6.1429637404877075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Pareto!$A$12</c:f>
              <c:strCache>
                <c:ptCount val="1"/>
                <c:pt idx="0">
                  <c:v>PARBS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2"/>
            <c:spPr>
              <a:solidFill>
                <a:schemeClr val="accent3">
                  <a:lumMod val="50000"/>
                </a:schemeClr>
              </a:solidFill>
            </c:spPr>
          </c:marker>
          <c:xVal>
            <c:numRef>
              <c:f>Pareto!$B$12</c:f>
              <c:numCache>
                <c:formatCode>General</c:formatCode>
                <c:ptCount val="1"/>
                <c:pt idx="0">
                  <c:v>8.5397090961674227</c:v>
                </c:pt>
              </c:numCache>
            </c:numRef>
          </c:xVal>
          <c:yVal>
            <c:numRef>
              <c:f>Pareto!$C$12</c:f>
              <c:numCache>
                <c:formatCode>General</c:formatCode>
                <c:ptCount val="1"/>
                <c:pt idx="0">
                  <c:v>5.6851946204962607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Pareto!$A$13</c:f>
              <c:strCache>
                <c:ptCount val="1"/>
                <c:pt idx="0">
                  <c:v>ATLAS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12"/>
            <c:spPr>
              <a:solidFill>
                <a:srgbClr val="92D050"/>
              </a:solidFill>
            </c:spPr>
          </c:marker>
          <c:xVal>
            <c:numRef>
              <c:f>Pareto!$B$13</c:f>
              <c:numCache>
                <c:formatCode>General</c:formatCode>
                <c:ptCount val="1"/>
                <c:pt idx="0">
                  <c:v>8.7650174543245001</c:v>
                </c:pt>
              </c:numCache>
            </c:numRef>
          </c:xVal>
          <c:yVal>
            <c:numRef>
              <c:f>Pareto!$C$13</c:f>
              <c:numCache>
                <c:formatCode>General</c:formatCode>
                <c:ptCount val="1"/>
                <c:pt idx="0">
                  <c:v>13.9188338670159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Pareto!$A$14</c:f>
              <c:strCache>
                <c:ptCount val="1"/>
                <c:pt idx="0">
                  <c:v>TCM</c:v>
                </c:pt>
              </c:strCache>
            </c:strRef>
          </c:tx>
          <c:spPr>
            <a:ln w="22225">
              <a:noFill/>
            </a:ln>
          </c:spPr>
          <c:marker>
            <c:symbol val="square"/>
            <c:size val="12"/>
            <c:spPr>
              <a:solidFill>
                <a:srgbClr val="FFC000"/>
              </a:solidFill>
            </c:spPr>
          </c:marker>
          <c:xVal>
            <c:numRef>
              <c:f>Pareto!$B$14</c:f>
              <c:numCache>
                <c:formatCode>General</c:formatCode>
                <c:ptCount val="1"/>
                <c:pt idx="0">
                  <c:v>8.7694173415517191</c:v>
                </c:pt>
              </c:numCache>
            </c:numRef>
          </c:xVal>
          <c:yVal>
            <c:numRef>
              <c:f>Pareto!$C$14</c:f>
              <c:numCache>
                <c:formatCode>General</c:formatCode>
                <c:ptCount val="1"/>
                <c:pt idx="0">
                  <c:v>8.3287023608634581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Pareto!$A$15</c:f>
              <c:strCache>
                <c:ptCount val="1"/>
                <c:pt idx="0">
                  <c:v>Blacklisting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4"/>
            <c:spPr>
              <a:solidFill>
                <a:schemeClr val="tx1"/>
              </a:solidFill>
              <a:ln w="6350">
                <a:solidFill>
                  <a:schemeClr val="tx1"/>
                </a:solidFill>
              </a:ln>
            </c:spPr>
          </c:marker>
          <c:xVal>
            <c:numRef>
              <c:f>Pareto!$B$15</c:f>
              <c:numCache>
                <c:formatCode>General</c:formatCode>
                <c:ptCount val="1"/>
                <c:pt idx="0">
                  <c:v>9.1797781169080501</c:v>
                </c:pt>
              </c:numCache>
            </c:numRef>
          </c:xVal>
          <c:yVal>
            <c:numRef>
              <c:f>Pareto!$C$15</c:f>
              <c:numCache>
                <c:formatCode>General</c:formatCode>
                <c:ptCount val="1"/>
                <c:pt idx="0">
                  <c:v>6.5405371538693498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643008"/>
        <c:axId val="167645568"/>
      </c:scatterChart>
      <c:valAx>
        <c:axId val="167643008"/>
        <c:scaling>
          <c:orientation val="minMax"/>
          <c:max val="10"/>
          <c:min val="7.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Performance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9235761154855764"/>
              <c:y val="0.8886692490051645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  <a:tailEnd type="arrow"/>
          </a:ln>
        </c:spPr>
        <c:crossAx val="167645568"/>
        <c:crosses val="autoZero"/>
        <c:crossBetween val="midCat"/>
      </c:valAx>
      <c:valAx>
        <c:axId val="167645568"/>
        <c:scaling>
          <c:orientation val="minMax"/>
          <c:min val="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Unfairness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2.5000000000000001E-2"/>
              <c:y val="0.3858362966725941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5400">
            <a:solidFill>
              <a:prstClr val="black"/>
            </a:solidFill>
            <a:tailEnd type="arrow"/>
          </a:ln>
        </c:spPr>
        <c:crossAx val="167643008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10397670603674559"/>
          <c:y val="4.6594911523156424E-2"/>
          <c:w val="0.89411940258736711"/>
          <c:h val="0.17153616214639941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+mj-lt"/>
          <a:cs typeface="Helvetica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'Pareto - Complexity'!$A$10</c:f>
              <c:strCache>
                <c:ptCount val="1"/>
                <c:pt idx="0">
                  <c:v>FRFCFS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rgbClr val="C00000"/>
              </a:solidFill>
            </c:spPr>
          </c:marker>
          <c:xVal>
            <c:numRef>
              <c:f>'Pareto - Complexity'!$B$10</c:f>
              <c:numCache>
                <c:formatCode>General</c:formatCode>
                <c:ptCount val="1"/>
                <c:pt idx="0">
                  <c:v>1</c:v>
                </c:pt>
              </c:numCache>
            </c:numRef>
          </c:xVal>
          <c:yVal>
            <c:numRef>
              <c:f>'Pareto - Complexity'!$C$10</c:f>
              <c:numCache>
                <c:formatCode>General</c:formatCode>
                <c:ptCount val="1"/>
                <c:pt idx="0">
                  <c:v>41000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'Pareto - Complexity'!$A$11</c:f>
              <c:strCache>
                <c:ptCount val="1"/>
                <c:pt idx="0">
                  <c:v>FRFCFS-Cap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</c:spPr>
          </c:marker>
          <c:xVal>
            <c:numRef>
              <c:f>'Pareto - Complexity'!$B$11</c:f>
              <c:numCache>
                <c:formatCode>General</c:formatCode>
                <c:ptCount val="1"/>
                <c:pt idx="0">
                  <c:v>1</c:v>
                </c:pt>
              </c:numCache>
            </c:numRef>
          </c:xVal>
          <c:yVal>
            <c:numRef>
              <c:f>'Pareto - Complexity'!$C$11</c:f>
              <c:numCache>
                <c:formatCode>General</c:formatCode>
                <c:ptCount val="1"/>
                <c:pt idx="0">
                  <c:v>41003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'Pareto - Complexity'!$A$12</c:f>
              <c:strCache>
                <c:ptCount val="1"/>
                <c:pt idx="0">
                  <c:v>PARBS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2"/>
            <c:spPr>
              <a:solidFill>
                <a:schemeClr val="accent3">
                  <a:lumMod val="50000"/>
                </a:schemeClr>
              </a:solidFill>
            </c:spPr>
          </c:marker>
          <c:xVal>
            <c:numRef>
              <c:f>'Pareto - Complexity'!$B$12</c:f>
              <c:numCache>
                <c:formatCode>General</c:formatCode>
                <c:ptCount val="1"/>
                <c:pt idx="0">
                  <c:v>11</c:v>
                </c:pt>
              </c:numCache>
            </c:numRef>
          </c:xVal>
          <c:yVal>
            <c:numRef>
              <c:f>'Pareto - Complexity'!$C$12</c:f>
              <c:numCache>
                <c:formatCode>General</c:formatCode>
                <c:ptCount val="1"/>
                <c:pt idx="0">
                  <c:v>98464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'Pareto - Complexity'!$A$13</c:f>
              <c:strCache>
                <c:ptCount val="1"/>
                <c:pt idx="0">
                  <c:v>ATLAS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12"/>
            <c:spPr>
              <a:solidFill>
                <a:srgbClr val="92D050"/>
              </a:solidFill>
            </c:spPr>
          </c:marker>
          <c:xVal>
            <c:numRef>
              <c:f>'Pareto - Complexity'!$B$13</c:f>
              <c:numCache>
                <c:formatCode>General</c:formatCode>
                <c:ptCount val="1"/>
                <c:pt idx="0">
                  <c:v>5.3</c:v>
                </c:pt>
              </c:numCache>
            </c:numRef>
          </c:xVal>
          <c:yVal>
            <c:numRef>
              <c:f>'Pareto - Complexity'!$C$13</c:f>
              <c:numCache>
                <c:formatCode>General</c:formatCode>
                <c:ptCount val="1"/>
                <c:pt idx="0">
                  <c:v>68406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'Pareto - Complexity'!$A$14</c:f>
              <c:strCache>
                <c:ptCount val="1"/>
                <c:pt idx="0">
                  <c:v>TCM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2"/>
            <c:spPr>
              <a:solidFill>
                <a:srgbClr val="FFC000"/>
              </a:solidFill>
            </c:spPr>
          </c:marker>
          <c:xVal>
            <c:numRef>
              <c:f>'Pareto - Complexity'!$B$14</c:f>
              <c:numCache>
                <c:formatCode>General</c:formatCode>
                <c:ptCount val="1"/>
                <c:pt idx="0">
                  <c:v>8.1</c:v>
                </c:pt>
              </c:numCache>
            </c:numRef>
          </c:xVal>
          <c:yVal>
            <c:numRef>
              <c:f>'Pareto - Complexity'!$C$14</c:f>
              <c:numCache>
                <c:formatCode>General</c:formatCode>
                <c:ptCount val="1"/>
                <c:pt idx="0">
                  <c:v>73797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'Pareto - Complexity'!$A$15</c:f>
              <c:strCache>
                <c:ptCount val="1"/>
                <c:pt idx="0">
                  <c:v>Blacklisting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4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'Pareto - Complexity'!$B$15</c:f>
              <c:numCache>
                <c:formatCode>General</c:formatCode>
                <c:ptCount val="1"/>
                <c:pt idx="0">
                  <c:v>1.7</c:v>
                </c:pt>
              </c:numCache>
            </c:numRef>
          </c:xVal>
          <c:yVal>
            <c:numRef>
              <c:f>'Pareto - Complexity'!$C$15</c:f>
              <c:numCache>
                <c:formatCode>General</c:formatCode>
                <c:ptCount val="1"/>
                <c:pt idx="0">
                  <c:v>42331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8105472"/>
        <c:axId val="168112128"/>
      </c:scatterChart>
      <c:valAx>
        <c:axId val="168105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Critical Path Latency </a:t>
                </a:r>
                <a:r>
                  <a:rPr lang="en-US" dirty="0"/>
                  <a:t>(ns)</a:t>
                </a:r>
              </a:p>
            </c:rich>
          </c:tx>
          <c:layout>
            <c:manualLayout>
              <c:xMode val="edge"/>
              <c:yMode val="edge"/>
              <c:x val="0.40275313502478866"/>
              <c:y val="0.898372911719367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  <a:tailEnd type="arrow"/>
          </a:ln>
        </c:spPr>
        <c:crossAx val="168112128"/>
        <c:crosses val="autoZero"/>
        <c:crossBetween val="midCat"/>
      </c:valAx>
      <c:valAx>
        <c:axId val="1681121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Scheduler Area (sq</a:t>
                </a:r>
                <a:r>
                  <a:rPr lang="en-US" dirty="0"/>
                  <a:t>. um)</a:t>
                </a:r>
              </a:p>
            </c:rich>
          </c:tx>
          <c:layout>
            <c:manualLayout>
              <c:xMode val="edge"/>
              <c:yMode val="edge"/>
              <c:x val="9.2592592592593177E-3"/>
              <c:y val="0.208151064450277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5400">
            <a:solidFill>
              <a:prstClr val="black"/>
            </a:solidFill>
            <a:tailEnd type="arrow"/>
          </a:ln>
        </c:spPr>
        <c:crossAx val="168105472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10588057742782152"/>
          <c:y val="3.0423280423280456E-2"/>
          <c:w val="0.89411940258736711"/>
          <c:h val="0.17153616214639947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+mn-lt"/>
          <a:cs typeface="Helvetica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'Performance Results'!$B$2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'Performance Results'!$B$3</c:f>
              <c:numCache>
                <c:formatCode>General</c:formatCode>
                <c:ptCount val="1"/>
                <c:pt idx="0">
                  <c:v>7.7947186307350655</c:v>
                </c:pt>
              </c:numCache>
            </c:numRef>
          </c:val>
        </c:ser>
        <c:ser>
          <c:idx val="2"/>
          <c:order val="1"/>
          <c:tx>
            <c:strRef>
              <c:f>'Performance Results'!$C$2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val>
            <c:numRef>
              <c:f>'Performance Results'!$C$3</c:f>
              <c:numCache>
                <c:formatCode>General</c:formatCode>
                <c:ptCount val="1"/>
                <c:pt idx="0">
                  <c:v>8.5331675591016527</c:v>
                </c:pt>
              </c:numCache>
            </c:numRef>
          </c:val>
        </c:ser>
        <c:ser>
          <c:idx val="3"/>
          <c:order val="2"/>
          <c:tx>
            <c:strRef>
              <c:f>'Performance Results'!$D$2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val>
            <c:numRef>
              <c:f>'Performance Results'!$D$3</c:f>
              <c:numCache>
                <c:formatCode>General</c:formatCode>
                <c:ptCount val="1"/>
                <c:pt idx="0">
                  <c:v>8.5397090961674227</c:v>
                </c:pt>
              </c:numCache>
            </c:numRef>
          </c:val>
        </c:ser>
        <c:ser>
          <c:idx val="4"/>
          <c:order val="3"/>
          <c:tx>
            <c:strRef>
              <c:f>'Performance Results'!$E$2</c:f>
              <c:strCache>
                <c:ptCount val="1"/>
                <c:pt idx="0">
                  <c:v>ATLAS</c:v>
                </c:pt>
              </c:strCache>
            </c:strRef>
          </c:tx>
          <c:invertIfNegative val="0"/>
          <c:val>
            <c:numRef>
              <c:f>'Performance Results'!$E$3</c:f>
              <c:numCache>
                <c:formatCode>General</c:formatCode>
                <c:ptCount val="1"/>
                <c:pt idx="0">
                  <c:v>8.7650174543245001</c:v>
                </c:pt>
              </c:numCache>
            </c:numRef>
          </c:val>
        </c:ser>
        <c:ser>
          <c:idx val="5"/>
          <c:order val="4"/>
          <c:tx>
            <c:strRef>
              <c:f>'Performance Results'!$F$2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val>
            <c:numRef>
              <c:f>'Performance Results'!$F$3</c:f>
              <c:numCache>
                <c:formatCode>General</c:formatCode>
                <c:ptCount val="1"/>
                <c:pt idx="0">
                  <c:v>8.7694173415517191</c:v>
                </c:pt>
              </c:numCache>
            </c:numRef>
          </c:val>
        </c:ser>
        <c:ser>
          <c:idx val="6"/>
          <c:order val="5"/>
          <c:tx>
            <c:strRef>
              <c:f>'Performance Results'!$G$2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'Performance Results'!$G$3</c:f>
              <c:numCache>
                <c:formatCode>General</c:formatCode>
                <c:ptCount val="1"/>
                <c:pt idx="0">
                  <c:v>9.1797781169080501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876096"/>
        <c:axId val="167877632"/>
      </c:barChart>
      <c:catAx>
        <c:axId val="167876096"/>
        <c:scaling>
          <c:orientation val="minMax"/>
        </c:scaling>
        <c:delete val="1"/>
        <c:axPos val="b"/>
        <c:majorTickMark val="out"/>
        <c:minorTickMark val="none"/>
        <c:tickLblPos val="none"/>
        <c:crossAx val="167877632"/>
        <c:crosses val="autoZero"/>
        <c:auto val="1"/>
        <c:lblAlgn val="ctr"/>
        <c:lblOffset val="100"/>
        <c:noMultiLvlLbl val="0"/>
      </c:catAx>
      <c:valAx>
        <c:axId val="167877632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787609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7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'Performance Results'!$B$6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'Performance Results'!$B$7</c:f>
              <c:numCache>
                <c:formatCode>General</c:formatCode>
                <c:ptCount val="1"/>
                <c:pt idx="0">
                  <c:v>8.2986520087810689</c:v>
                </c:pt>
              </c:numCache>
            </c:numRef>
          </c:val>
        </c:ser>
        <c:ser>
          <c:idx val="2"/>
          <c:order val="1"/>
          <c:tx>
            <c:strRef>
              <c:f>'Performance Results'!$C$6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val>
            <c:numRef>
              <c:f>'Performance Results'!$C$7</c:f>
              <c:numCache>
                <c:formatCode>General</c:formatCode>
                <c:ptCount val="1"/>
                <c:pt idx="0">
                  <c:v>6.1429637404877075</c:v>
                </c:pt>
              </c:numCache>
            </c:numRef>
          </c:val>
        </c:ser>
        <c:ser>
          <c:idx val="3"/>
          <c:order val="2"/>
          <c:tx>
            <c:strRef>
              <c:f>'Performance Results'!$D$6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val>
            <c:numRef>
              <c:f>'Performance Results'!$D$7</c:f>
              <c:numCache>
                <c:formatCode>General</c:formatCode>
                <c:ptCount val="1"/>
                <c:pt idx="0">
                  <c:v>5.6851946204962358</c:v>
                </c:pt>
              </c:numCache>
            </c:numRef>
          </c:val>
        </c:ser>
        <c:ser>
          <c:idx val="4"/>
          <c:order val="3"/>
          <c:tx>
            <c:strRef>
              <c:f>'Performance Results'!$E$6</c:f>
              <c:strCache>
                <c:ptCount val="1"/>
                <c:pt idx="0">
                  <c:v>ATLAS</c:v>
                </c:pt>
              </c:strCache>
            </c:strRef>
          </c:tx>
          <c:invertIfNegative val="0"/>
          <c:val>
            <c:numRef>
              <c:f>'Performance Results'!$E$7</c:f>
              <c:numCache>
                <c:formatCode>General</c:formatCode>
                <c:ptCount val="1"/>
                <c:pt idx="0">
                  <c:v>13.9188338670159</c:v>
                </c:pt>
              </c:numCache>
            </c:numRef>
          </c:val>
        </c:ser>
        <c:ser>
          <c:idx val="5"/>
          <c:order val="4"/>
          <c:tx>
            <c:strRef>
              <c:f>'Performance Results'!$F$6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val>
            <c:numRef>
              <c:f>'Performance Results'!$F$7</c:f>
              <c:numCache>
                <c:formatCode>General</c:formatCode>
                <c:ptCount val="1"/>
                <c:pt idx="0">
                  <c:v>8.3287023608634581</c:v>
                </c:pt>
              </c:numCache>
            </c:numRef>
          </c:val>
        </c:ser>
        <c:ser>
          <c:idx val="6"/>
          <c:order val="5"/>
          <c:tx>
            <c:strRef>
              <c:f>'Performance Results'!$G$6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'Performance Results'!$G$7</c:f>
              <c:numCache>
                <c:formatCode>General</c:formatCode>
                <c:ptCount val="1"/>
                <c:pt idx="0">
                  <c:v>6.5405371538693498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980032"/>
        <c:axId val="167981824"/>
      </c:barChart>
      <c:catAx>
        <c:axId val="167980032"/>
        <c:scaling>
          <c:orientation val="minMax"/>
        </c:scaling>
        <c:delete val="1"/>
        <c:axPos val="b"/>
        <c:majorTickMark val="out"/>
        <c:minorTickMark val="none"/>
        <c:tickLblPos val="none"/>
        <c:crossAx val="167981824"/>
        <c:crosses val="autoZero"/>
        <c:auto val="1"/>
        <c:lblAlgn val="ctr"/>
        <c:lblOffset val="100"/>
        <c:noMultiLvlLbl val="0"/>
      </c:catAx>
      <c:valAx>
        <c:axId val="16798182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Maximum</a:t>
                </a:r>
                <a:r>
                  <a:rPr lang="en-US" baseline="0"/>
                  <a:t> Slowdown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798003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7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Sheet1!$B$2</c:f>
              <c:strCache>
                <c:ptCount val="1"/>
                <c:pt idx="0">
                  <c:v>App-unaware</c:v>
                </c:pt>
              </c:strCache>
            </c:strRef>
          </c:tx>
          <c:invertIfNegative val="0"/>
          <c:val>
            <c:numRef>
              <c:f>Sheet1!$B$3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Sheet1!$C$2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val>
            <c:numRef>
              <c:f>Sheet1!$C$3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Sheet1!$D$2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val>
            <c:numRef>
              <c:f>Sheet1!$D$3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4"/>
          <c:order val="3"/>
          <c:tx>
            <c:strRef>
              <c:f>Sheet1!$E$2</c:f>
              <c:strCache>
                <c:ptCount val="1"/>
                <c:pt idx="0">
                  <c:v>ATLAS</c:v>
                </c:pt>
              </c:strCache>
            </c:strRef>
          </c:tx>
          <c:invertIfNegative val="0"/>
          <c:val>
            <c:numRef>
              <c:f>Sheet1!$E$3</c:f>
              <c:numCache>
                <c:formatCode>General</c:formatCode>
                <c:ptCount val="1"/>
                <c:pt idx="0">
                  <c:v>5.3</c:v>
                </c:pt>
              </c:numCache>
            </c:numRef>
          </c:val>
        </c:ser>
        <c:ser>
          <c:idx val="5"/>
          <c:order val="4"/>
          <c:tx>
            <c:strRef>
              <c:f>Sheet1!$F$2</c:f>
              <c:strCache>
                <c:ptCount val="1"/>
                <c:pt idx="0">
                  <c:v>App-aware</c:v>
                </c:pt>
              </c:strCache>
            </c:strRef>
          </c:tx>
          <c:invertIfNegative val="0"/>
          <c:val>
            <c:numRef>
              <c:f>Sheet1!$F$3</c:f>
              <c:numCache>
                <c:formatCode>General</c:formatCode>
                <c:ptCount val="1"/>
                <c:pt idx="0">
                  <c:v>8.1</c:v>
                </c:pt>
              </c:numCache>
            </c:numRef>
          </c:val>
        </c:ser>
        <c:ser>
          <c:idx val="6"/>
          <c:order val="5"/>
          <c:tx>
            <c:strRef>
              <c:f>Sheet1!$G$2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Sheet1!$G$3</c:f>
              <c:numCache>
                <c:formatCode>General</c:formatCode>
                <c:ptCount val="1"/>
                <c:pt idx="0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045568"/>
        <c:axId val="168047360"/>
      </c:barChart>
      <c:catAx>
        <c:axId val="168045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8047360"/>
        <c:crosses val="autoZero"/>
        <c:auto val="1"/>
        <c:lblAlgn val="ctr"/>
        <c:lblOffset val="100"/>
        <c:noMultiLvlLbl val="0"/>
      </c:catAx>
      <c:valAx>
        <c:axId val="1680473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Latency (in ns)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80455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Sheet1!$B$7</c:f>
              <c:numCache>
                <c:formatCode>General</c:formatCode>
                <c:ptCount val="1"/>
                <c:pt idx="0">
                  <c:v>41000</c:v>
                </c:pt>
              </c:numCache>
            </c:numRef>
          </c:val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val>
            <c:numRef>
              <c:f>Sheet1!$C$7</c:f>
              <c:numCache>
                <c:formatCode>General</c:formatCode>
                <c:ptCount val="1"/>
                <c:pt idx="0">
                  <c:v>41003</c:v>
                </c:pt>
              </c:numCache>
            </c:numRef>
          </c:val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val>
            <c:numRef>
              <c:f>Sheet1!$D$7</c:f>
              <c:numCache>
                <c:formatCode>General</c:formatCode>
                <c:ptCount val="1"/>
                <c:pt idx="0">
                  <c:v>98464</c:v>
                </c:pt>
              </c:numCache>
            </c:numRef>
          </c:val>
        </c:ser>
        <c:ser>
          <c:idx val="4"/>
          <c:order val="3"/>
          <c:tx>
            <c:strRef>
              <c:f>Sheet1!$E$6</c:f>
              <c:strCache>
                <c:ptCount val="1"/>
                <c:pt idx="0">
                  <c:v>ATLAS</c:v>
                </c:pt>
              </c:strCache>
            </c:strRef>
          </c:tx>
          <c:invertIfNegative val="0"/>
          <c:val>
            <c:numRef>
              <c:f>Sheet1!$E$7</c:f>
              <c:numCache>
                <c:formatCode>General</c:formatCode>
                <c:ptCount val="1"/>
                <c:pt idx="0">
                  <c:v>68406</c:v>
                </c:pt>
              </c:numCache>
            </c:numRef>
          </c:val>
        </c:ser>
        <c:ser>
          <c:idx val="5"/>
          <c:order val="4"/>
          <c:tx>
            <c:strRef>
              <c:f>Sheet1!$F$6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val>
            <c:numRef>
              <c:f>Sheet1!$F$7</c:f>
              <c:numCache>
                <c:formatCode>General</c:formatCode>
                <c:ptCount val="1"/>
                <c:pt idx="0">
                  <c:v>73797</c:v>
                </c:pt>
              </c:numCache>
            </c:numRef>
          </c:val>
        </c:ser>
        <c:ser>
          <c:idx val="6"/>
          <c:order val="5"/>
          <c:tx>
            <c:strRef>
              <c:f>Sheet1!$G$6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Sheet1!$G$7</c:f>
              <c:numCache>
                <c:formatCode>General</c:formatCode>
                <c:ptCount val="1"/>
                <c:pt idx="0">
                  <c:v>42331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096512"/>
        <c:axId val="168098048"/>
      </c:barChart>
      <c:catAx>
        <c:axId val="1680965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8098048"/>
        <c:crosses val="autoZero"/>
        <c:auto val="1"/>
        <c:lblAlgn val="ctr"/>
        <c:lblOffset val="100"/>
        <c:noMultiLvlLbl val="0"/>
      </c:catAx>
      <c:valAx>
        <c:axId val="1680980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Area (in square um)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80965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'Streak Length Distribution'!$B$2</c:f>
              <c:strCache>
                <c:ptCount val="1"/>
                <c:pt idx="0">
                  <c:v>FRFCFS</c:v>
                </c:pt>
              </c:strCache>
            </c:strRef>
          </c:tx>
          <c:marker>
            <c:symbol val="none"/>
          </c:marker>
          <c:xVal>
            <c:numRef>
              <c:f>'Streak Length Distribution'!$A$3:$A$18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xVal>
          <c:yVal>
            <c:numRef>
              <c:f>'Streak Length Distribution'!$B$3:$B$18</c:f>
              <c:numCache>
                <c:formatCode>General</c:formatCode>
                <c:ptCount val="16"/>
                <c:pt idx="0">
                  <c:v>5.7694772859495522E-2</c:v>
                </c:pt>
                <c:pt idx="1">
                  <c:v>0.26886099415262443</c:v>
                </c:pt>
                <c:pt idx="2">
                  <c:v>0.15638527604942257</c:v>
                </c:pt>
                <c:pt idx="3">
                  <c:v>4.3386942502440504E-2</c:v>
                </c:pt>
                <c:pt idx="4">
                  <c:v>0.109108299724887</c:v>
                </c:pt>
                <c:pt idx="5">
                  <c:v>4.3781369252462697E-2</c:v>
                </c:pt>
                <c:pt idx="6">
                  <c:v>2.9680612939169609E-2</c:v>
                </c:pt>
                <c:pt idx="7">
                  <c:v>6.8669697178862704E-2</c:v>
                </c:pt>
                <c:pt idx="8">
                  <c:v>3.185982073304211E-2</c:v>
                </c:pt>
                <c:pt idx="9">
                  <c:v>2.0263674282389801E-2</c:v>
                </c:pt>
                <c:pt idx="10">
                  <c:v>2.2778144813781299E-2</c:v>
                </c:pt>
                <c:pt idx="11">
                  <c:v>2.1299044501198152E-2</c:v>
                </c:pt>
                <c:pt idx="12">
                  <c:v>9.8064350724266832E-3</c:v>
                </c:pt>
                <c:pt idx="13">
                  <c:v>1.9879108201118288E-2</c:v>
                </c:pt>
                <c:pt idx="14">
                  <c:v>1.0797432281857401E-2</c:v>
                </c:pt>
                <c:pt idx="15">
                  <c:v>8.574837545482368E-2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'Streak Length Distribution'!$C$2</c:f>
              <c:strCache>
                <c:ptCount val="1"/>
                <c:pt idx="0">
                  <c:v>PARBS</c:v>
                </c:pt>
              </c:strCache>
            </c:strRef>
          </c:tx>
          <c:marker>
            <c:symbol val="none"/>
          </c:marker>
          <c:xVal>
            <c:numRef>
              <c:f>'Streak Length Distribution'!$A$3:$A$18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xVal>
          <c:yVal>
            <c:numRef>
              <c:f>'Streak Length Distribution'!$C$3:$C$18</c:f>
              <c:numCache>
                <c:formatCode>General</c:formatCode>
                <c:ptCount val="16"/>
                <c:pt idx="0">
                  <c:v>5.5693246649860702E-2</c:v>
                </c:pt>
                <c:pt idx="1">
                  <c:v>0.27277696696298426</c:v>
                </c:pt>
                <c:pt idx="2">
                  <c:v>0.11950643492105623</c:v>
                </c:pt>
                <c:pt idx="3">
                  <c:v>4.4473928618813913E-2</c:v>
                </c:pt>
                <c:pt idx="4">
                  <c:v>6.9284861350669996E-2</c:v>
                </c:pt>
                <c:pt idx="5">
                  <c:v>4.2128167705983786E-2</c:v>
                </c:pt>
                <c:pt idx="6">
                  <c:v>2.75653443014462E-2</c:v>
                </c:pt>
                <c:pt idx="7">
                  <c:v>4.2160010614302801E-2</c:v>
                </c:pt>
                <c:pt idx="8">
                  <c:v>4.0504179381716895E-2</c:v>
                </c:pt>
                <c:pt idx="9">
                  <c:v>3.1524479235770203E-2</c:v>
                </c:pt>
                <c:pt idx="10">
                  <c:v>5.8378665251426494E-2</c:v>
                </c:pt>
                <c:pt idx="11">
                  <c:v>2.9550218919994785E-2</c:v>
                </c:pt>
                <c:pt idx="12">
                  <c:v>1.9111052142762455E-2</c:v>
                </c:pt>
                <c:pt idx="13">
                  <c:v>3.0388748839060602E-2</c:v>
                </c:pt>
                <c:pt idx="14">
                  <c:v>1.488655963911378E-2</c:v>
                </c:pt>
                <c:pt idx="15">
                  <c:v>0.1020671354650393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'Streak Length Distribution'!$D$2</c:f>
              <c:strCache>
                <c:ptCount val="1"/>
                <c:pt idx="0">
                  <c:v>TCM</c:v>
                </c:pt>
              </c:strCache>
            </c:strRef>
          </c:tx>
          <c:marker>
            <c:symbol val="none"/>
          </c:marker>
          <c:xVal>
            <c:numRef>
              <c:f>'Streak Length Distribution'!$A$3:$A$18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xVal>
          <c:yVal>
            <c:numRef>
              <c:f>'Streak Length Distribution'!$D$3:$D$18</c:f>
              <c:numCache>
                <c:formatCode>General</c:formatCode>
                <c:ptCount val="16"/>
                <c:pt idx="0">
                  <c:v>5.7694772859495522E-2</c:v>
                </c:pt>
                <c:pt idx="1">
                  <c:v>0.26886099415262443</c:v>
                </c:pt>
                <c:pt idx="2">
                  <c:v>0.15638527604942257</c:v>
                </c:pt>
                <c:pt idx="3">
                  <c:v>4.3386942502440504E-2</c:v>
                </c:pt>
                <c:pt idx="4">
                  <c:v>0.109108299724887</c:v>
                </c:pt>
                <c:pt idx="5">
                  <c:v>4.3781369252462697E-2</c:v>
                </c:pt>
                <c:pt idx="6">
                  <c:v>2.9680612939169609E-2</c:v>
                </c:pt>
                <c:pt idx="7">
                  <c:v>6.8669697178862704E-2</c:v>
                </c:pt>
                <c:pt idx="8">
                  <c:v>3.185982073304211E-2</c:v>
                </c:pt>
                <c:pt idx="9">
                  <c:v>2.0263674282389801E-2</c:v>
                </c:pt>
                <c:pt idx="10">
                  <c:v>2.2778144813781299E-2</c:v>
                </c:pt>
                <c:pt idx="11">
                  <c:v>2.1299044501198152E-2</c:v>
                </c:pt>
                <c:pt idx="12">
                  <c:v>9.8064350724266832E-3</c:v>
                </c:pt>
                <c:pt idx="13">
                  <c:v>1.9879108201118288E-2</c:v>
                </c:pt>
                <c:pt idx="14">
                  <c:v>1.0797432281857401E-2</c:v>
                </c:pt>
                <c:pt idx="15">
                  <c:v>8.574837545482368E-2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'Streak Length Distribution'!$E$2</c:f>
              <c:strCache>
                <c:ptCount val="1"/>
                <c:pt idx="0">
                  <c:v>Blacklisting</c:v>
                </c:pt>
              </c:strCache>
            </c:strRef>
          </c:tx>
          <c:marker>
            <c:symbol val="none"/>
          </c:marker>
          <c:xVal>
            <c:numRef>
              <c:f>'Streak Length Distribution'!$A$3:$A$18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xVal>
          <c:yVal>
            <c:numRef>
              <c:f>'Streak Length Distribution'!$E$3:$E$18</c:f>
              <c:numCache>
                <c:formatCode>General</c:formatCode>
                <c:ptCount val="16"/>
                <c:pt idx="0">
                  <c:v>0.19291711027090799</c:v>
                </c:pt>
                <c:pt idx="1">
                  <c:v>0.37377651088222408</c:v>
                </c:pt>
                <c:pt idx="2">
                  <c:v>0.13575694754490444</c:v>
                </c:pt>
                <c:pt idx="3">
                  <c:v>8.3086423993031747E-2</c:v>
                </c:pt>
                <c:pt idx="4">
                  <c:v>5.9195798846681247E-2</c:v>
                </c:pt>
                <c:pt idx="5">
                  <c:v>4.58018127152326E-2</c:v>
                </c:pt>
                <c:pt idx="6">
                  <c:v>2.8695600590709192E-2</c:v>
                </c:pt>
                <c:pt idx="7">
                  <c:v>2.0830926682756219E-2</c:v>
                </c:pt>
                <c:pt idx="8">
                  <c:v>1.4920713221956101E-2</c:v>
                </c:pt>
                <c:pt idx="9">
                  <c:v>1.1427037119137848E-2</c:v>
                </c:pt>
                <c:pt idx="10">
                  <c:v>7.5899254744874372E-3</c:v>
                </c:pt>
                <c:pt idx="11">
                  <c:v>6.2567711439213839E-3</c:v>
                </c:pt>
                <c:pt idx="12">
                  <c:v>4.4240742070541699E-3</c:v>
                </c:pt>
                <c:pt idx="13">
                  <c:v>3.4093782880050623E-3</c:v>
                </c:pt>
                <c:pt idx="14">
                  <c:v>1.9201168929698737E-3</c:v>
                </c:pt>
                <c:pt idx="15">
                  <c:v>9.9908521260221247E-3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728960"/>
        <c:axId val="184743424"/>
      </c:scatterChart>
      <c:valAx>
        <c:axId val="184728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Streak Length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743424"/>
        <c:crosses val="autoZero"/>
        <c:crossBetween val="midCat"/>
      </c:valAx>
      <c:valAx>
        <c:axId val="1847434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Fraction of Requests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728960"/>
        <c:crosses val="autoZero"/>
        <c:crossBetween val="midCat"/>
      </c:valAx>
    </c:plotArea>
    <c:legend>
      <c:legendPos val="r"/>
      <c:overlay val="0"/>
      <c:txPr>
        <a:bodyPr/>
        <a:lstStyle/>
        <a:p>
          <a:pPr>
            <a:defRPr sz="17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5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App-unaware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Sheet1!$A$3</c:f>
              <c:numCache>
                <c:formatCode>General</c:formatCode>
                <c:ptCount val="1"/>
              </c:numCache>
            </c:numRef>
          </c:cat>
          <c:val>
            <c:numRef>
              <c:f>Sheet1!$B$3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Sheet1!$F$2</c:f>
              <c:strCache>
                <c:ptCount val="1"/>
                <c:pt idx="0">
                  <c:v>App-aware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Sheet1!$A$3</c:f>
              <c:numCache>
                <c:formatCode>General</c:formatCode>
                <c:ptCount val="1"/>
              </c:numCache>
            </c:numRef>
          </c:cat>
          <c:val>
            <c:numRef>
              <c:f>Sheet1!$F$3</c:f>
              <c:numCache>
                <c:formatCode>General</c:formatCode>
                <c:ptCount val="1"/>
                <c:pt idx="0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470976"/>
        <c:axId val="165472512"/>
      </c:barChart>
      <c:catAx>
        <c:axId val="1654709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5472512"/>
        <c:crosses val="autoZero"/>
        <c:auto val="1"/>
        <c:lblAlgn val="ctr"/>
        <c:lblOffset val="100"/>
        <c:noMultiLvlLbl val="0"/>
      </c:catAx>
      <c:valAx>
        <c:axId val="1654725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Critical Path Latency </a:t>
                </a:r>
                <a:r>
                  <a:rPr lang="en-US" dirty="0"/>
                  <a:t>(in ns)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5470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647239791747332"/>
          <c:y val="0.34987362389019061"/>
          <c:w val="0.33560411198600387"/>
          <c:h val="0.256992563429572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'Streak Length Distribution'!$I$2</c:f>
              <c:strCache>
                <c:ptCount val="1"/>
                <c:pt idx="0">
                  <c:v>FRFCFS</c:v>
                </c:pt>
              </c:strCache>
            </c:strRef>
          </c:tx>
          <c:marker>
            <c:symbol val="none"/>
          </c:marker>
          <c:xVal>
            <c:numRef>
              <c:f>'Streak Length Distribution'!$H$3:$H$18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xVal>
          <c:yVal>
            <c:numRef>
              <c:f>'Streak Length Distribution'!$I$3:$I$18</c:f>
              <c:numCache>
                <c:formatCode>General</c:formatCode>
                <c:ptCount val="16"/>
                <c:pt idx="0">
                  <c:v>0.26616782469267802</c:v>
                </c:pt>
                <c:pt idx="1">
                  <c:v>0.36290753607696402</c:v>
                </c:pt>
                <c:pt idx="2">
                  <c:v>0.11945483698556902</c:v>
                </c:pt>
                <c:pt idx="3">
                  <c:v>6.4136825227151334E-2</c:v>
                </c:pt>
                <c:pt idx="4">
                  <c:v>2.9396044895777677E-2</c:v>
                </c:pt>
                <c:pt idx="5">
                  <c:v>3.6878674505612052E-2</c:v>
                </c:pt>
                <c:pt idx="6">
                  <c:v>1.68359166221272E-2</c:v>
                </c:pt>
                <c:pt idx="7">
                  <c:v>1.4965259219668677E-2</c:v>
                </c:pt>
                <c:pt idx="8">
                  <c:v>9.6205237840726859E-3</c:v>
                </c:pt>
                <c:pt idx="9">
                  <c:v>1.8706574024585875E-2</c:v>
                </c:pt>
                <c:pt idx="10">
                  <c:v>2.93960448957777E-3</c:v>
                </c:pt>
                <c:pt idx="11">
                  <c:v>3.2068412613575734E-3</c:v>
                </c:pt>
                <c:pt idx="12">
                  <c:v>0</c:v>
                </c:pt>
                <c:pt idx="13">
                  <c:v>3.7413148049171784E-3</c:v>
                </c:pt>
                <c:pt idx="14">
                  <c:v>4.0085515766969297E-3</c:v>
                </c:pt>
                <c:pt idx="15">
                  <c:v>4.7033671833244708E-2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'Streak Length Distribution'!$J$2</c:f>
              <c:strCache>
                <c:ptCount val="1"/>
                <c:pt idx="0">
                  <c:v>PARBS</c:v>
                </c:pt>
              </c:strCache>
            </c:strRef>
          </c:tx>
          <c:marker>
            <c:symbol val="none"/>
          </c:marker>
          <c:xVal>
            <c:numRef>
              <c:f>'Streak Length Distribution'!$H$3:$H$18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xVal>
          <c:yVal>
            <c:numRef>
              <c:f>'Streak Length Distribution'!$J$3:$J$18</c:f>
              <c:numCache>
                <c:formatCode>General</c:formatCode>
                <c:ptCount val="16"/>
                <c:pt idx="0">
                  <c:v>0.30297494780793455</c:v>
                </c:pt>
                <c:pt idx="1">
                  <c:v>0.39874739039666107</c:v>
                </c:pt>
                <c:pt idx="2">
                  <c:v>0.13308977035490588</c:v>
                </c:pt>
                <c:pt idx="3">
                  <c:v>3.7578288100208801E-2</c:v>
                </c:pt>
                <c:pt idx="4">
                  <c:v>2.21816283924843E-2</c:v>
                </c:pt>
                <c:pt idx="5">
                  <c:v>1.87891440501044E-2</c:v>
                </c:pt>
                <c:pt idx="6">
                  <c:v>1.4613778705636701E-2</c:v>
                </c:pt>
                <c:pt idx="7">
                  <c:v>1.6701461377870656E-2</c:v>
                </c:pt>
                <c:pt idx="8">
                  <c:v>2.3486430062630501E-3</c:v>
                </c:pt>
                <c:pt idx="9">
                  <c:v>5.2192066805845832E-3</c:v>
                </c:pt>
                <c:pt idx="10">
                  <c:v>5.7411273486430124E-3</c:v>
                </c:pt>
                <c:pt idx="11">
                  <c:v>1.5657620041753702E-2</c:v>
                </c:pt>
                <c:pt idx="12">
                  <c:v>6.7849686847599438E-3</c:v>
                </c:pt>
                <c:pt idx="13">
                  <c:v>3.6534446764091952E-3</c:v>
                </c:pt>
                <c:pt idx="14">
                  <c:v>1.1743215031315247E-2</c:v>
                </c:pt>
                <c:pt idx="15">
                  <c:v>4.1753653444676552E-3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'Streak Length Distribution'!$K$2</c:f>
              <c:strCache>
                <c:ptCount val="1"/>
                <c:pt idx="0">
                  <c:v>TCM</c:v>
                </c:pt>
              </c:strCache>
            </c:strRef>
          </c:tx>
          <c:marker>
            <c:symbol val="none"/>
          </c:marker>
          <c:xVal>
            <c:numRef>
              <c:f>'Streak Length Distribution'!$H$3:$H$18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xVal>
          <c:yVal>
            <c:numRef>
              <c:f>'Streak Length Distribution'!$K$3:$K$18</c:f>
              <c:numCache>
                <c:formatCode>General</c:formatCode>
                <c:ptCount val="16"/>
                <c:pt idx="0">
                  <c:v>0.26616782469267802</c:v>
                </c:pt>
                <c:pt idx="1">
                  <c:v>0.36290753607696402</c:v>
                </c:pt>
                <c:pt idx="2">
                  <c:v>0.11945483698556902</c:v>
                </c:pt>
                <c:pt idx="3">
                  <c:v>6.4136825227151334E-2</c:v>
                </c:pt>
                <c:pt idx="4">
                  <c:v>2.9396044895777677E-2</c:v>
                </c:pt>
                <c:pt idx="5">
                  <c:v>3.6878674505612052E-2</c:v>
                </c:pt>
                <c:pt idx="6">
                  <c:v>1.68359166221272E-2</c:v>
                </c:pt>
                <c:pt idx="7">
                  <c:v>1.4965259219668677E-2</c:v>
                </c:pt>
                <c:pt idx="8">
                  <c:v>9.6205237840726859E-3</c:v>
                </c:pt>
                <c:pt idx="9">
                  <c:v>1.8706574024585875E-2</c:v>
                </c:pt>
                <c:pt idx="10">
                  <c:v>2.93960448957777E-3</c:v>
                </c:pt>
                <c:pt idx="11">
                  <c:v>3.2068412613575734E-3</c:v>
                </c:pt>
                <c:pt idx="12">
                  <c:v>0</c:v>
                </c:pt>
                <c:pt idx="13">
                  <c:v>3.7413148049171784E-3</c:v>
                </c:pt>
                <c:pt idx="14">
                  <c:v>4.0085515766969297E-3</c:v>
                </c:pt>
                <c:pt idx="15">
                  <c:v>4.7033671833244708E-2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'Streak Length Distribution'!$L$2</c:f>
              <c:strCache>
                <c:ptCount val="1"/>
                <c:pt idx="0">
                  <c:v>Blacklisting</c:v>
                </c:pt>
              </c:strCache>
            </c:strRef>
          </c:tx>
          <c:marker>
            <c:symbol val="none"/>
          </c:marker>
          <c:xVal>
            <c:numRef>
              <c:f>'Streak Length Distribution'!$H$3:$H$18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xVal>
          <c:yVal>
            <c:numRef>
              <c:f>'Streak Length Distribution'!$L$3:$L$18</c:f>
              <c:numCache>
                <c:formatCode>General</c:formatCode>
                <c:ptCount val="16"/>
                <c:pt idx="0">
                  <c:v>0.1679638704717985</c:v>
                </c:pt>
                <c:pt idx="1">
                  <c:v>0.36148746036321855</c:v>
                </c:pt>
                <c:pt idx="2">
                  <c:v>0.10723551455750942</c:v>
                </c:pt>
                <c:pt idx="3">
                  <c:v>0.11376957816854009</c:v>
                </c:pt>
                <c:pt idx="4">
                  <c:v>4.7083693667723907E-2</c:v>
                </c:pt>
                <c:pt idx="5">
                  <c:v>8.3597578552897775E-2</c:v>
                </c:pt>
                <c:pt idx="6">
                  <c:v>3.0268088786393806E-2</c:v>
                </c:pt>
                <c:pt idx="7">
                  <c:v>1.3836840588065703E-2</c:v>
                </c:pt>
                <c:pt idx="8">
                  <c:v>1.1242432977803399E-2</c:v>
                </c:pt>
                <c:pt idx="9">
                  <c:v>6.7262419525319734E-3</c:v>
                </c:pt>
                <c:pt idx="10">
                  <c:v>6.3418852695301198E-3</c:v>
                </c:pt>
                <c:pt idx="11">
                  <c:v>9.224560392043819E-3</c:v>
                </c:pt>
                <c:pt idx="12">
                  <c:v>3.7474776592678139E-3</c:v>
                </c:pt>
                <c:pt idx="13">
                  <c:v>5.3809935620255604E-3</c:v>
                </c:pt>
                <c:pt idx="14">
                  <c:v>2.8826751225136831E-3</c:v>
                </c:pt>
                <c:pt idx="15">
                  <c:v>2.92111079081388E-2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442880"/>
        <c:axId val="184444800"/>
      </c:scatterChart>
      <c:valAx>
        <c:axId val="184442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Streak Length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444800"/>
        <c:crosses val="autoZero"/>
        <c:crossBetween val="midCat"/>
      </c:valAx>
      <c:valAx>
        <c:axId val="1844448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Fraction of Requests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442880"/>
        <c:crosses val="autoZero"/>
        <c:crossBetween val="midCat"/>
      </c:valAx>
    </c:plotArea>
    <c:legend>
      <c:legendPos val="r"/>
      <c:overlay val="0"/>
      <c:txPr>
        <a:bodyPr/>
        <a:lstStyle/>
        <a:p>
          <a:pPr>
            <a:defRPr sz="17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5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'harmonic speedup'!$B$1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numRef>
              <c:f>'harmonic speedup'!$A$2</c:f>
              <c:numCache>
                <c:formatCode>General</c:formatCode>
                <c:ptCount val="1"/>
              </c:numCache>
            </c:numRef>
          </c:cat>
          <c:val>
            <c:numRef>
              <c:f>'harmonic speedup'!$B$2</c:f>
              <c:numCache>
                <c:formatCode>General</c:formatCode>
                <c:ptCount val="1"/>
                <c:pt idx="0">
                  <c:v>0.24450529386800363</c:v>
                </c:pt>
              </c:numCache>
            </c:numRef>
          </c:val>
        </c:ser>
        <c:ser>
          <c:idx val="1"/>
          <c:order val="1"/>
          <c:tx>
            <c:strRef>
              <c:f>'harmonic speedup'!$C$1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cat>
            <c:numRef>
              <c:f>'harmonic speedup'!$A$2</c:f>
              <c:numCache>
                <c:formatCode>General</c:formatCode>
                <c:ptCount val="1"/>
              </c:numCache>
            </c:numRef>
          </c:cat>
          <c:val>
            <c:numRef>
              <c:f>'harmonic speedup'!$C$2</c:f>
              <c:numCache>
                <c:formatCode>General</c:formatCode>
                <c:ptCount val="1"/>
                <c:pt idx="0">
                  <c:v>0.28754375768119073</c:v>
                </c:pt>
              </c:numCache>
            </c:numRef>
          </c:val>
        </c:ser>
        <c:ser>
          <c:idx val="2"/>
          <c:order val="2"/>
          <c:tx>
            <c:strRef>
              <c:f>'harmonic speedup'!$D$1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cat>
            <c:numRef>
              <c:f>'harmonic speedup'!$A$2</c:f>
              <c:numCache>
                <c:formatCode>General</c:formatCode>
                <c:ptCount val="1"/>
              </c:numCache>
            </c:numRef>
          </c:cat>
          <c:val>
            <c:numRef>
              <c:f>'harmonic speedup'!$D$2</c:f>
              <c:numCache>
                <c:formatCode>General</c:formatCode>
                <c:ptCount val="1"/>
                <c:pt idx="0">
                  <c:v>0.29133818270466455</c:v>
                </c:pt>
              </c:numCache>
            </c:numRef>
          </c:val>
        </c:ser>
        <c:ser>
          <c:idx val="3"/>
          <c:order val="3"/>
          <c:tx>
            <c:strRef>
              <c:f>'harmonic speedup'!$E$1</c:f>
              <c:strCache>
                <c:ptCount val="1"/>
                <c:pt idx="0">
                  <c:v>ATLAS</c:v>
                </c:pt>
              </c:strCache>
            </c:strRef>
          </c:tx>
          <c:invertIfNegative val="0"/>
          <c:cat>
            <c:numRef>
              <c:f>'harmonic speedup'!$A$2</c:f>
              <c:numCache>
                <c:formatCode>General</c:formatCode>
                <c:ptCount val="1"/>
              </c:numCache>
            </c:numRef>
          </c:cat>
          <c:val>
            <c:numRef>
              <c:f>'harmonic speedup'!$E$2</c:f>
              <c:numCache>
                <c:formatCode>General</c:formatCode>
                <c:ptCount val="1"/>
                <c:pt idx="0">
                  <c:v>0.23126465188687845</c:v>
                </c:pt>
              </c:numCache>
            </c:numRef>
          </c:val>
        </c:ser>
        <c:ser>
          <c:idx val="4"/>
          <c:order val="4"/>
          <c:tx>
            <c:strRef>
              <c:f>'harmonic speedup'!$F$1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cat>
            <c:numRef>
              <c:f>'harmonic speedup'!$A$2</c:f>
              <c:numCache>
                <c:formatCode>General</c:formatCode>
                <c:ptCount val="1"/>
              </c:numCache>
            </c:numRef>
          </c:cat>
          <c:val>
            <c:numRef>
              <c:f>'harmonic speedup'!$F$2</c:f>
              <c:numCache>
                <c:formatCode>General</c:formatCode>
                <c:ptCount val="1"/>
                <c:pt idx="0">
                  <c:v>0.24554404677382374</c:v>
                </c:pt>
              </c:numCache>
            </c:numRef>
          </c:val>
        </c:ser>
        <c:ser>
          <c:idx val="5"/>
          <c:order val="5"/>
          <c:tx>
            <c:strRef>
              <c:f>'harmonic speedup'!$G$1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cat>
            <c:numRef>
              <c:f>'harmonic speedup'!$A$2</c:f>
              <c:numCache>
                <c:formatCode>General</c:formatCode>
                <c:ptCount val="1"/>
              </c:numCache>
            </c:numRef>
          </c:cat>
          <c:val>
            <c:numRef>
              <c:f>'harmonic speedup'!$G$2</c:f>
              <c:numCache>
                <c:formatCode>General</c:formatCode>
                <c:ptCount val="1"/>
                <c:pt idx="0">
                  <c:v>0.291911432504184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517760"/>
        <c:axId val="184519296"/>
      </c:barChart>
      <c:catAx>
        <c:axId val="18451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4519296"/>
        <c:crosses val="autoZero"/>
        <c:auto val="1"/>
        <c:lblAlgn val="ctr"/>
        <c:lblOffset val="100"/>
        <c:noMultiLvlLbl val="0"/>
      </c:catAx>
      <c:valAx>
        <c:axId val="1845192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Harmonic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5177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'memory intensity'!$B$2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strRef>
              <c:f>'memory intensity'!$A$3:$A$7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intensity'!$B$3:$B$7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'memory intensity'!$C$2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cat>
            <c:strRef>
              <c:f>'memory intensity'!$A$3:$A$7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intensity'!$C$3:$C$7</c:f>
              <c:numCache>
                <c:formatCode>General</c:formatCode>
                <c:ptCount val="5"/>
                <c:pt idx="0">
                  <c:v>1.0557768803847198</c:v>
                </c:pt>
                <c:pt idx="1">
                  <c:v>1.0755356583843751</c:v>
                </c:pt>
                <c:pt idx="2">
                  <c:v>1.1296641613312901</c:v>
                </c:pt>
                <c:pt idx="3">
                  <c:v>1.11967765395803</c:v>
                </c:pt>
                <c:pt idx="4">
                  <c:v>1.0947370858846399</c:v>
                </c:pt>
              </c:numCache>
            </c:numRef>
          </c:val>
        </c:ser>
        <c:ser>
          <c:idx val="2"/>
          <c:order val="2"/>
          <c:tx>
            <c:strRef>
              <c:f>'memory intensity'!$D$2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cat>
            <c:strRef>
              <c:f>'memory intensity'!$A$3:$A$7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intensity'!$D$3:$D$7</c:f>
              <c:numCache>
                <c:formatCode>General</c:formatCode>
                <c:ptCount val="5"/>
                <c:pt idx="0">
                  <c:v>1.0577231082945298</c:v>
                </c:pt>
                <c:pt idx="1">
                  <c:v>1.0779440199585699</c:v>
                </c:pt>
                <c:pt idx="2">
                  <c:v>1.1263927806431</c:v>
                </c:pt>
                <c:pt idx="3">
                  <c:v>1.1217923578198263</c:v>
                </c:pt>
                <c:pt idx="4">
                  <c:v>1.0955763127221552</c:v>
                </c:pt>
              </c:numCache>
            </c:numRef>
          </c:val>
        </c:ser>
        <c:ser>
          <c:idx val="3"/>
          <c:order val="3"/>
          <c:tx>
            <c:strRef>
              <c:f>'memory intensity'!$E$2</c:f>
              <c:strCache>
                <c:ptCount val="1"/>
                <c:pt idx="0">
                  <c:v>ATLAS</c:v>
                </c:pt>
              </c:strCache>
            </c:strRef>
          </c:tx>
          <c:invertIfNegative val="0"/>
          <c:cat>
            <c:strRef>
              <c:f>'memory intensity'!$A$3:$A$7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intensity'!$E$3:$E$7</c:f>
              <c:numCache>
                <c:formatCode>General</c:formatCode>
                <c:ptCount val="5"/>
                <c:pt idx="0">
                  <c:v>1.08897385469561</c:v>
                </c:pt>
                <c:pt idx="1">
                  <c:v>1.1398655371992099</c:v>
                </c:pt>
                <c:pt idx="2">
                  <c:v>1.17884237502982</c:v>
                </c:pt>
                <c:pt idx="3">
                  <c:v>1.0926537347822243</c:v>
                </c:pt>
                <c:pt idx="4">
                  <c:v>1.1244815713762266</c:v>
                </c:pt>
              </c:numCache>
            </c:numRef>
          </c:val>
        </c:ser>
        <c:ser>
          <c:idx val="4"/>
          <c:order val="4"/>
          <c:tx>
            <c:strRef>
              <c:f>'memory intensity'!$F$2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cat>
            <c:strRef>
              <c:f>'memory intensity'!$A$3:$A$7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intensity'!$F$3:$F$7</c:f>
              <c:numCache>
                <c:formatCode>General</c:formatCode>
                <c:ptCount val="5"/>
                <c:pt idx="0">
                  <c:v>1.0464647024903366</c:v>
                </c:pt>
                <c:pt idx="1">
                  <c:v>1.1124394979770398</c:v>
                </c:pt>
                <c:pt idx="2">
                  <c:v>1.1870069055324899</c:v>
                </c:pt>
                <c:pt idx="3">
                  <c:v>1.1593830692964833</c:v>
                </c:pt>
                <c:pt idx="4">
                  <c:v>1.12504604168435</c:v>
                </c:pt>
              </c:numCache>
            </c:numRef>
          </c:val>
        </c:ser>
        <c:ser>
          <c:idx val="5"/>
          <c:order val="5"/>
          <c:tx>
            <c:strRef>
              <c:f>'memory intensity'!$G$2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cat>
            <c:strRef>
              <c:f>'memory intensity'!$A$3:$A$7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intensity'!$G$3:$G$7</c:f>
              <c:numCache>
                <c:formatCode>General</c:formatCode>
                <c:ptCount val="5"/>
                <c:pt idx="0">
                  <c:v>1.1024631071995499</c:v>
                </c:pt>
                <c:pt idx="1">
                  <c:v>1.1495827197823001</c:v>
                </c:pt>
                <c:pt idx="2">
                  <c:v>1.2193249913898156</c:v>
                </c:pt>
                <c:pt idx="3">
                  <c:v>1.2448103691259</c:v>
                </c:pt>
                <c:pt idx="4">
                  <c:v>1.1776920440350001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565760"/>
        <c:axId val="184567296"/>
      </c:barChart>
      <c:catAx>
        <c:axId val="184565760"/>
        <c:scaling>
          <c:orientation val="minMax"/>
        </c:scaling>
        <c:delete val="0"/>
        <c:axPos val="b"/>
        <c:majorTickMark val="out"/>
        <c:minorTickMark val="none"/>
        <c:tickLblPos val="nextTo"/>
        <c:crossAx val="184567296"/>
        <c:crosses val="autoZero"/>
        <c:auto val="1"/>
        <c:lblAlgn val="ctr"/>
        <c:lblOffset val="100"/>
        <c:noMultiLvlLbl val="0"/>
      </c:catAx>
      <c:valAx>
        <c:axId val="1845672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Weighted </a:t>
                </a:r>
                <a:r>
                  <a:rPr lang="en-US" dirty="0" smtClean="0"/>
                  <a:t>Speedup (Normalized)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565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'memory intensity'!$B$10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strRef>
              <c:f>'memory intensity'!$A$11:$A$15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intensity'!$B$11:$B$15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'memory intensity'!$C$10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cat>
            <c:strRef>
              <c:f>'memory intensity'!$A$11:$A$15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intensity'!$C$11:$C$15</c:f>
              <c:numCache>
                <c:formatCode>General</c:formatCode>
                <c:ptCount val="5"/>
                <c:pt idx="0">
                  <c:v>0.88604944930510465</c:v>
                </c:pt>
                <c:pt idx="1">
                  <c:v>0.71750967040268165</c:v>
                </c:pt>
                <c:pt idx="2">
                  <c:v>0.68533937202317563</c:v>
                </c:pt>
                <c:pt idx="3">
                  <c:v>0.68911260254913465</c:v>
                </c:pt>
                <c:pt idx="4">
                  <c:v>0.74023633404408895</c:v>
                </c:pt>
              </c:numCache>
            </c:numRef>
          </c:val>
        </c:ser>
        <c:ser>
          <c:idx val="2"/>
          <c:order val="2"/>
          <c:tx>
            <c:strRef>
              <c:f>'memory intensity'!$D$10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cat>
            <c:strRef>
              <c:f>'memory intensity'!$A$11:$A$15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intensity'!$D$11:$D$15</c:f>
              <c:numCache>
                <c:formatCode>General</c:formatCode>
                <c:ptCount val="5"/>
                <c:pt idx="0">
                  <c:v>0.8386981006922869</c:v>
                </c:pt>
                <c:pt idx="1">
                  <c:v>0.66640010143872064</c:v>
                </c:pt>
                <c:pt idx="2">
                  <c:v>0.63193341352330856</c:v>
                </c:pt>
                <c:pt idx="3">
                  <c:v>0.62364737451256891</c:v>
                </c:pt>
                <c:pt idx="4">
                  <c:v>0.68507446926086202</c:v>
                </c:pt>
              </c:numCache>
            </c:numRef>
          </c:val>
        </c:ser>
        <c:ser>
          <c:idx val="3"/>
          <c:order val="3"/>
          <c:tx>
            <c:strRef>
              <c:f>'memory intensity'!$E$10</c:f>
              <c:strCache>
                <c:ptCount val="1"/>
                <c:pt idx="0">
                  <c:v>ATLAS</c:v>
                </c:pt>
              </c:strCache>
            </c:strRef>
          </c:tx>
          <c:invertIfNegative val="0"/>
          <c:cat>
            <c:strRef>
              <c:f>'memory intensity'!$A$11:$A$15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intensity'!$E$11:$E$15</c:f>
              <c:numCache>
                <c:formatCode>General</c:formatCode>
                <c:ptCount val="5"/>
                <c:pt idx="0">
                  <c:v>1.8697864738327201</c:v>
                </c:pt>
                <c:pt idx="1">
                  <c:v>1.8722771955289801</c:v>
                </c:pt>
                <c:pt idx="2">
                  <c:v>1.5660164874375999</c:v>
                </c:pt>
                <c:pt idx="3">
                  <c:v>1.4435196474745733</c:v>
                </c:pt>
                <c:pt idx="4">
                  <c:v>1.6772403340070001</c:v>
                </c:pt>
              </c:numCache>
            </c:numRef>
          </c:val>
        </c:ser>
        <c:ser>
          <c:idx val="4"/>
          <c:order val="4"/>
          <c:tx>
            <c:strRef>
              <c:f>'memory intensity'!$F$10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cat>
            <c:strRef>
              <c:f>'memory intensity'!$A$11:$A$15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intensity'!$F$11:$F$15</c:f>
              <c:numCache>
                <c:formatCode>General</c:formatCode>
                <c:ptCount val="5"/>
                <c:pt idx="0">
                  <c:v>1.0908671989984</c:v>
                </c:pt>
                <c:pt idx="1">
                  <c:v>0.98217960145220651</c:v>
                </c:pt>
                <c:pt idx="2">
                  <c:v>0.96694050248955421</c:v>
                </c:pt>
                <c:pt idx="3">
                  <c:v>0.97930192736691801</c:v>
                </c:pt>
                <c:pt idx="4">
                  <c:v>1.0036211124470051</c:v>
                </c:pt>
              </c:numCache>
            </c:numRef>
          </c:val>
        </c:ser>
        <c:ser>
          <c:idx val="5"/>
          <c:order val="5"/>
          <c:tx>
            <c:strRef>
              <c:f>'memory intensity'!$G$10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cat>
            <c:strRef>
              <c:f>'memory intensity'!$A$11:$A$15</c:f>
              <c:strCache>
                <c:ptCount val="5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Avg</c:v>
                </c:pt>
              </c:strCache>
            </c:strRef>
          </c:cat>
          <c:val>
            <c:numRef>
              <c:f>'memory intensity'!$G$11:$G$15</c:f>
              <c:numCache>
                <c:formatCode>General</c:formatCode>
                <c:ptCount val="5"/>
                <c:pt idx="0">
                  <c:v>0.91756471585700539</c:v>
                </c:pt>
                <c:pt idx="1">
                  <c:v>0.72775193958815498</c:v>
                </c:pt>
                <c:pt idx="2">
                  <c:v>0.76069417453700916</c:v>
                </c:pt>
                <c:pt idx="3">
                  <c:v>0.75961457195427995</c:v>
                </c:pt>
                <c:pt idx="4">
                  <c:v>0.78814452599634033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607872"/>
        <c:axId val="184609408"/>
      </c:barChart>
      <c:catAx>
        <c:axId val="184607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84609408"/>
        <c:crosses val="autoZero"/>
        <c:auto val="1"/>
        <c:lblAlgn val="ctr"/>
        <c:lblOffset val="100"/>
        <c:noMultiLvlLbl val="0"/>
      </c:catAx>
      <c:valAx>
        <c:axId val="184609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Maximum </a:t>
                </a:r>
                <a:r>
                  <a:rPr lang="en-US" dirty="0" smtClean="0"/>
                  <a:t>Slowdown (Normalized)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60787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'frfcfs-cap-blacklisting'!$B$2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'frfcfs-cap-blacklisting'!$B$3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'frfcfs-cap-blacklisting'!$C$2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val>
            <c:numRef>
              <c:f>'frfcfs-cap-blacklisting'!$C$3</c:f>
              <c:numCache>
                <c:formatCode>General</c:formatCode>
                <c:ptCount val="1"/>
                <c:pt idx="0">
                  <c:v>1.0947370858846399</c:v>
                </c:pt>
              </c:numCache>
            </c:numRef>
          </c:val>
        </c:ser>
        <c:ser>
          <c:idx val="2"/>
          <c:order val="2"/>
          <c:tx>
            <c:strRef>
              <c:f>'frfcfs-cap-blacklisting'!$D$2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'frfcfs-cap-blacklisting'!$D$3</c:f>
              <c:numCache>
                <c:formatCode>General</c:formatCode>
                <c:ptCount val="1"/>
                <c:pt idx="0">
                  <c:v>1.1776920440350001</c:v>
                </c:pt>
              </c:numCache>
            </c:numRef>
          </c:val>
        </c:ser>
        <c:ser>
          <c:idx val="3"/>
          <c:order val="3"/>
          <c:tx>
            <c:strRef>
              <c:f>'frfcfs-cap-blacklisting'!$E$2</c:f>
              <c:strCache>
                <c:ptCount val="1"/>
                <c:pt idx="0">
                  <c:v>FRFCFS-Cap-Blacklisting</c:v>
                </c:pt>
              </c:strCache>
            </c:strRef>
          </c:tx>
          <c:invertIfNegative val="0"/>
          <c:val>
            <c:numRef>
              <c:f>'frfcfs-cap-blacklisting'!$E$3</c:f>
              <c:numCache>
                <c:formatCode>General</c:formatCode>
                <c:ptCount val="1"/>
                <c:pt idx="0">
                  <c:v>1.16872443466486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649984"/>
        <c:axId val="184651776"/>
      </c:barChart>
      <c:catAx>
        <c:axId val="184649984"/>
        <c:scaling>
          <c:orientation val="minMax"/>
        </c:scaling>
        <c:delete val="1"/>
        <c:axPos val="b"/>
        <c:majorTickMark val="out"/>
        <c:minorTickMark val="none"/>
        <c:tickLblPos val="none"/>
        <c:crossAx val="184651776"/>
        <c:crosses val="autoZero"/>
        <c:auto val="1"/>
        <c:lblAlgn val="ctr"/>
        <c:lblOffset val="100"/>
        <c:noMultiLvlLbl val="0"/>
      </c:catAx>
      <c:valAx>
        <c:axId val="184651776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 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649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'frfcfs-cap-blacklisting'!$B$6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'frfcfs-cap-blacklisting'!$B$7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'frfcfs-cap-blacklisting'!$C$6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val>
            <c:numRef>
              <c:f>'frfcfs-cap-blacklisting'!$C$7</c:f>
              <c:numCache>
                <c:formatCode>General</c:formatCode>
                <c:ptCount val="1"/>
                <c:pt idx="0">
                  <c:v>0.74023633404408895</c:v>
                </c:pt>
              </c:numCache>
            </c:numRef>
          </c:val>
        </c:ser>
        <c:ser>
          <c:idx val="2"/>
          <c:order val="2"/>
          <c:tx>
            <c:strRef>
              <c:f>'frfcfs-cap-blacklisting'!$D$6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'frfcfs-cap-blacklisting'!$D$7</c:f>
              <c:numCache>
                <c:formatCode>General</c:formatCode>
                <c:ptCount val="1"/>
                <c:pt idx="0">
                  <c:v>0.78814452599634033</c:v>
                </c:pt>
              </c:numCache>
            </c:numRef>
          </c:val>
        </c:ser>
        <c:ser>
          <c:idx val="3"/>
          <c:order val="3"/>
          <c:tx>
            <c:strRef>
              <c:f>'frfcfs-cap-blacklisting'!$E$6</c:f>
              <c:strCache>
                <c:ptCount val="1"/>
                <c:pt idx="0">
                  <c:v>FRFCFS-Cap-Blacklisting</c:v>
                </c:pt>
              </c:strCache>
            </c:strRef>
          </c:tx>
          <c:invertIfNegative val="0"/>
          <c:val>
            <c:numRef>
              <c:f>'frfcfs-cap-blacklisting'!$E$7</c:f>
              <c:numCache>
                <c:formatCode>General</c:formatCode>
                <c:ptCount val="1"/>
                <c:pt idx="0">
                  <c:v>0.87371330426975802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096064"/>
        <c:axId val="185097600"/>
      </c:barChart>
      <c:catAx>
        <c:axId val="185096064"/>
        <c:scaling>
          <c:orientation val="minMax"/>
        </c:scaling>
        <c:delete val="1"/>
        <c:axPos val="b"/>
        <c:majorTickMark val="out"/>
        <c:minorTickMark val="none"/>
        <c:tickLblPos val="none"/>
        <c:crossAx val="185097600"/>
        <c:crosses val="autoZero"/>
        <c:auto val="1"/>
        <c:lblAlgn val="ctr"/>
        <c:lblOffset val="100"/>
        <c:noMultiLvlLbl val="0"/>
      </c:catAx>
      <c:valAx>
        <c:axId val="1850976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Maximum 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09606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'blacklisting threshold'!$B$2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'blacklisting threshold'!$B$3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'blacklisting threshold'!$C$2</c:f>
              <c:strCache>
                <c:ptCount val="1"/>
                <c:pt idx="0">
                  <c:v>Blacklisting-1</c:v>
                </c:pt>
              </c:strCache>
            </c:strRef>
          </c:tx>
          <c:invertIfNegative val="0"/>
          <c:val>
            <c:numRef>
              <c:f>'blacklisting threshold'!$C$3</c:f>
              <c:numCache>
                <c:formatCode>General</c:formatCode>
                <c:ptCount val="1"/>
                <c:pt idx="0">
                  <c:v>1.0542752547033001</c:v>
                </c:pt>
              </c:numCache>
            </c:numRef>
          </c:val>
        </c:ser>
        <c:ser>
          <c:idx val="2"/>
          <c:order val="2"/>
          <c:tx>
            <c:strRef>
              <c:f>'blacklisting threshold'!$D$2</c:f>
              <c:strCache>
                <c:ptCount val="1"/>
                <c:pt idx="0">
                  <c:v>Blaclisting-2</c:v>
                </c:pt>
              </c:strCache>
            </c:strRef>
          </c:tx>
          <c:invertIfNegative val="0"/>
          <c:val>
            <c:numRef>
              <c:f>'blacklisting threshold'!$D$3</c:f>
              <c:numCache>
                <c:formatCode>General</c:formatCode>
                <c:ptCount val="1"/>
                <c:pt idx="0">
                  <c:v>1.11156247416349</c:v>
                </c:pt>
              </c:numCache>
            </c:numRef>
          </c:val>
        </c:ser>
        <c:ser>
          <c:idx val="3"/>
          <c:order val="3"/>
          <c:tx>
            <c:strRef>
              <c:f>'blacklisting threshold'!$E$2</c:f>
              <c:strCache>
                <c:ptCount val="1"/>
                <c:pt idx="0">
                  <c:v>Blacklisting-4</c:v>
                </c:pt>
              </c:strCache>
            </c:strRef>
          </c:tx>
          <c:invertIfNegative val="0"/>
          <c:val>
            <c:numRef>
              <c:f>'blacklisting threshold'!$E$3</c:f>
              <c:numCache>
                <c:formatCode>General</c:formatCode>
                <c:ptCount val="1"/>
                <c:pt idx="0">
                  <c:v>1.1776920440350001</c:v>
                </c:pt>
              </c:numCache>
            </c:numRef>
          </c:val>
        </c:ser>
        <c:ser>
          <c:idx val="4"/>
          <c:order val="4"/>
          <c:tx>
            <c:strRef>
              <c:f>'blacklisting threshold'!$F$2</c:f>
              <c:strCache>
                <c:ptCount val="1"/>
                <c:pt idx="0">
                  <c:v>Blacklisting-8</c:v>
                </c:pt>
              </c:strCache>
            </c:strRef>
          </c:tx>
          <c:invertIfNegative val="0"/>
          <c:val>
            <c:numRef>
              <c:f>'blacklisting threshold'!$F$3</c:f>
              <c:numCache>
                <c:formatCode>General</c:formatCode>
                <c:ptCount val="1"/>
                <c:pt idx="0">
                  <c:v>1.1614115025748999</c:v>
                </c:pt>
              </c:numCache>
            </c:numRef>
          </c:val>
        </c:ser>
        <c:ser>
          <c:idx val="5"/>
          <c:order val="5"/>
          <c:tx>
            <c:strRef>
              <c:f>'blacklisting threshold'!$G$2</c:f>
              <c:strCache>
                <c:ptCount val="1"/>
                <c:pt idx="0">
                  <c:v>Blacklisting-16</c:v>
                </c:pt>
              </c:strCache>
            </c:strRef>
          </c:tx>
          <c:invertIfNegative val="0"/>
          <c:val>
            <c:numRef>
              <c:f>'blacklisting threshold'!$G$3</c:f>
              <c:numCache>
                <c:formatCode>General</c:formatCode>
                <c:ptCount val="1"/>
                <c:pt idx="0">
                  <c:v>1.0982590357089901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131776"/>
        <c:axId val="185133312"/>
      </c:barChart>
      <c:catAx>
        <c:axId val="185131776"/>
        <c:scaling>
          <c:orientation val="minMax"/>
        </c:scaling>
        <c:delete val="1"/>
        <c:axPos val="b"/>
        <c:majorTickMark val="out"/>
        <c:minorTickMark val="none"/>
        <c:tickLblPos val="none"/>
        <c:crossAx val="185133312"/>
        <c:crosses val="autoZero"/>
        <c:auto val="1"/>
        <c:lblAlgn val="ctr"/>
        <c:lblOffset val="100"/>
        <c:noMultiLvlLbl val="0"/>
      </c:catAx>
      <c:valAx>
        <c:axId val="185133312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131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'blacklisting threshold'!$B$6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'blacklisting threshold'!$B$7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'blacklisting threshold'!$C$6</c:f>
              <c:strCache>
                <c:ptCount val="1"/>
                <c:pt idx="0">
                  <c:v>Blacklisting-1</c:v>
                </c:pt>
              </c:strCache>
            </c:strRef>
          </c:tx>
          <c:invertIfNegative val="0"/>
          <c:val>
            <c:numRef>
              <c:f>'blacklisting threshold'!$C$7</c:f>
              <c:numCache>
                <c:formatCode>General</c:formatCode>
                <c:ptCount val="1"/>
                <c:pt idx="0">
                  <c:v>0.80728005168490002</c:v>
                </c:pt>
              </c:numCache>
            </c:numRef>
          </c:val>
        </c:ser>
        <c:ser>
          <c:idx val="2"/>
          <c:order val="2"/>
          <c:tx>
            <c:strRef>
              <c:f>'blacklisting threshold'!$D$6</c:f>
              <c:strCache>
                <c:ptCount val="1"/>
                <c:pt idx="0">
                  <c:v>Blaclisting-2</c:v>
                </c:pt>
              </c:strCache>
            </c:strRef>
          </c:tx>
          <c:invertIfNegative val="0"/>
          <c:val>
            <c:numRef>
              <c:f>'blacklisting threshold'!$D$7</c:f>
              <c:numCache>
                <c:formatCode>General</c:formatCode>
                <c:ptCount val="1"/>
                <c:pt idx="0">
                  <c:v>0.75262331319350817</c:v>
                </c:pt>
              </c:numCache>
            </c:numRef>
          </c:val>
        </c:ser>
        <c:ser>
          <c:idx val="3"/>
          <c:order val="3"/>
          <c:tx>
            <c:strRef>
              <c:f>'blacklisting threshold'!$E$6</c:f>
              <c:strCache>
                <c:ptCount val="1"/>
                <c:pt idx="0">
                  <c:v>Blacklisting-4</c:v>
                </c:pt>
              </c:strCache>
            </c:strRef>
          </c:tx>
          <c:invertIfNegative val="0"/>
          <c:val>
            <c:numRef>
              <c:f>'blacklisting threshold'!$E$7</c:f>
              <c:numCache>
                <c:formatCode>General</c:formatCode>
                <c:ptCount val="1"/>
                <c:pt idx="0">
                  <c:v>0.78814452599634033</c:v>
                </c:pt>
              </c:numCache>
            </c:numRef>
          </c:val>
        </c:ser>
        <c:ser>
          <c:idx val="4"/>
          <c:order val="4"/>
          <c:tx>
            <c:strRef>
              <c:f>'blacklisting threshold'!$F$6</c:f>
              <c:strCache>
                <c:ptCount val="1"/>
                <c:pt idx="0">
                  <c:v>Blacklisting-8</c:v>
                </c:pt>
              </c:strCache>
            </c:strRef>
          </c:tx>
          <c:invertIfNegative val="0"/>
          <c:val>
            <c:numRef>
              <c:f>'blacklisting threshold'!$F$7</c:f>
              <c:numCache>
                <c:formatCode>General</c:formatCode>
                <c:ptCount val="1"/>
                <c:pt idx="0">
                  <c:v>0.89082109522542963</c:v>
                </c:pt>
              </c:numCache>
            </c:numRef>
          </c:val>
        </c:ser>
        <c:ser>
          <c:idx val="5"/>
          <c:order val="5"/>
          <c:tx>
            <c:strRef>
              <c:f>'blacklisting threshold'!$G$6</c:f>
              <c:strCache>
                <c:ptCount val="1"/>
                <c:pt idx="0">
                  <c:v>Blacklisting-16</c:v>
                </c:pt>
              </c:strCache>
            </c:strRef>
          </c:tx>
          <c:invertIfNegative val="0"/>
          <c:val>
            <c:numRef>
              <c:f>'blacklisting threshold'!$G$7</c:f>
              <c:numCache>
                <c:formatCode>General</c:formatCode>
                <c:ptCount val="1"/>
                <c:pt idx="0">
                  <c:v>0.75411539957490903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161600"/>
        <c:axId val="185163136"/>
      </c:barChart>
      <c:catAx>
        <c:axId val="185161600"/>
        <c:scaling>
          <c:orientation val="minMax"/>
        </c:scaling>
        <c:delete val="1"/>
        <c:axPos val="b"/>
        <c:majorTickMark val="out"/>
        <c:minorTickMark val="none"/>
        <c:tickLblPos val="none"/>
        <c:crossAx val="185163136"/>
        <c:crosses val="autoZero"/>
        <c:auto val="1"/>
        <c:lblAlgn val="ctr"/>
        <c:lblOffset val="100"/>
        <c:noMultiLvlLbl val="0"/>
      </c:catAx>
      <c:valAx>
        <c:axId val="1851631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Maximum 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16160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'clearing interval'!$B$2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'clearing interval'!$B$3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'clearing interval'!$C$2</c:f>
              <c:strCache>
                <c:ptCount val="1"/>
                <c:pt idx="0">
                  <c:v>Blacklisting-1000</c:v>
                </c:pt>
              </c:strCache>
            </c:strRef>
          </c:tx>
          <c:invertIfNegative val="0"/>
          <c:val>
            <c:numRef>
              <c:f>'clearing interval'!$C$3</c:f>
              <c:numCache>
                <c:formatCode>General</c:formatCode>
                <c:ptCount val="1"/>
                <c:pt idx="0">
                  <c:v>1.10446258874438</c:v>
                </c:pt>
              </c:numCache>
            </c:numRef>
          </c:val>
        </c:ser>
        <c:ser>
          <c:idx val="2"/>
          <c:order val="2"/>
          <c:tx>
            <c:strRef>
              <c:f>'clearing interval'!$D$2</c:f>
              <c:strCache>
                <c:ptCount val="1"/>
                <c:pt idx="0">
                  <c:v>Blacklisting-10000</c:v>
                </c:pt>
              </c:strCache>
            </c:strRef>
          </c:tx>
          <c:invertIfNegative val="0"/>
          <c:val>
            <c:numRef>
              <c:f>'clearing interval'!$D$3</c:f>
              <c:numCache>
                <c:formatCode>General</c:formatCode>
                <c:ptCount val="1"/>
                <c:pt idx="0">
                  <c:v>1.1776920440350001</c:v>
                </c:pt>
              </c:numCache>
            </c:numRef>
          </c:val>
        </c:ser>
        <c:ser>
          <c:idx val="3"/>
          <c:order val="3"/>
          <c:tx>
            <c:strRef>
              <c:f>'clearing interval'!$E$2</c:f>
              <c:strCache>
                <c:ptCount val="1"/>
                <c:pt idx="0">
                  <c:v>Blacklisting-100000</c:v>
                </c:pt>
              </c:strCache>
            </c:strRef>
          </c:tx>
          <c:invertIfNegative val="0"/>
          <c:val>
            <c:numRef>
              <c:f>'clearing interval'!$E$3</c:f>
              <c:numCache>
                <c:formatCode>General</c:formatCode>
                <c:ptCount val="1"/>
                <c:pt idx="0">
                  <c:v>1.1032175917015359</c:v>
                </c:pt>
              </c:numCache>
            </c:numRef>
          </c:val>
        </c:ser>
        <c:ser>
          <c:idx val="4"/>
          <c:order val="4"/>
          <c:tx>
            <c:strRef>
              <c:f>'clearing interval'!$F$2</c:f>
              <c:strCache>
                <c:ptCount val="1"/>
              </c:strCache>
            </c:strRef>
          </c:tx>
          <c:invertIfNegative val="0"/>
          <c:val>
            <c:numRef>
              <c:f>'clearing interval'!$F$3</c:f>
              <c:numCache>
                <c:formatCode>General</c:formatCode>
                <c:ptCount val="1"/>
              </c:numCache>
            </c:numRef>
          </c:val>
        </c:ser>
        <c:ser>
          <c:idx val="5"/>
          <c:order val="5"/>
          <c:tx>
            <c:strRef>
              <c:f>'clearing interval'!$G$2</c:f>
              <c:strCache>
                <c:ptCount val="1"/>
              </c:strCache>
            </c:strRef>
          </c:tx>
          <c:invertIfNegative val="0"/>
          <c:val>
            <c:numRef>
              <c:f>'clearing interval'!$G$3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283328"/>
        <c:axId val="185284864"/>
      </c:barChart>
      <c:catAx>
        <c:axId val="185283328"/>
        <c:scaling>
          <c:orientation val="minMax"/>
        </c:scaling>
        <c:delete val="1"/>
        <c:axPos val="b"/>
        <c:majorTickMark val="out"/>
        <c:minorTickMark val="none"/>
        <c:tickLblPos val="none"/>
        <c:crossAx val="185284864"/>
        <c:crosses val="autoZero"/>
        <c:auto val="1"/>
        <c:lblAlgn val="ctr"/>
        <c:lblOffset val="100"/>
        <c:noMultiLvlLbl val="0"/>
      </c:catAx>
      <c:valAx>
        <c:axId val="18528486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283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'clearing interval'!$B$6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'clearing interval'!$B$7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'clearing interval'!$C$6</c:f>
              <c:strCache>
                <c:ptCount val="1"/>
                <c:pt idx="0">
                  <c:v>Blacklisting-1000</c:v>
                </c:pt>
              </c:strCache>
            </c:strRef>
          </c:tx>
          <c:invertIfNegative val="0"/>
          <c:val>
            <c:numRef>
              <c:f>'clearing interval'!$C$7</c:f>
              <c:numCache>
                <c:formatCode>General</c:formatCode>
                <c:ptCount val="1"/>
                <c:pt idx="0">
                  <c:v>0.72760044760583198</c:v>
                </c:pt>
              </c:numCache>
            </c:numRef>
          </c:val>
        </c:ser>
        <c:ser>
          <c:idx val="2"/>
          <c:order val="2"/>
          <c:tx>
            <c:strRef>
              <c:f>'clearing interval'!$D$6</c:f>
              <c:strCache>
                <c:ptCount val="1"/>
                <c:pt idx="0">
                  <c:v>Blacklisting-10000</c:v>
                </c:pt>
              </c:strCache>
            </c:strRef>
          </c:tx>
          <c:invertIfNegative val="0"/>
          <c:val>
            <c:numRef>
              <c:f>'clearing interval'!$D$7</c:f>
              <c:numCache>
                <c:formatCode>General</c:formatCode>
                <c:ptCount val="1"/>
                <c:pt idx="0">
                  <c:v>0.78814452599634033</c:v>
                </c:pt>
              </c:numCache>
            </c:numRef>
          </c:val>
        </c:ser>
        <c:ser>
          <c:idx val="3"/>
          <c:order val="3"/>
          <c:tx>
            <c:strRef>
              <c:f>'clearing interval'!$E$6</c:f>
              <c:strCache>
                <c:ptCount val="1"/>
                <c:pt idx="0">
                  <c:v>Blacklisting-100000</c:v>
                </c:pt>
              </c:strCache>
            </c:strRef>
          </c:tx>
          <c:invertIfNegative val="0"/>
          <c:val>
            <c:numRef>
              <c:f>'clearing interval'!$E$7</c:f>
              <c:numCache>
                <c:formatCode>General</c:formatCode>
                <c:ptCount val="1"/>
                <c:pt idx="0">
                  <c:v>0.84447319957283551</c:v>
                </c:pt>
              </c:numCache>
            </c:numRef>
          </c:val>
        </c:ser>
        <c:ser>
          <c:idx val="4"/>
          <c:order val="4"/>
          <c:tx>
            <c:strRef>
              <c:f>'clearing interval'!$F$6</c:f>
              <c:strCache>
                <c:ptCount val="1"/>
              </c:strCache>
            </c:strRef>
          </c:tx>
          <c:invertIfNegative val="0"/>
          <c:val>
            <c:numRef>
              <c:f>'clearing interval'!$F$7</c:f>
              <c:numCache>
                <c:formatCode>General</c:formatCode>
                <c:ptCount val="1"/>
              </c:numCache>
            </c:numRef>
          </c:val>
        </c:ser>
        <c:ser>
          <c:idx val="5"/>
          <c:order val="5"/>
          <c:tx>
            <c:strRef>
              <c:f>'clearing interval'!$G$6</c:f>
              <c:strCache>
                <c:ptCount val="1"/>
              </c:strCache>
            </c:strRef>
          </c:tx>
          <c:invertIfNegative val="0"/>
          <c:val>
            <c:numRef>
              <c:f>'clearing interval'!$G$7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317248"/>
        <c:axId val="185318784"/>
      </c:barChart>
      <c:catAx>
        <c:axId val="185317248"/>
        <c:scaling>
          <c:orientation val="minMax"/>
        </c:scaling>
        <c:delete val="1"/>
        <c:axPos val="b"/>
        <c:majorTickMark val="out"/>
        <c:minorTickMark val="none"/>
        <c:tickLblPos val="none"/>
        <c:crossAx val="185318784"/>
        <c:crosses val="autoZero"/>
        <c:auto val="1"/>
        <c:lblAlgn val="ctr"/>
        <c:lblOffset val="100"/>
        <c:noMultiLvlLbl val="0"/>
      </c:catAx>
      <c:valAx>
        <c:axId val="1853187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Maximum 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3172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App-unaware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Sheet1!$A$7</c:f>
              <c:numCache>
                <c:formatCode>General</c:formatCode>
                <c:ptCount val="1"/>
              </c:numCache>
            </c:numRef>
          </c:cat>
          <c:val>
            <c:numRef>
              <c:f>Sheet1!$B$7</c:f>
              <c:numCache>
                <c:formatCode>General</c:formatCode>
                <c:ptCount val="1"/>
                <c:pt idx="0">
                  <c:v>41000</c:v>
                </c:pt>
              </c:numCache>
            </c:numRef>
          </c:val>
        </c:ser>
        <c:ser>
          <c:idx val="1"/>
          <c:order val="1"/>
          <c:tx>
            <c:strRef>
              <c:f>Sheet1!$F$6</c:f>
              <c:strCache>
                <c:ptCount val="1"/>
                <c:pt idx="0">
                  <c:v>App-aware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Sheet1!$A$7</c:f>
              <c:numCache>
                <c:formatCode>General</c:formatCode>
                <c:ptCount val="1"/>
              </c:numCache>
            </c:numRef>
          </c:cat>
          <c:val>
            <c:numRef>
              <c:f>Sheet1!$F$7</c:f>
              <c:numCache>
                <c:formatCode>General</c:formatCode>
                <c:ptCount val="1"/>
                <c:pt idx="0">
                  <c:v>73797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506048"/>
        <c:axId val="165507840"/>
      </c:barChart>
      <c:catAx>
        <c:axId val="1655060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5507840"/>
        <c:crosses val="autoZero"/>
        <c:auto val="1"/>
        <c:lblAlgn val="ctr"/>
        <c:lblOffset val="100"/>
        <c:noMultiLvlLbl val="0"/>
      </c:catAx>
      <c:valAx>
        <c:axId val="1655078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Scheduler Area </a:t>
                </a:r>
                <a:r>
                  <a:rPr lang="en-US" dirty="0"/>
                  <a:t>(in square um)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5506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68346456692937"/>
          <c:y val="0.34994920878162339"/>
          <c:w val="0.370477097620864"/>
          <c:h val="0.247733304170313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'core count sensitivity'!$B$2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numRef>
              <c:f>'core count sensitivity'!$A$3:$A$6</c:f>
              <c:numCache>
                <c:formatCode>General</c:formatCode>
                <c:ptCount val="4"/>
                <c:pt idx="0">
                  <c:v>16</c:v>
                </c:pt>
                <c:pt idx="1">
                  <c:v>24</c:v>
                </c:pt>
                <c:pt idx="2">
                  <c:v>32</c:v>
                </c:pt>
                <c:pt idx="3">
                  <c:v>64</c:v>
                </c:pt>
              </c:numCache>
            </c:numRef>
          </c:cat>
          <c:val>
            <c:numRef>
              <c:f>'core count sensitivity'!$B$3:$B$6</c:f>
              <c:numCache>
                <c:formatCode>General</c:formatCode>
                <c:ptCount val="4"/>
                <c:pt idx="0">
                  <c:v>7.1095304791432454</c:v>
                </c:pt>
                <c:pt idx="1">
                  <c:v>8.6167078633809595</c:v>
                </c:pt>
                <c:pt idx="2">
                  <c:v>10.066263921050567</c:v>
                </c:pt>
                <c:pt idx="3">
                  <c:v>13.6281947363032</c:v>
                </c:pt>
              </c:numCache>
            </c:numRef>
          </c:val>
        </c:ser>
        <c:ser>
          <c:idx val="1"/>
          <c:order val="1"/>
          <c:tx>
            <c:strRef>
              <c:f>'core count sensitivity'!$C$2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cat>
            <c:numRef>
              <c:f>'core count sensitivity'!$A$3:$A$6</c:f>
              <c:numCache>
                <c:formatCode>General</c:formatCode>
                <c:ptCount val="4"/>
                <c:pt idx="0">
                  <c:v>16</c:v>
                </c:pt>
                <c:pt idx="1">
                  <c:v>24</c:v>
                </c:pt>
                <c:pt idx="2">
                  <c:v>32</c:v>
                </c:pt>
                <c:pt idx="3">
                  <c:v>64</c:v>
                </c:pt>
              </c:numCache>
            </c:numRef>
          </c:cat>
          <c:val>
            <c:numRef>
              <c:f>'core count sensitivity'!$C$3:$C$6</c:f>
              <c:numCache>
                <c:formatCode>General</c:formatCode>
                <c:ptCount val="4"/>
                <c:pt idx="0">
                  <c:v>7.5338286369347998</c:v>
                </c:pt>
                <c:pt idx="1">
                  <c:v>9.2215332530440204</c:v>
                </c:pt>
                <c:pt idx="2">
                  <c:v>10.816549532894257</c:v>
                </c:pt>
                <c:pt idx="3">
                  <c:v>15.036746230403249</c:v>
                </c:pt>
              </c:numCache>
            </c:numRef>
          </c:val>
        </c:ser>
        <c:ser>
          <c:idx val="2"/>
          <c:order val="2"/>
          <c:tx>
            <c:strRef>
              <c:f>'core count sensitivity'!$D$2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cat>
            <c:numRef>
              <c:f>'core count sensitivity'!$A$3:$A$6</c:f>
              <c:numCache>
                <c:formatCode>General</c:formatCode>
                <c:ptCount val="4"/>
                <c:pt idx="0">
                  <c:v>16</c:v>
                </c:pt>
                <c:pt idx="1">
                  <c:v>24</c:v>
                </c:pt>
                <c:pt idx="2">
                  <c:v>32</c:v>
                </c:pt>
                <c:pt idx="3">
                  <c:v>64</c:v>
                </c:pt>
              </c:numCache>
            </c:numRef>
          </c:cat>
          <c:val>
            <c:numRef>
              <c:f>'core count sensitivity'!$D$3:$D$6</c:f>
              <c:numCache>
                <c:formatCode>General</c:formatCode>
                <c:ptCount val="4"/>
                <c:pt idx="0">
                  <c:v>7.4975813185407443</c:v>
                </c:pt>
                <c:pt idx="1">
                  <c:v>9.4755165835880319</c:v>
                </c:pt>
                <c:pt idx="2">
                  <c:v>11.2005486510157</c:v>
                </c:pt>
                <c:pt idx="3">
                  <c:v>16.458762585969254</c:v>
                </c:pt>
              </c:numCache>
            </c:numRef>
          </c:val>
        </c:ser>
        <c:ser>
          <c:idx val="3"/>
          <c:order val="3"/>
          <c:tx>
            <c:strRef>
              <c:f>'core count sensitivity'!$E$2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cat>
            <c:numRef>
              <c:f>'core count sensitivity'!$A$3:$A$6</c:f>
              <c:numCache>
                <c:formatCode>General</c:formatCode>
                <c:ptCount val="4"/>
                <c:pt idx="0">
                  <c:v>16</c:v>
                </c:pt>
                <c:pt idx="1">
                  <c:v>24</c:v>
                </c:pt>
                <c:pt idx="2">
                  <c:v>32</c:v>
                </c:pt>
                <c:pt idx="3">
                  <c:v>64</c:v>
                </c:pt>
              </c:numCache>
            </c:numRef>
          </c:cat>
          <c:val>
            <c:numRef>
              <c:f>'core count sensitivity'!$E$3:$E$6</c:f>
              <c:numCache>
                <c:formatCode>General</c:formatCode>
                <c:ptCount val="4"/>
                <c:pt idx="0">
                  <c:v>7.8518831551044324</c:v>
                </c:pt>
                <c:pt idx="1">
                  <c:v>9.8731277366942294</c:v>
                </c:pt>
                <c:pt idx="2">
                  <c:v>11.658945758419501</c:v>
                </c:pt>
                <c:pt idx="3">
                  <c:v>16.237688287280999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367552"/>
        <c:axId val="185369728"/>
      </c:barChart>
      <c:catAx>
        <c:axId val="185367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Core Count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369728"/>
        <c:crosses val="autoZero"/>
        <c:auto val="1"/>
        <c:lblAlgn val="ctr"/>
        <c:lblOffset val="100"/>
        <c:noMultiLvlLbl val="0"/>
      </c:catAx>
      <c:valAx>
        <c:axId val="1853697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367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'core count sensitivity'!$B$9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numRef>
              <c:f>'core count sensitivity'!$A$10:$A$13</c:f>
              <c:numCache>
                <c:formatCode>General</c:formatCode>
                <c:ptCount val="4"/>
                <c:pt idx="0">
                  <c:v>16</c:v>
                </c:pt>
                <c:pt idx="1">
                  <c:v>24</c:v>
                </c:pt>
                <c:pt idx="2">
                  <c:v>32</c:v>
                </c:pt>
                <c:pt idx="3">
                  <c:v>64</c:v>
                </c:pt>
              </c:numCache>
            </c:numRef>
          </c:cat>
          <c:val>
            <c:numRef>
              <c:f>'core count sensitivity'!$B$10:$B$13</c:f>
              <c:numCache>
                <c:formatCode>General</c:formatCode>
                <c:ptCount val="4"/>
                <c:pt idx="0">
                  <c:v>4.6171156730834806</c:v>
                </c:pt>
                <c:pt idx="1">
                  <c:v>7.6012682335763344</c:v>
                </c:pt>
                <c:pt idx="2">
                  <c:v>9.7109004482656101</c:v>
                </c:pt>
                <c:pt idx="3">
                  <c:v>21.268642646704489</c:v>
                </c:pt>
              </c:numCache>
            </c:numRef>
          </c:val>
        </c:ser>
        <c:ser>
          <c:idx val="1"/>
          <c:order val="1"/>
          <c:tx>
            <c:strRef>
              <c:f>'core count sensitivity'!$C$9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cat>
            <c:numRef>
              <c:f>'core count sensitivity'!$A$10:$A$13</c:f>
              <c:numCache>
                <c:formatCode>General</c:formatCode>
                <c:ptCount val="4"/>
                <c:pt idx="0">
                  <c:v>16</c:v>
                </c:pt>
                <c:pt idx="1">
                  <c:v>24</c:v>
                </c:pt>
                <c:pt idx="2">
                  <c:v>32</c:v>
                </c:pt>
                <c:pt idx="3">
                  <c:v>64</c:v>
                </c:pt>
              </c:numCache>
            </c:numRef>
          </c:cat>
          <c:val>
            <c:numRef>
              <c:f>'core count sensitivity'!$C$10:$C$13</c:f>
              <c:numCache>
                <c:formatCode>General</c:formatCode>
                <c:ptCount val="4"/>
                <c:pt idx="0">
                  <c:v>3.7099309809693812</c:v>
                </c:pt>
                <c:pt idx="1">
                  <c:v>5.4211447370456964</c:v>
                </c:pt>
                <c:pt idx="2">
                  <c:v>6.9366419168750744</c:v>
                </c:pt>
                <c:pt idx="3">
                  <c:v>13.8261989080481</c:v>
                </c:pt>
              </c:numCache>
            </c:numRef>
          </c:val>
        </c:ser>
        <c:ser>
          <c:idx val="2"/>
          <c:order val="2"/>
          <c:tx>
            <c:strRef>
              <c:f>'core count sensitivity'!$D$9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cat>
            <c:numRef>
              <c:f>'core count sensitivity'!$A$10:$A$13</c:f>
              <c:numCache>
                <c:formatCode>General</c:formatCode>
                <c:ptCount val="4"/>
                <c:pt idx="0">
                  <c:v>16</c:v>
                </c:pt>
                <c:pt idx="1">
                  <c:v>24</c:v>
                </c:pt>
                <c:pt idx="2">
                  <c:v>32</c:v>
                </c:pt>
                <c:pt idx="3">
                  <c:v>64</c:v>
                </c:pt>
              </c:numCache>
            </c:numRef>
          </c:cat>
          <c:val>
            <c:numRef>
              <c:f>'core count sensitivity'!$D$10:$D$13</c:f>
              <c:numCache>
                <c:formatCode>General</c:formatCode>
                <c:ptCount val="4"/>
                <c:pt idx="0">
                  <c:v>4.7994200884634024</c:v>
                </c:pt>
                <c:pt idx="1">
                  <c:v>7.8320031337861113</c:v>
                </c:pt>
                <c:pt idx="2">
                  <c:v>10.670387793817101</c:v>
                </c:pt>
                <c:pt idx="3">
                  <c:v>29.336079920400035</c:v>
                </c:pt>
              </c:numCache>
            </c:numRef>
          </c:val>
        </c:ser>
        <c:ser>
          <c:idx val="3"/>
          <c:order val="3"/>
          <c:tx>
            <c:strRef>
              <c:f>'core count sensitivity'!$E$9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cat>
            <c:numRef>
              <c:f>'core count sensitivity'!$A$10:$A$13</c:f>
              <c:numCache>
                <c:formatCode>General</c:formatCode>
                <c:ptCount val="4"/>
                <c:pt idx="0">
                  <c:v>16</c:v>
                </c:pt>
                <c:pt idx="1">
                  <c:v>24</c:v>
                </c:pt>
                <c:pt idx="2">
                  <c:v>32</c:v>
                </c:pt>
                <c:pt idx="3">
                  <c:v>64</c:v>
                </c:pt>
              </c:numCache>
            </c:numRef>
          </c:cat>
          <c:val>
            <c:numRef>
              <c:f>'core count sensitivity'!$E$10:$E$13</c:f>
              <c:numCache>
                <c:formatCode>General</c:formatCode>
                <c:ptCount val="4"/>
                <c:pt idx="0">
                  <c:v>3.959425989055287</c:v>
                </c:pt>
                <c:pt idx="1">
                  <c:v>6.0680555806506495</c:v>
                </c:pt>
                <c:pt idx="2">
                  <c:v>8.4923472786956768</c:v>
                </c:pt>
                <c:pt idx="3">
                  <c:v>18.381309920842401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400320"/>
        <c:axId val="185406592"/>
      </c:barChart>
      <c:catAx>
        <c:axId val="1854003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Core Count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406592"/>
        <c:crosses val="autoZero"/>
        <c:auto val="1"/>
        <c:lblAlgn val="ctr"/>
        <c:lblOffset val="100"/>
        <c:noMultiLvlLbl val="0"/>
      </c:catAx>
      <c:valAx>
        <c:axId val="1854065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Maximum 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40032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'channel count sensitivity'!$B$2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numRef>
              <c:f>'channel count sensitivity'!$A$3:$A$6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'channel count sensitivity'!$B$3:$B$6</c:f>
              <c:numCache>
                <c:formatCode>General</c:formatCode>
                <c:ptCount val="4"/>
                <c:pt idx="0">
                  <c:v>3.3177852574378499</c:v>
                </c:pt>
                <c:pt idx="1">
                  <c:v>5.2175091458835334</c:v>
                </c:pt>
                <c:pt idx="2">
                  <c:v>7.7947186307350655</c:v>
                </c:pt>
                <c:pt idx="3">
                  <c:v>11.151308809444902</c:v>
                </c:pt>
              </c:numCache>
            </c:numRef>
          </c:val>
        </c:ser>
        <c:ser>
          <c:idx val="1"/>
          <c:order val="1"/>
          <c:tx>
            <c:strRef>
              <c:f>'channel count sensitivity'!$C$2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cat>
            <c:numRef>
              <c:f>'channel count sensitivity'!$A$3:$A$6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'channel count sensitivity'!$C$3:$C$6</c:f>
              <c:numCache>
                <c:formatCode>General</c:formatCode>
                <c:ptCount val="4"/>
                <c:pt idx="0">
                  <c:v>3.7280239538734601</c:v>
                </c:pt>
                <c:pt idx="1">
                  <c:v>5.7726918435690804</c:v>
                </c:pt>
                <c:pt idx="2">
                  <c:v>8.5397090961674227</c:v>
                </c:pt>
                <c:pt idx="3">
                  <c:v>12.027466289260104</c:v>
                </c:pt>
              </c:numCache>
            </c:numRef>
          </c:val>
        </c:ser>
        <c:ser>
          <c:idx val="2"/>
          <c:order val="2"/>
          <c:tx>
            <c:strRef>
              <c:f>'channel count sensitivity'!$D$2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cat>
            <c:numRef>
              <c:f>'channel count sensitivity'!$A$3:$A$6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'channel count sensitivity'!$D$3:$D$6</c:f>
              <c:numCache>
                <c:formatCode>General</c:formatCode>
                <c:ptCount val="4"/>
                <c:pt idx="0">
                  <c:v>4.4932590312389724</c:v>
                </c:pt>
                <c:pt idx="1">
                  <c:v>6.3662893900735114</c:v>
                </c:pt>
                <c:pt idx="2">
                  <c:v>8.7694173415517191</c:v>
                </c:pt>
                <c:pt idx="3">
                  <c:v>11.669004569362338</c:v>
                </c:pt>
              </c:numCache>
            </c:numRef>
          </c:val>
        </c:ser>
        <c:ser>
          <c:idx val="3"/>
          <c:order val="3"/>
          <c:tx>
            <c:strRef>
              <c:f>'channel count sensitivity'!$E$2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cat>
            <c:numRef>
              <c:f>'channel count sensitivity'!$A$3:$A$6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'channel count sensitivity'!$E$3:$E$6</c:f>
              <c:numCache>
                <c:formatCode>General</c:formatCode>
                <c:ptCount val="4"/>
                <c:pt idx="0">
                  <c:v>4.3543456369003355</c:v>
                </c:pt>
                <c:pt idx="1">
                  <c:v>6.4190101490054765</c:v>
                </c:pt>
                <c:pt idx="2">
                  <c:v>9.1797781169080501</c:v>
                </c:pt>
                <c:pt idx="3">
                  <c:v>12.491143801891999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434880"/>
        <c:axId val="185436800"/>
      </c:barChart>
      <c:catAx>
        <c:axId val="185434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Channel Count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436800"/>
        <c:crosses val="autoZero"/>
        <c:auto val="1"/>
        <c:lblAlgn val="ctr"/>
        <c:lblOffset val="100"/>
        <c:noMultiLvlLbl val="0"/>
      </c:catAx>
      <c:valAx>
        <c:axId val="1854368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434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'channel count sensitivity'!$B$9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numRef>
              <c:f>'channel count sensitivity'!$A$10:$A$13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'channel count sensitivity'!$B$10:$B$13</c:f>
              <c:numCache>
                <c:formatCode>General</c:formatCode>
                <c:ptCount val="4"/>
                <c:pt idx="0">
                  <c:v>31.517324724858987</c:v>
                </c:pt>
                <c:pt idx="1">
                  <c:v>15.819810620803199</c:v>
                </c:pt>
                <c:pt idx="2">
                  <c:v>8.2986520087810689</c:v>
                </c:pt>
                <c:pt idx="3">
                  <c:v>4.45472374666471</c:v>
                </c:pt>
              </c:numCache>
            </c:numRef>
          </c:val>
        </c:ser>
        <c:ser>
          <c:idx val="1"/>
          <c:order val="1"/>
          <c:tx>
            <c:strRef>
              <c:f>'channel count sensitivity'!$C$9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cat>
            <c:numRef>
              <c:f>'channel count sensitivity'!$A$10:$A$13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'channel count sensitivity'!$C$10:$C$13</c:f>
              <c:numCache>
                <c:formatCode>General</c:formatCode>
                <c:ptCount val="4"/>
                <c:pt idx="0">
                  <c:v>24.116233873366689</c:v>
                </c:pt>
                <c:pt idx="1">
                  <c:v>10.851227201886324</c:v>
                </c:pt>
                <c:pt idx="2">
                  <c:v>5.6851946204962633</c:v>
                </c:pt>
                <c:pt idx="3">
                  <c:v>3.3160923116091521</c:v>
                </c:pt>
              </c:numCache>
            </c:numRef>
          </c:val>
        </c:ser>
        <c:ser>
          <c:idx val="2"/>
          <c:order val="2"/>
          <c:tx>
            <c:strRef>
              <c:f>'channel count sensitivity'!$D$9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cat>
            <c:numRef>
              <c:f>'channel count sensitivity'!$A$10:$A$13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'channel count sensitivity'!$D$10:$D$13</c:f>
              <c:numCache>
                <c:formatCode>General</c:formatCode>
                <c:ptCount val="4"/>
                <c:pt idx="0">
                  <c:v>34.653948603860798</c:v>
                </c:pt>
                <c:pt idx="1">
                  <c:v>16.6752730792468</c:v>
                </c:pt>
                <c:pt idx="2">
                  <c:v>8.3287023608634581</c:v>
                </c:pt>
                <c:pt idx="3">
                  <c:v>4.4509103051491703</c:v>
                </c:pt>
              </c:numCache>
            </c:numRef>
          </c:val>
        </c:ser>
        <c:ser>
          <c:idx val="3"/>
          <c:order val="3"/>
          <c:tx>
            <c:strRef>
              <c:f>'channel count sensitivity'!$E$9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cat>
            <c:numRef>
              <c:f>'channel count sensitivity'!$A$10:$A$13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'channel count sensitivity'!$E$10:$E$13</c:f>
              <c:numCache>
                <c:formatCode>General</c:formatCode>
                <c:ptCount val="4"/>
                <c:pt idx="0">
                  <c:v>27.917296082701931</c:v>
                </c:pt>
                <c:pt idx="1">
                  <c:v>13.190135531052604</c:v>
                </c:pt>
                <c:pt idx="2">
                  <c:v>6.5405371538693498</c:v>
                </c:pt>
                <c:pt idx="3">
                  <c:v>3.6298646270582577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492224"/>
        <c:axId val="185494144"/>
      </c:barChart>
      <c:catAx>
        <c:axId val="185492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Channel Count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494144"/>
        <c:crosses val="autoZero"/>
        <c:auto val="1"/>
        <c:lblAlgn val="ctr"/>
        <c:lblOffset val="100"/>
        <c:noMultiLvlLbl val="0"/>
      </c:catAx>
      <c:valAx>
        <c:axId val="1854941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Maximum 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4922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'TCM vs. Grouping'!$B$2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'TCM vs. Grouping'!$B$3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'TCM vs. Grouping'!$C$2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val>
            <c:numRef>
              <c:f>'TCM vs. Grouping'!$C$3</c:f>
              <c:numCache>
                <c:formatCode>General</c:formatCode>
                <c:ptCount val="1"/>
                <c:pt idx="0">
                  <c:v>1.12504604168435</c:v>
                </c:pt>
              </c:numCache>
            </c:numRef>
          </c:val>
        </c:ser>
        <c:ser>
          <c:idx val="2"/>
          <c:order val="2"/>
          <c:tx>
            <c:strRef>
              <c:f>'TCM vs. Grouping'!$D$2</c:f>
              <c:strCache>
                <c:ptCount val="1"/>
                <c:pt idx="0">
                  <c:v>Grouping</c:v>
                </c:pt>
              </c:strCache>
            </c:strRef>
          </c:tx>
          <c:invertIfNegative val="0"/>
          <c:val>
            <c:numRef>
              <c:f>'TCM vs. Grouping'!$D$3</c:f>
              <c:numCache>
                <c:formatCode>General</c:formatCode>
                <c:ptCount val="1"/>
                <c:pt idx="0">
                  <c:v>1.1839040500405398</c:v>
                </c:pt>
              </c:numCache>
            </c:numRef>
          </c:val>
        </c:ser>
        <c:ser>
          <c:idx val="3"/>
          <c:order val="3"/>
          <c:tx>
            <c:strRef>
              <c:f>'TCM vs. Grouping'!$E$2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'TCM vs. Grouping'!$E$3</c:f>
              <c:numCache>
                <c:formatCode>General</c:formatCode>
                <c:ptCount val="1"/>
                <c:pt idx="0">
                  <c:v>1.1776920440350001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883456"/>
        <c:axId val="184889344"/>
      </c:barChart>
      <c:catAx>
        <c:axId val="184883456"/>
        <c:scaling>
          <c:orientation val="minMax"/>
        </c:scaling>
        <c:delete val="1"/>
        <c:axPos val="b"/>
        <c:majorTickMark val="out"/>
        <c:minorTickMark val="none"/>
        <c:tickLblPos val="none"/>
        <c:crossAx val="184889344"/>
        <c:crosses val="autoZero"/>
        <c:auto val="1"/>
        <c:lblAlgn val="ctr"/>
        <c:lblOffset val="100"/>
        <c:noMultiLvlLbl val="0"/>
      </c:catAx>
      <c:valAx>
        <c:axId val="18488934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</a:t>
                </a:r>
                <a:r>
                  <a:rPr lang="en-US" baseline="0"/>
                  <a:t> Speedup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883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'TCM vs. Grouping'!$B$5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'TCM vs. Grouping'!$B$6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'TCM vs. Grouping'!$C$5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val>
            <c:numRef>
              <c:f>'TCM vs. Grouping'!$C$6</c:f>
              <c:numCache>
                <c:formatCode>General</c:formatCode>
                <c:ptCount val="1"/>
                <c:pt idx="0">
                  <c:v>1.0036211124470051</c:v>
                </c:pt>
              </c:numCache>
            </c:numRef>
          </c:val>
        </c:ser>
        <c:ser>
          <c:idx val="2"/>
          <c:order val="2"/>
          <c:tx>
            <c:strRef>
              <c:f>'TCM vs. Grouping'!$D$5</c:f>
              <c:strCache>
                <c:ptCount val="1"/>
                <c:pt idx="0">
                  <c:v>Grouping</c:v>
                </c:pt>
              </c:strCache>
            </c:strRef>
          </c:tx>
          <c:invertIfNegative val="0"/>
          <c:val>
            <c:numRef>
              <c:f>'TCM vs. Grouping'!$D$6</c:f>
              <c:numCache>
                <c:formatCode>General</c:formatCode>
                <c:ptCount val="1"/>
                <c:pt idx="0">
                  <c:v>0.91485611170281056</c:v>
                </c:pt>
              </c:numCache>
            </c:numRef>
          </c:val>
        </c:ser>
        <c:ser>
          <c:idx val="3"/>
          <c:order val="3"/>
          <c:tx>
            <c:strRef>
              <c:f>'TCM vs. Grouping'!$E$5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'TCM vs. Grouping'!$E$6</c:f>
              <c:numCache>
                <c:formatCode>General</c:formatCode>
                <c:ptCount val="1"/>
                <c:pt idx="0">
                  <c:v>0.78814452599634033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919936"/>
        <c:axId val="184921472"/>
      </c:barChart>
      <c:catAx>
        <c:axId val="184919936"/>
        <c:scaling>
          <c:orientation val="minMax"/>
        </c:scaling>
        <c:delete val="1"/>
        <c:axPos val="b"/>
        <c:majorTickMark val="out"/>
        <c:minorTickMark val="none"/>
        <c:tickLblPos val="none"/>
        <c:crossAx val="184921472"/>
        <c:crosses val="autoZero"/>
        <c:auto val="1"/>
        <c:lblAlgn val="ctr"/>
        <c:lblOffset val="100"/>
        <c:noMultiLvlLbl val="0"/>
      </c:catAx>
      <c:valAx>
        <c:axId val="1849214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Maximum 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9199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'Criticality-aware-scheduling'!$B$2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'Criticality-aware-scheduling'!$B$3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'Criticality-aware-scheduling'!$C$2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val>
            <c:numRef>
              <c:f>'Criticality-aware-scheduling'!$C$3</c:f>
              <c:numCache>
                <c:formatCode>General</c:formatCode>
                <c:ptCount val="1"/>
                <c:pt idx="0">
                  <c:v>1.1226806758874299</c:v>
                </c:pt>
              </c:numCache>
            </c:numRef>
          </c:val>
        </c:ser>
        <c:ser>
          <c:idx val="2"/>
          <c:order val="2"/>
          <c:tx>
            <c:strRef>
              <c:f>'Criticality-aware-scheduling'!$D$2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val>
            <c:numRef>
              <c:f>'Criticality-aware-scheduling'!$D$3</c:f>
              <c:numCache>
                <c:formatCode>General</c:formatCode>
                <c:ptCount val="1"/>
                <c:pt idx="0">
                  <c:v>1.1521038745356336</c:v>
                </c:pt>
              </c:numCache>
            </c:numRef>
          </c:val>
        </c:ser>
        <c:ser>
          <c:idx val="3"/>
          <c:order val="3"/>
          <c:tx>
            <c:strRef>
              <c:f>'Criticality-aware-scheduling'!$E$2</c:f>
              <c:strCache>
                <c:ptCount val="1"/>
                <c:pt idx="0">
                  <c:v>Crit-MaxStall</c:v>
                </c:pt>
              </c:strCache>
            </c:strRef>
          </c:tx>
          <c:invertIfNegative val="0"/>
          <c:val>
            <c:numRef>
              <c:f>'Criticality-aware-scheduling'!$E$3</c:f>
              <c:numCache>
                <c:formatCode>General</c:formatCode>
                <c:ptCount val="1"/>
                <c:pt idx="0">
                  <c:v>0.99371207922989901</c:v>
                </c:pt>
              </c:numCache>
            </c:numRef>
          </c:val>
        </c:ser>
        <c:ser>
          <c:idx val="4"/>
          <c:order val="4"/>
          <c:tx>
            <c:strRef>
              <c:f>'Criticality-aware-scheduling'!$F$2</c:f>
              <c:strCache>
                <c:ptCount val="1"/>
                <c:pt idx="0">
                  <c:v>Crit-TotalStall</c:v>
                </c:pt>
              </c:strCache>
            </c:strRef>
          </c:tx>
          <c:invertIfNegative val="0"/>
          <c:val>
            <c:numRef>
              <c:f>'Criticality-aware-scheduling'!$F$3</c:f>
              <c:numCache>
                <c:formatCode>General</c:formatCode>
                <c:ptCount val="1"/>
                <c:pt idx="0">
                  <c:v>0.98300951508078804</c:v>
                </c:pt>
              </c:numCache>
            </c:numRef>
          </c:val>
        </c:ser>
        <c:ser>
          <c:idx val="5"/>
          <c:order val="5"/>
          <c:tx>
            <c:strRef>
              <c:f>'Criticality-aware-scheduling'!$G$2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'Criticality-aware-scheduling'!$G$3</c:f>
              <c:numCache>
                <c:formatCode>General</c:formatCode>
                <c:ptCount val="1"/>
                <c:pt idx="0">
                  <c:v>1.2117570819499299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549568"/>
        <c:axId val="185551104"/>
      </c:barChart>
      <c:catAx>
        <c:axId val="185549568"/>
        <c:scaling>
          <c:orientation val="minMax"/>
        </c:scaling>
        <c:delete val="1"/>
        <c:axPos val="b"/>
        <c:majorTickMark val="out"/>
        <c:minorTickMark val="none"/>
        <c:tickLblPos val="none"/>
        <c:crossAx val="185551104"/>
        <c:crosses val="autoZero"/>
        <c:auto val="1"/>
        <c:lblAlgn val="ctr"/>
        <c:lblOffset val="100"/>
        <c:noMultiLvlLbl val="0"/>
      </c:catAx>
      <c:valAx>
        <c:axId val="1855511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549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'Criticality-aware-scheduling'!$B$6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'Criticality-aware-scheduling'!$B$7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'Criticality-aware-scheduling'!$C$6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val>
            <c:numRef>
              <c:f>'Criticality-aware-scheduling'!$C$7</c:f>
              <c:numCache>
                <c:formatCode>General</c:formatCode>
                <c:ptCount val="1"/>
                <c:pt idx="0">
                  <c:v>0.6577129489635799</c:v>
                </c:pt>
              </c:numCache>
            </c:numRef>
          </c:val>
        </c:ser>
        <c:ser>
          <c:idx val="2"/>
          <c:order val="2"/>
          <c:tx>
            <c:strRef>
              <c:f>'Criticality-aware-scheduling'!$D$6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val>
            <c:numRef>
              <c:f>'Criticality-aware-scheduling'!$D$7</c:f>
              <c:numCache>
                <c:formatCode>General</c:formatCode>
                <c:ptCount val="1"/>
                <c:pt idx="0">
                  <c:v>0.97745254893880196</c:v>
                </c:pt>
              </c:numCache>
            </c:numRef>
          </c:val>
        </c:ser>
        <c:ser>
          <c:idx val="3"/>
          <c:order val="3"/>
          <c:tx>
            <c:strRef>
              <c:f>'Criticality-aware-scheduling'!$E$6</c:f>
              <c:strCache>
                <c:ptCount val="1"/>
                <c:pt idx="0">
                  <c:v>Crit-MaxStall</c:v>
                </c:pt>
              </c:strCache>
            </c:strRef>
          </c:tx>
          <c:invertIfNegative val="0"/>
          <c:val>
            <c:numRef>
              <c:f>'Criticality-aware-scheduling'!$E$7</c:f>
              <c:numCache>
                <c:formatCode>General</c:formatCode>
                <c:ptCount val="1"/>
                <c:pt idx="0">
                  <c:v>1.12658061630865</c:v>
                </c:pt>
              </c:numCache>
            </c:numRef>
          </c:val>
        </c:ser>
        <c:ser>
          <c:idx val="4"/>
          <c:order val="4"/>
          <c:tx>
            <c:strRef>
              <c:f>'Criticality-aware-scheduling'!$F$6</c:f>
              <c:strCache>
                <c:ptCount val="1"/>
                <c:pt idx="0">
                  <c:v>Crit-TotalStall</c:v>
                </c:pt>
              </c:strCache>
            </c:strRef>
          </c:tx>
          <c:invertIfNegative val="0"/>
          <c:val>
            <c:numRef>
              <c:f>'Criticality-aware-scheduling'!$F$7</c:f>
              <c:numCache>
                <c:formatCode>General</c:formatCode>
                <c:ptCount val="1"/>
                <c:pt idx="0">
                  <c:v>1.1771947116448978</c:v>
                </c:pt>
              </c:numCache>
            </c:numRef>
          </c:val>
        </c:ser>
        <c:ser>
          <c:idx val="5"/>
          <c:order val="5"/>
          <c:tx>
            <c:strRef>
              <c:f>'Criticality-aware-scheduling'!$G$6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'Criticality-aware-scheduling'!$G$7</c:f>
              <c:numCache>
                <c:formatCode>General</c:formatCode>
                <c:ptCount val="1"/>
                <c:pt idx="0">
                  <c:v>0.77813339362130063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587584"/>
        <c:axId val="185589120"/>
      </c:barChart>
      <c:catAx>
        <c:axId val="185587584"/>
        <c:scaling>
          <c:orientation val="minMax"/>
        </c:scaling>
        <c:delete val="1"/>
        <c:axPos val="b"/>
        <c:majorTickMark val="out"/>
        <c:minorTickMark val="none"/>
        <c:tickLblPos val="none"/>
        <c:crossAx val="185589120"/>
        <c:crosses val="autoZero"/>
        <c:auto val="1"/>
        <c:lblAlgn val="ctr"/>
        <c:lblOffset val="100"/>
        <c:noMultiLvlLbl val="0"/>
      </c:catAx>
      <c:valAx>
        <c:axId val="1855891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Maximum 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5875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'sub-row interleaving'!$B$6</c:f>
              <c:strCache>
                <c:ptCount val="1"/>
                <c:pt idx="0">
                  <c:v>FRFCFS-Row</c:v>
                </c:pt>
              </c:strCache>
            </c:strRef>
          </c:tx>
          <c:invertIfNegative val="0"/>
          <c:val>
            <c:numRef>
              <c:f>'sub-row interleaving'!$B$7</c:f>
              <c:numCache>
                <c:formatCode>General</c:formatCode>
                <c:ptCount val="1"/>
                <c:pt idx="0">
                  <c:v>8.2900000000000009</c:v>
                </c:pt>
              </c:numCache>
            </c:numRef>
          </c:val>
        </c:ser>
        <c:ser>
          <c:idx val="1"/>
          <c:order val="1"/>
          <c:tx>
            <c:strRef>
              <c:f>'sub-row interleaving'!$C$6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'sub-row interleaving'!$C$7</c:f>
              <c:numCache>
                <c:formatCode>General</c:formatCode>
                <c:ptCount val="1"/>
                <c:pt idx="0">
                  <c:v>6.4660825889624496</c:v>
                </c:pt>
              </c:numCache>
            </c:numRef>
          </c:val>
        </c:ser>
        <c:ser>
          <c:idx val="2"/>
          <c:order val="2"/>
          <c:tx>
            <c:strRef>
              <c:f>'sub-row interleaving'!$D$6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val>
            <c:numRef>
              <c:f>'sub-row interleaving'!$D$7</c:f>
              <c:numCache>
                <c:formatCode>General</c:formatCode>
                <c:ptCount val="1"/>
                <c:pt idx="0">
                  <c:v>6.2677827331235498</c:v>
                </c:pt>
              </c:numCache>
            </c:numRef>
          </c:val>
        </c:ser>
        <c:ser>
          <c:idx val="3"/>
          <c:order val="3"/>
          <c:tx>
            <c:strRef>
              <c:f>'sub-row interleaving'!$E$6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val>
            <c:numRef>
              <c:f>'sub-row interleaving'!$E$7</c:f>
              <c:numCache>
                <c:formatCode>General</c:formatCode>
                <c:ptCount val="1"/>
                <c:pt idx="0">
                  <c:v>6.6151475183221562</c:v>
                </c:pt>
              </c:numCache>
            </c:numRef>
          </c:val>
        </c:ser>
        <c:ser>
          <c:idx val="4"/>
          <c:order val="4"/>
          <c:tx>
            <c:strRef>
              <c:f>'sub-row interleaving'!$F$6</c:f>
              <c:strCache>
                <c:ptCount val="1"/>
                <c:pt idx="0">
                  <c:v>ATLAS</c:v>
                </c:pt>
              </c:strCache>
            </c:strRef>
          </c:tx>
          <c:invertIfNegative val="0"/>
          <c:val>
            <c:numRef>
              <c:f>'sub-row interleaving'!$F$7</c:f>
              <c:numCache>
                <c:formatCode>General</c:formatCode>
                <c:ptCount val="1"/>
                <c:pt idx="0">
                  <c:v>10.307441877379507</c:v>
                </c:pt>
              </c:numCache>
            </c:numRef>
          </c:val>
        </c:ser>
        <c:ser>
          <c:idx val="5"/>
          <c:order val="5"/>
          <c:tx>
            <c:strRef>
              <c:f>'sub-row interleaving'!$G$6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val>
            <c:numRef>
              <c:f>'sub-row interleaving'!$G$7</c:f>
              <c:numCache>
                <c:formatCode>General</c:formatCode>
                <c:ptCount val="1"/>
                <c:pt idx="0">
                  <c:v>8.3480901888184089</c:v>
                </c:pt>
              </c:numCache>
            </c:numRef>
          </c:val>
        </c:ser>
        <c:ser>
          <c:idx val="6"/>
          <c:order val="6"/>
          <c:tx>
            <c:strRef>
              <c:f>'sub-row interleaving'!$H$6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'sub-row interleaving'!$H$7</c:f>
              <c:numCache>
                <c:formatCode>General</c:formatCode>
                <c:ptCount val="1"/>
                <c:pt idx="0">
                  <c:v>6.9554290004804402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046528"/>
        <c:axId val="185048064"/>
      </c:barChart>
      <c:catAx>
        <c:axId val="185046528"/>
        <c:scaling>
          <c:orientation val="minMax"/>
        </c:scaling>
        <c:delete val="1"/>
        <c:axPos val="b"/>
        <c:majorTickMark val="out"/>
        <c:minorTickMark val="none"/>
        <c:tickLblPos val="none"/>
        <c:crossAx val="185048064"/>
        <c:crosses val="autoZero"/>
        <c:auto val="1"/>
        <c:lblAlgn val="ctr"/>
        <c:lblOffset val="100"/>
        <c:noMultiLvlLbl val="0"/>
      </c:catAx>
      <c:valAx>
        <c:axId val="1850480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Maximum 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0465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'sub-row interleaving'!$B$2</c:f>
              <c:strCache>
                <c:ptCount val="1"/>
                <c:pt idx="0">
                  <c:v>FRFCFS-Row</c:v>
                </c:pt>
              </c:strCache>
            </c:strRef>
          </c:tx>
          <c:invertIfNegative val="0"/>
          <c:val>
            <c:numRef>
              <c:f>'sub-row interleaving'!$B$3</c:f>
              <c:numCache>
                <c:formatCode>General</c:formatCode>
                <c:ptCount val="1"/>
                <c:pt idx="0">
                  <c:v>7.79</c:v>
                </c:pt>
              </c:numCache>
            </c:numRef>
          </c:val>
        </c:ser>
        <c:ser>
          <c:idx val="1"/>
          <c:order val="1"/>
          <c:tx>
            <c:strRef>
              <c:f>'sub-row interleaving'!$C$2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val>
            <c:numRef>
              <c:f>'sub-row interleaving'!$C$3</c:f>
              <c:numCache>
                <c:formatCode>General</c:formatCode>
                <c:ptCount val="1"/>
                <c:pt idx="0">
                  <c:v>8.642463461592218</c:v>
                </c:pt>
              </c:numCache>
            </c:numRef>
          </c:val>
        </c:ser>
        <c:ser>
          <c:idx val="2"/>
          <c:order val="2"/>
          <c:tx>
            <c:strRef>
              <c:f>'sub-row interleaving'!$D$2</c:f>
              <c:strCache>
                <c:ptCount val="1"/>
                <c:pt idx="0">
                  <c:v>FRFCFS-Cap</c:v>
                </c:pt>
              </c:strCache>
            </c:strRef>
          </c:tx>
          <c:invertIfNegative val="0"/>
          <c:val>
            <c:numRef>
              <c:f>'sub-row interleaving'!$D$3</c:f>
              <c:numCache>
                <c:formatCode>General</c:formatCode>
                <c:ptCount val="1"/>
                <c:pt idx="0">
                  <c:v>8.7087120444233079</c:v>
                </c:pt>
              </c:numCache>
            </c:numRef>
          </c:val>
        </c:ser>
        <c:ser>
          <c:idx val="3"/>
          <c:order val="3"/>
          <c:tx>
            <c:strRef>
              <c:f>'sub-row interleaving'!$E$2</c:f>
              <c:strCache>
                <c:ptCount val="1"/>
                <c:pt idx="0">
                  <c:v>PARBS</c:v>
                </c:pt>
              </c:strCache>
            </c:strRef>
          </c:tx>
          <c:invertIfNegative val="0"/>
          <c:val>
            <c:numRef>
              <c:f>'sub-row interleaving'!$E$3</c:f>
              <c:numCache>
                <c:formatCode>General</c:formatCode>
                <c:ptCount val="1"/>
                <c:pt idx="0">
                  <c:v>8.8245436197412523</c:v>
                </c:pt>
              </c:numCache>
            </c:numRef>
          </c:val>
        </c:ser>
        <c:ser>
          <c:idx val="4"/>
          <c:order val="4"/>
          <c:tx>
            <c:strRef>
              <c:f>'sub-row interleaving'!$F$2</c:f>
              <c:strCache>
                <c:ptCount val="1"/>
                <c:pt idx="0">
                  <c:v>ATLAS</c:v>
                </c:pt>
              </c:strCache>
            </c:strRef>
          </c:tx>
          <c:invertIfNegative val="0"/>
          <c:val>
            <c:numRef>
              <c:f>'sub-row interleaving'!$F$3</c:f>
              <c:numCache>
                <c:formatCode>General</c:formatCode>
                <c:ptCount val="1"/>
                <c:pt idx="0">
                  <c:v>9.5322144871803225</c:v>
                </c:pt>
              </c:numCache>
            </c:numRef>
          </c:val>
        </c:ser>
        <c:ser>
          <c:idx val="5"/>
          <c:order val="5"/>
          <c:tx>
            <c:strRef>
              <c:f>'sub-row interleaving'!$G$2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val>
            <c:numRef>
              <c:f>'sub-row interleaving'!$G$3</c:f>
              <c:numCache>
                <c:formatCode>General</c:formatCode>
                <c:ptCount val="1"/>
                <c:pt idx="0">
                  <c:v>9.3538651142473181</c:v>
                </c:pt>
              </c:numCache>
            </c:numRef>
          </c:val>
        </c:ser>
        <c:ser>
          <c:idx val="6"/>
          <c:order val="6"/>
          <c:tx>
            <c:strRef>
              <c:f>'sub-row interleaving'!$H$2</c:f>
              <c:strCache>
                <c:ptCount val="1"/>
                <c:pt idx="0">
                  <c:v>Blacklisting</c:v>
                </c:pt>
              </c:strCache>
            </c:strRef>
          </c:tx>
          <c:invertIfNegative val="0"/>
          <c:val>
            <c:numRef>
              <c:f>'sub-row interleaving'!$H$3</c:f>
              <c:numCache>
                <c:formatCode>General</c:formatCode>
                <c:ptCount val="1"/>
                <c:pt idx="0">
                  <c:v>9.2502817080550237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626624"/>
        <c:axId val="185628160"/>
      </c:barChart>
      <c:catAx>
        <c:axId val="185626624"/>
        <c:scaling>
          <c:orientation val="minMax"/>
        </c:scaling>
        <c:delete val="1"/>
        <c:axPos val="b"/>
        <c:majorTickMark val="out"/>
        <c:minorTickMark val="none"/>
        <c:tickLblPos val="none"/>
        <c:crossAx val="185628160"/>
        <c:crosses val="autoZero"/>
        <c:auto val="1"/>
        <c:lblAlgn val="ctr"/>
        <c:lblOffset val="100"/>
        <c:noMultiLvlLbl val="0"/>
      </c:catAx>
      <c:valAx>
        <c:axId val="1856281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626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'Request-Distribution-Copy'!$B$2</c:f>
              <c:strCache>
                <c:ptCount val="1"/>
                <c:pt idx="0">
                  <c:v>App-unaware</c:v>
                </c:pt>
              </c:strCache>
            </c:strRef>
          </c:tx>
          <c:marker>
            <c:symbol val="none"/>
          </c:marker>
          <c:xVal>
            <c:numRef>
              <c:f>'Request-Distribution-Copy'!$A$3:$A$102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xVal>
          <c:yVal>
            <c:numRef>
              <c:f>'Request-Distribution-Copy'!$B$3:$B$102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13</c:v>
                </c:pt>
                <c:pt idx="11">
                  <c:v>6</c:v>
                </c:pt>
                <c:pt idx="12">
                  <c:v>5</c:v>
                </c:pt>
                <c:pt idx="13">
                  <c:v>12</c:v>
                </c:pt>
                <c:pt idx="14">
                  <c:v>8</c:v>
                </c:pt>
                <c:pt idx="15">
                  <c:v>8</c:v>
                </c:pt>
                <c:pt idx="16">
                  <c:v>11</c:v>
                </c:pt>
                <c:pt idx="17">
                  <c:v>3</c:v>
                </c:pt>
                <c:pt idx="18">
                  <c:v>11</c:v>
                </c:pt>
                <c:pt idx="19">
                  <c:v>3</c:v>
                </c:pt>
                <c:pt idx="20">
                  <c:v>0</c:v>
                </c:pt>
                <c:pt idx="21">
                  <c:v>0</c:v>
                </c:pt>
                <c:pt idx="22">
                  <c:v>4</c:v>
                </c:pt>
                <c:pt idx="23">
                  <c:v>2</c:v>
                </c:pt>
                <c:pt idx="24">
                  <c:v>13</c:v>
                </c:pt>
                <c:pt idx="25">
                  <c:v>7</c:v>
                </c:pt>
                <c:pt idx="26">
                  <c:v>22</c:v>
                </c:pt>
                <c:pt idx="27">
                  <c:v>13</c:v>
                </c:pt>
                <c:pt idx="28">
                  <c:v>11</c:v>
                </c:pt>
                <c:pt idx="29">
                  <c:v>15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6</c:v>
                </c:pt>
                <c:pt idx="39">
                  <c:v>20</c:v>
                </c:pt>
                <c:pt idx="40">
                  <c:v>17</c:v>
                </c:pt>
                <c:pt idx="41">
                  <c:v>5</c:v>
                </c:pt>
                <c:pt idx="42">
                  <c:v>18</c:v>
                </c:pt>
                <c:pt idx="43">
                  <c:v>17</c:v>
                </c:pt>
                <c:pt idx="44">
                  <c:v>8</c:v>
                </c:pt>
                <c:pt idx="45">
                  <c:v>10</c:v>
                </c:pt>
                <c:pt idx="46">
                  <c:v>3</c:v>
                </c:pt>
                <c:pt idx="47">
                  <c:v>2</c:v>
                </c:pt>
                <c:pt idx="48">
                  <c:v>4</c:v>
                </c:pt>
                <c:pt idx="49">
                  <c:v>2</c:v>
                </c:pt>
                <c:pt idx="50">
                  <c:v>0</c:v>
                </c:pt>
                <c:pt idx="51">
                  <c:v>9</c:v>
                </c:pt>
                <c:pt idx="52">
                  <c:v>6</c:v>
                </c:pt>
                <c:pt idx="53">
                  <c:v>4</c:v>
                </c:pt>
                <c:pt idx="54">
                  <c:v>16</c:v>
                </c:pt>
                <c:pt idx="55">
                  <c:v>5</c:v>
                </c:pt>
                <c:pt idx="56">
                  <c:v>0</c:v>
                </c:pt>
                <c:pt idx="57">
                  <c:v>18</c:v>
                </c:pt>
                <c:pt idx="58">
                  <c:v>4</c:v>
                </c:pt>
                <c:pt idx="59">
                  <c:v>17</c:v>
                </c:pt>
                <c:pt idx="60">
                  <c:v>5</c:v>
                </c:pt>
                <c:pt idx="61">
                  <c:v>14</c:v>
                </c:pt>
                <c:pt idx="62">
                  <c:v>6</c:v>
                </c:pt>
                <c:pt idx="63">
                  <c:v>15</c:v>
                </c:pt>
                <c:pt idx="64">
                  <c:v>7</c:v>
                </c:pt>
                <c:pt idx="65">
                  <c:v>4</c:v>
                </c:pt>
                <c:pt idx="66">
                  <c:v>18</c:v>
                </c:pt>
                <c:pt idx="67">
                  <c:v>10</c:v>
                </c:pt>
                <c:pt idx="68">
                  <c:v>12</c:v>
                </c:pt>
                <c:pt idx="69">
                  <c:v>20</c:v>
                </c:pt>
                <c:pt idx="70">
                  <c:v>9</c:v>
                </c:pt>
                <c:pt idx="71">
                  <c:v>15</c:v>
                </c:pt>
                <c:pt idx="72">
                  <c:v>19</c:v>
                </c:pt>
                <c:pt idx="73">
                  <c:v>22</c:v>
                </c:pt>
                <c:pt idx="74">
                  <c:v>17</c:v>
                </c:pt>
                <c:pt idx="75">
                  <c:v>4</c:v>
                </c:pt>
                <c:pt idx="76">
                  <c:v>16</c:v>
                </c:pt>
                <c:pt idx="77">
                  <c:v>1</c:v>
                </c:pt>
                <c:pt idx="78">
                  <c:v>2</c:v>
                </c:pt>
                <c:pt idx="79">
                  <c:v>1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16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'Request-Distribution-Copy'!$C$2</c:f>
              <c:strCache>
                <c:ptCount val="1"/>
                <c:pt idx="0">
                  <c:v>Ranking</c:v>
                </c:pt>
              </c:strCache>
            </c:strRef>
          </c:tx>
          <c:marker>
            <c:symbol val="none"/>
          </c:marker>
          <c:xVal>
            <c:numRef>
              <c:f>'Request-Distribution-Copy'!$A$3:$A$102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xVal>
          <c:yVal>
            <c:numRef>
              <c:f>'Request-Distribution-Copy'!$C$3:$C$102</c:f>
              <c:numCache>
                <c:formatCode>General</c:formatCode>
                <c:ptCount val="100"/>
                <c:pt idx="0">
                  <c:v>10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13</c:v>
                </c:pt>
                <c:pt idx="6">
                  <c:v>14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8</c:v>
                </c:pt>
                <c:pt idx="17">
                  <c:v>11</c:v>
                </c:pt>
                <c:pt idx="18">
                  <c:v>8</c:v>
                </c:pt>
                <c:pt idx="19">
                  <c:v>21</c:v>
                </c:pt>
                <c:pt idx="20">
                  <c:v>2</c:v>
                </c:pt>
                <c:pt idx="21">
                  <c:v>2</c:v>
                </c:pt>
                <c:pt idx="22">
                  <c:v>17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21</c:v>
                </c:pt>
                <c:pt idx="28">
                  <c:v>32</c:v>
                </c:pt>
                <c:pt idx="29">
                  <c:v>1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2</c:v>
                </c:pt>
                <c:pt idx="34">
                  <c:v>5</c:v>
                </c:pt>
                <c:pt idx="35">
                  <c:v>0</c:v>
                </c:pt>
                <c:pt idx="36">
                  <c:v>13</c:v>
                </c:pt>
                <c:pt idx="37">
                  <c:v>10</c:v>
                </c:pt>
                <c:pt idx="38">
                  <c:v>1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4</c:v>
                </c:pt>
                <c:pt idx="52">
                  <c:v>15</c:v>
                </c:pt>
                <c:pt idx="53">
                  <c:v>6</c:v>
                </c:pt>
                <c:pt idx="54">
                  <c:v>0</c:v>
                </c:pt>
                <c:pt idx="55">
                  <c:v>0</c:v>
                </c:pt>
                <c:pt idx="56">
                  <c:v>3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15</c:v>
                </c:pt>
                <c:pt idx="67">
                  <c:v>11</c:v>
                </c:pt>
                <c:pt idx="68">
                  <c:v>22</c:v>
                </c:pt>
                <c:pt idx="69">
                  <c:v>17</c:v>
                </c:pt>
                <c:pt idx="70">
                  <c:v>7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15</c:v>
                </c:pt>
                <c:pt idx="97">
                  <c:v>4</c:v>
                </c:pt>
                <c:pt idx="98">
                  <c:v>1</c:v>
                </c:pt>
                <c:pt idx="99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4912128"/>
        <c:axId val="164914304"/>
      </c:scatterChart>
      <c:valAx>
        <c:axId val="164912128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Execution Time (in 1000s of Cycles)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4914304"/>
        <c:crosses val="autoZero"/>
        <c:crossBetween val="midCat"/>
      </c:valAx>
      <c:valAx>
        <c:axId val="164914304"/>
        <c:scaling>
          <c:orientation val="minMax"/>
          <c:max val="3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Requests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4912128"/>
        <c:crosses val="autoZero"/>
        <c:crossBetween val="midCat"/>
        <c:maj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5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'Request-Distribution-Copy'!$F$2</c:f>
              <c:strCache>
                <c:ptCount val="1"/>
                <c:pt idx="0">
                  <c:v>App-unaware</c:v>
                </c:pt>
              </c:strCache>
            </c:strRef>
          </c:tx>
          <c:marker>
            <c:symbol val="none"/>
          </c:marker>
          <c:xVal>
            <c:numRef>
              <c:f>'Request-Distribution-Copy'!$E$3:$E$102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xVal>
          <c:yVal>
            <c:numRef>
              <c:f>'Request-Distribution-Copy'!$F$3:$F$102</c:f>
              <c:numCache>
                <c:formatCode>General</c:formatCode>
                <c:ptCount val="100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6</c:v>
                </c:pt>
                <c:pt idx="12">
                  <c:v>6</c:v>
                </c:pt>
                <c:pt idx="13">
                  <c:v>0</c:v>
                </c:pt>
                <c:pt idx="14">
                  <c:v>8</c:v>
                </c:pt>
                <c:pt idx="15">
                  <c:v>0</c:v>
                </c:pt>
                <c:pt idx="16">
                  <c:v>0</c:v>
                </c:pt>
                <c:pt idx="17">
                  <c:v>6</c:v>
                </c:pt>
                <c:pt idx="18">
                  <c:v>7</c:v>
                </c:pt>
                <c:pt idx="19">
                  <c:v>3</c:v>
                </c:pt>
                <c:pt idx="20">
                  <c:v>3</c:v>
                </c:pt>
                <c:pt idx="21">
                  <c:v>1</c:v>
                </c:pt>
                <c:pt idx="22">
                  <c:v>7</c:v>
                </c:pt>
                <c:pt idx="23">
                  <c:v>5</c:v>
                </c:pt>
                <c:pt idx="24">
                  <c:v>1</c:v>
                </c:pt>
                <c:pt idx="25">
                  <c:v>11</c:v>
                </c:pt>
                <c:pt idx="26">
                  <c:v>2</c:v>
                </c:pt>
                <c:pt idx="27">
                  <c:v>2</c:v>
                </c:pt>
                <c:pt idx="28">
                  <c:v>4</c:v>
                </c:pt>
                <c:pt idx="29">
                  <c:v>22</c:v>
                </c:pt>
                <c:pt idx="30">
                  <c:v>9</c:v>
                </c:pt>
                <c:pt idx="31">
                  <c:v>1</c:v>
                </c:pt>
                <c:pt idx="32">
                  <c:v>4</c:v>
                </c:pt>
                <c:pt idx="33">
                  <c:v>7</c:v>
                </c:pt>
                <c:pt idx="34">
                  <c:v>1</c:v>
                </c:pt>
                <c:pt idx="35">
                  <c:v>0</c:v>
                </c:pt>
                <c:pt idx="36">
                  <c:v>0</c:v>
                </c:pt>
                <c:pt idx="37">
                  <c:v>13</c:v>
                </c:pt>
                <c:pt idx="38">
                  <c:v>2</c:v>
                </c:pt>
                <c:pt idx="39">
                  <c:v>15</c:v>
                </c:pt>
                <c:pt idx="40">
                  <c:v>2</c:v>
                </c:pt>
                <c:pt idx="41">
                  <c:v>8</c:v>
                </c:pt>
                <c:pt idx="42">
                  <c:v>4</c:v>
                </c:pt>
                <c:pt idx="43">
                  <c:v>0</c:v>
                </c:pt>
                <c:pt idx="44">
                  <c:v>8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2</c:v>
                </c:pt>
                <c:pt idx="59">
                  <c:v>0</c:v>
                </c:pt>
                <c:pt idx="60">
                  <c:v>10</c:v>
                </c:pt>
                <c:pt idx="61">
                  <c:v>8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7</c:v>
                </c:pt>
                <c:pt idx="66">
                  <c:v>1</c:v>
                </c:pt>
                <c:pt idx="67">
                  <c:v>4</c:v>
                </c:pt>
                <c:pt idx="68">
                  <c:v>4</c:v>
                </c:pt>
                <c:pt idx="69">
                  <c:v>4</c:v>
                </c:pt>
                <c:pt idx="70">
                  <c:v>1</c:v>
                </c:pt>
                <c:pt idx="71">
                  <c:v>0</c:v>
                </c:pt>
                <c:pt idx="72">
                  <c:v>0</c:v>
                </c:pt>
                <c:pt idx="73">
                  <c:v>3</c:v>
                </c:pt>
                <c:pt idx="74">
                  <c:v>2</c:v>
                </c:pt>
                <c:pt idx="75">
                  <c:v>6</c:v>
                </c:pt>
                <c:pt idx="76">
                  <c:v>14</c:v>
                </c:pt>
                <c:pt idx="77">
                  <c:v>16</c:v>
                </c:pt>
                <c:pt idx="78">
                  <c:v>2</c:v>
                </c:pt>
                <c:pt idx="79">
                  <c:v>4</c:v>
                </c:pt>
                <c:pt idx="80">
                  <c:v>4</c:v>
                </c:pt>
                <c:pt idx="81">
                  <c:v>8</c:v>
                </c:pt>
                <c:pt idx="82">
                  <c:v>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2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  <c:pt idx="90">
                  <c:v>4</c:v>
                </c:pt>
                <c:pt idx="91">
                  <c:v>9</c:v>
                </c:pt>
                <c:pt idx="92">
                  <c:v>2</c:v>
                </c:pt>
                <c:pt idx="93">
                  <c:v>1</c:v>
                </c:pt>
                <c:pt idx="94">
                  <c:v>11</c:v>
                </c:pt>
                <c:pt idx="95">
                  <c:v>8</c:v>
                </c:pt>
                <c:pt idx="96">
                  <c:v>1</c:v>
                </c:pt>
                <c:pt idx="97">
                  <c:v>4</c:v>
                </c:pt>
                <c:pt idx="98">
                  <c:v>8</c:v>
                </c:pt>
                <c:pt idx="99">
                  <c:v>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'Request-Distribution-Copy'!$G$2</c:f>
              <c:strCache>
                <c:ptCount val="1"/>
                <c:pt idx="0">
                  <c:v>Ranking</c:v>
                </c:pt>
              </c:strCache>
            </c:strRef>
          </c:tx>
          <c:marker>
            <c:symbol val="none"/>
          </c:marker>
          <c:xVal>
            <c:numRef>
              <c:f>'Request-Distribution-Copy'!$E$3:$E$102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xVal>
          <c:yVal>
            <c:numRef>
              <c:f>'Request-Distribution-Copy'!$G$3:$G$102</c:f>
              <c:numCache>
                <c:formatCode>General</c:formatCode>
                <c:ptCount val="100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8</c:v>
                </c:pt>
                <c:pt idx="4">
                  <c:v>7</c:v>
                </c:pt>
                <c:pt idx="5">
                  <c:v>1</c:v>
                </c:pt>
                <c:pt idx="6">
                  <c:v>12</c:v>
                </c:pt>
                <c:pt idx="7">
                  <c:v>4</c:v>
                </c:pt>
                <c:pt idx="8">
                  <c:v>4</c:v>
                </c:pt>
                <c:pt idx="9">
                  <c:v>8</c:v>
                </c:pt>
                <c:pt idx="10">
                  <c:v>11</c:v>
                </c:pt>
                <c:pt idx="11">
                  <c:v>19</c:v>
                </c:pt>
                <c:pt idx="12">
                  <c:v>6</c:v>
                </c:pt>
                <c:pt idx="13">
                  <c:v>8</c:v>
                </c:pt>
                <c:pt idx="14">
                  <c:v>7</c:v>
                </c:pt>
                <c:pt idx="15">
                  <c:v>9</c:v>
                </c:pt>
                <c:pt idx="16">
                  <c:v>5</c:v>
                </c:pt>
                <c:pt idx="17">
                  <c:v>7</c:v>
                </c:pt>
                <c:pt idx="18">
                  <c:v>8</c:v>
                </c:pt>
                <c:pt idx="19">
                  <c:v>7</c:v>
                </c:pt>
                <c:pt idx="20">
                  <c:v>5</c:v>
                </c:pt>
                <c:pt idx="21">
                  <c:v>18</c:v>
                </c:pt>
                <c:pt idx="22">
                  <c:v>2</c:v>
                </c:pt>
                <c:pt idx="23">
                  <c:v>0</c:v>
                </c:pt>
                <c:pt idx="24">
                  <c:v>4</c:v>
                </c:pt>
                <c:pt idx="25">
                  <c:v>12</c:v>
                </c:pt>
                <c:pt idx="26">
                  <c:v>0</c:v>
                </c:pt>
                <c:pt idx="27">
                  <c:v>8</c:v>
                </c:pt>
                <c:pt idx="28">
                  <c:v>2</c:v>
                </c:pt>
                <c:pt idx="29">
                  <c:v>12</c:v>
                </c:pt>
                <c:pt idx="30">
                  <c:v>2</c:v>
                </c:pt>
                <c:pt idx="31">
                  <c:v>8</c:v>
                </c:pt>
                <c:pt idx="32">
                  <c:v>4</c:v>
                </c:pt>
                <c:pt idx="33">
                  <c:v>4</c:v>
                </c:pt>
                <c:pt idx="34">
                  <c:v>8</c:v>
                </c:pt>
                <c:pt idx="35">
                  <c:v>0</c:v>
                </c:pt>
                <c:pt idx="36">
                  <c:v>16</c:v>
                </c:pt>
                <c:pt idx="37">
                  <c:v>0</c:v>
                </c:pt>
                <c:pt idx="38">
                  <c:v>16</c:v>
                </c:pt>
                <c:pt idx="39">
                  <c:v>4</c:v>
                </c:pt>
                <c:pt idx="40">
                  <c:v>12</c:v>
                </c:pt>
                <c:pt idx="41">
                  <c:v>8</c:v>
                </c:pt>
                <c:pt idx="42">
                  <c:v>7</c:v>
                </c:pt>
                <c:pt idx="43">
                  <c:v>12</c:v>
                </c:pt>
                <c:pt idx="44">
                  <c:v>1</c:v>
                </c:pt>
                <c:pt idx="45">
                  <c:v>8</c:v>
                </c:pt>
                <c:pt idx="46">
                  <c:v>0</c:v>
                </c:pt>
                <c:pt idx="47">
                  <c:v>8</c:v>
                </c:pt>
                <c:pt idx="48">
                  <c:v>4</c:v>
                </c:pt>
                <c:pt idx="49">
                  <c:v>4</c:v>
                </c:pt>
                <c:pt idx="50">
                  <c:v>8</c:v>
                </c:pt>
                <c:pt idx="51">
                  <c:v>1</c:v>
                </c:pt>
                <c:pt idx="52">
                  <c:v>3</c:v>
                </c:pt>
                <c:pt idx="53">
                  <c:v>6</c:v>
                </c:pt>
                <c:pt idx="54">
                  <c:v>2</c:v>
                </c:pt>
                <c:pt idx="55">
                  <c:v>8</c:v>
                </c:pt>
                <c:pt idx="56">
                  <c:v>2</c:v>
                </c:pt>
                <c:pt idx="57">
                  <c:v>6</c:v>
                </c:pt>
                <c:pt idx="58">
                  <c:v>8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16</c:v>
                </c:pt>
                <c:pt idx="63">
                  <c:v>8</c:v>
                </c:pt>
                <c:pt idx="64">
                  <c:v>19</c:v>
                </c:pt>
                <c:pt idx="65">
                  <c:v>13</c:v>
                </c:pt>
                <c:pt idx="66">
                  <c:v>3</c:v>
                </c:pt>
                <c:pt idx="67">
                  <c:v>9</c:v>
                </c:pt>
                <c:pt idx="68">
                  <c:v>8</c:v>
                </c:pt>
                <c:pt idx="69">
                  <c:v>2</c:v>
                </c:pt>
                <c:pt idx="70">
                  <c:v>0</c:v>
                </c:pt>
                <c:pt idx="71">
                  <c:v>5</c:v>
                </c:pt>
                <c:pt idx="72">
                  <c:v>7</c:v>
                </c:pt>
                <c:pt idx="73">
                  <c:v>10</c:v>
                </c:pt>
                <c:pt idx="74">
                  <c:v>17</c:v>
                </c:pt>
                <c:pt idx="75">
                  <c:v>7</c:v>
                </c:pt>
                <c:pt idx="76">
                  <c:v>15</c:v>
                </c:pt>
                <c:pt idx="77">
                  <c:v>13</c:v>
                </c:pt>
                <c:pt idx="78">
                  <c:v>5</c:v>
                </c:pt>
                <c:pt idx="79">
                  <c:v>13</c:v>
                </c:pt>
                <c:pt idx="80">
                  <c:v>8</c:v>
                </c:pt>
                <c:pt idx="81">
                  <c:v>2</c:v>
                </c:pt>
                <c:pt idx="82">
                  <c:v>18</c:v>
                </c:pt>
                <c:pt idx="83">
                  <c:v>2</c:v>
                </c:pt>
                <c:pt idx="84">
                  <c:v>9</c:v>
                </c:pt>
                <c:pt idx="85">
                  <c:v>2</c:v>
                </c:pt>
                <c:pt idx="86">
                  <c:v>9</c:v>
                </c:pt>
                <c:pt idx="87">
                  <c:v>0</c:v>
                </c:pt>
                <c:pt idx="88">
                  <c:v>20</c:v>
                </c:pt>
                <c:pt idx="89">
                  <c:v>1</c:v>
                </c:pt>
                <c:pt idx="90">
                  <c:v>13</c:v>
                </c:pt>
                <c:pt idx="91">
                  <c:v>5</c:v>
                </c:pt>
                <c:pt idx="92">
                  <c:v>13</c:v>
                </c:pt>
                <c:pt idx="93">
                  <c:v>8</c:v>
                </c:pt>
                <c:pt idx="94">
                  <c:v>7</c:v>
                </c:pt>
                <c:pt idx="95">
                  <c:v>12</c:v>
                </c:pt>
                <c:pt idx="96">
                  <c:v>1</c:v>
                </c:pt>
                <c:pt idx="97">
                  <c:v>5</c:v>
                </c:pt>
                <c:pt idx="98">
                  <c:v>0</c:v>
                </c:pt>
                <c:pt idx="99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4677504"/>
        <c:axId val="164683776"/>
      </c:scatterChart>
      <c:valAx>
        <c:axId val="164677504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Execution Time (in 1000s of Cycles)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4683776"/>
        <c:crosses val="autoZero"/>
        <c:crossBetween val="midCat"/>
      </c:valAx>
      <c:valAx>
        <c:axId val="164683776"/>
        <c:scaling>
          <c:orientation val="minMax"/>
          <c:max val="3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Requests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4677504"/>
        <c:crosses val="autoZero"/>
        <c:crossBetween val="midCat"/>
        <c:maj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5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'Request-Distribution-Copy'!$B$2</c:f>
              <c:strCache>
                <c:ptCount val="1"/>
                <c:pt idx="0">
                  <c:v>App-unaware</c:v>
                </c:pt>
              </c:strCache>
            </c:strRef>
          </c:tx>
          <c:marker>
            <c:symbol val="none"/>
          </c:marker>
          <c:xVal>
            <c:numRef>
              <c:f>'Request-Distribution-Copy'!$A$3:$A$102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xVal>
          <c:yVal>
            <c:numRef>
              <c:f>'Request-Distribution-Copy'!$B$3:$B$102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13</c:v>
                </c:pt>
                <c:pt idx="11">
                  <c:v>6</c:v>
                </c:pt>
                <c:pt idx="12">
                  <c:v>5</c:v>
                </c:pt>
                <c:pt idx="13">
                  <c:v>12</c:v>
                </c:pt>
                <c:pt idx="14">
                  <c:v>8</c:v>
                </c:pt>
                <c:pt idx="15">
                  <c:v>8</c:v>
                </c:pt>
                <c:pt idx="16">
                  <c:v>11</c:v>
                </c:pt>
                <c:pt idx="17">
                  <c:v>3</c:v>
                </c:pt>
                <c:pt idx="18">
                  <c:v>11</c:v>
                </c:pt>
                <c:pt idx="19">
                  <c:v>3</c:v>
                </c:pt>
                <c:pt idx="20">
                  <c:v>0</c:v>
                </c:pt>
                <c:pt idx="21">
                  <c:v>0</c:v>
                </c:pt>
                <c:pt idx="22">
                  <c:v>4</c:v>
                </c:pt>
                <c:pt idx="23">
                  <c:v>2</c:v>
                </c:pt>
                <c:pt idx="24">
                  <c:v>13</c:v>
                </c:pt>
                <c:pt idx="25">
                  <c:v>7</c:v>
                </c:pt>
                <c:pt idx="26">
                  <c:v>22</c:v>
                </c:pt>
                <c:pt idx="27">
                  <c:v>13</c:v>
                </c:pt>
                <c:pt idx="28">
                  <c:v>11</c:v>
                </c:pt>
                <c:pt idx="29">
                  <c:v>15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6</c:v>
                </c:pt>
                <c:pt idx="39">
                  <c:v>20</c:v>
                </c:pt>
                <c:pt idx="40">
                  <c:v>17</c:v>
                </c:pt>
                <c:pt idx="41">
                  <c:v>5</c:v>
                </c:pt>
                <c:pt idx="42">
                  <c:v>18</c:v>
                </c:pt>
                <c:pt idx="43">
                  <c:v>17</c:v>
                </c:pt>
                <c:pt idx="44">
                  <c:v>8</c:v>
                </c:pt>
                <c:pt idx="45">
                  <c:v>10</c:v>
                </c:pt>
                <c:pt idx="46">
                  <c:v>3</c:v>
                </c:pt>
                <c:pt idx="47">
                  <c:v>2</c:v>
                </c:pt>
                <c:pt idx="48">
                  <c:v>4</c:v>
                </c:pt>
                <c:pt idx="49">
                  <c:v>2</c:v>
                </c:pt>
                <c:pt idx="50">
                  <c:v>0</c:v>
                </c:pt>
                <c:pt idx="51">
                  <c:v>9</c:v>
                </c:pt>
                <c:pt idx="52">
                  <c:v>6</c:v>
                </c:pt>
                <c:pt idx="53">
                  <c:v>4</c:v>
                </c:pt>
                <c:pt idx="54">
                  <c:v>16</c:v>
                </c:pt>
                <c:pt idx="55">
                  <c:v>5</c:v>
                </c:pt>
                <c:pt idx="56">
                  <c:v>0</c:v>
                </c:pt>
                <c:pt idx="57">
                  <c:v>18</c:v>
                </c:pt>
                <c:pt idx="58">
                  <c:v>4</c:v>
                </c:pt>
                <c:pt idx="59">
                  <c:v>17</c:v>
                </c:pt>
                <c:pt idx="60">
                  <c:v>5</c:v>
                </c:pt>
                <c:pt idx="61">
                  <c:v>14</c:v>
                </c:pt>
                <c:pt idx="62">
                  <c:v>6</c:v>
                </c:pt>
                <c:pt idx="63">
                  <c:v>15</c:v>
                </c:pt>
                <c:pt idx="64">
                  <c:v>7</c:v>
                </c:pt>
                <c:pt idx="65">
                  <c:v>4</c:v>
                </c:pt>
                <c:pt idx="66">
                  <c:v>18</c:v>
                </c:pt>
                <c:pt idx="67">
                  <c:v>10</c:v>
                </c:pt>
                <c:pt idx="68">
                  <c:v>12</c:v>
                </c:pt>
                <c:pt idx="69">
                  <c:v>20</c:v>
                </c:pt>
                <c:pt idx="70">
                  <c:v>9</c:v>
                </c:pt>
                <c:pt idx="71">
                  <c:v>15</c:v>
                </c:pt>
                <c:pt idx="72">
                  <c:v>19</c:v>
                </c:pt>
                <c:pt idx="73">
                  <c:v>22</c:v>
                </c:pt>
                <c:pt idx="74">
                  <c:v>17</c:v>
                </c:pt>
                <c:pt idx="75">
                  <c:v>4</c:v>
                </c:pt>
                <c:pt idx="76">
                  <c:v>16</c:v>
                </c:pt>
                <c:pt idx="77">
                  <c:v>1</c:v>
                </c:pt>
                <c:pt idx="78">
                  <c:v>2</c:v>
                </c:pt>
                <c:pt idx="79">
                  <c:v>1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16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'Request-Distribution-Copy'!$C$2</c:f>
              <c:strCache>
                <c:ptCount val="1"/>
                <c:pt idx="0">
                  <c:v>Ranking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'Request-Distribution-Copy'!$A$3:$A$102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xVal>
          <c:yVal>
            <c:numRef>
              <c:f>'Request-Distribution-Copy'!$C$3:$C$102</c:f>
              <c:numCache>
                <c:formatCode>General</c:formatCode>
                <c:ptCount val="100"/>
                <c:pt idx="0">
                  <c:v>10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13</c:v>
                </c:pt>
                <c:pt idx="6">
                  <c:v>14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8</c:v>
                </c:pt>
                <c:pt idx="17">
                  <c:v>11</c:v>
                </c:pt>
                <c:pt idx="18">
                  <c:v>8</c:v>
                </c:pt>
                <c:pt idx="19">
                  <c:v>21</c:v>
                </c:pt>
                <c:pt idx="20">
                  <c:v>2</c:v>
                </c:pt>
                <c:pt idx="21">
                  <c:v>2</c:v>
                </c:pt>
                <c:pt idx="22">
                  <c:v>17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21</c:v>
                </c:pt>
                <c:pt idx="28">
                  <c:v>32</c:v>
                </c:pt>
                <c:pt idx="29">
                  <c:v>1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2</c:v>
                </c:pt>
                <c:pt idx="34">
                  <c:v>5</c:v>
                </c:pt>
                <c:pt idx="35">
                  <c:v>0</c:v>
                </c:pt>
                <c:pt idx="36">
                  <c:v>13</c:v>
                </c:pt>
                <c:pt idx="37">
                  <c:v>10</c:v>
                </c:pt>
                <c:pt idx="38">
                  <c:v>1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4</c:v>
                </c:pt>
                <c:pt idx="52">
                  <c:v>15</c:v>
                </c:pt>
                <c:pt idx="53">
                  <c:v>6</c:v>
                </c:pt>
                <c:pt idx="54">
                  <c:v>0</c:v>
                </c:pt>
                <c:pt idx="55">
                  <c:v>0</c:v>
                </c:pt>
                <c:pt idx="56">
                  <c:v>3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15</c:v>
                </c:pt>
                <c:pt idx="67">
                  <c:v>11</c:v>
                </c:pt>
                <c:pt idx="68">
                  <c:v>22</c:v>
                </c:pt>
                <c:pt idx="69">
                  <c:v>17</c:v>
                </c:pt>
                <c:pt idx="70">
                  <c:v>7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15</c:v>
                </c:pt>
                <c:pt idx="97">
                  <c:v>4</c:v>
                </c:pt>
                <c:pt idx="98">
                  <c:v>1</c:v>
                </c:pt>
                <c:pt idx="99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4713216"/>
        <c:axId val="164715136"/>
      </c:scatterChart>
      <c:valAx>
        <c:axId val="164713216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Execution Time (in 1000s of Cycles)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4715136"/>
        <c:crosses val="autoZero"/>
        <c:crossBetween val="midCat"/>
      </c:valAx>
      <c:valAx>
        <c:axId val="164715136"/>
        <c:scaling>
          <c:orientation val="minMax"/>
          <c:max val="3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Requests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4713216"/>
        <c:crosses val="autoZero"/>
        <c:crossBetween val="midCat"/>
        <c:maj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5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'Individual Slowdowns'!$A$14</c:f>
              <c:strCache>
                <c:ptCount val="1"/>
                <c:pt idx="0">
                  <c:v>App-unaware</c:v>
                </c:pt>
              </c:strCache>
            </c:strRef>
          </c:tx>
          <c:invertIfNegative val="0"/>
          <c:val>
            <c:numRef>
              <c:f>'Individual Slowdowns'!$B$14</c:f>
              <c:numCache>
                <c:formatCode>General</c:formatCode>
                <c:ptCount val="1"/>
                <c:pt idx="0">
                  <c:v>5.13</c:v>
                </c:pt>
              </c:numCache>
            </c:numRef>
          </c:val>
        </c:ser>
        <c:ser>
          <c:idx val="1"/>
          <c:order val="1"/>
          <c:tx>
            <c:strRef>
              <c:f>'Individual Slowdowns'!$A$15</c:f>
              <c:strCache>
                <c:ptCount val="1"/>
                <c:pt idx="0">
                  <c:v>Ranking</c:v>
                </c:pt>
              </c:strCache>
            </c:strRef>
          </c:tx>
          <c:invertIfNegative val="0"/>
          <c:val>
            <c:numRef>
              <c:f>'Individual Slowdowns'!$B$15</c:f>
              <c:numCache>
                <c:formatCode>General</c:formatCode>
                <c:ptCount val="1"/>
                <c:pt idx="0">
                  <c:v>7.84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612928"/>
        <c:axId val="165627008"/>
      </c:barChart>
      <c:catAx>
        <c:axId val="165612928"/>
        <c:scaling>
          <c:orientation val="minMax"/>
        </c:scaling>
        <c:delete val="1"/>
        <c:axPos val="b"/>
        <c:majorTickMark val="out"/>
        <c:minorTickMark val="none"/>
        <c:tickLblPos val="none"/>
        <c:crossAx val="165627008"/>
        <c:crosses val="autoZero"/>
        <c:auto val="1"/>
        <c:lblAlgn val="ctr"/>
        <c:lblOffset val="100"/>
        <c:noMultiLvlLbl val="0"/>
      </c:catAx>
      <c:valAx>
        <c:axId val="165627008"/>
        <c:scaling>
          <c:orientation val="minMax"/>
          <c:max val="8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656129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7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'Individual Slowdowns'!$A$19</c:f>
              <c:strCache>
                <c:ptCount val="1"/>
                <c:pt idx="0">
                  <c:v>App-unaware</c:v>
                </c:pt>
              </c:strCache>
            </c:strRef>
          </c:tx>
          <c:invertIfNegative val="0"/>
          <c:val>
            <c:numRef>
              <c:f>'Individual Slowdowns'!$B$19</c:f>
              <c:numCache>
                <c:formatCode>General</c:formatCode>
                <c:ptCount val="1"/>
                <c:pt idx="0">
                  <c:v>1.9400000000000033</c:v>
                </c:pt>
              </c:numCache>
            </c:numRef>
          </c:val>
        </c:ser>
        <c:ser>
          <c:idx val="1"/>
          <c:order val="1"/>
          <c:tx>
            <c:strRef>
              <c:f>'Individual Slowdowns'!$A$20</c:f>
              <c:strCache>
                <c:ptCount val="1"/>
                <c:pt idx="0">
                  <c:v>Ranking</c:v>
                </c:pt>
              </c:strCache>
            </c:strRef>
          </c:tx>
          <c:invertIfNegative val="0"/>
          <c:val>
            <c:numRef>
              <c:f>'Individual Slowdowns'!$B$20</c:f>
              <c:numCache>
                <c:formatCode>General</c:formatCode>
                <c:ptCount val="1"/>
                <c:pt idx="0">
                  <c:v>1.25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644160"/>
        <c:axId val="165645696"/>
      </c:barChart>
      <c:catAx>
        <c:axId val="165644160"/>
        <c:scaling>
          <c:orientation val="minMax"/>
        </c:scaling>
        <c:delete val="1"/>
        <c:axPos val="b"/>
        <c:majorTickMark val="out"/>
        <c:minorTickMark val="none"/>
        <c:tickLblPos val="none"/>
        <c:crossAx val="165645696"/>
        <c:crosses val="autoZero"/>
        <c:auto val="1"/>
        <c:lblAlgn val="ctr"/>
        <c:lblOffset val="100"/>
        <c:noMultiLvlLbl val="0"/>
      </c:catAx>
      <c:valAx>
        <c:axId val="165645696"/>
        <c:scaling>
          <c:orientation val="minMax"/>
          <c:max val="8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Slowdown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564416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7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'Request-Distribution-Copy'!$B$2</c:f>
              <c:strCache>
                <c:ptCount val="1"/>
                <c:pt idx="0">
                  <c:v>App-unaware</c:v>
                </c:pt>
              </c:strCache>
            </c:strRef>
          </c:tx>
          <c:marker>
            <c:symbol val="none"/>
          </c:marker>
          <c:xVal>
            <c:numRef>
              <c:f>'Request-Distribution-Copy'!$A$5:$A$104</c:f>
              <c:numCache>
                <c:formatCode>General</c:formatCode>
                <c:ptCount val="100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  <c:pt idx="38">
                  <c:v>40</c:v>
                </c:pt>
                <c:pt idx="39">
                  <c:v>41</c:v>
                </c:pt>
                <c:pt idx="40">
                  <c:v>42</c:v>
                </c:pt>
                <c:pt idx="41">
                  <c:v>43</c:v>
                </c:pt>
                <c:pt idx="42">
                  <c:v>44</c:v>
                </c:pt>
                <c:pt idx="43">
                  <c:v>45</c:v>
                </c:pt>
                <c:pt idx="44">
                  <c:v>46</c:v>
                </c:pt>
                <c:pt idx="45">
                  <c:v>47</c:v>
                </c:pt>
                <c:pt idx="46">
                  <c:v>48</c:v>
                </c:pt>
                <c:pt idx="47">
                  <c:v>49</c:v>
                </c:pt>
                <c:pt idx="48">
                  <c:v>50</c:v>
                </c:pt>
                <c:pt idx="49">
                  <c:v>51</c:v>
                </c:pt>
                <c:pt idx="50">
                  <c:v>52</c:v>
                </c:pt>
                <c:pt idx="51">
                  <c:v>53</c:v>
                </c:pt>
                <c:pt idx="52">
                  <c:v>54</c:v>
                </c:pt>
                <c:pt idx="53">
                  <c:v>55</c:v>
                </c:pt>
                <c:pt idx="54">
                  <c:v>56</c:v>
                </c:pt>
                <c:pt idx="55">
                  <c:v>57</c:v>
                </c:pt>
                <c:pt idx="56">
                  <c:v>58</c:v>
                </c:pt>
                <c:pt idx="57">
                  <c:v>59</c:v>
                </c:pt>
                <c:pt idx="58">
                  <c:v>60</c:v>
                </c:pt>
                <c:pt idx="59">
                  <c:v>61</c:v>
                </c:pt>
                <c:pt idx="60">
                  <c:v>62</c:v>
                </c:pt>
                <c:pt idx="61">
                  <c:v>63</c:v>
                </c:pt>
                <c:pt idx="62">
                  <c:v>64</c:v>
                </c:pt>
                <c:pt idx="63">
                  <c:v>65</c:v>
                </c:pt>
                <c:pt idx="64">
                  <c:v>66</c:v>
                </c:pt>
                <c:pt idx="65">
                  <c:v>67</c:v>
                </c:pt>
                <c:pt idx="66">
                  <c:v>68</c:v>
                </c:pt>
                <c:pt idx="67">
                  <c:v>69</c:v>
                </c:pt>
                <c:pt idx="68">
                  <c:v>70</c:v>
                </c:pt>
                <c:pt idx="69">
                  <c:v>71</c:v>
                </c:pt>
                <c:pt idx="70">
                  <c:v>72</c:v>
                </c:pt>
                <c:pt idx="71">
                  <c:v>73</c:v>
                </c:pt>
                <c:pt idx="72">
                  <c:v>74</c:v>
                </c:pt>
                <c:pt idx="73">
                  <c:v>75</c:v>
                </c:pt>
                <c:pt idx="74">
                  <c:v>76</c:v>
                </c:pt>
                <c:pt idx="75">
                  <c:v>77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86</c:v>
                </c:pt>
                <c:pt idx="85">
                  <c:v>87</c:v>
                </c:pt>
                <c:pt idx="86">
                  <c:v>88</c:v>
                </c:pt>
                <c:pt idx="87">
                  <c:v>89</c:v>
                </c:pt>
                <c:pt idx="88">
                  <c:v>90</c:v>
                </c:pt>
                <c:pt idx="89">
                  <c:v>91</c:v>
                </c:pt>
                <c:pt idx="90">
                  <c:v>92</c:v>
                </c:pt>
                <c:pt idx="91">
                  <c:v>93</c:v>
                </c:pt>
                <c:pt idx="92">
                  <c:v>94</c:v>
                </c:pt>
                <c:pt idx="93">
                  <c:v>95</c:v>
                </c:pt>
                <c:pt idx="94">
                  <c:v>96</c:v>
                </c:pt>
                <c:pt idx="95">
                  <c:v>97</c:v>
                </c:pt>
                <c:pt idx="96">
                  <c:v>98</c:v>
                </c:pt>
                <c:pt idx="97">
                  <c:v>99</c:v>
                </c:pt>
              </c:numCache>
            </c:numRef>
          </c:xVal>
          <c:yVal>
            <c:numRef>
              <c:f>'Request-Distribution-Copy'!$B$5:$B$104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13</c:v>
                </c:pt>
                <c:pt idx="9">
                  <c:v>6</c:v>
                </c:pt>
                <c:pt idx="10">
                  <c:v>5</c:v>
                </c:pt>
                <c:pt idx="11">
                  <c:v>12</c:v>
                </c:pt>
                <c:pt idx="12">
                  <c:v>8</c:v>
                </c:pt>
                <c:pt idx="13">
                  <c:v>8</c:v>
                </c:pt>
                <c:pt idx="14">
                  <c:v>11</c:v>
                </c:pt>
                <c:pt idx="15">
                  <c:v>3</c:v>
                </c:pt>
                <c:pt idx="16">
                  <c:v>11</c:v>
                </c:pt>
                <c:pt idx="17">
                  <c:v>3</c:v>
                </c:pt>
                <c:pt idx="18">
                  <c:v>0</c:v>
                </c:pt>
                <c:pt idx="19">
                  <c:v>0</c:v>
                </c:pt>
                <c:pt idx="20">
                  <c:v>4</c:v>
                </c:pt>
                <c:pt idx="21">
                  <c:v>2</c:v>
                </c:pt>
                <c:pt idx="22">
                  <c:v>13</c:v>
                </c:pt>
                <c:pt idx="23">
                  <c:v>7</c:v>
                </c:pt>
                <c:pt idx="24">
                  <c:v>22</c:v>
                </c:pt>
                <c:pt idx="25">
                  <c:v>13</c:v>
                </c:pt>
                <c:pt idx="26">
                  <c:v>11</c:v>
                </c:pt>
                <c:pt idx="27">
                  <c:v>15</c:v>
                </c:pt>
                <c:pt idx="28">
                  <c:v>1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6</c:v>
                </c:pt>
                <c:pt idx="37">
                  <c:v>20</c:v>
                </c:pt>
                <c:pt idx="38">
                  <c:v>17</c:v>
                </c:pt>
                <c:pt idx="39">
                  <c:v>5</c:v>
                </c:pt>
                <c:pt idx="40">
                  <c:v>18</c:v>
                </c:pt>
                <c:pt idx="41">
                  <c:v>17</c:v>
                </c:pt>
                <c:pt idx="42">
                  <c:v>8</c:v>
                </c:pt>
                <c:pt idx="43">
                  <c:v>10</c:v>
                </c:pt>
                <c:pt idx="44">
                  <c:v>3</c:v>
                </c:pt>
                <c:pt idx="45">
                  <c:v>2</c:v>
                </c:pt>
                <c:pt idx="46">
                  <c:v>4</c:v>
                </c:pt>
                <c:pt idx="47">
                  <c:v>2</c:v>
                </c:pt>
                <c:pt idx="48">
                  <c:v>0</c:v>
                </c:pt>
                <c:pt idx="49">
                  <c:v>9</c:v>
                </c:pt>
                <c:pt idx="50">
                  <c:v>6</c:v>
                </c:pt>
                <c:pt idx="51">
                  <c:v>4</c:v>
                </c:pt>
                <c:pt idx="52">
                  <c:v>16</c:v>
                </c:pt>
                <c:pt idx="53">
                  <c:v>5</c:v>
                </c:pt>
                <c:pt idx="54">
                  <c:v>0</c:v>
                </c:pt>
                <c:pt idx="55">
                  <c:v>18</c:v>
                </c:pt>
                <c:pt idx="56">
                  <c:v>4</c:v>
                </c:pt>
                <c:pt idx="57">
                  <c:v>17</c:v>
                </c:pt>
                <c:pt idx="58">
                  <c:v>5</c:v>
                </c:pt>
                <c:pt idx="59">
                  <c:v>14</c:v>
                </c:pt>
                <c:pt idx="60">
                  <c:v>6</c:v>
                </c:pt>
                <c:pt idx="61">
                  <c:v>15</c:v>
                </c:pt>
                <c:pt idx="62">
                  <c:v>7</c:v>
                </c:pt>
                <c:pt idx="63">
                  <c:v>4</c:v>
                </c:pt>
                <c:pt idx="64">
                  <c:v>18</c:v>
                </c:pt>
                <c:pt idx="65">
                  <c:v>10</c:v>
                </c:pt>
                <c:pt idx="66">
                  <c:v>12</c:v>
                </c:pt>
                <c:pt idx="67">
                  <c:v>20</c:v>
                </c:pt>
                <c:pt idx="68">
                  <c:v>9</c:v>
                </c:pt>
                <c:pt idx="69">
                  <c:v>15</c:v>
                </c:pt>
                <c:pt idx="70">
                  <c:v>19</c:v>
                </c:pt>
                <c:pt idx="71">
                  <c:v>22</c:v>
                </c:pt>
                <c:pt idx="72">
                  <c:v>17</c:v>
                </c:pt>
                <c:pt idx="73">
                  <c:v>4</c:v>
                </c:pt>
                <c:pt idx="74">
                  <c:v>16</c:v>
                </c:pt>
                <c:pt idx="75">
                  <c:v>1</c:v>
                </c:pt>
                <c:pt idx="76">
                  <c:v>2</c:v>
                </c:pt>
                <c:pt idx="77">
                  <c:v>1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16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'Request-Distribution-Copy'!$C$2</c:f>
              <c:strCache>
                <c:ptCount val="1"/>
                <c:pt idx="0">
                  <c:v>Ranking</c:v>
                </c:pt>
              </c:strCache>
            </c:strRef>
          </c:tx>
          <c:marker>
            <c:symbol val="none"/>
          </c:marker>
          <c:xVal>
            <c:numRef>
              <c:f>'Request-Distribution-Copy'!$A$5:$A$104</c:f>
              <c:numCache>
                <c:formatCode>General</c:formatCode>
                <c:ptCount val="100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  <c:pt idx="38">
                  <c:v>40</c:v>
                </c:pt>
                <c:pt idx="39">
                  <c:v>41</c:v>
                </c:pt>
                <c:pt idx="40">
                  <c:v>42</c:v>
                </c:pt>
                <c:pt idx="41">
                  <c:v>43</c:v>
                </c:pt>
                <c:pt idx="42">
                  <c:v>44</c:v>
                </c:pt>
                <c:pt idx="43">
                  <c:v>45</c:v>
                </c:pt>
                <c:pt idx="44">
                  <c:v>46</c:v>
                </c:pt>
                <c:pt idx="45">
                  <c:v>47</c:v>
                </c:pt>
                <c:pt idx="46">
                  <c:v>48</c:v>
                </c:pt>
                <c:pt idx="47">
                  <c:v>49</c:v>
                </c:pt>
                <c:pt idx="48">
                  <c:v>50</c:v>
                </c:pt>
                <c:pt idx="49">
                  <c:v>51</c:v>
                </c:pt>
                <c:pt idx="50">
                  <c:v>52</c:v>
                </c:pt>
                <c:pt idx="51">
                  <c:v>53</c:v>
                </c:pt>
                <c:pt idx="52">
                  <c:v>54</c:v>
                </c:pt>
                <c:pt idx="53">
                  <c:v>55</c:v>
                </c:pt>
                <c:pt idx="54">
                  <c:v>56</c:v>
                </c:pt>
                <c:pt idx="55">
                  <c:v>57</c:v>
                </c:pt>
                <c:pt idx="56">
                  <c:v>58</c:v>
                </c:pt>
                <c:pt idx="57">
                  <c:v>59</c:v>
                </c:pt>
                <c:pt idx="58">
                  <c:v>60</c:v>
                </c:pt>
                <c:pt idx="59">
                  <c:v>61</c:v>
                </c:pt>
                <c:pt idx="60">
                  <c:v>62</c:v>
                </c:pt>
                <c:pt idx="61">
                  <c:v>63</c:v>
                </c:pt>
                <c:pt idx="62">
                  <c:v>64</c:v>
                </c:pt>
                <c:pt idx="63">
                  <c:v>65</c:v>
                </c:pt>
                <c:pt idx="64">
                  <c:v>66</c:v>
                </c:pt>
                <c:pt idx="65">
                  <c:v>67</c:v>
                </c:pt>
                <c:pt idx="66">
                  <c:v>68</c:v>
                </c:pt>
                <c:pt idx="67">
                  <c:v>69</c:v>
                </c:pt>
                <c:pt idx="68">
                  <c:v>70</c:v>
                </c:pt>
                <c:pt idx="69">
                  <c:v>71</c:v>
                </c:pt>
                <c:pt idx="70">
                  <c:v>72</c:v>
                </c:pt>
                <c:pt idx="71">
                  <c:v>73</c:v>
                </c:pt>
                <c:pt idx="72">
                  <c:v>74</c:v>
                </c:pt>
                <c:pt idx="73">
                  <c:v>75</c:v>
                </c:pt>
                <c:pt idx="74">
                  <c:v>76</c:v>
                </c:pt>
                <c:pt idx="75">
                  <c:v>77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86</c:v>
                </c:pt>
                <c:pt idx="85">
                  <c:v>87</c:v>
                </c:pt>
                <c:pt idx="86">
                  <c:v>88</c:v>
                </c:pt>
                <c:pt idx="87">
                  <c:v>89</c:v>
                </c:pt>
                <c:pt idx="88">
                  <c:v>90</c:v>
                </c:pt>
                <c:pt idx="89">
                  <c:v>91</c:v>
                </c:pt>
                <c:pt idx="90">
                  <c:v>92</c:v>
                </c:pt>
                <c:pt idx="91">
                  <c:v>93</c:v>
                </c:pt>
                <c:pt idx="92">
                  <c:v>94</c:v>
                </c:pt>
                <c:pt idx="93">
                  <c:v>95</c:v>
                </c:pt>
                <c:pt idx="94">
                  <c:v>96</c:v>
                </c:pt>
                <c:pt idx="95">
                  <c:v>97</c:v>
                </c:pt>
                <c:pt idx="96">
                  <c:v>98</c:v>
                </c:pt>
                <c:pt idx="97">
                  <c:v>99</c:v>
                </c:pt>
              </c:numCache>
            </c:numRef>
          </c:xVal>
          <c:yVal>
            <c:numRef>
              <c:f>'Request-Distribution-Copy'!$C$5:$C$104</c:f>
              <c:numCache>
                <c:formatCode>General</c:formatCode>
                <c:ptCount val="100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13</c:v>
                </c:pt>
                <c:pt idx="4">
                  <c:v>14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  <c:pt idx="14">
                  <c:v>8</c:v>
                </c:pt>
                <c:pt idx="15">
                  <c:v>11</c:v>
                </c:pt>
                <c:pt idx="16">
                  <c:v>8</c:v>
                </c:pt>
                <c:pt idx="17">
                  <c:v>21</c:v>
                </c:pt>
                <c:pt idx="18">
                  <c:v>2</c:v>
                </c:pt>
                <c:pt idx="19">
                  <c:v>2</c:v>
                </c:pt>
                <c:pt idx="20">
                  <c:v>17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21</c:v>
                </c:pt>
                <c:pt idx="26">
                  <c:v>32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2</c:v>
                </c:pt>
                <c:pt idx="32">
                  <c:v>5</c:v>
                </c:pt>
                <c:pt idx="33">
                  <c:v>0</c:v>
                </c:pt>
                <c:pt idx="34">
                  <c:v>13</c:v>
                </c:pt>
                <c:pt idx="35">
                  <c:v>10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4</c:v>
                </c:pt>
                <c:pt idx="50">
                  <c:v>15</c:v>
                </c:pt>
                <c:pt idx="51">
                  <c:v>6</c:v>
                </c:pt>
                <c:pt idx="52">
                  <c:v>0</c:v>
                </c:pt>
                <c:pt idx="53">
                  <c:v>0</c:v>
                </c:pt>
                <c:pt idx="54">
                  <c:v>3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15</c:v>
                </c:pt>
                <c:pt idx="65">
                  <c:v>11</c:v>
                </c:pt>
                <c:pt idx="66">
                  <c:v>22</c:v>
                </c:pt>
                <c:pt idx="67">
                  <c:v>17</c:v>
                </c:pt>
                <c:pt idx="68">
                  <c:v>7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15</c:v>
                </c:pt>
                <c:pt idx="95">
                  <c:v>4</c:v>
                </c:pt>
                <c:pt idx="96">
                  <c:v>1</c:v>
                </c:pt>
                <c:pt idx="97">
                  <c:v>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'Request-Distribution-Copy'!$D$2</c:f>
              <c:strCache>
                <c:ptCount val="1"/>
                <c:pt idx="0">
                  <c:v>Grouping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'Request-Distribution-Copy'!$A$5:$A$104</c:f>
              <c:numCache>
                <c:formatCode>General</c:formatCode>
                <c:ptCount val="100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  <c:pt idx="38">
                  <c:v>40</c:v>
                </c:pt>
                <c:pt idx="39">
                  <c:v>41</c:v>
                </c:pt>
                <c:pt idx="40">
                  <c:v>42</c:v>
                </c:pt>
                <c:pt idx="41">
                  <c:v>43</c:v>
                </c:pt>
                <c:pt idx="42">
                  <c:v>44</c:v>
                </c:pt>
                <c:pt idx="43">
                  <c:v>45</c:v>
                </c:pt>
                <c:pt idx="44">
                  <c:v>46</c:v>
                </c:pt>
                <c:pt idx="45">
                  <c:v>47</c:v>
                </c:pt>
                <c:pt idx="46">
                  <c:v>48</c:v>
                </c:pt>
                <c:pt idx="47">
                  <c:v>49</c:v>
                </c:pt>
                <c:pt idx="48">
                  <c:v>50</c:v>
                </c:pt>
                <c:pt idx="49">
                  <c:v>51</c:v>
                </c:pt>
                <c:pt idx="50">
                  <c:v>52</c:v>
                </c:pt>
                <c:pt idx="51">
                  <c:v>53</c:v>
                </c:pt>
                <c:pt idx="52">
                  <c:v>54</c:v>
                </c:pt>
                <c:pt idx="53">
                  <c:v>55</c:v>
                </c:pt>
                <c:pt idx="54">
                  <c:v>56</c:v>
                </c:pt>
                <c:pt idx="55">
                  <c:v>57</c:v>
                </c:pt>
                <c:pt idx="56">
                  <c:v>58</c:v>
                </c:pt>
                <c:pt idx="57">
                  <c:v>59</c:v>
                </c:pt>
                <c:pt idx="58">
                  <c:v>60</c:v>
                </c:pt>
                <c:pt idx="59">
                  <c:v>61</c:v>
                </c:pt>
                <c:pt idx="60">
                  <c:v>62</c:v>
                </c:pt>
                <c:pt idx="61">
                  <c:v>63</c:v>
                </c:pt>
                <c:pt idx="62">
                  <c:v>64</c:v>
                </c:pt>
                <c:pt idx="63">
                  <c:v>65</c:v>
                </c:pt>
                <c:pt idx="64">
                  <c:v>66</c:v>
                </c:pt>
                <c:pt idx="65">
                  <c:v>67</c:v>
                </c:pt>
                <c:pt idx="66">
                  <c:v>68</c:v>
                </c:pt>
                <c:pt idx="67">
                  <c:v>69</c:v>
                </c:pt>
                <c:pt idx="68">
                  <c:v>70</c:v>
                </c:pt>
                <c:pt idx="69">
                  <c:v>71</c:v>
                </c:pt>
                <c:pt idx="70">
                  <c:v>72</c:v>
                </c:pt>
                <c:pt idx="71">
                  <c:v>73</c:v>
                </c:pt>
                <c:pt idx="72">
                  <c:v>74</c:v>
                </c:pt>
                <c:pt idx="73">
                  <c:v>75</c:v>
                </c:pt>
                <c:pt idx="74">
                  <c:v>76</c:v>
                </c:pt>
                <c:pt idx="75">
                  <c:v>77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86</c:v>
                </c:pt>
                <c:pt idx="85">
                  <c:v>87</c:v>
                </c:pt>
                <c:pt idx="86">
                  <c:v>88</c:v>
                </c:pt>
                <c:pt idx="87">
                  <c:v>89</c:v>
                </c:pt>
                <c:pt idx="88">
                  <c:v>90</c:v>
                </c:pt>
                <c:pt idx="89">
                  <c:v>91</c:v>
                </c:pt>
                <c:pt idx="90">
                  <c:v>92</c:v>
                </c:pt>
                <c:pt idx="91">
                  <c:v>93</c:v>
                </c:pt>
                <c:pt idx="92">
                  <c:v>94</c:v>
                </c:pt>
                <c:pt idx="93">
                  <c:v>95</c:v>
                </c:pt>
                <c:pt idx="94">
                  <c:v>96</c:v>
                </c:pt>
                <c:pt idx="95">
                  <c:v>97</c:v>
                </c:pt>
                <c:pt idx="96">
                  <c:v>98</c:v>
                </c:pt>
                <c:pt idx="97">
                  <c:v>99</c:v>
                </c:pt>
              </c:numCache>
            </c:numRef>
          </c:xVal>
          <c:yVal>
            <c:numRef>
              <c:f>'Request-Distribution-Copy'!$D$5:$D$104</c:f>
              <c:numCache>
                <c:formatCode>General</c:formatCode>
                <c:ptCount val="100"/>
                <c:pt idx="0">
                  <c:v>1</c:v>
                </c:pt>
                <c:pt idx="1">
                  <c:v>6</c:v>
                </c:pt>
                <c:pt idx="2">
                  <c:v>24</c:v>
                </c:pt>
                <c:pt idx="3">
                  <c:v>15</c:v>
                </c:pt>
                <c:pt idx="4">
                  <c:v>0</c:v>
                </c:pt>
                <c:pt idx="5">
                  <c:v>22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20</c:v>
                </c:pt>
                <c:pt idx="12">
                  <c:v>3</c:v>
                </c:pt>
                <c:pt idx="13">
                  <c:v>7</c:v>
                </c:pt>
                <c:pt idx="14">
                  <c:v>14</c:v>
                </c:pt>
                <c:pt idx="15">
                  <c:v>21</c:v>
                </c:pt>
                <c:pt idx="16">
                  <c:v>17</c:v>
                </c:pt>
                <c:pt idx="17">
                  <c:v>3</c:v>
                </c:pt>
                <c:pt idx="18">
                  <c:v>14</c:v>
                </c:pt>
                <c:pt idx="19">
                  <c:v>7</c:v>
                </c:pt>
                <c:pt idx="20">
                  <c:v>0</c:v>
                </c:pt>
                <c:pt idx="21">
                  <c:v>11</c:v>
                </c:pt>
                <c:pt idx="22">
                  <c:v>4</c:v>
                </c:pt>
                <c:pt idx="23">
                  <c:v>2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2</c:v>
                </c:pt>
                <c:pt idx="28">
                  <c:v>0</c:v>
                </c:pt>
                <c:pt idx="29">
                  <c:v>4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14</c:v>
                </c:pt>
                <c:pt idx="36">
                  <c:v>5</c:v>
                </c:pt>
                <c:pt idx="37">
                  <c:v>0</c:v>
                </c:pt>
                <c:pt idx="38">
                  <c:v>0</c:v>
                </c:pt>
                <c:pt idx="39">
                  <c:v>7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14</c:v>
                </c:pt>
                <c:pt idx="46">
                  <c:v>10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14</c:v>
                </c:pt>
                <c:pt idx="54">
                  <c:v>23</c:v>
                </c:pt>
                <c:pt idx="55">
                  <c:v>23</c:v>
                </c:pt>
                <c:pt idx="56">
                  <c:v>0</c:v>
                </c:pt>
                <c:pt idx="57">
                  <c:v>0</c:v>
                </c:pt>
                <c:pt idx="58">
                  <c:v>3</c:v>
                </c:pt>
                <c:pt idx="59">
                  <c:v>30</c:v>
                </c:pt>
                <c:pt idx="60">
                  <c:v>5</c:v>
                </c:pt>
                <c:pt idx="61">
                  <c:v>11</c:v>
                </c:pt>
                <c:pt idx="62">
                  <c:v>0</c:v>
                </c:pt>
                <c:pt idx="63">
                  <c:v>0</c:v>
                </c:pt>
                <c:pt idx="64">
                  <c:v>2</c:v>
                </c:pt>
                <c:pt idx="65">
                  <c:v>1</c:v>
                </c:pt>
                <c:pt idx="66">
                  <c:v>2</c:v>
                </c:pt>
                <c:pt idx="67">
                  <c:v>18</c:v>
                </c:pt>
                <c:pt idx="68">
                  <c:v>8</c:v>
                </c:pt>
                <c:pt idx="69">
                  <c:v>2</c:v>
                </c:pt>
                <c:pt idx="70">
                  <c:v>0</c:v>
                </c:pt>
                <c:pt idx="71">
                  <c:v>0</c:v>
                </c:pt>
                <c:pt idx="72">
                  <c:v>8</c:v>
                </c:pt>
                <c:pt idx="73">
                  <c:v>6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2</c:v>
                </c:pt>
                <c:pt idx="78">
                  <c:v>4</c:v>
                </c:pt>
                <c:pt idx="79">
                  <c:v>7</c:v>
                </c:pt>
                <c:pt idx="80">
                  <c:v>19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22</c:v>
                </c:pt>
                <c:pt idx="85">
                  <c:v>2</c:v>
                </c:pt>
                <c:pt idx="86">
                  <c:v>0</c:v>
                </c:pt>
                <c:pt idx="87">
                  <c:v>15</c:v>
                </c:pt>
                <c:pt idx="88">
                  <c:v>11</c:v>
                </c:pt>
                <c:pt idx="89">
                  <c:v>20</c:v>
                </c:pt>
                <c:pt idx="90">
                  <c:v>2</c:v>
                </c:pt>
                <c:pt idx="91">
                  <c:v>2</c:v>
                </c:pt>
                <c:pt idx="92">
                  <c:v>11</c:v>
                </c:pt>
                <c:pt idx="93">
                  <c:v>18</c:v>
                </c:pt>
                <c:pt idx="94">
                  <c:v>16</c:v>
                </c:pt>
                <c:pt idx="95">
                  <c:v>8</c:v>
                </c:pt>
                <c:pt idx="96">
                  <c:v>8</c:v>
                </c:pt>
                <c:pt idx="97">
                  <c:v>15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791232"/>
        <c:axId val="165793152"/>
      </c:scatterChart>
      <c:valAx>
        <c:axId val="165791232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Execution Time (in 1000s of Cycles)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5793152"/>
        <c:crosses val="autoZero"/>
        <c:crossBetween val="midCat"/>
      </c:valAx>
      <c:valAx>
        <c:axId val="165793152"/>
        <c:scaling>
          <c:orientation val="minMax"/>
          <c:max val="3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Requests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5791232"/>
        <c:crosses val="autoZero"/>
        <c:crossBetween val="midCat"/>
        <c:maj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5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4A1EB-33FA-472D-A7B5-31B46BF22C21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75686-941F-4DC7-A5A6-05ADD4B87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71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27D-BACB-4F81-81D0-2EE9B7B1A0B6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63150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2CF4AA75-1AE0-4593-99DD-33F3F40BED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5886-0DF5-4132-AC71-64CBC154B293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B676-3D6A-4939-84C5-7991905D1938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3959-0CDE-4CBB-A1C7-9D2F44764C60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504680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2CF4AA75-1AE0-4593-99DD-33F3F40BED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82BB-7289-4764-9AB9-0E5AD1B5165F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18E4-4571-439D-9D4D-0C8953EB4DC5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505E-8AB7-4525-967A-0893CF0965D9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2117-225E-4630-A917-BB3B5E30F076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5DD8-265D-461D-A493-FB435BE07728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ACEC-ABF7-4816-B4A1-8CAA0C2C53AC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A31A-48FA-4935-BAC9-EDF36BD9543B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2FE3F-03E9-4373-AD6B-EDC1520A3185}" type="datetime1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4AA75-1AE0-4593-99DD-33F3F40BED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772400" y="6565747"/>
            <a:ext cx="876527" cy="2536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chart" Target="../charts/chart1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chart" Target="../charts/chart1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chart" Target="../charts/chart2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253365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Achieving High Performance and Fairness </a:t>
            </a:r>
            <a:br>
              <a:rPr lang="en-US" sz="3600" b="1" dirty="0" smtClean="0"/>
            </a:br>
            <a:r>
              <a:rPr lang="en-US" sz="3600" b="1" dirty="0" smtClean="0"/>
              <a:t>at Low Cost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0"/>
            <a:ext cx="8458199" cy="18288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tx1"/>
                </a:solidFill>
              </a:rPr>
              <a:t>Lavanya Subramanian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Donghyuk</a:t>
            </a:r>
            <a:r>
              <a:rPr lang="en-US" sz="3000" dirty="0" smtClean="0">
                <a:solidFill>
                  <a:schemeClr val="tx1"/>
                </a:solidFill>
              </a:rPr>
              <a:t> Lee, </a:t>
            </a:r>
          </a:p>
          <a:p>
            <a:r>
              <a:rPr lang="en-US" sz="3000" dirty="0" err="1" smtClean="0">
                <a:solidFill>
                  <a:schemeClr val="tx1"/>
                </a:solidFill>
              </a:rPr>
              <a:t>Vivek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Seshadri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Harsha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Rastogi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Onur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Mutlu</a:t>
            </a:r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Burgundy_CMU_JPG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1258" y="5317280"/>
            <a:ext cx="4043362" cy="1460103"/>
          </a:xfrm>
          <a:prstGeom prst="rect">
            <a:avLst/>
          </a:prstGeom>
        </p:spPr>
      </p:pic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5682268"/>
            <a:ext cx="2501587" cy="72381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99060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/>
              <a:t>The Blacklisting Memory Scheduler</a:t>
            </a: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1313539797"/>
      </p:ext>
    </p:extLst>
  </p:cSld>
  <p:clrMapOvr>
    <a:masterClrMapping/>
  </p:clrMapOvr>
  <p:transition advTm="2276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Ranking Increases Hardware Complexity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7543800" y="2050475"/>
            <a:ext cx="1524000" cy="8382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Highest Ranked AID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943600" y="1447800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Enforce</a:t>
            </a:r>
          </a:p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Ranks</a:t>
            </a:r>
            <a:endParaRPr lang="en-US" sz="2800" i="1" dirty="0">
              <a:solidFill>
                <a:srgbClr val="C00000"/>
              </a:solidFill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5306285" y="2279075"/>
            <a:ext cx="2237515" cy="3886200"/>
            <a:chOff x="5306285" y="2209800"/>
            <a:chExt cx="2237515" cy="3886200"/>
          </a:xfrm>
        </p:grpSpPr>
        <p:grpSp>
          <p:nvGrpSpPr>
            <p:cNvPr id="120" name="Group 123"/>
            <p:cNvGrpSpPr/>
            <p:nvPr/>
          </p:nvGrpSpPr>
          <p:grpSpPr>
            <a:xfrm>
              <a:off x="5306285" y="2209800"/>
              <a:ext cx="2133600" cy="3886200"/>
              <a:chOff x="5306285" y="2209800"/>
              <a:chExt cx="2133600" cy="3886200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5410200" y="3048000"/>
                <a:ext cx="1752600" cy="3048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5410200" y="3048000"/>
                <a:ext cx="1066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6477000" y="3048000"/>
                <a:ext cx="685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5410200" y="3429000"/>
                <a:ext cx="1066800" cy="381000"/>
              </a:xfrm>
              <a:prstGeom prst="rect">
                <a:avLst/>
              </a:prstGeom>
              <a:solidFill>
                <a:srgbClr val="0066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2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6477000" y="3429000"/>
                <a:ext cx="685800" cy="381000"/>
              </a:xfrm>
              <a:prstGeom prst="rect">
                <a:avLst/>
              </a:prstGeom>
              <a:solidFill>
                <a:srgbClr val="0066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5410200" y="3810000"/>
                <a:ext cx="1066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3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6477000" y="3810000"/>
                <a:ext cx="685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5410200" y="4191000"/>
                <a:ext cx="1066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4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6477000" y="4191000"/>
                <a:ext cx="685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5410200" y="4572000"/>
                <a:ext cx="1066800" cy="381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5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6477000" y="4572000"/>
                <a:ext cx="685800" cy="381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5410200" y="5334000"/>
                <a:ext cx="1066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7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6477000" y="5334000"/>
                <a:ext cx="685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5410200" y="5715000"/>
                <a:ext cx="1066800" cy="381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8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6477000" y="5715000"/>
                <a:ext cx="685800" cy="381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5306285" y="2209800"/>
                <a:ext cx="2133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Request Buffer</a:t>
                </a:r>
                <a:endParaRPr lang="en-US" b="1" dirty="0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5410200" y="4959935"/>
                <a:ext cx="1066800" cy="381000"/>
              </a:xfrm>
              <a:prstGeom prst="rect">
                <a:avLst/>
              </a:prstGeom>
              <a:solidFill>
                <a:srgbClr val="0066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5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477000" y="4959935"/>
                <a:ext cx="685800" cy="381000"/>
              </a:xfrm>
              <a:prstGeom prst="rect">
                <a:avLst/>
              </a:prstGeom>
              <a:solidFill>
                <a:srgbClr val="0066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5465620" y="2632365"/>
                <a:ext cx="99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Request</a:t>
                </a:r>
                <a:endParaRPr lang="en-US" dirty="0"/>
              </a:p>
            </p:txBody>
          </p:sp>
        </p:grpSp>
        <p:sp>
          <p:nvSpPr>
            <p:cNvPr id="121" name="TextBox 120"/>
            <p:cNvSpPr txBox="1"/>
            <p:nvPr/>
          </p:nvSpPr>
          <p:spPr>
            <a:xfrm>
              <a:off x="6248400" y="245918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App. ID (AID)</a:t>
              </a:r>
              <a:endParaRPr lang="en-US" dirty="0"/>
            </a:p>
          </p:txBody>
        </p:sp>
      </p:grpSp>
      <p:sp>
        <p:nvSpPr>
          <p:cNvPr id="141" name="Rectangle 140"/>
          <p:cNvSpPr/>
          <p:nvPr/>
        </p:nvSpPr>
        <p:spPr>
          <a:xfrm>
            <a:off x="7543800" y="2050495"/>
            <a:ext cx="1524000" cy="838200"/>
          </a:xfrm>
          <a:prstGeom prst="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Next Highest Ranked AID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57200" y="215265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Monitor  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971800" y="216283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Rank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872835" y="4708824"/>
            <a:ext cx="623450" cy="32558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6" name="Rectangle 145"/>
          <p:cNvSpPr/>
          <p:nvPr/>
        </p:nvSpPr>
        <p:spPr>
          <a:xfrm>
            <a:off x="817414" y="4147714"/>
            <a:ext cx="741215" cy="42949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983670" y="3711294"/>
            <a:ext cx="415636" cy="270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>
            <a:off x="748145" y="2990859"/>
            <a:ext cx="914400" cy="568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3429000" y="2956224"/>
            <a:ext cx="415636" cy="270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0" name="Rectangle 149"/>
          <p:cNvSpPr/>
          <p:nvPr/>
        </p:nvSpPr>
        <p:spPr>
          <a:xfrm>
            <a:off x="3318165" y="3392644"/>
            <a:ext cx="623450" cy="32558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1" name="Rectangle 150"/>
          <p:cNvSpPr/>
          <p:nvPr/>
        </p:nvSpPr>
        <p:spPr>
          <a:xfrm>
            <a:off x="3262745" y="3905264"/>
            <a:ext cx="741215" cy="42949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52" name="Rectangle 151"/>
          <p:cNvSpPr/>
          <p:nvPr/>
        </p:nvSpPr>
        <p:spPr>
          <a:xfrm>
            <a:off x="3172690" y="4494079"/>
            <a:ext cx="914400" cy="568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53" name="Straight Arrow Connector 152"/>
          <p:cNvCxnSpPr/>
          <p:nvPr/>
        </p:nvCxnSpPr>
        <p:spPr>
          <a:xfrm flipV="1">
            <a:off x="4267200" y="2762259"/>
            <a:ext cx="0" cy="2362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/>
          <p:cNvGrpSpPr/>
          <p:nvPr/>
        </p:nvGrpSpPr>
        <p:grpSpPr>
          <a:xfrm>
            <a:off x="7162800" y="2908130"/>
            <a:ext cx="1219200" cy="3276600"/>
            <a:chOff x="7162800" y="2888675"/>
            <a:chExt cx="1219200" cy="3276600"/>
          </a:xfrm>
        </p:grpSpPr>
        <p:grpSp>
          <p:nvGrpSpPr>
            <p:cNvPr id="68" name="Group 44"/>
            <p:cNvGrpSpPr/>
            <p:nvPr/>
          </p:nvGrpSpPr>
          <p:grpSpPr>
            <a:xfrm>
              <a:off x="7162800" y="2888675"/>
              <a:ext cx="1219200" cy="3276600"/>
              <a:chOff x="7162800" y="2819400"/>
              <a:chExt cx="1219200" cy="3276600"/>
            </a:xfrm>
          </p:grpSpPr>
          <p:sp>
            <p:nvSpPr>
              <p:cNvPr id="76" name="Oval 75"/>
              <p:cNvSpPr/>
              <p:nvPr/>
            </p:nvSpPr>
            <p:spPr>
              <a:xfrm>
                <a:off x="7543800" y="3063766"/>
                <a:ext cx="304800" cy="29595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smtClean="0">
                    <a:solidFill>
                      <a:schemeClr val="tx1"/>
                    </a:solidFill>
                  </a:rPr>
                  <a:t>=</a:t>
                </a:r>
                <a:endParaRPr lang="en-US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229600" y="2819400"/>
                <a:ext cx="152400" cy="32766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Left Arrow 77"/>
              <p:cNvSpPr/>
              <p:nvPr/>
            </p:nvSpPr>
            <p:spPr>
              <a:xfrm>
                <a:off x="7848600" y="3092668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ight Arrow 78"/>
              <p:cNvSpPr/>
              <p:nvPr/>
            </p:nvSpPr>
            <p:spPr>
              <a:xfrm>
                <a:off x="7162800" y="3108434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Left Arrow 79"/>
              <p:cNvSpPr/>
              <p:nvPr/>
            </p:nvSpPr>
            <p:spPr>
              <a:xfrm>
                <a:off x="7848600" y="3489434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ight Arrow 80"/>
              <p:cNvSpPr/>
              <p:nvPr/>
            </p:nvSpPr>
            <p:spPr>
              <a:xfrm>
                <a:off x="7162800" y="3505200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Left Arrow 109"/>
              <p:cNvSpPr/>
              <p:nvPr/>
            </p:nvSpPr>
            <p:spPr>
              <a:xfrm>
                <a:off x="7848600" y="3854668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ight Arrow 110"/>
              <p:cNvSpPr/>
              <p:nvPr/>
            </p:nvSpPr>
            <p:spPr>
              <a:xfrm>
                <a:off x="7162800" y="3870434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Left Arrow 111"/>
              <p:cNvSpPr/>
              <p:nvPr/>
            </p:nvSpPr>
            <p:spPr>
              <a:xfrm>
                <a:off x="7848600" y="4235668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ight Arrow 112"/>
              <p:cNvSpPr/>
              <p:nvPr/>
            </p:nvSpPr>
            <p:spPr>
              <a:xfrm>
                <a:off x="7162800" y="4251434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Left Arrow 113"/>
              <p:cNvSpPr/>
              <p:nvPr/>
            </p:nvSpPr>
            <p:spPr>
              <a:xfrm>
                <a:off x="7848600" y="4616668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ight Arrow 114"/>
              <p:cNvSpPr/>
              <p:nvPr/>
            </p:nvSpPr>
            <p:spPr>
              <a:xfrm>
                <a:off x="7162800" y="4632434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Left Arrow 115"/>
              <p:cNvSpPr/>
              <p:nvPr/>
            </p:nvSpPr>
            <p:spPr>
              <a:xfrm>
                <a:off x="7848600" y="5013434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ight Arrow 116"/>
              <p:cNvSpPr/>
              <p:nvPr/>
            </p:nvSpPr>
            <p:spPr>
              <a:xfrm>
                <a:off x="7162800" y="5029200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Left Arrow 117"/>
              <p:cNvSpPr/>
              <p:nvPr/>
            </p:nvSpPr>
            <p:spPr>
              <a:xfrm>
                <a:off x="7848600" y="5394434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ight Arrow 141"/>
              <p:cNvSpPr/>
              <p:nvPr/>
            </p:nvSpPr>
            <p:spPr>
              <a:xfrm>
                <a:off x="7162800" y="5410200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Left Arrow 154"/>
              <p:cNvSpPr/>
              <p:nvPr/>
            </p:nvSpPr>
            <p:spPr>
              <a:xfrm>
                <a:off x="7848600" y="5788570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ight Arrow 155"/>
              <p:cNvSpPr/>
              <p:nvPr/>
            </p:nvSpPr>
            <p:spPr>
              <a:xfrm>
                <a:off x="7162800" y="5804336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" name="Oval 68"/>
            <p:cNvSpPr/>
            <p:nvPr/>
          </p:nvSpPr>
          <p:spPr>
            <a:xfrm>
              <a:off x="7543800" y="3514041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7543800" y="3895041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7543800" y="4277661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7543800" y="4657041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7543800" y="5057496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7543800" y="5438496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7543800" y="5830110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7" name="TextBox 156"/>
          <p:cNvSpPr txBox="1"/>
          <p:nvPr/>
        </p:nvSpPr>
        <p:spPr>
          <a:xfrm>
            <a:off x="209145" y="5231249"/>
            <a:ext cx="8686800" cy="116955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50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Hardware complexity increases with application/core count</a:t>
            </a:r>
            <a:endParaRPr lang="en-US" sz="3500" dirty="0">
              <a:solidFill>
                <a:srgbClr val="C000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2" grpId="1" animBg="1"/>
      <p:bldP spid="109" grpId="0"/>
      <p:bldP spid="141" grpId="1" animBg="1"/>
      <p:bldP spid="143" grpId="0"/>
      <p:bldP spid="144" grpId="0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-115110" y="1981200"/>
          <a:ext cx="4648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191000" y="1981200"/>
          <a:ext cx="5029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2558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Ranking Increases Hardware Complexity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51690" y="35675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8x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464290" y="282879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1.8x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2780490" y="3810000"/>
            <a:ext cx="1447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95310" y="3747650"/>
            <a:ext cx="1447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09145" y="5334000"/>
            <a:ext cx="8686800" cy="116955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50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Ranking-based application-aware schedulers incur high hardware cost</a:t>
            </a:r>
            <a:endParaRPr lang="en-US" sz="3500" dirty="0">
              <a:solidFill>
                <a:srgbClr val="C000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9710" y="1447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From synthesis of RTL implementations using a 32nm library</a:t>
            </a:r>
            <a:endParaRPr lang="en-US" sz="2400" i="1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408890" y="2590800"/>
            <a:ext cx="0" cy="2590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172200" y="2457855"/>
            <a:ext cx="0" cy="1371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Graphic spid="6" grpId="0" uiExpand="1">
        <p:bldSub>
          <a:bldChart bld="series"/>
        </p:bldSub>
      </p:bldGraphic>
      <p:bldP spid="14" grpId="0"/>
      <p:bldP spid="15" grpId="0"/>
      <p:bldP spid="16" grpId="0" animBg="1"/>
      <p:bldP spid="17" grpId="0" animBg="1"/>
      <p:bldP spid="18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Previous </a:t>
            </a:r>
            <a:br>
              <a:rPr lang="en-US" dirty="0" smtClean="0"/>
            </a:br>
            <a:r>
              <a:rPr lang="en-US" dirty="0" smtClean="0"/>
              <a:t>Application-aware Memory Schedulers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 marL="1200150" lvl="1" indent="-742950">
              <a:buNone/>
            </a:pPr>
            <a:endParaRPr lang="en-US" sz="3600" dirty="0" smtClean="0"/>
          </a:p>
          <a:p>
            <a:pPr marL="1200150" lvl="1" indent="-742950">
              <a:buNone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</a:t>
            </a:r>
            <a:r>
              <a:rPr lang="en-US" sz="3400" dirty="0" smtClean="0"/>
              <a:t> </a:t>
            </a:r>
            <a:r>
              <a:rPr lang="en-US" sz="3400" dirty="0" smtClean="0">
                <a:solidFill>
                  <a:srgbClr val="C00000"/>
                </a:solidFill>
              </a:rPr>
              <a:t>Full ranking increases hardware complexity </a:t>
            </a:r>
          </a:p>
          <a:p>
            <a:pPr marL="1200150" lvl="1" indent="-742950">
              <a:buNone/>
            </a:pPr>
            <a:r>
              <a:rPr lang="en-US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</a:t>
            </a:r>
            <a:r>
              <a:rPr lang="en-US" sz="3400" b="1" dirty="0" smtClean="0">
                <a:solidFill>
                  <a:srgbClr val="C00000"/>
                </a:solidFill>
              </a:rPr>
              <a:t>Full ranking causes unfair slowdowns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11938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Ranking Causes Unfair Slowdowns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15145" y="1371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GemsFDTD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7429500" y="2971800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hart 17"/>
          <p:cNvGraphicFramePr/>
          <p:nvPr/>
        </p:nvGraphicFramePr>
        <p:xfrm>
          <a:off x="0" y="1828800"/>
          <a:ext cx="88392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Rectangle 24"/>
          <p:cNvSpPr/>
          <p:nvPr/>
        </p:nvSpPr>
        <p:spPr>
          <a:xfrm>
            <a:off x="7391400" y="3048000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258765" y="1371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GemsFDTD</a:t>
            </a:r>
            <a:r>
              <a:rPr lang="en-US" sz="2400" dirty="0" smtClean="0"/>
              <a:t> </a:t>
            </a:r>
            <a:r>
              <a:rPr lang="en-US" sz="2400" i="1" dirty="0" smtClean="0"/>
              <a:t>(high memory intensity)</a:t>
            </a:r>
            <a:endParaRPr lang="en-US" sz="24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3463640" y="412865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sjeng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4381500" y="5867400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Chart 25"/>
          <p:cNvGraphicFramePr/>
          <p:nvPr/>
        </p:nvGraphicFramePr>
        <p:xfrm>
          <a:off x="0" y="4419600"/>
          <a:ext cx="87630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365330" y="4120809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sjeng</a:t>
            </a:r>
            <a:r>
              <a:rPr lang="en-US" sz="2400" dirty="0" smtClean="0"/>
              <a:t> </a:t>
            </a:r>
            <a:r>
              <a:rPr lang="en-US" sz="2400" i="1" dirty="0" smtClean="0"/>
              <a:t>(low memory intensity)</a:t>
            </a:r>
            <a:endParaRPr lang="en-US" sz="2400" i="1" dirty="0"/>
          </a:p>
        </p:txBody>
      </p:sp>
      <p:sp>
        <p:nvSpPr>
          <p:cNvPr id="29" name="Rectangle 28"/>
          <p:cNvSpPr/>
          <p:nvPr/>
        </p:nvSpPr>
        <p:spPr>
          <a:xfrm>
            <a:off x="7239000" y="5638800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Chart 29"/>
          <p:cNvGraphicFramePr/>
          <p:nvPr/>
        </p:nvGraphicFramePr>
        <p:xfrm>
          <a:off x="0" y="1828800"/>
          <a:ext cx="88392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2" name="Oval 31"/>
          <p:cNvSpPr/>
          <p:nvPr/>
        </p:nvSpPr>
        <p:spPr>
          <a:xfrm>
            <a:off x="3061855" y="3297380"/>
            <a:ext cx="9906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191000" y="3276600"/>
            <a:ext cx="7620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105400" y="3276600"/>
            <a:ext cx="17526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71855" y="4774049"/>
            <a:ext cx="8763000" cy="116955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500" i="1" dirty="0" smtClean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Full </a:t>
            </a:r>
            <a:r>
              <a:rPr lang="en-US" sz="3500" i="1" dirty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ordered ranking of </a:t>
            </a:r>
            <a:r>
              <a:rPr lang="en-US" sz="3500" i="1" dirty="0" smtClean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applications</a:t>
            </a:r>
            <a:endParaRPr lang="en-US" sz="3500" dirty="0" smtClean="0">
              <a:solidFill>
                <a:srgbClr val="C0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3500" dirty="0" err="1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GemsFDTD</a:t>
            </a:r>
            <a:r>
              <a:rPr lang="en-US" sz="350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 denied request service</a:t>
            </a:r>
            <a:endParaRPr lang="en-US" sz="3500" dirty="0">
              <a:solidFill>
                <a:srgbClr val="C000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advTm="4366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18" grpId="0" uiExpand="1">
        <p:bldSub>
          <a:bldChart bld="series"/>
        </p:bldSub>
      </p:bldGraphic>
      <p:bldP spid="25" grpId="0" animBg="1"/>
      <p:bldP spid="20" grpId="0"/>
      <p:bldP spid="19" grpId="0"/>
      <p:bldGraphic spid="26" grpId="0" uiExpand="1">
        <p:bldSub>
          <a:bldChart bld="series"/>
        </p:bldSub>
      </p:bldGraphic>
      <p:bldP spid="28" grpId="0"/>
      <p:bldP spid="29" grpId="0" animBg="1"/>
      <p:bldGraphic spid="30" grpId="0">
        <p:bldAsOne/>
      </p:bldGraphic>
      <p:bldP spid="32" grpId="0" animBg="1"/>
      <p:bldP spid="36" grpId="0" animBg="1"/>
      <p:bldP spid="37" grpId="0" animBg="1"/>
      <p:bldP spid="40" grpId="1" uiExpand="1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Causes Unfair Slowdowns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6455"/>
            <a:ext cx="2133600" cy="365125"/>
          </a:xfrm>
        </p:spPr>
        <p:txBody>
          <a:bodyPr/>
          <a:lstStyle/>
          <a:p>
            <a:fld id="{2CF4AA75-1AE0-4593-99DD-33F3F40BED72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985665"/>
          <a:ext cx="4419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648200" y="1985665"/>
          <a:ext cx="4495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752600" y="2290465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754090" y="4500265"/>
            <a:ext cx="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9145" y="5326904"/>
            <a:ext cx="8686800" cy="116955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50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Ranking-based application-aware schedulers cause unfair slowdowns</a:t>
            </a:r>
            <a:endParaRPr lang="en-US" sz="3500" dirty="0">
              <a:solidFill>
                <a:srgbClr val="C000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52400" y="133269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GemsFDTD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i="1" dirty="0" smtClean="0"/>
              <a:t>(high memory intensity)</a:t>
            </a:r>
            <a:endParaRPr lang="en-US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95800" y="1314855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sjeng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i="1" dirty="0" smtClean="0"/>
              <a:t>(low memory intensity)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Previous </a:t>
            </a:r>
            <a:br>
              <a:rPr lang="en-US" dirty="0" smtClean="0"/>
            </a:br>
            <a:r>
              <a:rPr lang="en-US" dirty="0" smtClean="0"/>
              <a:t>Application-aware Memory Schedulers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75" y="1600200"/>
            <a:ext cx="8915400" cy="4525963"/>
          </a:xfrm>
        </p:spPr>
        <p:txBody>
          <a:bodyPr/>
          <a:lstStyle/>
          <a:p>
            <a:pPr marL="1200150" lvl="1" indent="-742950">
              <a:buNone/>
            </a:pPr>
            <a:endParaRPr lang="en-US" sz="3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1200150" lvl="1" indent="-742950">
              <a:buNone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</a:t>
            </a:r>
            <a:r>
              <a:rPr lang="en-US" sz="3400" dirty="0" smtClean="0"/>
              <a:t> </a:t>
            </a:r>
            <a:r>
              <a:rPr lang="en-US" sz="3400" dirty="0" smtClean="0">
                <a:solidFill>
                  <a:srgbClr val="C00000"/>
                </a:solidFill>
              </a:rPr>
              <a:t>Full ranking increases hardware complexity </a:t>
            </a:r>
          </a:p>
          <a:p>
            <a:pPr marL="1200150" lvl="1" indent="-742950">
              <a:buNone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</a:t>
            </a:r>
            <a:r>
              <a:rPr lang="en-US" sz="3400" dirty="0" smtClean="0">
                <a:solidFill>
                  <a:srgbClr val="C00000"/>
                </a:solidFill>
              </a:rPr>
              <a:t>Full ranking causes unfair slowdowns</a:t>
            </a:r>
          </a:p>
          <a:p>
            <a:pPr marL="1200150" lvl="1" indent="-742950">
              <a:buNone/>
            </a:pPr>
            <a:endParaRPr lang="en-US" sz="3400" dirty="0" smtClean="0">
              <a:solidFill>
                <a:srgbClr val="C00000"/>
              </a:solidFill>
            </a:endParaRPr>
          </a:p>
          <a:p>
            <a:pPr marL="1200150" lvl="1" indent="-742950">
              <a:buNone/>
            </a:pPr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" y="1447800"/>
            <a:ext cx="9143968" cy="4953000"/>
          </a:xfrm>
          <a:prstGeom prst="rect">
            <a:avLst/>
          </a:prstGeom>
          <a:solidFill>
            <a:srgbClr val="FFFFFF">
              <a:lumMod val="95000"/>
              <a:alpha val="72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310" y="3962400"/>
            <a:ext cx="8610601" cy="20313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ahoma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Our Goal: Design a memory scheduler with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300" i="1" kern="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Low Complexity, High Performance, and Fairness</a:t>
            </a:r>
            <a:endParaRPr kumimoji="0" lang="en-US" sz="3300" b="0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ahoma"/>
              <a:ea typeface="Tahoma" pitchFamily="34" charset="0"/>
              <a:cs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7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Introduction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Problems with application-aware schedulers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/>
              <a:t>Key Observations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The Blacklisting Memory Scheduler Design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Evaluation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Conclusion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advTm="6875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900" dirty="0" smtClean="0"/>
              <a:t>Key Observation 1: Group Rather Than Rank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" i="1" dirty="0" smtClean="0">
                <a:solidFill>
                  <a:srgbClr val="C00000"/>
                </a:solidFill>
              </a:rPr>
              <a:t>Observation 1:</a:t>
            </a:r>
            <a:r>
              <a:rPr lang="en-US" sz="3000" i="1" dirty="0" smtClean="0"/>
              <a:t> Sufficient to separate applications into two groups, rather than do full ranking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09145" y="5486400"/>
            <a:ext cx="86868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i="1" dirty="0" smtClean="0">
                <a:solidFill>
                  <a:srgbClr val="C00000"/>
                </a:solidFill>
              </a:rPr>
              <a:t>Benefit 1: Low complexity compared to ranking</a:t>
            </a:r>
            <a:endParaRPr lang="en-US" sz="3500" i="1" dirty="0">
              <a:solidFill>
                <a:srgbClr val="C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25490" y="2362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Group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029200" y="3505200"/>
            <a:ext cx="1752600" cy="16764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7315200" y="3484420"/>
            <a:ext cx="1752600" cy="16764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5202385" y="3103415"/>
            <a:ext cx="1357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Vulnerable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781800" y="2799945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Interference</a:t>
            </a:r>
          </a:p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Causing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635" y="3810000"/>
            <a:ext cx="381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C00000"/>
                </a:solidFill>
              </a:rPr>
              <a:t>&gt;</a:t>
            </a:r>
            <a:endParaRPr lang="en-US" sz="5000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200" y="2362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Monitor  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71800" y="2372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Rank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72835" y="4918365"/>
            <a:ext cx="623450" cy="32558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817414" y="4357255"/>
            <a:ext cx="741215" cy="42949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983670" y="3920835"/>
            <a:ext cx="415636" cy="270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748145" y="3200400"/>
            <a:ext cx="914400" cy="568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3429000" y="3165765"/>
            <a:ext cx="415636" cy="270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3318165" y="3602185"/>
            <a:ext cx="623450" cy="32558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3262745" y="4114805"/>
            <a:ext cx="741215" cy="42949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3172690" y="4703620"/>
            <a:ext cx="914400" cy="568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4267200" y="2971800"/>
            <a:ext cx="0" cy="2362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514600" y="2789040"/>
            <a:ext cx="2209800" cy="2590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2667000" y="2750130"/>
            <a:ext cx="1981200" cy="26670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5604165" y="4419600"/>
            <a:ext cx="623450" cy="32558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5715000" y="3948545"/>
            <a:ext cx="415636" cy="270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7869379" y="4495800"/>
            <a:ext cx="741215" cy="42949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7772400" y="3733800"/>
            <a:ext cx="914400" cy="568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ransition advTm="689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6" grpId="0"/>
      <p:bldP spid="87" grpId="0" animBg="1"/>
      <p:bldP spid="88" grpId="0" animBg="1"/>
      <p:bldP spid="89" grpId="0"/>
      <p:bldP spid="90" grpId="0"/>
      <p:bldP spid="91" grpId="0"/>
      <p:bldP spid="42" grpId="0"/>
      <p:bldP spid="60" grpId="0"/>
      <p:bldP spid="62" grpId="0" animBg="1"/>
      <p:bldP spid="64" grpId="0" animBg="1"/>
      <p:bldP spid="65" grpId="0" animBg="1"/>
      <p:bldP spid="67" grpId="0" animBg="1"/>
      <p:bldP spid="68" grpId="0" animBg="1"/>
      <p:bldP spid="73" grpId="0" animBg="1"/>
      <p:bldP spid="74" grpId="0" animBg="1"/>
      <p:bldP spid="75" grpId="0" animBg="1"/>
      <p:bldP spid="83" grpId="0" animBg="1"/>
      <p:bldP spid="84" grpId="0" animBg="1"/>
      <p:bldP spid="85" grpId="0" animBg="1"/>
      <p:bldP spid="8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900" dirty="0" smtClean="0"/>
              <a:t>Key Observation 1: Group Rather Than Rank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429500" y="2971800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391400" y="3048000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33600" y="1443335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GemsFDTD</a:t>
            </a:r>
            <a:r>
              <a:rPr lang="en-US" sz="2400" dirty="0" smtClean="0"/>
              <a:t> </a:t>
            </a:r>
            <a:r>
              <a:rPr lang="en-US" sz="2400" i="1" dirty="0" smtClean="0"/>
              <a:t>(high memory intensity)</a:t>
            </a:r>
            <a:endParaRPr lang="en-US" sz="2400" i="1" dirty="0"/>
          </a:p>
        </p:txBody>
      </p:sp>
      <p:sp>
        <p:nvSpPr>
          <p:cNvPr id="36" name="Rectangle 35"/>
          <p:cNvSpPr/>
          <p:nvPr/>
        </p:nvSpPr>
        <p:spPr>
          <a:xfrm>
            <a:off x="4381500" y="5867400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8400" y="4114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sjeng</a:t>
            </a:r>
            <a:r>
              <a:rPr lang="en-US" sz="2400" dirty="0" smtClean="0"/>
              <a:t> </a:t>
            </a:r>
            <a:r>
              <a:rPr lang="en-US" sz="2400" i="1" dirty="0" smtClean="0"/>
              <a:t>(low memory intensity)</a:t>
            </a:r>
            <a:endParaRPr lang="en-US" sz="2400" i="1" dirty="0"/>
          </a:p>
        </p:txBody>
      </p:sp>
      <p:sp>
        <p:nvSpPr>
          <p:cNvPr id="39" name="Rectangle 38"/>
          <p:cNvSpPr/>
          <p:nvPr/>
        </p:nvSpPr>
        <p:spPr>
          <a:xfrm>
            <a:off x="7239000" y="5638800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381500" y="5861391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239000" y="5632791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" name="Chart 50"/>
          <p:cNvGraphicFramePr/>
          <p:nvPr/>
        </p:nvGraphicFramePr>
        <p:xfrm>
          <a:off x="83125" y="1752600"/>
          <a:ext cx="8717106" cy="2481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2" name="Chart 51"/>
          <p:cNvGraphicFramePr/>
          <p:nvPr/>
        </p:nvGraphicFramePr>
        <p:xfrm>
          <a:off x="83125" y="4343400"/>
          <a:ext cx="87630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3" name="Oval 52"/>
          <p:cNvSpPr/>
          <p:nvPr/>
        </p:nvSpPr>
        <p:spPr>
          <a:xfrm>
            <a:off x="3061855" y="3297380"/>
            <a:ext cx="9906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191000" y="3276600"/>
            <a:ext cx="7620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105400" y="3276600"/>
            <a:ext cx="17526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239000" y="31242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239000" y="57150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239000" y="3103420"/>
            <a:ext cx="12192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07820" y="4114800"/>
            <a:ext cx="86868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i="1" dirty="0" smtClean="0">
                <a:solidFill>
                  <a:srgbClr val="C00000"/>
                </a:solidFill>
              </a:rPr>
              <a:t>No denial of request service</a:t>
            </a:r>
            <a:endParaRPr lang="en-US" sz="35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689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9" grpId="0" animBg="1"/>
      <p:bldGraphic spid="51" grpId="0" uiExpand="1">
        <p:bldSub>
          <a:bldChart bld="series"/>
        </p:bldSub>
      </p:bldGraphic>
      <p:bldGraphic spid="52" grpId="0" uiExpand="1">
        <p:bldSub>
          <a:bldChart bld="series"/>
        </p:bldSub>
      </p:bldGraphic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7" grpId="0" animBg="1"/>
      <p:bldP spid="58" grpId="0" animBg="1"/>
      <p:bldP spid="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900" dirty="0" smtClean="0"/>
              <a:t>Key Observation 1: Group Rather Than Rank</a:t>
            </a:r>
            <a:endParaRPr lang="en-US" sz="3900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228600" y="2133600"/>
          <a:ext cx="4648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724400" y="2133600"/>
          <a:ext cx="4419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570690" y="5525310"/>
            <a:ext cx="79248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i="1" dirty="0" smtClean="0">
                <a:solidFill>
                  <a:srgbClr val="C00000"/>
                </a:solidFill>
              </a:rPr>
              <a:t>Benefit 2: Lower slowdowns than ranking</a:t>
            </a:r>
            <a:endParaRPr lang="en-US" sz="3500" i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52400" y="1378803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GemsFDTD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i="1" dirty="0" smtClean="0"/>
              <a:t>(high memory intensity)</a:t>
            </a:r>
            <a:endParaRPr lang="en-US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95800" y="1360968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sjeng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i="1" dirty="0" smtClean="0"/>
              <a:t>(low memory intensity)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Memory Interference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3400" i="1" dirty="0" smtClean="0">
                <a:solidFill>
                  <a:srgbClr val="C00000"/>
                </a:solidFill>
              </a:rPr>
              <a:t>Causes interference between applications’ requests</a:t>
            </a:r>
            <a:endParaRPr lang="en-US" sz="3400" i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69075"/>
            <a:ext cx="2133600" cy="365125"/>
          </a:xfrm>
        </p:spPr>
        <p:txBody>
          <a:bodyPr/>
          <a:lstStyle/>
          <a:p>
            <a:fld id="{2CF4AA75-1AE0-4593-99DD-33F3F40BED7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219200" y="2286000"/>
            <a:ext cx="838200" cy="76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62200" y="2286000"/>
            <a:ext cx="838200" cy="76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19200" y="3276600"/>
            <a:ext cx="838200" cy="76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362200" y="3276600"/>
            <a:ext cx="838200" cy="76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867400" y="2559268"/>
            <a:ext cx="1981200" cy="1219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Main Memory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Left-Right Arrow 10"/>
          <p:cNvSpPr/>
          <p:nvPr/>
        </p:nvSpPr>
        <p:spPr>
          <a:xfrm>
            <a:off x="3581400" y="2819400"/>
            <a:ext cx="1752600" cy="685800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3384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900" dirty="0" smtClean="0"/>
              <a:t>Key Observation 1: Group Rather Than Rank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" i="1" dirty="0" smtClean="0">
                <a:solidFill>
                  <a:srgbClr val="C00000"/>
                </a:solidFill>
              </a:rPr>
              <a:t>Observation 1:</a:t>
            </a:r>
            <a:r>
              <a:rPr lang="en-US" sz="3000" i="1" dirty="0" smtClean="0"/>
              <a:t> Sufficient to separate applications into two groups, rather than do full ranking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59335" y="5523690"/>
            <a:ext cx="7976685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i="1" dirty="0" smtClean="0">
                <a:solidFill>
                  <a:srgbClr val="0070C0"/>
                </a:solidFill>
              </a:rPr>
              <a:t>How to classify applications into groups?</a:t>
            </a:r>
            <a:endParaRPr lang="en-US" sz="3500" i="1" dirty="0">
              <a:solidFill>
                <a:srgbClr val="0070C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25490" y="239949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Group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029200" y="3542490"/>
            <a:ext cx="1752600" cy="16764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7315200" y="3521710"/>
            <a:ext cx="1752600" cy="16764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5202385" y="3140705"/>
            <a:ext cx="1357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Vulnerable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781800" y="2837235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Interference</a:t>
            </a:r>
          </a:p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Causing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858000" y="3847290"/>
            <a:ext cx="381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C00000"/>
                </a:solidFill>
              </a:rPr>
              <a:t>&gt;</a:t>
            </a:r>
            <a:endParaRPr lang="en-US" sz="5000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200" y="239949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Monitor  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71800" y="240967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Rank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72835" y="4955655"/>
            <a:ext cx="623450" cy="32558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817414" y="4394545"/>
            <a:ext cx="741215" cy="42949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983670" y="3958125"/>
            <a:ext cx="415636" cy="270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748145" y="3237690"/>
            <a:ext cx="914400" cy="568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3429000" y="3203055"/>
            <a:ext cx="415636" cy="270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3318165" y="3639475"/>
            <a:ext cx="623450" cy="32558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3262745" y="4152095"/>
            <a:ext cx="741215" cy="42949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3172690" y="4740910"/>
            <a:ext cx="914400" cy="568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4267200" y="3009090"/>
            <a:ext cx="0" cy="2362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514600" y="2819400"/>
            <a:ext cx="2209800" cy="2590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2667000" y="2787420"/>
            <a:ext cx="1981200" cy="26670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5604165" y="4456890"/>
            <a:ext cx="623450" cy="32558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5715000" y="3985835"/>
            <a:ext cx="415636" cy="270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7869379" y="4533090"/>
            <a:ext cx="741215" cy="42949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7772400" y="3771090"/>
            <a:ext cx="914400" cy="568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ransition advTm="689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Observation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500" i="1" dirty="0" smtClean="0">
                <a:solidFill>
                  <a:srgbClr val="C00000"/>
                </a:solidFill>
              </a:rPr>
              <a:t>Observation 2:</a:t>
            </a:r>
            <a:r>
              <a:rPr lang="en-US" sz="3500" i="1" dirty="0" smtClean="0"/>
              <a:t> Serving a large number of consecutive requests from an application causes interference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Basic Idea:</a:t>
            </a:r>
          </a:p>
          <a:p>
            <a:r>
              <a:rPr lang="en-US" i="1" dirty="0" smtClean="0">
                <a:solidFill>
                  <a:srgbClr val="0070C0"/>
                </a:solidFill>
              </a:rPr>
              <a:t>Group</a:t>
            </a:r>
            <a:r>
              <a:rPr lang="en-US" i="1" dirty="0" smtClean="0"/>
              <a:t> </a:t>
            </a:r>
            <a:r>
              <a:rPr lang="en-US" dirty="0" smtClean="0"/>
              <a:t>applications with a large number of consecutive requests as </a:t>
            </a:r>
            <a:r>
              <a:rPr lang="en-US" i="1" dirty="0" smtClean="0">
                <a:solidFill>
                  <a:srgbClr val="C00000"/>
                </a:solidFill>
              </a:rPr>
              <a:t>interference-causing</a:t>
            </a:r>
            <a:r>
              <a:rPr lang="en-US" i="1" dirty="0" smtClean="0"/>
              <a:t> </a:t>
            </a:r>
            <a:r>
              <a:rPr lang="en-US" i="1" dirty="0" smtClean="0">
                <a:sym typeface="Wingdings" pitchFamily="2" charset="2"/>
              </a:rPr>
              <a:t> Blacklisting</a:t>
            </a:r>
            <a:endParaRPr lang="en-US" i="1" dirty="0" smtClean="0"/>
          </a:p>
          <a:p>
            <a:r>
              <a:rPr lang="en-US" i="1" dirty="0" err="1" smtClean="0">
                <a:solidFill>
                  <a:srgbClr val="0070C0"/>
                </a:solidFill>
              </a:rPr>
              <a:t>Deprioritize</a:t>
            </a:r>
            <a:r>
              <a:rPr lang="en-US" i="1" dirty="0" smtClean="0"/>
              <a:t> </a:t>
            </a:r>
            <a:r>
              <a:rPr lang="en-US" dirty="0" smtClean="0"/>
              <a:t>blacklisted applications</a:t>
            </a:r>
          </a:p>
          <a:p>
            <a:r>
              <a:rPr lang="en-US" i="1" dirty="0" smtClean="0">
                <a:solidFill>
                  <a:srgbClr val="0070C0"/>
                </a:solidFill>
              </a:rPr>
              <a:t>Clear</a:t>
            </a:r>
            <a:r>
              <a:rPr lang="en-US" i="1" dirty="0" smtClean="0"/>
              <a:t> </a:t>
            </a:r>
            <a:r>
              <a:rPr lang="en-US" dirty="0" smtClean="0"/>
              <a:t>blacklist periodically (1000s of cycles)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Benefits:</a:t>
            </a:r>
          </a:p>
          <a:p>
            <a:r>
              <a:rPr lang="en-US" i="1" dirty="0" smtClean="0"/>
              <a:t>Lower complexity</a:t>
            </a:r>
          </a:p>
          <a:p>
            <a:r>
              <a:rPr lang="en-US" i="1" dirty="0" smtClean="0"/>
              <a:t>Finer grained grouping decisions </a:t>
            </a:r>
            <a:r>
              <a:rPr lang="en-US" i="1" dirty="0" smtClean="0">
                <a:sym typeface="Wingdings" pitchFamily="2" charset="2"/>
              </a:rPr>
              <a:t> Lower unfairness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advTm="1001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Introduction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Problems with application-aware schedulers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Key Observations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/>
              <a:t>The Blacklisting Memory Scheduler Design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Evaluation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Conclusion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 advTm="3015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Blacklisting Memory Scheduler (BLISS)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825585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1. Monitor </a:t>
            </a:r>
          </a:p>
        </p:txBody>
      </p:sp>
      <p:sp>
        <p:nvSpPr>
          <p:cNvPr id="7" name="Rectangle 6"/>
          <p:cNvSpPr/>
          <p:nvPr/>
        </p:nvSpPr>
        <p:spPr>
          <a:xfrm>
            <a:off x="3914602" y="3594536"/>
            <a:ext cx="685800" cy="381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AID2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0800" y="3689132"/>
            <a:ext cx="762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62800" y="3689132"/>
            <a:ext cx="1143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3" name="Group 9"/>
          <p:cNvGrpSpPr/>
          <p:nvPr/>
        </p:nvGrpSpPr>
        <p:grpSpPr>
          <a:xfrm>
            <a:off x="6477000" y="3179620"/>
            <a:ext cx="1828800" cy="390112"/>
            <a:chOff x="914400" y="3408220"/>
            <a:chExt cx="1828800" cy="390112"/>
          </a:xfrm>
        </p:grpSpPr>
        <p:sp>
          <p:nvSpPr>
            <p:cNvPr id="11" name="TextBox 10"/>
            <p:cNvSpPr txBox="1"/>
            <p:nvPr/>
          </p:nvSpPr>
          <p:spPr>
            <a:xfrm>
              <a:off x="914400" y="3429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AID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00200" y="340822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Blacklist</a:t>
              </a:r>
              <a:endParaRPr lang="en-US" b="1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400800" y="4070132"/>
            <a:ext cx="762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162800" y="4070132"/>
            <a:ext cx="1143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00800" y="4451132"/>
            <a:ext cx="762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62800" y="4451132"/>
            <a:ext cx="1143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00800" y="4832132"/>
            <a:ext cx="762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62800" y="4832132"/>
            <a:ext cx="1143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42096" y="3597166"/>
            <a:ext cx="685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AID1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77466" y="3597166"/>
            <a:ext cx="685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AID1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15466" y="3597166"/>
            <a:ext cx="685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AID1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2960" y="3597166"/>
            <a:ext cx="685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AID1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162800" y="4070132"/>
            <a:ext cx="1143000" cy="381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24200" y="4343400"/>
            <a:ext cx="1981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Last </a:t>
            </a:r>
            <a:r>
              <a:rPr lang="en-US" sz="2300" dirty="0" err="1" smtClean="0">
                <a:solidFill>
                  <a:schemeClr val="tx1"/>
                </a:solidFill>
              </a:rPr>
              <a:t>Req</a:t>
            </a:r>
            <a:r>
              <a:rPr lang="en-US" sz="2300" dirty="0" smtClean="0">
                <a:solidFill>
                  <a:schemeClr val="tx1"/>
                </a:solidFill>
              </a:rPr>
              <a:t> AID 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4343400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3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124200" y="4876800"/>
            <a:ext cx="19812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# Consecutive Requests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81600" y="4876800"/>
            <a:ext cx="6096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1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81600" y="4343400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2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181600" y="4343400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1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81600" y="4876800"/>
            <a:ext cx="6096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2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81600" y="4876800"/>
            <a:ext cx="6096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3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81600" y="4876800"/>
            <a:ext cx="6096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4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81600" y="4876800"/>
            <a:ext cx="609600" cy="6858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rgbClr val="C00000"/>
                </a:solidFill>
              </a:rPr>
              <a:t>4</a:t>
            </a:r>
            <a:endParaRPr lang="en-US" sz="2300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19800" y="1848255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2. Blacklist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86102" y="4953000"/>
            <a:ext cx="1981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Last </a:t>
            </a:r>
            <a:r>
              <a:rPr lang="en-US" sz="2300" dirty="0" err="1" smtClean="0">
                <a:solidFill>
                  <a:schemeClr val="tx1"/>
                </a:solidFill>
              </a:rPr>
              <a:t>Req</a:t>
            </a:r>
            <a:r>
              <a:rPr lang="en-US" sz="2300" dirty="0" smtClean="0">
                <a:solidFill>
                  <a:schemeClr val="tx1"/>
                </a:solidFill>
              </a:rPr>
              <a:t> AID 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43502" y="4953000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3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86102" y="5486400"/>
            <a:ext cx="19812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# Consecutive Requests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543502" y="5486400"/>
            <a:ext cx="6096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1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24200" y="18389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2. Blacklist</a:t>
            </a:r>
            <a:endParaRPr lang="en-US" sz="2800" i="1" dirty="0"/>
          </a:p>
        </p:txBody>
      </p:sp>
      <p:sp>
        <p:nvSpPr>
          <p:cNvPr id="41" name="Rectangle 40"/>
          <p:cNvSpPr/>
          <p:nvPr/>
        </p:nvSpPr>
        <p:spPr>
          <a:xfrm>
            <a:off x="3581400" y="4724400"/>
            <a:ext cx="762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343400" y="4724400"/>
            <a:ext cx="1143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0" name="Group 42"/>
          <p:cNvGrpSpPr/>
          <p:nvPr/>
        </p:nvGrpSpPr>
        <p:grpSpPr>
          <a:xfrm>
            <a:off x="3657600" y="4235668"/>
            <a:ext cx="1828800" cy="370967"/>
            <a:chOff x="914400" y="3429000"/>
            <a:chExt cx="1828800" cy="370967"/>
          </a:xfrm>
        </p:grpSpPr>
        <p:sp>
          <p:nvSpPr>
            <p:cNvPr id="44" name="TextBox 43"/>
            <p:cNvSpPr txBox="1"/>
            <p:nvPr/>
          </p:nvSpPr>
          <p:spPr>
            <a:xfrm>
              <a:off x="914400" y="3429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AID</a:t>
              </a:r>
              <a:endParaRPr lang="en-US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00200" y="3430635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Blacklist</a:t>
              </a:r>
              <a:endParaRPr lang="en-US" b="1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581400" y="5105400"/>
            <a:ext cx="762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581400" y="5486400"/>
            <a:ext cx="762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343400" y="5486400"/>
            <a:ext cx="1143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81400" y="5867400"/>
            <a:ext cx="762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343400" y="5867400"/>
            <a:ext cx="1143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343400" y="5105400"/>
            <a:ext cx="1143000" cy="381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76600" y="18288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1. Monitor </a:t>
            </a:r>
          </a:p>
        </p:txBody>
      </p:sp>
      <p:grpSp>
        <p:nvGrpSpPr>
          <p:cNvPr id="43" name="Group 53"/>
          <p:cNvGrpSpPr/>
          <p:nvPr/>
        </p:nvGrpSpPr>
        <p:grpSpPr>
          <a:xfrm>
            <a:off x="6043954" y="2924502"/>
            <a:ext cx="1841936" cy="375065"/>
            <a:chOff x="1143000" y="3429000"/>
            <a:chExt cx="1841936" cy="375065"/>
          </a:xfrm>
        </p:grpSpPr>
        <p:sp>
          <p:nvSpPr>
            <p:cNvPr id="55" name="TextBox 54"/>
            <p:cNvSpPr txBox="1"/>
            <p:nvPr/>
          </p:nvSpPr>
          <p:spPr>
            <a:xfrm>
              <a:off x="1143000" y="3429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/>
                <a:t>Req</a:t>
              </a:r>
              <a:endParaRPr lang="en-US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841936" y="3434733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Blacklist</a:t>
              </a:r>
              <a:endParaRPr lang="en-US" b="1" dirty="0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5867400" y="3429000"/>
            <a:ext cx="1752600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867400" y="3429000"/>
            <a:ext cx="1066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934200" y="3429000"/>
            <a:ext cx="685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867400" y="3810000"/>
            <a:ext cx="1066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934200" y="3810000"/>
            <a:ext cx="685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867400" y="4191000"/>
            <a:ext cx="1066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934200" y="4191000"/>
            <a:ext cx="685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867400" y="4572000"/>
            <a:ext cx="1066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934200" y="4572000"/>
            <a:ext cx="685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67400" y="4953000"/>
            <a:ext cx="1066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5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934200" y="4953000"/>
            <a:ext cx="685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867400" y="5334000"/>
            <a:ext cx="1066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6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934200" y="5334000"/>
            <a:ext cx="685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867400" y="5715000"/>
            <a:ext cx="1066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7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934200" y="5715000"/>
            <a:ext cx="685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867400" y="6096000"/>
            <a:ext cx="1066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934200" y="6096000"/>
            <a:ext cx="685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19800" y="2514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Request Buffer</a:t>
            </a:r>
            <a:endParaRPr lang="en-US" b="1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7620000" y="3632387"/>
            <a:ext cx="4572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7606864" y="4018736"/>
            <a:ext cx="4572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606864" y="4399736"/>
            <a:ext cx="4572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7606864" y="4788523"/>
            <a:ext cx="4572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7606864" y="5161736"/>
            <a:ext cx="4572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606864" y="5542736"/>
            <a:ext cx="4572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606864" y="5923736"/>
            <a:ext cx="4572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7606864" y="6304736"/>
            <a:ext cx="4572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8064064" y="3448455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?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8064064" y="3837843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?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8064064" y="4235668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?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638800" y="1848255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3. Prioritize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3048000" y="23622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4. Clear Periodically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4343400" y="5105400"/>
            <a:ext cx="1143000" cy="381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38996" y="3265269"/>
            <a:ext cx="8666015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i="1" dirty="0" smtClean="0">
                <a:solidFill>
                  <a:srgbClr val="C00000"/>
                </a:solidFill>
              </a:rPr>
              <a:t>Simple and scalable design</a:t>
            </a:r>
            <a:endParaRPr lang="en-US" sz="3500" i="1" dirty="0">
              <a:solidFill>
                <a:srgbClr val="C00000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4710545" y="4710545"/>
            <a:ext cx="3810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5637180" y="1846635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3. Prioritize 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048000" y="23622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4. Clear Periodically</a:t>
            </a:r>
            <a:endParaRPr lang="en-US" sz="2800" i="1" dirty="0"/>
          </a:p>
        </p:txBody>
      </p:sp>
      <p:sp>
        <p:nvSpPr>
          <p:cNvPr id="99" name="TextBox 98"/>
          <p:cNvSpPr txBox="1"/>
          <p:nvPr/>
        </p:nvSpPr>
        <p:spPr>
          <a:xfrm>
            <a:off x="3276600" y="183898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1. Monitor </a:t>
            </a:r>
          </a:p>
        </p:txBody>
      </p:sp>
      <p:sp>
        <p:nvSpPr>
          <p:cNvPr id="101" name="Oval 100"/>
          <p:cNvSpPr/>
          <p:nvPr/>
        </p:nvSpPr>
        <p:spPr>
          <a:xfrm>
            <a:off x="8059365" y="461253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?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8062444" y="499029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?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8062444" y="5379678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?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8062444" y="5777503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?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8057745" y="6154365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chemeClr val="tx1"/>
                </a:solidFill>
              </a:rPr>
              <a:t>?</a:t>
            </a:r>
            <a:endParaRPr lang="en-US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496697"/>
      </p:ext>
    </p:extLst>
  </p:cSld>
  <p:clrMapOvr>
    <a:masterClrMapping/>
  </p:clrMapOvr>
  <p:transition advTm="1499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13334 -7.40741E-7 " pathEditMode="relative" ptsTypes="AA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5 -3.7037E-6 L 0.21528 -3.7037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-7.40741E-7 L 0.29999 -7.40741E-7 " pathEditMode="relative" ptsTypes="AA">
                                      <p:cBhvr>
                                        <p:cTn id="7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-3.7037E-6 L 0.38472 -3.7037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7.40741E-7 L 0.46667 -7.40741E-7 " pathEditMode="relative" ptsTypes="AA">
                                      <p:cBhvr>
                                        <p:cTn id="10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7" grpId="1" animBg="1"/>
      <p:bldP spid="7" grpId="2" animBg="1"/>
      <p:bldP spid="7" grpId="3" animBg="1"/>
      <p:bldP spid="8" grpId="0" animBg="1"/>
      <p:bldP spid="9" grpId="0" animBg="1"/>
      <p:bldP spid="13" grpId="0" animBg="1"/>
      <p:bldP spid="14" grpId="0" animBg="1"/>
      <p:bldP spid="14" grpId="1" animBg="1"/>
      <p:bldP spid="15" grpId="0" animBg="1"/>
      <p:bldP spid="16" grpId="0" animBg="1"/>
      <p:bldP spid="17" grpId="0" animBg="1"/>
      <p:bldP spid="18" grpId="0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5" grpId="2" animBg="1"/>
      <p:bldP spid="26" grpId="0" animBg="1"/>
      <p:bldP spid="26" grpId="1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3" grpId="0" animBg="1"/>
      <p:bldP spid="33" grpId="1" animBg="1"/>
      <p:bldP spid="34" grpId="0"/>
      <p:bldP spid="34" grpId="1"/>
      <p:bldP spid="36" grpId="0" animBg="1"/>
      <p:bldP spid="37" grpId="0" animBg="1"/>
      <p:bldP spid="38" grpId="0" animBg="1"/>
      <p:bldP spid="39" grpId="0" animBg="1"/>
      <p:bldP spid="40" grpId="0"/>
      <p:bldP spid="52" grpId="0" animBg="1"/>
      <p:bldP spid="52" grpId="1" animBg="1"/>
      <p:bldP spid="53" grpId="0"/>
      <p:bldP spid="53" grpId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/>
      <p:bldP spid="83" grpId="0" animBg="1"/>
      <p:bldP spid="84" grpId="0" animBg="1"/>
      <p:bldP spid="85" grpId="0" animBg="1"/>
      <p:bldP spid="91" grpId="0"/>
      <p:bldP spid="91" grpId="1"/>
      <p:bldP spid="92" grpId="0"/>
      <p:bldP spid="92" grpId="1"/>
      <p:bldP spid="93" grpId="0" animBg="1"/>
      <p:bldP spid="94" grpId="0" animBg="1"/>
      <p:bldP spid="95" grpId="0" animBg="1"/>
      <p:bldP spid="97" grpId="0"/>
      <p:bldP spid="98" grpId="0"/>
      <p:bldP spid="99" grpId="0"/>
      <p:bldP spid="99" grpId="1"/>
      <p:bldP spid="101" grpId="0" animBg="1"/>
      <p:bldP spid="102" grpId="0" animBg="1"/>
      <p:bldP spid="103" grpId="0" animBg="1"/>
      <p:bldP spid="104" grpId="0" animBg="1"/>
      <p:bldP spid="10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Introduction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Problems with application-aware schedulers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Key Observations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The Blacklisting Memory Scheduler Design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/>
              <a:t>Evaluation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Conclusion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 advTm="5062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Configuration of our simulated baseline system</a:t>
            </a:r>
          </a:p>
          <a:p>
            <a:pPr lvl="1"/>
            <a:r>
              <a:rPr lang="en-US" sz="2600" dirty="0" smtClean="0"/>
              <a:t>24 cores</a:t>
            </a:r>
          </a:p>
          <a:p>
            <a:pPr lvl="1"/>
            <a:r>
              <a:rPr lang="en-US" sz="2600" dirty="0" smtClean="0"/>
              <a:t>4 channels, 8 banks/channel</a:t>
            </a:r>
          </a:p>
          <a:p>
            <a:pPr lvl="1"/>
            <a:r>
              <a:rPr lang="en-US" sz="2600" dirty="0" smtClean="0"/>
              <a:t>DDR3 1066 DRAM </a:t>
            </a:r>
          </a:p>
          <a:p>
            <a:pPr lvl="1"/>
            <a:r>
              <a:rPr lang="en-US" sz="2600" dirty="0" smtClean="0"/>
              <a:t>512 KB private cache/core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Workloads</a:t>
            </a:r>
          </a:p>
          <a:p>
            <a:pPr lvl="1"/>
            <a:r>
              <a:rPr lang="en-US" sz="2600" dirty="0" smtClean="0"/>
              <a:t>SPEC CPU2006, TPC-C, </a:t>
            </a:r>
            <a:r>
              <a:rPr lang="en-US" sz="2600" dirty="0" err="1" smtClean="0"/>
              <a:t>Matlab</a:t>
            </a:r>
            <a:r>
              <a:rPr lang="en-US" sz="2600" dirty="0" smtClean="0"/>
              <a:t> , NAS</a:t>
            </a:r>
          </a:p>
          <a:p>
            <a:pPr lvl="1"/>
            <a:r>
              <a:rPr lang="en-US" sz="2600" dirty="0" smtClean="0"/>
              <a:t>80 </a:t>
            </a:r>
            <a:r>
              <a:rPr lang="en-US" sz="2600" dirty="0" err="1" smtClean="0"/>
              <a:t>multiprogrammed</a:t>
            </a:r>
            <a:r>
              <a:rPr lang="en-US" sz="2600" dirty="0" smtClean="0"/>
              <a:t> workloads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advTm="29922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System Performance:</a:t>
            </a:r>
          </a:p>
          <a:p>
            <a:endParaRPr lang="en-US" dirty="0" smtClean="0"/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Fairness: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Complexity:</a:t>
            </a:r>
          </a:p>
          <a:p>
            <a:pPr lvl="1">
              <a:buNone/>
            </a:pPr>
            <a:r>
              <a:rPr lang="en-US" sz="2300" dirty="0" smtClean="0"/>
              <a:t>Critical path latency and area from synthesis with 32 nm library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92936" y="2209800"/>
          <a:ext cx="3783012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18" name="Equation" r:id="rId4" imgW="2374900" imgH="520700" progId="Equation.3">
                  <p:embed/>
                </p:oleObj>
              </mc:Choice>
              <mc:Fallback>
                <p:oleObj name="Equation" r:id="rId4" imgW="2374900" imgH="5207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36" y="2209800"/>
                        <a:ext cx="3783012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974725" y="3904473"/>
          <a:ext cx="4308475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19" name="Equation" r:id="rId6" imgW="2705100" imgH="495300" progId="Equation.3">
                  <p:embed/>
                </p:oleObj>
              </mc:Choice>
              <mc:Fallback>
                <p:oleObj name="Equation" r:id="rId6" imgW="2705100" imgH="4953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3904473"/>
                        <a:ext cx="4308475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 advTm="27797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Memory Schedulers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2120"/>
            <a:ext cx="8610600" cy="533968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FRFCFS</a:t>
            </a:r>
            <a:r>
              <a:rPr lang="en-US" sz="21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[</a:t>
            </a:r>
            <a:r>
              <a:rPr lang="en-US" sz="2400" dirty="0" err="1" smtClean="0"/>
              <a:t>Zuravleff</a:t>
            </a:r>
            <a:r>
              <a:rPr lang="en-US" sz="2400" dirty="0" smtClean="0"/>
              <a:t> and Robinson, US Patent 1997, </a:t>
            </a:r>
            <a:r>
              <a:rPr lang="en-US" sz="2400" dirty="0" err="1" smtClean="0"/>
              <a:t>Rixner</a:t>
            </a:r>
            <a:r>
              <a:rPr lang="en-US" sz="2400" dirty="0" smtClean="0"/>
              <a:t> et al., ISCA 2000]</a:t>
            </a:r>
          </a:p>
          <a:p>
            <a:pPr lvl="1"/>
            <a:r>
              <a:rPr lang="en-US" sz="2400" dirty="0" smtClean="0"/>
              <a:t>Prioritizes row-buffer hits and older requests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FRFCFS-Cap </a:t>
            </a:r>
            <a:r>
              <a:rPr lang="en-US" sz="2400" dirty="0" smtClean="0"/>
              <a:t>[</a:t>
            </a:r>
            <a:r>
              <a:rPr lang="en-US" sz="2400" dirty="0" err="1" smtClean="0"/>
              <a:t>Mutlu</a:t>
            </a:r>
            <a:r>
              <a:rPr lang="en-US" sz="2400" dirty="0" smtClean="0"/>
              <a:t> and </a:t>
            </a:r>
            <a:r>
              <a:rPr lang="en-US" sz="2400" dirty="0" err="1" smtClean="0"/>
              <a:t>Moscibroda</a:t>
            </a:r>
            <a:r>
              <a:rPr lang="en-US" sz="2400" dirty="0" smtClean="0"/>
              <a:t>, MICRO 2007]</a:t>
            </a:r>
          </a:p>
          <a:p>
            <a:pPr lvl="1"/>
            <a:r>
              <a:rPr lang="en-US" sz="2400" dirty="0" smtClean="0"/>
              <a:t>Caps number of consecutive row-buffer hits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PARBS</a:t>
            </a:r>
            <a:r>
              <a:rPr lang="en-US" dirty="0" smtClean="0"/>
              <a:t> </a:t>
            </a:r>
            <a:r>
              <a:rPr lang="en-US" sz="2400" dirty="0" smtClean="0"/>
              <a:t>[</a:t>
            </a:r>
            <a:r>
              <a:rPr lang="en-US" sz="2400" dirty="0" err="1" smtClean="0"/>
              <a:t>Mutlu</a:t>
            </a:r>
            <a:r>
              <a:rPr lang="en-US" sz="2400" dirty="0" smtClean="0"/>
              <a:t> and </a:t>
            </a:r>
            <a:r>
              <a:rPr lang="en-US" sz="2400" dirty="0" err="1" smtClean="0"/>
              <a:t>Moscibroda</a:t>
            </a:r>
            <a:r>
              <a:rPr lang="en-US" sz="2400" dirty="0" smtClean="0"/>
              <a:t>, ISCA 2008]</a:t>
            </a:r>
          </a:p>
          <a:p>
            <a:pPr lvl="1"/>
            <a:r>
              <a:rPr lang="en-US" sz="2400" dirty="0" smtClean="0"/>
              <a:t>Batches oldest requests from each application; prioritizes batch</a:t>
            </a:r>
          </a:p>
          <a:p>
            <a:pPr lvl="1"/>
            <a:r>
              <a:rPr lang="en-US" sz="2400" dirty="0" smtClean="0"/>
              <a:t>Employs ranking within a batch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ATLAS</a:t>
            </a:r>
            <a:r>
              <a:rPr lang="en-US" sz="21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[Kim et al., HPCA 2010]</a:t>
            </a:r>
          </a:p>
          <a:p>
            <a:pPr lvl="1"/>
            <a:r>
              <a:rPr lang="en-US" sz="2400" dirty="0" smtClean="0"/>
              <a:t>Prioritizes applications  with low memory-intensity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TCM</a:t>
            </a:r>
            <a:r>
              <a:rPr lang="en-US" sz="21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[Kim et al., MICRO 2010]</a:t>
            </a:r>
          </a:p>
          <a:p>
            <a:pPr lvl="1"/>
            <a:r>
              <a:rPr lang="en-US" sz="2400" dirty="0" smtClean="0"/>
              <a:t>Always prioritizes low memory-intensity applications</a:t>
            </a:r>
          </a:p>
          <a:p>
            <a:pPr lvl="1"/>
            <a:r>
              <a:rPr lang="en-US" sz="2400" dirty="0" smtClean="0"/>
              <a:t>Shuffles thread ranks of high memory-intensity applications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6393980"/>
            <a:ext cx="2895600" cy="365125"/>
          </a:xfrm>
        </p:spPr>
        <p:txBody>
          <a:bodyPr/>
          <a:lstStyle/>
          <a:p>
            <a:pPr algn="r"/>
            <a:r>
              <a:rPr lang="en-US" altLang="en-US" sz="1400" dirty="0" smtClean="0">
                <a:solidFill>
                  <a:schemeClr val="tx1"/>
                </a:solidFill>
              </a:rPr>
              <a:t>                                                                 </a:t>
            </a:r>
            <a:fld id="{323594FA-E141-4234-AE05-360401972BE7}" type="slidenum">
              <a:rPr lang="en-US" altLang="en-US" sz="1400" smtClean="0">
                <a:solidFill>
                  <a:schemeClr val="tx1"/>
                </a:solidFill>
              </a:rPr>
              <a:pPr algn="r"/>
              <a:t>27</a:t>
            </a:fld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7800"/>
            <a:ext cx="9144000" cy="1828800"/>
          </a:xfrm>
          <a:prstGeom prst="rect">
            <a:avLst/>
          </a:prstGeom>
          <a:solidFill>
            <a:schemeClr val="bg2">
              <a:lumMod val="90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i="1" dirty="0" smtClean="0">
                <a:solidFill>
                  <a:schemeClr val="tx1"/>
                </a:solidFill>
              </a:rPr>
              <a:t>Application-unaware</a:t>
            </a:r>
          </a:p>
          <a:p>
            <a:pPr algn="ctr"/>
            <a:r>
              <a:rPr lang="en-US" sz="3000" i="1" dirty="0" smtClean="0">
                <a:solidFill>
                  <a:srgbClr val="0070C0"/>
                </a:solidFill>
              </a:rPr>
              <a:t>+ Low complexity</a:t>
            </a:r>
          </a:p>
          <a:p>
            <a:pPr algn="ctr"/>
            <a:r>
              <a:rPr lang="en-US" sz="3000" i="1" dirty="0" smtClean="0">
                <a:solidFill>
                  <a:srgbClr val="C00000"/>
                </a:solidFill>
              </a:rPr>
              <a:t>- Low performance and fairness</a:t>
            </a:r>
            <a:endParaRPr lang="en-US" sz="3000" i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390090"/>
            <a:ext cx="9144000" cy="3200400"/>
          </a:xfrm>
          <a:prstGeom prst="rect">
            <a:avLst/>
          </a:prstGeom>
          <a:solidFill>
            <a:schemeClr val="bg2">
              <a:lumMod val="90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000" i="1" dirty="0" smtClean="0">
                <a:solidFill>
                  <a:prstClr val="black"/>
                </a:solidFill>
              </a:rPr>
              <a:t>Application-aware</a:t>
            </a:r>
          </a:p>
          <a:p>
            <a:pPr lvl="0" algn="ctr"/>
            <a:r>
              <a:rPr lang="en-US" sz="3000" i="1" dirty="0" smtClean="0">
                <a:solidFill>
                  <a:srgbClr val="0070C0"/>
                </a:solidFill>
              </a:rPr>
              <a:t>+ High performance and fairness</a:t>
            </a:r>
          </a:p>
          <a:p>
            <a:pPr lvl="0" algn="ctr"/>
            <a:r>
              <a:rPr lang="en-US" sz="3000" i="1" dirty="0" smtClean="0">
                <a:solidFill>
                  <a:srgbClr val="C00000"/>
                </a:solidFill>
              </a:rPr>
              <a:t>- High complexity</a:t>
            </a:r>
            <a:endParaRPr lang="en-US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536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and Fairness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1420080" y="1170700"/>
          <a:ext cx="6096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6307270" y="4113542"/>
            <a:ext cx="1138937" cy="745958"/>
            <a:chOff x="6307270" y="4113542"/>
            <a:chExt cx="1138937" cy="745958"/>
          </a:xfrm>
        </p:grpSpPr>
        <p:sp>
          <p:nvSpPr>
            <p:cNvPr id="6" name="Right Arrow 5"/>
            <p:cNvSpPr/>
            <p:nvPr/>
          </p:nvSpPr>
          <p:spPr>
            <a:xfrm rot="2594606">
              <a:off x="6349315" y="4113542"/>
              <a:ext cx="1054204" cy="74595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2531437">
              <a:off x="6307270" y="4242849"/>
              <a:ext cx="1138937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dirty="0" smtClean="0">
                  <a:latin typeface="Helvetica" pitchFamily="34" charset="0"/>
                  <a:cs typeface="Helvetica" pitchFamily="34" charset="0"/>
                </a:rPr>
                <a:t>Ideal</a:t>
              </a:r>
              <a:endParaRPr lang="en-US" sz="2500" b="1" dirty="0">
                <a:latin typeface="Helvetica" pitchFamily="34" charset="0"/>
                <a:cs typeface="Helvetica" pitchFamily="34" charset="0"/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4897570" y="4017810"/>
            <a:ext cx="84666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70755" y="3616030"/>
            <a:ext cx="677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5%</a:t>
            </a:r>
            <a:endParaRPr lang="en-US" sz="2400" i="1" dirty="0">
              <a:solidFill>
                <a:srgbClr val="C0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673425" y="3990100"/>
            <a:ext cx="0" cy="497305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11090" y="3997035"/>
            <a:ext cx="921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21%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2455" y="5410200"/>
            <a:ext cx="8610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3300" i="1" dirty="0" smtClean="0">
                <a:solidFill>
                  <a:srgbClr val="C00000"/>
                </a:solidFill>
              </a:rPr>
              <a:t>1. Blacklisting achieves the highest performance </a:t>
            </a:r>
          </a:p>
          <a:p>
            <a:pPr marL="514350" indent="-514350" algn="ctr"/>
            <a:r>
              <a:rPr lang="en-US" sz="3300" i="1" dirty="0" smtClean="0">
                <a:solidFill>
                  <a:srgbClr val="C00000"/>
                </a:solidFill>
              </a:rPr>
              <a:t>2. Blacklisting balances performance and fairness</a:t>
            </a:r>
            <a:endParaRPr lang="en-US" sz="33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690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P spid="14" grpId="0"/>
      <p:bldP spid="24" grpId="0" uiExpand="1" build="allAtOnce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059865" y="1239970"/>
          <a:ext cx="6858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>
            <a:off x="3394355" y="408015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85155" y="3498260"/>
            <a:ext cx="921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43%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39485" y="4059370"/>
            <a:ext cx="921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70%</a:t>
            </a:r>
            <a:endParaRPr lang="en-US" sz="2400" i="1" dirty="0">
              <a:solidFill>
                <a:srgbClr val="C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999010" y="3463625"/>
            <a:ext cx="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0790" y="5505855"/>
            <a:ext cx="8423565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i="1" dirty="0" smtClean="0">
                <a:solidFill>
                  <a:srgbClr val="C00000"/>
                </a:solidFill>
              </a:rPr>
              <a:t>Blacklisting reduces complexity significantly</a:t>
            </a:r>
            <a:endParaRPr lang="en-US" sz="3500" i="1" dirty="0">
              <a:solidFill>
                <a:srgbClr val="C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 rot="21433469">
            <a:off x="2447741" y="4310474"/>
            <a:ext cx="1134224" cy="745958"/>
            <a:chOff x="2447741" y="4324329"/>
            <a:chExt cx="1134224" cy="745958"/>
          </a:xfrm>
        </p:grpSpPr>
        <p:sp>
          <p:nvSpPr>
            <p:cNvPr id="16" name="Right Arrow 15"/>
            <p:cNvSpPr/>
            <p:nvPr/>
          </p:nvSpPr>
          <p:spPr>
            <a:xfrm rot="8237461">
              <a:off x="2447741" y="4324329"/>
              <a:ext cx="978897" cy="74595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 rot="19046852">
              <a:off x="2524388" y="4342619"/>
              <a:ext cx="1057577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dirty="0" smtClean="0">
                  <a:latin typeface="Helvetica" pitchFamily="34" charset="0"/>
                  <a:cs typeface="Helvetica" pitchFamily="34" charset="0"/>
                </a:rPr>
                <a:t>Ideal</a:t>
              </a:r>
              <a:endParaRPr lang="en-US" sz="2500" b="1" dirty="0">
                <a:latin typeface="Helvetica" pitchFamily="34" charset="0"/>
                <a:cs typeface="Helvetic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  <p:bldP spid="10" grpId="0"/>
      <p:bldP spid="11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Inter-Application Interference </a:t>
            </a:r>
            <a:br>
              <a:rPr lang="en-US" dirty="0" smtClean="0"/>
            </a:br>
            <a:r>
              <a:rPr lang="en-US" dirty="0" smtClean="0"/>
              <a:t>Results in Performance Degradation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3700" i="1" dirty="0" smtClean="0">
                <a:solidFill>
                  <a:srgbClr val="C00000"/>
                </a:solidFill>
              </a:rPr>
              <a:t>High application slowdowns due to interference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2133600" y="1981200"/>
          <a:ext cx="4953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 smtClean="0"/>
              <a:t>Performance vs. Fairness vs. Simplicity</a:t>
            </a:r>
            <a:endParaRPr lang="en-US" sz="3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3307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462" y="1600200"/>
            <a:ext cx="952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076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462" y="1600200"/>
            <a:ext cx="952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0765" name="Freeform 13"/>
          <p:cNvSpPr>
            <a:spLocks noEditPoints="1"/>
          </p:cNvSpPr>
          <p:nvPr/>
        </p:nvSpPr>
        <p:spPr bwMode="auto">
          <a:xfrm>
            <a:off x="485775" y="1930400"/>
            <a:ext cx="3944938" cy="4398963"/>
          </a:xfrm>
          <a:custGeom>
            <a:avLst/>
            <a:gdLst/>
            <a:ahLst/>
            <a:cxnLst>
              <a:cxn ang="0">
                <a:pos x="6399" y="3576"/>
              </a:cxn>
              <a:cxn ang="0">
                <a:pos x="6057" y="3368"/>
              </a:cxn>
              <a:cxn ang="0">
                <a:pos x="5666" y="3149"/>
              </a:cxn>
              <a:cxn ang="0">
                <a:pos x="5309" y="2968"/>
              </a:cxn>
              <a:cxn ang="0">
                <a:pos x="4980" y="2803"/>
              </a:cxn>
              <a:cxn ang="0">
                <a:pos x="4701" y="2647"/>
              </a:cxn>
              <a:cxn ang="0">
                <a:pos x="4477" y="2522"/>
              </a:cxn>
              <a:cxn ang="0">
                <a:pos x="4164" y="2329"/>
              </a:cxn>
              <a:cxn ang="0">
                <a:pos x="3822" y="2120"/>
              </a:cxn>
              <a:cxn ang="0">
                <a:pos x="3431" y="1901"/>
              </a:cxn>
              <a:cxn ang="0">
                <a:pos x="3074" y="1720"/>
              </a:cxn>
              <a:cxn ang="0">
                <a:pos x="2745" y="1555"/>
              </a:cxn>
              <a:cxn ang="0">
                <a:pos x="2465" y="1399"/>
              </a:cxn>
              <a:cxn ang="0">
                <a:pos x="2242" y="1274"/>
              </a:cxn>
              <a:cxn ang="0">
                <a:pos x="1928" y="1081"/>
              </a:cxn>
              <a:cxn ang="0">
                <a:pos x="1587" y="872"/>
              </a:cxn>
              <a:cxn ang="0">
                <a:pos x="1196" y="653"/>
              </a:cxn>
              <a:cxn ang="0">
                <a:pos x="839" y="472"/>
              </a:cxn>
              <a:cxn ang="0">
                <a:pos x="510" y="307"/>
              </a:cxn>
              <a:cxn ang="0">
                <a:pos x="230" y="151"/>
              </a:cxn>
              <a:cxn ang="0">
                <a:pos x="32" y="16"/>
              </a:cxn>
              <a:cxn ang="0">
                <a:pos x="16" y="384"/>
              </a:cxn>
              <a:cxn ang="0">
                <a:pos x="0" y="784"/>
              </a:cxn>
              <a:cxn ang="0">
                <a:pos x="0" y="1232"/>
              </a:cxn>
              <a:cxn ang="0">
                <a:pos x="16" y="1632"/>
              </a:cxn>
              <a:cxn ang="0">
                <a:pos x="32" y="2000"/>
              </a:cxn>
              <a:cxn ang="0">
                <a:pos x="32" y="2320"/>
              </a:cxn>
              <a:cxn ang="0">
                <a:pos x="32" y="2576"/>
              </a:cxn>
              <a:cxn ang="0">
                <a:pos x="16" y="2944"/>
              </a:cxn>
              <a:cxn ang="0">
                <a:pos x="0" y="3344"/>
              </a:cxn>
              <a:cxn ang="0">
                <a:pos x="0" y="3792"/>
              </a:cxn>
              <a:cxn ang="0">
                <a:pos x="16" y="4192"/>
              </a:cxn>
              <a:cxn ang="0">
                <a:pos x="32" y="4560"/>
              </a:cxn>
              <a:cxn ang="0">
                <a:pos x="32" y="4880"/>
              </a:cxn>
              <a:cxn ang="0">
                <a:pos x="32" y="5136"/>
              </a:cxn>
              <a:cxn ang="0">
                <a:pos x="16" y="5504"/>
              </a:cxn>
              <a:cxn ang="0">
                <a:pos x="0" y="5904"/>
              </a:cxn>
              <a:cxn ang="0">
                <a:pos x="0" y="6352"/>
              </a:cxn>
              <a:cxn ang="0">
                <a:pos x="16" y="6752"/>
              </a:cxn>
              <a:cxn ang="0">
                <a:pos x="32" y="7120"/>
              </a:cxn>
              <a:cxn ang="0">
                <a:pos x="8" y="7387"/>
              </a:cxn>
              <a:cxn ang="0">
                <a:pos x="346" y="7171"/>
              </a:cxn>
              <a:cxn ang="0">
                <a:pos x="625" y="7015"/>
              </a:cxn>
              <a:cxn ang="0">
                <a:pos x="849" y="6890"/>
              </a:cxn>
              <a:cxn ang="0">
                <a:pos x="1178" y="6725"/>
              </a:cxn>
              <a:cxn ang="0">
                <a:pos x="1535" y="6544"/>
              </a:cxn>
              <a:cxn ang="0">
                <a:pos x="1926" y="6326"/>
              </a:cxn>
              <a:cxn ang="0">
                <a:pos x="2268" y="6117"/>
              </a:cxn>
              <a:cxn ang="0">
                <a:pos x="2581" y="5923"/>
              </a:cxn>
              <a:cxn ang="0">
                <a:pos x="2861" y="5767"/>
              </a:cxn>
              <a:cxn ang="0">
                <a:pos x="3084" y="5643"/>
              </a:cxn>
              <a:cxn ang="0">
                <a:pos x="3413" y="5477"/>
              </a:cxn>
              <a:cxn ang="0">
                <a:pos x="3770" y="5296"/>
              </a:cxn>
              <a:cxn ang="0">
                <a:pos x="4162" y="5078"/>
              </a:cxn>
              <a:cxn ang="0">
                <a:pos x="4503" y="4869"/>
              </a:cxn>
              <a:cxn ang="0">
                <a:pos x="4817" y="4675"/>
              </a:cxn>
              <a:cxn ang="0">
                <a:pos x="5096" y="4519"/>
              </a:cxn>
              <a:cxn ang="0">
                <a:pos x="5320" y="4395"/>
              </a:cxn>
              <a:cxn ang="0">
                <a:pos x="5649" y="4229"/>
              </a:cxn>
              <a:cxn ang="0">
                <a:pos x="6006" y="4048"/>
              </a:cxn>
              <a:cxn ang="0">
                <a:pos x="6397" y="3830"/>
              </a:cxn>
            </a:cxnLst>
            <a:rect l="0" t="0" r="r" b="b"/>
            <a:pathLst>
              <a:path w="6627" h="7390">
                <a:moveTo>
                  <a:pt x="6601" y="3707"/>
                </a:moveTo>
                <a:lnTo>
                  <a:pt x="6545" y="3676"/>
                </a:lnTo>
                <a:cubicBezTo>
                  <a:pt x="6537" y="3672"/>
                  <a:pt x="6534" y="3662"/>
                  <a:pt x="6539" y="3654"/>
                </a:cubicBezTo>
                <a:cubicBezTo>
                  <a:pt x="6543" y="3647"/>
                  <a:pt x="6553" y="3644"/>
                  <a:pt x="6560" y="3648"/>
                </a:cubicBezTo>
                <a:lnTo>
                  <a:pt x="6616" y="3679"/>
                </a:lnTo>
                <a:cubicBezTo>
                  <a:pt x="6624" y="3684"/>
                  <a:pt x="6627" y="3694"/>
                  <a:pt x="6622" y="3701"/>
                </a:cubicBezTo>
                <a:cubicBezTo>
                  <a:pt x="6618" y="3709"/>
                  <a:pt x="6608" y="3712"/>
                  <a:pt x="6601" y="3707"/>
                </a:cubicBezTo>
                <a:close/>
                <a:moveTo>
                  <a:pt x="6489" y="3645"/>
                </a:moveTo>
                <a:lnTo>
                  <a:pt x="6433" y="3614"/>
                </a:lnTo>
                <a:cubicBezTo>
                  <a:pt x="6425" y="3610"/>
                  <a:pt x="6423" y="3600"/>
                  <a:pt x="6427" y="3592"/>
                </a:cubicBezTo>
                <a:cubicBezTo>
                  <a:pt x="6431" y="3584"/>
                  <a:pt x="6441" y="3582"/>
                  <a:pt x="6449" y="3586"/>
                </a:cubicBezTo>
                <a:lnTo>
                  <a:pt x="6505" y="3617"/>
                </a:lnTo>
                <a:cubicBezTo>
                  <a:pt x="6512" y="3621"/>
                  <a:pt x="6515" y="3631"/>
                  <a:pt x="6511" y="3639"/>
                </a:cubicBezTo>
                <a:cubicBezTo>
                  <a:pt x="6506" y="3647"/>
                  <a:pt x="6497" y="3649"/>
                  <a:pt x="6489" y="3645"/>
                </a:cubicBezTo>
                <a:close/>
                <a:moveTo>
                  <a:pt x="6377" y="3583"/>
                </a:moveTo>
                <a:lnTo>
                  <a:pt x="6321" y="3551"/>
                </a:lnTo>
                <a:cubicBezTo>
                  <a:pt x="6314" y="3547"/>
                  <a:pt x="6311" y="3537"/>
                  <a:pt x="6315" y="3530"/>
                </a:cubicBezTo>
                <a:cubicBezTo>
                  <a:pt x="6319" y="3522"/>
                  <a:pt x="6329" y="3519"/>
                  <a:pt x="6337" y="3524"/>
                </a:cubicBezTo>
                <a:lnTo>
                  <a:pt x="6393" y="3555"/>
                </a:lnTo>
                <a:cubicBezTo>
                  <a:pt x="6400" y="3559"/>
                  <a:pt x="6403" y="3569"/>
                  <a:pt x="6399" y="3576"/>
                </a:cubicBezTo>
                <a:cubicBezTo>
                  <a:pt x="6395" y="3584"/>
                  <a:pt x="6385" y="3587"/>
                  <a:pt x="6377" y="3583"/>
                </a:cubicBezTo>
                <a:close/>
                <a:moveTo>
                  <a:pt x="6265" y="3520"/>
                </a:moveTo>
                <a:lnTo>
                  <a:pt x="6209" y="3489"/>
                </a:lnTo>
                <a:cubicBezTo>
                  <a:pt x="6202" y="3485"/>
                  <a:pt x="6199" y="3475"/>
                  <a:pt x="6203" y="3467"/>
                </a:cubicBezTo>
                <a:cubicBezTo>
                  <a:pt x="6208" y="3460"/>
                  <a:pt x="6217" y="3457"/>
                  <a:pt x="6225" y="3461"/>
                </a:cubicBezTo>
                <a:lnTo>
                  <a:pt x="6281" y="3492"/>
                </a:lnTo>
                <a:cubicBezTo>
                  <a:pt x="6289" y="3497"/>
                  <a:pt x="6291" y="3506"/>
                  <a:pt x="6287" y="3514"/>
                </a:cubicBezTo>
                <a:cubicBezTo>
                  <a:pt x="6283" y="3522"/>
                  <a:pt x="6273" y="3525"/>
                  <a:pt x="6265" y="3520"/>
                </a:cubicBezTo>
                <a:close/>
                <a:moveTo>
                  <a:pt x="6154" y="3458"/>
                </a:moveTo>
                <a:lnTo>
                  <a:pt x="6098" y="3427"/>
                </a:lnTo>
                <a:cubicBezTo>
                  <a:pt x="6090" y="3422"/>
                  <a:pt x="6087" y="3413"/>
                  <a:pt x="6092" y="3405"/>
                </a:cubicBezTo>
                <a:cubicBezTo>
                  <a:pt x="6096" y="3397"/>
                  <a:pt x="6106" y="3394"/>
                  <a:pt x="6113" y="3399"/>
                </a:cubicBezTo>
                <a:lnTo>
                  <a:pt x="6169" y="3430"/>
                </a:lnTo>
                <a:cubicBezTo>
                  <a:pt x="6177" y="3434"/>
                  <a:pt x="6180" y="3444"/>
                  <a:pt x="6175" y="3452"/>
                </a:cubicBezTo>
                <a:cubicBezTo>
                  <a:pt x="6171" y="3459"/>
                  <a:pt x="6161" y="3462"/>
                  <a:pt x="6154" y="3458"/>
                </a:cubicBezTo>
                <a:close/>
                <a:moveTo>
                  <a:pt x="6042" y="3395"/>
                </a:moveTo>
                <a:lnTo>
                  <a:pt x="5986" y="3364"/>
                </a:lnTo>
                <a:cubicBezTo>
                  <a:pt x="5978" y="3360"/>
                  <a:pt x="5975" y="3350"/>
                  <a:pt x="5980" y="3343"/>
                </a:cubicBezTo>
                <a:cubicBezTo>
                  <a:pt x="5984" y="3335"/>
                  <a:pt x="5994" y="3332"/>
                  <a:pt x="6002" y="3336"/>
                </a:cubicBezTo>
                <a:lnTo>
                  <a:pt x="6057" y="3368"/>
                </a:lnTo>
                <a:cubicBezTo>
                  <a:pt x="6065" y="3372"/>
                  <a:pt x="6068" y="3382"/>
                  <a:pt x="6064" y="3389"/>
                </a:cubicBezTo>
                <a:cubicBezTo>
                  <a:pt x="6059" y="3397"/>
                  <a:pt x="6050" y="3400"/>
                  <a:pt x="6042" y="3395"/>
                </a:cubicBezTo>
                <a:close/>
                <a:moveTo>
                  <a:pt x="5930" y="3333"/>
                </a:moveTo>
                <a:lnTo>
                  <a:pt x="5874" y="3302"/>
                </a:lnTo>
                <a:cubicBezTo>
                  <a:pt x="5866" y="3298"/>
                  <a:pt x="5864" y="3288"/>
                  <a:pt x="5868" y="3280"/>
                </a:cubicBezTo>
                <a:cubicBezTo>
                  <a:pt x="5872" y="3272"/>
                  <a:pt x="5882" y="3270"/>
                  <a:pt x="5890" y="3274"/>
                </a:cubicBezTo>
                <a:lnTo>
                  <a:pt x="5946" y="3305"/>
                </a:lnTo>
                <a:cubicBezTo>
                  <a:pt x="5953" y="3309"/>
                  <a:pt x="5956" y="3319"/>
                  <a:pt x="5952" y="3327"/>
                </a:cubicBezTo>
                <a:cubicBezTo>
                  <a:pt x="5948" y="3335"/>
                  <a:pt x="5938" y="3337"/>
                  <a:pt x="5930" y="3333"/>
                </a:cubicBezTo>
                <a:close/>
                <a:moveTo>
                  <a:pt x="5818" y="3271"/>
                </a:moveTo>
                <a:lnTo>
                  <a:pt x="5762" y="3239"/>
                </a:lnTo>
                <a:cubicBezTo>
                  <a:pt x="5755" y="3235"/>
                  <a:pt x="5752" y="3225"/>
                  <a:pt x="5756" y="3218"/>
                </a:cubicBezTo>
                <a:cubicBezTo>
                  <a:pt x="5761" y="3210"/>
                  <a:pt x="5770" y="3207"/>
                  <a:pt x="5778" y="3212"/>
                </a:cubicBezTo>
                <a:lnTo>
                  <a:pt x="5834" y="3243"/>
                </a:lnTo>
                <a:cubicBezTo>
                  <a:pt x="5842" y="3247"/>
                  <a:pt x="5844" y="3257"/>
                  <a:pt x="5840" y="3265"/>
                </a:cubicBezTo>
                <a:cubicBezTo>
                  <a:pt x="5836" y="3272"/>
                  <a:pt x="5826" y="3275"/>
                  <a:pt x="5818" y="3271"/>
                </a:cubicBezTo>
                <a:close/>
                <a:moveTo>
                  <a:pt x="5707" y="3208"/>
                </a:moveTo>
                <a:lnTo>
                  <a:pt x="5651" y="3177"/>
                </a:lnTo>
                <a:cubicBezTo>
                  <a:pt x="5643" y="3173"/>
                  <a:pt x="5640" y="3163"/>
                  <a:pt x="5644" y="3155"/>
                </a:cubicBezTo>
                <a:cubicBezTo>
                  <a:pt x="5649" y="3148"/>
                  <a:pt x="5659" y="3145"/>
                  <a:pt x="5666" y="3149"/>
                </a:cubicBezTo>
                <a:lnTo>
                  <a:pt x="5722" y="3180"/>
                </a:lnTo>
                <a:cubicBezTo>
                  <a:pt x="5730" y="3185"/>
                  <a:pt x="5733" y="3194"/>
                  <a:pt x="5728" y="3202"/>
                </a:cubicBezTo>
                <a:cubicBezTo>
                  <a:pt x="5724" y="3210"/>
                  <a:pt x="5714" y="3213"/>
                  <a:pt x="5707" y="3208"/>
                </a:cubicBezTo>
                <a:close/>
                <a:moveTo>
                  <a:pt x="5595" y="3146"/>
                </a:moveTo>
                <a:lnTo>
                  <a:pt x="5539" y="3115"/>
                </a:lnTo>
                <a:cubicBezTo>
                  <a:pt x="5531" y="3110"/>
                  <a:pt x="5528" y="3101"/>
                  <a:pt x="5533" y="3093"/>
                </a:cubicBezTo>
                <a:cubicBezTo>
                  <a:pt x="5537" y="3085"/>
                  <a:pt x="5547" y="3082"/>
                  <a:pt x="5554" y="3087"/>
                </a:cubicBezTo>
                <a:lnTo>
                  <a:pt x="5610" y="3118"/>
                </a:lnTo>
                <a:cubicBezTo>
                  <a:pt x="5618" y="3122"/>
                  <a:pt x="5621" y="3132"/>
                  <a:pt x="5617" y="3140"/>
                </a:cubicBezTo>
                <a:cubicBezTo>
                  <a:pt x="5612" y="3147"/>
                  <a:pt x="5602" y="3150"/>
                  <a:pt x="5595" y="3146"/>
                </a:cubicBezTo>
                <a:close/>
                <a:moveTo>
                  <a:pt x="5483" y="3084"/>
                </a:moveTo>
                <a:lnTo>
                  <a:pt x="5427" y="3052"/>
                </a:lnTo>
                <a:cubicBezTo>
                  <a:pt x="5419" y="3048"/>
                  <a:pt x="5417" y="3038"/>
                  <a:pt x="5421" y="3031"/>
                </a:cubicBezTo>
                <a:cubicBezTo>
                  <a:pt x="5425" y="3023"/>
                  <a:pt x="5435" y="3020"/>
                  <a:pt x="5443" y="3024"/>
                </a:cubicBezTo>
                <a:lnTo>
                  <a:pt x="5499" y="3056"/>
                </a:lnTo>
                <a:cubicBezTo>
                  <a:pt x="5506" y="3060"/>
                  <a:pt x="5509" y="3070"/>
                  <a:pt x="5505" y="3077"/>
                </a:cubicBezTo>
                <a:cubicBezTo>
                  <a:pt x="5500" y="3085"/>
                  <a:pt x="5491" y="3088"/>
                  <a:pt x="5483" y="3084"/>
                </a:cubicBezTo>
                <a:close/>
                <a:moveTo>
                  <a:pt x="5371" y="3021"/>
                </a:moveTo>
                <a:lnTo>
                  <a:pt x="5315" y="2990"/>
                </a:lnTo>
                <a:cubicBezTo>
                  <a:pt x="5308" y="2986"/>
                  <a:pt x="5305" y="2976"/>
                  <a:pt x="5309" y="2968"/>
                </a:cubicBezTo>
                <a:cubicBezTo>
                  <a:pt x="5314" y="2960"/>
                  <a:pt x="5323" y="2958"/>
                  <a:pt x="5331" y="2962"/>
                </a:cubicBezTo>
                <a:lnTo>
                  <a:pt x="5387" y="2993"/>
                </a:lnTo>
                <a:cubicBezTo>
                  <a:pt x="5395" y="2997"/>
                  <a:pt x="5397" y="3007"/>
                  <a:pt x="5393" y="3015"/>
                </a:cubicBezTo>
                <a:cubicBezTo>
                  <a:pt x="5389" y="3023"/>
                  <a:pt x="5379" y="3025"/>
                  <a:pt x="5371" y="3021"/>
                </a:cubicBezTo>
                <a:close/>
                <a:moveTo>
                  <a:pt x="5259" y="2959"/>
                </a:moveTo>
                <a:lnTo>
                  <a:pt x="5204" y="2928"/>
                </a:lnTo>
                <a:cubicBezTo>
                  <a:pt x="5196" y="2923"/>
                  <a:pt x="5193" y="2913"/>
                  <a:pt x="5197" y="2906"/>
                </a:cubicBezTo>
                <a:cubicBezTo>
                  <a:pt x="5202" y="2898"/>
                  <a:pt x="5211" y="2895"/>
                  <a:pt x="5219" y="2900"/>
                </a:cubicBezTo>
                <a:lnTo>
                  <a:pt x="5275" y="2931"/>
                </a:lnTo>
                <a:cubicBezTo>
                  <a:pt x="5283" y="2935"/>
                  <a:pt x="5286" y="2945"/>
                  <a:pt x="5281" y="2953"/>
                </a:cubicBezTo>
                <a:cubicBezTo>
                  <a:pt x="5277" y="2960"/>
                  <a:pt x="5267" y="2963"/>
                  <a:pt x="5259" y="2959"/>
                </a:cubicBezTo>
                <a:close/>
                <a:moveTo>
                  <a:pt x="5148" y="2896"/>
                </a:moveTo>
                <a:lnTo>
                  <a:pt x="5092" y="2865"/>
                </a:lnTo>
                <a:cubicBezTo>
                  <a:pt x="5084" y="2861"/>
                  <a:pt x="5081" y="2851"/>
                  <a:pt x="5086" y="2843"/>
                </a:cubicBezTo>
                <a:cubicBezTo>
                  <a:pt x="5090" y="2836"/>
                  <a:pt x="5100" y="2833"/>
                  <a:pt x="5107" y="2837"/>
                </a:cubicBezTo>
                <a:lnTo>
                  <a:pt x="5163" y="2868"/>
                </a:lnTo>
                <a:cubicBezTo>
                  <a:pt x="5171" y="2873"/>
                  <a:pt x="5174" y="2882"/>
                  <a:pt x="5169" y="2890"/>
                </a:cubicBezTo>
                <a:cubicBezTo>
                  <a:pt x="5165" y="2898"/>
                  <a:pt x="5155" y="2901"/>
                  <a:pt x="5148" y="2896"/>
                </a:cubicBezTo>
                <a:close/>
                <a:moveTo>
                  <a:pt x="5036" y="2834"/>
                </a:moveTo>
                <a:lnTo>
                  <a:pt x="4980" y="2803"/>
                </a:lnTo>
                <a:cubicBezTo>
                  <a:pt x="4972" y="2798"/>
                  <a:pt x="4970" y="2789"/>
                  <a:pt x="4974" y="2781"/>
                </a:cubicBezTo>
                <a:cubicBezTo>
                  <a:pt x="4978" y="2773"/>
                  <a:pt x="4988" y="2770"/>
                  <a:pt x="4996" y="2775"/>
                </a:cubicBezTo>
                <a:lnTo>
                  <a:pt x="5052" y="2806"/>
                </a:lnTo>
                <a:cubicBezTo>
                  <a:pt x="5059" y="2810"/>
                  <a:pt x="5062" y="2820"/>
                  <a:pt x="5058" y="2828"/>
                </a:cubicBezTo>
                <a:cubicBezTo>
                  <a:pt x="5053" y="2835"/>
                  <a:pt x="5044" y="2838"/>
                  <a:pt x="5036" y="2834"/>
                </a:cubicBezTo>
                <a:close/>
                <a:moveTo>
                  <a:pt x="4924" y="2772"/>
                </a:moveTo>
                <a:lnTo>
                  <a:pt x="4868" y="2740"/>
                </a:lnTo>
                <a:cubicBezTo>
                  <a:pt x="4861" y="2736"/>
                  <a:pt x="4858" y="2726"/>
                  <a:pt x="4862" y="2719"/>
                </a:cubicBezTo>
                <a:cubicBezTo>
                  <a:pt x="4866" y="2711"/>
                  <a:pt x="4876" y="2708"/>
                  <a:pt x="4884" y="2712"/>
                </a:cubicBezTo>
                <a:lnTo>
                  <a:pt x="4940" y="2744"/>
                </a:lnTo>
                <a:cubicBezTo>
                  <a:pt x="4948" y="2748"/>
                  <a:pt x="4950" y="2758"/>
                  <a:pt x="4946" y="2765"/>
                </a:cubicBezTo>
                <a:cubicBezTo>
                  <a:pt x="4942" y="2773"/>
                  <a:pt x="4932" y="2776"/>
                  <a:pt x="4924" y="2772"/>
                </a:cubicBezTo>
                <a:close/>
                <a:moveTo>
                  <a:pt x="4812" y="2709"/>
                </a:moveTo>
                <a:lnTo>
                  <a:pt x="4757" y="2678"/>
                </a:lnTo>
                <a:cubicBezTo>
                  <a:pt x="4749" y="2674"/>
                  <a:pt x="4746" y="2664"/>
                  <a:pt x="4750" y="2656"/>
                </a:cubicBezTo>
                <a:cubicBezTo>
                  <a:pt x="4755" y="2648"/>
                  <a:pt x="4764" y="2646"/>
                  <a:pt x="4772" y="2650"/>
                </a:cubicBezTo>
                <a:lnTo>
                  <a:pt x="4828" y="2681"/>
                </a:lnTo>
                <a:cubicBezTo>
                  <a:pt x="4836" y="2686"/>
                  <a:pt x="4839" y="2695"/>
                  <a:pt x="4834" y="2703"/>
                </a:cubicBezTo>
                <a:cubicBezTo>
                  <a:pt x="4830" y="2711"/>
                  <a:pt x="4820" y="2713"/>
                  <a:pt x="4812" y="2709"/>
                </a:cubicBezTo>
                <a:close/>
                <a:moveTo>
                  <a:pt x="4701" y="2647"/>
                </a:moveTo>
                <a:lnTo>
                  <a:pt x="4645" y="2616"/>
                </a:lnTo>
                <a:cubicBezTo>
                  <a:pt x="4637" y="2611"/>
                  <a:pt x="4634" y="2602"/>
                  <a:pt x="4639" y="2594"/>
                </a:cubicBezTo>
                <a:cubicBezTo>
                  <a:pt x="4643" y="2586"/>
                  <a:pt x="4653" y="2583"/>
                  <a:pt x="4660" y="2588"/>
                </a:cubicBezTo>
                <a:lnTo>
                  <a:pt x="4716" y="2619"/>
                </a:lnTo>
                <a:cubicBezTo>
                  <a:pt x="4724" y="2623"/>
                  <a:pt x="4727" y="2633"/>
                  <a:pt x="4722" y="2641"/>
                </a:cubicBezTo>
                <a:cubicBezTo>
                  <a:pt x="4718" y="2648"/>
                  <a:pt x="4708" y="2651"/>
                  <a:pt x="4701" y="2647"/>
                </a:cubicBezTo>
                <a:close/>
                <a:moveTo>
                  <a:pt x="4589" y="2584"/>
                </a:moveTo>
                <a:lnTo>
                  <a:pt x="4533" y="2553"/>
                </a:lnTo>
                <a:cubicBezTo>
                  <a:pt x="4525" y="2549"/>
                  <a:pt x="4523" y="2539"/>
                  <a:pt x="4527" y="2531"/>
                </a:cubicBezTo>
                <a:cubicBezTo>
                  <a:pt x="4531" y="2524"/>
                  <a:pt x="4541" y="2521"/>
                  <a:pt x="4549" y="2525"/>
                </a:cubicBezTo>
                <a:lnTo>
                  <a:pt x="4605" y="2556"/>
                </a:lnTo>
                <a:cubicBezTo>
                  <a:pt x="4612" y="2561"/>
                  <a:pt x="4615" y="2570"/>
                  <a:pt x="4611" y="2578"/>
                </a:cubicBezTo>
                <a:cubicBezTo>
                  <a:pt x="4606" y="2586"/>
                  <a:pt x="4597" y="2589"/>
                  <a:pt x="4589" y="2584"/>
                </a:cubicBezTo>
                <a:close/>
                <a:moveTo>
                  <a:pt x="4477" y="2522"/>
                </a:moveTo>
                <a:lnTo>
                  <a:pt x="4421" y="2491"/>
                </a:lnTo>
                <a:cubicBezTo>
                  <a:pt x="4414" y="2486"/>
                  <a:pt x="4411" y="2477"/>
                  <a:pt x="4415" y="2469"/>
                </a:cubicBezTo>
                <a:cubicBezTo>
                  <a:pt x="4419" y="2461"/>
                  <a:pt x="4429" y="2459"/>
                  <a:pt x="4437" y="2463"/>
                </a:cubicBezTo>
                <a:lnTo>
                  <a:pt x="4493" y="2494"/>
                </a:lnTo>
                <a:cubicBezTo>
                  <a:pt x="4500" y="2498"/>
                  <a:pt x="4503" y="2508"/>
                  <a:pt x="4499" y="2516"/>
                </a:cubicBezTo>
                <a:cubicBezTo>
                  <a:pt x="4495" y="2524"/>
                  <a:pt x="4485" y="2526"/>
                  <a:pt x="4477" y="2522"/>
                </a:cubicBezTo>
                <a:close/>
                <a:moveTo>
                  <a:pt x="4365" y="2460"/>
                </a:moveTo>
                <a:lnTo>
                  <a:pt x="4309" y="2428"/>
                </a:lnTo>
                <a:cubicBezTo>
                  <a:pt x="4302" y="2424"/>
                  <a:pt x="4299" y="2414"/>
                  <a:pt x="4303" y="2407"/>
                </a:cubicBezTo>
                <a:cubicBezTo>
                  <a:pt x="4308" y="2399"/>
                  <a:pt x="4317" y="2396"/>
                  <a:pt x="4325" y="2400"/>
                </a:cubicBezTo>
                <a:lnTo>
                  <a:pt x="4381" y="2432"/>
                </a:lnTo>
                <a:cubicBezTo>
                  <a:pt x="4389" y="2436"/>
                  <a:pt x="4391" y="2446"/>
                  <a:pt x="4387" y="2453"/>
                </a:cubicBezTo>
                <a:cubicBezTo>
                  <a:pt x="4383" y="2461"/>
                  <a:pt x="4373" y="2464"/>
                  <a:pt x="4365" y="2460"/>
                </a:cubicBezTo>
                <a:close/>
                <a:moveTo>
                  <a:pt x="4254" y="2397"/>
                </a:moveTo>
                <a:lnTo>
                  <a:pt x="4198" y="2366"/>
                </a:lnTo>
                <a:cubicBezTo>
                  <a:pt x="4190" y="2362"/>
                  <a:pt x="4187" y="2352"/>
                  <a:pt x="4192" y="2344"/>
                </a:cubicBezTo>
                <a:cubicBezTo>
                  <a:pt x="4196" y="2337"/>
                  <a:pt x="4206" y="2334"/>
                  <a:pt x="4213" y="2338"/>
                </a:cubicBezTo>
                <a:lnTo>
                  <a:pt x="4269" y="2369"/>
                </a:lnTo>
                <a:cubicBezTo>
                  <a:pt x="4277" y="2374"/>
                  <a:pt x="4280" y="2383"/>
                  <a:pt x="4275" y="2391"/>
                </a:cubicBezTo>
                <a:cubicBezTo>
                  <a:pt x="4271" y="2399"/>
                  <a:pt x="4261" y="2402"/>
                  <a:pt x="4254" y="2397"/>
                </a:cubicBezTo>
                <a:close/>
                <a:moveTo>
                  <a:pt x="4142" y="2335"/>
                </a:moveTo>
                <a:lnTo>
                  <a:pt x="4086" y="2304"/>
                </a:lnTo>
                <a:cubicBezTo>
                  <a:pt x="4078" y="2299"/>
                  <a:pt x="4075" y="2290"/>
                  <a:pt x="4080" y="2282"/>
                </a:cubicBezTo>
                <a:cubicBezTo>
                  <a:pt x="4084" y="2274"/>
                  <a:pt x="4094" y="2271"/>
                  <a:pt x="4102" y="2276"/>
                </a:cubicBezTo>
                <a:lnTo>
                  <a:pt x="4157" y="2307"/>
                </a:lnTo>
                <a:cubicBezTo>
                  <a:pt x="4165" y="2311"/>
                  <a:pt x="4168" y="2321"/>
                  <a:pt x="4164" y="2329"/>
                </a:cubicBezTo>
                <a:cubicBezTo>
                  <a:pt x="4159" y="2336"/>
                  <a:pt x="4150" y="2339"/>
                  <a:pt x="4142" y="2335"/>
                </a:cubicBezTo>
                <a:close/>
                <a:moveTo>
                  <a:pt x="4030" y="2272"/>
                </a:moveTo>
                <a:lnTo>
                  <a:pt x="3974" y="2241"/>
                </a:lnTo>
                <a:cubicBezTo>
                  <a:pt x="3966" y="2237"/>
                  <a:pt x="3964" y="2227"/>
                  <a:pt x="3968" y="2219"/>
                </a:cubicBezTo>
                <a:cubicBezTo>
                  <a:pt x="3972" y="2212"/>
                  <a:pt x="3982" y="2209"/>
                  <a:pt x="3990" y="2213"/>
                </a:cubicBezTo>
                <a:lnTo>
                  <a:pt x="4046" y="2244"/>
                </a:lnTo>
                <a:cubicBezTo>
                  <a:pt x="4053" y="2249"/>
                  <a:pt x="4056" y="2259"/>
                  <a:pt x="4052" y="2266"/>
                </a:cubicBezTo>
                <a:cubicBezTo>
                  <a:pt x="4048" y="2274"/>
                  <a:pt x="4038" y="2277"/>
                  <a:pt x="4030" y="2272"/>
                </a:cubicBezTo>
                <a:close/>
                <a:moveTo>
                  <a:pt x="3918" y="2210"/>
                </a:moveTo>
                <a:lnTo>
                  <a:pt x="3862" y="2179"/>
                </a:lnTo>
                <a:cubicBezTo>
                  <a:pt x="3855" y="2175"/>
                  <a:pt x="3852" y="2165"/>
                  <a:pt x="3856" y="2157"/>
                </a:cubicBezTo>
                <a:cubicBezTo>
                  <a:pt x="3861" y="2149"/>
                  <a:pt x="3870" y="2147"/>
                  <a:pt x="3878" y="2151"/>
                </a:cubicBezTo>
                <a:lnTo>
                  <a:pt x="3934" y="2182"/>
                </a:lnTo>
                <a:cubicBezTo>
                  <a:pt x="3942" y="2186"/>
                  <a:pt x="3944" y="2196"/>
                  <a:pt x="3940" y="2204"/>
                </a:cubicBezTo>
                <a:cubicBezTo>
                  <a:pt x="3936" y="2212"/>
                  <a:pt x="3926" y="2214"/>
                  <a:pt x="3918" y="2210"/>
                </a:cubicBezTo>
                <a:close/>
                <a:moveTo>
                  <a:pt x="3807" y="2148"/>
                </a:moveTo>
                <a:lnTo>
                  <a:pt x="3751" y="2116"/>
                </a:lnTo>
                <a:cubicBezTo>
                  <a:pt x="3743" y="2112"/>
                  <a:pt x="3740" y="2102"/>
                  <a:pt x="3745" y="2095"/>
                </a:cubicBezTo>
                <a:cubicBezTo>
                  <a:pt x="3749" y="2087"/>
                  <a:pt x="3759" y="2084"/>
                  <a:pt x="3766" y="2088"/>
                </a:cubicBezTo>
                <a:lnTo>
                  <a:pt x="3822" y="2120"/>
                </a:lnTo>
                <a:cubicBezTo>
                  <a:pt x="3830" y="2124"/>
                  <a:pt x="3833" y="2134"/>
                  <a:pt x="3828" y="2141"/>
                </a:cubicBezTo>
                <a:cubicBezTo>
                  <a:pt x="3824" y="2149"/>
                  <a:pt x="3814" y="2152"/>
                  <a:pt x="3807" y="2148"/>
                </a:cubicBezTo>
                <a:close/>
                <a:moveTo>
                  <a:pt x="3695" y="2085"/>
                </a:moveTo>
                <a:lnTo>
                  <a:pt x="3639" y="2054"/>
                </a:lnTo>
                <a:cubicBezTo>
                  <a:pt x="3631" y="2050"/>
                  <a:pt x="3628" y="2040"/>
                  <a:pt x="3633" y="2032"/>
                </a:cubicBezTo>
                <a:cubicBezTo>
                  <a:pt x="3637" y="2025"/>
                  <a:pt x="3647" y="2022"/>
                  <a:pt x="3655" y="2026"/>
                </a:cubicBezTo>
                <a:lnTo>
                  <a:pt x="3710" y="2057"/>
                </a:lnTo>
                <a:cubicBezTo>
                  <a:pt x="3718" y="2062"/>
                  <a:pt x="3721" y="2071"/>
                  <a:pt x="3717" y="2079"/>
                </a:cubicBezTo>
                <a:cubicBezTo>
                  <a:pt x="3712" y="2087"/>
                  <a:pt x="3703" y="2090"/>
                  <a:pt x="3695" y="2085"/>
                </a:cubicBezTo>
                <a:close/>
                <a:moveTo>
                  <a:pt x="3583" y="2023"/>
                </a:moveTo>
                <a:lnTo>
                  <a:pt x="3527" y="1992"/>
                </a:lnTo>
                <a:cubicBezTo>
                  <a:pt x="3519" y="1987"/>
                  <a:pt x="3517" y="1978"/>
                  <a:pt x="3521" y="1970"/>
                </a:cubicBezTo>
                <a:cubicBezTo>
                  <a:pt x="3525" y="1962"/>
                  <a:pt x="3535" y="1959"/>
                  <a:pt x="3543" y="1964"/>
                </a:cubicBezTo>
                <a:lnTo>
                  <a:pt x="3599" y="1995"/>
                </a:lnTo>
                <a:cubicBezTo>
                  <a:pt x="3606" y="1999"/>
                  <a:pt x="3609" y="2009"/>
                  <a:pt x="3605" y="2017"/>
                </a:cubicBezTo>
                <a:cubicBezTo>
                  <a:pt x="3600" y="2024"/>
                  <a:pt x="3591" y="2027"/>
                  <a:pt x="3583" y="2023"/>
                </a:cubicBezTo>
                <a:close/>
                <a:moveTo>
                  <a:pt x="3471" y="1960"/>
                </a:moveTo>
                <a:lnTo>
                  <a:pt x="3415" y="1929"/>
                </a:lnTo>
                <a:cubicBezTo>
                  <a:pt x="3408" y="1925"/>
                  <a:pt x="3405" y="1915"/>
                  <a:pt x="3409" y="1907"/>
                </a:cubicBezTo>
                <a:cubicBezTo>
                  <a:pt x="3414" y="1900"/>
                  <a:pt x="3423" y="1897"/>
                  <a:pt x="3431" y="1901"/>
                </a:cubicBezTo>
                <a:lnTo>
                  <a:pt x="3487" y="1933"/>
                </a:lnTo>
                <a:cubicBezTo>
                  <a:pt x="3495" y="1937"/>
                  <a:pt x="3497" y="1947"/>
                  <a:pt x="3493" y="1954"/>
                </a:cubicBezTo>
                <a:cubicBezTo>
                  <a:pt x="3489" y="1962"/>
                  <a:pt x="3479" y="1965"/>
                  <a:pt x="3471" y="1960"/>
                </a:cubicBezTo>
                <a:close/>
                <a:moveTo>
                  <a:pt x="3360" y="1898"/>
                </a:moveTo>
                <a:lnTo>
                  <a:pt x="3304" y="1867"/>
                </a:lnTo>
                <a:cubicBezTo>
                  <a:pt x="3296" y="1863"/>
                  <a:pt x="3293" y="1853"/>
                  <a:pt x="3297" y="1845"/>
                </a:cubicBezTo>
                <a:cubicBezTo>
                  <a:pt x="3302" y="1837"/>
                  <a:pt x="3312" y="1835"/>
                  <a:pt x="3319" y="1839"/>
                </a:cubicBezTo>
                <a:lnTo>
                  <a:pt x="3375" y="1870"/>
                </a:lnTo>
                <a:cubicBezTo>
                  <a:pt x="3383" y="1874"/>
                  <a:pt x="3386" y="1884"/>
                  <a:pt x="3381" y="1892"/>
                </a:cubicBezTo>
                <a:cubicBezTo>
                  <a:pt x="3377" y="1900"/>
                  <a:pt x="3367" y="1902"/>
                  <a:pt x="3360" y="1898"/>
                </a:cubicBezTo>
                <a:close/>
                <a:moveTo>
                  <a:pt x="3248" y="1836"/>
                </a:moveTo>
                <a:lnTo>
                  <a:pt x="3192" y="1804"/>
                </a:lnTo>
                <a:cubicBezTo>
                  <a:pt x="3184" y="1800"/>
                  <a:pt x="3181" y="1790"/>
                  <a:pt x="3186" y="1783"/>
                </a:cubicBezTo>
                <a:cubicBezTo>
                  <a:pt x="3190" y="1775"/>
                  <a:pt x="3200" y="1772"/>
                  <a:pt x="3207" y="1777"/>
                </a:cubicBezTo>
                <a:lnTo>
                  <a:pt x="3263" y="1808"/>
                </a:lnTo>
                <a:cubicBezTo>
                  <a:pt x="3271" y="1812"/>
                  <a:pt x="3274" y="1822"/>
                  <a:pt x="3270" y="1829"/>
                </a:cubicBezTo>
                <a:cubicBezTo>
                  <a:pt x="3265" y="1837"/>
                  <a:pt x="3255" y="1840"/>
                  <a:pt x="3248" y="1836"/>
                </a:cubicBezTo>
                <a:close/>
                <a:moveTo>
                  <a:pt x="3136" y="1773"/>
                </a:moveTo>
                <a:lnTo>
                  <a:pt x="3080" y="1742"/>
                </a:lnTo>
                <a:cubicBezTo>
                  <a:pt x="3072" y="1738"/>
                  <a:pt x="3070" y="1728"/>
                  <a:pt x="3074" y="1720"/>
                </a:cubicBezTo>
                <a:cubicBezTo>
                  <a:pt x="3078" y="1713"/>
                  <a:pt x="3088" y="1710"/>
                  <a:pt x="3096" y="1714"/>
                </a:cubicBezTo>
                <a:lnTo>
                  <a:pt x="3152" y="1745"/>
                </a:lnTo>
                <a:cubicBezTo>
                  <a:pt x="3159" y="1750"/>
                  <a:pt x="3162" y="1759"/>
                  <a:pt x="3158" y="1767"/>
                </a:cubicBezTo>
                <a:cubicBezTo>
                  <a:pt x="3153" y="1775"/>
                  <a:pt x="3144" y="1778"/>
                  <a:pt x="3136" y="1773"/>
                </a:cubicBezTo>
                <a:close/>
                <a:moveTo>
                  <a:pt x="3024" y="1711"/>
                </a:moveTo>
                <a:lnTo>
                  <a:pt x="2968" y="1680"/>
                </a:lnTo>
                <a:cubicBezTo>
                  <a:pt x="2961" y="1675"/>
                  <a:pt x="2958" y="1666"/>
                  <a:pt x="2962" y="1658"/>
                </a:cubicBezTo>
                <a:cubicBezTo>
                  <a:pt x="2966" y="1650"/>
                  <a:pt x="2976" y="1647"/>
                  <a:pt x="2984" y="1652"/>
                </a:cubicBezTo>
                <a:lnTo>
                  <a:pt x="3040" y="1683"/>
                </a:lnTo>
                <a:cubicBezTo>
                  <a:pt x="3048" y="1687"/>
                  <a:pt x="3050" y="1697"/>
                  <a:pt x="3046" y="1705"/>
                </a:cubicBezTo>
                <a:cubicBezTo>
                  <a:pt x="3042" y="1712"/>
                  <a:pt x="3032" y="1715"/>
                  <a:pt x="3024" y="1711"/>
                </a:cubicBezTo>
                <a:close/>
                <a:moveTo>
                  <a:pt x="2912" y="1648"/>
                </a:moveTo>
                <a:lnTo>
                  <a:pt x="2857" y="1617"/>
                </a:lnTo>
                <a:cubicBezTo>
                  <a:pt x="2849" y="1613"/>
                  <a:pt x="2846" y="1603"/>
                  <a:pt x="2850" y="1596"/>
                </a:cubicBezTo>
                <a:cubicBezTo>
                  <a:pt x="2855" y="1588"/>
                  <a:pt x="2864" y="1585"/>
                  <a:pt x="2872" y="1589"/>
                </a:cubicBezTo>
                <a:lnTo>
                  <a:pt x="2928" y="1621"/>
                </a:lnTo>
                <a:cubicBezTo>
                  <a:pt x="2936" y="1625"/>
                  <a:pt x="2939" y="1635"/>
                  <a:pt x="2934" y="1642"/>
                </a:cubicBezTo>
                <a:cubicBezTo>
                  <a:pt x="2930" y="1650"/>
                  <a:pt x="2920" y="1653"/>
                  <a:pt x="2912" y="1648"/>
                </a:cubicBezTo>
                <a:close/>
                <a:moveTo>
                  <a:pt x="2801" y="1586"/>
                </a:moveTo>
                <a:lnTo>
                  <a:pt x="2745" y="1555"/>
                </a:lnTo>
                <a:cubicBezTo>
                  <a:pt x="2737" y="1551"/>
                  <a:pt x="2734" y="1541"/>
                  <a:pt x="2739" y="1533"/>
                </a:cubicBezTo>
                <a:cubicBezTo>
                  <a:pt x="2743" y="1525"/>
                  <a:pt x="2753" y="1523"/>
                  <a:pt x="2760" y="1527"/>
                </a:cubicBezTo>
                <a:lnTo>
                  <a:pt x="2816" y="1558"/>
                </a:lnTo>
                <a:cubicBezTo>
                  <a:pt x="2824" y="1562"/>
                  <a:pt x="2827" y="1572"/>
                  <a:pt x="2822" y="1580"/>
                </a:cubicBezTo>
                <a:cubicBezTo>
                  <a:pt x="2818" y="1588"/>
                  <a:pt x="2808" y="1590"/>
                  <a:pt x="2801" y="1586"/>
                </a:cubicBezTo>
                <a:close/>
                <a:moveTo>
                  <a:pt x="2689" y="1524"/>
                </a:moveTo>
                <a:lnTo>
                  <a:pt x="2633" y="1493"/>
                </a:lnTo>
                <a:cubicBezTo>
                  <a:pt x="2625" y="1488"/>
                  <a:pt x="2623" y="1478"/>
                  <a:pt x="2627" y="1471"/>
                </a:cubicBezTo>
                <a:cubicBezTo>
                  <a:pt x="2631" y="1463"/>
                  <a:pt x="2641" y="1460"/>
                  <a:pt x="2649" y="1465"/>
                </a:cubicBezTo>
                <a:lnTo>
                  <a:pt x="2705" y="1496"/>
                </a:lnTo>
                <a:cubicBezTo>
                  <a:pt x="2712" y="1500"/>
                  <a:pt x="2715" y="1510"/>
                  <a:pt x="2711" y="1518"/>
                </a:cubicBezTo>
                <a:cubicBezTo>
                  <a:pt x="2706" y="1525"/>
                  <a:pt x="2697" y="1528"/>
                  <a:pt x="2689" y="1524"/>
                </a:cubicBezTo>
                <a:close/>
                <a:moveTo>
                  <a:pt x="2577" y="1461"/>
                </a:moveTo>
                <a:lnTo>
                  <a:pt x="2521" y="1430"/>
                </a:lnTo>
                <a:cubicBezTo>
                  <a:pt x="2514" y="1426"/>
                  <a:pt x="2511" y="1416"/>
                  <a:pt x="2515" y="1408"/>
                </a:cubicBezTo>
                <a:cubicBezTo>
                  <a:pt x="2519" y="1401"/>
                  <a:pt x="2529" y="1398"/>
                  <a:pt x="2537" y="1402"/>
                </a:cubicBezTo>
                <a:lnTo>
                  <a:pt x="2593" y="1433"/>
                </a:lnTo>
                <a:cubicBezTo>
                  <a:pt x="2600" y="1438"/>
                  <a:pt x="2603" y="1447"/>
                  <a:pt x="2599" y="1455"/>
                </a:cubicBezTo>
                <a:cubicBezTo>
                  <a:pt x="2595" y="1463"/>
                  <a:pt x="2585" y="1466"/>
                  <a:pt x="2577" y="1461"/>
                </a:cubicBezTo>
                <a:close/>
                <a:moveTo>
                  <a:pt x="2465" y="1399"/>
                </a:moveTo>
                <a:lnTo>
                  <a:pt x="2410" y="1368"/>
                </a:lnTo>
                <a:cubicBezTo>
                  <a:pt x="2402" y="1363"/>
                  <a:pt x="2399" y="1354"/>
                  <a:pt x="2403" y="1346"/>
                </a:cubicBezTo>
                <a:cubicBezTo>
                  <a:pt x="2408" y="1338"/>
                  <a:pt x="2417" y="1335"/>
                  <a:pt x="2425" y="1340"/>
                </a:cubicBezTo>
                <a:lnTo>
                  <a:pt x="2481" y="1371"/>
                </a:lnTo>
                <a:cubicBezTo>
                  <a:pt x="2489" y="1375"/>
                  <a:pt x="2491" y="1385"/>
                  <a:pt x="2487" y="1393"/>
                </a:cubicBezTo>
                <a:cubicBezTo>
                  <a:pt x="2483" y="1400"/>
                  <a:pt x="2473" y="1403"/>
                  <a:pt x="2465" y="1399"/>
                </a:cubicBezTo>
                <a:close/>
                <a:moveTo>
                  <a:pt x="2354" y="1337"/>
                </a:moveTo>
                <a:lnTo>
                  <a:pt x="2298" y="1305"/>
                </a:lnTo>
                <a:cubicBezTo>
                  <a:pt x="2290" y="1301"/>
                  <a:pt x="2287" y="1291"/>
                  <a:pt x="2292" y="1284"/>
                </a:cubicBezTo>
                <a:cubicBezTo>
                  <a:pt x="2296" y="1276"/>
                  <a:pt x="2306" y="1273"/>
                  <a:pt x="2313" y="1277"/>
                </a:cubicBezTo>
                <a:lnTo>
                  <a:pt x="2369" y="1309"/>
                </a:lnTo>
                <a:cubicBezTo>
                  <a:pt x="2377" y="1313"/>
                  <a:pt x="2380" y="1323"/>
                  <a:pt x="2375" y="1330"/>
                </a:cubicBezTo>
                <a:cubicBezTo>
                  <a:pt x="2371" y="1338"/>
                  <a:pt x="2361" y="1341"/>
                  <a:pt x="2354" y="1337"/>
                </a:cubicBezTo>
                <a:close/>
                <a:moveTo>
                  <a:pt x="2242" y="1274"/>
                </a:moveTo>
                <a:lnTo>
                  <a:pt x="2186" y="1243"/>
                </a:lnTo>
                <a:cubicBezTo>
                  <a:pt x="2178" y="1239"/>
                  <a:pt x="2176" y="1229"/>
                  <a:pt x="2180" y="1221"/>
                </a:cubicBezTo>
                <a:cubicBezTo>
                  <a:pt x="2184" y="1213"/>
                  <a:pt x="2194" y="1211"/>
                  <a:pt x="2202" y="1215"/>
                </a:cubicBezTo>
                <a:lnTo>
                  <a:pt x="2257" y="1246"/>
                </a:lnTo>
                <a:cubicBezTo>
                  <a:pt x="2265" y="1250"/>
                  <a:pt x="2268" y="1260"/>
                  <a:pt x="2264" y="1268"/>
                </a:cubicBezTo>
                <a:cubicBezTo>
                  <a:pt x="2259" y="1276"/>
                  <a:pt x="2250" y="1278"/>
                  <a:pt x="2242" y="1274"/>
                </a:cubicBezTo>
                <a:close/>
                <a:moveTo>
                  <a:pt x="2130" y="1212"/>
                </a:moveTo>
                <a:lnTo>
                  <a:pt x="2074" y="1181"/>
                </a:lnTo>
                <a:cubicBezTo>
                  <a:pt x="2067" y="1176"/>
                  <a:pt x="2064" y="1166"/>
                  <a:pt x="2068" y="1159"/>
                </a:cubicBezTo>
                <a:cubicBezTo>
                  <a:pt x="2072" y="1151"/>
                  <a:pt x="2082" y="1148"/>
                  <a:pt x="2090" y="1153"/>
                </a:cubicBezTo>
                <a:lnTo>
                  <a:pt x="2146" y="1184"/>
                </a:lnTo>
                <a:cubicBezTo>
                  <a:pt x="2153" y="1188"/>
                  <a:pt x="2156" y="1198"/>
                  <a:pt x="2152" y="1206"/>
                </a:cubicBezTo>
                <a:cubicBezTo>
                  <a:pt x="2148" y="1213"/>
                  <a:pt x="2138" y="1216"/>
                  <a:pt x="2130" y="1212"/>
                </a:cubicBezTo>
                <a:close/>
                <a:moveTo>
                  <a:pt x="2018" y="1149"/>
                </a:moveTo>
                <a:lnTo>
                  <a:pt x="1962" y="1118"/>
                </a:lnTo>
                <a:cubicBezTo>
                  <a:pt x="1955" y="1114"/>
                  <a:pt x="1952" y="1104"/>
                  <a:pt x="1956" y="1096"/>
                </a:cubicBezTo>
                <a:cubicBezTo>
                  <a:pt x="1961" y="1089"/>
                  <a:pt x="1970" y="1086"/>
                  <a:pt x="1978" y="1090"/>
                </a:cubicBezTo>
                <a:lnTo>
                  <a:pt x="2034" y="1121"/>
                </a:lnTo>
                <a:cubicBezTo>
                  <a:pt x="2042" y="1126"/>
                  <a:pt x="2044" y="1135"/>
                  <a:pt x="2040" y="1143"/>
                </a:cubicBezTo>
                <a:cubicBezTo>
                  <a:pt x="2036" y="1151"/>
                  <a:pt x="2026" y="1154"/>
                  <a:pt x="2018" y="1149"/>
                </a:cubicBezTo>
                <a:close/>
                <a:moveTo>
                  <a:pt x="1907" y="1087"/>
                </a:moveTo>
                <a:lnTo>
                  <a:pt x="1851" y="1056"/>
                </a:lnTo>
                <a:cubicBezTo>
                  <a:pt x="1843" y="1051"/>
                  <a:pt x="1840" y="1042"/>
                  <a:pt x="1845" y="1034"/>
                </a:cubicBezTo>
                <a:cubicBezTo>
                  <a:pt x="1849" y="1026"/>
                  <a:pt x="1859" y="1024"/>
                  <a:pt x="1866" y="1028"/>
                </a:cubicBezTo>
                <a:lnTo>
                  <a:pt x="1922" y="1059"/>
                </a:lnTo>
                <a:cubicBezTo>
                  <a:pt x="1930" y="1063"/>
                  <a:pt x="1933" y="1073"/>
                  <a:pt x="1928" y="1081"/>
                </a:cubicBezTo>
                <a:cubicBezTo>
                  <a:pt x="1924" y="1088"/>
                  <a:pt x="1914" y="1091"/>
                  <a:pt x="1907" y="1087"/>
                </a:cubicBezTo>
                <a:close/>
                <a:moveTo>
                  <a:pt x="1795" y="1025"/>
                </a:moveTo>
                <a:lnTo>
                  <a:pt x="1739" y="993"/>
                </a:lnTo>
                <a:cubicBezTo>
                  <a:pt x="1731" y="989"/>
                  <a:pt x="1728" y="979"/>
                  <a:pt x="1733" y="972"/>
                </a:cubicBezTo>
                <a:cubicBezTo>
                  <a:pt x="1737" y="964"/>
                  <a:pt x="1747" y="961"/>
                  <a:pt x="1755" y="965"/>
                </a:cubicBezTo>
                <a:lnTo>
                  <a:pt x="1810" y="997"/>
                </a:lnTo>
                <a:cubicBezTo>
                  <a:pt x="1818" y="1001"/>
                  <a:pt x="1821" y="1011"/>
                  <a:pt x="1817" y="1018"/>
                </a:cubicBezTo>
                <a:cubicBezTo>
                  <a:pt x="1812" y="1026"/>
                  <a:pt x="1803" y="1029"/>
                  <a:pt x="1795" y="1025"/>
                </a:cubicBezTo>
                <a:close/>
                <a:moveTo>
                  <a:pt x="1683" y="962"/>
                </a:moveTo>
                <a:lnTo>
                  <a:pt x="1627" y="931"/>
                </a:lnTo>
                <a:cubicBezTo>
                  <a:pt x="1619" y="927"/>
                  <a:pt x="1617" y="917"/>
                  <a:pt x="1621" y="909"/>
                </a:cubicBezTo>
                <a:cubicBezTo>
                  <a:pt x="1625" y="901"/>
                  <a:pt x="1635" y="899"/>
                  <a:pt x="1643" y="903"/>
                </a:cubicBezTo>
                <a:lnTo>
                  <a:pt x="1699" y="934"/>
                </a:lnTo>
                <a:cubicBezTo>
                  <a:pt x="1706" y="939"/>
                  <a:pt x="1709" y="948"/>
                  <a:pt x="1705" y="956"/>
                </a:cubicBezTo>
                <a:cubicBezTo>
                  <a:pt x="1701" y="964"/>
                  <a:pt x="1691" y="966"/>
                  <a:pt x="1683" y="962"/>
                </a:cubicBezTo>
                <a:close/>
                <a:moveTo>
                  <a:pt x="1571" y="900"/>
                </a:moveTo>
                <a:lnTo>
                  <a:pt x="1515" y="869"/>
                </a:lnTo>
                <a:cubicBezTo>
                  <a:pt x="1508" y="864"/>
                  <a:pt x="1505" y="855"/>
                  <a:pt x="1509" y="847"/>
                </a:cubicBezTo>
                <a:cubicBezTo>
                  <a:pt x="1514" y="839"/>
                  <a:pt x="1523" y="836"/>
                  <a:pt x="1531" y="841"/>
                </a:cubicBezTo>
                <a:lnTo>
                  <a:pt x="1587" y="872"/>
                </a:lnTo>
                <a:cubicBezTo>
                  <a:pt x="1595" y="876"/>
                  <a:pt x="1597" y="886"/>
                  <a:pt x="1593" y="894"/>
                </a:cubicBezTo>
                <a:cubicBezTo>
                  <a:pt x="1589" y="901"/>
                  <a:pt x="1579" y="904"/>
                  <a:pt x="1571" y="900"/>
                </a:cubicBezTo>
                <a:close/>
                <a:moveTo>
                  <a:pt x="1460" y="837"/>
                </a:moveTo>
                <a:lnTo>
                  <a:pt x="1404" y="806"/>
                </a:lnTo>
                <a:cubicBezTo>
                  <a:pt x="1396" y="802"/>
                  <a:pt x="1393" y="792"/>
                  <a:pt x="1397" y="784"/>
                </a:cubicBezTo>
                <a:cubicBezTo>
                  <a:pt x="1402" y="777"/>
                  <a:pt x="1412" y="774"/>
                  <a:pt x="1419" y="778"/>
                </a:cubicBezTo>
                <a:lnTo>
                  <a:pt x="1475" y="809"/>
                </a:lnTo>
                <a:cubicBezTo>
                  <a:pt x="1483" y="814"/>
                  <a:pt x="1486" y="823"/>
                  <a:pt x="1481" y="831"/>
                </a:cubicBezTo>
                <a:cubicBezTo>
                  <a:pt x="1477" y="839"/>
                  <a:pt x="1467" y="842"/>
                  <a:pt x="1460" y="837"/>
                </a:cubicBezTo>
                <a:close/>
                <a:moveTo>
                  <a:pt x="1348" y="775"/>
                </a:moveTo>
                <a:lnTo>
                  <a:pt x="1292" y="744"/>
                </a:lnTo>
                <a:cubicBezTo>
                  <a:pt x="1284" y="739"/>
                  <a:pt x="1281" y="730"/>
                  <a:pt x="1286" y="722"/>
                </a:cubicBezTo>
                <a:cubicBezTo>
                  <a:pt x="1290" y="714"/>
                  <a:pt x="1300" y="712"/>
                  <a:pt x="1307" y="716"/>
                </a:cubicBezTo>
                <a:lnTo>
                  <a:pt x="1363" y="747"/>
                </a:lnTo>
                <a:cubicBezTo>
                  <a:pt x="1371" y="751"/>
                  <a:pt x="1374" y="761"/>
                  <a:pt x="1370" y="769"/>
                </a:cubicBezTo>
                <a:cubicBezTo>
                  <a:pt x="1365" y="777"/>
                  <a:pt x="1355" y="779"/>
                  <a:pt x="1348" y="775"/>
                </a:cubicBezTo>
                <a:close/>
                <a:moveTo>
                  <a:pt x="1236" y="713"/>
                </a:moveTo>
                <a:lnTo>
                  <a:pt x="1180" y="681"/>
                </a:lnTo>
                <a:cubicBezTo>
                  <a:pt x="1172" y="677"/>
                  <a:pt x="1170" y="667"/>
                  <a:pt x="1174" y="660"/>
                </a:cubicBezTo>
                <a:cubicBezTo>
                  <a:pt x="1178" y="652"/>
                  <a:pt x="1188" y="649"/>
                  <a:pt x="1196" y="653"/>
                </a:cubicBezTo>
                <a:lnTo>
                  <a:pt x="1252" y="685"/>
                </a:lnTo>
                <a:cubicBezTo>
                  <a:pt x="1259" y="689"/>
                  <a:pt x="1262" y="699"/>
                  <a:pt x="1258" y="706"/>
                </a:cubicBezTo>
                <a:cubicBezTo>
                  <a:pt x="1253" y="714"/>
                  <a:pt x="1244" y="717"/>
                  <a:pt x="1236" y="713"/>
                </a:cubicBezTo>
                <a:close/>
                <a:moveTo>
                  <a:pt x="1124" y="650"/>
                </a:moveTo>
                <a:lnTo>
                  <a:pt x="1068" y="619"/>
                </a:lnTo>
                <a:cubicBezTo>
                  <a:pt x="1061" y="615"/>
                  <a:pt x="1058" y="605"/>
                  <a:pt x="1062" y="597"/>
                </a:cubicBezTo>
                <a:cubicBezTo>
                  <a:pt x="1066" y="590"/>
                  <a:pt x="1076" y="587"/>
                  <a:pt x="1084" y="591"/>
                </a:cubicBezTo>
                <a:lnTo>
                  <a:pt x="1140" y="622"/>
                </a:lnTo>
                <a:cubicBezTo>
                  <a:pt x="1148" y="627"/>
                  <a:pt x="1150" y="636"/>
                  <a:pt x="1146" y="644"/>
                </a:cubicBezTo>
                <a:cubicBezTo>
                  <a:pt x="1142" y="652"/>
                  <a:pt x="1132" y="655"/>
                  <a:pt x="1124" y="650"/>
                </a:cubicBezTo>
                <a:close/>
                <a:moveTo>
                  <a:pt x="1012" y="588"/>
                </a:moveTo>
                <a:lnTo>
                  <a:pt x="957" y="557"/>
                </a:lnTo>
                <a:cubicBezTo>
                  <a:pt x="949" y="552"/>
                  <a:pt x="946" y="543"/>
                  <a:pt x="950" y="535"/>
                </a:cubicBezTo>
                <a:cubicBezTo>
                  <a:pt x="955" y="527"/>
                  <a:pt x="964" y="524"/>
                  <a:pt x="972" y="529"/>
                </a:cubicBezTo>
                <a:lnTo>
                  <a:pt x="1028" y="560"/>
                </a:lnTo>
                <a:cubicBezTo>
                  <a:pt x="1036" y="564"/>
                  <a:pt x="1039" y="574"/>
                  <a:pt x="1034" y="582"/>
                </a:cubicBezTo>
                <a:cubicBezTo>
                  <a:pt x="1030" y="589"/>
                  <a:pt x="1020" y="592"/>
                  <a:pt x="1012" y="588"/>
                </a:cubicBezTo>
                <a:close/>
                <a:moveTo>
                  <a:pt x="901" y="525"/>
                </a:moveTo>
                <a:lnTo>
                  <a:pt x="845" y="494"/>
                </a:lnTo>
                <a:cubicBezTo>
                  <a:pt x="837" y="490"/>
                  <a:pt x="834" y="480"/>
                  <a:pt x="839" y="472"/>
                </a:cubicBezTo>
                <a:cubicBezTo>
                  <a:pt x="843" y="465"/>
                  <a:pt x="853" y="462"/>
                  <a:pt x="860" y="466"/>
                </a:cubicBezTo>
                <a:lnTo>
                  <a:pt x="916" y="497"/>
                </a:lnTo>
                <a:cubicBezTo>
                  <a:pt x="924" y="502"/>
                  <a:pt x="927" y="512"/>
                  <a:pt x="922" y="519"/>
                </a:cubicBezTo>
                <a:cubicBezTo>
                  <a:pt x="918" y="527"/>
                  <a:pt x="908" y="530"/>
                  <a:pt x="901" y="525"/>
                </a:cubicBezTo>
                <a:close/>
                <a:moveTo>
                  <a:pt x="789" y="463"/>
                </a:moveTo>
                <a:lnTo>
                  <a:pt x="733" y="432"/>
                </a:lnTo>
                <a:cubicBezTo>
                  <a:pt x="725" y="428"/>
                  <a:pt x="723" y="418"/>
                  <a:pt x="727" y="410"/>
                </a:cubicBezTo>
                <a:cubicBezTo>
                  <a:pt x="731" y="402"/>
                  <a:pt x="741" y="400"/>
                  <a:pt x="749" y="404"/>
                </a:cubicBezTo>
                <a:lnTo>
                  <a:pt x="805" y="435"/>
                </a:lnTo>
                <a:cubicBezTo>
                  <a:pt x="812" y="439"/>
                  <a:pt x="815" y="449"/>
                  <a:pt x="811" y="457"/>
                </a:cubicBezTo>
                <a:cubicBezTo>
                  <a:pt x="806" y="465"/>
                  <a:pt x="797" y="467"/>
                  <a:pt x="789" y="463"/>
                </a:cubicBezTo>
                <a:close/>
                <a:moveTo>
                  <a:pt x="677" y="401"/>
                </a:moveTo>
                <a:lnTo>
                  <a:pt x="621" y="369"/>
                </a:lnTo>
                <a:cubicBezTo>
                  <a:pt x="614" y="365"/>
                  <a:pt x="611" y="355"/>
                  <a:pt x="615" y="348"/>
                </a:cubicBezTo>
                <a:cubicBezTo>
                  <a:pt x="619" y="340"/>
                  <a:pt x="629" y="337"/>
                  <a:pt x="637" y="341"/>
                </a:cubicBezTo>
                <a:lnTo>
                  <a:pt x="693" y="373"/>
                </a:lnTo>
                <a:cubicBezTo>
                  <a:pt x="700" y="377"/>
                  <a:pt x="703" y="387"/>
                  <a:pt x="699" y="394"/>
                </a:cubicBezTo>
                <a:cubicBezTo>
                  <a:pt x="695" y="402"/>
                  <a:pt x="685" y="405"/>
                  <a:pt x="677" y="401"/>
                </a:cubicBezTo>
                <a:close/>
                <a:moveTo>
                  <a:pt x="565" y="338"/>
                </a:moveTo>
                <a:lnTo>
                  <a:pt x="510" y="307"/>
                </a:lnTo>
                <a:cubicBezTo>
                  <a:pt x="502" y="303"/>
                  <a:pt x="499" y="293"/>
                  <a:pt x="503" y="285"/>
                </a:cubicBezTo>
                <a:cubicBezTo>
                  <a:pt x="508" y="278"/>
                  <a:pt x="517" y="275"/>
                  <a:pt x="525" y="279"/>
                </a:cubicBezTo>
                <a:lnTo>
                  <a:pt x="581" y="310"/>
                </a:lnTo>
                <a:cubicBezTo>
                  <a:pt x="589" y="315"/>
                  <a:pt x="591" y="324"/>
                  <a:pt x="587" y="332"/>
                </a:cubicBezTo>
                <a:cubicBezTo>
                  <a:pt x="583" y="340"/>
                  <a:pt x="573" y="343"/>
                  <a:pt x="565" y="338"/>
                </a:cubicBezTo>
                <a:close/>
                <a:moveTo>
                  <a:pt x="454" y="276"/>
                </a:moveTo>
                <a:lnTo>
                  <a:pt x="398" y="245"/>
                </a:lnTo>
                <a:cubicBezTo>
                  <a:pt x="390" y="240"/>
                  <a:pt x="387" y="231"/>
                  <a:pt x="392" y="223"/>
                </a:cubicBezTo>
                <a:cubicBezTo>
                  <a:pt x="396" y="215"/>
                  <a:pt x="406" y="212"/>
                  <a:pt x="413" y="217"/>
                </a:cubicBezTo>
                <a:lnTo>
                  <a:pt x="469" y="248"/>
                </a:lnTo>
                <a:cubicBezTo>
                  <a:pt x="477" y="252"/>
                  <a:pt x="480" y="262"/>
                  <a:pt x="475" y="270"/>
                </a:cubicBezTo>
                <a:cubicBezTo>
                  <a:pt x="471" y="277"/>
                  <a:pt x="461" y="280"/>
                  <a:pt x="454" y="276"/>
                </a:cubicBezTo>
                <a:close/>
                <a:moveTo>
                  <a:pt x="342" y="213"/>
                </a:moveTo>
                <a:lnTo>
                  <a:pt x="286" y="182"/>
                </a:lnTo>
                <a:cubicBezTo>
                  <a:pt x="278" y="178"/>
                  <a:pt x="276" y="168"/>
                  <a:pt x="280" y="160"/>
                </a:cubicBezTo>
                <a:cubicBezTo>
                  <a:pt x="284" y="153"/>
                  <a:pt x="294" y="150"/>
                  <a:pt x="302" y="154"/>
                </a:cubicBezTo>
                <a:lnTo>
                  <a:pt x="357" y="186"/>
                </a:lnTo>
                <a:cubicBezTo>
                  <a:pt x="365" y="190"/>
                  <a:pt x="368" y="200"/>
                  <a:pt x="364" y="207"/>
                </a:cubicBezTo>
                <a:cubicBezTo>
                  <a:pt x="359" y="215"/>
                  <a:pt x="350" y="218"/>
                  <a:pt x="342" y="213"/>
                </a:cubicBezTo>
                <a:close/>
                <a:moveTo>
                  <a:pt x="230" y="151"/>
                </a:moveTo>
                <a:lnTo>
                  <a:pt x="174" y="120"/>
                </a:lnTo>
                <a:cubicBezTo>
                  <a:pt x="167" y="116"/>
                  <a:pt x="164" y="106"/>
                  <a:pt x="168" y="98"/>
                </a:cubicBezTo>
                <a:cubicBezTo>
                  <a:pt x="172" y="90"/>
                  <a:pt x="182" y="88"/>
                  <a:pt x="190" y="92"/>
                </a:cubicBezTo>
                <a:lnTo>
                  <a:pt x="246" y="123"/>
                </a:lnTo>
                <a:cubicBezTo>
                  <a:pt x="253" y="127"/>
                  <a:pt x="256" y="137"/>
                  <a:pt x="252" y="145"/>
                </a:cubicBezTo>
                <a:cubicBezTo>
                  <a:pt x="248" y="153"/>
                  <a:pt x="238" y="155"/>
                  <a:pt x="230" y="151"/>
                </a:cubicBezTo>
                <a:close/>
                <a:moveTo>
                  <a:pt x="118" y="89"/>
                </a:moveTo>
                <a:lnTo>
                  <a:pt x="62" y="57"/>
                </a:lnTo>
                <a:cubicBezTo>
                  <a:pt x="55" y="53"/>
                  <a:pt x="52" y="43"/>
                  <a:pt x="56" y="36"/>
                </a:cubicBezTo>
                <a:cubicBezTo>
                  <a:pt x="61" y="28"/>
                  <a:pt x="70" y="25"/>
                  <a:pt x="78" y="30"/>
                </a:cubicBezTo>
                <a:lnTo>
                  <a:pt x="134" y="61"/>
                </a:lnTo>
                <a:cubicBezTo>
                  <a:pt x="142" y="65"/>
                  <a:pt x="144" y="75"/>
                  <a:pt x="140" y="83"/>
                </a:cubicBezTo>
                <a:cubicBezTo>
                  <a:pt x="136" y="90"/>
                  <a:pt x="126" y="93"/>
                  <a:pt x="118" y="89"/>
                </a:cubicBezTo>
                <a:close/>
                <a:moveTo>
                  <a:pt x="32" y="16"/>
                </a:moveTo>
                <a:lnTo>
                  <a:pt x="32" y="80"/>
                </a:lnTo>
                <a:cubicBezTo>
                  <a:pt x="32" y="89"/>
                  <a:pt x="25" y="96"/>
                  <a:pt x="16" y="96"/>
                </a:cubicBezTo>
                <a:cubicBezTo>
                  <a:pt x="8" y="96"/>
                  <a:pt x="0" y="89"/>
                  <a:pt x="0" y="80"/>
                </a:cubicBezTo>
                <a:lnTo>
                  <a:pt x="0" y="16"/>
                </a:lnTo>
                <a:cubicBezTo>
                  <a:pt x="0" y="7"/>
                  <a:pt x="8" y="0"/>
                  <a:pt x="16" y="0"/>
                </a:cubicBezTo>
                <a:cubicBezTo>
                  <a:pt x="25" y="0"/>
                  <a:pt x="32" y="7"/>
                  <a:pt x="32" y="16"/>
                </a:cubicBezTo>
                <a:close/>
                <a:moveTo>
                  <a:pt x="32" y="144"/>
                </a:moveTo>
                <a:lnTo>
                  <a:pt x="32" y="208"/>
                </a:lnTo>
                <a:cubicBezTo>
                  <a:pt x="32" y="217"/>
                  <a:pt x="25" y="224"/>
                  <a:pt x="16" y="224"/>
                </a:cubicBezTo>
                <a:cubicBezTo>
                  <a:pt x="8" y="224"/>
                  <a:pt x="0" y="217"/>
                  <a:pt x="0" y="208"/>
                </a:cubicBezTo>
                <a:lnTo>
                  <a:pt x="0" y="144"/>
                </a:lnTo>
                <a:cubicBezTo>
                  <a:pt x="0" y="135"/>
                  <a:pt x="8" y="128"/>
                  <a:pt x="16" y="128"/>
                </a:cubicBezTo>
                <a:cubicBezTo>
                  <a:pt x="25" y="128"/>
                  <a:pt x="32" y="135"/>
                  <a:pt x="32" y="144"/>
                </a:cubicBezTo>
                <a:close/>
                <a:moveTo>
                  <a:pt x="32" y="272"/>
                </a:moveTo>
                <a:lnTo>
                  <a:pt x="32" y="336"/>
                </a:lnTo>
                <a:cubicBezTo>
                  <a:pt x="32" y="345"/>
                  <a:pt x="25" y="352"/>
                  <a:pt x="16" y="352"/>
                </a:cubicBezTo>
                <a:cubicBezTo>
                  <a:pt x="8" y="352"/>
                  <a:pt x="0" y="345"/>
                  <a:pt x="0" y="336"/>
                </a:cubicBezTo>
                <a:lnTo>
                  <a:pt x="0" y="272"/>
                </a:lnTo>
                <a:cubicBezTo>
                  <a:pt x="0" y="263"/>
                  <a:pt x="8" y="256"/>
                  <a:pt x="16" y="256"/>
                </a:cubicBezTo>
                <a:cubicBezTo>
                  <a:pt x="25" y="256"/>
                  <a:pt x="32" y="263"/>
                  <a:pt x="32" y="272"/>
                </a:cubicBezTo>
                <a:close/>
                <a:moveTo>
                  <a:pt x="32" y="400"/>
                </a:moveTo>
                <a:lnTo>
                  <a:pt x="32" y="464"/>
                </a:lnTo>
                <a:cubicBezTo>
                  <a:pt x="32" y="473"/>
                  <a:pt x="25" y="480"/>
                  <a:pt x="16" y="480"/>
                </a:cubicBezTo>
                <a:cubicBezTo>
                  <a:pt x="8" y="480"/>
                  <a:pt x="0" y="473"/>
                  <a:pt x="0" y="464"/>
                </a:cubicBezTo>
                <a:lnTo>
                  <a:pt x="0" y="400"/>
                </a:lnTo>
                <a:cubicBezTo>
                  <a:pt x="0" y="391"/>
                  <a:pt x="8" y="384"/>
                  <a:pt x="16" y="384"/>
                </a:cubicBezTo>
                <a:cubicBezTo>
                  <a:pt x="25" y="384"/>
                  <a:pt x="32" y="391"/>
                  <a:pt x="32" y="400"/>
                </a:cubicBezTo>
                <a:close/>
                <a:moveTo>
                  <a:pt x="32" y="528"/>
                </a:moveTo>
                <a:lnTo>
                  <a:pt x="32" y="592"/>
                </a:lnTo>
                <a:cubicBezTo>
                  <a:pt x="32" y="601"/>
                  <a:pt x="25" y="608"/>
                  <a:pt x="16" y="608"/>
                </a:cubicBezTo>
                <a:cubicBezTo>
                  <a:pt x="8" y="608"/>
                  <a:pt x="0" y="601"/>
                  <a:pt x="0" y="592"/>
                </a:cubicBezTo>
                <a:lnTo>
                  <a:pt x="0" y="528"/>
                </a:lnTo>
                <a:cubicBezTo>
                  <a:pt x="0" y="519"/>
                  <a:pt x="8" y="512"/>
                  <a:pt x="16" y="512"/>
                </a:cubicBezTo>
                <a:cubicBezTo>
                  <a:pt x="25" y="512"/>
                  <a:pt x="32" y="519"/>
                  <a:pt x="32" y="528"/>
                </a:cubicBezTo>
                <a:close/>
                <a:moveTo>
                  <a:pt x="32" y="656"/>
                </a:moveTo>
                <a:lnTo>
                  <a:pt x="32" y="720"/>
                </a:lnTo>
                <a:cubicBezTo>
                  <a:pt x="32" y="729"/>
                  <a:pt x="25" y="736"/>
                  <a:pt x="16" y="736"/>
                </a:cubicBezTo>
                <a:cubicBezTo>
                  <a:pt x="8" y="736"/>
                  <a:pt x="0" y="729"/>
                  <a:pt x="0" y="720"/>
                </a:cubicBezTo>
                <a:lnTo>
                  <a:pt x="0" y="656"/>
                </a:lnTo>
                <a:cubicBezTo>
                  <a:pt x="0" y="647"/>
                  <a:pt x="8" y="640"/>
                  <a:pt x="16" y="640"/>
                </a:cubicBezTo>
                <a:cubicBezTo>
                  <a:pt x="25" y="640"/>
                  <a:pt x="32" y="647"/>
                  <a:pt x="32" y="656"/>
                </a:cubicBezTo>
                <a:close/>
                <a:moveTo>
                  <a:pt x="32" y="784"/>
                </a:moveTo>
                <a:lnTo>
                  <a:pt x="32" y="848"/>
                </a:lnTo>
                <a:cubicBezTo>
                  <a:pt x="32" y="857"/>
                  <a:pt x="25" y="864"/>
                  <a:pt x="16" y="864"/>
                </a:cubicBezTo>
                <a:cubicBezTo>
                  <a:pt x="8" y="864"/>
                  <a:pt x="0" y="857"/>
                  <a:pt x="0" y="848"/>
                </a:cubicBezTo>
                <a:lnTo>
                  <a:pt x="0" y="784"/>
                </a:lnTo>
                <a:cubicBezTo>
                  <a:pt x="0" y="775"/>
                  <a:pt x="8" y="768"/>
                  <a:pt x="16" y="768"/>
                </a:cubicBezTo>
                <a:cubicBezTo>
                  <a:pt x="25" y="768"/>
                  <a:pt x="32" y="775"/>
                  <a:pt x="32" y="784"/>
                </a:cubicBezTo>
                <a:close/>
                <a:moveTo>
                  <a:pt x="32" y="912"/>
                </a:moveTo>
                <a:lnTo>
                  <a:pt x="32" y="976"/>
                </a:lnTo>
                <a:cubicBezTo>
                  <a:pt x="32" y="985"/>
                  <a:pt x="25" y="992"/>
                  <a:pt x="16" y="992"/>
                </a:cubicBezTo>
                <a:cubicBezTo>
                  <a:pt x="8" y="992"/>
                  <a:pt x="0" y="985"/>
                  <a:pt x="0" y="976"/>
                </a:cubicBezTo>
                <a:lnTo>
                  <a:pt x="0" y="912"/>
                </a:lnTo>
                <a:cubicBezTo>
                  <a:pt x="0" y="903"/>
                  <a:pt x="8" y="896"/>
                  <a:pt x="16" y="896"/>
                </a:cubicBezTo>
                <a:cubicBezTo>
                  <a:pt x="25" y="896"/>
                  <a:pt x="32" y="903"/>
                  <a:pt x="32" y="912"/>
                </a:cubicBezTo>
                <a:close/>
                <a:moveTo>
                  <a:pt x="32" y="1040"/>
                </a:moveTo>
                <a:lnTo>
                  <a:pt x="32" y="1104"/>
                </a:lnTo>
                <a:cubicBezTo>
                  <a:pt x="32" y="1113"/>
                  <a:pt x="25" y="1120"/>
                  <a:pt x="16" y="1120"/>
                </a:cubicBezTo>
                <a:cubicBezTo>
                  <a:pt x="8" y="1120"/>
                  <a:pt x="0" y="1113"/>
                  <a:pt x="0" y="1104"/>
                </a:cubicBezTo>
                <a:lnTo>
                  <a:pt x="0" y="1040"/>
                </a:lnTo>
                <a:cubicBezTo>
                  <a:pt x="0" y="1031"/>
                  <a:pt x="8" y="1024"/>
                  <a:pt x="16" y="1024"/>
                </a:cubicBezTo>
                <a:cubicBezTo>
                  <a:pt x="25" y="1024"/>
                  <a:pt x="32" y="1031"/>
                  <a:pt x="32" y="1040"/>
                </a:cubicBezTo>
                <a:close/>
                <a:moveTo>
                  <a:pt x="32" y="1168"/>
                </a:moveTo>
                <a:lnTo>
                  <a:pt x="32" y="1232"/>
                </a:lnTo>
                <a:cubicBezTo>
                  <a:pt x="32" y="1241"/>
                  <a:pt x="25" y="1248"/>
                  <a:pt x="16" y="1248"/>
                </a:cubicBezTo>
                <a:cubicBezTo>
                  <a:pt x="8" y="1248"/>
                  <a:pt x="0" y="1241"/>
                  <a:pt x="0" y="1232"/>
                </a:cubicBezTo>
                <a:lnTo>
                  <a:pt x="0" y="1168"/>
                </a:lnTo>
                <a:cubicBezTo>
                  <a:pt x="0" y="1159"/>
                  <a:pt x="8" y="1152"/>
                  <a:pt x="16" y="1152"/>
                </a:cubicBezTo>
                <a:cubicBezTo>
                  <a:pt x="25" y="1152"/>
                  <a:pt x="32" y="1159"/>
                  <a:pt x="32" y="1168"/>
                </a:cubicBezTo>
                <a:close/>
                <a:moveTo>
                  <a:pt x="32" y="1296"/>
                </a:moveTo>
                <a:lnTo>
                  <a:pt x="32" y="1360"/>
                </a:lnTo>
                <a:cubicBezTo>
                  <a:pt x="32" y="1369"/>
                  <a:pt x="25" y="1376"/>
                  <a:pt x="16" y="1376"/>
                </a:cubicBezTo>
                <a:cubicBezTo>
                  <a:pt x="8" y="1376"/>
                  <a:pt x="0" y="1369"/>
                  <a:pt x="0" y="1360"/>
                </a:cubicBezTo>
                <a:lnTo>
                  <a:pt x="0" y="1296"/>
                </a:lnTo>
                <a:cubicBezTo>
                  <a:pt x="0" y="1287"/>
                  <a:pt x="8" y="1280"/>
                  <a:pt x="16" y="1280"/>
                </a:cubicBezTo>
                <a:cubicBezTo>
                  <a:pt x="25" y="1280"/>
                  <a:pt x="32" y="1287"/>
                  <a:pt x="32" y="1296"/>
                </a:cubicBezTo>
                <a:close/>
                <a:moveTo>
                  <a:pt x="32" y="1424"/>
                </a:moveTo>
                <a:lnTo>
                  <a:pt x="32" y="1488"/>
                </a:lnTo>
                <a:cubicBezTo>
                  <a:pt x="32" y="1497"/>
                  <a:pt x="25" y="1504"/>
                  <a:pt x="16" y="1504"/>
                </a:cubicBezTo>
                <a:cubicBezTo>
                  <a:pt x="8" y="1504"/>
                  <a:pt x="0" y="1497"/>
                  <a:pt x="0" y="1488"/>
                </a:cubicBezTo>
                <a:lnTo>
                  <a:pt x="0" y="1424"/>
                </a:lnTo>
                <a:cubicBezTo>
                  <a:pt x="0" y="1415"/>
                  <a:pt x="8" y="1408"/>
                  <a:pt x="16" y="1408"/>
                </a:cubicBezTo>
                <a:cubicBezTo>
                  <a:pt x="25" y="1408"/>
                  <a:pt x="32" y="1415"/>
                  <a:pt x="32" y="1424"/>
                </a:cubicBezTo>
                <a:close/>
                <a:moveTo>
                  <a:pt x="32" y="1552"/>
                </a:moveTo>
                <a:lnTo>
                  <a:pt x="32" y="1616"/>
                </a:lnTo>
                <a:cubicBezTo>
                  <a:pt x="32" y="1625"/>
                  <a:pt x="25" y="1632"/>
                  <a:pt x="16" y="1632"/>
                </a:cubicBezTo>
                <a:cubicBezTo>
                  <a:pt x="8" y="1632"/>
                  <a:pt x="0" y="1625"/>
                  <a:pt x="0" y="1616"/>
                </a:cubicBezTo>
                <a:lnTo>
                  <a:pt x="0" y="1552"/>
                </a:lnTo>
                <a:cubicBezTo>
                  <a:pt x="0" y="1543"/>
                  <a:pt x="8" y="1536"/>
                  <a:pt x="16" y="1536"/>
                </a:cubicBezTo>
                <a:cubicBezTo>
                  <a:pt x="25" y="1536"/>
                  <a:pt x="32" y="1543"/>
                  <a:pt x="32" y="1552"/>
                </a:cubicBezTo>
                <a:close/>
                <a:moveTo>
                  <a:pt x="32" y="1680"/>
                </a:moveTo>
                <a:lnTo>
                  <a:pt x="32" y="1744"/>
                </a:lnTo>
                <a:cubicBezTo>
                  <a:pt x="32" y="1753"/>
                  <a:pt x="25" y="1760"/>
                  <a:pt x="16" y="1760"/>
                </a:cubicBezTo>
                <a:cubicBezTo>
                  <a:pt x="8" y="1760"/>
                  <a:pt x="0" y="1753"/>
                  <a:pt x="0" y="1744"/>
                </a:cubicBezTo>
                <a:lnTo>
                  <a:pt x="0" y="1680"/>
                </a:lnTo>
                <a:cubicBezTo>
                  <a:pt x="0" y="1671"/>
                  <a:pt x="8" y="1664"/>
                  <a:pt x="16" y="1664"/>
                </a:cubicBezTo>
                <a:cubicBezTo>
                  <a:pt x="25" y="1664"/>
                  <a:pt x="32" y="1671"/>
                  <a:pt x="32" y="1680"/>
                </a:cubicBezTo>
                <a:close/>
                <a:moveTo>
                  <a:pt x="32" y="1808"/>
                </a:moveTo>
                <a:lnTo>
                  <a:pt x="32" y="1872"/>
                </a:lnTo>
                <a:cubicBezTo>
                  <a:pt x="32" y="1881"/>
                  <a:pt x="25" y="1888"/>
                  <a:pt x="16" y="1888"/>
                </a:cubicBezTo>
                <a:cubicBezTo>
                  <a:pt x="8" y="1888"/>
                  <a:pt x="0" y="1881"/>
                  <a:pt x="0" y="1872"/>
                </a:cubicBezTo>
                <a:lnTo>
                  <a:pt x="0" y="1808"/>
                </a:lnTo>
                <a:cubicBezTo>
                  <a:pt x="0" y="1799"/>
                  <a:pt x="8" y="1792"/>
                  <a:pt x="16" y="1792"/>
                </a:cubicBezTo>
                <a:cubicBezTo>
                  <a:pt x="25" y="1792"/>
                  <a:pt x="32" y="1799"/>
                  <a:pt x="32" y="1808"/>
                </a:cubicBezTo>
                <a:close/>
                <a:moveTo>
                  <a:pt x="32" y="1936"/>
                </a:moveTo>
                <a:lnTo>
                  <a:pt x="32" y="2000"/>
                </a:lnTo>
                <a:cubicBezTo>
                  <a:pt x="32" y="2009"/>
                  <a:pt x="25" y="2016"/>
                  <a:pt x="16" y="2016"/>
                </a:cubicBezTo>
                <a:cubicBezTo>
                  <a:pt x="8" y="2016"/>
                  <a:pt x="0" y="2009"/>
                  <a:pt x="0" y="2000"/>
                </a:cubicBezTo>
                <a:lnTo>
                  <a:pt x="0" y="1936"/>
                </a:lnTo>
                <a:cubicBezTo>
                  <a:pt x="0" y="1927"/>
                  <a:pt x="8" y="1920"/>
                  <a:pt x="16" y="1920"/>
                </a:cubicBezTo>
                <a:cubicBezTo>
                  <a:pt x="25" y="1920"/>
                  <a:pt x="32" y="1927"/>
                  <a:pt x="32" y="1936"/>
                </a:cubicBezTo>
                <a:close/>
                <a:moveTo>
                  <a:pt x="32" y="2064"/>
                </a:moveTo>
                <a:lnTo>
                  <a:pt x="32" y="2128"/>
                </a:lnTo>
                <a:cubicBezTo>
                  <a:pt x="32" y="2137"/>
                  <a:pt x="25" y="2144"/>
                  <a:pt x="16" y="2144"/>
                </a:cubicBezTo>
                <a:cubicBezTo>
                  <a:pt x="8" y="2144"/>
                  <a:pt x="0" y="2137"/>
                  <a:pt x="0" y="2128"/>
                </a:cubicBezTo>
                <a:lnTo>
                  <a:pt x="0" y="2064"/>
                </a:lnTo>
                <a:cubicBezTo>
                  <a:pt x="0" y="2055"/>
                  <a:pt x="8" y="2048"/>
                  <a:pt x="16" y="2048"/>
                </a:cubicBezTo>
                <a:cubicBezTo>
                  <a:pt x="25" y="2048"/>
                  <a:pt x="32" y="2055"/>
                  <a:pt x="32" y="2064"/>
                </a:cubicBezTo>
                <a:close/>
                <a:moveTo>
                  <a:pt x="32" y="2192"/>
                </a:moveTo>
                <a:lnTo>
                  <a:pt x="32" y="2256"/>
                </a:lnTo>
                <a:cubicBezTo>
                  <a:pt x="32" y="2265"/>
                  <a:pt x="25" y="2272"/>
                  <a:pt x="16" y="2272"/>
                </a:cubicBezTo>
                <a:cubicBezTo>
                  <a:pt x="8" y="2272"/>
                  <a:pt x="0" y="2265"/>
                  <a:pt x="0" y="2256"/>
                </a:cubicBezTo>
                <a:lnTo>
                  <a:pt x="0" y="2192"/>
                </a:lnTo>
                <a:cubicBezTo>
                  <a:pt x="0" y="2183"/>
                  <a:pt x="8" y="2176"/>
                  <a:pt x="16" y="2176"/>
                </a:cubicBezTo>
                <a:cubicBezTo>
                  <a:pt x="25" y="2176"/>
                  <a:pt x="32" y="2183"/>
                  <a:pt x="32" y="2192"/>
                </a:cubicBezTo>
                <a:close/>
                <a:moveTo>
                  <a:pt x="32" y="2320"/>
                </a:moveTo>
                <a:lnTo>
                  <a:pt x="32" y="2384"/>
                </a:lnTo>
                <a:cubicBezTo>
                  <a:pt x="32" y="2393"/>
                  <a:pt x="25" y="2400"/>
                  <a:pt x="16" y="2400"/>
                </a:cubicBezTo>
                <a:cubicBezTo>
                  <a:pt x="8" y="2400"/>
                  <a:pt x="0" y="2393"/>
                  <a:pt x="0" y="2384"/>
                </a:cubicBezTo>
                <a:lnTo>
                  <a:pt x="0" y="2320"/>
                </a:lnTo>
                <a:cubicBezTo>
                  <a:pt x="0" y="2311"/>
                  <a:pt x="8" y="2304"/>
                  <a:pt x="16" y="2304"/>
                </a:cubicBezTo>
                <a:cubicBezTo>
                  <a:pt x="25" y="2304"/>
                  <a:pt x="32" y="2311"/>
                  <a:pt x="32" y="2320"/>
                </a:cubicBezTo>
                <a:close/>
                <a:moveTo>
                  <a:pt x="32" y="2448"/>
                </a:moveTo>
                <a:lnTo>
                  <a:pt x="32" y="2512"/>
                </a:lnTo>
                <a:cubicBezTo>
                  <a:pt x="32" y="2521"/>
                  <a:pt x="25" y="2528"/>
                  <a:pt x="16" y="2528"/>
                </a:cubicBezTo>
                <a:cubicBezTo>
                  <a:pt x="8" y="2528"/>
                  <a:pt x="0" y="2521"/>
                  <a:pt x="0" y="2512"/>
                </a:cubicBezTo>
                <a:lnTo>
                  <a:pt x="0" y="2448"/>
                </a:lnTo>
                <a:cubicBezTo>
                  <a:pt x="0" y="2439"/>
                  <a:pt x="8" y="2432"/>
                  <a:pt x="16" y="2432"/>
                </a:cubicBezTo>
                <a:cubicBezTo>
                  <a:pt x="25" y="2432"/>
                  <a:pt x="32" y="2439"/>
                  <a:pt x="32" y="2448"/>
                </a:cubicBezTo>
                <a:close/>
                <a:moveTo>
                  <a:pt x="32" y="2576"/>
                </a:moveTo>
                <a:lnTo>
                  <a:pt x="32" y="2640"/>
                </a:lnTo>
                <a:cubicBezTo>
                  <a:pt x="32" y="2649"/>
                  <a:pt x="25" y="2656"/>
                  <a:pt x="16" y="2656"/>
                </a:cubicBezTo>
                <a:cubicBezTo>
                  <a:pt x="8" y="2656"/>
                  <a:pt x="0" y="2649"/>
                  <a:pt x="0" y="2640"/>
                </a:cubicBezTo>
                <a:lnTo>
                  <a:pt x="0" y="2576"/>
                </a:lnTo>
                <a:cubicBezTo>
                  <a:pt x="0" y="2567"/>
                  <a:pt x="8" y="2560"/>
                  <a:pt x="16" y="2560"/>
                </a:cubicBezTo>
                <a:cubicBezTo>
                  <a:pt x="25" y="2560"/>
                  <a:pt x="32" y="2567"/>
                  <a:pt x="32" y="2576"/>
                </a:cubicBezTo>
                <a:close/>
                <a:moveTo>
                  <a:pt x="32" y="2704"/>
                </a:moveTo>
                <a:lnTo>
                  <a:pt x="32" y="2768"/>
                </a:lnTo>
                <a:cubicBezTo>
                  <a:pt x="32" y="2777"/>
                  <a:pt x="25" y="2784"/>
                  <a:pt x="16" y="2784"/>
                </a:cubicBezTo>
                <a:cubicBezTo>
                  <a:pt x="8" y="2784"/>
                  <a:pt x="0" y="2777"/>
                  <a:pt x="0" y="2768"/>
                </a:cubicBezTo>
                <a:lnTo>
                  <a:pt x="0" y="2704"/>
                </a:lnTo>
                <a:cubicBezTo>
                  <a:pt x="0" y="2695"/>
                  <a:pt x="8" y="2688"/>
                  <a:pt x="16" y="2688"/>
                </a:cubicBezTo>
                <a:cubicBezTo>
                  <a:pt x="25" y="2688"/>
                  <a:pt x="32" y="2695"/>
                  <a:pt x="32" y="2704"/>
                </a:cubicBezTo>
                <a:close/>
                <a:moveTo>
                  <a:pt x="32" y="2832"/>
                </a:moveTo>
                <a:lnTo>
                  <a:pt x="32" y="2896"/>
                </a:lnTo>
                <a:cubicBezTo>
                  <a:pt x="32" y="2905"/>
                  <a:pt x="25" y="2912"/>
                  <a:pt x="16" y="2912"/>
                </a:cubicBezTo>
                <a:cubicBezTo>
                  <a:pt x="8" y="2912"/>
                  <a:pt x="0" y="2905"/>
                  <a:pt x="0" y="2896"/>
                </a:cubicBezTo>
                <a:lnTo>
                  <a:pt x="0" y="2832"/>
                </a:lnTo>
                <a:cubicBezTo>
                  <a:pt x="0" y="2823"/>
                  <a:pt x="8" y="2816"/>
                  <a:pt x="16" y="2816"/>
                </a:cubicBezTo>
                <a:cubicBezTo>
                  <a:pt x="25" y="2816"/>
                  <a:pt x="32" y="2823"/>
                  <a:pt x="32" y="2832"/>
                </a:cubicBezTo>
                <a:close/>
                <a:moveTo>
                  <a:pt x="32" y="2960"/>
                </a:moveTo>
                <a:lnTo>
                  <a:pt x="32" y="3024"/>
                </a:lnTo>
                <a:cubicBezTo>
                  <a:pt x="32" y="3033"/>
                  <a:pt x="25" y="3040"/>
                  <a:pt x="16" y="3040"/>
                </a:cubicBezTo>
                <a:cubicBezTo>
                  <a:pt x="8" y="3040"/>
                  <a:pt x="0" y="3033"/>
                  <a:pt x="0" y="3024"/>
                </a:cubicBezTo>
                <a:lnTo>
                  <a:pt x="0" y="2960"/>
                </a:lnTo>
                <a:cubicBezTo>
                  <a:pt x="0" y="2951"/>
                  <a:pt x="8" y="2944"/>
                  <a:pt x="16" y="2944"/>
                </a:cubicBezTo>
                <a:cubicBezTo>
                  <a:pt x="25" y="2944"/>
                  <a:pt x="32" y="2951"/>
                  <a:pt x="32" y="2960"/>
                </a:cubicBezTo>
                <a:close/>
                <a:moveTo>
                  <a:pt x="32" y="3088"/>
                </a:moveTo>
                <a:lnTo>
                  <a:pt x="32" y="3152"/>
                </a:lnTo>
                <a:cubicBezTo>
                  <a:pt x="32" y="3161"/>
                  <a:pt x="25" y="3168"/>
                  <a:pt x="16" y="3168"/>
                </a:cubicBezTo>
                <a:cubicBezTo>
                  <a:pt x="8" y="3168"/>
                  <a:pt x="0" y="3161"/>
                  <a:pt x="0" y="3152"/>
                </a:cubicBezTo>
                <a:lnTo>
                  <a:pt x="0" y="3088"/>
                </a:lnTo>
                <a:cubicBezTo>
                  <a:pt x="0" y="3079"/>
                  <a:pt x="8" y="3072"/>
                  <a:pt x="16" y="3072"/>
                </a:cubicBezTo>
                <a:cubicBezTo>
                  <a:pt x="25" y="3072"/>
                  <a:pt x="32" y="3079"/>
                  <a:pt x="32" y="3088"/>
                </a:cubicBezTo>
                <a:close/>
                <a:moveTo>
                  <a:pt x="32" y="3216"/>
                </a:moveTo>
                <a:lnTo>
                  <a:pt x="32" y="3280"/>
                </a:lnTo>
                <a:cubicBezTo>
                  <a:pt x="32" y="3289"/>
                  <a:pt x="25" y="3296"/>
                  <a:pt x="16" y="3296"/>
                </a:cubicBezTo>
                <a:cubicBezTo>
                  <a:pt x="8" y="3296"/>
                  <a:pt x="0" y="3289"/>
                  <a:pt x="0" y="3280"/>
                </a:cubicBezTo>
                <a:lnTo>
                  <a:pt x="0" y="3216"/>
                </a:lnTo>
                <a:cubicBezTo>
                  <a:pt x="0" y="3207"/>
                  <a:pt x="8" y="3200"/>
                  <a:pt x="16" y="3200"/>
                </a:cubicBezTo>
                <a:cubicBezTo>
                  <a:pt x="25" y="3200"/>
                  <a:pt x="32" y="3207"/>
                  <a:pt x="32" y="3216"/>
                </a:cubicBezTo>
                <a:close/>
                <a:moveTo>
                  <a:pt x="32" y="3344"/>
                </a:moveTo>
                <a:lnTo>
                  <a:pt x="32" y="3408"/>
                </a:lnTo>
                <a:cubicBezTo>
                  <a:pt x="32" y="3417"/>
                  <a:pt x="25" y="3424"/>
                  <a:pt x="16" y="3424"/>
                </a:cubicBezTo>
                <a:cubicBezTo>
                  <a:pt x="8" y="3424"/>
                  <a:pt x="0" y="3417"/>
                  <a:pt x="0" y="3408"/>
                </a:cubicBezTo>
                <a:lnTo>
                  <a:pt x="0" y="3344"/>
                </a:lnTo>
                <a:cubicBezTo>
                  <a:pt x="0" y="3335"/>
                  <a:pt x="8" y="3328"/>
                  <a:pt x="16" y="3328"/>
                </a:cubicBezTo>
                <a:cubicBezTo>
                  <a:pt x="25" y="3328"/>
                  <a:pt x="32" y="3335"/>
                  <a:pt x="32" y="3344"/>
                </a:cubicBezTo>
                <a:close/>
                <a:moveTo>
                  <a:pt x="32" y="3472"/>
                </a:moveTo>
                <a:lnTo>
                  <a:pt x="32" y="3536"/>
                </a:lnTo>
                <a:cubicBezTo>
                  <a:pt x="32" y="3545"/>
                  <a:pt x="25" y="3552"/>
                  <a:pt x="16" y="3552"/>
                </a:cubicBezTo>
                <a:cubicBezTo>
                  <a:pt x="8" y="3552"/>
                  <a:pt x="0" y="3545"/>
                  <a:pt x="0" y="3536"/>
                </a:cubicBezTo>
                <a:lnTo>
                  <a:pt x="0" y="3472"/>
                </a:lnTo>
                <a:cubicBezTo>
                  <a:pt x="0" y="3463"/>
                  <a:pt x="8" y="3456"/>
                  <a:pt x="16" y="3456"/>
                </a:cubicBezTo>
                <a:cubicBezTo>
                  <a:pt x="25" y="3456"/>
                  <a:pt x="32" y="3463"/>
                  <a:pt x="32" y="3472"/>
                </a:cubicBezTo>
                <a:close/>
                <a:moveTo>
                  <a:pt x="32" y="3600"/>
                </a:moveTo>
                <a:lnTo>
                  <a:pt x="32" y="3664"/>
                </a:lnTo>
                <a:cubicBezTo>
                  <a:pt x="32" y="3673"/>
                  <a:pt x="25" y="3680"/>
                  <a:pt x="16" y="3680"/>
                </a:cubicBezTo>
                <a:cubicBezTo>
                  <a:pt x="8" y="3680"/>
                  <a:pt x="0" y="3673"/>
                  <a:pt x="0" y="3664"/>
                </a:cubicBezTo>
                <a:lnTo>
                  <a:pt x="0" y="3600"/>
                </a:lnTo>
                <a:cubicBezTo>
                  <a:pt x="0" y="3591"/>
                  <a:pt x="8" y="3584"/>
                  <a:pt x="16" y="3584"/>
                </a:cubicBezTo>
                <a:cubicBezTo>
                  <a:pt x="25" y="3584"/>
                  <a:pt x="32" y="3591"/>
                  <a:pt x="32" y="3600"/>
                </a:cubicBezTo>
                <a:close/>
                <a:moveTo>
                  <a:pt x="32" y="3728"/>
                </a:moveTo>
                <a:lnTo>
                  <a:pt x="32" y="3792"/>
                </a:lnTo>
                <a:cubicBezTo>
                  <a:pt x="32" y="3801"/>
                  <a:pt x="25" y="3808"/>
                  <a:pt x="16" y="3808"/>
                </a:cubicBezTo>
                <a:cubicBezTo>
                  <a:pt x="8" y="3808"/>
                  <a:pt x="0" y="3801"/>
                  <a:pt x="0" y="3792"/>
                </a:cubicBezTo>
                <a:lnTo>
                  <a:pt x="0" y="3728"/>
                </a:lnTo>
                <a:cubicBezTo>
                  <a:pt x="0" y="3719"/>
                  <a:pt x="8" y="3712"/>
                  <a:pt x="16" y="3712"/>
                </a:cubicBezTo>
                <a:cubicBezTo>
                  <a:pt x="25" y="3712"/>
                  <a:pt x="32" y="3719"/>
                  <a:pt x="32" y="3728"/>
                </a:cubicBezTo>
                <a:close/>
                <a:moveTo>
                  <a:pt x="32" y="3856"/>
                </a:moveTo>
                <a:lnTo>
                  <a:pt x="32" y="3920"/>
                </a:lnTo>
                <a:cubicBezTo>
                  <a:pt x="32" y="3929"/>
                  <a:pt x="25" y="3936"/>
                  <a:pt x="16" y="3936"/>
                </a:cubicBezTo>
                <a:cubicBezTo>
                  <a:pt x="8" y="3936"/>
                  <a:pt x="0" y="3929"/>
                  <a:pt x="0" y="3920"/>
                </a:cubicBezTo>
                <a:lnTo>
                  <a:pt x="0" y="3856"/>
                </a:lnTo>
                <a:cubicBezTo>
                  <a:pt x="0" y="3847"/>
                  <a:pt x="8" y="3840"/>
                  <a:pt x="16" y="3840"/>
                </a:cubicBezTo>
                <a:cubicBezTo>
                  <a:pt x="25" y="3840"/>
                  <a:pt x="32" y="3847"/>
                  <a:pt x="32" y="3856"/>
                </a:cubicBezTo>
                <a:close/>
                <a:moveTo>
                  <a:pt x="32" y="3984"/>
                </a:moveTo>
                <a:lnTo>
                  <a:pt x="32" y="4048"/>
                </a:lnTo>
                <a:cubicBezTo>
                  <a:pt x="32" y="4057"/>
                  <a:pt x="25" y="4064"/>
                  <a:pt x="16" y="4064"/>
                </a:cubicBezTo>
                <a:cubicBezTo>
                  <a:pt x="8" y="4064"/>
                  <a:pt x="0" y="4057"/>
                  <a:pt x="0" y="4048"/>
                </a:cubicBezTo>
                <a:lnTo>
                  <a:pt x="0" y="3984"/>
                </a:lnTo>
                <a:cubicBezTo>
                  <a:pt x="0" y="3975"/>
                  <a:pt x="8" y="3968"/>
                  <a:pt x="16" y="3968"/>
                </a:cubicBezTo>
                <a:cubicBezTo>
                  <a:pt x="25" y="3968"/>
                  <a:pt x="32" y="3975"/>
                  <a:pt x="32" y="3984"/>
                </a:cubicBezTo>
                <a:close/>
                <a:moveTo>
                  <a:pt x="32" y="4112"/>
                </a:moveTo>
                <a:lnTo>
                  <a:pt x="32" y="4176"/>
                </a:lnTo>
                <a:cubicBezTo>
                  <a:pt x="32" y="4185"/>
                  <a:pt x="25" y="4192"/>
                  <a:pt x="16" y="4192"/>
                </a:cubicBezTo>
                <a:cubicBezTo>
                  <a:pt x="8" y="4192"/>
                  <a:pt x="0" y="4185"/>
                  <a:pt x="0" y="4176"/>
                </a:cubicBezTo>
                <a:lnTo>
                  <a:pt x="0" y="4112"/>
                </a:lnTo>
                <a:cubicBezTo>
                  <a:pt x="0" y="4103"/>
                  <a:pt x="8" y="4096"/>
                  <a:pt x="16" y="4096"/>
                </a:cubicBezTo>
                <a:cubicBezTo>
                  <a:pt x="25" y="4096"/>
                  <a:pt x="32" y="4103"/>
                  <a:pt x="32" y="4112"/>
                </a:cubicBezTo>
                <a:close/>
                <a:moveTo>
                  <a:pt x="32" y="4240"/>
                </a:moveTo>
                <a:lnTo>
                  <a:pt x="32" y="4304"/>
                </a:lnTo>
                <a:cubicBezTo>
                  <a:pt x="32" y="4313"/>
                  <a:pt x="25" y="4320"/>
                  <a:pt x="16" y="4320"/>
                </a:cubicBezTo>
                <a:cubicBezTo>
                  <a:pt x="8" y="4320"/>
                  <a:pt x="0" y="4313"/>
                  <a:pt x="0" y="4304"/>
                </a:cubicBezTo>
                <a:lnTo>
                  <a:pt x="0" y="4240"/>
                </a:lnTo>
                <a:cubicBezTo>
                  <a:pt x="0" y="4231"/>
                  <a:pt x="8" y="4224"/>
                  <a:pt x="16" y="4224"/>
                </a:cubicBezTo>
                <a:cubicBezTo>
                  <a:pt x="25" y="4224"/>
                  <a:pt x="32" y="4231"/>
                  <a:pt x="32" y="4240"/>
                </a:cubicBezTo>
                <a:close/>
                <a:moveTo>
                  <a:pt x="32" y="4368"/>
                </a:moveTo>
                <a:lnTo>
                  <a:pt x="32" y="4432"/>
                </a:lnTo>
                <a:cubicBezTo>
                  <a:pt x="32" y="4441"/>
                  <a:pt x="25" y="4448"/>
                  <a:pt x="16" y="4448"/>
                </a:cubicBezTo>
                <a:cubicBezTo>
                  <a:pt x="8" y="4448"/>
                  <a:pt x="0" y="4441"/>
                  <a:pt x="0" y="4432"/>
                </a:cubicBezTo>
                <a:lnTo>
                  <a:pt x="0" y="4368"/>
                </a:lnTo>
                <a:cubicBezTo>
                  <a:pt x="0" y="4359"/>
                  <a:pt x="8" y="4352"/>
                  <a:pt x="16" y="4352"/>
                </a:cubicBezTo>
                <a:cubicBezTo>
                  <a:pt x="25" y="4352"/>
                  <a:pt x="32" y="4359"/>
                  <a:pt x="32" y="4368"/>
                </a:cubicBezTo>
                <a:close/>
                <a:moveTo>
                  <a:pt x="32" y="4496"/>
                </a:moveTo>
                <a:lnTo>
                  <a:pt x="32" y="4560"/>
                </a:lnTo>
                <a:cubicBezTo>
                  <a:pt x="32" y="4569"/>
                  <a:pt x="25" y="4576"/>
                  <a:pt x="16" y="4576"/>
                </a:cubicBezTo>
                <a:cubicBezTo>
                  <a:pt x="8" y="4576"/>
                  <a:pt x="0" y="4569"/>
                  <a:pt x="0" y="4560"/>
                </a:cubicBezTo>
                <a:lnTo>
                  <a:pt x="0" y="4496"/>
                </a:lnTo>
                <a:cubicBezTo>
                  <a:pt x="0" y="4487"/>
                  <a:pt x="8" y="4480"/>
                  <a:pt x="16" y="4480"/>
                </a:cubicBezTo>
                <a:cubicBezTo>
                  <a:pt x="25" y="4480"/>
                  <a:pt x="32" y="4487"/>
                  <a:pt x="32" y="4496"/>
                </a:cubicBezTo>
                <a:close/>
                <a:moveTo>
                  <a:pt x="32" y="4624"/>
                </a:moveTo>
                <a:lnTo>
                  <a:pt x="32" y="4688"/>
                </a:lnTo>
                <a:cubicBezTo>
                  <a:pt x="32" y="4697"/>
                  <a:pt x="25" y="4704"/>
                  <a:pt x="16" y="4704"/>
                </a:cubicBezTo>
                <a:cubicBezTo>
                  <a:pt x="8" y="4704"/>
                  <a:pt x="0" y="4697"/>
                  <a:pt x="0" y="4688"/>
                </a:cubicBezTo>
                <a:lnTo>
                  <a:pt x="0" y="4624"/>
                </a:lnTo>
                <a:cubicBezTo>
                  <a:pt x="0" y="4615"/>
                  <a:pt x="8" y="4608"/>
                  <a:pt x="16" y="4608"/>
                </a:cubicBezTo>
                <a:cubicBezTo>
                  <a:pt x="25" y="4608"/>
                  <a:pt x="32" y="4615"/>
                  <a:pt x="32" y="4624"/>
                </a:cubicBezTo>
                <a:close/>
                <a:moveTo>
                  <a:pt x="32" y="4752"/>
                </a:moveTo>
                <a:lnTo>
                  <a:pt x="32" y="4816"/>
                </a:lnTo>
                <a:cubicBezTo>
                  <a:pt x="32" y="4825"/>
                  <a:pt x="25" y="4832"/>
                  <a:pt x="16" y="4832"/>
                </a:cubicBezTo>
                <a:cubicBezTo>
                  <a:pt x="8" y="4832"/>
                  <a:pt x="0" y="4825"/>
                  <a:pt x="0" y="4816"/>
                </a:cubicBezTo>
                <a:lnTo>
                  <a:pt x="0" y="4752"/>
                </a:lnTo>
                <a:cubicBezTo>
                  <a:pt x="0" y="4743"/>
                  <a:pt x="8" y="4736"/>
                  <a:pt x="16" y="4736"/>
                </a:cubicBezTo>
                <a:cubicBezTo>
                  <a:pt x="25" y="4736"/>
                  <a:pt x="32" y="4743"/>
                  <a:pt x="32" y="4752"/>
                </a:cubicBezTo>
                <a:close/>
                <a:moveTo>
                  <a:pt x="32" y="4880"/>
                </a:moveTo>
                <a:lnTo>
                  <a:pt x="32" y="4944"/>
                </a:lnTo>
                <a:cubicBezTo>
                  <a:pt x="32" y="4953"/>
                  <a:pt x="25" y="4960"/>
                  <a:pt x="16" y="4960"/>
                </a:cubicBezTo>
                <a:cubicBezTo>
                  <a:pt x="8" y="4960"/>
                  <a:pt x="0" y="4953"/>
                  <a:pt x="0" y="4944"/>
                </a:cubicBezTo>
                <a:lnTo>
                  <a:pt x="0" y="4880"/>
                </a:lnTo>
                <a:cubicBezTo>
                  <a:pt x="0" y="4871"/>
                  <a:pt x="8" y="4864"/>
                  <a:pt x="16" y="4864"/>
                </a:cubicBezTo>
                <a:cubicBezTo>
                  <a:pt x="25" y="4864"/>
                  <a:pt x="32" y="4871"/>
                  <a:pt x="32" y="4880"/>
                </a:cubicBezTo>
                <a:close/>
                <a:moveTo>
                  <a:pt x="32" y="5008"/>
                </a:moveTo>
                <a:lnTo>
                  <a:pt x="32" y="5072"/>
                </a:lnTo>
                <a:cubicBezTo>
                  <a:pt x="32" y="5081"/>
                  <a:pt x="25" y="5088"/>
                  <a:pt x="16" y="5088"/>
                </a:cubicBezTo>
                <a:cubicBezTo>
                  <a:pt x="8" y="5088"/>
                  <a:pt x="0" y="5081"/>
                  <a:pt x="0" y="5072"/>
                </a:cubicBezTo>
                <a:lnTo>
                  <a:pt x="0" y="5008"/>
                </a:lnTo>
                <a:cubicBezTo>
                  <a:pt x="0" y="4999"/>
                  <a:pt x="8" y="4992"/>
                  <a:pt x="16" y="4992"/>
                </a:cubicBezTo>
                <a:cubicBezTo>
                  <a:pt x="25" y="4992"/>
                  <a:pt x="32" y="4999"/>
                  <a:pt x="32" y="5008"/>
                </a:cubicBezTo>
                <a:close/>
                <a:moveTo>
                  <a:pt x="32" y="5136"/>
                </a:moveTo>
                <a:lnTo>
                  <a:pt x="32" y="5200"/>
                </a:lnTo>
                <a:cubicBezTo>
                  <a:pt x="32" y="5209"/>
                  <a:pt x="25" y="5216"/>
                  <a:pt x="16" y="5216"/>
                </a:cubicBezTo>
                <a:cubicBezTo>
                  <a:pt x="8" y="5216"/>
                  <a:pt x="0" y="5209"/>
                  <a:pt x="0" y="5200"/>
                </a:cubicBezTo>
                <a:lnTo>
                  <a:pt x="0" y="5136"/>
                </a:lnTo>
                <a:cubicBezTo>
                  <a:pt x="0" y="5127"/>
                  <a:pt x="8" y="5120"/>
                  <a:pt x="16" y="5120"/>
                </a:cubicBezTo>
                <a:cubicBezTo>
                  <a:pt x="25" y="5120"/>
                  <a:pt x="32" y="5127"/>
                  <a:pt x="32" y="5136"/>
                </a:cubicBezTo>
                <a:close/>
                <a:moveTo>
                  <a:pt x="32" y="5264"/>
                </a:moveTo>
                <a:lnTo>
                  <a:pt x="32" y="5328"/>
                </a:lnTo>
                <a:cubicBezTo>
                  <a:pt x="32" y="5337"/>
                  <a:pt x="25" y="5344"/>
                  <a:pt x="16" y="5344"/>
                </a:cubicBezTo>
                <a:cubicBezTo>
                  <a:pt x="8" y="5344"/>
                  <a:pt x="0" y="5337"/>
                  <a:pt x="0" y="5328"/>
                </a:cubicBezTo>
                <a:lnTo>
                  <a:pt x="0" y="5264"/>
                </a:lnTo>
                <a:cubicBezTo>
                  <a:pt x="0" y="5255"/>
                  <a:pt x="8" y="5248"/>
                  <a:pt x="16" y="5248"/>
                </a:cubicBezTo>
                <a:cubicBezTo>
                  <a:pt x="25" y="5248"/>
                  <a:pt x="32" y="5255"/>
                  <a:pt x="32" y="5264"/>
                </a:cubicBezTo>
                <a:close/>
                <a:moveTo>
                  <a:pt x="32" y="5392"/>
                </a:moveTo>
                <a:lnTo>
                  <a:pt x="32" y="5456"/>
                </a:lnTo>
                <a:cubicBezTo>
                  <a:pt x="32" y="5465"/>
                  <a:pt x="25" y="5472"/>
                  <a:pt x="16" y="5472"/>
                </a:cubicBezTo>
                <a:cubicBezTo>
                  <a:pt x="8" y="5472"/>
                  <a:pt x="0" y="5465"/>
                  <a:pt x="0" y="5456"/>
                </a:cubicBezTo>
                <a:lnTo>
                  <a:pt x="0" y="5392"/>
                </a:lnTo>
                <a:cubicBezTo>
                  <a:pt x="0" y="5383"/>
                  <a:pt x="8" y="5376"/>
                  <a:pt x="16" y="5376"/>
                </a:cubicBezTo>
                <a:cubicBezTo>
                  <a:pt x="25" y="5376"/>
                  <a:pt x="32" y="5383"/>
                  <a:pt x="32" y="5392"/>
                </a:cubicBezTo>
                <a:close/>
                <a:moveTo>
                  <a:pt x="32" y="5520"/>
                </a:moveTo>
                <a:lnTo>
                  <a:pt x="32" y="5584"/>
                </a:lnTo>
                <a:cubicBezTo>
                  <a:pt x="32" y="5593"/>
                  <a:pt x="25" y="5600"/>
                  <a:pt x="16" y="5600"/>
                </a:cubicBezTo>
                <a:cubicBezTo>
                  <a:pt x="8" y="5600"/>
                  <a:pt x="0" y="5593"/>
                  <a:pt x="0" y="5584"/>
                </a:cubicBezTo>
                <a:lnTo>
                  <a:pt x="0" y="5520"/>
                </a:lnTo>
                <a:cubicBezTo>
                  <a:pt x="0" y="5511"/>
                  <a:pt x="8" y="5504"/>
                  <a:pt x="16" y="5504"/>
                </a:cubicBezTo>
                <a:cubicBezTo>
                  <a:pt x="25" y="5504"/>
                  <a:pt x="32" y="5511"/>
                  <a:pt x="32" y="5520"/>
                </a:cubicBezTo>
                <a:close/>
                <a:moveTo>
                  <a:pt x="32" y="5648"/>
                </a:moveTo>
                <a:lnTo>
                  <a:pt x="32" y="5712"/>
                </a:lnTo>
                <a:cubicBezTo>
                  <a:pt x="32" y="5721"/>
                  <a:pt x="25" y="5728"/>
                  <a:pt x="16" y="5728"/>
                </a:cubicBezTo>
                <a:cubicBezTo>
                  <a:pt x="8" y="5728"/>
                  <a:pt x="0" y="5721"/>
                  <a:pt x="0" y="5712"/>
                </a:cubicBezTo>
                <a:lnTo>
                  <a:pt x="0" y="5648"/>
                </a:lnTo>
                <a:cubicBezTo>
                  <a:pt x="0" y="5639"/>
                  <a:pt x="8" y="5632"/>
                  <a:pt x="16" y="5632"/>
                </a:cubicBezTo>
                <a:cubicBezTo>
                  <a:pt x="25" y="5632"/>
                  <a:pt x="32" y="5639"/>
                  <a:pt x="32" y="5648"/>
                </a:cubicBezTo>
                <a:close/>
                <a:moveTo>
                  <a:pt x="32" y="5776"/>
                </a:moveTo>
                <a:lnTo>
                  <a:pt x="32" y="5840"/>
                </a:lnTo>
                <a:cubicBezTo>
                  <a:pt x="32" y="5849"/>
                  <a:pt x="25" y="5856"/>
                  <a:pt x="16" y="5856"/>
                </a:cubicBezTo>
                <a:cubicBezTo>
                  <a:pt x="8" y="5856"/>
                  <a:pt x="0" y="5849"/>
                  <a:pt x="0" y="5840"/>
                </a:cubicBezTo>
                <a:lnTo>
                  <a:pt x="0" y="5776"/>
                </a:lnTo>
                <a:cubicBezTo>
                  <a:pt x="0" y="5767"/>
                  <a:pt x="8" y="5760"/>
                  <a:pt x="16" y="5760"/>
                </a:cubicBezTo>
                <a:cubicBezTo>
                  <a:pt x="25" y="5760"/>
                  <a:pt x="32" y="5767"/>
                  <a:pt x="32" y="5776"/>
                </a:cubicBezTo>
                <a:close/>
                <a:moveTo>
                  <a:pt x="32" y="5904"/>
                </a:moveTo>
                <a:lnTo>
                  <a:pt x="32" y="5968"/>
                </a:lnTo>
                <a:cubicBezTo>
                  <a:pt x="32" y="5977"/>
                  <a:pt x="25" y="5984"/>
                  <a:pt x="16" y="5984"/>
                </a:cubicBezTo>
                <a:cubicBezTo>
                  <a:pt x="8" y="5984"/>
                  <a:pt x="0" y="5977"/>
                  <a:pt x="0" y="5968"/>
                </a:cubicBezTo>
                <a:lnTo>
                  <a:pt x="0" y="5904"/>
                </a:lnTo>
                <a:cubicBezTo>
                  <a:pt x="0" y="5895"/>
                  <a:pt x="8" y="5888"/>
                  <a:pt x="16" y="5888"/>
                </a:cubicBezTo>
                <a:cubicBezTo>
                  <a:pt x="25" y="5888"/>
                  <a:pt x="32" y="5895"/>
                  <a:pt x="32" y="5904"/>
                </a:cubicBezTo>
                <a:close/>
                <a:moveTo>
                  <a:pt x="32" y="6032"/>
                </a:moveTo>
                <a:lnTo>
                  <a:pt x="32" y="6096"/>
                </a:lnTo>
                <a:cubicBezTo>
                  <a:pt x="32" y="6105"/>
                  <a:pt x="25" y="6112"/>
                  <a:pt x="16" y="6112"/>
                </a:cubicBezTo>
                <a:cubicBezTo>
                  <a:pt x="8" y="6112"/>
                  <a:pt x="0" y="6105"/>
                  <a:pt x="0" y="6096"/>
                </a:cubicBezTo>
                <a:lnTo>
                  <a:pt x="0" y="6032"/>
                </a:lnTo>
                <a:cubicBezTo>
                  <a:pt x="0" y="6023"/>
                  <a:pt x="8" y="6016"/>
                  <a:pt x="16" y="6016"/>
                </a:cubicBezTo>
                <a:cubicBezTo>
                  <a:pt x="25" y="6016"/>
                  <a:pt x="32" y="6023"/>
                  <a:pt x="32" y="6032"/>
                </a:cubicBezTo>
                <a:close/>
                <a:moveTo>
                  <a:pt x="32" y="6160"/>
                </a:moveTo>
                <a:lnTo>
                  <a:pt x="32" y="6224"/>
                </a:lnTo>
                <a:cubicBezTo>
                  <a:pt x="32" y="6233"/>
                  <a:pt x="25" y="6240"/>
                  <a:pt x="16" y="6240"/>
                </a:cubicBezTo>
                <a:cubicBezTo>
                  <a:pt x="8" y="6240"/>
                  <a:pt x="0" y="6233"/>
                  <a:pt x="0" y="6224"/>
                </a:cubicBezTo>
                <a:lnTo>
                  <a:pt x="0" y="6160"/>
                </a:lnTo>
                <a:cubicBezTo>
                  <a:pt x="0" y="6151"/>
                  <a:pt x="8" y="6144"/>
                  <a:pt x="16" y="6144"/>
                </a:cubicBezTo>
                <a:cubicBezTo>
                  <a:pt x="25" y="6144"/>
                  <a:pt x="32" y="6151"/>
                  <a:pt x="32" y="6160"/>
                </a:cubicBezTo>
                <a:close/>
                <a:moveTo>
                  <a:pt x="32" y="6288"/>
                </a:moveTo>
                <a:lnTo>
                  <a:pt x="32" y="6352"/>
                </a:lnTo>
                <a:cubicBezTo>
                  <a:pt x="32" y="6361"/>
                  <a:pt x="25" y="6368"/>
                  <a:pt x="16" y="6368"/>
                </a:cubicBezTo>
                <a:cubicBezTo>
                  <a:pt x="8" y="6368"/>
                  <a:pt x="0" y="6361"/>
                  <a:pt x="0" y="6352"/>
                </a:cubicBezTo>
                <a:lnTo>
                  <a:pt x="0" y="6288"/>
                </a:lnTo>
                <a:cubicBezTo>
                  <a:pt x="0" y="6279"/>
                  <a:pt x="8" y="6272"/>
                  <a:pt x="16" y="6272"/>
                </a:cubicBezTo>
                <a:cubicBezTo>
                  <a:pt x="25" y="6272"/>
                  <a:pt x="32" y="6279"/>
                  <a:pt x="32" y="6288"/>
                </a:cubicBezTo>
                <a:close/>
                <a:moveTo>
                  <a:pt x="32" y="6416"/>
                </a:moveTo>
                <a:lnTo>
                  <a:pt x="32" y="6480"/>
                </a:lnTo>
                <a:cubicBezTo>
                  <a:pt x="32" y="6489"/>
                  <a:pt x="25" y="6496"/>
                  <a:pt x="16" y="6496"/>
                </a:cubicBezTo>
                <a:cubicBezTo>
                  <a:pt x="8" y="6496"/>
                  <a:pt x="0" y="6489"/>
                  <a:pt x="0" y="6480"/>
                </a:cubicBezTo>
                <a:lnTo>
                  <a:pt x="0" y="6416"/>
                </a:lnTo>
                <a:cubicBezTo>
                  <a:pt x="0" y="6407"/>
                  <a:pt x="8" y="6400"/>
                  <a:pt x="16" y="6400"/>
                </a:cubicBezTo>
                <a:cubicBezTo>
                  <a:pt x="25" y="6400"/>
                  <a:pt x="32" y="6407"/>
                  <a:pt x="32" y="6416"/>
                </a:cubicBezTo>
                <a:close/>
                <a:moveTo>
                  <a:pt x="32" y="6544"/>
                </a:moveTo>
                <a:lnTo>
                  <a:pt x="32" y="6608"/>
                </a:lnTo>
                <a:cubicBezTo>
                  <a:pt x="32" y="6617"/>
                  <a:pt x="25" y="6624"/>
                  <a:pt x="16" y="6624"/>
                </a:cubicBezTo>
                <a:cubicBezTo>
                  <a:pt x="8" y="6624"/>
                  <a:pt x="0" y="6617"/>
                  <a:pt x="0" y="6608"/>
                </a:cubicBezTo>
                <a:lnTo>
                  <a:pt x="0" y="6544"/>
                </a:lnTo>
                <a:cubicBezTo>
                  <a:pt x="0" y="6535"/>
                  <a:pt x="8" y="6528"/>
                  <a:pt x="16" y="6528"/>
                </a:cubicBezTo>
                <a:cubicBezTo>
                  <a:pt x="25" y="6528"/>
                  <a:pt x="32" y="6535"/>
                  <a:pt x="32" y="6544"/>
                </a:cubicBezTo>
                <a:close/>
                <a:moveTo>
                  <a:pt x="32" y="6672"/>
                </a:moveTo>
                <a:lnTo>
                  <a:pt x="32" y="6736"/>
                </a:lnTo>
                <a:cubicBezTo>
                  <a:pt x="32" y="6745"/>
                  <a:pt x="25" y="6752"/>
                  <a:pt x="16" y="6752"/>
                </a:cubicBezTo>
                <a:cubicBezTo>
                  <a:pt x="8" y="6752"/>
                  <a:pt x="0" y="6745"/>
                  <a:pt x="0" y="6736"/>
                </a:cubicBezTo>
                <a:lnTo>
                  <a:pt x="0" y="6672"/>
                </a:lnTo>
                <a:cubicBezTo>
                  <a:pt x="0" y="6663"/>
                  <a:pt x="8" y="6656"/>
                  <a:pt x="16" y="6656"/>
                </a:cubicBezTo>
                <a:cubicBezTo>
                  <a:pt x="25" y="6656"/>
                  <a:pt x="32" y="6663"/>
                  <a:pt x="32" y="6672"/>
                </a:cubicBezTo>
                <a:close/>
                <a:moveTo>
                  <a:pt x="32" y="6800"/>
                </a:moveTo>
                <a:lnTo>
                  <a:pt x="32" y="6864"/>
                </a:lnTo>
                <a:cubicBezTo>
                  <a:pt x="32" y="6873"/>
                  <a:pt x="25" y="6880"/>
                  <a:pt x="16" y="6880"/>
                </a:cubicBezTo>
                <a:cubicBezTo>
                  <a:pt x="8" y="6880"/>
                  <a:pt x="0" y="6873"/>
                  <a:pt x="0" y="6864"/>
                </a:cubicBezTo>
                <a:lnTo>
                  <a:pt x="0" y="6800"/>
                </a:lnTo>
                <a:cubicBezTo>
                  <a:pt x="0" y="6791"/>
                  <a:pt x="8" y="6784"/>
                  <a:pt x="16" y="6784"/>
                </a:cubicBezTo>
                <a:cubicBezTo>
                  <a:pt x="25" y="6784"/>
                  <a:pt x="32" y="6791"/>
                  <a:pt x="32" y="6800"/>
                </a:cubicBezTo>
                <a:close/>
                <a:moveTo>
                  <a:pt x="32" y="6928"/>
                </a:moveTo>
                <a:lnTo>
                  <a:pt x="32" y="6992"/>
                </a:lnTo>
                <a:cubicBezTo>
                  <a:pt x="32" y="7001"/>
                  <a:pt x="25" y="7008"/>
                  <a:pt x="16" y="7008"/>
                </a:cubicBezTo>
                <a:cubicBezTo>
                  <a:pt x="8" y="7008"/>
                  <a:pt x="0" y="7001"/>
                  <a:pt x="0" y="6992"/>
                </a:cubicBezTo>
                <a:lnTo>
                  <a:pt x="0" y="6928"/>
                </a:lnTo>
                <a:cubicBezTo>
                  <a:pt x="0" y="6919"/>
                  <a:pt x="8" y="6912"/>
                  <a:pt x="16" y="6912"/>
                </a:cubicBezTo>
                <a:cubicBezTo>
                  <a:pt x="25" y="6912"/>
                  <a:pt x="32" y="6919"/>
                  <a:pt x="32" y="6928"/>
                </a:cubicBezTo>
                <a:close/>
                <a:moveTo>
                  <a:pt x="32" y="7056"/>
                </a:moveTo>
                <a:lnTo>
                  <a:pt x="32" y="7120"/>
                </a:lnTo>
                <a:cubicBezTo>
                  <a:pt x="32" y="7129"/>
                  <a:pt x="25" y="7136"/>
                  <a:pt x="16" y="7136"/>
                </a:cubicBezTo>
                <a:cubicBezTo>
                  <a:pt x="8" y="7136"/>
                  <a:pt x="0" y="7129"/>
                  <a:pt x="0" y="7120"/>
                </a:cubicBezTo>
                <a:lnTo>
                  <a:pt x="0" y="7056"/>
                </a:lnTo>
                <a:cubicBezTo>
                  <a:pt x="0" y="7047"/>
                  <a:pt x="8" y="7040"/>
                  <a:pt x="16" y="7040"/>
                </a:cubicBezTo>
                <a:cubicBezTo>
                  <a:pt x="25" y="7040"/>
                  <a:pt x="32" y="7047"/>
                  <a:pt x="32" y="7056"/>
                </a:cubicBezTo>
                <a:close/>
                <a:moveTo>
                  <a:pt x="32" y="7184"/>
                </a:moveTo>
                <a:lnTo>
                  <a:pt x="32" y="7248"/>
                </a:lnTo>
                <a:cubicBezTo>
                  <a:pt x="32" y="7257"/>
                  <a:pt x="25" y="7264"/>
                  <a:pt x="16" y="7264"/>
                </a:cubicBezTo>
                <a:cubicBezTo>
                  <a:pt x="8" y="7264"/>
                  <a:pt x="0" y="7257"/>
                  <a:pt x="0" y="7248"/>
                </a:cubicBezTo>
                <a:lnTo>
                  <a:pt x="0" y="7184"/>
                </a:lnTo>
                <a:cubicBezTo>
                  <a:pt x="0" y="7175"/>
                  <a:pt x="8" y="7168"/>
                  <a:pt x="16" y="7168"/>
                </a:cubicBezTo>
                <a:cubicBezTo>
                  <a:pt x="25" y="7168"/>
                  <a:pt x="32" y="7175"/>
                  <a:pt x="32" y="7184"/>
                </a:cubicBezTo>
                <a:close/>
                <a:moveTo>
                  <a:pt x="32" y="7312"/>
                </a:moveTo>
                <a:lnTo>
                  <a:pt x="32" y="7373"/>
                </a:lnTo>
                <a:lnTo>
                  <a:pt x="9" y="7359"/>
                </a:lnTo>
                <a:lnTo>
                  <a:pt x="11" y="7358"/>
                </a:lnTo>
                <a:cubicBezTo>
                  <a:pt x="18" y="7354"/>
                  <a:pt x="28" y="7357"/>
                  <a:pt x="33" y="7365"/>
                </a:cubicBezTo>
                <a:cubicBezTo>
                  <a:pt x="37" y="7372"/>
                  <a:pt x="34" y="7382"/>
                  <a:pt x="26" y="7386"/>
                </a:cubicBezTo>
                <a:lnTo>
                  <a:pt x="24" y="7387"/>
                </a:lnTo>
                <a:cubicBezTo>
                  <a:pt x="19" y="7390"/>
                  <a:pt x="13" y="7390"/>
                  <a:pt x="8" y="7387"/>
                </a:cubicBezTo>
                <a:cubicBezTo>
                  <a:pt x="3" y="7384"/>
                  <a:pt x="0" y="7379"/>
                  <a:pt x="0" y="7373"/>
                </a:cubicBezTo>
                <a:lnTo>
                  <a:pt x="0" y="7312"/>
                </a:lnTo>
                <a:cubicBezTo>
                  <a:pt x="0" y="7303"/>
                  <a:pt x="8" y="7296"/>
                  <a:pt x="16" y="7296"/>
                </a:cubicBezTo>
                <a:cubicBezTo>
                  <a:pt x="25" y="7296"/>
                  <a:pt x="32" y="7303"/>
                  <a:pt x="32" y="7312"/>
                </a:cubicBezTo>
                <a:close/>
                <a:moveTo>
                  <a:pt x="67" y="7327"/>
                </a:moveTo>
                <a:lnTo>
                  <a:pt x="123" y="7296"/>
                </a:lnTo>
                <a:cubicBezTo>
                  <a:pt x="130" y="7292"/>
                  <a:pt x="140" y="7294"/>
                  <a:pt x="144" y="7302"/>
                </a:cubicBezTo>
                <a:cubicBezTo>
                  <a:pt x="149" y="7310"/>
                  <a:pt x="146" y="7320"/>
                  <a:pt x="138" y="7324"/>
                </a:cubicBezTo>
                <a:lnTo>
                  <a:pt x="82" y="7355"/>
                </a:lnTo>
                <a:cubicBezTo>
                  <a:pt x="75" y="7359"/>
                  <a:pt x="65" y="7357"/>
                  <a:pt x="60" y="7349"/>
                </a:cubicBezTo>
                <a:cubicBezTo>
                  <a:pt x="56" y="7341"/>
                  <a:pt x="59" y="7331"/>
                  <a:pt x="67" y="7327"/>
                </a:cubicBezTo>
                <a:close/>
                <a:moveTo>
                  <a:pt x="178" y="7265"/>
                </a:moveTo>
                <a:lnTo>
                  <a:pt x="234" y="7234"/>
                </a:lnTo>
                <a:cubicBezTo>
                  <a:pt x="242" y="7229"/>
                  <a:pt x="252" y="7232"/>
                  <a:pt x="256" y="7240"/>
                </a:cubicBezTo>
                <a:cubicBezTo>
                  <a:pt x="260" y="7247"/>
                  <a:pt x="258" y="7257"/>
                  <a:pt x="250" y="7261"/>
                </a:cubicBezTo>
                <a:lnTo>
                  <a:pt x="194" y="7293"/>
                </a:lnTo>
                <a:cubicBezTo>
                  <a:pt x="186" y="7297"/>
                  <a:pt x="177" y="7294"/>
                  <a:pt x="172" y="7287"/>
                </a:cubicBezTo>
                <a:cubicBezTo>
                  <a:pt x="168" y="7279"/>
                  <a:pt x="171" y="7269"/>
                  <a:pt x="178" y="7265"/>
                </a:cubicBezTo>
                <a:close/>
                <a:moveTo>
                  <a:pt x="290" y="7202"/>
                </a:moveTo>
                <a:lnTo>
                  <a:pt x="346" y="7171"/>
                </a:lnTo>
                <a:cubicBezTo>
                  <a:pt x="354" y="7167"/>
                  <a:pt x="363" y="7170"/>
                  <a:pt x="368" y="7177"/>
                </a:cubicBezTo>
                <a:cubicBezTo>
                  <a:pt x="372" y="7185"/>
                  <a:pt x="369" y="7195"/>
                  <a:pt x="362" y="7199"/>
                </a:cubicBezTo>
                <a:lnTo>
                  <a:pt x="306" y="7230"/>
                </a:lnTo>
                <a:cubicBezTo>
                  <a:pt x="298" y="7235"/>
                  <a:pt x="288" y="7232"/>
                  <a:pt x="284" y="7224"/>
                </a:cubicBezTo>
                <a:cubicBezTo>
                  <a:pt x="280" y="7216"/>
                  <a:pt x="282" y="7207"/>
                  <a:pt x="290" y="7202"/>
                </a:cubicBezTo>
                <a:close/>
                <a:moveTo>
                  <a:pt x="402" y="7140"/>
                </a:moveTo>
                <a:lnTo>
                  <a:pt x="458" y="7109"/>
                </a:lnTo>
                <a:cubicBezTo>
                  <a:pt x="466" y="7104"/>
                  <a:pt x="475" y="7107"/>
                  <a:pt x="480" y="7115"/>
                </a:cubicBezTo>
                <a:cubicBezTo>
                  <a:pt x="484" y="7123"/>
                  <a:pt x="481" y="7132"/>
                  <a:pt x="473" y="7137"/>
                </a:cubicBezTo>
                <a:lnTo>
                  <a:pt x="418" y="7168"/>
                </a:lnTo>
                <a:cubicBezTo>
                  <a:pt x="410" y="7172"/>
                  <a:pt x="400" y="7169"/>
                  <a:pt x="396" y="7162"/>
                </a:cubicBezTo>
                <a:cubicBezTo>
                  <a:pt x="391" y="7154"/>
                  <a:pt x="394" y="7144"/>
                  <a:pt x="402" y="7140"/>
                </a:cubicBezTo>
                <a:close/>
                <a:moveTo>
                  <a:pt x="514" y="7078"/>
                </a:moveTo>
                <a:lnTo>
                  <a:pt x="570" y="7046"/>
                </a:lnTo>
                <a:cubicBezTo>
                  <a:pt x="577" y="7042"/>
                  <a:pt x="587" y="7045"/>
                  <a:pt x="591" y="7053"/>
                </a:cubicBezTo>
                <a:cubicBezTo>
                  <a:pt x="596" y="7060"/>
                  <a:pt x="593" y="7070"/>
                  <a:pt x="585" y="7074"/>
                </a:cubicBezTo>
                <a:lnTo>
                  <a:pt x="529" y="7106"/>
                </a:lnTo>
                <a:cubicBezTo>
                  <a:pt x="522" y="7110"/>
                  <a:pt x="512" y="7107"/>
                  <a:pt x="508" y="7099"/>
                </a:cubicBezTo>
                <a:cubicBezTo>
                  <a:pt x="503" y="7092"/>
                  <a:pt x="506" y="7082"/>
                  <a:pt x="514" y="7078"/>
                </a:cubicBezTo>
                <a:close/>
                <a:moveTo>
                  <a:pt x="625" y="7015"/>
                </a:moveTo>
                <a:lnTo>
                  <a:pt x="681" y="6984"/>
                </a:lnTo>
                <a:cubicBezTo>
                  <a:pt x="689" y="6980"/>
                  <a:pt x="699" y="6982"/>
                  <a:pt x="703" y="6990"/>
                </a:cubicBezTo>
                <a:cubicBezTo>
                  <a:pt x="707" y="6998"/>
                  <a:pt x="705" y="7008"/>
                  <a:pt x="697" y="7012"/>
                </a:cubicBezTo>
                <a:lnTo>
                  <a:pt x="641" y="7043"/>
                </a:lnTo>
                <a:cubicBezTo>
                  <a:pt x="633" y="7047"/>
                  <a:pt x="624" y="7045"/>
                  <a:pt x="619" y="7037"/>
                </a:cubicBezTo>
                <a:cubicBezTo>
                  <a:pt x="615" y="7029"/>
                  <a:pt x="618" y="7019"/>
                  <a:pt x="625" y="7015"/>
                </a:cubicBezTo>
                <a:close/>
                <a:moveTo>
                  <a:pt x="737" y="6953"/>
                </a:moveTo>
                <a:lnTo>
                  <a:pt x="793" y="6922"/>
                </a:lnTo>
                <a:cubicBezTo>
                  <a:pt x="801" y="6917"/>
                  <a:pt x="811" y="6920"/>
                  <a:pt x="815" y="6928"/>
                </a:cubicBezTo>
                <a:cubicBezTo>
                  <a:pt x="819" y="6935"/>
                  <a:pt x="816" y="6945"/>
                  <a:pt x="809" y="6950"/>
                </a:cubicBezTo>
                <a:lnTo>
                  <a:pt x="753" y="6981"/>
                </a:lnTo>
                <a:cubicBezTo>
                  <a:pt x="745" y="6985"/>
                  <a:pt x="735" y="6982"/>
                  <a:pt x="731" y="6975"/>
                </a:cubicBezTo>
                <a:cubicBezTo>
                  <a:pt x="727" y="6967"/>
                  <a:pt x="729" y="6957"/>
                  <a:pt x="737" y="6953"/>
                </a:cubicBezTo>
                <a:close/>
                <a:moveTo>
                  <a:pt x="849" y="6890"/>
                </a:moveTo>
                <a:lnTo>
                  <a:pt x="905" y="6859"/>
                </a:lnTo>
                <a:cubicBezTo>
                  <a:pt x="913" y="6855"/>
                  <a:pt x="922" y="6858"/>
                  <a:pt x="927" y="6865"/>
                </a:cubicBezTo>
                <a:cubicBezTo>
                  <a:pt x="931" y="6873"/>
                  <a:pt x="928" y="6883"/>
                  <a:pt x="920" y="6887"/>
                </a:cubicBezTo>
                <a:lnTo>
                  <a:pt x="865" y="6918"/>
                </a:lnTo>
                <a:cubicBezTo>
                  <a:pt x="857" y="6923"/>
                  <a:pt x="847" y="6920"/>
                  <a:pt x="843" y="6912"/>
                </a:cubicBezTo>
                <a:cubicBezTo>
                  <a:pt x="838" y="6904"/>
                  <a:pt x="841" y="6895"/>
                  <a:pt x="849" y="6890"/>
                </a:cubicBezTo>
                <a:close/>
                <a:moveTo>
                  <a:pt x="961" y="6828"/>
                </a:moveTo>
                <a:lnTo>
                  <a:pt x="1017" y="6797"/>
                </a:lnTo>
                <a:cubicBezTo>
                  <a:pt x="1024" y="6793"/>
                  <a:pt x="1034" y="6795"/>
                  <a:pt x="1038" y="6803"/>
                </a:cubicBezTo>
                <a:cubicBezTo>
                  <a:pt x="1043" y="6811"/>
                  <a:pt x="1040" y="6820"/>
                  <a:pt x="1032" y="6825"/>
                </a:cubicBezTo>
                <a:lnTo>
                  <a:pt x="976" y="6856"/>
                </a:lnTo>
                <a:cubicBezTo>
                  <a:pt x="969" y="6860"/>
                  <a:pt x="959" y="6857"/>
                  <a:pt x="955" y="6850"/>
                </a:cubicBezTo>
                <a:cubicBezTo>
                  <a:pt x="950" y="6842"/>
                  <a:pt x="953" y="6832"/>
                  <a:pt x="961" y="6828"/>
                </a:cubicBezTo>
                <a:close/>
                <a:moveTo>
                  <a:pt x="1072" y="6766"/>
                </a:moveTo>
                <a:lnTo>
                  <a:pt x="1128" y="6734"/>
                </a:lnTo>
                <a:cubicBezTo>
                  <a:pt x="1136" y="6730"/>
                  <a:pt x="1146" y="6733"/>
                  <a:pt x="1150" y="6741"/>
                </a:cubicBezTo>
                <a:cubicBezTo>
                  <a:pt x="1154" y="6748"/>
                  <a:pt x="1152" y="6758"/>
                  <a:pt x="1144" y="6762"/>
                </a:cubicBezTo>
                <a:lnTo>
                  <a:pt x="1088" y="6794"/>
                </a:lnTo>
                <a:cubicBezTo>
                  <a:pt x="1080" y="6798"/>
                  <a:pt x="1071" y="6795"/>
                  <a:pt x="1066" y="6787"/>
                </a:cubicBezTo>
                <a:cubicBezTo>
                  <a:pt x="1062" y="6780"/>
                  <a:pt x="1065" y="6770"/>
                  <a:pt x="1072" y="6766"/>
                </a:cubicBezTo>
                <a:close/>
                <a:moveTo>
                  <a:pt x="1184" y="6703"/>
                </a:moveTo>
                <a:lnTo>
                  <a:pt x="1240" y="6672"/>
                </a:lnTo>
                <a:cubicBezTo>
                  <a:pt x="1248" y="6668"/>
                  <a:pt x="1258" y="6670"/>
                  <a:pt x="1262" y="6678"/>
                </a:cubicBezTo>
                <a:cubicBezTo>
                  <a:pt x="1266" y="6686"/>
                  <a:pt x="1263" y="6696"/>
                  <a:pt x="1256" y="6700"/>
                </a:cubicBezTo>
                <a:lnTo>
                  <a:pt x="1200" y="6731"/>
                </a:lnTo>
                <a:cubicBezTo>
                  <a:pt x="1192" y="6735"/>
                  <a:pt x="1182" y="6733"/>
                  <a:pt x="1178" y="6725"/>
                </a:cubicBezTo>
                <a:cubicBezTo>
                  <a:pt x="1174" y="6717"/>
                  <a:pt x="1177" y="6708"/>
                  <a:pt x="1184" y="6703"/>
                </a:cubicBezTo>
                <a:close/>
                <a:moveTo>
                  <a:pt x="1296" y="6641"/>
                </a:moveTo>
                <a:lnTo>
                  <a:pt x="1352" y="6610"/>
                </a:lnTo>
                <a:cubicBezTo>
                  <a:pt x="1360" y="6605"/>
                  <a:pt x="1369" y="6608"/>
                  <a:pt x="1374" y="6616"/>
                </a:cubicBezTo>
                <a:cubicBezTo>
                  <a:pt x="1378" y="6624"/>
                  <a:pt x="1375" y="6633"/>
                  <a:pt x="1368" y="6638"/>
                </a:cubicBezTo>
                <a:lnTo>
                  <a:pt x="1312" y="6669"/>
                </a:lnTo>
                <a:cubicBezTo>
                  <a:pt x="1304" y="6673"/>
                  <a:pt x="1294" y="6670"/>
                  <a:pt x="1290" y="6663"/>
                </a:cubicBezTo>
                <a:cubicBezTo>
                  <a:pt x="1286" y="6655"/>
                  <a:pt x="1288" y="6645"/>
                  <a:pt x="1296" y="6641"/>
                </a:cubicBezTo>
                <a:close/>
                <a:moveTo>
                  <a:pt x="1408" y="6578"/>
                </a:moveTo>
                <a:lnTo>
                  <a:pt x="1464" y="6547"/>
                </a:lnTo>
                <a:cubicBezTo>
                  <a:pt x="1471" y="6543"/>
                  <a:pt x="1481" y="6546"/>
                  <a:pt x="1485" y="6553"/>
                </a:cubicBezTo>
                <a:cubicBezTo>
                  <a:pt x="1490" y="6561"/>
                  <a:pt x="1487" y="6571"/>
                  <a:pt x="1479" y="6575"/>
                </a:cubicBezTo>
                <a:lnTo>
                  <a:pt x="1423" y="6606"/>
                </a:lnTo>
                <a:cubicBezTo>
                  <a:pt x="1416" y="6611"/>
                  <a:pt x="1406" y="6608"/>
                  <a:pt x="1402" y="6600"/>
                </a:cubicBezTo>
                <a:cubicBezTo>
                  <a:pt x="1397" y="6592"/>
                  <a:pt x="1400" y="6583"/>
                  <a:pt x="1408" y="6578"/>
                </a:cubicBezTo>
                <a:close/>
                <a:moveTo>
                  <a:pt x="1520" y="6516"/>
                </a:moveTo>
                <a:lnTo>
                  <a:pt x="1575" y="6485"/>
                </a:lnTo>
                <a:cubicBezTo>
                  <a:pt x="1583" y="6481"/>
                  <a:pt x="1593" y="6483"/>
                  <a:pt x="1597" y="6491"/>
                </a:cubicBezTo>
                <a:cubicBezTo>
                  <a:pt x="1602" y="6499"/>
                  <a:pt x="1599" y="6508"/>
                  <a:pt x="1591" y="6513"/>
                </a:cubicBezTo>
                <a:lnTo>
                  <a:pt x="1535" y="6544"/>
                </a:lnTo>
                <a:cubicBezTo>
                  <a:pt x="1527" y="6548"/>
                  <a:pt x="1518" y="6546"/>
                  <a:pt x="1513" y="6538"/>
                </a:cubicBezTo>
                <a:cubicBezTo>
                  <a:pt x="1509" y="6530"/>
                  <a:pt x="1512" y="6520"/>
                  <a:pt x="1520" y="6516"/>
                </a:cubicBezTo>
                <a:close/>
                <a:moveTo>
                  <a:pt x="1631" y="6454"/>
                </a:moveTo>
                <a:lnTo>
                  <a:pt x="1687" y="6422"/>
                </a:lnTo>
                <a:cubicBezTo>
                  <a:pt x="1695" y="6418"/>
                  <a:pt x="1705" y="6421"/>
                  <a:pt x="1709" y="6429"/>
                </a:cubicBezTo>
                <a:cubicBezTo>
                  <a:pt x="1713" y="6436"/>
                  <a:pt x="1711" y="6446"/>
                  <a:pt x="1703" y="6450"/>
                </a:cubicBezTo>
                <a:lnTo>
                  <a:pt x="1647" y="6482"/>
                </a:lnTo>
                <a:cubicBezTo>
                  <a:pt x="1639" y="6486"/>
                  <a:pt x="1629" y="6483"/>
                  <a:pt x="1625" y="6475"/>
                </a:cubicBezTo>
                <a:cubicBezTo>
                  <a:pt x="1621" y="6468"/>
                  <a:pt x="1624" y="6458"/>
                  <a:pt x="1631" y="6454"/>
                </a:cubicBezTo>
                <a:close/>
                <a:moveTo>
                  <a:pt x="1743" y="6391"/>
                </a:moveTo>
                <a:lnTo>
                  <a:pt x="1799" y="6360"/>
                </a:lnTo>
                <a:cubicBezTo>
                  <a:pt x="1807" y="6356"/>
                  <a:pt x="1816" y="6359"/>
                  <a:pt x="1821" y="6366"/>
                </a:cubicBezTo>
                <a:cubicBezTo>
                  <a:pt x="1825" y="6374"/>
                  <a:pt x="1822" y="6384"/>
                  <a:pt x="1815" y="6388"/>
                </a:cubicBezTo>
                <a:lnTo>
                  <a:pt x="1759" y="6419"/>
                </a:lnTo>
                <a:cubicBezTo>
                  <a:pt x="1751" y="6424"/>
                  <a:pt x="1741" y="6421"/>
                  <a:pt x="1737" y="6413"/>
                </a:cubicBezTo>
                <a:cubicBezTo>
                  <a:pt x="1733" y="6405"/>
                  <a:pt x="1735" y="6396"/>
                  <a:pt x="1743" y="6391"/>
                </a:cubicBezTo>
                <a:close/>
                <a:moveTo>
                  <a:pt x="1855" y="6329"/>
                </a:moveTo>
                <a:lnTo>
                  <a:pt x="1911" y="6298"/>
                </a:lnTo>
                <a:cubicBezTo>
                  <a:pt x="1918" y="6293"/>
                  <a:pt x="1928" y="6296"/>
                  <a:pt x="1932" y="6304"/>
                </a:cubicBezTo>
                <a:cubicBezTo>
                  <a:pt x="1937" y="6312"/>
                  <a:pt x="1934" y="6321"/>
                  <a:pt x="1926" y="6326"/>
                </a:cubicBezTo>
                <a:lnTo>
                  <a:pt x="1870" y="6357"/>
                </a:lnTo>
                <a:cubicBezTo>
                  <a:pt x="1863" y="6361"/>
                  <a:pt x="1853" y="6358"/>
                  <a:pt x="1849" y="6351"/>
                </a:cubicBezTo>
                <a:cubicBezTo>
                  <a:pt x="1844" y="6343"/>
                  <a:pt x="1847" y="6333"/>
                  <a:pt x="1855" y="6329"/>
                </a:cubicBezTo>
                <a:close/>
                <a:moveTo>
                  <a:pt x="1967" y="6266"/>
                </a:moveTo>
                <a:lnTo>
                  <a:pt x="2022" y="6235"/>
                </a:lnTo>
                <a:cubicBezTo>
                  <a:pt x="2030" y="6231"/>
                  <a:pt x="2040" y="6234"/>
                  <a:pt x="2044" y="6241"/>
                </a:cubicBezTo>
                <a:cubicBezTo>
                  <a:pt x="2049" y="6249"/>
                  <a:pt x="2046" y="6259"/>
                  <a:pt x="2038" y="6263"/>
                </a:cubicBezTo>
                <a:lnTo>
                  <a:pt x="1982" y="6294"/>
                </a:lnTo>
                <a:cubicBezTo>
                  <a:pt x="1974" y="6299"/>
                  <a:pt x="1965" y="6296"/>
                  <a:pt x="1960" y="6288"/>
                </a:cubicBezTo>
                <a:cubicBezTo>
                  <a:pt x="1956" y="6281"/>
                  <a:pt x="1959" y="6271"/>
                  <a:pt x="1967" y="6266"/>
                </a:cubicBezTo>
                <a:close/>
                <a:moveTo>
                  <a:pt x="2078" y="6204"/>
                </a:moveTo>
                <a:lnTo>
                  <a:pt x="2134" y="6173"/>
                </a:lnTo>
                <a:cubicBezTo>
                  <a:pt x="2142" y="6169"/>
                  <a:pt x="2152" y="6171"/>
                  <a:pt x="2156" y="6179"/>
                </a:cubicBezTo>
                <a:cubicBezTo>
                  <a:pt x="2160" y="6187"/>
                  <a:pt x="2158" y="6197"/>
                  <a:pt x="2150" y="6201"/>
                </a:cubicBezTo>
                <a:lnTo>
                  <a:pt x="2094" y="6232"/>
                </a:lnTo>
                <a:cubicBezTo>
                  <a:pt x="2086" y="6236"/>
                  <a:pt x="2077" y="6234"/>
                  <a:pt x="2072" y="6226"/>
                </a:cubicBezTo>
                <a:cubicBezTo>
                  <a:pt x="2068" y="6218"/>
                  <a:pt x="2071" y="6208"/>
                  <a:pt x="2078" y="6204"/>
                </a:cubicBezTo>
                <a:close/>
                <a:moveTo>
                  <a:pt x="2190" y="6142"/>
                </a:moveTo>
                <a:lnTo>
                  <a:pt x="2246" y="6110"/>
                </a:lnTo>
                <a:cubicBezTo>
                  <a:pt x="2254" y="6106"/>
                  <a:pt x="2263" y="6109"/>
                  <a:pt x="2268" y="6117"/>
                </a:cubicBezTo>
                <a:cubicBezTo>
                  <a:pt x="2272" y="6124"/>
                  <a:pt x="2269" y="6134"/>
                  <a:pt x="2262" y="6138"/>
                </a:cubicBezTo>
                <a:lnTo>
                  <a:pt x="2206" y="6170"/>
                </a:lnTo>
                <a:cubicBezTo>
                  <a:pt x="2198" y="6174"/>
                  <a:pt x="2188" y="6171"/>
                  <a:pt x="2184" y="6163"/>
                </a:cubicBezTo>
                <a:cubicBezTo>
                  <a:pt x="2180" y="6156"/>
                  <a:pt x="2182" y="6146"/>
                  <a:pt x="2190" y="6142"/>
                </a:cubicBezTo>
                <a:close/>
                <a:moveTo>
                  <a:pt x="2302" y="6079"/>
                </a:moveTo>
                <a:lnTo>
                  <a:pt x="2358" y="6048"/>
                </a:lnTo>
                <a:cubicBezTo>
                  <a:pt x="2365" y="6044"/>
                  <a:pt x="2375" y="6047"/>
                  <a:pt x="2380" y="6054"/>
                </a:cubicBezTo>
                <a:cubicBezTo>
                  <a:pt x="2384" y="6062"/>
                  <a:pt x="2381" y="6072"/>
                  <a:pt x="2373" y="6076"/>
                </a:cubicBezTo>
                <a:lnTo>
                  <a:pt x="2317" y="6107"/>
                </a:lnTo>
                <a:cubicBezTo>
                  <a:pt x="2310" y="6112"/>
                  <a:pt x="2300" y="6109"/>
                  <a:pt x="2296" y="6101"/>
                </a:cubicBezTo>
                <a:cubicBezTo>
                  <a:pt x="2291" y="6093"/>
                  <a:pt x="2294" y="6084"/>
                  <a:pt x="2302" y="6079"/>
                </a:cubicBezTo>
                <a:close/>
                <a:moveTo>
                  <a:pt x="2414" y="6017"/>
                </a:moveTo>
                <a:lnTo>
                  <a:pt x="2470" y="5986"/>
                </a:lnTo>
                <a:cubicBezTo>
                  <a:pt x="2477" y="5981"/>
                  <a:pt x="2487" y="5984"/>
                  <a:pt x="2491" y="5992"/>
                </a:cubicBezTo>
                <a:cubicBezTo>
                  <a:pt x="2496" y="6000"/>
                  <a:pt x="2493" y="6009"/>
                  <a:pt x="2485" y="6014"/>
                </a:cubicBezTo>
                <a:lnTo>
                  <a:pt x="2429" y="6045"/>
                </a:lnTo>
                <a:cubicBezTo>
                  <a:pt x="2422" y="6049"/>
                  <a:pt x="2412" y="6046"/>
                  <a:pt x="2407" y="6039"/>
                </a:cubicBezTo>
                <a:cubicBezTo>
                  <a:pt x="2403" y="6031"/>
                  <a:pt x="2406" y="6021"/>
                  <a:pt x="2414" y="6017"/>
                </a:cubicBezTo>
                <a:close/>
                <a:moveTo>
                  <a:pt x="2525" y="5955"/>
                </a:moveTo>
                <a:lnTo>
                  <a:pt x="2581" y="5923"/>
                </a:lnTo>
                <a:cubicBezTo>
                  <a:pt x="2589" y="5919"/>
                  <a:pt x="2599" y="5922"/>
                  <a:pt x="2603" y="5929"/>
                </a:cubicBezTo>
                <a:cubicBezTo>
                  <a:pt x="2607" y="5937"/>
                  <a:pt x="2605" y="5947"/>
                  <a:pt x="2597" y="5951"/>
                </a:cubicBezTo>
                <a:lnTo>
                  <a:pt x="2541" y="5982"/>
                </a:lnTo>
                <a:cubicBezTo>
                  <a:pt x="2533" y="5987"/>
                  <a:pt x="2524" y="5984"/>
                  <a:pt x="2519" y="5976"/>
                </a:cubicBezTo>
                <a:cubicBezTo>
                  <a:pt x="2515" y="5969"/>
                  <a:pt x="2518" y="5959"/>
                  <a:pt x="2525" y="5955"/>
                </a:cubicBezTo>
                <a:close/>
                <a:moveTo>
                  <a:pt x="2637" y="5892"/>
                </a:moveTo>
                <a:lnTo>
                  <a:pt x="2693" y="5861"/>
                </a:lnTo>
                <a:cubicBezTo>
                  <a:pt x="2701" y="5857"/>
                  <a:pt x="2711" y="5859"/>
                  <a:pt x="2715" y="5867"/>
                </a:cubicBezTo>
                <a:cubicBezTo>
                  <a:pt x="2719" y="5875"/>
                  <a:pt x="2716" y="5885"/>
                  <a:pt x="2709" y="5889"/>
                </a:cubicBezTo>
                <a:lnTo>
                  <a:pt x="2653" y="5920"/>
                </a:lnTo>
                <a:cubicBezTo>
                  <a:pt x="2645" y="5924"/>
                  <a:pt x="2635" y="5922"/>
                  <a:pt x="2631" y="5914"/>
                </a:cubicBezTo>
                <a:cubicBezTo>
                  <a:pt x="2627" y="5906"/>
                  <a:pt x="2629" y="5896"/>
                  <a:pt x="2637" y="5892"/>
                </a:cubicBezTo>
                <a:close/>
                <a:moveTo>
                  <a:pt x="2749" y="5830"/>
                </a:moveTo>
                <a:lnTo>
                  <a:pt x="2805" y="5799"/>
                </a:lnTo>
                <a:cubicBezTo>
                  <a:pt x="2813" y="5794"/>
                  <a:pt x="2822" y="5797"/>
                  <a:pt x="2827" y="5805"/>
                </a:cubicBezTo>
                <a:cubicBezTo>
                  <a:pt x="2831" y="5812"/>
                  <a:pt x="2828" y="5822"/>
                  <a:pt x="2820" y="5826"/>
                </a:cubicBezTo>
                <a:lnTo>
                  <a:pt x="2765" y="5858"/>
                </a:lnTo>
                <a:cubicBezTo>
                  <a:pt x="2757" y="5862"/>
                  <a:pt x="2747" y="5859"/>
                  <a:pt x="2743" y="5851"/>
                </a:cubicBezTo>
                <a:cubicBezTo>
                  <a:pt x="2738" y="5844"/>
                  <a:pt x="2741" y="5834"/>
                  <a:pt x="2749" y="5830"/>
                </a:cubicBezTo>
                <a:close/>
                <a:moveTo>
                  <a:pt x="2861" y="5767"/>
                </a:moveTo>
                <a:lnTo>
                  <a:pt x="2917" y="5736"/>
                </a:lnTo>
                <a:cubicBezTo>
                  <a:pt x="2924" y="5732"/>
                  <a:pt x="2934" y="5735"/>
                  <a:pt x="2938" y="5742"/>
                </a:cubicBezTo>
                <a:cubicBezTo>
                  <a:pt x="2943" y="5750"/>
                  <a:pt x="2940" y="5760"/>
                  <a:pt x="2932" y="5764"/>
                </a:cubicBezTo>
                <a:lnTo>
                  <a:pt x="2876" y="5795"/>
                </a:lnTo>
                <a:cubicBezTo>
                  <a:pt x="2869" y="5800"/>
                  <a:pt x="2859" y="5797"/>
                  <a:pt x="2855" y="5789"/>
                </a:cubicBezTo>
                <a:cubicBezTo>
                  <a:pt x="2850" y="5781"/>
                  <a:pt x="2853" y="5772"/>
                  <a:pt x="2861" y="5767"/>
                </a:cubicBezTo>
                <a:close/>
                <a:moveTo>
                  <a:pt x="2972" y="5705"/>
                </a:moveTo>
                <a:lnTo>
                  <a:pt x="3028" y="5674"/>
                </a:lnTo>
                <a:cubicBezTo>
                  <a:pt x="3036" y="5669"/>
                  <a:pt x="3046" y="5672"/>
                  <a:pt x="3050" y="5680"/>
                </a:cubicBezTo>
                <a:cubicBezTo>
                  <a:pt x="3054" y="5688"/>
                  <a:pt x="3052" y="5697"/>
                  <a:pt x="3044" y="5702"/>
                </a:cubicBezTo>
                <a:lnTo>
                  <a:pt x="2988" y="5733"/>
                </a:lnTo>
                <a:cubicBezTo>
                  <a:pt x="2980" y="5737"/>
                  <a:pt x="2971" y="5734"/>
                  <a:pt x="2966" y="5727"/>
                </a:cubicBezTo>
                <a:cubicBezTo>
                  <a:pt x="2962" y="5719"/>
                  <a:pt x="2965" y="5709"/>
                  <a:pt x="2972" y="5705"/>
                </a:cubicBezTo>
                <a:close/>
                <a:moveTo>
                  <a:pt x="3084" y="5643"/>
                </a:moveTo>
                <a:lnTo>
                  <a:pt x="3140" y="5611"/>
                </a:lnTo>
                <a:cubicBezTo>
                  <a:pt x="3148" y="5607"/>
                  <a:pt x="3158" y="5610"/>
                  <a:pt x="3162" y="5618"/>
                </a:cubicBezTo>
                <a:cubicBezTo>
                  <a:pt x="3166" y="5625"/>
                  <a:pt x="3163" y="5635"/>
                  <a:pt x="3156" y="5639"/>
                </a:cubicBezTo>
                <a:lnTo>
                  <a:pt x="3100" y="5670"/>
                </a:lnTo>
                <a:cubicBezTo>
                  <a:pt x="3092" y="5675"/>
                  <a:pt x="3082" y="5672"/>
                  <a:pt x="3078" y="5664"/>
                </a:cubicBezTo>
                <a:cubicBezTo>
                  <a:pt x="3074" y="5657"/>
                  <a:pt x="3077" y="5647"/>
                  <a:pt x="3084" y="5643"/>
                </a:cubicBezTo>
                <a:close/>
                <a:moveTo>
                  <a:pt x="3196" y="5580"/>
                </a:moveTo>
                <a:lnTo>
                  <a:pt x="3252" y="5549"/>
                </a:lnTo>
                <a:cubicBezTo>
                  <a:pt x="3260" y="5545"/>
                  <a:pt x="3269" y="5547"/>
                  <a:pt x="3274" y="5555"/>
                </a:cubicBezTo>
                <a:cubicBezTo>
                  <a:pt x="3278" y="5563"/>
                  <a:pt x="3275" y="5573"/>
                  <a:pt x="3267" y="5577"/>
                </a:cubicBezTo>
                <a:lnTo>
                  <a:pt x="3212" y="5608"/>
                </a:lnTo>
                <a:cubicBezTo>
                  <a:pt x="3204" y="5612"/>
                  <a:pt x="3194" y="5610"/>
                  <a:pt x="3190" y="5602"/>
                </a:cubicBezTo>
                <a:cubicBezTo>
                  <a:pt x="3186" y="5594"/>
                  <a:pt x="3188" y="5584"/>
                  <a:pt x="3196" y="5580"/>
                </a:cubicBezTo>
                <a:close/>
                <a:moveTo>
                  <a:pt x="3308" y="5518"/>
                </a:moveTo>
                <a:lnTo>
                  <a:pt x="3364" y="5487"/>
                </a:lnTo>
                <a:cubicBezTo>
                  <a:pt x="3371" y="5482"/>
                  <a:pt x="3381" y="5485"/>
                  <a:pt x="3385" y="5493"/>
                </a:cubicBezTo>
                <a:cubicBezTo>
                  <a:pt x="3390" y="5500"/>
                  <a:pt x="3387" y="5510"/>
                  <a:pt x="3379" y="5515"/>
                </a:cubicBezTo>
                <a:lnTo>
                  <a:pt x="3323" y="5546"/>
                </a:lnTo>
                <a:cubicBezTo>
                  <a:pt x="3316" y="5550"/>
                  <a:pt x="3306" y="5547"/>
                  <a:pt x="3302" y="5540"/>
                </a:cubicBezTo>
                <a:cubicBezTo>
                  <a:pt x="3297" y="5532"/>
                  <a:pt x="3300" y="5522"/>
                  <a:pt x="3308" y="5518"/>
                </a:cubicBezTo>
                <a:close/>
                <a:moveTo>
                  <a:pt x="3420" y="5455"/>
                </a:moveTo>
                <a:lnTo>
                  <a:pt x="3475" y="5424"/>
                </a:lnTo>
                <a:cubicBezTo>
                  <a:pt x="3483" y="5420"/>
                  <a:pt x="3493" y="5423"/>
                  <a:pt x="3497" y="5430"/>
                </a:cubicBezTo>
                <a:cubicBezTo>
                  <a:pt x="3501" y="5438"/>
                  <a:pt x="3499" y="5448"/>
                  <a:pt x="3491" y="5452"/>
                </a:cubicBezTo>
                <a:lnTo>
                  <a:pt x="3435" y="5483"/>
                </a:lnTo>
                <a:cubicBezTo>
                  <a:pt x="3427" y="5488"/>
                  <a:pt x="3418" y="5485"/>
                  <a:pt x="3413" y="5477"/>
                </a:cubicBezTo>
                <a:cubicBezTo>
                  <a:pt x="3409" y="5469"/>
                  <a:pt x="3412" y="5460"/>
                  <a:pt x="3420" y="5455"/>
                </a:cubicBezTo>
                <a:close/>
                <a:moveTo>
                  <a:pt x="3531" y="5393"/>
                </a:moveTo>
                <a:lnTo>
                  <a:pt x="3587" y="5362"/>
                </a:lnTo>
                <a:cubicBezTo>
                  <a:pt x="3595" y="5357"/>
                  <a:pt x="3605" y="5360"/>
                  <a:pt x="3609" y="5368"/>
                </a:cubicBezTo>
                <a:cubicBezTo>
                  <a:pt x="3613" y="5376"/>
                  <a:pt x="3610" y="5385"/>
                  <a:pt x="3603" y="5390"/>
                </a:cubicBezTo>
                <a:lnTo>
                  <a:pt x="3547" y="5421"/>
                </a:lnTo>
                <a:cubicBezTo>
                  <a:pt x="3539" y="5425"/>
                  <a:pt x="3529" y="5422"/>
                  <a:pt x="3525" y="5415"/>
                </a:cubicBezTo>
                <a:cubicBezTo>
                  <a:pt x="3521" y="5407"/>
                  <a:pt x="3524" y="5397"/>
                  <a:pt x="3531" y="5393"/>
                </a:cubicBezTo>
                <a:close/>
                <a:moveTo>
                  <a:pt x="3643" y="5331"/>
                </a:moveTo>
                <a:lnTo>
                  <a:pt x="3699" y="5299"/>
                </a:lnTo>
                <a:cubicBezTo>
                  <a:pt x="3707" y="5295"/>
                  <a:pt x="3716" y="5298"/>
                  <a:pt x="3721" y="5306"/>
                </a:cubicBezTo>
                <a:cubicBezTo>
                  <a:pt x="3725" y="5313"/>
                  <a:pt x="3722" y="5323"/>
                  <a:pt x="3715" y="5327"/>
                </a:cubicBezTo>
                <a:lnTo>
                  <a:pt x="3659" y="5359"/>
                </a:lnTo>
                <a:cubicBezTo>
                  <a:pt x="3651" y="5363"/>
                  <a:pt x="3641" y="5360"/>
                  <a:pt x="3637" y="5352"/>
                </a:cubicBezTo>
                <a:cubicBezTo>
                  <a:pt x="3633" y="5345"/>
                  <a:pt x="3635" y="5335"/>
                  <a:pt x="3643" y="5331"/>
                </a:cubicBezTo>
                <a:close/>
                <a:moveTo>
                  <a:pt x="3755" y="5268"/>
                </a:moveTo>
                <a:lnTo>
                  <a:pt x="3811" y="5237"/>
                </a:lnTo>
                <a:cubicBezTo>
                  <a:pt x="3818" y="5233"/>
                  <a:pt x="3828" y="5235"/>
                  <a:pt x="3832" y="5243"/>
                </a:cubicBezTo>
                <a:cubicBezTo>
                  <a:pt x="3837" y="5251"/>
                  <a:pt x="3834" y="5261"/>
                  <a:pt x="3826" y="5265"/>
                </a:cubicBezTo>
                <a:lnTo>
                  <a:pt x="3770" y="5296"/>
                </a:lnTo>
                <a:cubicBezTo>
                  <a:pt x="3763" y="5300"/>
                  <a:pt x="3753" y="5298"/>
                  <a:pt x="3749" y="5290"/>
                </a:cubicBezTo>
                <a:cubicBezTo>
                  <a:pt x="3744" y="5282"/>
                  <a:pt x="3747" y="5272"/>
                  <a:pt x="3755" y="5268"/>
                </a:cubicBezTo>
                <a:close/>
                <a:moveTo>
                  <a:pt x="3867" y="5206"/>
                </a:moveTo>
                <a:lnTo>
                  <a:pt x="3922" y="5175"/>
                </a:lnTo>
                <a:cubicBezTo>
                  <a:pt x="3930" y="5170"/>
                  <a:pt x="3940" y="5173"/>
                  <a:pt x="3944" y="5181"/>
                </a:cubicBezTo>
                <a:cubicBezTo>
                  <a:pt x="3949" y="5188"/>
                  <a:pt x="3946" y="5198"/>
                  <a:pt x="3938" y="5203"/>
                </a:cubicBezTo>
                <a:lnTo>
                  <a:pt x="3882" y="5234"/>
                </a:lnTo>
                <a:cubicBezTo>
                  <a:pt x="3874" y="5238"/>
                  <a:pt x="3865" y="5235"/>
                  <a:pt x="3860" y="5228"/>
                </a:cubicBezTo>
                <a:cubicBezTo>
                  <a:pt x="3856" y="5220"/>
                  <a:pt x="3859" y="5210"/>
                  <a:pt x="3867" y="5206"/>
                </a:cubicBezTo>
                <a:close/>
                <a:moveTo>
                  <a:pt x="3978" y="5143"/>
                </a:moveTo>
                <a:lnTo>
                  <a:pt x="4034" y="5112"/>
                </a:lnTo>
                <a:cubicBezTo>
                  <a:pt x="4042" y="5108"/>
                  <a:pt x="4052" y="5111"/>
                  <a:pt x="4056" y="5118"/>
                </a:cubicBezTo>
                <a:cubicBezTo>
                  <a:pt x="4060" y="5126"/>
                  <a:pt x="4058" y="5136"/>
                  <a:pt x="4050" y="5140"/>
                </a:cubicBezTo>
                <a:lnTo>
                  <a:pt x="3994" y="5171"/>
                </a:lnTo>
                <a:cubicBezTo>
                  <a:pt x="3986" y="5176"/>
                  <a:pt x="3976" y="5173"/>
                  <a:pt x="3972" y="5165"/>
                </a:cubicBezTo>
                <a:cubicBezTo>
                  <a:pt x="3968" y="5157"/>
                  <a:pt x="3971" y="5148"/>
                  <a:pt x="3978" y="5143"/>
                </a:cubicBezTo>
                <a:close/>
                <a:moveTo>
                  <a:pt x="4090" y="5081"/>
                </a:moveTo>
                <a:lnTo>
                  <a:pt x="4146" y="5050"/>
                </a:lnTo>
                <a:cubicBezTo>
                  <a:pt x="4154" y="5046"/>
                  <a:pt x="4163" y="5048"/>
                  <a:pt x="4168" y="5056"/>
                </a:cubicBezTo>
                <a:cubicBezTo>
                  <a:pt x="4172" y="5064"/>
                  <a:pt x="4169" y="5073"/>
                  <a:pt x="4162" y="5078"/>
                </a:cubicBezTo>
                <a:lnTo>
                  <a:pt x="4106" y="5109"/>
                </a:lnTo>
                <a:cubicBezTo>
                  <a:pt x="4098" y="5113"/>
                  <a:pt x="4088" y="5110"/>
                  <a:pt x="4084" y="5103"/>
                </a:cubicBezTo>
                <a:cubicBezTo>
                  <a:pt x="4080" y="5095"/>
                  <a:pt x="4082" y="5085"/>
                  <a:pt x="4090" y="5081"/>
                </a:cubicBezTo>
                <a:close/>
                <a:moveTo>
                  <a:pt x="4202" y="5019"/>
                </a:moveTo>
                <a:lnTo>
                  <a:pt x="4258" y="4987"/>
                </a:lnTo>
                <a:cubicBezTo>
                  <a:pt x="4265" y="4983"/>
                  <a:pt x="4275" y="4986"/>
                  <a:pt x="4280" y="4994"/>
                </a:cubicBezTo>
                <a:cubicBezTo>
                  <a:pt x="4284" y="5001"/>
                  <a:pt x="4281" y="5011"/>
                  <a:pt x="4273" y="5015"/>
                </a:cubicBezTo>
                <a:lnTo>
                  <a:pt x="4217" y="5047"/>
                </a:lnTo>
                <a:cubicBezTo>
                  <a:pt x="4210" y="5051"/>
                  <a:pt x="4200" y="5048"/>
                  <a:pt x="4196" y="5040"/>
                </a:cubicBezTo>
                <a:cubicBezTo>
                  <a:pt x="4191" y="5033"/>
                  <a:pt x="4194" y="5023"/>
                  <a:pt x="4202" y="5019"/>
                </a:cubicBezTo>
                <a:close/>
                <a:moveTo>
                  <a:pt x="4314" y="4956"/>
                </a:moveTo>
                <a:lnTo>
                  <a:pt x="4370" y="4925"/>
                </a:lnTo>
                <a:cubicBezTo>
                  <a:pt x="4377" y="4921"/>
                  <a:pt x="4387" y="4923"/>
                  <a:pt x="4391" y="4931"/>
                </a:cubicBezTo>
                <a:cubicBezTo>
                  <a:pt x="4396" y="4939"/>
                  <a:pt x="4393" y="4949"/>
                  <a:pt x="4385" y="4953"/>
                </a:cubicBezTo>
                <a:lnTo>
                  <a:pt x="4329" y="4984"/>
                </a:lnTo>
                <a:cubicBezTo>
                  <a:pt x="4322" y="4988"/>
                  <a:pt x="4312" y="4986"/>
                  <a:pt x="4307" y="4978"/>
                </a:cubicBezTo>
                <a:cubicBezTo>
                  <a:pt x="4303" y="4970"/>
                  <a:pt x="4306" y="4961"/>
                  <a:pt x="4314" y="4956"/>
                </a:cubicBezTo>
                <a:close/>
                <a:moveTo>
                  <a:pt x="4425" y="4894"/>
                </a:moveTo>
                <a:lnTo>
                  <a:pt x="4481" y="4863"/>
                </a:lnTo>
                <a:cubicBezTo>
                  <a:pt x="4489" y="4858"/>
                  <a:pt x="4499" y="4861"/>
                  <a:pt x="4503" y="4869"/>
                </a:cubicBezTo>
                <a:cubicBezTo>
                  <a:pt x="4507" y="4877"/>
                  <a:pt x="4505" y="4886"/>
                  <a:pt x="4497" y="4891"/>
                </a:cubicBezTo>
                <a:lnTo>
                  <a:pt x="4441" y="4922"/>
                </a:lnTo>
                <a:cubicBezTo>
                  <a:pt x="4433" y="4926"/>
                  <a:pt x="4424" y="4923"/>
                  <a:pt x="4419" y="4916"/>
                </a:cubicBezTo>
                <a:cubicBezTo>
                  <a:pt x="4415" y="4908"/>
                  <a:pt x="4418" y="4898"/>
                  <a:pt x="4425" y="4894"/>
                </a:cubicBezTo>
                <a:close/>
                <a:moveTo>
                  <a:pt x="4537" y="4831"/>
                </a:moveTo>
                <a:lnTo>
                  <a:pt x="4593" y="4800"/>
                </a:lnTo>
                <a:cubicBezTo>
                  <a:pt x="4601" y="4796"/>
                  <a:pt x="4611" y="4799"/>
                  <a:pt x="4615" y="4806"/>
                </a:cubicBezTo>
                <a:cubicBezTo>
                  <a:pt x="4619" y="4814"/>
                  <a:pt x="4616" y="4824"/>
                  <a:pt x="4609" y="4828"/>
                </a:cubicBezTo>
                <a:lnTo>
                  <a:pt x="4553" y="4859"/>
                </a:lnTo>
                <a:cubicBezTo>
                  <a:pt x="4545" y="4864"/>
                  <a:pt x="4535" y="4861"/>
                  <a:pt x="4531" y="4853"/>
                </a:cubicBezTo>
                <a:cubicBezTo>
                  <a:pt x="4527" y="4845"/>
                  <a:pt x="4529" y="4836"/>
                  <a:pt x="4537" y="4831"/>
                </a:cubicBezTo>
                <a:close/>
                <a:moveTo>
                  <a:pt x="4649" y="4769"/>
                </a:moveTo>
                <a:lnTo>
                  <a:pt x="4705" y="4738"/>
                </a:lnTo>
                <a:cubicBezTo>
                  <a:pt x="4713" y="4734"/>
                  <a:pt x="4722" y="4736"/>
                  <a:pt x="4727" y="4744"/>
                </a:cubicBezTo>
                <a:cubicBezTo>
                  <a:pt x="4731" y="4752"/>
                  <a:pt x="4728" y="4761"/>
                  <a:pt x="4720" y="4766"/>
                </a:cubicBezTo>
                <a:lnTo>
                  <a:pt x="4665" y="4797"/>
                </a:lnTo>
                <a:cubicBezTo>
                  <a:pt x="4657" y="4801"/>
                  <a:pt x="4647" y="4799"/>
                  <a:pt x="4643" y="4791"/>
                </a:cubicBezTo>
                <a:cubicBezTo>
                  <a:pt x="4638" y="4783"/>
                  <a:pt x="4641" y="4773"/>
                  <a:pt x="4649" y="4769"/>
                </a:cubicBezTo>
                <a:close/>
                <a:moveTo>
                  <a:pt x="4761" y="4707"/>
                </a:moveTo>
                <a:lnTo>
                  <a:pt x="4817" y="4675"/>
                </a:lnTo>
                <a:cubicBezTo>
                  <a:pt x="4824" y="4671"/>
                  <a:pt x="4834" y="4674"/>
                  <a:pt x="4838" y="4682"/>
                </a:cubicBezTo>
                <a:cubicBezTo>
                  <a:pt x="4843" y="4689"/>
                  <a:pt x="4840" y="4699"/>
                  <a:pt x="4832" y="4703"/>
                </a:cubicBezTo>
                <a:lnTo>
                  <a:pt x="4776" y="4735"/>
                </a:lnTo>
                <a:cubicBezTo>
                  <a:pt x="4769" y="4739"/>
                  <a:pt x="4759" y="4736"/>
                  <a:pt x="4755" y="4728"/>
                </a:cubicBezTo>
                <a:cubicBezTo>
                  <a:pt x="4750" y="4721"/>
                  <a:pt x="4753" y="4711"/>
                  <a:pt x="4761" y="4707"/>
                </a:cubicBezTo>
                <a:close/>
                <a:moveTo>
                  <a:pt x="4872" y="4644"/>
                </a:moveTo>
                <a:lnTo>
                  <a:pt x="4928" y="4613"/>
                </a:lnTo>
                <a:cubicBezTo>
                  <a:pt x="4936" y="4609"/>
                  <a:pt x="4946" y="4612"/>
                  <a:pt x="4950" y="4619"/>
                </a:cubicBezTo>
                <a:cubicBezTo>
                  <a:pt x="4954" y="4627"/>
                  <a:pt x="4952" y="4637"/>
                  <a:pt x="4944" y="4641"/>
                </a:cubicBezTo>
                <a:lnTo>
                  <a:pt x="4888" y="4672"/>
                </a:lnTo>
                <a:cubicBezTo>
                  <a:pt x="4880" y="4677"/>
                  <a:pt x="4871" y="4674"/>
                  <a:pt x="4866" y="4666"/>
                </a:cubicBezTo>
                <a:cubicBezTo>
                  <a:pt x="4862" y="4658"/>
                  <a:pt x="4865" y="4649"/>
                  <a:pt x="4872" y="4644"/>
                </a:cubicBezTo>
                <a:close/>
                <a:moveTo>
                  <a:pt x="4984" y="4582"/>
                </a:moveTo>
                <a:lnTo>
                  <a:pt x="5040" y="4551"/>
                </a:lnTo>
                <a:cubicBezTo>
                  <a:pt x="5048" y="4546"/>
                  <a:pt x="5058" y="4549"/>
                  <a:pt x="5062" y="4557"/>
                </a:cubicBezTo>
                <a:cubicBezTo>
                  <a:pt x="5066" y="4565"/>
                  <a:pt x="5063" y="4574"/>
                  <a:pt x="5056" y="4579"/>
                </a:cubicBezTo>
                <a:lnTo>
                  <a:pt x="5000" y="4610"/>
                </a:lnTo>
                <a:cubicBezTo>
                  <a:pt x="4992" y="4614"/>
                  <a:pt x="4982" y="4611"/>
                  <a:pt x="4978" y="4604"/>
                </a:cubicBezTo>
                <a:cubicBezTo>
                  <a:pt x="4974" y="4596"/>
                  <a:pt x="4977" y="4586"/>
                  <a:pt x="4984" y="4582"/>
                </a:cubicBezTo>
                <a:close/>
                <a:moveTo>
                  <a:pt x="5096" y="4519"/>
                </a:moveTo>
                <a:lnTo>
                  <a:pt x="5152" y="4488"/>
                </a:lnTo>
                <a:cubicBezTo>
                  <a:pt x="5160" y="4484"/>
                  <a:pt x="5169" y="4487"/>
                  <a:pt x="5174" y="4494"/>
                </a:cubicBezTo>
                <a:cubicBezTo>
                  <a:pt x="5178" y="4502"/>
                  <a:pt x="5175" y="4512"/>
                  <a:pt x="5167" y="4516"/>
                </a:cubicBezTo>
                <a:lnTo>
                  <a:pt x="5112" y="4547"/>
                </a:lnTo>
                <a:cubicBezTo>
                  <a:pt x="5104" y="4552"/>
                  <a:pt x="5094" y="4549"/>
                  <a:pt x="5090" y="4541"/>
                </a:cubicBezTo>
                <a:cubicBezTo>
                  <a:pt x="5086" y="4534"/>
                  <a:pt x="5088" y="4524"/>
                  <a:pt x="5096" y="4519"/>
                </a:cubicBezTo>
                <a:close/>
                <a:moveTo>
                  <a:pt x="5208" y="4457"/>
                </a:moveTo>
                <a:lnTo>
                  <a:pt x="5264" y="4426"/>
                </a:lnTo>
                <a:cubicBezTo>
                  <a:pt x="5271" y="4422"/>
                  <a:pt x="5281" y="4424"/>
                  <a:pt x="5285" y="4432"/>
                </a:cubicBezTo>
                <a:cubicBezTo>
                  <a:pt x="5290" y="4440"/>
                  <a:pt x="5287" y="4450"/>
                  <a:pt x="5279" y="4454"/>
                </a:cubicBezTo>
                <a:lnTo>
                  <a:pt x="5223" y="4485"/>
                </a:lnTo>
                <a:cubicBezTo>
                  <a:pt x="5216" y="4489"/>
                  <a:pt x="5206" y="4487"/>
                  <a:pt x="5202" y="4479"/>
                </a:cubicBezTo>
                <a:cubicBezTo>
                  <a:pt x="5197" y="4471"/>
                  <a:pt x="5200" y="4461"/>
                  <a:pt x="5208" y="4457"/>
                </a:cubicBezTo>
                <a:close/>
                <a:moveTo>
                  <a:pt x="5320" y="4395"/>
                </a:moveTo>
                <a:lnTo>
                  <a:pt x="5375" y="4363"/>
                </a:lnTo>
                <a:cubicBezTo>
                  <a:pt x="5383" y="4359"/>
                  <a:pt x="5393" y="4362"/>
                  <a:pt x="5397" y="4370"/>
                </a:cubicBezTo>
                <a:cubicBezTo>
                  <a:pt x="5401" y="4377"/>
                  <a:pt x="5399" y="4387"/>
                  <a:pt x="5391" y="4391"/>
                </a:cubicBezTo>
                <a:lnTo>
                  <a:pt x="5335" y="4423"/>
                </a:lnTo>
                <a:cubicBezTo>
                  <a:pt x="5327" y="4427"/>
                  <a:pt x="5318" y="4424"/>
                  <a:pt x="5313" y="4416"/>
                </a:cubicBezTo>
                <a:cubicBezTo>
                  <a:pt x="5309" y="4409"/>
                  <a:pt x="5312" y="4399"/>
                  <a:pt x="5320" y="4395"/>
                </a:cubicBezTo>
                <a:close/>
                <a:moveTo>
                  <a:pt x="5431" y="4332"/>
                </a:moveTo>
                <a:lnTo>
                  <a:pt x="5487" y="4301"/>
                </a:lnTo>
                <a:cubicBezTo>
                  <a:pt x="5495" y="4297"/>
                  <a:pt x="5505" y="4300"/>
                  <a:pt x="5509" y="4307"/>
                </a:cubicBezTo>
                <a:cubicBezTo>
                  <a:pt x="5513" y="4315"/>
                  <a:pt x="5510" y="4325"/>
                  <a:pt x="5503" y="4329"/>
                </a:cubicBezTo>
                <a:lnTo>
                  <a:pt x="5447" y="4360"/>
                </a:lnTo>
                <a:cubicBezTo>
                  <a:pt x="5439" y="4365"/>
                  <a:pt x="5429" y="4362"/>
                  <a:pt x="5425" y="4354"/>
                </a:cubicBezTo>
                <a:cubicBezTo>
                  <a:pt x="5421" y="4346"/>
                  <a:pt x="5424" y="4337"/>
                  <a:pt x="5431" y="4332"/>
                </a:cubicBezTo>
                <a:close/>
                <a:moveTo>
                  <a:pt x="5543" y="4270"/>
                </a:moveTo>
                <a:lnTo>
                  <a:pt x="5599" y="4239"/>
                </a:lnTo>
                <a:cubicBezTo>
                  <a:pt x="5607" y="4234"/>
                  <a:pt x="5616" y="4237"/>
                  <a:pt x="5621" y="4245"/>
                </a:cubicBezTo>
                <a:cubicBezTo>
                  <a:pt x="5625" y="4253"/>
                  <a:pt x="5622" y="4262"/>
                  <a:pt x="5615" y="4267"/>
                </a:cubicBezTo>
                <a:lnTo>
                  <a:pt x="5559" y="4298"/>
                </a:lnTo>
                <a:cubicBezTo>
                  <a:pt x="5551" y="4302"/>
                  <a:pt x="5541" y="4299"/>
                  <a:pt x="5537" y="4292"/>
                </a:cubicBezTo>
                <a:cubicBezTo>
                  <a:pt x="5533" y="4284"/>
                  <a:pt x="5535" y="4274"/>
                  <a:pt x="5543" y="4270"/>
                </a:cubicBezTo>
                <a:close/>
                <a:moveTo>
                  <a:pt x="5655" y="4208"/>
                </a:moveTo>
                <a:lnTo>
                  <a:pt x="5711" y="4176"/>
                </a:lnTo>
                <a:cubicBezTo>
                  <a:pt x="5718" y="4172"/>
                  <a:pt x="5728" y="4175"/>
                  <a:pt x="5732" y="4182"/>
                </a:cubicBezTo>
                <a:cubicBezTo>
                  <a:pt x="5737" y="4190"/>
                  <a:pt x="5734" y="4200"/>
                  <a:pt x="5726" y="4204"/>
                </a:cubicBezTo>
                <a:lnTo>
                  <a:pt x="5670" y="4235"/>
                </a:lnTo>
                <a:cubicBezTo>
                  <a:pt x="5663" y="4240"/>
                  <a:pt x="5653" y="4237"/>
                  <a:pt x="5649" y="4229"/>
                </a:cubicBezTo>
                <a:cubicBezTo>
                  <a:pt x="5644" y="4222"/>
                  <a:pt x="5647" y="4212"/>
                  <a:pt x="5655" y="4208"/>
                </a:cubicBezTo>
                <a:close/>
                <a:moveTo>
                  <a:pt x="5767" y="4145"/>
                </a:moveTo>
                <a:lnTo>
                  <a:pt x="5822" y="4114"/>
                </a:lnTo>
                <a:cubicBezTo>
                  <a:pt x="5830" y="4110"/>
                  <a:pt x="5840" y="4112"/>
                  <a:pt x="5844" y="4120"/>
                </a:cubicBezTo>
                <a:cubicBezTo>
                  <a:pt x="5849" y="4128"/>
                  <a:pt x="5846" y="4138"/>
                  <a:pt x="5838" y="4142"/>
                </a:cubicBezTo>
                <a:lnTo>
                  <a:pt x="5782" y="4173"/>
                </a:lnTo>
                <a:cubicBezTo>
                  <a:pt x="5774" y="4177"/>
                  <a:pt x="5765" y="4175"/>
                  <a:pt x="5760" y="4167"/>
                </a:cubicBezTo>
                <a:cubicBezTo>
                  <a:pt x="5756" y="4159"/>
                  <a:pt x="5759" y="4149"/>
                  <a:pt x="5767" y="4145"/>
                </a:cubicBezTo>
                <a:close/>
                <a:moveTo>
                  <a:pt x="5878" y="4083"/>
                </a:moveTo>
                <a:lnTo>
                  <a:pt x="5934" y="4052"/>
                </a:lnTo>
                <a:cubicBezTo>
                  <a:pt x="5942" y="4047"/>
                  <a:pt x="5952" y="4050"/>
                  <a:pt x="5956" y="4058"/>
                </a:cubicBezTo>
                <a:cubicBezTo>
                  <a:pt x="5960" y="4065"/>
                  <a:pt x="5958" y="4075"/>
                  <a:pt x="5950" y="4079"/>
                </a:cubicBezTo>
                <a:lnTo>
                  <a:pt x="5894" y="4111"/>
                </a:lnTo>
                <a:cubicBezTo>
                  <a:pt x="5886" y="4115"/>
                  <a:pt x="5876" y="4112"/>
                  <a:pt x="5872" y="4105"/>
                </a:cubicBezTo>
                <a:cubicBezTo>
                  <a:pt x="5868" y="4097"/>
                  <a:pt x="5871" y="4087"/>
                  <a:pt x="5878" y="4083"/>
                </a:cubicBezTo>
                <a:close/>
                <a:moveTo>
                  <a:pt x="5990" y="4020"/>
                </a:moveTo>
                <a:lnTo>
                  <a:pt x="6046" y="3989"/>
                </a:lnTo>
                <a:cubicBezTo>
                  <a:pt x="6054" y="3985"/>
                  <a:pt x="6063" y="3988"/>
                  <a:pt x="6068" y="3995"/>
                </a:cubicBezTo>
                <a:cubicBezTo>
                  <a:pt x="6072" y="4003"/>
                  <a:pt x="6069" y="4013"/>
                  <a:pt x="6062" y="4017"/>
                </a:cubicBezTo>
                <a:lnTo>
                  <a:pt x="6006" y="4048"/>
                </a:lnTo>
                <a:cubicBezTo>
                  <a:pt x="5998" y="4053"/>
                  <a:pt x="5988" y="4050"/>
                  <a:pt x="5984" y="4042"/>
                </a:cubicBezTo>
                <a:cubicBezTo>
                  <a:pt x="5980" y="4034"/>
                  <a:pt x="5982" y="4025"/>
                  <a:pt x="5990" y="4020"/>
                </a:cubicBezTo>
                <a:close/>
                <a:moveTo>
                  <a:pt x="6102" y="3958"/>
                </a:moveTo>
                <a:lnTo>
                  <a:pt x="6158" y="3927"/>
                </a:lnTo>
                <a:cubicBezTo>
                  <a:pt x="6165" y="3922"/>
                  <a:pt x="6175" y="3925"/>
                  <a:pt x="6180" y="3933"/>
                </a:cubicBezTo>
                <a:cubicBezTo>
                  <a:pt x="6184" y="3941"/>
                  <a:pt x="6181" y="3950"/>
                  <a:pt x="6173" y="3955"/>
                </a:cubicBezTo>
                <a:lnTo>
                  <a:pt x="6117" y="3986"/>
                </a:lnTo>
                <a:cubicBezTo>
                  <a:pt x="6110" y="3990"/>
                  <a:pt x="6100" y="3987"/>
                  <a:pt x="6096" y="3980"/>
                </a:cubicBezTo>
                <a:cubicBezTo>
                  <a:pt x="6091" y="3972"/>
                  <a:pt x="6094" y="3962"/>
                  <a:pt x="6102" y="3958"/>
                </a:cubicBezTo>
                <a:close/>
                <a:moveTo>
                  <a:pt x="6214" y="3896"/>
                </a:moveTo>
                <a:lnTo>
                  <a:pt x="6270" y="3864"/>
                </a:lnTo>
                <a:cubicBezTo>
                  <a:pt x="6277" y="3860"/>
                  <a:pt x="6287" y="3863"/>
                  <a:pt x="6291" y="3871"/>
                </a:cubicBezTo>
                <a:cubicBezTo>
                  <a:pt x="6296" y="3878"/>
                  <a:pt x="6293" y="3888"/>
                  <a:pt x="6285" y="3892"/>
                </a:cubicBezTo>
                <a:lnTo>
                  <a:pt x="6229" y="3923"/>
                </a:lnTo>
                <a:cubicBezTo>
                  <a:pt x="6222" y="3928"/>
                  <a:pt x="6212" y="3925"/>
                  <a:pt x="6207" y="3917"/>
                </a:cubicBezTo>
                <a:cubicBezTo>
                  <a:pt x="6203" y="3910"/>
                  <a:pt x="6206" y="3900"/>
                  <a:pt x="6214" y="3896"/>
                </a:cubicBezTo>
                <a:close/>
                <a:moveTo>
                  <a:pt x="6325" y="3833"/>
                </a:moveTo>
                <a:lnTo>
                  <a:pt x="6381" y="3802"/>
                </a:lnTo>
                <a:cubicBezTo>
                  <a:pt x="6389" y="3798"/>
                  <a:pt x="6399" y="3800"/>
                  <a:pt x="6403" y="3808"/>
                </a:cubicBezTo>
                <a:cubicBezTo>
                  <a:pt x="6407" y="3816"/>
                  <a:pt x="6405" y="3826"/>
                  <a:pt x="6397" y="3830"/>
                </a:cubicBezTo>
                <a:lnTo>
                  <a:pt x="6341" y="3861"/>
                </a:lnTo>
                <a:cubicBezTo>
                  <a:pt x="6333" y="3865"/>
                  <a:pt x="6324" y="3863"/>
                  <a:pt x="6319" y="3855"/>
                </a:cubicBezTo>
                <a:cubicBezTo>
                  <a:pt x="6315" y="3847"/>
                  <a:pt x="6318" y="3837"/>
                  <a:pt x="6325" y="3833"/>
                </a:cubicBezTo>
                <a:close/>
                <a:moveTo>
                  <a:pt x="6437" y="3771"/>
                </a:moveTo>
                <a:lnTo>
                  <a:pt x="6493" y="3740"/>
                </a:lnTo>
                <a:cubicBezTo>
                  <a:pt x="6501" y="3735"/>
                  <a:pt x="6511" y="3738"/>
                  <a:pt x="6515" y="3746"/>
                </a:cubicBezTo>
                <a:cubicBezTo>
                  <a:pt x="6519" y="3753"/>
                  <a:pt x="6516" y="3763"/>
                  <a:pt x="6509" y="3768"/>
                </a:cubicBezTo>
                <a:lnTo>
                  <a:pt x="6453" y="3799"/>
                </a:lnTo>
                <a:cubicBezTo>
                  <a:pt x="6445" y="3803"/>
                  <a:pt x="6435" y="3800"/>
                  <a:pt x="6431" y="3793"/>
                </a:cubicBezTo>
                <a:cubicBezTo>
                  <a:pt x="6427" y="3785"/>
                  <a:pt x="6429" y="3775"/>
                  <a:pt x="6437" y="3771"/>
                </a:cubicBezTo>
                <a:close/>
                <a:moveTo>
                  <a:pt x="6549" y="3708"/>
                </a:moveTo>
                <a:lnTo>
                  <a:pt x="6601" y="3679"/>
                </a:lnTo>
                <a:cubicBezTo>
                  <a:pt x="6608" y="3675"/>
                  <a:pt x="6618" y="3678"/>
                  <a:pt x="6622" y="3686"/>
                </a:cubicBezTo>
                <a:cubicBezTo>
                  <a:pt x="6627" y="3693"/>
                  <a:pt x="6624" y="3703"/>
                  <a:pt x="6616" y="3707"/>
                </a:cubicBezTo>
                <a:lnTo>
                  <a:pt x="6565" y="3736"/>
                </a:lnTo>
                <a:cubicBezTo>
                  <a:pt x="6557" y="3741"/>
                  <a:pt x="6547" y="3738"/>
                  <a:pt x="6543" y="3730"/>
                </a:cubicBezTo>
                <a:cubicBezTo>
                  <a:pt x="6538" y="3722"/>
                  <a:pt x="6541" y="3713"/>
                  <a:pt x="6549" y="3708"/>
                </a:cubicBezTo>
                <a:close/>
              </a:path>
            </a:pathLst>
          </a:custGeom>
          <a:solidFill>
            <a:srgbClr val="000000"/>
          </a:solidFill>
          <a:ln w="9525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74" name="Freeform 22"/>
          <p:cNvSpPr>
            <a:spLocks noEditPoints="1"/>
          </p:cNvSpPr>
          <p:nvPr/>
        </p:nvSpPr>
        <p:spPr bwMode="auto">
          <a:xfrm>
            <a:off x="1790700" y="4067175"/>
            <a:ext cx="2633663" cy="133350"/>
          </a:xfrm>
          <a:custGeom>
            <a:avLst/>
            <a:gdLst/>
            <a:ahLst/>
            <a:cxnLst>
              <a:cxn ang="0">
                <a:pos x="24" y="87"/>
              </a:cxn>
              <a:cxn ang="0">
                <a:pos x="4377" y="87"/>
              </a:cxn>
              <a:cxn ang="0">
                <a:pos x="4401" y="111"/>
              </a:cxn>
              <a:cxn ang="0">
                <a:pos x="4377" y="135"/>
              </a:cxn>
              <a:cxn ang="0">
                <a:pos x="24" y="135"/>
              </a:cxn>
              <a:cxn ang="0">
                <a:pos x="0" y="111"/>
              </a:cxn>
              <a:cxn ang="0">
                <a:pos x="24" y="87"/>
              </a:cxn>
              <a:cxn ang="0">
                <a:pos x="4245" y="7"/>
              </a:cxn>
              <a:cxn ang="0">
                <a:pos x="4425" y="111"/>
              </a:cxn>
              <a:cxn ang="0">
                <a:pos x="4245" y="216"/>
              </a:cxn>
              <a:cxn ang="0">
                <a:pos x="4212" y="208"/>
              </a:cxn>
              <a:cxn ang="0">
                <a:pos x="4221" y="175"/>
              </a:cxn>
              <a:cxn ang="0">
                <a:pos x="4365" y="91"/>
              </a:cxn>
              <a:cxn ang="0">
                <a:pos x="4365" y="132"/>
              </a:cxn>
              <a:cxn ang="0">
                <a:pos x="4221" y="48"/>
              </a:cxn>
              <a:cxn ang="0">
                <a:pos x="4212" y="15"/>
              </a:cxn>
              <a:cxn ang="0">
                <a:pos x="4245" y="7"/>
              </a:cxn>
            </a:cxnLst>
            <a:rect l="0" t="0" r="r" b="b"/>
            <a:pathLst>
              <a:path w="4425" h="223">
                <a:moveTo>
                  <a:pt x="24" y="87"/>
                </a:moveTo>
                <a:lnTo>
                  <a:pt x="4377" y="87"/>
                </a:lnTo>
                <a:cubicBezTo>
                  <a:pt x="4390" y="87"/>
                  <a:pt x="4401" y="98"/>
                  <a:pt x="4401" y="111"/>
                </a:cubicBezTo>
                <a:cubicBezTo>
                  <a:pt x="4401" y="125"/>
                  <a:pt x="4390" y="135"/>
                  <a:pt x="4377" y="135"/>
                </a:cubicBezTo>
                <a:lnTo>
                  <a:pt x="24" y="135"/>
                </a:lnTo>
                <a:cubicBezTo>
                  <a:pt x="11" y="135"/>
                  <a:pt x="0" y="125"/>
                  <a:pt x="0" y="111"/>
                </a:cubicBezTo>
                <a:cubicBezTo>
                  <a:pt x="0" y="98"/>
                  <a:pt x="11" y="87"/>
                  <a:pt x="24" y="87"/>
                </a:cubicBezTo>
                <a:close/>
                <a:moveTo>
                  <a:pt x="4245" y="7"/>
                </a:moveTo>
                <a:lnTo>
                  <a:pt x="4425" y="111"/>
                </a:lnTo>
                <a:lnTo>
                  <a:pt x="4245" y="216"/>
                </a:lnTo>
                <a:cubicBezTo>
                  <a:pt x="4234" y="223"/>
                  <a:pt x="4219" y="219"/>
                  <a:pt x="4212" y="208"/>
                </a:cubicBezTo>
                <a:cubicBezTo>
                  <a:pt x="4206" y="196"/>
                  <a:pt x="4209" y="181"/>
                  <a:pt x="4221" y="175"/>
                </a:cubicBezTo>
                <a:lnTo>
                  <a:pt x="4365" y="91"/>
                </a:lnTo>
                <a:lnTo>
                  <a:pt x="4365" y="132"/>
                </a:lnTo>
                <a:lnTo>
                  <a:pt x="4221" y="48"/>
                </a:lnTo>
                <a:cubicBezTo>
                  <a:pt x="4209" y="42"/>
                  <a:pt x="4206" y="27"/>
                  <a:pt x="4212" y="15"/>
                </a:cubicBezTo>
                <a:cubicBezTo>
                  <a:pt x="4219" y="4"/>
                  <a:pt x="4234" y="0"/>
                  <a:pt x="4245" y="7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75" name="Freeform 23"/>
          <p:cNvSpPr>
            <a:spLocks noEditPoints="1"/>
          </p:cNvSpPr>
          <p:nvPr/>
        </p:nvSpPr>
        <p:spPr bwMode="auto">
          <a:xfrm>
            <a:off x="498475" y="1943100"/>
            <a:ext cx="1323975" cy="2208213"/>
          </a:xfrm>
          <a:custGeom>
            <a:avLst/>
            <a:gdLst/>
            <a:ahLst/>
            <a:cxnLst>
              <a:cxn ang="0">
                <a:pos x="2175" y="3693"/>
              </a:cxn>
              <a:cxn ang="0">
                <a:pos x="7" y="54"/>
              </a:cxn>
              <a:cxn ang="0">
                <a:pos x="15" y="21"/>
              </a:cxn>
              <a:cxn ang="0">
                <a:pos x="48" y="29"/>
              </a:cxn>
              <a:cxn ang="0">
                <a:pos x="2216" y="3668"/>
              </a:cxn>
              <a:cxn ang="0">
                <a:pos x="2208" y="3701"/>
              </a:cxn>
              <a:cxn ang="0">
                <a:pos x="2175" y="3693"/>
              </a:cxn>
              <a:cxn ang="0">
                <a:pos x="5" y="208"/>
              </a:cxn>
              <a:cxn ang="0">
                <a:pos x="3" y="0"/>
              </a:cxn>
              <a:cxn ang="0">
                <a:pos x="185" y="101"/>
              </a:cxn>
              <a:cxn ang="0">
                <a:pos x="195" y="134"/>
              </a:cxn>
              <a:cxn ang="0">
                <a:pos x="162" y="143"/>
              </a:cxn>
              <a:cxn ang="0">
                <a:pos x="16" y="62"/>
              </a:cxn>
              <a:cxn ang="0">
                <a:pos x="52" y="41"/>
              </a:cxn>
              <a:cxn ang="0">
                <a:pos x="53" y="208"/>
              </a:cxn>
              <a:cxn ang="0">
                <a:pos x="30" y="232"/>
              </a:cxn>
              <a:cxn ang="0">
                <a:pos x="5" y="208"/>
              </a:cxn>
            </a:cxnLst>
            <a:rect l="0" t="0" r="r" b="b"/>
            <a:pathLst>
              <a:path w="2223" h="3708">
                <a:moveTo>
                  <a:pt x="2175" y="3693"/>
                </a:moveTo>
                <a:lnTo>
                  <a:pt x="7" y="54"/>
                </a:lnTo>
                <a:cubicBezTo>
                  <a:pt x="0" y="42"/>
                  <a:pt x="4" y="27"/>
                  <a:pt x="15" y="21"/>
                </a:cubicBezTo>
                <a:cubicBezTo>
                  <a:pt x="27" y="14"/>
                  <a:pt x="42" y="18"/>
                  <a:pt x="48" y="29"/>
                </a:cubicBezTo>
                <a:lnTo>
                  <a:pt x="2216" y="3668"/>
                </a:lnTo>
                <a:cubicBezTo>
                  <a:pt x="2223" y="3680"/>
                  <a:pt x="2219" y="3694"/>
                  <a:pt x="2208" y="3701"/>
                </a:cubicBezTo>
                <a:cubicBezTo>
                  <a:pt x="2196" y="3708"/>
                  <a:pt x="2182" y="3704"/>
                  <a:pt x="2175" y="3693"/>
                </a:cubicBezTo>
                <a:close/>
                <a:moveTo>
                  <a:pt x="5" y="208"/>
                </a:moveTo>
                <a:lnTo>
                  <a:pt x="3" y="0"/>
                </a:lnTo>
                <a:lnTo>
                  <a:pt x="185" y="101"/>
                </a:lnTo>
                <a:cubicBezTo>
                  <a:pt x="197" y="107"/>
                  <a:pt x="201" y="122"/>
                  <a:pt x="195" y="134"/>
                </a:cubicBezTo>
                <a:cubicBezTo>
                  <a:pt x="188" y="145"/>
                  <a:pt x="174" y="149"/>
                  <a:pt x="162" y="143"/>
                </a:cubicBezTo>
                <a:lnTo>
                  <a:pt x="16" y="62"/>
                </a:lnTo>
                <a:lnTo>
                  <a:pt x="52" y="41"/>
                </a:lnTo>
                <a:lnTo>
                  <a:pt x="53" y="208"/>
                </a:lnTo>
                <a:cubicBezTo>
                  <a:pt x="53" y="221"/>
                  <a:pt x="43" y="232"/>
                  <a:pt x="30" y="232"/>
                </a:cubicBezTo>
                <a:cubicBezTo>
                  <a:pt x="16" y="232"/>
                  <a:pt x="5" y="221"/>
                  <a:pt x="5" y="208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76" name="Freeform 24"/>
          <p:cNvSpPr>
            <a:spLocks/>
          </p:cNvSpPr>
          <p:nvPr/>
        </p:nvSpPr>
        <p:spPr bwMode="auto">
          <a:xfrm>
            <a:off x="476250" y="2643188"/>
            <a:ext cx="2173288" cy="3697288"/>
          </a:xfrm>
          <a:custGeom>
            <a:avLst/>
            <a:gdLst/>
            <a:ahLst/>
            <a:cxnLst>
              <a:cxn ang="0">
                <a:pos x="3610" y="2524"/>
              </a:cxn>
              <a:cxn ang="0">
                <a:pos x="746" y="44"/>
              </a:cxn>
              <a:cxn ang="0">
                <a:pos x="785" y="28"/>
              </a:cxn>
              <a:cxn ang="0">
                <a:pos x="49" y="6188"/>
              </a:cxn>
              <a:cxn ang="0">
                <a:pos x="8" y="6169"/>
              </a:cxn>
              <a:cxn ang="0">
                <a:pos x="3608" y="2489"/>
              </a:cxn>
              <a:cxn ang="0">
                <a:pos x="3642" y="2488"/>
              </a:cxn>
              <a:cxn ang="0">
                <a:pos x="3643" y="2522"/>
              </a:cxn>
              <a:cxn ang="0">
                <a:pos x="43" y="6202"/>
              </a:cxn>
              <a:cxn ang="0">
                <a:pos x="15" y="6207"/>
              </a:cxn>
              <a:cxn ang="0">
                <a:pos x="2" y="6183"/>
              </a:cxn>
              <a:cxn ang="0">
                <a:pos x="738" y="23"/>
              </a:cxn>
              <a:cxn ang="0">
                <a:pos x="753" y="3"/>
              </a:cxn>
              <a:cxn ang="0">
                <a:pos x="777" y="7"/>
              </a:cxn>
              <a:cxn ang="0">
                <a:pos x="3641" y="2487"/>
              </a:cxn>
              <a:cxn ang="0">
                <a:pos x="3644" y="2521"/>
              </a:cxn>
              <a:cxn ang="0">
                <a:pos x="3610" y="2524"/>
              </a:cxn>
            </a:cxnLst>
            <a:rect l="0" t="0" r="r" b="b"/>
            <a:pathLst>
              <a:path w="3652" h="6212">
                <a:moveTo>
                  <a:pt x="3610" y="2524"/>
                </a:moveTo>
                <a:lnTo>
                  <a:pt x="746" y="44"/>
                </a:lnTo>
                <a:lnTo>
                  <a:pt x="785" y="28"/>
                </a:lnTo>
                <a:lnTo>
                  <a:pt x="49" y="6188"/>
                </a:lnTo>
                <a:lnTo>
                  <a:pt x="8" y="6169"/>
                </a:lnTo>
                <a:lnTo>
                  <a:pt x="3608" y="2489"/>
                </a:lnTo>
                <a:cubicBezTo>
                  <a:pt x="3618" y="2479"/>
                  <a:pt x="3633" y="2479"/>
                  <a:pt x="3642" y="2488"/>
                </a:cubicBezTo>
                <a:cubicBezTo>
                  <a:pt x="3652" y="2498"/>
                  <a:pt x="3652" y="2513"/>
                  <a:pt x="3643" y="2522"/>
                </a:cubicBezTo>
                <a:lnTo>
                  <a:pt x="43" y="6202"/>
                </a:lnTo>
                <a:cubicBezTo>
                  <a:pt x="35" y="6210"/>
                  <a:pt x="24" y="6212"/>
                  <a:pt x="15" y="6207"/>
                </a:cubicBezTo>
                <a:cubicBezTo>
                  <a:pt x="6" y="6203"/>
                  <a:pt x="0" y="6193"/>
                  <a:pt x="2" y="6183"/>
                </a:cubicBezTo>
                <a:lnTo>
                  <a:pt x="738" y="23"/>
                </a:lnTo>
                <a:cubicBezTo>
                  <a:pt x="739" y="14"/>
                  <a:pt x="745" y="6"/>
                  <a:pt x="753" y="3"/>
                </a:cubicBezTo>
                <a:cubicBezTo>
                  <a:pt x="761" y="0"/>
                  <a:pt x="770" y="2"/>
                  <a:pt x="777" y="7"/>
                </a:cubicBezTo>
                <a:lnTo>
                  <a:pt x="3641" y="2487"/>
                </a:lnTo>
                <a:cubicBezTo>
                  <a:pt x="3651" y="2496"/>
                  <a:pt x="3652" y="2511"/>
                  <a:pt x="3644" y="2521"/>
                </a:cubicBezTo>
                <a:cubicBezTo>
                  <a:pt x="3635" y="2531"/>
                  <a:pt x="3620" y="2532"/>
                  <a:pt x="3610" y="2524"/>
                </a:cubicBezTo>
                <a:close/>
              </a:path>
            </a:pathLst>
          </a:custGeom>
          <a:solidFill>
            <a:srgbClr val="0070C0"/>
          </a:solidFill>
          <a:ln w="9525" cap="flat">
            <a:solidFill>
              <a:srgbClr val="0070C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77" name="Freeform 25"/>
          <p:cNvSpPr>
            <a:spLocks/>
          </p:cNvSpPr>
          <p:nvPr/>
        </p:nvSpPr>
        <p:spPr bwMode="auto">
          <a:xfrm>
            <a:off x="476250" y="2176463"/>
            <a:ext cx="2946400" cy="4164013"/>
          </a:xfrm>
          <a:custGeom>
            <a:avLst/>
            <a:gdLst/>
            <a:ahLst/>
            <a:cxnLst>
              <a:cxn ang="0">
                <a:pos x="4907" y="3309"/>
              </a:cxn>
              <a:cxn ang="0">
                <a:pos x="267" y="45"/>
              </a:cxn>
              <a:cxn ang="0">
                <a:pos x="304" y="26"/>
              </a:cxn>
              <a:cxn ang="0">
                <a:pos x="48" y="6970"/>
              </a:cxn>
              <a:cxn ang="0">
                <a:pos x="10" y="6950"/>
              </a:cxn>
              <a:cxn ang="0">
                <a:pos x="4906" y="3270"/>
              </a:cxn>
              <a:cxn ang="0">
                <a:pos x="4940" y="3275"/>
              </a:cxn>
              <a:cxn ang="0">
                <a:pos x="4935" y="3309"/>
              </a:cxn>
              <a:cxn ang="0">
                <a:pos x="39" y="6989"/>
              </a:cxn>
              <a:cxn ang="0">
                <a:pos x="13" y="6991"/>
              </a:cxn>
              <a:cxn ang="0">
                <a:pos x="0" y="6969"/>
              </a:cxn>
              <a:cxn ang="0">
                <a:pos x="256" y="25"/>
              </a:cxn>
              <a:cxn ang="0">
                <a:pos x="270" y="4"/>
              </a:cxn>
              <a:cxn ang="0">
                <a:pos x="294" y="6"/>
              </a:cxn>
              <a:cxn ang="0">
                <a:pos x="4934" y="3270"/>
              </a:cxn>
              <a:cxn ang="0">
                <a:pos x="4940" y="3303"/>
              </a:cxn>
              <a:cxn ang="0">
                <a:pos x="4907" y="3309"/>
              </a:cxn>
            </a:cxnLst>
            <a:rect l="0" t="0" r="r" b="b"/>
            <a:pathLst>
              <a:path w="4948" h="6995">
                <a:moveTo>
                  <a:pt x="4907" y="3309"/>
                </a:moveTo>
                <a:lnTo>
                  <a:pt x="267" y="45"/>
                </a:lnTo>
                <a:lnTo>
                  <a:pt x="304" y="26"/>
                </a:lnTo>
                <a:lnTo>
                  <a:pt x="48" y="6970"/>
                </a:lnTo>
                <a:lnTo>
                  <a:pt x="10" y="6950"/>
                </a:lnTo>
                <a:lnTo>
                  <a:pt x="4906" y="3270"/>
                </a:lnTo>
                <a:cubicBezTo>
                  <a:pt x="4917" y="3262"/>
                  <a:pt x="4932" y="3264"/>
                  <a:pt x="4940" y="3275"/>
                </a:cubicBezTo>
                <a:cubicBezTo>
                  <a:pt x="4948" y="3286"/>
                  <a:pt x="4945" y="3301"/>
                  <a:pt x="4935" y="3309"/>
                </a:cubicBezTo>
                <a:lnTo>
                  <a:pt x="39" y="6989"/>
                </a:lnTo>
                <a:cubicBezTo>
                  <a:pt x="31" y="6994"/>
                  <a:pt x="22" y="6995"/>
                  <a:pt x="13" y="6991"/>
                </a:cubicBezTo>
                <a:cubicBezTo>
                  <a:pt x="5" y="6986"/>
                  <a:pt x="0" y="6978"/>
                  <a:pt x="0" y="6969"/>
                </a:cubicBezTo>
                <a:lnTo>
                  <a:pt x="256" y="25"/>
                </a:lnTo>
                <a:cubicBezTo>
                  <a:pt x="257" y="16"/>
                  <a:pt x="262" y="8"/>
                  <a:pt x="270" y="4"/>
                </a:cubicBezTo>
                <a:cubicBezTo>
                  <a:pt x="278" y="0"/>
                  <a:pt x="287" y="1"/>
                  <a:pt x="294" y="6"/>
                </a:cubicBezTo>
                <a:lnTo>
                  <a:pt x="4934" y="3270"/>
                </a:lnTo>
                <a:cubicBezTo>
                  <a:pt x="4945" y="3277"/>
                  <a:pt x="4948" y="3292"/>
                  <a:pt x="4940" y="3303"/>
                </a:cubicBezTo>
                <a:cubicBezTo>
                  <a:pt x="4932" y="3314"/>
                  <a:pt x="4918" y="3317"/>
                  <a:pt x="4907" y="3309"/>
                </a:cubicBezTo>
                <a:close/>
              </a:path>
            </a:pathLst>
          </a:custGeom>
          <a:solidFill>
            <a:srgbClr val="92D050"/>
          </a:solidFill>
          <a:ln w="9525" cap="flat">
            <a:solidFill>
              <a:srgbClr val="92D05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78" name="Freeform 26"/>
          <p:cNvSpPr>
            <a:spLocks/>
          </p:cNvSpPr>
          <p:nvPr/>
        </p:nvSpPr>
        <p:spPr bwMode="auto">
          <a:xfrm>
            <a:off x="569912" y="2071688"/>
            <a:ext cx="2862263" cy="2439988"/>
          </a:xfrm>
          <a:custGeom>
            <a:avLst/>
            <a:gdLst/>
            <a:ahLst/>
            <a:cxnLst>
              <a:cxn ang="0">
                <a:pos x="4764" y="3485"/>
              </a:cxn>
              <a:cxn ang="0">
                <a:pos x="12" y="45"/>
              </a:cxn>
              <a:cxn ang="0">
                <a:pos x="49" y="16"/>
              </a:cxn>
              <a:cxn ang="0">
                <a:pos x="1729" y="4064"/>
              </a:cxn>
              <a:cxn ang="0">
                <a:pos x="1702" y="4050"/>
              </a:cxn>
              <a:cxn ang="0">
                <a:pos x="4774" y="3442"/>
              </a:cxn>
              <a:cxn ang="0">
                <a:pos x="4802" y="3461"/>
              </a:cxn>
              <a:cxn ang="0">
                <a:pos x="4783" y="3489"/>
              </a:cxn>
              <a:cxn ang="0">
                <a:pos x="1711" y="4097"/>
              </a:cxn>
              <a:cxn ang="0">
                <a:pos x="1684" y="4083"/>
              </a:cxn>
              <a:cxn ang="0">
                <a:pos x="4" y="35"/>
              </a:cxn>
              <a:cxn ang="0">
                <a:pos x="12" y="7"/>
              </a:cxn>
              <a:cxn ang="0">
                <a:pos x="41" y="6"/>
              </a:cxn>
              <a:cxn ang="0">
                <a:pos x="4793" y="3446"/>
              </a:cxn>
              <a:cxn ang="0">
                <a:pos x="4798" y="3480"/>
              </a:cxn>
              <a:cxn ang="0">
                <a:pos x="4764" y="3485"/>
              </a:cxn>
            </a:cxnLst>
            <a:rect l="0" t="0" r="r" b="b"/>
            <a:pathLst>
              <a:path w="4806" h="4099">
                <a:moveTo>
                  <a:pt x="4764" y="3485"/>
                </a:moveTo>
                <a:lnTo>
                  <a:pt x="12" y="45"/>
                </a:lnTo>
                <a:lnTo>
                  <a:pt x="49" y="16"/>
                </a:lnTo>
                <a:lnTo>
                  <a:pt x="1729" y="4064"/>
                </a:lnTo>
                <a:lnTo>
                  <a:pt x="1702" y="4050"/>
                </a:lnTo>
                <a:lnTo>
                  <a:pt x="4774" y="3442"/>
                </a:lnTo>
                <a:cubicBezTo>
                  <a:pt x="4787" y="3439"/>
                  <a:pt x="4799" y="3448"/>
                  <a:pt x="4802" y="3461"/>
                </a:cubicBezTo>
                <a:cubicBezTo>
                  <a:pt x="4805" y="3474"/>
                  <a:pt x="4796" y="3486"/>
                  <a:pt x="4783" y="3489"/>
                </a:cubicBezTo>
                <a:lnTo>
                  <a:pt x="1711" y="4097"/>
                </a:lnTo>
                <a:cubicBezTo>
                  <a:pt x="1700" y="4099"/>
                  <a:pt x="1689" y="4093"/>
                  <a:pt x="1684" y="4083"/>
                </a:cubicBezTo>
                <a:lnTo>
                  <a:pt x="4" y="35"/>
                </a:lnTo>
                <a:cubicBezTo>
                  <a:pt x="0" y="25"/>
                  <a:pt x="3" y="13"/>
                  <a:pt x="12" y="7"/>
                </a:cubicBezTo>
                <a:cubicBezTo>
                  <a:pt x="20" y="0"/>
                  <a:pt x="32" y="0"/>
                  <a:pt x="41" y="6"/>
                </a:cubicBezTo>
                <a:lnTo>
                  <a:pt x="4793" y="3446"/>
                </a:lnTo>
                <a:cubicBezTo>
                  <a:pt x="4803" y="3454"/>
                  <a:pt x="4806" y="3469"/>
                  <a:pt x="4798" y="3480"/>
                </a:cubicBezTo>
                <a:cubicBezTo>
                  <a:pt x="4790" y="3490"/>
                  <a:pt x="4775" y="3493"/>
                  <a:pt x="4764" y="3485"/>
                </a:cubicBezTo>
                <a:close/>
              </a:path>
            </a:pathLst>
          </a:custGeom>
          <a:solidFill>
            <a:srgbClr val="4F6228"/>
          </a:solidFill>
          <a:ln w="9525" cap="flat">
            <a:solidFill>
              <a:srgbClr val="4F6228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79" name="Freeform 27"/>
          <p:cNvSpPr>
            <a:spLocks/>
          </p:cNvSpPr>
          <p:nvPr/>
        </p:nvSpPr>
        <p:spPr bwMode="auto">
          <a:xfrm>
            <a:off x="950912" y="3881438"/>
            <a:ext cx="2709863" cy="1668463"/>
          </a:xfrm>
          <a:custGeom>
            <a:avLst/>
            <a:gdLst/>
            <a:ahLst/>
            <a:cxnLst>
              <a:cxn ang="0">
                <a:pos x="4520" y="449"/>
              </a:cxn>
              <a:cxn ang="0">
                <a:pos x="1192" y="49"/>
              </a:cxn>
              <a:cxn ang="0">
                <a:pos x="1217" y="35"/>
              </a:cxn>
              <a:cxn ang="0">
                <a:pos x="49" y="2787"/>
              </a:cxn>
              <a:cxn ang="0">
                <a:pos x="15" y="2756"/>
              </a:cxn>
              <a:cxn ang="0">
                <a:pos x="4511" y="404"/>
              </a:cxn>
              <a:cxn ang="0">
                <a:pos x="4544" y="414"/>
              </a:cxn>
              <a:cxn ang="0">
                <a:pos x="4534" y="447"/>
              </a:cxn>
              <a:cxn ang="0">
                <a:pos x="38" y="2799"/>
              </a:cxn>
              <a:cxn ang="0">
                <a:pos x="10" y="2795"/>
              </a:cxn>
              <a:cxn ang="0">
                <a:pos x="4" y="2768"/>
              </a:cxn>
              <a:cxn ang="0">
                <a:pos x="1172" y="16"/>
              </a:cxn>
              <a:cxn ang="0">
                <a:pos x="1197" y="2"/>
              </a:cxn>
              <a:cxn ang="0">
                <a:pos x="4525" y="402"/>
              </a:cxn>
              <a:cxn ang="0">
                <a:pos x="4546" y="428"/>
              </a:cxn>
              <a:cxn ang="0">
                <a:pos x="4520" y="449"/>
              </a:cxn>
            </a:cxnLst>
            <a:rect l="0" t="0" r="r" b="b"/>
            <a:pathLst>
              <a:path w="4550" h="2803">
                <a:moveTo>
                  <a:pt x="4520" y="449"/>
                </a:moveTo>
                <a:lnTo>
                  <a:pt x="1192" y="49"/>
                </a:lnTo>
                <a:lnTo>
                  <a:pt x="1217" y="35"/>
                </a:lnTo>
                <a:lnTo>
                  <a:pt x="49" y="2787"/>
                </a:lnTo>
                <a:lnTo>
                  <a:pt x="15" y="2756"/>
                </a:lnTo>
                <a:lnTo>
                  <a:pt x="4511" y="404"/>
                </a:lnTo>
                <a:cubicBezTo>
                  <a:pt x="4523" y="398"/>
                  <a:pt x="4538" y="403"/>
                  <a:pt x="4544" y="414"/>
                </a:cubicBezTo>
                <a:cubicBezTo>
                  <a:pt x="4550" y="426"/>
                  <a:pt x="4545" y="441"/>
                  <a:pt x="4534" y="447"/>
                </a:cubicBezTo>
                <a:lnTo>
                  <a:pt x="38" y="2799"/>
                </a:lnTo>
                <a:cubicBezTo>
                  <a:pt x="29" y="2803"/>
                  <a:pt x="18" y="2802"/>
                  <a:pt x="10" y="2795"/>
                </a:cubicBezTo>
                <a:cubicBezTo>
                  <a:pt x="3" y="2788"/>
                  <a:pt x="0" y="2777"/>
                  <a:pt x="4" y="2768"/>
                </a:cubicBezTo>
                <a:lnTo>
                  <a:pt x="1172" y="16"/>
                </a:lnTo>
                <a:cubicBezTo>
                  <a:pt x="1177" y="6"/>
                  <a:pt x="1187" y="0"/>
                  <a:pt x="1197" y="2"/>
                </a:cubicBezTo>
                <a:lnTo>
                  <a:pt x="4525" y="402"/>
                </a:lnTo>
                <a:cubicBezTo>
                  <a:pt x="4538" y="403"/>
                  <a:pt x="4548" y="415"/>
                  <a:pt x="4546" y="428"/>
                </a:cubicBezTo>
                <a:cubicBezTo>
                  <a:pt x="4545" y="441"/>
                  <a:pt x="4533" y="451"/>
                  <a:pt x="4520" y="449"/>
                </a:cubicBezTo>
                <a:close/>
              </a:path>
            </a:pathLst>
          </a:custGeom>
          <a:solidFill>
            <a:srgbClr val="990099"/>
          </a:solidFill>
          <a:ln w="9525" cap="flat">
            <a:solidFill>
              <a:srgbClr val="990099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80" name="Freeform 28"/>
          <p:cNvSpPr>
            <a:spLocks/>
          </p:cNvSpPr>
          <p:nvPr/>
        </p:nvSpPr>
        <p:spPr bwMode="auto">
          <a:xfrm>
            <a:off x="914400" y="2652713"/>
            <a:ext cx="2755900" cy="2390775"/>
          </a:xfrm>
          <a:custGeom>
            <a:avLst/>
            <a:gdLst/>
            <a:ahLst/>
            <a:cxnLst>
              <a:cxn ang="0">
                <a:pos x="4590" y="2511"/>
              </a:cxn>
              <a:cxn ang="0">
                <a:pos x="14" y="47"/>
              </a:cxn>
              <a:cxn ang="0">
                <a:pos x="49" y="22"/>
              </a:cxn>
              <a:cxn ang="0">
                <a:pos x="625" y="3990"/>
              </a:cxn>
              <a:cxn ang="0">
                <a:pos x="593" y="3971"/>
              </a:cxn>
              <a:cxn ang="0">
                <a:pos x="4593" y="2467"/>
              </a:cxn>
              <a:cxn ang="0">
                <a:pos x="4624" y="2481"/>
              </a:cxn>
              <a:cxn ang="0">
                <a:pos x="4610" y="2512"/>
              </a:cxn>
              <a:cxn ang="0">
                <a:pos x="610" y="4016"/>
              </a:cxn>
              <a:cxn ang="0">
                <a:pos x="589" y="4014"/>
              </a:cxn>
              <a:cxn ang="0">
                <a:pos x="578" y="3997"/>
              </a:cxn>
              <a:cxn ang="0">
                <a:pos x="2" y="29"/>
              </a:cxn>
              <a:cxn ang="0">
                <a:pos x="12" y="6"/>
              </a:cxn>
              <a:cxn ang="0">
                <a:pos x="37" y="4"/>
              </a:cxn>
              <a:cxn ang="0">
                <a:pos x="4613" y="2468"/>
              </a:cxn>
              <a:cxn ang="0">
                <a:pos x="4623" y="2501"/>
              </a:cxn>
              <a:cxn ang="0">
                <a:pos x="4590" y="2511"/>
              </a:cxn>
            </a:cxnLst>
            <a:rect l="0" t="0" r="r" b="b"/>
            <a:pathLst>
              <a:path w="4629" h="4018">
                <a:moveTo>
                  <a:pt x="4590" y="2511"/>
                </a:moveTo>
                <a:lnTo>
                  <a:pt x="14" y="47"/>
                </a:lnTo>
                <a:lnTo>
                  <a:pt x="49" y="22"/>
                </a:lnTo>
                <a:lnTo>
                  <a:pt x="625" y="3990"/>
                </a:lnTo>
                <a:lnTo>
                  <a:pt x="593" y="3971"/>
                </a:lnTo>
                <a:lnTo>
                  <a:pt x="4593" y="2467"/>
                </a:lnTo>
                <a:cubicBezTo>
                  <a:pt x="4605" y="2462"/>
                  <a:pt x="4619" y="2469"/>
                  <a:pt x="4624" y="2481"/>
                </a:cubicBezTo>
                <a:cubicBezTo>
                  <a:pt x="4629" y="2493"/>
                  <a:pt x="4622" y="2507"/>
                  <a:pt x="4610" y="2512"/>
                </a:cubicBezTo>
                <a:lnTo>
                  <a:pt x="610" y="4016"/>
                </a:lnTo>
                <a:cubicBezTo>
                  <a:pt x="603" y="4018"/>
                  <a:pt x="596" y="4018"/>
                  <a:pt x="589" y="4014"/>
                </a:cubicBezTo>
                <a:cubicBezTo>
                  <a:pt x="583" y="4010"/>
                  <a:pt x="579" y="4004"/>
                  <a:pt x="578" y="3997"/>
                </a:cubicBezTo>
                <a:lnTo>
                  <a:pt x="2" y="29"/>
                </a:lnTo>
                <a:cubicBezTo>
                  <a:pt x="0" y="20"/>
                  <a:pt x="4" y="11"/>
                  <a:pt x="12" y="6"/>
                </a:cubicBezTo>
                <a:cubicBezTo>
                  <a:pt x="19" y="1"/>
                  <a:pt x="29" y="0"/>
                  <a:pt x="37" y="4"/>
                </a:cubicBezTo>
                <a:lnTo>
                  <a:pt x="4613" y="2468"/>
                </a:lnTo>
                <a:cubicBezTo>
                  <a:pt x="4625" y="2475"/>
                  <a:pt x="4629" y="2489"/>
                  <a:pt x="4623" y="2501"/>
                </a:cubicBezTo>
                <a:cubicBezTo>
                  <a:pt x="4616" y="2513"/>
                  <a:pt x="4602" y="2517"/>
                  <a:pt x="4590" y="2511"/>
                </a:cubicBezTo>
                <a:close/>
              </a:path>
            </a:pathLst>
          </a:custGeom>
          <a:solidFill>
            <a:srgbClr val="FF9900"/>
          </a:solidFill>
          <a:ln w="9525" cap="flat">
            <a:solidFill>
              <a:srgbClr val="FF99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81" name="Freeform 29"/>
          <p:cNvSpPr>
            <a:spLocks/>
          </p:cNvSpPr>
          <p:nvPr/>
        </p:nvSpPr>
        <p:spPr bwMode="auto">
          <a:xfrm>
            <a:off x="542925" y="2252663"/>
            <a:ext cx="3565525" cy="3963988"/>
          </a:xfrm>
          <a:custGeom>
            <a:avLst/>
            <a:gdLst/>
            <a:ahLst/>
            <a:cxnLst>
              <a:cxn ang="0">
                <a:pos x="5925" y="3197"/>
              </a:cxn>
              <a:cxn ang="0">
                <a:pos x="229" y="77"/>
              </a:cxn>
              <a:cxn ang="0">
                <a:pos x="288" y="43"/>
              </a:cxn>
              <a:cxn ang="0">
                <a:pos x="80" y="6619"/>
              </a:cxn>
              <a:cxn ang="0">
                <a:pos x="20" y="6583"/>
              </a:cxn>
              <a:cxn ang="0">
                <a:pos x="5924" y="3127"/>
              </a:cxn>
              <a:cxn ang="0">
                <a:pos x="5979" y="3141"/>
              </a:cxn>
              <a:cxn ang="0">
                <a:pos x="5965" y="3196"/>
              </a:cxn>
              <a:cxn ang="0">
                <a:pos x="61" y="6652"/>
              </a:cxn>
              <a:cxn ang="0">
                <a:pos x="20" y="6652"/>
              </a:cxn>
              <a:cxn ang="0">
                <a:pos x="0" y="6616"/>
              </a:cxn>
              <a:cxn ang="0">
                <a:pos x="208" y="40"/>
              </a:cxn>
              <a:cxn ang="0">
                <a:pos x="229" y="7"/>
              </a:cxn>
              <a:cxn ang="0">
                <a:pos x="268" y="6"/>
              </a:cxn>
              <a:cxn ang="0">
                <a:pos x="5964" y="3126"/>
              </a:cxn>
              <a:cxn ang="0">
                <a:pos x="5980" y="3181"/>
              </a:cxn>
              <a:cxn ang="0">
                <a:pos x="5925" y="3197"/>
              </a:cxn>
            </a:cxnLst>
            <a:rect l="0" t="0" r="r" b="b"/>
            <a:pathLst>
              <a:path w="5990" h="6659">
                <a:moveTo>
                  <a:pt x="5925" y="3197"/>
                </a:moveTo>
                <a:lnTo>
                  <a:pt x="229" y="77"/>
                </a:lnTo>
                <a:lnTo>
                  <a:pt x="288" y="43"/>
                </a:lnTo>
                <a:lnTo>
                  <a:pt x="80" y="6619"/>
                </a:lnTo>
                <a:lnTo>
                  <a:pt x="20" y="6583"/>
                </a:lnTo>
                <a:lnTo>
                  <a:pt x="5924" y="3127"/>
                </a:lnTo>
                <a:cubicBezTo>
                  <a:pt x="5943" y="3116"/>
                  <a:pt x="5968" y="3122"/>
                  <a:pt x="5979" y="3141"/>
                </a:cubicBezTo>
                <a:cubicBezTo>
                  <a:pt x="5990" y="3160"/>
                  <a:pt x="5984" y="3185"/>
                  <a:pt x="5965" y="3196"/>
                </a:cubicBezTo>
                <a:lnTo>
                  <a:pt x="61" y="6652"/>
                </a:lnTo>
                <a:cubicBezTo>
                  <a:pt x="48" y="6659"/>
                  <a:pt x="33" y="6659"/>
                  <a:pt x="20" y="6652"/>
                </a:cubicBezTo>
                <a:cubicBezTo>
                  <a:pt x="8" y="6644"/>
                  <a:pt x="0" y="6631"/>
                  <a:pt x="0" y="6616"/>
                </a:cubicBezTo>
                <a:lnTo>
                  <a:pt x="208" y="40"/>
                </a:lnTo>
                <a:cubicBezTo>
                  <a:pt x="209" y="26"/>
                  <a:pt x="217" y="14"/>
                  <a:pt x="229" y="7"/>
                </a:cubicBezTo>
                <a:cubicBezTo>
                  <a:pt x="241" y="0"/>
                  <a:pt x="255" y="0"/>
                  <a:pt x="268" y="6"/>
                </a:cubicBezTo>
                <a:lnTo>
                  <a:pt x="5964" y="3126"/>
                </a:lnTo>
                <a:cubicBezTo>
                  <a:pt x="5983" y="3137"/>
                  <a:pt x="5990" y="3161"/>
                  <a:pt x="5980" y="3181"/>
                </a:cubicBezTo>
                <a:cubicBezTo>
                  <a:pt x="5969" y="3200"/>
                  <a:pt x="5945" y="3207"/>
                  <a:pt x="5925" y="3197"/>
                </a:cubicBezTo>
                <a:close/>
              </a:path>
            </a:pathLst>
          </a:custGeom>
          <a:solidFill>
            <a:srgbClr val="FF0000"/>
          </a:solidFill>
          <a:ln w="9525" cap="flat">
            <a:solidFill>
              <a:srgbClr val="FF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82" name="Freeform 30"/>
          <p:cNvSpPr>
            <a:spLocks noEditPoints="1"/>
          </p:cNvSpPr>
          <p:nvPr/>
        </p:nvSpPr>
        <p:spPr bwMode="auto">
          <a:xfrm>
            <a:off x="498475" y="4117975"/>
            <a:ext cx="1323975" cy="2206625"/>
          </a:xfrm>
          <a:custGeom>
            <a:avLst/>
            <a:gdLst/>
            <a:ahLst/>
            <a:cxnLst>
              <a:cxn ang="0">
                <a:pos x="2216" y="40"/>
              </a:cxn>
              <a:cxn ang="0">
                <a:pos x="48" y="3679"/>
              </a:cxn>
              <a:cxn ang="0">
                <a:pos x="15" y="3687"/>
              </a:cxn>
              <a:cxn ang="0">
                <a:pos x="7" y="3654"/>
              </a:cxn>
              <a:cxn ang="0">
                <a:pos x="2175" y="15"/>
              </a:cxn>
              <a:cxn ang="0">
                <a:pos x="2208" y="7"/>
              </a:cxn>
              <a:cxn ang="0">
                <a:pos x="2216" y="40"/>
              </a:cxn>
              <a:cxn ang="0">
                <a:pos x="185" y="3607"/>
              </a:cxn>
              <a:cxn ang="0">
                <a:pos x="3" y="3708"/>
              </a:cxn>
              <a:cxn ang="0">
                <a:pos x="5" y="3500"/>
              </a:cxn>
              <a:cxn ang="0">
                <a:pos x="30" y="3476"/>
              </a:cxn>
              <a:cxn ang="0">
                <a:pos x="53" y="3500"/>
              </a:cxn>
              <a:cxn ang="0">
                <a:pos x="52" y="3667"/>
              </a:cxn>
              <a:cxn ang="0">
                <a:pos x="16" y="3646"/>
              </a:cxn>
              <a:cxn ang="0">
                <a:pos x="162" y="3565"/>
              </a:cxn>
              <a:cxn ang="0">
                <a:pos x="195" y="3574"/>
              </a:cxn>
              <a:cxn ang="0">
                <a:pos x="185" y="3607"/>
              </a:cxn>
            </a:cxnLst>
            <a:rect l="0" t="0" r="r" b="b"/>
            <a:pathLst>
              <a:path w="2223" h="3708">
                <a:moveTo>
                  <a:pt x="2216" y="40"/>
                </a:moveTo>
                <a:lnTo>
                  <a:pt x="48" y="3679"/>
                </a:lnTo>
                <a:cubicBezTo>
                  <a:pt x="42" y="3690"/>
                  <a:pt x="27" y="3694"/>
                  <a:pt x="15" y="3687"/>
                </a:cubicBezTo>
                <a:cubicBezTo>
                  <a:pt x="4" y="3680"/>
                  <a:pt x="0" y="3666"/>
                  <a:pt x="7" y="3654"/>
                </a:cubicBezTo>
                <a:lnTo>
                  <a:pt x="2175" y="15"/>
                </a:lnTo>
                <a:cubicBezTo>
                  <a:pt x="2182" y="4"/>
                  <a:pt x="2196" y="0"/>
                  <a:pt x="2208" y="7"/>
                </a:cubicBezTo>
                <a:cubicBezTo>
                  <a:pt x="2219" y="14"/>
                  <a:pt x="2223" y="28"/>
                  <a:pt x="2216" y="40"/>
                </a:cubicBezTo>
                <a:close/>
                <a:moveTo>
                  <a:pt x="185" y="3607"/>
                </a:moveTo>
                <a:lnTo>
                  <a:pt x="3" y="3708"/>
                </a:lnTo>
                <a:lnTo>
                  <a:pt x="5" y="3500"/>
                </a:lnTo>
                <a:cubicBezTo>
                  <a:pt x="5" y="3486"/>
                  <a:pt x="16" y="3476"/>
                  <a:pt x="30" y="3476"/>
                </a:cubicBezTo>
                <a:cubicBezTo>
                  <a:pt x="43" y="3476"/>
                  <a:pt x="53" y="3487"/>
                  <a:pt x="53" y="3500"/>
                </a:cubicBezTo>
                <a:lnTo>
                  <a:pt x="52" y="3667"/>
                </a:lnTo>
                <a:lnTo>
                  <a:pt x="16" y="3646"/>
                </a:lnTo>
                <a:lnTo>
                  <a:pt x="162" y="3565"/>
                </a:lnTo>
                <a:cubicBezTo>
                  <a:pt x="174" y="3558"/>
                  <a:pt x="188" y="3563"/>
                  <a:pt x="195" y="3574"/>
                </a:cubicBezTo>
                <a:cubicBezTo>
                  <a:pt x="201" y="3586"/>
                  <a:pt x="197" y="3600"/>
                  <a:pt x="185" y="3607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83" name="Rectangle 31"/>
          <p:cNvSpPr>
            <a:spLocks noChangeArrowheads="1"/>
          </p:cNvSpPr>
          <p:nvPr/>
        </p:nvSpPr>
        <p:spPr bwMode="auto">
          <a:xfrm>
            <a:off x="4492625" y="3963988"/>
            <a:ext cx="1609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Performance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0784" name="Rectangle 32"/>
          <p:cNvSpPr>
            <a:spLocks noChangeArrowheads="1"/>
          </p:cNvSpPr>
          <p:nvPr/>
        </p:nvSpPr>
        <p:spPr bwMode="auto">
          <a:xfrm>
            <a:off x="109537" y="1524000"/>
            <a:ext cx="10144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Fairness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0785" name="Rectangle 33"/>
          <p:cNvSpPr>
            <a:spLocks noChangeArrowheads="1"/>
          </p:cNvSpPr>
          <p:nvPr/>
        </p:nvSpPr>
        <p:spPr bwMode="auto">
          <a:xfrm>
            <a:off x="68262" y="6381750"/>
            <a:ext cx="12022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Simplicity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0786" name="Freeform 34"/>
          <p:cNvSpPr>
            <a:spLocks/>
          </p:cNvSpPr>
          <p:nvPr/>
        </p:nvSpPr>
        <p:spPr bwMode="auto">
          <a:xfrm>
            <a:off x="5810250" y="1662113"/>
            <a:ext cx="266700" cy="285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424" y="0"/>
              </a:cxn>
              <a:cxn ang="0">
                <a:pos x="448" y="24"/>
              </a:cxn>
              <a:cxn ang="0">
                <a:pos x="424" y="48"/>
              </a:cxn>
              <a:cxn ang="0">
                <a:pos x="24" y="48"/>
              </a:cxn>
              <a:cxn ang="0">
                <a:pos x="0" y="24"/>
              </a:cxn>
              <a:cxn ang="0">
                <a:pos x="24" y="0"/>
              </a:cxn>
            </a:cxnLst>
            <a:rect l="0" t="0" r="r" b="b"/>
            <a:pathLst>
              <a:path w="448" h="48">
                <a:moveTo>
                  <a:pt x="24" y="0"/>
                </a:moveTo>
                <a:lnTo>
                  <a:pt x="424" y="0"/>
                </a:lnTo>
                <a:cubicBezTo>
                  <a:pt x="438" y="0"/>
                  <a:pt x="448" y="11"/>
                  <a:pt x="448" y="24"/>
                </a:cubicBezTo>
                <a:cubicBezTo>
                  <a:pt x="448" y="38"/>
                  <a:pt x="438" y="48"/>
                  <a:pt x="424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0070C0"/>
          </a:solidFill>
          <a:ln w="9525" cap="flat">
            <a:solidFill>
              <a:srgbClr val="0070C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30787" name="Rectangle 35"/>
          <p:cNvSpPr>
            <a:spLocks noChangeArrowheads="1"/>
          </p:cNvSpPr>
          <p:nvPr/>
        </p:nvSpPr>
        <p:spPr bwMode="auto">
          <a:xfrm>
            <a:off x="6172200" y="1497013"/>
            <a:ext cx="8874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FRFCFS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0788" name="Freeform 36"/>
          <p:cNvSpPr>
            <a:spLocks/>
          </p:cNvSpPr>
          <p:nvPr/>
        </p:nvSpPr>
        <p:spPr bwMode="auto">
          <a:xfrm>
            <a:off x="5810250" y="2081213"/>
            <a:ext cx="266700" cy="285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424" y="0"/>
              </a:cxn>
              <a:cxn ang="0">
                <a:pos x="448" y="24"/>
              </a:cxn>
              <a:cxn ang="0">
                <a:pos x="424" y="48"/>
              </a:cxn>
              <a:cxn ang="0">
                <a:pos x="24" y="48"/>
              </a:cxn>
              <a:cxn ang="0">
                <a:pos x="0" y="24"/>
              </a:cxn>
              <a:cxn ang="0">
                <a:pos x="24" y="0"/>
              </a:cxn>
            </a:cxnLst>
            <a:rect l="0" t="0" r="r" b="b"/>
            <a:pathLst>
              <a:path w="448" h="48">
                <a:moveTo>
                  <a:pt x="24" y="0"/>
                </a:moveTo>
                <a:lnTo>
                  <a:pt x="424" y="0"/>
                </a:lnTo>
                <a:cubicBezTo>
                  <a:pt x="438" y="0"/>
                  <a:pt x="448" y="11"/>
                  <a:pt x="448" y="24"/>
                </a:cubicBezTo>
                <a:cubicBezTo>
                  <a:pt x="448" y="38"/>
                  <a:pt x="438" y="48"/>
                  <a:pt x="424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92D050"/>
          </a:solidFill>
          <a:ln w="9525" cap="flat">
            <a:solidFill>
              <a:srgbClr val="92D05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30789" name="Rectangle 37"/>
          <p:cNvSpPr>
            <a:spLocks noChangeArrowheads="1"/>
          </p:cNvSpPr>
          <p:nvPr/>
        </p:nvSpPr>
        <p:spPr bwMode="auto">
          <a:xfrm>
            <a:off x="6172200" y="1911350"/>
            <a:ext cx="8874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FRFCFS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6972300" y="1911350"/>
            <a:ext cx="94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-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0791" name="Rectangle 39"/>
          <p:cNvSpPr>
            <a:spLocks noChangeArrowheads="1"/>
          </p:cNvSpPr>
          <p:nvPr/>
        </p:nvSpPr>
        <p:spPr bwMode="auto">
          <a:xfrm>
            <a:off x="7058025" y="1911350"/>
            <a:ext cx="4728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Cap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0792" name="Freeform 40"/>
          <p:cNvSpPr>
            <a:spLocks/>
          </p:cNvSpPr>
          <p:nvPr/>
        </p:nvSpPr>
        <p:spPr bwMode="auto">
          <a:xfrm>
            <a:off x="5810250" y="2490788"/>
            <a:ext cx="266700" cy="285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424" y="0"/>
              </a:cxn>
              <a:cxn ang="0">
                <a:pos x="448" y="24"/>
              </a:cxn>
              <a:cxn ang="0">
                <a:pos x="424" y="48"/>
              </a:cxn>
              <a:cxn ang="0">
                <a:pos x="24" y="48"/>
              </a:cxn>
              <a:cxn ang="0">
                <a:pos x="0" y="24"/>
              </a:cxn>
              <a:cxn ang="0">
                <a:pos x="24" y="0"/>
              </a:cxn>
            </a:cxnLst>
            <a:rect l="0" t="0" r="r" b="b"/>
            <a:pathLst>
              <a:path w="448" h="48">
                <a:moveTo>
                  <a:pt x="24" y="0"/>
                </a:moveTo>
                <a:lnTo>
                  <a:pt x="424" y="0"/>
                </a:lnTo>
                <a:cubicBezTo>
                  <a:pt x="438" y="0"/>
                  <a:pt x="448" y="11"/>
                  <a:pt x="448" y="24"/>
                </a:cubicBezTo>
                <a:cubicBezTo>
                  <a:pt x="448" y="38"/>
                  <a:pt x="438" y="48"/>
                  <a:pt x="424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4F6228"/>
          </a:solidFill>
          <a:ln w="9525" cap="flat">
            <a:solidFill>
              <a:srgbClr val="4F6228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30793" name="Rectangle 41"/>
          <p:cNvSpPr>
            <a:spLocks noChangeArrowheads="1"/>
          </p:cNvSpPr>
          <p:nvPr/>
        </p:nvSpPr>
        <p:spPr bwMode="auto">
          <a:xfrm>
            <a:off x="6172200" y="2325688"/>
            <a:ext cx="7884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PARBS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0794" name="Freeform 42"/>
          <p:cNvSpPr>
            <a:spLocks/>
          </p:cNvSpPr>
          <p:nvPr/>
        </p:nvSpPr>
        <p:spPr bwMode="auto">
          <a:xfrm>
            <a:off x="5810250" y="2909888"/>
            <a:ext cx="266700" cy="285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424" y="0"/>
              </a:cxn>
              <a:cxn ang="0">
                <a:pos x="448" y="24"/>
              </a:cxn>
              <a:cxn ang="0">
                <a:pos x="424" y="48"/>
              </a:cxn>
              <a:cxn ang="0">
                <a:pos x="24" y="48"/>
              </a:cxn>
              <a:cxn ang="0">
                <a:pos x="0" y="24"/>
              </a:cxn>
              <a:cxn ang="0">
                <a:pos x="24" y="0"/>
              </a:cxn>
            </a:cxnLst>
            <a:rect l="0" t="0" r="r" b="b"/>
            <a:pathLst>
              <a:path w="448" h="48">
                <a:moveTo>
                  <a:pt x="24" y="0"/>
                </a:moveTo>
                <a:lnTo>
                  <a:pt x="424" y="0"/>
                </a:lnTo>
                <a:cubicBezTo>
                  <a:pt x="438" y="0"/>
                  <a:pt x="448" y="11"/>
                  <a:pt x="448" y="24"/>
                </a:cubicBezTo>
                <a:cubicBezTo>
                  <a:pt x="448" y="38"/>
                  <a:pt x="438" y="48"/>
                  <a:pt x="424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990099"/>
          </a:solidFill>
          <a:ln w="9525" cap="flat">
            <a:solidFill>
              <a:srgbClr val="990099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30795" name="Rectangle 43"/>
          <p:cNvSpPr>
            <a:spLocks noChangeArrowheads="1"/>
          </p:cNvSpPr>
          <p:nvPr/>
        </p:nvSpPr>
        <p:spPr bwMode="auto">
          <a:xfrm>
            <a:off x="6172200" y="2740025"/>
            <a:ext cx="7534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ATLAS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0796" name="Freeform 44"/>
          <p:cNvSpPr>
            <a:spLocks/>
          </p:cNvSpPr>
          <p:nvPr/>
        </p:nvSpPr>
        <p:spPr bwMode="auto">
          <a:xfrm>
            <a:off x="5810250" y="3319463"/>
            <a:ext cx="266700" cy="285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424" y="0"/>
              </a:cxn>
              <a:cxn ang="0">
                <a:pos x="448" y="24"/>
              </a:cxn>
              <a:cxn ang="0">
                <a:pos x="424" y="48"/>
              </a:cxn>
              <a:cxn ang="0">
                <a:pos x="24" y="48"/>
              </a:cxn>
              <a:cxn ang="0">
                <a:pos x="0" y="24"/>
              </a:cxn>
              <a:cxn ang="0">
                <a:pos x="24" y="0"/>
              </a:cxn>
            </a:cxnLst>
            <a:rect l="0" t="0" r="r" b="b"/>
            <a:pathLst>
              <a:path w="448" h="48">
                <a:moveTo>
                  <a:pt x="24" y="0"/>
                </a:moveTo>
                <a:lnTo>
                  <a:pt x="424" y="0"/>
                </a:lnTo>
                <a:cubicBezTo>
                  <a:pt x="438" y="0"/>
                  <a:pt x="448" y="11"/>
                  <a:pt x="448" y="24"/>
                </a:cubicBezTo>
                <a:cubicBezTo>
                  <a:pt x="448" y="38"/>
                  <a:pt x="438" y="48"/>
                  <a:pt x="424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FF9900"/>
          </a:solidFill>
          <a:ln w="9525" cap="flat">
            <a:solidFill>
              <a:srgbClr val="FF99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30797" name="Rectangle 45"/>
          <p:cNvSpPr>
            <a:spLocks noChangeArrowheads="1"/>
          </p:cNvSpPr>
          <p:nvPr/>
        </p:nvSpPr>
        <p:spPr bwMode="auto">
          <a:xfrm>
            <a:off x="6172200" y="3152775"/>
            <a:ext cx="5707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TCM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0798" name="Freeform 46"/>
          <p:cNvSpPr>
            <a:spLocks/>
          </p:cNvSpPr>
          <p:nvPr/>
        </p:nvSpPr>
        <p:spPr bwMode="auto">
          <a:xfrm>
            <a:off x="5800725" y="3729038"/>
            <a:ext cx="285750" cy="47625"/>
          </a:xfrm>
          <a:custGeom>
            <a:avLst/>
            <a:gdLst/>
            <a:ahLst/>
            <a:cxnLst>
              <a:cxn ang="0">
                <a:pos x="40" y="0"/>
              </a:cxn>
              <a:cxn ang="0">
                <a:pos x="440" y="0"/>
              </a:cxn>
              <a:cxn ang="0">
                <a:pos x="480" y="40"/>
              </a:cxn>
              <a:cxn ang="0">
                <a:pos x="440" y="8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</a:cxnLst>
            <a:rect l="0" t="0" r="r" b="b"/>
            <a:pathLst>
              <a:path w="480" h="80">
                <a:moveTo>
                  <a:pt x="40" y="0"/>
                </a:moveTo>
                <a:lnTo>
                  <a:pt x="440" y="0"/>
                </a:lnTo>
                <a:cubicBezTo>
                  <a:pt x="463" y="0"/>
                  <a:pt x="480" y="18"/>
                  <a:pt x="480" y="40"/>
                </a:cubicBezTo>
                <a:cubicBezTo>
                  <a:pt x="480" y="63"/>
                  <a:pt x="463" y="80"/>
                  <a:pt x="440" y="80"/>
                </a:cubicBezTo>
                <a:lnTo>
                  <a:pt x="40" y="80"/>
                </a:lnTo>
                <a:cubicBezTo>
                  <a:pt x="18" y="80"/>
                  <a:pt x="0" y="63"/>
                  <a:pt x="0" y="40"/>
                </a:cubicBezTo>
                <a:cubicBezTo>
                  <a:pt x="0" y="18"/>
                  <a:pt x="18" y="0"/>
                  <a:pt x="40" y="0"/>
                </a:cubicBezTo>
                <a:close/>
              </a:path>
            </a:pathLst>
          </a:custGeom>
          <a:solidFill>
            <a:srgbClr val="FF0000"/>
          </a:solidFill>
          <a:ln w="9525" cap="flat">
            <a:solidFill>
              <a:srgbClr val="FF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30799" name="Rectangle 47"/>
          <p:cNvSpPr>
            <a:spLocks noChangeArrowheads="1"/>
          </p:cNvSpPr>
          <p:nvPr/>
        </p:nvSpPr>
        <p:spPr bwMode="auto">
          <a:xfrm>
            <a:off x="6172200" y="3567113"/>
            <a:ext cx="1391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Blacklisting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2057400" y="2362200"/>
            <a:ext cx="6858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722415" y="204354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Ideal</a:t>
            </a:r>
            <a:endParaRPr lang="en-US" sz="2400" dirty="0"/>
          </a:p>
        </p:txBody>
      </p:sp>
      <p:sp>
        <p:nvSpPr>
          <p:cNvPr id="53" name="Oval 52"/>
          <p:cNvSpPr/>
          <p:nvPr/>
        </p:nvSpPr>
        <p:spPr>
          <a:xfrm>
            <a:off x="3705726" y="3858126"/>
            <a:ext cx="561474" cy="533400"/>
          </a:xfrm>
          <a:prstGeom prst="ellipse">
            <a:avLst/>
          </a:prstGeom>
          <a:noFill/>
          <a:ln w="317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57200" y="2057400"/>
            <a:ext cx="561474" cy="533400"/>
          </a:xfrm>
          <a:prstGeom prst="ellipse">
            <a:avLst/>
          </a:prstGeom>
          <a:noFill/>
          <a:ln w="317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04800" y="5867400"/>
            <a:ext cx="561474" cy="533400"/>
          </a:xfrm>
          <a:prstGeom prst="ellipse">
            <a:avLst/>
          </a:prstGeom>
          <a:noFill/>
          <a:ln w="317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657600" y="29718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Highest performance</a:t>
            </a:r>
            <a:endParaRPr lang="en-US" sz="2400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066800" y="57150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Close to simplest</a:t>
            </a:r>
            <a:endParaRPr lang="en-US" sz="2400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838200" y="13716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Close to fairest</a:t>
            </a:r>
            <a:endParaRPr lang="en-US" sz="2400" i="1" dirty="0"/>
          </a:p>
        </p:txBody>
      </p:sp>
      <p:sp>
        <p:nvSpPr>
          <p:cNvPr id="59" name="Rectangle 58"/>
          <p:cNvSpPr/>
          <p:nvPr/>
        </p:nvSpPr>
        <p:spPr>
          <a:xfrm>
            <a:off x="249675" y="4495800"/>
            <a:ext cx="8610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i="1" dirty="0" smtClean="0">
                <a:solidFill>
                  <a:srgbClr val="C00000"/>
                </a:solidFill>
              </a:rPr>
              <a:t>Blacklisting is the closest scheduler to ideal</a:t>
            </a:r>
            <a:endParaRPr lang="en-US" sz="3500" i="1" dirty="0">
              <a:solidFill>
                <a:srgbClr val="C000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1715310" y="4022385"/>
            <a:ext cx="228599" cy="228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Applications’ requests interfere at main memory</a:t>
            </a:r>
          </a:p>
          <a:p>
            <a:r>
              <a:rPr lang="en-US" dirty="0" smtClean="0"/>
              <a:t>Prevalent solution approach</a:t>
            </a:r>
          </a:p>
          <a:p>
            <a:pPr lvl="1"/>
            <a:r>
              <a:rPr lang="en-US" i="1" dirty="0" smtClean="0"/>
              <a:t>Application-aware memory request scheduling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Key shortcoming of previous schedulers: </a:t>
            </a:r>
            <a:r>
              <a:rPr lang="en-US" i="1" dirty="0" smtClean="0">
                <a:solidFill>
                  <a:srgbClr val="0070C0"/>
                </a:solidFill>
              </a:rPr>
              <a:t>Full ranking</a:t>
            </a:r>
          </a:p>
          <a:p>
            <a:pPr lvl="1"/>
            <a:r>
              <a:rPr lang="en-US" i="1" dirty="0" smtClean="0"/>
              <a:t>High hardware complexity</a:t>
            </a:r>
          </a:p>
          <a:p>
            <a:pPr lvl="1"/>
            <a:r>
              <a:rPr lang="en-US" i="1" dirty="0" smtClean="0"/>
              <a:t>Unfair application slowdowns</a:t>
            </a:r>
          </a:p>
          <a:p>
            <a:pPr lvl="1">
              <a:buNone/>
            </a:pPr>
            <a:endParaRPr lang="en-US" i="1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Our Solution: Blacklisting memory scheduler</a:t>
            </a:r>
          </a:p>
          <a:p>
            <a:pPr lvl="1"/>
            <a:r>
              <a:rPr lang="en-US" i="1" dirty="0" smtClean="0">
                <a:solidFill>
                  <a:srgbClr val="0070C0"/>
                </a:solidFill>
              </a:rPr>
              <a:t>Sufficient to group applications rather than rank</a:t>
            </a:r>
          </a:p>
          <a:p>
            <a:pPr lvl="1"/>
            <a:r>
              <a:rPr lang="en-US" i="1" dirty="0" smtClean="0">
                <a:solidFill>
                  <a:srgbClr val="0070C0"/>
                </a:solidFill>
              </a:rPr>
              <a:t>Group by tracking number of consecutive requests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i="1" dirty="0" smtClean="0">
                <a:solidFill>
                  <a:srgbClr val="C00000"/>
                </a:solidFill>
              </a:rPr>
              <a:t>Much simpler  than application-aware schedulers at higher performance and fairness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253365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Achieving High Performance and Fairness </a:t>
            </a:r>
            <a:br>
              <a:rPr lang="en-US" sz="3600" b="1" dirty="0" smtClean="0"/>
            </a:br>
            <a:r>
              <a:rPr lang="en-US" sz="3600" b="1" dirty="0" smtClean="0"/>
              <a:t>at Low Cost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0"/>
            <a:ext cx="8458199" cy="18288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tx1"/>
                </a:solidFill>
              </a:rPr>
              <a:t>Lavanya Subramanian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Donghyuk</a:t>
            </a:r>
            <a:r>
              <a:rPr lang="en-US" sz="3000" dirty="0" smtClean="0">
                <a:solidFill>
                  <a:schemeClr val="tx1"/>
                </a:solidFill>
              </a:rPr>
              <a:t> Lee, </a:t>
            </a:r>
          </a:p>
          <a:p>
            <a:r>
              <a:rPr lang="en-US" sz="3000" dirty="0" err="1" smtClean="0">
                <a:solidFill>
                  <a:schemeClr val="tx1"/>
                </a:solidFill>
              </a:rPr>
              <a:t>Vivek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Seshadri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Harsha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Rastogi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Onur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Mutlu</a:t>
            </a:r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8" name="Picture 7" descr="Burgundy_CMU_JPG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1258" y="5317280"/>
            <a:ext cx="4043362" cy="1460103"/>
          </a:xfrm>
          <a:prstGeom prst="rect">
            <a:avLst/>
          </a:prstGeom>
        </p:spPr>
      </p:pic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5682268"/>
            <a:ext cx="2501587" cy="72381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99060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/>
              <a:t>The Blacklisting Memory Scheduler</a:t>
            </a: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1313539797"/>
      </p:ext>
    </p:extLst>
  </p:cSld>
  <p:clrMapOvr>
    <a:masterClrMapping/>
  </p:clrMapOvr>
  <p:transition advTm="22765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DRAM Memory Organization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ln w="50800">
            <a:noFill/>
          </a:ln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FR-FCFS Memory Scheduler </a:t>
            </a:r>
            <a:r>
              <a:rPr lang="en-US" sz="1300" kern="0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[</a:t>
            </a:r>
            <a:r>
              <a:rPr lang="en-US" sz="1300" kern="0" dirty="0" err="1" smtClean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Zuravleff</a:t>
            </a:r>
            <a:r>
              <a:rPr lang="en-US" sz="1300" kern="0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 and Robinson, US Patent ‘97; </a:t>
            </a:r>
            <a:r>
              <a:rPr lang="en-US" sz="1300" kern="0" dirty="0" err="1" smtClean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Rixner</a:t>
            </a:r>
            <a:r>
              <a:rPr lang="en-US" sz="1300" kern="0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 et al., ISCA ‘00]</a:t>
            </a:r>
            <a:r>
              <a:rPr lang="en-US" sz="1300" dirty="0" smtClean="0"/>
              <a:t> </a:t>
            </a:r>
          </a:p>
          <a:p>
            <a:pPr lvl="1"/>
            <a:r>
              <a:rPr lang="en-US" dirty="0" smtClean="0"/>
              <a:t>Row-buffer hit first</a:t>
            </a:r>
          </a:p>
          <a:p>
            <a:pPr lvl="1"/>
            <a:r>
              <a:rPr lang="en-US" dirty="0" smtClean="0"/>
              <a:t>Older request first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Unaware of inter-application interference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2577664"/>
            <a:ext cx="1600200" cy="838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Memory Controller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2133600" y="2653864"/>
            <a:ext cx="1752600" cy="685800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962400" y="1891864"/>
            <a:ext cx="990600" cy="1371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Bank 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62400" y="3494694"/>
            <a:ext cx="9906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Row Buffer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81600" y="1891864"/>
            <a:ext cx="990600" cy="1371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Bank 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181600" y="3494694"/>
            <a:ext cx="9906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Row Buffer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00800" y="1891864"/>
            <a:ext cx="990600" cy="1371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Bank 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400800" y="3494694"/>
            <a:ext cx="9906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Row Buffer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620000" y="1891864"/>
            <a:ext cx="990600" cy="1371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Bank 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620000" y="3494694"/>
            <a:ext cx="9906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Row Buffer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49869" y="2120464"/>
            <a:ext cx="492443" cy="762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 smtClean="0"/>
              <a:t>Rows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962400" y="1524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Columns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3962400" y="1894494"/>
            <a:ext cx="990600" cy="1371600"/>
          </a:xfrm>
          <a:prstGeom prst="round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Bank 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181600" y="1894494"/>
            <a:ext cx="990600" cy="1371600"/>
          </a:xfrm>
          <a:prstGeom prst="round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Bank 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400800" y="1894494"/>
            <a:ext cx="990600" cy="1371600"/>
          </a:xfrm>
          <a:prstGeom prst="round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Bank 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620000" y="1894494"/>
            <a:ext cx="990600" cy="1371600"/>
          </a:xfrm>
          <a:prstGeom prst="round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Bank 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62400" y="1986460"/>
            <a:ext cx="990600" cy="44143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962400" y="2764226"/>
            <a:ext cx="990600" cy="44143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5800" y="1676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Row hit</a:t>
            </a:r>
            <a:endParaRPr lang="en-US" sz="24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138545" y="1676401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Row miss </a:t>
            </a:r>
          </a:p>
          <a:p>
            <a:pPr algn="ctr"/>
            <a:r>
              <a:rPr lang="en-US" sz="2400" i="1" dirty="0" smtClean="0"/>
              <a:t>(2-3x latency of row hit)</a:t>
            </a:r>
            <a:endParaRPr lang="en-US" sz="2400" i="1" dirty="0"/>
          </a:p>
        </p:txBody>
      </p:sp>
      <p:sp>
        <p:nvSpPr>
          <p:cNvPr id="26" name="Rounded Rectangle 25"/>
          <p:cNvSpPr/>
          <p:nvPr/>
        </p:nvSpPr>
        <p:spPr>
          <a:xfrm>
            <a:off x="3962400" y="3489434"/>
            <a:ext cx="990600" cy="609600"/>
          </a:xfrm>
          <a:prstGeom prst="round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Row Buffer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112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2.96296E-6 L 0.00174 0.2333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23217 L 0.00208 -0.0011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4.81481E-6 L 0.00174 0.1222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2" animBg="1"/>
      <p:bldP spid="22" grpId="3" animBg="1"/>
      <p:bldP spid="22" grpId="4" animBg="1"/>
      <p:bldP spid="23" grpId="0" animBg="1"/>
      <p:bldP spid="23" grpId="1" animBg="1"/>
      <p:bldP spid="24" grpId="0"/>
      <p:bldP spid="24" grpId="1"/>
      <p:bldP spid="25" grpId="0"/>
      <p:bldP spid="26" grpId="0" animBg="1"/>
      <p:bldP spid="26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Tackling Inter-Application Interference:</a:t>
            </a:r>
            <a:br>
              <a:rPr lang="en-US" dirty="0" smtClean="0"/>
            </a:br>
            <a:r>
              <a:rPr lang="en-US" dirty="0" smtClean="0"/>
              <a:t>Application-aware Memory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Monitor</a:t>
            </a:r>
            <a:r>
              <a:rPr lang="en-US" dirty="0" smtClean="0"/>
              <a:t> application memory access characteristics (e.g., memory intensity)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Rank</a:t>
            </a:r>
            <a:r>
              <a:rPr lang="en-US" dirty="0" smtClean="0"/>
              <a:t> applications based on memory access characteristics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Prioritize </a:t>
            </a:r>
            <a:r>
              <a:rPr lang="en-US" dirty="0" smtClean="0"/>
              <a:t>requests at the memory controller, based on ranking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 advTm="517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and Fairness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905000"/>
          <a:ext cx="4800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724400" y="1905000"/>
          <a:ext cx="4419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799" y="5090150"/>
            <a:ext cx="8534401" cy="1323439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kern="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5% higher system performance and 21% lower maximum slowdown than TCM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651234" y="2209800"/>
            <a:ext cx="441434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057698" y="3397468"/>
            <a:ext cx="441434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372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Results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599" y="5111199"/>
            <a:ext cx="8686801" cy="1323439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kern="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Blacklisting achieves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kern="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70% lower latency than TCM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599" y="5103633"/>
            <a:ext cx="8686801" cy="1323439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kern="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Blacklisting achieves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kern="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43% lower area than TCM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0" y="1600200"/>
          <a:ext cx="4648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4419600" y="1600200"/>
          <a:ext cx="4724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2590800" y="2743200"/>
            <a:ext cx="0" cy="1447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267902" y="2895600"/>
            <a:ext cx="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321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Why Blacklisting Works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600200"/>
          <a:ext cx="4533900" cy="268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610100" y="1600200"/>
          <a:ext cx="4533900" cy="268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104336" y="4114800"/>
            <a:ext cx="4114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/>
              <a:t>libquantum</a:t>
            </a:r>
            <a:endParaRPr lang="en-US" sz="2200" dirty="0" smtClean="0"/>
          </a:p>
          <a:p>
            <a:pPr algn="ctr"/>
            <a:r>
              <a:rPr lang="en-US" sz="2200" dirty="0" smtClean="0"/>
              <a:t>(High memory-intensity application)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228599" y="5252339"/>
            <a:ext cx="8686801" cy="1261884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800" kern="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Blacklisting shifts the request distribution towards the left</a:t>
            </a:r>
            <a:endParaRPr kumimoji="0" lang="en-US" sz="38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800" y="4114800"/>
            <a:ext cx="4114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/>
              <a:t>calculix</a:t>
            </a:r>
            <a:endParaRPr lang="en-US" sz="2200" dirty="0" smtClean="0"/>
          </a:p>
          <a:p>
            <a:pPr algn="ctr"/>
            <a:r>
              <a:rPr lang="en-US" sz="2200" dirty="0" smtClean="0"/>
              <a:t>(Low memory-intensity application)</a:t>
            </a: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228599" y="5242034"/>
            <a:ext cx="8686801" cy="1261884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800" kern="0" dirty="0" smtClean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Blacklisting shifts the request distribution towards the right</a:t>
            </a:r>
            <a:endParaRPr kumimoji="0" lang="en-US" sz="38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5838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P spid="6" grpId="0"/>
      <p:bldP spid="8" grpId="0" animBg="1"/>
      <p:bldP spid="8" grpId="1" animBg="1"/>
      <p:bldP spid="9" grpId="0"/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Harmonic Speedup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1295400" y="1828800"/>
          <a:ext cx="6553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Tackling Inter-Application Interference:</a:t>
            </a:r>
            <a:br>
              <a:rPr lang="en-US" dirty="0" smtClean="0"/>
            </a:br>
            <a:r>
              <a:rPr lang="en-US" dirty="0" smtClean="0"/>
              <a:t>Application-aware Memory Scheduling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57200" y="1524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Monitor  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71800" y="15341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Rank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543800" y="2050475"/>
            <a:ext cx="1524000" cy="8382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Highest Ranked AID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943600" y="1447800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Enforce</a:t>
            </a:r>
          </a:p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Ranks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-76200" y="4572000"/>
            <a:ext cx="5562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i="1" dirty="0" smtClean="0">
                <a:solidFill>
                  <a:srgbClr val="C00000"/>
                </a:solidFill>
              </a:rPr>
              <a:t>Full ranking increases </a:t>
            </a:r>
          </a:p>
          <a:p>
            <a:pPr algn="ctr"/>
            <a:r>
              <a:rPr lang="en-US" sz="3500" i="1" dirty="0" smtClean="0">
                <a:solidFill>
                  <a:srgbClr val="C00000"/>
                </a:solidFill>
              </a:rPr>
              <a:t>critical path latency and area significantly to improve performance and fairness</a:t>
            </a:r>
            <a:endParaRPr lang="en-US" sz="3500" i="1" dirty="0">
              <a:solidFill>
                <a:srgbClr val="C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72835" y="4080165"/>
            <a:ext cx="623450" cy="32558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817414" y="3519055"/>
            <a:ext cx="741215" cy="42949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983670" y="3082635"/>
            <a:ext cx="415636" cy="270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748145" y="2362200"/>
            <a:ext cx="914400" cy="568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3429000" y="2327565"/>
            <a:ext cx="415636" cy="270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3318165" y="2763985"/>
            <a:ext cx="623450" cy="32558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3262745" y="3276605"/>
            <a:ext cx="741215" cy="42949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3172690" y="3865420"/>
            <a:ext cx="914400" cy="568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16" name="Straight Arrow Connector 115"/>
          <p:cNvCxnSpPr/>
          <p:nvPr/>
        </p:nvCxnSpPr>
        <p:spPr>
          <a:xfrm flipV="1">
            <a:off x="4267200" y="2133600"/>
            <a:ext cx="0" cy="2362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5306285" y="2279075"/>
            <a:ext cx="2237515" cy="3886200"/>
            <a:chOff x="5306285" y="2209800"/>
            <a:chExt cx="2237515" cy="3886200"/>
          </a:xfrm>
        </p:grpSpPr>
        <p:grpSp>
          <p:nvGrpSpPr>
            <p:cNvPr id="124" name="Group 123"/>
            <p:cNvGrpSpPr/>
            <p:nvPr/>
          </p:nvGrpSpPr>
          <p:grpSpPr>
            <a:xfrm>
              <a:off x="5306285" y="2209800"/>
              <a:ext cx="2133600" cy="3886200"/>
              <a:chOff x="5306285" y="2209800"/>
              <a:chExt cx="2133600" cy="3886200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5410200" y="3048000"/>
                <a:ext cx="1752600" cy="3048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5410200" y="3048000"/>
                <a:ext cx="1066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6477000" y="3048000"/>
                <a:ext cx="685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5410200" y="3429000"/>
                <a:ext cx="1066800" cy="381000"/>
              </a:xfrm>
              <a:prstGeom prst="rect">
                <a:avLst/>
              </a:prstGeom>
              <a:solidFill>
                <a:srgbClr val="0066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2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6477000" y="3429000"/>
                <a:ext cx="685800" cy="381000"/>
              </a:xfrm>
              <a:prstGeom prst="rect">
                <a:avLst/>
              </a:prstGeom>
              <a:solidFill>
                <a:srgbClr val="0066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5410200" y="3810000"/>
                <a:ext cx="1066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3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477000" y="3810000"/>
                <a:ext cx="685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410200" y="4191000"/>
                <a:ext cx="1066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4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6477000" y="4191000"/>
                <a:ext cx="685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5410200" y="4572000"/>
                <a:ext cx="1066800" cy="381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5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6477000" y="4572000"/>
                <a:ext cx="685800" cy="381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5410200" y="5334000"/>
                <a:ext cx="1066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7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6477000" y="5334000"/>
                <a:ext cx="685800" cy="381000"/>
              </a:xfrm>
              <a:prstGeom prst="rect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5410200" y="5715000"/>
                <a:ext cx="1066800" cy="381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8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6477000" y="5715000"/>
                <a:ext cx="685800" cy="381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5306285" y="2209800"/>
                <a:ext cx="2133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Request Buffer</a:t>
                </a:r>
                <a:endParaRPr lang="en-US" b="1" dirty="0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5410200" y="4959935"/>
                <a:ext cx="1066800" cy="381000"/>
              </a:xfrm>
              <a:prstGeom prst="rect">
                <a:avLst/>
              </a:prstGeom>
              <a:solidFill>
                <a:srgbClr val="0070C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bg1"/>
                    </a:solidFill>
                  </a:rPr>
                  <a:t>Req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5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6477000" y="4959935"/>
                <a:ext cx="685800" cy="381000"/>
              </a:xfrm>
              <a:prstGeom prst="rect">
                <a:avLst/>
              </a:prstGeom>
              <a:solidFill>
                <a:srgbClr val="0070C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465620" y="2632365"/>
                <a:ext cx="99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Request</a:t>
                </a:r>
                <a:endParaRPr lang="en-US" dirty="0"/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6248400" y="245918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App. ID (AID)</a:t>
              </a:r>
              <a:endParaRPr lang="en-US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7162800" y="2888675"/>
            <a:ext cx="1219200" cy="3276600"/>
            <a:chOff x="7162800" y="2888675"/>
            <a:chExt cx="1219200" cy="3276600"/>
          </a:xfrm>
        </p:grpSpPr>
        <p:grpSp>
          <p:nvGrpSpPr>
            <p:cNvPr id="12" name="Group 44"/>
            <p:cNvGrpSpPr/>
            <p:nvPr/>
          </p:nvGrpSpPr>
          <p:grpSpPr>
            <a:xfrm>
              <a:off x="7162800" y="2888675"/>
              <a:ext cx="1219200" cy="3276600"/>
              <a:chOff x="7162800" y="2819400"/>
              <a:chExt cx="1219200" cy="3276600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7543800" y="3063766"/>
                <a:ext cx="304800" cy="29595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smtClean="0">
                    <a:solidFill>
                      <a:schemeClr val="tx1"/>
                    </a:solidFill>
                  </a:rPr>
                  <a:t>=</a:t>
                </a:r>
                <a:endParaRPr lang="en-US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8229600" y="2819400"/>
                <a:ext cx="152400" cy="32766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Left Arrow 47"/>
              <p:cNvSpPr/>
              <p:nvPr/>
            </p:nvSpPr>
            <p:spPr>
              <a:xfrm>
                <a:off x="7848600" y="3092668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ight Arrow 48"/>
              <p:cNvSpPr/>
              <p:nvPr/>
            </p:nvSpPr>
            <p:spPr>
              <a:xfrm>
                <a:off x="7162800" y="3108434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Left Arrow 50"/>
              <p:cNvSpPr/>
              <p:nvPr/>
            </p:nvSpPr>
            <p:spPr>
              <a:xfrm>
                <a:off x="7848600" y="3489434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ight Arrow 51"/>
              <p:cNvSpPr/>
              <p:nvPr/>
            </p:nvSpPr>
            <p:spPr>
              <a:xfrm>
                <a:off x="7162800" y="3505200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Left Arrow 53"/>
              <p:cNvSpPr/>
              <p:nvPr/>
            </p:nvSpPr>
            <p:spPr>
              <a:xfrm>
                <a:off x="7848600" y="3854668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ight Arrow 54"/>
              <p:cNvSpPr/>
              <p:nvPr/>
            </p:nvSpPr>
            <p:spPr>
              <a:xfrm>
                <a:off x="7162800" y="3870434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Left Arrow 56"/>
              <p:cNvSpPr/>
              <p:nvPr/>
            </p:nvSpPr>
            <p:spPr>
              <a:xfrm>
                <a:off x="7848600" y="4235668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ight Arrow 57"/>
              <p:cNvSpPr/>
              <p:nvPr/>
            </p:nvSpPr>
            <p:spPr>
              <a:xfrm>
                <a:off x="7162800" y="4251434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Left Arrow 59"/>
              <p:cNvSpPr/>
              <p:nvPr/>
            </p:nvSpPr>
            <p:spPr>
              <a:xfrm>
                <a:off x="7848600" y="4616668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ight Arrow 60"/>
              <p:cNvSpPr/>
              <p:nvPr/>
            </p:nvSpPr>
            <p:spPr>
              <a:xfrm>
                <a:off x="7162800" y="4632434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Left Arrow 62"/>
              <p:cNvSpPr/>
              <p:nvPr/>
            </p:nvSpPr>
            <p:spPr>
              <a:xfrm>
                <a:off x="7848600" y="5013434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Arrow 63"/>
              <p:cNvSpPr/>
              <p:nvPr/>
            </p:nvSpPr>
            <p:spPr>
              <a:xfrm>
                <a:off x="7162800" y="5029200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Left Arrow 65"/>
              <p:cNvSpPr/>
              <p:nvPr/>
            </p:nvSpPr>
            <p:spPr>
              <a:xfrm>
                <a:off x="7848600" y="5394434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ight Arrow 66"/>
              <p:cNvSpPr/>
              <p:nvPr/>
            </p:nvSpPr>
            <p:spPr>
              <a:xfrm>
                <a:off x="7162800" y="5410200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Left Arrow 68"/>
              <p:cNvSpPr/>
              <p:nvPr/>
            </p:nvSpPr>
            <p:spPr>
              <a:xfrm>
                <a:off x="7848600" y="5788570"/>
                <a:ext cx="381000" cy="275898"/>
              </a:xfrm>
              <a:prstGeom prst="lef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ight Arrow 69"/>
              <p:cNvSpPr/>
              <p:nvPr/>
            </p:nvSpPr>
            <p:spPr>
              <a:xfrm>
                <a:off x="7162800" y="5804336"/>
                <a:ext cx="381000" cy="244366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7543800" y="3514041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7543800" y="3895041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7543800" y="4277661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7543800" y="4657041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7543800" y="5057496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7543800" y="5438496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7543800" y="5830110"/>
              <a:ext cx="304800" cy="2959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=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1"/>
      <p:bldP spid="44" grpId="0" animBg="1"/>
      <p:bldP spid="89" grpId="0"/>
      <p:bldP spid="93" grpId="0"/>
      <p:bldP spid="91" grpId="0" animBg="1"/>
      <p:bldP spid="95" grpId="0" animBg="1"/>
      <p:bldP spid="97" grpId="0" animBg="1"/>
      <p:bldP spid="99" grpId="0" animBg="1"/>
      <p:bldP spid="110" grpId="0" animBg="1"/>
      <p:bldP spid="111" grpId="0" animBg="1"/>
      <p:bldP spid="112" grpId="0" animBg="1"/>
      <p:bldP spid="1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Workload Memory Intensity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-152400" y="2286000"/>
          <a:ext cx="4114801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810000" y="2362200"/>
          <a:ext cx="5334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FRFCFS-Cap and Blacklisting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-76199" y="2133601"/>
          <a:ext cx="4038599" cy="32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038600" y="2057400"/>
          <a:ext cx="5105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to Blacklisting 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-76200" y="2209800"/>
          <a:ext cx="3886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886200" y="2209800"/>
          <a:ext cx="5334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to Clearing Interval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-76200" y="2057400"/>
          <a:ext cx="37338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810000" y="2057400"/>
          <a:ext cx="5334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to Core 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-56745" y="2209800"/>
          <a:ext cx="3942945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810000" y="2209800"/>
          <a:ext cx="5334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to Channel 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0" y="2286000"/>
          <a:ext cx="3962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962400" y="2286000"/>
          <a:ext cx="5181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to Channel Count</a:t>
            </a:r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" y="1654112"/>
            <a:ext cx="4686300" cy="3608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7700" y="1775613"/>
            <a:ext cx="4533900" cy="336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Breakdown of Benefits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47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0" y="2362200"/>
          <a:ext cx="3886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886200" y="2362200"/>
          <a:ext cx="52578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BLISS vs. Criticality-aware Scheduling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48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0" y="2133600"/>
          <a:ext cx="3962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886200" y="2133600"/>
          <a:ext cx="52578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Sub-row Interleaving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3962400" y="2209800"/>
          <a:ext cx="5181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0" y="2209800"/>
          <a:ext cx="3733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 smtClean="0"/>
              <a:t>Performance vs. Fairness vs. Simplicity</a:t>
            </a:r>
            <a:endParaRPr lang="en-US" sz="3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29781" name="AutoShape 53"/>
          <p:cNvSpPr>
            <a:spLocks noChangeAspect="1" noChangeArrowheads="1" noTextEdit="1"/>
          </p:cNvSpPr>
          <p:nvPr/>
        </p:nvSpPr>
        <p:spPr bwMode="auto">
          <a:xfrm>
            <a:off x="347663" y="920750"/>
            <a:ext cx="8448675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29785" name="Picture 5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2625" y="1412875"/>
            <a:ext cx="952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9786" name="Picture 5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2625" y="1412875"/>
            <a:ext cx="952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9789" name="Freeform 61"/>
          <p:cNvSpPr>
            <a:spLocks noEditPoints="1"/>
          </p:cNvSpPr>
          <p:nvPr/>
        </p:nvSpPr>
        <p:spPr bwMode="auto">
          <a:xfrm>
            <a:off x="652463" y="1760538"/>
            <a:ext cx="3887788" cy="4689475"/>
          </a:xfrm>
          <a:custGeom>
            <a:avLst/>
            <a:gdLst/>
            <a:ahLst/>
            <a:cxnLst>
              <a:cxn ang="0">
                <a:pos x="6205" y="3775"/>
              </a:cxn>
              <a:cxn ang="0">
                <a:pos x="5794" y="3527"/>
              </a:cxn>
              <a:cxn ang="0">
                <a:pos x="5498" y="3320"/>
              </a:cxn>
              <a:cxn ang="0">
                <a:pos x="5244" y="3138"/>
              </a:cxn>
              <a:cxn ang="0">
                <a:pos x="5079" y="3038"/>
              </a:cxn>
              <a:cxn ang="0">
                <a:pos x="4800" y="2897"/>
              </a:cxn>
              <a:cxn ang="0">
                <a:pos x="4480" y="2732"/>
              </a:cxn>
              <a:cxn ang="0">
                <a:pos x="3905" y="2384"/>
              </a:cxn>
              <a:cxn ang="0">
                <a:pos x="3494" y="2135"/>
              </a:cxn>
              <a:cxn ang="0">
                <a:pos x="3198" y="1928"/>
              </a:cxn>
              <a:cxn ang="0">
                <a:pos x="2944" y="1746"/>
              </a:cxn>
              <a:cxn ang="0">
                <a:pos x="2780" y="1647"/>
              </a:cxn>
              <a:cxn ang="0">
                <a:pos x="2500" y="1506"/>
              </a:cxn>
              <a:cxn ang="0">
                <a:pos x="2180" y="1340"/>
              </a:cxn>
              <a:cxn ang="0">
                <a:pos x="1605" y="992"/>
              </a:cxn>
              <a:cxn ang="0">
                <a:pos x="1194" y="744"/>
              </a:cxn>
              <a:cxn ang="0">
                <a:pos x="898" y="537"/>
              </a:cxn>
              <a:cxn ang="0">
                <a:pos x="644" y="355"/>
              </a:cxn>
              <a:cxn ang="0">
                <a:pos x="480" y="256"/>
              </a:cxn>
              <a:cxn ang="0">
                <a:pos x="200" y="115"/>
              </a:cxn>
              <a:cxn ang="0">
                <a:pos x="48" y="163"/>
              </a:cxn>
              <a:cxn ang="0">
                <a:pos x="48" y="835"/>
              </a:cxn>
              <a:cxn ang="0">
                <a:pos x="48" y="1315"/>
              </a:cxn>
              <a:cxn ang="0">
                <a:pos x="24" y="1675"/>
              </a:cxn>
              <a:cxn ang="0">
                <a:pos x="0" y="1987"/>
              </a:cxn>
              <a:cxn ang="0">
                <a:pos x="0" y="2179"/>
              </a:cxn>
              <a:cxn ang="0">
                <a:pos x="24" y="2491"/>
              </a:cxn>
              <a:cxn ang="0">
                <a:pos x="48" y="2851"/>
              </a:cxn>
              <a:cxn ang="0">
                <a:pos x="48" y="3523"/>
              </a:cxn>
              <a:cxn ang="0">
                <a:pos x="48" y="4003"/>
              </a:cxn>
              <a:cxn ang="0">
                <a:pos x="24" y="4363"/>
              </a:cxn>
              <a:cxn ang="0">
                <a:pos x="0" y="4675"/>
              </a:cxn>
              <a:cxn ang="0">
                <a:pos x="0" y="4867"/>
              </a:cxn>
              <a:cxn ang="0">
                <a:pos x="24" y="5179"/>
              </a:cxn>
              <a:cxn ang="0">
                <a:pos x="48" y="5539"/>
              </a:cxn>
              <a:cxn ang="0">
                <a:pos x="48" y="6211"/>
              </a:cxn>
              <a:cxn ang="0">
                <a:pos x="48" y="6691"/>
              </a:cxn>
              <a:cxn ang="0">
                <a:pos x="24" y="7051"/>
              </a:cxn>
              <a:cxn ang="0">
                <a:pos x="0" y="7363"/>
              </a:cxn>
              <a:cxn ang="0">
                <a:pos x="0" y="7555"/>
              </a:cxn>
              <a:cxn ang="0">
                <a:pos x="27" y="7863"/>
              </a:cxn>
              <a:cxn ang="0">
                <a:pos x="322" y="7656"/>
              </a:cxn>
              <a:cxn ang="0">
                <a:pos x="897" y="7308"/>
              </a:cxn>
              <a:cxn ang="0">
                <a:pos x="1308" y="7060"/>
              </a:cxn>
              <a:cxn ang="0">
                <a:pos x="1628" y="6894"/>
              </a:cxn>
              <a:cxn ang="0">
                <a:pos x="1908" y="6753"/>
              </a:cxn>
              <a:cxn ang="0">
                <a:pos x="2072" y="6654"/>
              </a:cxn>
              <a:cxn ang="0">
                <a:pos x="2327" y="6472"/>
              </a:cxn>
              <a:cxn ang="0">
                <a:pos x="2622" y="6265"/>
              </a:cxn>
              <a:cxn ang="0">
                <a:pos x="3197" y="5917"/>
              </a:cxn>
              <a:cxn ang="0">
                <a:pos x="3608" y="5669"/>
              </a:cxn>
              <a:cxn ang="0">
                <a:pos x="3928" y="5503"/>
              </a:cxn>
              <a:cxn ang="0">
                <a:pos x="4208" y="5362"/>
              </a:cxn>
              <a:cxn ang="0">
                <a:pos x="4372" y="5263"/>
              </a:cxn>
              <a:cxn ang="0">
                <a:pos x="4626" y="5081"/>
              </a:cxn>
              <a:cxn ang="0">
                <a:pos x="4922" y="4874"/>
              </a:cxn>
              <a:cxn ang="0">
                <a:pos x="5497" y="4526"/>
              </a:cxn>
              <a:cxn ang="0">
                <a:pos x="5908" y="4277"/>
              </a:cxn>
              <a:cxn ang="0">
                <a:pos x="6228" y="4112"/>
              </a:cxn>
              <a:cxn ang="0">
                <a:pos x="6508" y="3971"/>
              </a:cxn>
            </a:cxnLst>
            <a:rect l="0" t="0" r="r" b="b"/>
            <a:pathLst>
              <a:path w="6532" h="7878">
                <a:moveTo>
                  <a:pt x="6492" y="3949"/>
                </a:moveTo>
                <a:lnTo>
                  <a:pt x="6369" y="3874"/>
                </a:lnTo>
                <a:cubicBezTo>
                  <a:pt x="6357" y="3868"/>
                  <a:pt x="6354" y="3853"/>
                  <a:pt x="6361" y="3842"/>
                </a:cubicBezTo>
                <a:cubicBezTo>
                  <a:pt x="6368" y="3830"/>
                  <a:pt x="6382" y="3827"/>
                  <a:pt x="6394" y="3833"/>
                </a:cubicBezTo>
                <a:lnTo>
                  <a:pt x="6517" y="3908"/>
                </a:lnTo>
                <a:cubicBezTo>
                  <a:pt x="6528" y="3915"/>
                  <a:pt x="6532" y="3930"/>
                  <a:pt x="6525" y="3941"/>
                </a:cubicBezTo>
                <a:cubicBezTo>
                  <a:pt x="6518" y="3952"/>
                  <a:pt x="6503" y="3956"/>
                  <a:pt x="6492" y="3949"/>
                </a:cubicBezTo>
                <a:close/>
                <a:moveTo>
                  <a:pt x="6205" y="3775"/>
                </a:moveTo>
                <a:lnTo>
                  <a:pt x="6081" y="3701"/>
                </a:lnTo>
                <a:cubicBezTo>
                  <a:pt x="6070" y="3694"/>
                  <a:pt x="6066" y="3679"/>
                  <a:pt x="6073" y="3668"/>
                </a:cubicBezTo>
                <a:cubicBezTo>
                  <a:pt x="6080" y="3656"/>
                  <a:pt x="6095" y="3653"/>
                  <a:pt x="6106" y="3659"/>
                </a:cubicBezTo>
                <a:lnTo>
                  <a:pt x="6229" y="3734"/>
                </a:lnTo>
                <a:cubicBezTo>
                  <a:pt x="6241" y="3741"/>
                  <a:pt x="6244" y="3756"/>
                  <a:pt x="6238" y="3767"/>
                </a:cubicBezTo>
                <a:cubicBezTo>
                  <a:pt x="6231" y="3778"/>
                  <a:pt x="6216" y="3782"/>
                  <a:pt x="6205" y="3775"/>
                </a:cubicBezTo>
                <a:close/>
                <a:moveTo>
                  <a:pt x="5917" y="3601"/>
                </a:moveTo>
                <a:lnTo>
                  <a:pt x="5794" y="3527"/>
                </a:lnTo>
                <a:cubicBezTo>
                  <a:pt x="5783" y="3520"/>
                  <a:pt x="5779" y="3505"/>
                  <a:pt x="5786" y="3494"/>
                </a:cubicBezTo>
                <a:cubicBezTo>
                  <a:pt x="5793" y="3482"/>
                  <a:pt x="5807" y="3479"/>
                  <a:pt x="5819" y="3486"/>
                </a:cubicBezTo>
                <a:lnTo>
                  <a:pt x="5942" y="3560"/>
                </a:lnTo>
                <a:cubicBezTo>
                  <a:pt x="5953" y="3567"/>
                  <a:pt x="5957" y="3582"/>
                  <a:pt x="5950" y="3593"/>
                </a:cubicBezTo>
                <a:cubicBezTo>
                  <a:pt x="5943" y="3604"/>
                  <a:pt x="5928" y="3608"/>
                  <a:pt x="5917" y="3601"/>
                </a:cubicBezTo>
                <a:close/>
                <a:moveTo>
                  <a:pt x="5630" y="3427"/>
                </a:moveTo>
                <a:lnTo>
                  <a:pt x="5506" y="3353"/>
                </a:lnTo>
                <a:cubicBezTo>
                  <a:pt x="5495" y="3346"/>
                  <a:pt x="5491" y="3331"/>
                  <a:pt x="5498" y="3320"/>
                </a:cubicBezTo>
                <a:cubicBezTo>
                  <a:pt x="5505" y="3308"/>
                  <a:pt x="5520" y="3305"/>
                  <a:pt x="5531" y="3312"/>
                </a:cubicBezTo>
                <a:lnTo>
                  <a:pt x="5654" y="3386"/>
                </a:lnTo>
                <a:cubicBezTo>
                  <a:pt x="5666" y="3393"/>
                  <a:pt x="5669" y="3408"/>
                  <a:pt x="5663" y="3419"/>
                </a:cubicBezTo>
                <a:cubicBezTo>
                  <a:pt x="5656" y="3430"/>
                  <a:pt x="5641" y="3434"/>
                  <a:pt x="5630" y="3427"/>
                </a:cubicBezTo>
                <a:close/>
                <a:moveTo>
                  <a:pt x="5342" y="3253"/>
                </a:moveTo>
                <a:lnTo>
                  <a:pt x="5219" y="3179"/>
                </a:lnTo>
                <a:cubicBezTo>
                  <a:pt x="5208" y="3172"/>
                  <a:pt x="5204" y="3157"/>
                  <a:pt x="5211" y="3146"/>
                </a:cubicBezTo>
                <a:cubicBezTo>
                  <a:pt x="5218" y="3135"/>
                  <a:pt x="5232" y="3131"/>
                  <a:pt x="5244" y="3138"/>
                </a:cubicBezTo>
                <a:lnTo>
                  <a:pt x="5367" y="3212"/>
                </a:lnTo>
                <a:cubicBezTo>
                  <a:pt x="5378" y="3219"/>
                  <a:pt x="5382" y="3234"/>
                  <a:pt x="5375" y="3245"/>
                </a:cubicBezTo>
                <a:cubicBezTo>
                  <a:pt x="5368" y="3257"/>
                  <a:pt x="5353" y="3260"/>
                  <a:pt x="5342" y="3253"/>
                </a:cubicBezTo>
                <a:close/>
                <a:moveTo>
                  <a:pt x="5055" y="3079"/>
                </a:moveTo>
                <a:lnTo>
                  <a:pt x="4931" y="3005"/>
                </a:lnTo>
                <a:cubicBezTo>
                  <a:pt x="4920" y="2998"/>
                  <a:pt x="4916" y="2983"/>
                  <a:pt x="4923" y="2972"/>
                </a:cubicBezTo>
                <a:cubicBezTo>
                  <a:pt x="4930" y="2961"/>
                  <a:pt x="4945" y="2957"/>
                  <a:pt x="4956" y="2964"/>
                </a:cubicBezTo>
                <a:lnTo>
                  <a:pt x="5079" y="3038"/>
                </a:lnTo>
                <a:cubicBezTo>
                  <a:pt x="5091" y="3045"/>
                  <a:pt x="5094" y="3060"/>
                  <a:pt x="5088" y="3071"/>
                </a:cubicBezTo>
                <a:cubicBezTo>
                  <a:pt x="5081" y="3083"/>
                  <a:pt x="5066" y="3086"/>
                  <a:pt x="5055" y="3079"/>
                </a:cubicBezTo>
                <a:close/>
                <a:moveTo>
                  <a:pt x="4767" y="2906"/>
                </a:moveTo>
                <a:lnTo>
                  <a:pt x="4644" y="2831"/>
                </a:lnTo>
                <a:cubicBezTo>
                  <a:pt x="4633" y="2824"/>
                  <a:pt x="4629" y="2809"/>
                  <a:pt x="4636" y="2798"/>
                </a:cubicBezTo>
                <a:cubicBezTo>
                  <a:pt x="4643" y="2787"/>
                  <a:pt x="4657" y="2783"/>
                  <a:pt x="4669" y="2790"/>
                </a:cubicBezTo>
                <a:lnTo>
                  <a:pt x="4792" y="2864"/>
                </a:lnTo>
                <a:cubicBezTo>
                  <a:pt x="4803" y="2871"/>
                  <a:pt x="4807" y="2886"/>
                  <a:pt x="4800" y="2897"/>
                </a:cubicBezTo>
                <a:cubicBezTo>
                  <a:pt x="4793" y="2909"/>
                  <a:pt x="4778" y="2912"/>
                  <a:pt x="4767" y="2906"/>
                </a:cubicBezTo>
                <a:close/>
                <a:moveTo>
                  <a:pt x="4480" y="2732"/>
                </a:moveTo>
                <a:lnTo>
                  <a:pt x="4356" y="2657"/>
                </a:lnTo>
                <a:cubicBezTo>
                  <a:pt x="4345" y="2650"/>
                  <a:pt x="4341" y="2635"/>
                  <a:pt x="4348" y="2624"/>
                </a:cubicBezTo>
                <a:cubicBezTo>
                  <a:pt x="4355" y="2613"/>
                  <a:pt x="4370" y="2609"/>
                  <a:pt x="4381" y="2616"/>
                </a:cubicBezTo>
                <a:lnTo>
                  <a:pt x="4504" y="2691"/>
                </a:lnTo>
                <a:cubicBezTo>
                  <a:pt x="4516" y="2697"/>
                  <a:pt x="4519" y="2712"/>
                  <a:pt x="4513" y="2723"/>
                </a:cubicBezTo>
                <a:cubicBezTo>
                  <a:pt x="4506" y="2735"/>
                  <a:pt x="4491" y="2738"/>
                  <a:pt x="4480" y="2732"/>
                </a:cubicBezTo>
                <a:close/>
                <a:moveTo>
                  <a:pt x="4192" y="2558"/>
                </a:moveTo>
                <a:lnTo>
                  <a:pt x="4069" y="2483"/>
                </a:lnTo>
                <a:cubicBezTo>
                  <a:pt x="4058" y="2476"/>
                  <a:pt x="4054" y="2462"/>
                  <a:pt x="4061" y="2450"/>
                </a:cubicBezTo>
                <a:cubicBezTo>
                  <a:pt x="4068" y="2439"/>
                  <a:pt x="4082" y="2435"/>
                  <a:pt x="4094" y="2442"/>
                </a:cubicBezTo>
                <a:lnTo>
                  <a:pt x="4217" y="2517"/>
                </a:lnTo>
                <a:cubicBezTo>
                  <a:pt x="4228" y="2523"/>
                  <a:pt x="4232" y="2538"/>
                  <a:pt x="4225" y="2550"/>
                </a:cubicBezTo>
                <a:cubicBezTo>
                  <a:pt x="4218" y="2561"/>
                  <a:pt x="4203" y="2565"/>
                  <a:pt x="4192" y="2558"/>
                </a:cubicBezTo>
                <a:close/>
                <a:moveTo>
                  <a:pt x="3905" y="2384"/>
                </a:moveTo>
                <a:lnTo>
                  <a:pt x="3781" y="2309"/>
                </a:lnTo>
                <a:cubicBezTo>
                  <a:pt x="3770" y="2302"/>
                  <a:pt x="3766" y="2288"/>
                  <a:pt x="3773" y="2276"/>
                </a:cubicBezTo>
                <a:cubicBezTo>
                  <a:pt x="3780" y="2265"/>
                  <a:pt x="3795" y="2261"/>
                  <a:pt x="3806" y="2268"/>
                </a:cubicBezTo>
                <a:lnTo>
                  <a:pt x="3929" y="2343"/>
                </a:lnTo>
                <a:cubicBezTo>
                  <a:pt x="3941" y="2350"/>
                  <a:pt x="3944" y="2364"/>
                  <a:pt x="3938" y="2376"/>
                </a:cubicBezTo>
                <a:cubicBezTo>
                  <a:pt x="3931" y="2387"/>
                  <a:pt x="3916" y="2391"/>
                  <a:pt x="3905" y="2384"/>
                </a:cubicBezTo>
                <a:close/>
                <a:moveTo>
                  <a:pt x="3617" y="2210"/>
                </a:moveTo>
                <a:lnTo>
                  <a:pt x="3494" y="2135"/>
                </a:lnTo>
                <a:cubicBezTo>
                  <a:pt x="3483" y="2128"/>
                  <a:pt x="3479" y="2114"/>
                  <a:pt x="3486" y="2102"/>
                </a:cubicBezTo>
                <a:cubicBezTo>
                  <a:pt x="3493" y="2091"/>
                  <a:pt x="3507" y="2087"/>
                  <a:pt x="3519" y="2094"/>
                </a:cubicBezTo>
                <a:lnTo>
                  <a:pt x="3642" y="2169"/>
                </a:lnTo>
                <a:cubicBezTo>
                  <a:pt x="3653" y="2176"/>
                  <a:pt x="3657" y="2190"/>
                  <a:pt x="3650" y="2202"/>
                </a:cubicBezTo>
                <a:cubicBezTo>
                  <a:pt x="3643" y="2213"/>
                  <a:pt x="3628" y="2217"/>
                  <a:pt x="3617" y="2210"/>
                </a:cubicBezTo>
                <a:close/>
                <a:moveTo>
                  <a:pt x="3330" y="2036"/>
                </a:moveTo>
                <a:lnTo>
                  <a:pt x="3206" y="1961"/>
                </a:lnTo>
                <a:cubicBezTo>
                  <a:pt x="3195" y="1955"/>
                  <a:pt x="3191" y="1940"/>
                  <a:pt x="3198" y="1928"/>
                </a:cubicBezTo>
                <a:cubicBezTo>
                  <a:pt x="3205" y="1917"/>
                  <a:pt x="3220" y="1913"/>
                  <a:pt x="3231" y="1920"/>
                </a:cubicBezTo>
                <a:lnTo>
                  <a:pt x="3355" y="1995"/>
                </a:lnTo>
                <a:cubicBezTo>
                  <a:pt x="3366" y="2002"/>
                  <a:pt x="3369" y="2016"/>
                  <a:pt x="3363" y="2028"/>
                </a:cubicBezTo>
                <a:cubicBezTo>
                  <a:pt x="3356" y="2039"/>
                  <a:pt x="3341" y="2043"/>
                  <a:pt x="3330" y="2036"/>
                </a:cubicBezTo>
                <a:close/>
                <a:moveTo>
                  <a:pt x="3042" y="1862"/>
                </a:moveTo>
                <a:lnTo>
                  <a:pt x="2919" y="1788"/>
                </a:lnTo>
                <a:cubicBezTo>
                  <a:pt x="2908" y="1781"/>
                  <a:pt x="2904" y="1766"/>
                  <a:pt x="2911" y="1755"/>
                </a:cubicBezTo>
                <a:cubicBezTo>
                  <a:pt x="2918" y="1743"/>
                  <a:pt x="2932" y="1740"/>
                  <a:pt x="2944" y="1746"/>
                </a:cubicBezTo>
                <a:lnTo>
                  <a:pt x="3067" y="1821"/>
                </a:lnTo>
                <a:cubicBezTo>
                  <a:pt x="3078" y="1828"/>
                  <a:pt x="3082" y="1843"/>
                  <a:pt x="3075" y="1854"/>
                </a:cubicBezTo>
                <a:cubicBezTo>
                  <a:pt x="3068" y="1865"/>
                  <a:pt x="3054" y="1869"/>
                  <a:pt x="3042" y="1862"/>
                </a:cubicBezTo>
                <a:close/>
                <a:moveTo>
                  <a:pt x="2755" y="1688"/>
                </a:moveTo>
                <a:lnTo>
                  <a:pt x="2631" y="1614"/>
                </a:lnTo>
                <a:cubicBezTo>
                  <a:pt x="2620" y="1607"/>
                  <a:pt x="2616" y="1592"/>
                  <a:pt x="2623" y="1581"/>
                </a:cubicBezTo>
                <a:cubicBezTo>
                  <a:pt x="2630" y="1569"/>
                  <a:pt x="2645" y="1566"/>
                  <a:pt x="2656" y="1573"/>
                </a:cubicBezTo>
                <a:lnTo>
                  <a:pt x="2780" y="1647"/>
                </a:lnTo>
                <a:cubicBezTo>
                  <a:pt x="2791" y="1654"/>
                  <a:pt x="2794" y="1669"/>
                  <a:pt x="2788" y="1680"/>
                </a:cubicBezTo>
                <a:cubicBezTo>
                  <a:pt x="2781" y="1691"/>
                  <a:pt x="2766" y="1695"/>
                  <a:pt x="2755" y="1688"/>
                </a:cubicBezTo>
                <a:close/>
                <a:moveTo>
                  <a:pt x="2467" y="1514"/>
                </a:moveTo>
                <a:lnTo>
                  <a:pt x="2344" y="1440"/>
                </a:lnTo>
                <a:cubicBezTo>
                  <a:pt x="2333" y="1433"/>
                  <a:pt x="2329" y="1418"/>
                  <a:pt x="2336" y="1407"/>
                </a:cubicBezTo>
                <a:cubicBezTo>
                  <a:pt x="2343" y="1395"/>
                  <a:pt x="2357" y="1392"/>
                  <a:pt x="2369" y="1399"/>
                </a:cubicBezTo>
                <a:lnTo>
                  <a:pt x="2492" y="1473"/>
                </a:lnTo>
                <a:cubicBezTo>
                  <a:pt x="2503" y="1480"/>
                  <a:pt x="2507" y="1495"/>
                  <a:pt x="2500" y="1506"/>
                </a:cubicBezTo>
                <a:cubicBezTo>
                  <a:pt x="2493" y="1517"/>
                  <a:pt x="2479" y="1521"/>
                  <a:pt x="2467" y="1514"/>
                </a:cubicBezTo>
                <a:close/>
                <a:moveTo>
                  <a:pt x="2180" y="1340"/>
                </a:moveTo>
                <a:lnTo>
                  <a:pt x="2056" y="1266"/>
                </a:lnTo>
                <a:cubicBezTo>
                  <a:pt x="2045" y="1259"/>
                  <a:pt x="2042" y="1244"/>
                  <a:pt x="2048" y="1233"/>
                </a:cubicBezTo>
                <a:cubicBezTo>
                  <a:pt x="2055" y="1221"/>
                  <a:pt x="2070" y="1218"/>
                  <a:pt x="2081" y="1225"/>
                </a:cubicBezTo>
                <a:lnTo>
                  <a:pt x="2205" y="1299"/>
                </a:lnTo>
                <a:cubicBezTo>
                  <a:pt x="2216" y="1306"/>
                  <a:pt x="2220" y="1321"/>
                  <a:pt x="2213" y="1332"/>
                </a:cubicBezTo>
                <a:cubicBezTo>
                  <a:pt x="2206" y="1344"/>
                  <a:pt x="2191" y="1347"/>
                  <a:pt x="2180" y="1340"/>
                </a:cubicBezTo>
                <a:close/>
                <a:moveTo>
                  <a:pt x="1892" y="1166"/>
                </a:moveTo>
                <a:lnTo>
                  <a:pt x="1769" y="1092"/>
                </a:lnTo>
                <a:cubicBezTo>
                  <a:pt x="1758" y="1085"/>
                  <a:pt x="1754" y="1070"/>
                  <a:pt x="1761" y="1059"/>
                </a:cubicBezTo>
                <a:cubicBezTo>
                  <a:pt x="1768" y="1048"/>
                  <a:pt x="1783" y="1044"/>
                  <a:pt x="1794" y="1051"/>
                </a:cubicBezTo>
                <a:lnTo>
                  <a:pt x="1917" y="1125"/>
                </a:lnTo>
                <a:cubicBezTo>
                  <a:pt x="1928" y="1132"/>
                  <a:pt x="1932" y="1147"/>
                  <a:pt x="1925" y="1158"/>
                </a:cubicBezTo>
                <a:cubicBezTo>
                  <a:pt x="1918" y="1170"/>
                  <a:pt x="1904" y="1173"/>
                  <a:pt x="1892" y="1166"/>
                </a:cubicBezTo>
                <a:close/>
                <a:moveTo>
                  <a:pt x="1605" y="992"/>
                </a:moveTo>
                <a:lnTo>
                  <a:pt x="1482" y="918"/>
                </a:lnTo>
                <a:cubicBezTo>
                  <a:pt x="1470" y="911"/>
                  <a:pt x="1467" y="896"/>
                  <a:pt x="1473" y="885"/>
                </a:cubicBezTo>
                <a:cubicBezTo>
                  <a:pt x="1480" y="874"/>
                  <a:pt x="1495" y="870"/>
                  <a:pt x="1506" y="877"/>
                </a:cubicBezTo>
                <a:lnTo>
                  <a:pt x="1630" y="951"/>
                </a:lnTo>
                <a:cubicBezTo>
                  <a:pt x="1641" y="958"/>
                  <a:pt x="1645" y="973"/>
                  <a:pt x="1638" y="984"/>
                </a:cubicBezTo>
                <a:cubicBezTo>
                  <a:pt x="1631" y="996"/>
                  <a:pt x="1616" y="999"/>
                  <a:pt x="1605" y="992"/>
                </a:cubicBezTo>
                <a:close/>
                <a:moveTo>
                  <a:pt x="1317" y="819"/>
                </a:moveTo>
                <a:lnTo>
                  <a:pt x="1194" y="744"/>
                </a:lnTo>
                <a:cubicBezTo>
                  <a:pt x="1183" y="737"/>
                  <a:pt x="1179" y="722"/>
                  <a:pt x="1186" y="711"/>
                </a:cubicBezTo>
                <a:cubicBezTo>
                  <a:pt x="1193" y="700"/>
                  <a:pt x="1208" y="696"/>
                  <a:pt x="1219" y="703"/>
                </a:cubicBezTo>
                <a:lnTo>
                  <a:pt x="1342" y="777"/>
                </a:lnTo>
                <a:cubicBezTo>
                  <a:pt x="1353" y="784"/>
                  <a:pt x="1357" y="799"/>
                  <a:pt x="1350" y="810"/>
                </a:cubicBezTo>
                <a:cubicBezTo>
                  <a:pt x="1343" y="822"/>
                  <a:pt x="1329" y="825"/>
                  <a:pt x="1317" y="819"/>
                </a:cubicBezTo>
                <a:close/>
                <a:moveTo>
                  <a:pt x="1030" y="645"/>
                </a:moveTo>
                <a:lnTo>
                  <a:pt x="907" y="570"/>
                </a:lnTo>
                <a:cubicBezTo>
                  <a:pt x="895" y="563"/>
                  <a:pt x="892" y="548"/>
                  <a:pt x="898" y="537"/>
                </a:cubicBezTo>
                <a:cubicBezTo>
                  <a:pt x="905" y="526"/>
                  <a:pt x="920" y="522"/>
                  <a:pt x="931" y="529"/>
                </a:cubicBezTo>
                <a:lnTo>
                  <a:pt x="1055" y="604"/>
                </a:lnTo>
                <a:cubicBezTo>
                  <a:pt x="1066" y="610"/>
                  <a:pt x="1070" y="625"/>
                  <a:pt x="1063" y="637"/>
                </a:cubicBezTo>
                <a:cubicBezTo>
                  <a:pt x="1056" y="648"/>
                  <a:pt x="1041" y="652"/>
                  <a:pt x="1030" y="645"/>
                </a:cubicBezTo>
                <a:close/>
                <a:moveTo>
                  <a:pt x="742" y="471"/>
                </a:moveTo>
                <a:lnTo>
                  <a:pt x="619" y="396"/>
                </a:lnTo>
                <a:cubicBezTo>
                  <a:pt x="608" y="389"/>
                  <a:pt x="604" y="375"/>
                  <a:pt x="611" y="363"/>
                </a:cubicBezTo>
                <a:cubicBezTo>
                  <a:pt x="618" y="352"/>
                  <a:pt x="633" y="348"/>
                  <a:pt x="644" y="355"/>
                </a:cubicBezTo>
                <a:lnTo>
                  <a:pt x="767" y="430"/>
                </a:lnTo>
                <a:cubicBezTo>
                  <a:pt x="778" y="437"/>
                  <a:pt x="782" y="451"/>
                  <a:pt x="775" y="463"/>
                </a:cubicBezTo>
                <a:cubicBezTo>
                  <a:pt x="768" y="474"/>
                  <a:pt x="754" y="478"/>
                  <a:pt x="742" y="471"/>
                </a:cubicBezTo>
                <a:close/>
                <a:moveTo>
                  <a:pt x="455" y="297"/>
                </a:moveTo>
                <a:lnTo>
                  <a:pt x="332" y="222"/>
                </a:lnTo>
                <a:cubicBezTo>
                  <a:pt x="320" y="215"/>
                  <a:pt x="317" y="201"/>
                  <a:pt x="323" y="189"/>
                </a:cubicBezTo>
                <a:cubicBezTo>
                  <a:pt x="330" y="178"/>
                  <a:pt x="345" y="174"/>
                  <a:pt x="356" y="181"/>
                </a:cubicBezTo>
                <a:lnTo>
                  <a:pt x="480" y="256"/>
                </a:lnTo>
                <a:cubicBezTo>
                  <a:pt x="491" y="263"/>
                  <a:pt x="495" y="277"/>
                  <a:pt x="488" y="289"/>
                </a:cubicBezTo>
                <a:cubicBezTo>
                  <a:pt x="481" y="300"/>
                  <a:pt x="466" y="304"/>
                  <a:pt x="455" y="297"/>
                </a:cubicBezTo>
                <a:close/>
                <a:moveTo>
                  <a:pt x="167" y="123"/>
                </a:moveTo>
                <a:lnTo>
                  <a:pt x="44" y="48"/>
                </a:lnTo>
                <a:cubicBezTo>
                  <a:pt x="33" y="42"/>
                  <a:pt x="29" y="27"/>
                  <a:pt x="36" y="15"/>
                </a:cubicBezTo>
                <a:cubicBezTo>
                  <a:pt x="43" y="4"/>
                  <a:pt x="58" y="0"/>
                  <a:pt x="69" y="7"/>
                </a:cubicBezTo>
                <a:lnTo>
                  <a:pt x="192" y="82"/>
                </a:lnTo>
                <a:cubicBezTo>
                  <a:pt x="203" y="89"/>
                  <a:pt x="207" y="103"/>
                  <a:pt x="200" y="115"/>
                </a:cubicBezTo>
                <a:cubicBezTo>
                  <a:pt x="193" y="126"/>
                  <a:pt x="179" y="130"/>
                  <a:pt x="167" y="123"/>
                </a:cubicBezTo>
                <a:close/>
                <a:moveTo>
                  <a:pt x="48" y="163"/>
                </a:moveTo>
                <a:lnTo>
                  <a:pt x="48" y="307"/>
                </a:lnTo>
                <a:cubicBezTo>
                  <a:pt x="48" y="320"/>
                  <a:pt x="38" y="331"/>
                  <a:pt x="24" y="331"/>
                </a:cubicBezTo>
                <a:cubicBezTo>
                  <a:pt x="11" y="331"/>
                  <a:pt x="0" y="320"/>
                  <a:pt x="0" y="307"/>
                </a:cubicBezTo>
                <a:lnTo>
                  <a:pt x="0" y="163"/>
                </a:lnTo>
                <a:cubicBezTo>
                  <a:pt x="0" y="150"/>
                  <a:pt x="11" y="139"/>
                  <a:pt x="24" y="139"/>
                </a:cubicBezTo>
                <a:cubicBezTo>
                  <a:pt x="38" y="139"/>
                  <a:pt x="48" y="150"/>
                  <a:pt x="48" y="163"/>
                </a:cubicBezTo>
                <a:close/>
                <a:moveTo>
                  <a:pt x="48" y="499"/>
                </a:moveTo>
                <a:lnTo>
                  <a:pt x="48" y="643"/>
                </a:lnTo>
                <a:cubicBezTo>
                  <a:pt x="48" y="656"/>
                  <a:pt x="38" y="667"/>
                  <a:pt x="24" y="667"/>
                </a:cubicBezTo>
                <a:cubicBezTo>
                  <a:pt x="11" y="667"/>
                  <a:pt x="0" y="656"/>
                  <a:pt x="0" y="643"/>
                </a:cubicBezTo>
                <a:lnTo>
                  <a:pt x="0" y="499"/>
                </a:lnTo>
                <a:cubicBezTo>
                  <a:pt x="0" y="486"/>
                  <a:pt x="11" y="475"/>
                  <a:pt x="24" y="475"/>
                </a:cubicBezTo>
                <a:cubicBezTo>
                  <a:pt x="38" y="475"/>
                  <a:pt x="48" y="486"/>
                  <a:pt x="48" y="499"/>
                </a:cubicBezTo>
                <a:close/>
                <a:moveTo>
                  <a:pt x="48" y="835"/>
                </a:moveTo>
                <a:lnTo>
                  <a:pt x="48" y="979"/>
                </a:lnTo>
                <a:cubicBezTo>
                  <a:pt x="48" y="992"/>
                  <a:pt x="38" y="1003"/>
                  <a:pt x="24" y="1003"/>
                </a:cubicBezTo>
                <a:cubicBezTo>
                  <a:pt x="11" y="1003"/>
                  <a:pt x="0" y="992"/>
                  <a:pt x="0" y="979"/>
                </a:cubicBezTo>
                <a:lnTo>
                  <a:pt x="0" y="835"/>
                </a:lnTo>
                <a:cubicBezTo>
                  <a:pt x="0" y="822"/>
                  <a:pt x="11" y="811"/>
                  <a:pt x="24" y="811"/>
                </a:cubicBezTo>
                <a:cubicBezTo>
                  <a:pt x="38" y="811"/>
                  <a:pt x="48" y="822"/>
                  <a:pt x="48" y="835"/>
                </a:cubicBezTo>
                <a:close/>
                <a:moveTo>
                  <a:pt x="48" y="1171"/>
                </a:moveTo>
                <a:lnTo>
                  <a:pt x="48" y="1315"/>
                </a:lnTo>
                <a:cubicBezTo>
                  <a:pt x="48" y="1328"/>
                  <a:pt x="38" y="1339"/>
                  <a:pt x="24" y="1339"/>
                </a:cubicBezTo>
                <a:cubicBezTo>
                  <a:pt x="11" y="1339"/>
                  <a:pt x="0" y="1328"/>
                  <a:pt x="0" y="1315"/>
                </a:cubicBezTo>
                <a:lnTo>
                  <a:pt x="0" y="1171"/>
                </a:lnTo>
                <a:cubicBezTo>
                  <a:pt x="0" y="1158"/>
                  <a:pt x="11" y="1147"/>
                  <a:pt x="24" y="1147"/>
                </a:cubicBezTo>
                <a:cubicBezTo>
                  <a:pt x="38" y="1147"/>
                  <a:pt x="48" y="1158"/>
                  <a:pt x="48" y="1171"/>
                </a:cubicBezTo>
                <a:close/>
                <a:moveTo>
                  <a:pt x="48" y="1507"/>
                </a:moveTo>
                <a:lnTo>
                  <a:pt x="48" y="1651"/>
                </a:lnTo>
                <a:cubicBezTo>
                  <a:pt x="48" y="1664"/>
                  <a:pt x="38" y="1675"/>
                  <a:pt x="24" y="1675"/>
                </a:cubicBezTo>
                <a:cubicBezTo>
                  <a:pt x="11" y="1675"/>
                  <a:pt x="0" y="1664"/>
                  <a:pt x="0" y="1651"/>
                </a:cubicBezTo>
                <a:lnTo>
                  <a:pt x="0" y="1507"/>
                </a:lnTo>
                <a:cubicBezTo>
                  <a:pt x="0" y="1494"/>
                  <a:pt x="11" y="1483"/>
                  <a:pt x="24" y="1483"/>
                </a:cubicBezTo>
                <a:cubicBezTo>
                  <a:pt x="38" y="1483"/>
                  <a:pt x="48" y="1494"/>
                  <a:pt x="48" y="1507"/>
                </a:cubicBezTo>
                <a:close/>
                <a:moveTo>
                  <a:pt x="48" y="1843"/>
                </a:moveTo>
                <a:lnTo>
                  <a:pt x="48" y="1987"/>
                </a:lnTo>
                <a:cubicBezTo>
                  <a:pt x="48" y="2000"/>
                  <a:pt x="38" y="2011"/>
                  <a:pt x="24" y="2011"/>
                </a:cubicBezTo>
                <a:cubicBezTo>
                  <a:pt x="11" y="2011"/>
                  <a:pt x="0" y="2000"/>
                  <a:pt x="0" y="1987"/>
                </a:cubicBezTo>
                <a:lnTo>
                  <a:pt x="0" y="1843"/>
                </a:lnTo>
                <a:cubicBezTo>
                  <a:pt x="0" y="1830"/>
                  <a:pt x="11" y="1819"/>
                  <a:pt x="24" y="1819"/>
                </a:cubicBezTo>
                <a:cubicBezTo>
                  <a:pt x="38" y="1819"/>
                  <a:pt x="48" y="1830"/>
                  <a:pt x="48" y="1843"/>
                </a:cubicBezTo>
                <a:close/>
                <a:moveTo>
                  <a:pt x="48" y="2179"/>
                </a:moveTo>
                <a:lnTo>
                  <a:pt x="48" y="2323"/>
                </a:lnTo>
                <a:cubicBezTo>
                  <a:pt x="48" y="2336"/>
                  <a:pt x="38" y="2347"/>
                  <a:pt x="24" y="2347"/>
                </a:cubicBezTo>
                <a:cubicBezTo>
                  <a:pt x="11" y="2347"/>
                  <a:pt x="0" y="2336"/>
                  <a:pt x="0" y="2323"/>
                </a:cubicBezTo>
                <a:lnTo>
                  <a:pt x="0" y="2179"/>
                </a:lnTo>
                <a:cubicBezTo>
                  <a:pt x="0" y="2166"/>
                  <a:pt x="11" y="2155"/>
                  <a:pt x="24" y="2155"/>
                </a:cubicBezTo>
                <a:cubicBezTo>
                  <a:pt x="38" y="2155"/>
                  <a:pt x="48" y="2166"/>
                  <a:pt x="48" y="2179"/>
                </a:cubicBezTo>
                <a:close/>
                <a:moveTo>
                  <a:pt x="48" y="2515"/>
                </a:moveTo>
                <a:lnTo>
                  <a:pt x="48" y="2659"/>
                </a:lnTo>
                <a:cubicBezTo>
                  <a:pt x="48" y="2672"/>
                  <a:pt x="38" y="2683"/>
                  <a:pt x="24" y="2683"/>
                </a:cubicBezTo>
                <a:cubicBezTo>
                  <a:pt x="11" y="2683"/>
                  <a:pt x="0" y="2672"/>
                  <a:pt x="0" y="2659"/>
                </a:cubicBezTo>
                <a:lnTo>
                  <a:pt x="0" y="2515"/>
                </a:lnTo>
                <a:cubicBezTo>
                  <a:pt x="0" y="2502"/>
                  <a:pt x="11" y="2491"/>
                  <a:pt x="24" y="2491"/>
                </a:cubicBezTo>
                <a:cubicBezTo>
                  <a:pt x="38" y="2491"/>
                  <a:pt x="48" y="2502"/>
                  <a:pt x="48" y="2515"/>
                </a:cubicBezTo>
                <a:close/>
                <a:moveTo>
                  <a:pt x="48" y="2851"/>
                </a:moveTo>
                <a:lnTo>
                  <a:pt x="48" y="2995"/>
                </a:lnTo>
                <a:cubicBezTo>
                  <a:pt x="48" y="3008"/>
                  <a:pt x="38" y="3019"/>
                  <a:pt x="24" y="3019"/>
                </a:cubicBezTo>
                <a:cubicBezTo>
                  <a:pt x="11" y="3019"/>
                  <a:pt x="0" y="3008"/>
                  <a:pt x="0" y="2995"/>
                </a:cubicBezTo>
                <a:lnTo>
                  <a:pt x="0" y="2851"/>
                </a:lnTo>
                <a:cubicBezTo>
                  <a:pt x="0" y="2838"/>
                  <a:pt x="11" y="2827"/>
                  <a:pt x="24" y="2827"/>
                </a:cubicBezTo>
                <a:cubicBezTo>
                  <a:pt x="38" y="2827"/>
                  <a:pt x="48" y="2838"/>
                  <a:pt x="48" y="2851"/>
                </a:cubicBezTo>
                <a:close/>
                <a:moveTo>
                  <a:pt x="48" y="3187"/>
                </a:moveTo>
                <a:lnTo>
                  <a:pt x="48" y="3331"/>
                </a:lnTo>
                <a:cubicBezTo>
                  <a:pt x="48" y="3344"/>
                  <a:pt x="38" y="3355"/>
                  <a:pt x="24" y="3355"/>
                </a:cubicBezTo>
                <a:cubicBezTo>
                  <a:pt x="11" y="3355"/>
                  <a:pt x="0" y="3344"/>
                  <a:pt x="0" y="3331"/>
                </a:cubicBezTo>
                <a:lnTo>
                  <a:pt x="0" y="3187"/>
                </a:lnTo>
                <a:cubicBezTo>
                  <a:pt x="0" y="3174"/>
                  <a:pt x="11" y="3163"/>
                  <a:pt x="24" y="3163"/>
                </a:cubicBezTo>
                <a:cubicBezTo>
                  <a:pt x="38" y="3163"/>
                  <a:pt x="48" y="3174"/>
                  <a:pt x="48" y="3187"/>
                </a:cubicBezTo>
                <a:close/>
                <a:moveTo>
                  <a:pt x="48" y="3523"/>
                </a:moveTo>
                <a:lnTo>
                  <a:pt x="48" y="3667"/>
                </a:lnTo>
                <a:cubicBezTo>
                  <a:pt x="48" y="3680"/>
                  <a:pt x="38" y="3691"/>
                  <a:pt x="24" y="3691"/>
                </a:cubicBezTo>
                <a:cubicBezTo>
                  <a:pt x="11" y="3691"/>
                  <a:pt x="0" y="3680"/>
                  <a:pt x="0" y="3667"/>
                </a:cubicBezTo>
                <a:lnTo>
                  <a:pt x="0" y="3523"/>
                </a:lnTo>
                <a:cubicBezTo>
                  <a:pt x="0" y="3510"/>
                  <a:pt x="11" y="3499"/>
                  <a:pt x="24" y="3499"/>
                </a:cubicBezTo>
                <a:cubicBezTo>
                  <a:pt x="38" y="3499"/>
                  <a:pt x="48" y="3510"/>
                  <a:pt x="48" y="3523"/>
                </a:cubicBezTo>
                <a:close/>
                <a:moveTo>
                  <a:pt x="48" y="3859"/>
                </a:moveTo>
                <a:lnTo>
                  <a:pt x="48" y="4003"/>
                </a:lnTo>
                <a:cubicBezTo>
                  <a:pt x="48" y="4016"/>
                  <a:pt x="38" y="4027"/>
                  <a:pt x="24" y="4027"/>
                </a:cubicBezTo>
                <a:cubicBezTo>
                  <a:pt x="11" y="4027"/>
                  <a:pt x="0" y="4016"/>
                  <a:pt x="0" y="4003"/>
                </a:cubicBezTo>
                <a:lnTo>
                  <a:pt x="0" y="3859"/>
                </a:lnTo>
                <a:cubicBezTo>
                  <a:pt x="0" y="3846"/>
                  <a:pt x="11" y="3835"/>
                  <a:pt x="24" y="3835"/>
                </a:cubicBezTo>
                <a:cubicBezTo>
                  <a:pt x="38" y="3835"/>
                  <a:pt x="48" y="3846"/>
                  <a:pt x="48" y="3859"/>
                </a:cubicBezTo>
                <a:close/>
                <a:moveTo>
                  <a:pt x="48" y="4195"/>
                </a:moveTo>
                <a:lnTo>
                  <a:pt x="48" y="4339"/>
                </a:lnTo>
                <a:cubicBezTo>
                  <a:pt x="48" y="4352"/>
                  <a:pt x="38" y="4363"/>
                  <a:pt x="24" y="4363"/>
                </a:cubicBezTo>
                <a:cubicBezTo>
                  <a:pt x="11" y="4363"/>
                  <a:pt x="0" y="4352"/>
                  <a:pt x="0" y="4339"/>
                </a:cubicBezTo>
                <a:lnTo>
                  <a:pt x="0" y="4195"/>
                </a:lnTo>
                <a:cubicBezTo>
                  <a:pt x="0" y="4182"/>
                  <a:pt x="11" y="4171"/>
                  <a:pt x="24" y="4171"/>
                </a:cubicBezTo>
                <a:cubicBezTo>
                  <a:pt x="38" y="4171"/>
                  <a:pt x="48" y="4182"/>
                  <a:pt x="48" y="4195"/>
                </a:cubicBezTo>
                <a:close/>
                <a:moveTo>
                  <a:pt x="48" y="4531"/>
                </a:moveTo>
                <a:lnTo>
                  <a:pt x="48" y="4675"/>
                </a:lnTo>
                <a:cubicBezTo>
                  <a:pt x="48" y="4688"/>
                  <a:pt x="38" y="4699"/>
                  <a:pt x="24" y="4699"/>
                </a:cubicBezTo>
                <a:cubicBezTo>
                  <a:pt x="11" y="4699"/>
                  <a:pt x="0" y="4688"/>
                  <a:pt x="0" y="4675"/>
                </a:cubicBezTo>
                <a:lnTo>
                  <a:pt x="0" y="4531"/>
                </a:lnTo>
                <a:cubicBezTo>
                  <a:pt x="0" y="4518"/>
                  <a:pt x="11" y="4507"/>
                  <a:pt x="24" y="4507"/>
                </a:cubicBezTo>
                <a:cubicBezTo>
                  <a:pt x="38" y="4507"/>
                  <a:pt x="48" y="4518"/>
                  <a:pt x="48" y="4531"/>
                </a:cubicBezTo>
                <a:close/>
                <a:moveTo>
                  <a:pt x="48" y="4867"/>
                </a:moveTo>
                <a:lnTo>
                  <a:pt x="48" y="5011"/>
                </a:lnTo>
                <a:cubicBezTo>
                  <a:pt x="48" y="5024"/>
                  <a:pt x="38" y="5035"/>
                  <a:pt x="24" y="5035"/>
                </a:cubicBezTo>
                <a:cubicBezTo>
                  <a:pt x="11" y="5035"/>
                  <a:pt x="0" y="5024"/>
                  <a:pt x="0" y="5011"/>
                </a:cubicBezTo>
                <a:lnTo>
                  <a:pt x="0" y="4867"/>
                </a:lnTo>
                <a:cubicBezTo>
                  <a:pt x="0" y="4854"/>
                  <a:pt x="11" y="4843"/>
                  <a:pt x="24" y="4843"/>
                </a:cubicBezTo>
                <a:cubicBezTo>
                  <a:pt x="38" y="4843"/>
                  <a:pt x="48" y="4854"/>
                  <a:pt x="48" y="4867"/>
                </a:cubicBezTo>
                <a:close/>
                <a:moveTo>
                  <a:pt x="48" y="5203"/>
                </a:moveTo>
                <a:lnTo>
                  <a:pt x="48" y="5347"/>
                </a:lnTo>
                <a:cubicBezTo>
                  <a:pt x="48" y="5360"/>
                  <a:pt x="38" y="5371"/>
                  <a:pt x="24" y="5371"/>
                </a:cubicBezTo>
                <a:cubicBezTo>
                  <a:pt x="11" y="5371"/>
                  <a:pt x="0" y="5360"/>
                  <a:pt x="0" y="5347"/>
                </a:cubicBezTo>
                <a:lnTo>
                  <a:pt x="0" y="5203"/>
                </a:lnTo>
                <a:cubicBezTo>
                  <a:pt x="0" y="5190"/>
                  <a:pt x="11" y="5179"/>
                  <a:pt x="24" y="5179"/>
                </a:cubicBezTo>
                <a:cubicBezTo>
                  <a:pt x="38" y="5179"/>
                  <a:pt x="48" y="5190"/>
                  <a:pt x="48" y="5203"/>
                </a:cubicBezTo>
                <a:close/>
                <a:moveTo>
                  <a:pt x="48" y="5539"/>
                </a:moveTo>
                <a:lnTo>
                  <a:pt x="48" y="5683"/>
                </a:lnTo>
                <a:cubicBezTo>
                  <a:pt x="48" y="5696"/>
                  <a:pt x="38" y="5707"/>
                  <a:pt x="24" y="5707"/>
                </a:cubicBezTo>
                <a:cubicBezTo>
                  <a:pt x="11" y="5707"/>
                  <a:pt x="0" y="5696"/>
                  <a:pt x="0" y="5683"/>
                </a:cubicBezTo>
                <a:lnTo>
                  <a:pt x="0" y="5539"/>
                </a:lnTo>
                <a:cubicBezTo>
                  <a:pt x="0" y="5526"/>
                  <a:pt x="11" y="5515"/>
                  <a:pt x="24" y="5515"/>
                </a:cubicBezTo>
                <a:cubicBezTo>
                  <a:pt x="38" y="5515"/>
                  <a:pt x="48" y="5526"/>
                  <a:pt x="48" y="5539"/>
                </a:cubicBezTo>
                <a:close/>
                <a:moveTo>
                  <a:pt x="48" y="5875"/>
                </a:moveTo>
                <a:lnTo>
                  <a:pt x="48" y="6019"/>
                </a:lnTo>
                <a:cubicBezTo>
                  <a:pt x="48" y="6032"/>
                  <a:pt x="38" y="6043"/>
                  <a:pt x="24" y="6043"/>
                </a:cubicBezTo>
                <a:cubicBezTo>
                  <a:pt x="11" y="6043"/>
                  <a:pt x="0" y="6032"/>
                  <a:pt x="0" y="6019"/>
                </a:cubicBezTo>
                <a:lnTo>
                  <a:pt x="0" y="5875"/>
                </a:lnTo>
                <a:cubicBezTo>
                  <a:pt x="0" y="5862"/>
                  <a:pt x="11" y="5851"/>
                  <a:pt x="24" y="5851"/>
                </a:cubicBezTo>
                <a:cubicBezTo>
                  <a:pt x="38" y="5851"/>
                  <a:pt x="48" y="5862"/>
                  <a:pt x="48" y="5875"/>
                </a:cubicBezTo>
                <a:close/>
                <a:moveTo>
                  <a:pt x="48" y="6211"/>
                </a:moveTo>
                <a:lnTo>
                  <a:pt x="48" y="6355"/>
                </a:lnTo>
                <a:cubicBezTo>
                  <a:pt x="48" y="6368"/>
                  <a:pt x="38" y="6379"/>
                  <a:pt x="24" y="6379"/>
                </a:cubicBezTo>
                <a:cubicBezTo>
                  <a:pt x="11" y="6379"/>
                  <a:pt x="0" y="6368"/>
                  <a:pt x="0" y="6355"/>
                </a:cubicBezTo>
                <a:lnTo>
                  <a:pt x="0" y="6211"/>
                </a:lnTo>
                <a:cubicBezTo>
                  <a:pt x="0" y="6198"/>
                  <a:pt x="11" y="6187"/>
                  <a:pt x="24" y="6187"/>
                </a:cubicBezTo>
                <a:cubicBezTo>
                  <a:pt x="38" y="6187"/>
                  <a:pt x="48" y="6198"/>
                  <a:pt x="48" y="6211"/>
                </a:cubicBezTo>
                <a:close/>
                <a:moveTo>
                  <a:pt x="48" y="6547"/>
                </a:moveTo>
                <a:lnTo>
                  <a:pt x="48" y="6691"/>
                </a:lnTo>
                <a:cubicBezTo>
                  <a:pt x="48" y="6704"/>
                  <a:pt x="38" y="6715"/>
                  <a:pt x="24" y="6715"/>
                </a:cubicBezTo>
                <a:cubicBezTo>
                  <a:pt x="11" y="6715"/>
                  <a:pt x="0" y="6704"/>
                  <a:pt x="0" y="6691"/>
                </a:cubicBezTo>
                <a:lnTo>
                  <a:pt x="0" y="6547"/>
                </a:lnTo>
                <a:cubicBezTo>
                  <a:pt x="0" y="6534"/>
                  <a:pt x="11" y="6523"/>
                  <a:pt x="24" y="6523"/>
                </a:cubicBezTo>
                <a:cubicBezTo>
                  <a:pt x="38" y="6523"/>
                  <a:pt x="48" y="6534"/>
                  <a:pt x="48" y="6547"/>
                </a:cubicBezTo>
                <a:close/>
                <a:moveTo>
                  <a:pt x="48" y="6883"/>
                </a:moveTo>
                <a:lnTo>
                  <a:pt x="48" y="7027"/>
                </a:lnTo>
                <a:cubicBezTo>
                  <a:pt x="48" y="7040"/>
                  <a:pt x="38" y="7051"/>
                  <a:pt x="24" y="7051"/>
                </a:cubicBezTo>
                <a:cubicBezTo>
                  <a:pt x="11" y="7051"/>
                  <a:pt x="0" y="7040"/>
                  <a:pt x="0" y="7027"/>
                </a:cubicBezTo>
                <a:lnTo>
                  <a:pt x="0" y="6883"/>
                </a:lnTo>
                <a:cubicBezTo>
                  <a:pt x="0" y="6870"/>
                  <a:pt x="11" y="6859"/>
                  <a:pt x="24" y="6859"/>
                </a:cubicBezTo>
                <a:cubicBezTo>
                  <a:pt x="38" y="6859"/>
                  <a:pt x="48" y="6870"/>
                  <a:pt x="48" y="6883"/>
                </a:cubicBezTo>
                <a:close/>
                <a:moveTo>
                  <a:pt x="48" y="7219"/>
                </a:moveTo>
                <a:lnTo>
                  <a:pt x="48" y="7363"/>
                </a:lnTo>
                <a:cubicBezTo>
                  <a:pt x="48" y="7376"/>
                  <a:pt x="38" y="7387"/>
                  <a:pt x="24" y="7387"/>
                </a:cubicBezTo>
                <a:cubicBezTo>
                  <a:pt x="11" y="7387"/>
                  <a:pt x="0" y="7376"/>
                  <a:pt x="0" y="7363"/>
                </a:cubicBezTo>
                <a:lnTo>
                  <a:pt x="0" y="7219"/>
                </a:lnTo>
                <a:cubicBezTo>
                  <a:pt x="0" y="7206"/>
                  <a:pt x="11" y="7195"/>
                  <a:pt x="24" y="7195"/>
                </a:cubicBezTo>
                <a:cubicBezTo>
                  <a:pt x="38" y="7195"/>
                  <a:pt x="48" y="7206"/>
                  <a:pt x="48" y="7219"/>
                </a:cubicBezTo>
                <a:close/>
                <a:moveTo>
                  <a:pt x="48" y="7555"/>
                </a:moveTo>
                <a:lnTo>
                  <a:pt x="48" y="7699"/>
                </a:lnTo>
                <a:cubicBezTo>
                  <a:pt x="48" y="7712"/>
                  <a:pt x="38" y="7723"/>
                  <a:pt x="24" y="7723"/>
                </a:cubicBezTo>
                <a:cubicBezTo>
                  <a:pt x="11" y="7723"/>
                  <a:pt x="0" y="7712"/>
                  <a:pt x="0" y="7699"/>
                </a:cubicBezTo>
                <a:lnTo>
                  <a:pt x="0" y="7555"/>
                </a:lnTo>
                <a:cubicBezTo>
                  <a:pt x="0" y="7542"/>
                  <a:pt x="11" y="7531"/>
                  <a:pt x="24" y="7531"/>
                </a:cubicBezTo>
                <a:cubicBezTo>
                  <a:pt x="38" y="7531"/>
                  <a:pt x="48" y="7542"/>
                  <a:pt x="48" y="7555"/>
                </a:cubicBezTo>
                <a:close/>
                <a:moveTo>
                  <a:pt x="35" y="7830"/>
                </a:moveTo>
                <a:lnTo>
                  <a:pt x="158" y="7756"/>
                </a:lnTo>
                <a:cubicBezTo>
                  <a:pt x="169" y="7749"/>
                  <a:pt x="184" y="7752"/>
                  <a:pt x="191" y="7764"/>
                </a:cubicBezTo>
                <a:cubicBezTo>
                  <a:pt x="198" y="7775"/>
                  <a:pt x="194" y="7790"/>
                  <a:pt x="183" y="7797"/>
                </a:cubicBezTo>
                <a:lnTo>
                  <a:pt x="60" y="7871"/>
                </a:lnTo>
                <a:cubicBezTo>
                  <a:pt x="48" y="7878"/>
                  <a:pt x="34" y="7874"/>
                  <a:pt x="27" y="7863"/>
                </a:cubicBezTo>
                <a:cubicBezTo>
                  <a:pt x="20" y="7852"/>
                  <a:pt x="23" y="7837"/>
                  <a:pt x="35" y="7830"/>
                </a:cubicBezTo>
                <a:close/>
                <a:moveTo>
                  <a:pt x="322" y="7656"/>
                </a:moveTo>
                <a:lnTo>
                  <a:pt x="445" y="7582"/>
                </a:lnTo>
                <a:cubicBezTo>
                  <a:pt x="457" y="7575"/>
                  <a:pt x="472" y="7579"/>
                  <a:pt x="478" y="7590"/>
                </a:cubicBezTo>
                <a:cubicBezTo>
                  <a:pt x="485" y="7601"/>
                  <a:pt x="482" y="7616"/>
                  <a:pt x="470" y="7623"/>
                </a:cubicBezTo>
                <a:lnTo>
                  <a:pt x="347" y="7697"/>
                </a:lnTo>
                <a:cubicBezTo>
                  <a:pt x="336" y="7704"/>
                  <a:pt x="321" y="7701"/>
                  <a:pt x="314" y="7689"/>
                </a:cubicBezTo>
                <a:cubicBezTo>
                  <a:pt x="307" y="7678"/>
                  <a:pt x="311" y="7663"/>
                  <a:pt x="322" y="7656"/>
                </a:cubicBezTo>
                <a:close/>
                <a:moveTo>
                  <a:pt x="610" y="7482"/>
                </a:moveTo>
                <a:lnTo>
                  <a:pt x="733" y="7408"/>
                </a:lnTo>
                <a:cubicBezTo>
                  <a:pt x="744" y="7401"/>
                  <a:pt x="759" y="7405"/>
                  <a:pt x="766" y="7416"/>
                </a:cubicBezTo>
                <a:cubicBezTo>
                  <a:pt x="773" y="7427"/>
                  <a:pt x="769" y="7442"/>
                  <a:pt x="758" y="7449"/>
                </a:cubicBezTo>
                <a:lnTo>
                  <a:pt x="635" y="7523"/>
                </a:lnTo>
                <a:cubicBezTo>
                  <a:pt x="623" y="7530"/>
                  <a:pt x="609" y="7527"/>
                  <a:pt x="602" y="7515"/>
                </a:cubicBezTo>
                <a:cubicBezTo>
                  <a:pt x="595" y="7504"/>
                  <a:pt x="598" y="7489"/>
                  <a:pt x="610" y="7482"/>
                </a:cubicBezTo>
                <a:close/>
                <a:moveTo>
                  <a:pt x="897" y="7308"/>
                </a:moveTo>
                <a:lnTo>
                  <a:pt x="1020" y="7234"/>
                </a:lnTo>
                <a:cubicBezTo>
                  <a:pt x="1032" y="7227"/>
                  <a:pt x="1047" y="7231"/>
                  <a:pt x="1053" y="7242"/>
                </a:cubicBezTo>
                <a:cubicBezTo>
                  <a:pt x="1060" y="7253"/>
                  <a:pt x="1057" y="7268"/>
                  <a:pt x="1045" y="7275"/>
                </a:cubicBezTo>
                <a:lnTo>
                  <a:pt x="922" y="7350"/>
                </a:lnTo>
                <a:cubicBezTo>
                  <a:pt x="911" y="7356"/>
                  <a:pt x="896" y="7353"/>
                  <a:pt x="889" y="7341"/>
                </a:cubicBezTo>
                <a:cubicBezTo>
                  <a:pt x="882" y="7330"/>
                  <a:pt x="886" y="7315"/>
                  <a:pt x="897" y="7308"/>
                </a:cubicBezTo>
                <a:close/>
                <a:moveTo>
                  <a:pt x="1185" y="7135"/>
                </a:moveTo>
                <a:lnTo>
                  <a:pt x="1308" y="7060"/>
                </a:lnTo>
                <a:cubicBezTo>
                  <a:pt x="1319" y="7053"/>
                  <a:pt x="1334" y="7057"/>
                  <a:pt x="1341" y="7068"/>
                </a:cubicBezTo>
                <a:cubicBezTo>
                  <a:pt x="1348" y="7079"/>
                  <a:pt x="1344" y="7094"/>
                  <a:pt x="1333" y="7101"/>
                </a:cubicBezTo>
                <a:lnTo>
                  <a:pt x="1210" y="7176"/>
                </a:lnTo>
                <a:cubicBezTo>
                  <a:pt x="1198" y="7182"/>
                  <a:pt x="1183" y="7179"/>
                  <a:pt x="1177" y="7167"/>
                </a:cubicBezTo>
                <a:cubicBezTo>
                  <a:pt x="1170" y="7156"/>
                  <a:pt x="1173" y="7141"/>
                  <a:pt x="1185" y="7135"/>
                </a:cubicBezTo>
                <a:close/>
                <a:moveTo>
                  <a:pt x="1472" y="6961"/>
                </a:moveTo>
                <a:lnTo>
                  <a:pt x="1595" y="6886"/>
                </a:lnTo>
                <a:cubicBezTo>
                  <a:pt x="1607" y="6879"/>
                  <a:pt x="1622" y="6883"/>
                  <a:pt x="1628" y="6894"/>
                </a:cubicBezTo>
                <a:cubicBezTo>
                  <a:pt x="1635" y="6906"/>
                  <a:pt x="1632" y="6920"/>
                  <a:pt x="1620" y="6927"/>
                </a:cubicBezTo>
                <a:lnTo>
                  <a:pt x="1497" y="7002"/>
                </a:lnTo>
                <a:cubicBezTo>
                  <a:pt x="1486" y="7009"/>
                  <a:pt x="1471" y="7005"/>
                  <a:pt x="1464" y="6994"/>
                </a:cubicBezTo>
                <a:cubicBezTo>
                  <a:pt x="1457" y="6982"/>
                  <a:pt x="1461" y="6967"/>
                  <a:pt x="1472" y="6961"/>
                </a:cubicBezTo>
                <a:close/>
                <a:moveTo>
                  <a:pt x="1760" y="6787"/>
                </a:moveTo>
                <a:lnTo>
                  <a:pt x="1883" y="6712"/>
                </a:lnTo>
                <a:cubicBezTo>
                  <a:pt x="1894" y="6705"/>
                  <a:pt x="1909" y="6709"/>
                  <a:pt x="1916" y="6720"/>
                </a:cubicBezTo>
                <a:cubicBezTo>
                  <a:pt x="1923" y="6732"/>
                  <a:pt x="1919" y="6746"/>
                  <a:pt x="1908" y="6753"/>
                </a:cubicBezTo>
                <a:lnTo>
                  <a:pt x="1785" y="6828"/>
                </a:lnTo>
                <a:cubicBezTo>
                  <a:pt x="1773" y="6835"/>
                  <a:pt x="1758" y="6831"/>
                  <a:pt x="1752" y="6820"/>
                </a:cubicBezTo>
                <a:cubicBezTo>
                  <a:pt x="1745" y="6808"/>
                  <a:pt x="1748" y="6794"/>
                  <a:pt x="1760" y="6787"/>
                </a:cubicBezTo>
                <a:close/>
                <a:moveTo>
                  <a:pt x="2047" y="6613"/>
                </a:moveTo>
                <a:lnTo>
                  <a:pt x="2170" y="6538"/>
                </a:lnTo>
                <a:cubicBezTo>
                  <a:pt x="2182" y="6531"/>
                  <a:pt x="2197" y="6535"/>
                  <a:pt x="2203" y="6546"/>
                </a:cubicBezTo>
                <a:cubicBezTo>
                  <a:pt x="2210" y="6558"/>
                  <a:pt x="2207" y="6572"/>
                  <a:pt x="2195" y="6579"/>
                </a:cubicBezTo>
                <a:lnTo>
                  <a:pt x="2072" y="6654"/>
                </a:lnTo>
                <a:cubicBezTo>
                  <a:pt x="2061" y="6661"/>
                  <a:pt x="2046" y="6657"/>
                  <a:pt x="2039" y="6646"/>
                </a:cubicBezTo>
                <a:cubicBezTo>
                  <a:pt x="2032" y="6634"/>
                  <a:pt x="2036" y="6620"/>
                  <a:pt x="2047" y="6613"/>
                </a:cubicBezTo>
                <a:close/>
                <a:moveTo>
                  <a:pt x="2335" y="6439"/>
                </a:moveTo>
                <a:lnTo>
                  <a:pt x="2458" y="6364"/>
                </a:lnTo>
                <a:cubicBezTo>
                  <a:pt x="2469" y="6357"/>
                  <a:pt x="2484" y="6361"/>
                  <a:pt x="2491" y="6372"/>
                </a:cubicBezTo>
                <a:cubicBezTo>
                  <a:pt x="2498" y="6384"/>
                  <a:pt x="2494" y="6399"/>
                  <a:pt x="2483" y="6405"/>
                </a:cubicBezTo>
                <a:lnTo>
                  <a:pt x="2360" y="6480"/>
                </a:lnTo>
                <a:cubicBezTo>
                  <a:pt x="2348" y="6487"/>
                  <a:pt x="2333" y="6483"/>
                  <a:pt x="2327" y="6472"/>
                </a:cubicBezTo>
                <a:cubicBezTo>
                  <a:pt x="2320" y="6460"/>
                  <a:pt x="2323" y="6446"/>
                  <a:pt x="2335" y="6439"/>
                </a:cubicBezTo>
                <a:close/>
                <a:moveTo>
                  <a:pt x="2622" y="6265"/>
                </a:moveTo>
                <a:lnTo>
                  <a:pt x="2745" y="6190"/>
                </a:lnTo>
                <a:cubicBezTo>
                  <a:pt x="2757" y="6184"/>
                  <a:pt x="2771" y="6187"/>
                  <a:pt x="2778" y="6199"/>
                </a:cubicBezTo>
                <a:cubicBezTo>
                  <a:pt x="2785" y="6210"/>
                  <a:pt x="2782" y="6225"/>
                  <a:pt x="2770" y="6231"/>
                </a:cubicBezTo>
                <a:lnTo>
                  <a:pt x="2647" y="6306"/>
                </a:lnTo>
                <a:cubicBezTo>
                  <a:pt x="2636" y="6313"/>
                  <a:pt x="2621" y="6309"/>
                  <a:pt x="2614" y="6298"/>
                </a:cubicBezTo>
                <a:cubicBezTo>
                  <a:pt x="2607" y="6287"/>
                  <a:pt x="2611" y="6272"/>
                  <a:pt x="2622" y="6265"/>
                </a:cubicBezTo>
                <a:close/>
                <a:moveTo>
                  <a:pt x="2910" y="6091"/>
                </a:moveTo>
                <a:lnTo>
                  <a:pt x="3033" y="6017"/>
                </a:lnTo>
                <a:cubicBezTo>
                  <a:pt x="3044" y="6010"/>
                  <a:pt x="3059" y="6013"/>
                  <a:pt x="3066" y="6025"/>
                </a:cubicBezTo>
                <a:cubicBezTo>
                  <a:pt x="3073" y="6036"/>
                  <a:pt x="3069" y="6051"/>
                  <a:pt x="3058" y="6058"/>
                </a:cubicBezTo>
                <a:lnTo>
                  <a:pt x="2935" y="6132"/>
                </a:lnTo>
                <a:cubicBezTo>
                  <a:pt x="2923" y="6139"/>
                  <a:pt x="2908" y="6135"/>
                  <a:pt x="2902" y="6124"/>
                </a:cubicBezTo>
                <a:cubicBezTo>
                  <a:pt x="2895" y="6113"/>
                  <a:pt x="2898" y="6098"/>
                  <a:pt x="2910" y="6091"/>
                </a:cubicBezTo>
                <a:close/>
                <a:moveTo>
                  <a:pt x="3197" y="5917"/>
                </a:moveTo>
                <a:lnTo>
                  <a:pt x="3320" y="5843"/>
                </a:lnTo>
                <a:cubicBezTo>
                  <a:pt x="3332" y="5836"/>
                  <a:pt x="3346" y="5839"/>
                  <a:pt x="3353" y="5851"/>
                </a:cubicBezTo>
                <a:cubicBezTo>
                  <a:pt x="3360" y="5862"/>
                  <a:pt x="3357" y="5877"/>
                  <a:pt x="3345" y="5884"/>
                </a:cubicBezTo>
                <a:lnTo>
                  <a:pt x="3222" y="5958"/>
                </a:lnTo>
                <a:cubicBezTo>
                  <a:pt x="3211" y="5965"/>
                  <a:pt x="3196" y="5961"/>
                  <a:pt x="3189" y="5950"/>
                </a:cubicBezTo>
                <a:cubicBezTo>
                  <a:pt x="3182" y="5939"/>
                  <a:pt x="3186" y="5924"/>
                  <a:pt x="3197" y="5917"/>
                </a:cubicBezTo>
                <a:close/>
                <a:moveTo>
                  <a:pt x="3485" y="5743"/>
                </a:moveTo>
                <a:lnTo>
                  <a:pt x="3608" y="5669"/>
                </a:lnTo>
                <a:cubicBezTo>
                  <a:pt x="3619" y="5662"/>
                  <a:pt x="3634" y="5665"/>
                  <a:pt x="3641" y="5677"/>
                </a:cubicBezTo>
                <a:cubicBezTo>
                  <a:pt x="3648" y="5688"/>
                  <a:pt x="3644" y="5703"/>
                  <a:pt x="3633" y="5710"/>
                </a:cubicBezTo>
                <a:lnTo>
                  <a:pt x="3509" y="5784"/>
                </a:lnTo>
                <a:cubicBezTo>
                  <a:pt x="3498" y="5791"/>
                  <a:pt x="3483" y="5788"/>
                  <a:pt x="3477" y="5776"/>
                </a:cubicBezTo>
                <a:cubicBezTo>
                  <a:pt x="3470" y="5765"/>
                  <a:pt x="3473" y="5750"/>
                  <a:pt x="3485" y="5743"/>
                </a:cubicBezTo>
                <a:close/>
                <a:moveTo>
                  <a:pt x="3772" y="5569"/>
                </a:moveTo>
                <a:lnTo>
                  <a:pt x="3895" y="5495"/>
                </a:lnTo>
                <a:cubicBezTo>
                  <a:pt x="3907" y="5488"/>
                  <a:pt x="3921" y="5492"/>
                  <a:pt x="3928" y="5503"/>
                </a:cubicBezTo>
                <a:cubicBezTo>
                  <a:pt x="3935" y="5514"/>
                  <a:pt x="3932" y="5529"/>
                  <a:pt x="3920" y="5536"/>
                </a:cubicBezTo>
                <a:lnTo>
                  <a:pt x="3797" y="5610"/>
                </a:lnTo>
                <a:cubicBezTo>
                  <a:pt x="3786" y="5617"/>
                  <a:pt x="3771" y="5614"/>
                  <a:pt x="3764" y="5602"/>
                </a:cubicBezTo>
                <a:cubicBezTo>
                  <a:pt x="3757" y="5591"/>
                  <a:pt x="3761" y="5576"/>
                  <a:pt x="3772" y="5569"/>
                </a:cubicBezTo>
                <a:close/>
                <a:moveTo>
                  <a:pt x="4060" y="5395"/>
                </a:moveTo>
                <a:lnTo>
                  <a:pt x="4183" y="5321"/>
                </a:lnTo>
                <a:cubicBezTo>
                  <a:pt x="4194" y="5314"/>
                  <a:pt x="4209" y="5318"/>
                  <a:pt x="4216" y="5329"/>
                </a:cubicBezTo>
                <a:cubicBezTo>
                  <a:pt x="4223" y="5340"/>
                  <a:pt x="4219" y="5355"/>
                  <a:pt x="4208" y="5362"/>
                </a:cubicBezTo>
                <a:lnTo>
                  <a:pt x="4084" y="5436"/>
                </a:lnTo>
                <a:cubicBezTo>
                  <a:pt x="4073" y="5443"/>
                  <a:pt x="4058" y="5440"/>
                  <a:pt x="4052" y="5428"/>
                </a:cubicBezTo>
                <a:cubicBezTo>
                  <a:pt x="4045" y="5417"/>
                  <a:pt x="4048" y="5402"/>
                  <a:pt x="4060" y="5395"/>
                </a:cubicBezTo>
                <a:close/>
                <a:moveTo>
                  <a:pt x="4347" y="5221"/>
                </a:moveTo>
                <a:lnTo>
                  <a:pt x="4470" y="5147"/>
                </a:lnTo>
                <a:cubicBezTo>
                  <a:pt x="4482" y="5140"/>
                  <a:pt x="4496" y="5144"/>
                  <a:pt x="4503" y="5155"/>
                </a:cubicBezTo>
                <a:cubicBezTo>
                  <a:pt x="4510" y="5166"/>
                  <a:pt x="4507" y="5181"/>
                  <a:pt x="4495" y="5188"/>
                </a:cubicBezTo>
                <a:lnTo>
                  <a:pt x="4372" y="5263"/>
                </a:lnTo>
                <a:cubicBezTo>
                  <a:pt x="4361" y="5269"/>
                  <a:pt x="4346" y="5266"/>
                  <a:pt x="4339" y="5254"/>
                </a:cubicBezTo>
                <a:cubicBezTo>
                  <a:pt x="4332" y="5243"/>
                  <a:pt x="4336" y="5228"/>
                  <a:pt x="4347" y="5221"/>
                </a:cubicBezTo>
                <a:close/>
                <a:moveTo>
                  <a:pt x="4635" y="5048"/>
                </a:moveTo>
                <a:lnTo>
                  <a:pt x="4758" y="4973"/>
                </a:lnTo>
                <a:cubicBezTo>
                  <a:pt x="4769" y="4966"/>
                  <a:pt x="4784" y="4970"/>
                  <a:pt x="4791" y="4981"/>
                </a:cubicBezTo>
                <a:cubicBezTo>
                  <a:pt x="4798" y="4992"/>
                  <a:pt x="4794" y="5007"/>
                  <a:pt x="4783" y="5014"/>
                </a:cubicBezTo>
                <a:lnTo>
                  <a:pt x="4659" y="5089"/>
                </a:lnTo>
                <a:cubicBezTo>
                  <a:pt x="4648" y="5095"/>
                  <a:pt x="4633" y="5092"/>
                  <a:pt x="4626" y="5081"/>
                </a:cubicBezTo>
                <a:cubicBezTo>
                  <a:pt x="4620" y="5069"/>
                  <a:pt x="4623" y="5054"/>
                  <a:pt x="4635" y="5048"/>
                </a:cubicBezTo>
                <a:close/>
                <a:moveTo>
                  <a:pt x="4922" y="4874"/>
                </a:moveTo>
                <a:lnTo>
                  <a:pt x="5045" y="4799"/>
                </a:lnTo>
                <a:cubicBezTo>
                  <a:pt x="5057" y="4792"/>
                  <a:pt x="5071" y="4796"/>
                  <a:pt x="5078" y="4807"/>
                </a:cubicBezTo>
                <a:cubicBezTo>
                  <a:pt x="5085" y="4819"/>
                  <a:pt x="5081" y="4833"/>
                  <a:pt x="5070" y="4840"/>
                </a:cubicBezTo>
                <a:lnTo>
                  <a:pt x="4947" y="4915"/>
                </a:lnTo>
                <a:cubicBezTo>
                  <a:pt x="4936" y="4922"/>
                  <a:pt x="4921" y="4918"/>
                  <a:pt x="4914" y="4907"/>
                </a:cubicBezTo>
                <a:cubicBezTo>
                  <a:pt x="4907" y="4895"/>
                  <a:pt x="4911" y="4881"/>
                  <a:pt x="4922" y="4874"/>
                </a:cubicBezTo>
                <a:close/>
                <a:moveTo>
                  <a:pt x="5210" y="4700"/>
                </a:moveTo>
                <a:lnTo>
                  <a:pt x="5333" y="4625"/>
                </a:lnTo>
                <a:cubicBezTo>
                  <a:pt x="5344" y="4618"/>
                  <a:pt x="5359" y="4622"/>
                  <a:pt x="5366" y="4633"/>
                </a:cubicBezTo>
                <a:cubicBezTo>
                  <a:pt x="5373" y="4645"/>
                  <a:pt x="5369" y="4659"/>
                  <a:pt x="5358" y="4666"/>
                </a:cubicBezTo>
                <a:lnTo>
                  <a:pt x="5234" y="4741"/>
                </a:lnTo>
                <a:cubicBezTo>
                  <a:pt x="5223" y="4748"/>
                  <a:pt x="5208" y="4744"/>
                  <a:pt x="5201" y="4733"/>
                </a:cubicBezTo>
                <a:cubicBezTo>
                  <a:pt x="5195" y="4721"/>
                  <a:pt x="5198" y="4707"/>
                  <a:pt x="5210" y="4700"/>
                </a:cubicBezTo>
                <a:close/>
                <a:moveTo>
                  <a:pt x="5497" y="4526"/>
                </a:moveTo>
                <a:lnTo>
                  <a:pt x="5620" y="4451"/>
                </a:lnTo>
                <a:cubicBezTo>
                  <a:pt x="5632" y="4444"/>
                  <a:pt x="5646" y="4448"/>
                  <a:pt x="5653" y="4459"/>
                </a:cubicBezTo>
                <a:cubicBezTo>
                  <a:pt x="5660" y="4471"/>
                  <a:pt x="5656" y="4485"/>
                  <a:pt x="5645" y="4492"/>
                </a:cubicBezTo>
                <a:lnTo>
                  <a:pt x="5522" y="4567"/>
                </a:lnTo>
                <a:cubicBezTo>
                  <a:pt x="5511" y="4574"/>
                  <a:pt x="5496" y="4570"/>
                  <a:pt x="5489" y="4559"/>
                </a:cubicBezTo>
                <a:cubicBezTo>
                  <a:pt x="5482" y="4547"/>
                  <a:pt x="5486" y="4533"/>
                  <a:pt x="5497" y="4526"/>
                </a:cubicBezTo>
                <a:close/>
                <a:moveTo>
                  <a:pt x="5785" y="4352"/>
                </a:moveTo>
                <a:lnTo>
                  <a:pt x="5908" y="4277"/>
                </a:lnTo>
                <a:cubicBezTo>
                  <a:pt x="5919" y="4271"/>
                  <a:pt x="5934" y="4274"/>
                  <a:pt x="5941" y="4285"/>
                </a:cubicBezTo>
                <a:cubicBezTo>
                  <a:pt x="5948" y="4297"/>
                  <a:pt x="5944" y="4312"/>
                  <a:pt x="5933" y="4318"/>
                </a:cubicBezTo>
                <a:lnTo>
                  <a:pt x="5809" y="4393"/>
                </a:lnTo>
                <a:cubicBezTo>
                  <a:pt x="5798" y="4400"/>
                  <a:pt x="5783" y="4396"/>
                  <a:pt x="5776" y="4385"/>
                </a:cubicBezTo>
                <a:cubicBezTo>
                  <a:pt x="5770" y="4374"/>
                  <a:pt x="5773" y="4359"/>
                  <a:pt x="5785" y="4352"/>
                </a:cubicBezTo>
                <a:close/>
                <a:moveTo>
                  <a:pt x="6072" y="4178"/>
                </a:moveTo>
                <a:lnTo>
                  <a:pt x="6195" y="4103"/>
                </a:lnTo>
                <a:cubicBezTo>
                  <a:pt x="6207" y="4097"/>
                  <a:pt x="6221" y="4100"/>
                  <a:pt x="6228" y="4112"/>
                </a:cubicBezTo>
                <a:cubicBezTo>
                  <a:pt x="6235" y="4123"/>
                  <a:pt x="6231" y="4138"/>
                  <a:pt x="6220" y="4145"/>
                </a:cubicBezTo>
                <a:lnTo>
                  <a:pt x="6097" y="4219"/>
                </a:lnTo>
                <a:cubicBezTo>
                  <a:pt x="6086" y="4226"/>
                  <a:pt x="6071" y="4222"/>
                  <a:pt x="6064" y="4211"/>
                </a:cubicBezTo>
                <a:cubicBezTo>
                  <a:pt x="6057" y="4200"/>
                  <a:pt x="6061" y="4185"/>
                  <a:pt x="6072" y="4178"/>
                </a:cubicBezTo>
                <a:close/>
                <a:moveTo>
                  <a:pt x="6360" y="4004"/>
                </a:moveTo>
                <a:lnTo>
                  <a:pt x="6483" y="3930"/>
                </a:lnTo>
                <a:cubicBezTo>
                  <a:pt x="6494" y="3923"/>
                  <a:pt x="6509" y="3926"/>
                  <a:pt x="6516" y="3938"/>
                </a:cubicBezTo>
                <a:cubicBezTo>
                  <a:pt x="6523" y="3949"/>
                  <a:pt x="6519" y="3964"/>
                  <a:pt x="6508" y="3971"/>
                </a:cubicBezTo>
                <a:lnTo>
                  <a:pt x="6384" y="4045"/>
                </a:lnTo>
                <a:cubicBezTo>
                  <a:pt x="6373" y="4052"/>
                  <a:pt x="6358" y="4048"/>
                  <a:pt x="6351" y="4037"/>
                </a:cubicBezTo>
                <a:cubicBezTo>
                  <a:pt x="6345" y="4026"/>
                  <a:pt x="6348" y="4011"/>
                  <a:pt x="6360" y="4004"/>
                </a:cubicBezTo>
                <a:close/>
              </a:path>
            </a:pathLst>
          </a:custGeom>
          <a:solidFill>
            <a:srgbClr val="000000"/>
          </a:solidFill>
          <a:ln w="9525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798" name="Freeform 70"/>
          <p:cNvSpPr>
            <a:spLocks noEditPoints="1"/>
          </p:cNvSpPr>
          <p:nvPr/>
        </p:nvSpPr>
        <p:spPr bwMode="auto">
          <a:xfrm>
            <a:off x="1947863" y="4041775"/>
            <a:ext cx="2586038" cy="133350"/>
          </a:xfrm>
          <a:custGeom>
            <a:avLst/>
            <a:gdLst/>
            <a:ahLst/>
            <a:cxnLst>
              <a:cxn ang="0">
                <a:pos x="24" y="87"/>
              </a:cxn>
              <a:cxn ang="0">
                <a:pos x="4297" y="87"/>
              </a:cxn>
              <a:cxn ang="0">
                <a:pos x="4321" y="111"/>
              </a:cxn>
              <a:cxn ang="0">
                <a:pos x="4297" y="135"/>
              </a:cxn>
              <a:cxn ang="0">
                <a:pos x="24" y="135"/>
              </a:cxn>
              <a:cxn ang="0">
                <a:pos x="0" y="111"/>
              </a:cxn>
              <a:cxn ang="0">
                <a:pos x="24" y="87"/>
              </a:cxn>
              <a:cxn ang="0">
                <a:pos x="4165" y="7"/>
              </a:cxn>
              <a:cxn ang="0">
                <a:pos x="4345" y="111"/>
              </a:cxn>
              <a:cxn ang="0">
                <a:pos x="4165" y="216"/>
              </a:cxn>
              <a:cxn ang="0">
                <a:pos x="4132" y="208"/>
              </a:cxn>
              <a:cxn ang="0">
                <a:pos x="4141" y="175"/>
              </a:cxn>
              <a:cxn ang="0">
                <a:pos x="4285" y="91"/>
              </a:cxn>
              <a:cxn ang="0">
                <a:pos x="4285" y="132"/>
              </a:cxn>
              <a:cxn ang="0">
                <a:pos x="4141" y="48"/>
              </a:cxn>
              <a:cxn ang="0">
                <a:pos x="4132" y="15"/>
              </a:cxn>
              <a:cxn ang="0">
                <a:pos x="4165" y="7"/>
              </a:cxn>
            </a:cxnLst>
            <a:rect l="0" t="0" r="r" b="b"/>
            <a:pathLst>
              <a:path w="4345" h="223">
                <a:moveTo>
                  <a:pt x="24" y="87"/>
                </a:moveTo>
                <a:lnTo>
                  <a:pt x="4297" y="87"/>
                </a:lnTo>
                <a:cubicBezTo>
                  <a:pt x="4310" y="87"/>
                  <a:pt x="4321" y="98"/>
                  <a:pt x="4321" y="111"/>
                </a:cubicBezTo>
                <a:cubicBezTo>
                  <a:pt x="4321" y="125"/>
                  <a:pt x="4310" y="135"/>
                  <a:pt x="4297" y="135"/>
                </a:cubicBezTo>
                <a:lnTo>
                  <a:pt x="24" y="135"/>
                </a:lnTo>
                <a:cubicBezTo>
                  <a:pt x="11" y="135"/>
                  <a:pt x="0" y="125"/>
                  <a:pt x="0" y="111"/>
                </a:cubicBezTo>
                <a:cubicBezTo>
                  <a:pt x="0" y="98"/>
                  <a:pt x="11" y="87"/>
                  <a:pt x="24" y="87"/>
                </a:cubicBezTo>
                <a:close/>
                <a:moveTo>
                  <a:pt x="4165" y="7"/>
                </a:moveTo>
                <a:lnTo>
                  <a:pt x="4345" y="111"/>
                </a:lnTo>
                <a:lnTo>
                  <a:pt x="4165" y="216"/>
                </a:lnTo>
                <a:cubicBezTo>
                  <a:pt x="4154" y="223"/>
                  <a:pt x="4139" y="219"/>
                  <a:pt x="4132" y="208"/>
                </a:cubicBezTo>
                <a:cubicBezTo>
                  <a:pt x="4126" y="196"/>
                  <a:pt x="4129" y="181"/>
                  <a:pt x="4141" y="175"/>
                </a:cubicBezTo>
                <a:lnTo>
                  <a:pt x="4285" y="91"/>
                </a:lnTo>
                <a:lnTo>
                  <a:pt x="4285" y="132"/>
                </a:lnTo>
                <a:lnTo>
                  <a:pt x="4141" y="48"/>
                </a:lnTo>
                <a:cubicBezTo>
                  <a:pt x="4129" y="42"/>
                  <a:pt x="4126" y="27"/>
                  <a:pt x="4132" y="15"/>
                </a:cubicBezTo>
                <a:cubicBezTo>
                  <a:pt x="4139" y="4"/>
                  <a:pt x="4154" y="0"/>
                  <a:pt x="4165" y="7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799" name="Freeform 71"/>
          <p:cNvSpPr>
            <a:spLocks noEditPoints="1"/>
          </p:cNvSpPr>
          <p:nvPr/>
        </p:nvSpPr>
        <p:spPr bwMode="auto">
          <a:xfrm>
            <a:off x="673100" y="1774825"/>
            <a:ext cx="1304925" cy="2351088"/>
          </a:xfrm>
          <a:custGeom>
            <a:avLst/>
            <a:gdLst/>
            <a:ahLst/>
            <a:cxnLst>
              <a:cxn ang="0">
                <a:pos x="2144" y="3932"/>
              </a:cxn>
              <a:cxn ang="0">
                <a:pos x="7" y="54"/>
              </a:cxn>
              <a:cxn ang="0">
                <a:pos x="17" y="21"/>
              </a:cxn>
              <a:cxn ang="0">
                <a:pos x="49" y="31"/>
              </a:cxn>
              <a:cxn ang="0">
                <a:pos x="2186" y="3909"/>
              </a:cxn>
              <a:cxn ang="0">
                <a:pos x="2177" y="3941"/>
              </a:cxn>
              <a:cxn ang="0">
                <a:pos x="2144" y="3932"/>
              </a:cxn>
              <a:cxn ang="0">
                <a:pos x="0" y="208"/>
              </a:cxn>
              <a:cxn ang="0">
                <a:pos x="5" y="0"/>
              </a:cxn>
              <a:cxn ang="0">
                <a:pos x="184" y="107"/>
              </a:cxn>
              <a:cxn ang="0">
                <a:pos x="192" y="140"/>
              </a:cxn>
              <a:cxn ang="0">
                <a:pos x="159" y="148"/>
              </a:cxn>
              <a:cxn ang="0">
                <a:pos x="16" y="63"/>
              </a:cxn>
              <a:cxn ang="0">
                <a:pos x="52" y="43"/>
              </a:cxn>
              <a:cxn ang="0">
                <a:pos x="48" y="209"/>
              </a:cxn>
              <a:cxn ang="0">
                <a:pos x="24" y="233"/>
              </a:cxn>
              <a:cxn ang="0">
                <a:pos x="0" y="208"/>
              </a:cxn>
            </a:cxnLst>
            <a:rect l="0" t="0" r="r" b="b"/>
            <a:pathLst>
              <a:path w="2193" h="3948">
                <a:moveTo>
                  <a:pt x="2144" y="3932"/>
                </a:moveTo>
                <a:lnTo>
                  <a:pt x="7" y="54"/>
                </a:lnTo>
                <a:cubicBezTo>
                  <a:pt x="1" y="42"/>
                  <a:pt x="5" y="27"/>
                  <a:pt x="17" y="21"/>
                </a:cubicBezTo>
                <a:cubicBezTo>
                  <a:pt x="28" y="15"/>
                  <a:pt x="43" y="19"/>
                  <a:pt x="49" y="31"/>
                </a:cubicBezTo>
                <a:lnTo>
                  <a:pt x="2186" y="3909"/>
                </a:lnTo>
                <a:cubicBezTo>
                  <a:pt x="2193" y="3920"/>
                  <a:pt x="2189" y="3935"/>
                  <a:pt x="2177" y="3941"/>
                </a:cubicBezTo>
                <a:cubicBezTo>
                  <a:pt x="2165" y="3948"/>
                  <a:pt x="2151" y="3944"/>
                  <a:pt x="2144" y="3932"/>
                </a:cubicBezTo>
                <a:close/>
                <a:moveTo>
                  <a:pt x="0" y="208"/>
                </a:moveTo>
                <a:lnTo>
                  <a:pt x="5" y="0"/>
                </a:lnTo>
                <a:lnTo>
                  <a:pt x="184" y="107"/>
                </a:lnTo>
                <a:cubicBezTo>
                  <a:pt x="195" y="114"/>
                  <a:pt x="199" y="129"/>
                  <a:pt x="192" y="140"/>
                </a:cubicBezTo>
                <a:cubicBezTo>
                  <a:pt x="185" y="151"/>
                  <a:pt x="171" y="155"/>
                  <a:pt x="159" y="148"/>
                </a:cubicBezTo>
                <a:lnTo>
                  <a:pt x="16" y="63"/>
                </a:lnTo>
                <a:lnTo>
                  <a:pt x="52" y="43"/>
                </a:lnTo>
                <a:lnTo>
                  <a:pt x="48" y="209"/>
                </a:lnTo>
                <a:cubicBezTo>
                  <a:pt x="48" y="223"/>
                  <a:pt x="37" y="233"/>
                  <a:pt x="24" y="233"/>
                </a:cubicBezTo>
                <a:cubicBezTo>
                  <a:pt x="10" y="232"/>
                  <a:pt x="0" y="221"/>
                  <a:pt x="0" y="208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00" name="Freeform 72"/>
          <p:cNvSpPr>
            <a:spLocks/>
          </p:cNvSpPr>
          <p:nvPr/>
        </p:nvSpPr>
        <p:spPr bwMode="auto">
          <a:xfrm>
            <a:off x="684212" y="2522538"/>
            <a:ext cx="2135188" cy="3935413"/>
          </a:xfrm>
          <a:custGeom>
            <a:avLst/>
            <a:gdLst/>
            <a:ahLst/>
            <a:cxnLst>
              <a:cxn ang="0">
                <a:pos x="3545" y="2667"/>
              </a:cxn>
              <a:cxn ang="0">
                <a:pos x="729" y="43"/>
              </a:cxn>
              <a:cxn ang="0">
                <a:pos x="769" y="28"/>
              </a:cxn>
              <a:cxn ang="0">
                <a:pos x="49" y="6588"/>
              </a:cxn>
              <a:cxn ang="0">
                <a:pos x="8" y="6569"/>
              </a:cxn>
              <a:cxn ang="0">
                <a:pos x="3544" y="2633"/>
              </a:cxn>
              <a:cxn ang="0">
                <a:pos x="3578" y="2632"/>
              </a:cxn>
              <a:cxn ang="0">
                <a:pos x="3579" y="2666"/>
              </a:cxn>
              <a:cxn ang="0">
                <a:pos x="43" y="6602"/>
              </a:cxn>
              <a:cxn ang="0">
                <a:pos x="16" y="6607"/>
              </a:cxn>
              <a:cxn ang="0">
                <a:pos x="2" y="6583"/>
              </a:cxn>
              <a:cxn ang="0">
                <a:pos x="722" y="23"/>
              </a:cxn>
              <a:cxn ang="0">
                <a:pos x="737" y="3"/>
              </a:cxn>
              <a:cxn ang="0">
                <a:pos x="762" y="8"/>
              </a:cxn>
              <a:cxn ang="0">
                <a:pos x="3578" y="2632"/>
              </a:cxn>
              <a:cxn ang="0">
                <a:pos x="3579" y="2666"/>
              </a:cxn>
              <a:cxn ang="0">
                <a:pos x="3545" y="2667"/>
              </a:cxn>
            </a:cxnLst>
            <a:rect l="0" t="0" r="r" b="b"/>
            <a:pathLst>
              <a:path w="3588" h="6612">
                <a:moveTo>
                  <a:pt x="3545" y="2667"/>
                </a:moveTo>
                <a:lnTo>
                  <a:pt x="729" y="43"/>
                </a:lnTo>
                <a:lnTo>
                  <a:pt x="769" y="28"/>
                </a:lnTo>
                <a:lnTo>
                  <a:pt x="49" y="6588"/>
                </a:lnTo>
                <a:lnTo>
                  <a:pt x="8" y="6569"/>
                </a:lnTo>
                <a:lnTo>
                  <a:pt x="3544" y="2633"/>
                </a:lnTo>
                <a:cubicBezTo>
                  <a:pt x="3552" y="2624"/>
                  <a:pt x="3568" y="2623"/>
                  <a:pt x="3578" y="2632"/>
                </a:cubicBezTo>
                <a:cubicBezTo>
                  <a:pt x="3587" y="2640"/>
                  <a:pt x="3588" y="2656"/>
                  <a:pt x="3579" y="2666"/>
                </a:cubicBezTo>
                <a:lnTo>
                  <a:pt x="43" y="6602"/>
                </a:lnTo>
                <a:cubicBezTo>
                  <a:pt x="36" y="6609"/>
                  <a:pt x="25" y="6612"/>
                  <a:pt x="16" y="6607"/>
                </a:cubicBezTo>
                <a:cubicBezTo>
                  <a:pt x="6" y="6603"/>
                  <a:pt x="0" y="6593"/>
                  <a:pt x="2" y="6583"/>
                </a:cubicBezTo>
                <a:lnTo>
                  <a:pt x="722" y="23"/>
                </a:lnTo>
                <a:cubicBezTo>
                  <a:pt x="723" y="14"/>
                  <a:pt x="729" y="6"/>
                  <a:pt x="737" y="3"/>
                </a:cubicBezTo>
                <a:cubicBezTo>
                  <a:pt x="746" y="0"/>
                  <a:pt x="755" y="2"/>
                  <a:pt x="762" y="8"/>
                </a:cubicBezTo>
                <a:lnTo>
                  <a:pt x="3578" y="2632"/>
                </a:lnTo>
                <a:cubicBezTo>
                  <a:pt x="3588" y="2641"/>
                  <a:pt x="3588" y="2656"/>
                  <a:pt x="3579" y="2666"/>
                </a:cubicBezTo>
                <a:cubicBezTo>
                  <a:pt x="3570" y="2676"/>
                  <a:pt x="3555" y="2676"/>
                  <a:pt x="3545" y="2667"/>
                </a:cubicBezTo>
                <a:close/>
              </a:path>
            </a:pathLst>
          </a:custGeom>
          <a:solidFill>
            <a:srgbClr val="0070C0"/>
          </a:solidFill>
          <a:ln w="9525" cap="flat">
            <a:solidFill>
              <a:srgbClr val="0070C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01" name="Freeform 73"/>
          <p:cNvSpPr>
            <a:spLocks/>
          </p:cNvSpPr>
          <p:nvPr/>
        </p:nvSpPr>
        <p:spPr bwMode="auto">
          <a:xfrm>
            <a:off x="736600" y="1912938"/>
            <a:ext cx="2813050" cy="2592388"/>
          </a:xfrm>
          <a:custGeom>
            <a:avLst/>
            <a:gdLst/>
            <a:ahLst/>
            <a:cxnLst>
              <a:cxn ang="0">
                <a:pos x="4684" y="3692"/>
              </a:cxn>
              <a:cxn ang="0">
                <a:pos x="12" y="44"/>
              </a:cxn>
              <a:cxn ang="0">
                <a:pos x="49" y="17"/>
              </a:cxn>
              <a:cxn ang="0">
                <a:pos x="1713" y="4321"/>
              </a:cxn>
              <a:cxn ang="0">
                <a:pos x="1685" y="4306"/>
              </a:cxn>
              <a:cxn ang="0">
                <a:pos x="4693" y="3650"/>
              </a:cxn>
              <a:cxn ang="0">
                <a:pos x="4722" y="3668"/>
              </a:cxn>
              <a:cxn ang="0">
                <a:pos x="4704" y="3697"/>
              </a:cxn>
              <a:cxn ang="0">
                <a:pos x="1696" y="4353"/>
              </a:cxn>
              <a:cxn ang="0">
                <a:pos x="1668" y="4338"/>
              </a:cxn>
              <a:cxn ang="0">
                <a:pos x="4" y="34"/>
              </a:cxn>
              <a:cxn ang="0">
                <a:pos x="12" y="6"/>
              </a:cxn>
              <a:cxn ang="0">
                <a:pos x="41" y="7"/>
              </a:cxn>
              <a:cxn ang="0">
                <a:pos x="4713" y="3655"/>
              </a:cxn>
              <a:cxn ang="0">
                <a:pos x="4717" y="3688"/>
              </a:cxn>
              <a:cxn ang="0">
                <a:pos x="4684" y="3692"/>
              </a:cxn>
            </a:cxnLst>
            <a:rect l="0" t="0" r="r" b="b"/>
            <a:pathLst>
              <a:path w="4726" h="4355">
                <a:moveTo>
                  <a:pt x="4684" y="3692"/>
                </a:moveTo>
                <a:lnTo>
                  <a:pt x="12" y="44"/>
                </a:lnTo>
                <a:lnTo>
                  <a:pt x="49" y="17"/>
                </a:lnTo>
                <a:lnTo>
                  <a:pt x="1713" y="4321"/>
                </a:lnTo>
                <a:lnTo>
                  <a:pt x="1685" y="4306"/>
                </a:lnTo>
                <a:lnTo>
                  <a:pt x="4693" y="3650"/>
                </a:lnTo>
                <a:cubicBezTo>
                  <a:pt x="4706" y="3647"/>
                  <a:pt x="4719" y="3655"/>
                  <a:pt x="4722" y="3668"/>
                </a:cubicBezTo>
                <a:cubicBezTo>
                  <a:pt x="4725" y="3681"/>
                  <a:pt x="4717" y="3694"/>
                  <a:pt x="4704" y="3697"/>
                </a:cubicBezTo>
                <a:lnTo>
                  <a:pt x="1696" y="4353"/>
                </a:lnTo>
                <a:cubicBezTo>
                  <a:pt x="1684" y="4355"/>
                  <a:pt x="1672" y="4349"/>
                  <a:pt x="1668" y="4338"/>
                </a:cubicBezTo>
                <a:lnTo>
                  <a:pt x="4" y="34"/>
                </a:lnTo>
                <a:cubicBezTo>
                  <a:pt x="0" y="24"/>
                  <a:pt x="3" y="13"/>
                  <a:pt x="12" y="6"/>
                </a:cubicBezTo>
                <a:cubicBezTo>
                  <a:pt x="21" y="0"/>
                  <a:pt x="33" y="0"/>
                  <a:pt x="41" y="7"/>
                </a:cubicBezTo>
                <a:lnTo>
                  <a:pt x="4713" y="3655"/>
                </a:lnTo>
                <a:cubicBezTo>
                  <a:pt x="4724" y="3663"/>
                  <a:pt x="4726" y="3678"/>
                  <a:pt x="4717" y="3688"/>
                </a:cubicBezTo>
                <a:cubicBezTo>
                  <a:pt x="4709" y="3699"/>
                  <a:pt x="4694" y="3701"/>
                  <a:pt x="4684" y="3692"/>
                </a:cubicBezTo>
                <a:close/>
              </a:path>
            </a:pathLst>
          </a:custGeom>
          <a:solidFill>
            <a:srgbClr val="4F6228"/>
          </a:solidFill>
          <a:ln w="9525" cap="flat">
            <a:solidFill>
              <a:srgbClr val="4F6228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02" name="Freeform 74"/>
          <p:cNvSpPr>
            <a:spLocks/>
          </p:cNvSpPr>
          <p:nvPr/>
        </p:nvSpPr>
        <p:spPr bwMode="auto">
          <a:xfrm>
            <a:off x="1108075" y="3836988"/>
            <a:ext cx="2679700" cy="1782763"/>
          </a:xfrm>
          <a:custGeom>
            <a:avLst/>
            <a:gdLst/>
            <a:ahLst/>
            <a:cxnLst>
              <a:cxn ang="0">
                <a:pos x="4471" y="465"/>
              </a:cxn>
              <a:cxn ang="0">
                <a:pos x="1175" y="49"/>
              </a:cxn>
              <a:cxn ang="0">
                <a:pos x="1201" y="34"/>
              </a:cxn>
              <a:cxn ang="0">
                <a:pos x="49" y="2978"/>
              </a:cxn>
              <a:cxn ang="0">
                <a:pos x="15" y="2949"/>
              </a:cxn>
              <a:cxn ang="0">
                <a:pos x="4463" y="421"/>
              </a:cxn>
              <a:cxn ang="0">
                <a:pos x="4495" y="430"/>
              </a:cxn>
              <a:cxn ang="0">
                <a:pos x="4486" y="462"/>
              </a:cxn>
              <a:cxn ang="0">
                <a:pos x="38" y="2990"/>
              </a:cxn>
              <a:cxn ang="0">
                <a:pos x="11" y="2988"/>
              </a:cxn>
              <a:cxn ang="0">
                <a:pos x="4" y="2961"/>
              </a:cxn>
              <a:cxn ang="0">
                <a:pos x="1156" y="17"/>
              </a:cxn>
              <a:cxn ang="0">
                <a:pos x="1181" y="2"/>
              </a:cxn>
              <a:cxn ang="0">
                <a:pos x="4477" y="418"/>
              </a:cxn>
              <a:cxn ang="0">
                <a:pos x="4498" y="444"/>
              </a:cxn>
              <a:cxn ang="0">
                <a:pos x="4471" y="465"/>
              </a:cxn>
            </a:cxnLst>
            <a:rect l="0" t="0" r="r" b="b"/>
            <a:pathLst>
              <a:path w="4502" h="2995">
                <a:moveTo>
                  <a:pt x="4471" y="465"/>
                </a:moveTo>
                <a:lnTo>
                  <a:pt x="1175" y="49"/>
                </a:lnTo>
                <a:lnTo>
                  <a:pt x="1201" y="34"/>
                </a:lnTo>
                <a:lnTo>
                  <a:pt x="49" y="2978"/>
                </a:lnTo>
                <a:lnTo>
                  <a:pt x="15" y="2949"/>
                </a:lnTo>
                <a:lnTo>
                  <a:pt x="4463" y="421"/>
                </a:lnTo>
                <a:cubicBezTo>
                  <a:pt x="4474" y="414"/>
                  <a:pt x="4489" y="418"/>
                  <a:pt x="4495" y="430"/>
                </a:cubicBezTo>
                <a:cubicBezTo>
                  <a:pt x="4502" y="441"/>
                  <a:pt x="4498" y="456"/>
                  <a:pt x="4486" y="462"/>
                </a:cubicBezTo>
                <a:lnTo>
                  <a:pt x="38" y="2990"/>
                </a:lnTo>
                <a:cubicBezTo>
                  <a:pt x="29" y="2995"/>
                  <a:pt x="18" y="2994"/>
                  <a:pt x="11" y="2988"/>
                </a:cubicBezTo>
                <a:cubicBezTo>
                  <a:pt x="3" y="2981"/>
                  <a:pt x="0" y="2970"/>
                  <a:pt x="4" y="2961"/>
                </a:cubicBezTo>
                <a:lnTo>
                  <a:pt x="1156" y="17"/>
                </a:lnTo>
                <a:cubicBezTo>
                  <a:pt x="1160" y="6"/>
                  <a:pt x="1171" y="0"/>
                  <a:pt x="1181" y="2"/>
                </a:cubicBezTo>
                <a:lnTo>
                  <a:pt x="4477" y="418"/>
                </a:lnTo>
                <a:cubicBezTo>
                  <a:pt x="4491" y="419"/>
                  <a:pt x="4500" y="431"/>
                  <a:pt x="4498" y="444"/>
                </a:cubicBezTo>
                <a:cubicBezTo>
                  <a:pt x="4497" y="458"/>
                  <a:pt x="4485" y="467"/>
                  <a:pt x="4471" y="465"/>
                </a:cubicBezTo>
                <a:close/>
              </a:path>
            </a:pathLst>
          </a:custGeom>
          <a:solidFill>
            <a:srgbClr val="990099"/>
          </a:solidFill>
          <a:ln w="9525" cap="flat">
            <a:solidFill>
              <a:srgbClr val="990099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03" name="Freeform 75"/>
          <p:cNvSpPr>
            <a:spLocks/>
          </p:cNvSpPr>
          <p:nvPr/>
        </p:nvSpPr>
        <p:spPr bwMode="auto">
          <a:xfrm>
            <a:off x="1081088" y="2532063"/>
            <a:ext cx="2706688" cy="2543175"/>
          </a:xfrm>
          <a:custGeom>
            <a:avLst/>
            <a:gdLst/>
            <a:ahLst/>
            <a:cxnLst>
              <a:cxn ang="0">
                <a:pos x="4509" y="2654"/>
              </a:cxn>
              <a:cxn ang="0">
                <a:pos x="13" y="46"/>
              </a:cxn>
              <a:cxn ang="0">
                <a:pos x="49" y="22"/>
              </a:cxn>
              <a:cxn ang="0">
                <a:pos x="609" y="4246"/>
              </a:cxn>
              <a:cxn ang="0">
                <a:pos x="576" y="4227"/>
              </a:cxn>
              <a:cxn ang="0">
                <a:pos x="4512" y="2611"/>
              </a:cxn>
              <a:cxn ang="0">
                <a:pos x="4544" y="2624"/>
              </a:cxn>
              <a:cxn ang="0">
                <a:pos x="4531" y="2656"/>
              </a:cxn>
              <a:cxn ang="0">
                <a:pos x="595" y="4272"/>
              </a:cxn>
              <a:cxn ang="0">
                <a:pos x="573" y="4270"/>
              </a:cxn>
              <a:cxn ang="0">
                <a:pos x="562" y="4253"/>
              </a:cxn>
              <a:cxn ang="0">
                <a:pos x="2" y="29"/>
              </a:cxn>
              <a:cxn ang="0">
                <a:pos x="12" y="6"/>
              </a:cxn>
              <a:cxn ang="0">
                <a:pos x="38" y="5"/>
              </a:cxn>
              <a:cxn ang="0">
                <a:pos x="4534" y="2613"/>
              </a:cxn>
              <a:cxn ang="0">
                <a:pos x="4542" y="2646"/>
              </a:cxn>
              <a:cxn ang="0">
                <a:pos x="4509" y="2654"/>
              </a:cxn>
            </a:cxnLst>
            <a:rect l="0" t="0" r="r" b="b"/>
            <a:pathLst>
              <a:path w="4549" h="4274">
                <a:moveTo>
                  <a:pt x="4509" y="2654"/>
                </a:moveTo>
                <a:lnTo>
                  <a:pt x="13" y="46"/>
                </a:lnTo>
                <a:lnTo>
                  <a:pt x="49" y="22"/>
                </a:lnTo>
                <a:lnTo>
                  <a:pt x="609" y="4246"/>
                </a:lnTo>
                <a:lnTo>
                  <a:pt x="576" y="4227"/>
                </a:lnTo>
                <a:lnTo>
                  <a:pt x="4512" y="2611"/>
                </a:lnTo>
                <a:cubicBezTo>
                  <a:pt x="4525" y="2606"/>
                  <a:pt x="4539" y="2612"/>
                  <a:pt x="4544" y="2624"/>
                </a:cubicBezTo>
                <a:cubicBezTo>
                  <a:pt x="4549" y="2637"/>
                  <a:pt x="4543" y="2651"/>
                  <a:pt x="4531" y="2656"/>
                </a:cubicBezTo>
                <a:lnTo>
                  <a:pt x="595" y="4272"/>
                </a:lnTo>
                <a:cubicBezTo>
                  <a:pt x="588" y="4274"/>
                  <a:pt x="580" y="4274"/>
                  <a:pt x="573" y="4270"/>
                </a:cubicBezTo>
                <a:cubicBezTo>
                  <a:pt x="567" y="4267"/>
                  <a:pt x="563" y="4260"/>
                  <a:pt x="562" y="4253"/>
                </a:cubicBezTo>
                <a:lnTo>
                  <a:pt x="2" y="29"/>
                </a:lnTo>
                <a:cubicBezTo>
                  <a:pt x="0" y="20"/>
                  <a:pt x="5" y="11"/>
                  <a:pt x="12" y="6"/>
                </a:cubicBezTo>
                <a:cubicBezTo>
                  <a:pt x="20" y="0"/>
                  <a:pt x="30" y="0"/>
                  <a:pt x="38" y="5"/>
                </a:cubicBezTo>
                <a:lnTo>
                  <a:pt x="4534" y="2613"/>
                </a:lnTo>
                <a:cubicBezTo>
                  <a:pt x="4545" y="2619"/>
                  <a:pt x="4549" y="2634"/>
                  <a:pt x="4542" y="2646"/>
                </a:cubicBezTo>
                <a:cubicBezTo>
                  <a:pt x="4536" y="2657"/>
                  <a:pt x="4521" y="2661"/>
                  <a:pt x="4509" y="2654"/>
                </a:cubicBezTo>
                <a:close/>
              </a:path>
            </a:pathLst>
          </a:custGeom>
          <a:solidFill>
            <a:srgbClr val="FF9900"/>
          </a:solidFill>
          <a:ln w="9525" cap="flat">
            <a:solidFill>
              <a:srgbClr val="FF99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04" name="Freeform 76"/>
          <p:cNvSpPr>
            <a:spLocks/>
          </p:cNvSpPr>
          <p:nvPr/>
        </p:nvSpPr>
        <p:spPr bwMode="auto">
          <a:xfrm>
            <a:off x="719138" y="2103438"/>
            <a:ext cx="3498850" cy="4230688"/>
          </a:xfrm>
          <a:custGeom>
            <a:avLst/>
            <a:gdLst/>
            <a:ahLst/>
            <a:cxnLst>
              <a:cxn ang="0">
                <a:pos x="5812" y="3388"/>
              </a:cxn>
              <a:cxn ang="0">
                <a:pos x="228" y="76"/>
              </a:cxn>
              <a:cxn ang="0">
                <a:pos x="288" y="43"/>
              </a:cxn>
              <a:cxn ang="0">
                <a:pos x="80" y="7067"/>
              </a:cxn>
              <a:cxn ang="0">
                <a:pos x="19" y="7032"/>
              </a:cxn>
              <a:cxn ang="0">
                <a:pos x="5811" y="3320"/>
              </a:cxn>
              <a:cxn ang="0">
                <a:pos x="5866" y="3332"/>
              </a:cxn>
              <a:cxn ang="0">
                <a:pos x="5854" y="3387"/>
              </a:cxn>
              <a:cxn ang="0">
                <a:pos x="62" y="7099"/>
              </a:cxn>
              <a:cxn ang="0">
                <a:pos x="21" y="7100"/>
              </a:cxn>
              <a:cxn ang="0">
                <a:pos x="0" y="7064"/>
              </a:cxn>
              <a:cxn ang="0">
                <a:pos x="208" y="40"/>
              </a:cxn>
              <a:cxn ang="0">
                <a:pos x="229" y="6"/>
              </a:cxn>
              <a:cxn ang="0">
                <a:pos x="269" y="7"/>
              </a:cxn>
              <a:cxn ang="0">
                <a:pos x="5853" y="3319"/>
              </a:cxn>
              <a:cxn ang="0">
                <a:pos x="5867" y="3374"/>
              </a:cxn>
              <a:cxn ang="0">
                <a:pos x="5812" y="3388"/>
              </a:cxn>
            </a:cxnLst>
            <a:rect l="0" t="0" r="r" b="b"/>
            <a:pathLst>
              <a:path w="5878" h="7108">
                <a:moveTo>
                  <a:pt x="5812" y="3388"/>
                </a:moveTo>
                <a:lnTo>
                  <a:pt x="228" y="76"/>
                </a:lnTo>
                <a:lnTo>
                  <a:pt x="288" y="43"/>
                </a:lnTo>
                <a:lnTo>
                  <a:pt x="80" y="7067"/>
                </a:lnTo>
                <a:lnTo>
                  <a:pt x="19" y="7032"/>
                </a:lnTo>
                <a:lnTo>
                  <a:pt x="5811" y="3320"/>
                </a:lnTo>
                <a:cubicBezTo>
                  <a:pt x="5829" y="3308"/>
                  <a:pt x="5854" y="3313"/>
                  <a:pt x="5866" y="3332"/>
                </a:cubicBezTo>
                <a:cubicBezTo>
                  <a:pt x="5878" y="3350"/>
                  <a:pt x="5873" y="3375"/>
                  <a:pt x="5854" y="3387"/>
                </a:cubicBezTo>
                <a:lnTo>
                  <a:pt x="62" y="7099"/>
                </a:lnTo>
                <a:cubicBezTo>
                  <a:pt x="50" y="7107"/>
                  <a:pt x="34" y="7108"/>
                  <a:pt x="21" y="7100"/>
                </a:cubicBezTo>
                <a:cubicBezTo>
                  <a:pt x="8" y="7093"/>
                  <a:pt x="0" y="7079"/>
                  <a:pt x="0" y="7064"/>
                </a:cubicBezTo>
                <a:lnTo>
                  <a:pt x="208" y="40"/>
                </a:lnTo>
                <a:cubicBezTo>
                  <a:pt x="209" y="26"/>
                  <a:pt x="217" y="13"/>
                  <a:pt x="229" y="6"/>
                </a:cubicBezTo>
                <a:cubicBezTo>
                  <a:pt x="242" y="0"/>
                  <a:pt x="257" y="0"/>
                  <a:pt x="269" y="7"/>
                </a:cubicBezTo>
                <a:lnTo>
                  <a:pt x="5853" y="3319"/>
                </a:lnTo>
                <a:cubicBezTo>
                  <a:pt x="5872" y="3330"/>
                  <a:pt x="5878" y="3355"/>
                  <a:pt x="5867" y="3374"/>
                </a:cubicBezTo>
                <a:cubicBezTo>
                  <a:pt x="5856" y="3393"/>
                  <a:pt x="5831" y="3399"/>
                  <a:pt x="5812" y="3388"/>
                </a:cubicBezTo>
                <a:close/>
              </a:path>
            </a:pathLst>
          </a:custGeom>
          <a:solidFill>
            <a:srgbClr val="FF0000"/>
          </a:solidFill>
          <a:ln w="9525" cap="flat">
            <a:solidFill>
              <a:srgbClr val="FF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13" name="Freeform 85"/>
          <p:cNvSpPr>
            <a:spLocks noEditPoints="1"/>
          </p:cNvSpPr>
          <p:nvPr/>
        </p:nvSpPr>
        <p:spPr bwMode="auto">
          <a:xfrm>
            <a:off x="685800" y="4092575"/>
            <a:ext cx="1304925" cy="2349500"/>
          </a:xfrm>
          <a:custGeom>
            <a:avLst/>
            <a:gdLst/>
            <a:ahLst/>
            <a:cxnLst>
              <a:cxn ang="0">
                <a:pos x="2186" y="39"/>
              </a:cxn>
              <a:cxn ang="0">
                <a:pos x="49" y="3917"/>
              </a:cxn>
              <a:cxn ang="0">
                <a:pos x="17" y="3927"/>
              </a:cxn>
              <a:cxn ang="0">
                <a:pos x="7" y="3894"/>
              </a:cxn>
              <a:cxn ang="0">
                <a:pos x="2144" y="16"/>
              </a:cxn>
              <a:cxn ang="0">
                <a:pos x="2177" y="6"/>
              </a:cxn>
              <a:cxn ang="0">
                <a:pos x="2186" y="39"/>
              </a:cxn>
              <a:cxn ang="0">
                <a:pos x="184" y="3841"/>
              </a:cxn>
              <a:cxn ang="0">
                <a:pos x="5" y="3948"/>
              </a:cxn>
              <a:cxn ang="0">
                <a:pos x="0" y="3740"/>
              </a:cxn>
              <a:cxn ang="0">
                <a:pos x="24" y="3715"/>
              </a:cxn>
              <a:cxn ang="0">
                <a:pos x="48" y="3739"/>
              </a:cxn>
              <a:cxn ang="0">
                <a:pos x="52" y="3905"/>
              </a:cxn>
              <a:cxn ang="0">
                <a:pos x="16" y="3885"/>
              </a:cxn>
              <a:cxn ang="0">
                <a:pos x="159" y="3800"/>
              </a:cxn>
              <a:cxn ang="0">
                <a:pos x="192" y="3808"/>
              </a:cxn>
              <a:cxn ang="0">
                <a:pos x="184" y="3841"/>
              </a:cxn>
            </a:cxnLst>
            <a:rect l="0" t="0" r="r" b="b"/>
            <a:pathLst>
              <a:path w="2193" h="3948">
                <a:moveTo>
                  <a:pt x="2186" y="39"/>
                </a:moveTo>
                <a:lnTo>
                  <a:pt x="49" y="3917"/>
                </a:lnTo>
                <a:cubicBezTo>
                  <a:pt x="43" y="3929"/>
                  <a:pt x="28" y="3933"/>
                  <a:pt x="17" y="3927"/>
                </a:cubicBezTo>
                <a:cubicBezTo>
                  <a:pt x="5" y="3920"/>
                  <a:pt x="1" y="3906"/>
                  <a:pt x="7" y="3894"/>
                </a:cubicBezTo>
                <a:lnTo>
                  <a:pt x="2144" y="16"/>
                </a:lnTo>
                <a:cubicBezTo>
                  <a:pt x="2151" y="4"/>
                  <a:pt x="2165" y="0"/>
                  <a:pt x="2177" y="6"/>
                </a:cubicBezTo>
                <a:cubicBezTo>
                  <a:pt x="2189" y="13"/>
                  <a:pt x="2193" y="27"/>
                  <a:pt x="2186" y="39"/>
                </a:cubicBezTo>
                <a:close/>
                <a:moveTo>
                  <a:pt x="184" y="3841"/>
                </a:moveTo>
                <a:lnTo>
                  <a:pt x="5" y="3948"/>
                </a:lnTo>
                <a:lnTo>
                  <a:pt x="0" y="3740"/>
                </a:lnTo>
                <a:cubicBezTo>
                  <a:pt x="0" y="3727"/>
                  <a:pt x="10" y="3716"/>
                  <a:pt x="24" y="3715"/>
                </a:cubicBezTo>
                <a:cubicBezTo>
                  <a:pt x="37" y="3715"/>
                  <a:pt x="48" y="3725"/>
                  <a:pt x="48" y="3739"/>
                </a:cubicBezTo>
                <a:lnTo>
                  <a:pt x="52" y="3905"/>
                </a:lnTo>
                <a:lnTo>
                  <a:pt x="16" y="3885"/>
                </a:lnTo>
                <a:lnTo>
                  <a:pt x="159" y="3800"/>
                </a:lnTo>
                <a:cubicBezTo>
                  <a:pt x="171" y="3793"/>
                  <a:pt x="185" y="3797"/>
                  <a:pt x="192" y="3808"/>
                </a:cubicBezTo>
                <a:cubicBezTo>
                  <a:pt x="199" y="3819"/>
                  <a:pt x="195" y="3834"/>
                  <a:pt x="184" y="3841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14" name="Rectangle 86"/>
          <p:cNvSpPr>
            <a:spLocks noChangeArrowheads="1"/>
          </p:cNvSpPr>
          <p:nvPr/>
        </p:nvSpPr>
        <p:spPr bwMode="auto">
          <a:xfrm>
            <a:off x="4699000" y="394335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Performance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9815" name="Rectangle 87"/>
          <p:cNvSpPr>
            <a:spLocks noChangeArrowheads="1"/>
          </p:cNvSpPr>
          <p:nvPr/>
        </p:nvSpPr>
        <p:spPr bwMode="auto">
          <a:xfrm>
            <a:off x="247650" y="1428750"/>
            <a:ext cx="1057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Fairness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9816" name="Rectangle 88"/>
          <p:cNvSpPr>
            <a:spLocks noChangeArrowheads="1"/>
          </p:cNvSpPr>
          <p:nvPr/>
        </p:nvSpPr>
        <p:spPr bwMode="auto">
          <a:xfrm>
            <a:off x="203200" y="6477000"/>
            <a:ext cx="1228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Simplicity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9817" name="Freeform 89"/>
          <p:cNvSpPr>
            <a:spLocks/>
          </p:cNvSpPr>
          <p:nvPr/>
        </p:nvSpPr>
        <p:spPr bwMode="auto">
          <a:xfrm>
            <a:off x="6234113" y="1695450"/>
            <a:ext cx="276225" cy="285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440" y="0"/>
              </a:cxn>
              <a:cxn ang="0">
                <a:pos x="464" y="24"/>
              </a:cxn>
              <a:cxn ang="0">
                <a:pos x="440" y="48"/>
              </a:cxn>
              <a:cxn ang="0">
                <a:pos x="24" y="48"/>
              </a:cxn>
              <a:cxn ang="0">
                <a:pos x="0" y="24"/>
              </a:cxn>
              <a:cxn ang="0">
                <a:pos x="24" y="0"/>
              </a:cxn>
            </a:cxnLst>
            <a:rect l="0" t="0" r="r" b="b"/>
            <a:pathLst>
              <a:path w="464" h="48">
                <a:moveTo>
                  <a:pt x="24" y="0"/>
                </a:moveTo>
                <a:lnTo>
                  <a:pt x="440" y="0"/>
                </a:lnTo>
                <a:cubicBezTo>
                  <a:pt x="454" y="0"/>
                  <a:pt x="464" y="11"/>
                  <a:pt x="464" y="24"/>
                </a:cubicBezTo>
                <a:cubicBezTo>
                  <a:pt x="464" y="38"/>
                  <a:pt x="454" y="48"/>
                  <a:pt x="440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0070C0"/>
          </a:solidFill>
          <a:ln w="9525" cap="flat">
            <a:solidFill>
              <a:srgbClr val="0070C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18" name="Rectangle 90"/>
          <p:cNvSpPr>
            <a:spLocks noChangeArrowheads="1"/>
          </p:cNvSpPr>
          <p:nvPr/>
        </p:nvSpPr>
        <p:spPr bwMode="auto">
          <a:xfrm>
            <a:off x="6753225" y="1524000"/>
            <a:ext cx="952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FRFCFS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9819" name="Freeform 91"/>
          <p:cNvSpPr>
            <a:spLocks/>
          </p:cNvSpPr>
          <p:nvPr/>
        </p:nvSpPr>
        <p:spPr bwMode="auto">
          <a:xfrm>
            <a:off x="6234113" y="2171700"/>
            <a:ext cx="276225" cy="285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440" y="0"/>
              </a:cxn>
              <a:cxn ang="0">
                <a:pos x="464" y="24"/>
              </a:cxn>
              <a:cxn ang="0">
                <a:pos x="440" y="48"/>
              </a:cxn>
              <a:cxn ang="0">
                <a:pos x="24" y="48"/>
              </a:cxn>
              <a:cxn ang="0">
                <a:pos x="0" y="24"/>
              </a:cxn>
              <a:cxn ang="0">
                <a:pos x="24" y="0"/>
              </a:cxn>
            </a:cxnLst>
            <a:rect l="0" t="0" r="r" b="b"/>
            <a:pathLst>
              <a:path w="464" h="48">
                <a:moveTo>
                  <a:pt x="24" y="0"/>
                </a:moveTo>
                <a:lnTo>
                  <a:pt x="440" y="0"/>
                </a:lnTo>
                <a:cubicBezTo>
                  <a:pt x="454" y="0"/>
                  <a:pt x="464" y="11"/>
                  <a:pt x="464" y="24"/>
                </a:cubicBezTo>
                <a:cubicBezTo>
                  <a:pt x="464" y="38"/>
                  <a:pt x="454" y="48"/>
                  <a:pt x="440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4F6228"/>
          </a:solidFill>
          <a:ln w="9525" cap="flat">
            <a:solidFill>
              <a:srgbClr val="4F6228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20" name="Rectangle 92"/>
          <p:cNvSpPr>
            <a:spLocks noChangeArrowheads="1"/>
          </p:cNvSpPr>
          <p:nvPr/>
        </p:nvSpPr>
        <p:spPr bwMode="auto">
          <a:xfrm>
            <a:off x="6753225" y="2005012"/>
            <a:ext cx="87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PARBS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9821" name="Freeform 93"/>
          <p:cNvSpPr>
            <a:spLocks/>
          </p:cNvSpPr>
          <p:nvPr/>
        </p:nvSpPr>
        <p:spPr bwMode="auto">
          <a:xfrm>
            <a:off x="6234113" y="2647950"/>
            <a:ext cx="276225" cy="285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440" y="0"/>
              </a:cxn>
              <a:cxn ang="0">
                <a:pos x="464" y="24"/>
              </a:cxn>
              <a:cxn ang="0">
                <a:pos x="440" y="48"/>
              </a:cxn>
              <a:cxn ang="0">
                <a:pos x="24" y="48"/>
              </a:cxn>
              <a:cxn ang="0">
                <a:pos x="0" y="24"/>
              </a:cxn>
              <a:cxn ang="0">
                <a:pos x="24" y="0"/>
              </a:cxn>
            </a:cxnLst>
            <a:rect l="0" t="0" r="r" b="b"/>
            <a:pathLst>
              <a:path w="464" h="48">
                <a:moveTo>
                  <a:pt x="24" y="0"/>
                </a:moveTo>
                <a:lnTo>
                  <a:pt x="440" y="0"/>
                </a:lnTo>
                <a:cubicBezTo>
                  <a:pt x="454" y="0"/>
                  <a:pt x="464" y="11"/>
                  <a:pt x="464" y="24"/>
                </a:cubicBezTo>
                <a:cubicBezTo>
                  <a:pt x="464" y="38"/>
                  <a:pt x="454" y="48"/>
                  <a:pt x="440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990099"/>
          </a:solidFill>
          <a:ln w="9525" cap="flat">
            <a:solidFill>
              <a:srgbClr val="990099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22" name="Rectangle 94"/>
          <p:cNvSpPr>
            <a:spLocks noChangeArrowheads="1"/>
          </p:cNvSpPr>
          <p:nvPr/>
        </p:nvSpPr>
        <p:spPr bwMode="auto">
          <a:xfrm>
            <a:off x="6753225" y="2484437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ATLAS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9823" name="Freeform 95"/>
          <p:cNvSpPr>
            <a:spLocks/>
          </p:cNvSpPr>
          <p:nvPr/>
        </p:nvSpPr>
        <p:spPr bwMode="auto">
          <a:xfrm>
            <a:off x="6234113" y="3133725"/>
            <a:ext cx="276225" cy="285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440" y="0"/>
              </a:cxn>
              <a:cxn ang="0">
                <a:pos x="464" y="24"/>
              </a:cxn>
              <a:cxn ang="0">
                <a:pos x="440" y="48"/>
              </a:cxn>
              <a:cxn ang="0">
                <a:pos x="24" y="48"/>
              </a:cxn>
              <a:cxn ang="0">
                <a:pos x="0" y="24"/>
              </a:cxn>
              <a:cxn ang="0">
                <a:pos x="24" y="0"/>
              </a:cxn>
            </a:cxnLst>
            <a:rect l="0" t="0" r="r" b="b"/>
            <a:pathLst>
              <a:path w="464" h="48">
                <a:moveTo>
                  <a:pt x="24" y="0"/>
                </a:moveTo>
                <a:lnTo>
                  <a:pt x="440" y="0"/>
                </a:lnTo>
                <a:cubicBezTo>
                  <a:pt x="454" y="0"/>
                  <a:pt x="464" y="11"/>
                  <a:pt x="464" y="24"/>
                </a:cubicBezTo>
                <a:cubicBezTo>
                  <a:pt x="464" y="38"/>
                  <a:pt x="454" y="48"/>
                  <a:pt x="440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FF9900"/>
          </a:solidFill>
          <a:ln w="9525" cap="flat">
            <a:solidFill>
              <a:srgbClr val="FF99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24" name="Rectangle 96"/>
          <p:cNvSpPr>
            <a:spLocks noChangeArrowheads="1"/>
          </p:cNvSpPr>
          <p:nvPr/>
        </p:nvSpPr>
        <p:spPr bwMode="auto">
          <a:xfrm>
            <a:off x="6753225" y="2963862"/>
            <a:ext cx="666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TCM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9825" name="Freeform 97"/>
          <p:cNvSpPr>
            <a:spLocks/>
          </p:cNvSpPr>
          <p:nvPr/>
        </p:nvSpPr>
        <p:spPr bwMode="auto">
          <a:xfrm>
            <a:off x="6224588" y="3600450"/>
            <a:ext cx="295275" cy="47625"/>
          </a:xfrm>
          <a:custGeom>
            <a:avLst/>
            <a:gdLst/>
            <a:ahLst/>
            <a:cxnLst>
              <a:cxn ang="0">
                <a:pos x="40" y="0"/>
              </a:cxn>
              <a:cxn ang="0">
                <a:pos x="456" y="0"/>
              </a:cxn>
              <a:cxn ang="0">
                <a:pos x="496" y="40"/>
              </a:cxn>
              <a:cxn ang="0">
                <a:pos x="456" y="8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</a:cxnLst>
            <a:rect l="0" t="0" r="r" b="b"/>
            <a:pathLst>
              <a:path w="496" h="80">
                <a:moveTo>
                  <a:pt x="40" y="0"/>
                </a:moveTo>
                <a:lnTo>
                  <a:pt x="456" y="0"/>
                </a:lnTo>
                <a:cubicBezTo>
                  <a:pt x="479" y="0"/>
                  <a:pt x="496" y="18"/>
                  <a:pt x="496" y="40"/>
                </a:cubicBezTo>
                <a:cubicBezTo>
                  <a:pt x="496" y="63"/>
                  <a:pt x="479" y="80"/>
                  <a:pt x="456" y="80"/>
                </a:cubicBezTo>
                <a:lnTo>
                  <a:pt x="40" y="80"/>
                </a:lnTo>
                <a:cubicBezTo>
                  <a:pt x="18" y="80"/>
                  <a:pt x="0" y="63"/>
                  <a:pt x="0" y="40"/>
                </a:cubicBezTo>
                <a:cubicBezTo>
                  <a:pt x="0" y="18"/>
                  <a:pt x="18" y="0"/>
                  <a:pt x="40" y="0"/>
                </a:cubicBezTo>
                <a:close/>
              </a:path>
            </a:pathLst>
          </a:custGeom>
          <a:solidFill>
            <a:srgbClr val="FF0000"/>
          </a:solidFill>
          <a:ln w="9525" cap="flat">
            <a:solidFill>
              <a:srgbClr val="FF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826" name="Rectangle 98"/>
          <p:cNvSpPr>
            <a:spLocks noChangeArrowheads="1"/>
          </p:cNvSpPr>
          <p:nvPr/>
        </p:nvSpPr>
        <p:spPr bwMode="auto">
          <a:xfrm>
            <a:off x="6753225" y="3443287"/>
            <a:ext cx="1400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Blacklisting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" name="Straight Arrow Connector 101"/>
          <p:cNvCxnSpPr/>
          <p:nvPr/>
        </p:nvCxnSpPr>
        <p:spPr>
          <a:xfrm flipH="1">
            <a:off x="2209800" y="2286000"/>
            <a:ext cx="6858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874815" y="196734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Ideal</a:t>
            </a:r>
            <a:endParaRPr lang="en-US" sz="24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553200" y="1447800"/>
            <a:ext cx="2209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App-unaware</a:t>
            </a:r>
            <a:endParaRPr lang="en-US" sz="2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6539350" y="1828800"/>
            <a:ext cx="199505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App-aware (Ranking)</a:t>
            </a:r>
          </a:p>
          <a:p>
            <a:endParaRPr lang="en-US" sz="24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537158" y="3283803"/>
            <a:ext cx="221674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Our Solution </a:t>
            </a:r>
          </a:p>
          <a:p>
            <a:r>
              <a:rPr lang="en-US" sz="2400" dirty="0" smtClean="0"/>
              <a:t>(No Ranking)</a:t>
            </a:r>
            <a:endParaRPr lang="en-US" sz="2400" dirty="0"/>
          </a:p>
        </p:txBody>
      </p:sp>
      <p:sp>
        <p:nvSpPr>
          <p:cNvPr id="107" name="Rectangle 106"/>
          <p:cNvSpPr/>
          <p:nvPr/>
        </p:nvSpPr>
        <p:spPr>
          <a:xfrm>
            <a:off x="6248400" y="1464425"/>
            <a:ext cx="3352800" cy="2518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6172200" y="1981200"/>
            <a:ext cx="3352800" cy="205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6188825" y="3419300"/>
            <a:ext cx="2452260" cy="831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748250" y="1947950"/>
            <a:ext cx="2786150" cy="14048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3657600" y="5036403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Is it essential to give up simplicity to optimize for performance and/or fairness?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657600" y="57912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Our solution achieves all three goals</a:t>
            </a:r>
            <a:endParaRPr lang="en-US" sz="2400" b="1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371600" y="6096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Very Simple</a:t>
            </a:r>
            <a:endParaRPr lang="en-US" sz="2400" i="1" dirty="0"/>
          </a:p>
        </p:txBody>
      </p:sp>
      <p:sp>
        <p:nvSpPr>
          <p:cNvPr id="114" name="Oval 113"/>
          <p:cNvSpPr/>
          <p:nvPr/>
        </p:nvSpPr>
        <p:spPr>
          <a:xfrm>
            <a:off x="457200" y="6019800"/>
            <a:ext cx="533400" cy="5334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898358" y="2314074"/>
            <a:ext cx="533400" cy="5334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514600" y="3810000"/>
            <a:ext cx="533400" cy="5334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3048000" y="25908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Low performance and fairness</a:t>
            </a:r>
            <a:endParaRPr lang="en-US" sz="2400" i="1" dirty="0"/>
          </a:p>
        </p:txBody>
      </p:sp>
      <p:sp>
        <p:nvSpPr>
          <p:cNvPr id="118" name="Oval 117"/>
          <p:cNvSpPr/>
          <p:nvPr/>
        </p:nvSpPr>
        <p:spPr>
          <a:xfrm rot="1741815">
            <a:off x="1222305" y="4165862"/>
            <a:ext cx="533400" cy="1695553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1752600" y="5638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Complex</a:t>
            </a:r>
            <a:endParaRPr lang="en-US" sz="2400" i="1" dirty="0"/>
          </a:p>
        </p:txBody>
      </p:sp>
      <p:sp>
        <p:nvSpPr>
          <p:cNvPr id="55" name="Oval 54"/>
          <p:cNvSpPr/>
          <p:nvPr/>
        </p:nvSpPr>
        <p:spPr>
          <a:xfrm>
            <a:off x="1866090" y="3981855"/>
            <a:ext cx="228599" cy="228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89" grpId="0" animBg="1"/>
      <p:bldP spid="329798" grpId="0" animBg="1"/>
      <p:bldP spid="329799" grpId="0" animBg="1"/>
      <p:bldP spid="329800" grpId="0" animBg="1"/>
      <p:bldP spid="329801" grpId="0" animBg="1"/>
      <p:bldP spid="329802" grpId="0" animBg="1"/>
      <p:bldP spid="329803" grpId="0" animBg="1"/>
      <p:bldP spid="329804" grpId="0" animBg="1"/>
      <p:bldP spid="329813" grpId="0" animBg="1"/>
      <p:bldP spid="329814" grpId="0"/>
      <p:bldP spid="329815" grpId="0"/>
      <p:bldP spid="329816" grpId="0"/>
      <p:bldP spid="103" grpId="0"/>
      <p:bldP spid="108" grpId="0" animBg="1"/>
      <p:bldP spid="113" grpId="0"/>
      <p:bldP spid="113" grpId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/>
      <p:bldP spid="117" grpId="1"/>
      <p:bldP spid="118" grpId="0" animBg="1"/>
      <p:bldP spid="118" grpId="1" animBg="1"/>
      <p:bldP spid="119" grpId="0"/>
      <p:bldP spid="119" grpId="1"/>
      <p:bldP spid="5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DDR Timing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50</a:t>
            </a:fld>
            <a:endParaRPr lang="en-US" dirty="0"/>
          </a:p>
        </p:txBody>
      </p:sp>
      <p:pic>
        <p:nvPicPr>
          <p:cNvPr id="3717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3025" y="1328738"/>
            <a:ext cx="645795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Introduction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Problems with Application-aware Schedulers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Key Observations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The Blacklisting Memory Scheduler Design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Evaluation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advTm="1136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Introduction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 Problems with Application-aware Schedulers</a:t>
            </a:r>
            <a:endParaRPr lang="en-US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Key Observations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The Blacklisting Memory Scheduler Design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Evaluation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Conclusion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advTm="1136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Previous </a:t>
            </a:r>
            <a:br>
              <a:rPr lang="en-US" dirty="0" smtClean="0"/>
            </a:br>
            <a:r>
              <a:rPr lang="en-US" dirty="0" smtClean="0"/>
              <a:t>Application-aware Memory Schedulers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 marL="1200150" lvl="1" indent="-742950">
              <a:buNone/>
            </a:pPr>
            <a:endParaRPr lang="en-US" sz="3600" dirty="0" smtClean="0"/>
          </a:p>
          <a:p>
            <a:pPr marL="1200150" lvl="1" indent="-742950">
              <a:buNone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</a:t>
            </a:r>
            <a:r>
              <a:rPr lang="en-US" sz="3400" dirty="0" smtClean="0"/>
              <a:t> </a:t>
            </a:r>
            <a:r>
              <a:rPr lang="en-US" sz="3400" dirty="0" smtClean="0">
                <a:solidFill>
                  <a:srgbClr val="C00000"/>
                </a:solidFill>
              </a:rPr>
              <a:t>Full ranking increases hardware complexity </a:t>
            </a:r>
          </a:p>
          <a:p>
            <a:pPr marL="1200150" lvl="1" indent="-742950">
              <a:buNone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</a:t>
            </a:r>
            <a:r>
              <a:rPr lang="en-US" sz="3400" dirty="0" smtClean="0">
                <a:solidFill>
                  <a:srgbClr val="C00000"/>
                </a:solidFill>
              </a:rPr>
              <a:t>Full ranking causes unfair slowdowns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119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Previous </a:t>
            </a:r>
            <a:br>
              <a:rPr lang="en-US" dirty="0" smtClean="0"/>
            </a:br>
            <a:r>
              <a:rPr lang="en-US" dirty="0" smtClean="0"/>
              <a:t>Application-aware Memory Schedulers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 marL="1200150" lvl="1" indent="-742950">
              <a:buNone/>
            </a:pPr>
            <a:endParaRPr lang="en-US" sz="3600" dirty="0" smtClean="0"/>
          </a:p>
          <a:p>
            <a:pPr marL="1200150" lvl="1" indent="-742950">
              <a:buNone/>
            </a:pPr>
            <a:r>
              <a:rPr lang="en-US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</a:t>
            </a:r>
            <a:r>
              <a:rPr lang="en-US" sz="3400" b="1" dirty="0" smtClean="0"/>
              <a:t> </a:t>
            </a:r>
            <a:r>
              <a:rPr lang="en-US" sz="3400" b="1" dirty="0" smtClean="0">
                <a:solidFill>
                  <a:srgbClr val="C00000"/>
                </a:solidFill>
              </a:rPr>
              <a:t>Full ranking increases hardware complexity </a:t>
            </a:r>
          </a:p>
          <a:p>
            <a:pPr marL="1200150" lvl="1" indent="-742950">
              <a:buNone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</a:t>
            </a:r>
            <a:r>
              <a:rPr lang="en-US" sz="3400" dirty="0" smtClean="0">
                <a:solidFill>
                  <a:srgbClr val="C00000"/>
                </a:solidFill>
              </a:rPr>
              <a:t>Full ranking causes unfair slowdowns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11938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16.6|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3|16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40|4.9|8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1614</Words>
  <Application>Microsoft Office PowerPoint</Application>
  <PresentationFormat>On-screen Show (4:3)</PresentationFormat>
  <Paragraphs>649</Paragraphs>
  <Slides>50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Office Theme</vt:lpstr>
      <vt:lpstr>Equation</vt:lpstr>
      <vt:lpstr>   Achieving High Performance and Fairness  at Low Cost</vt:lpstr>
      <vt:lpstr>Main Memory Interference Problem</vt:lpstr>
      <vt:lpstr>Inter-Application Interference  Results in Performance Degradation</vt:lpstr>
      <vt:lpstr>Tackling Inter-Application Interference: Application-aware Memory Scheduling</vt:lpstr>
      <vt:lpstr>Performance vs. Fairness vs. Simplicity</vt:lpstr>
      <vt:lpstr>Outline</vt:lpstr>
      <vt:lpstr>Outline</vt:lpstr>
      <vt:lpstr>Problems with Previous  Application-aware Memory Schedulers</vt:lpstr>
      <vt:lpstr>Problems with Previous  Application-aware Memory Schedulers</vt:lpstr>
      <vt:lpstr>Ranking Increases Hardware Complexity</vt:lpstr>
      <vt:lpstr>Ranking Increases Hardware Complexity</vt:lpstr>
      <vt:lpstr>Problems with Previous  Application-aware Memory Schedulers</vt:lpstr>
      <vt:lpstr>Ranking Causes Unfair Slowdowns</vt:lpstr>
      <vt:lpstr>Ranking Causes Unfair Slowdowns</vt:lpstr>
      <vt:lpstr>Problems with Previous  Application-aware Memory Schedulers</vt:lpstr>
      <vt:lpstr>Outline</vt:lpstr>
      <vt:lpstr>Key Observation 1: Group Rather Than Rank</vt:lpstr>
      <vt:lpstr>Key Observation 1: Group Rather Than Rank</vt:lpstr>
      <vt:lpstr>Key Observation 1: Group Rather Than Rank</vt:lpstr>
      <vt:lpstr>Key Observation 1: Group Rather Than Rank</vt:lpstr>
      <vt:lpstr>Key Observation 2</vt:lpstr>
      <vt:lpstr>Outline</vt:lpstr>
      <vt:lpstr>The Blacklisting Memory Scheduler (BLISS)</vt:lpstr>
      <vt:lpstr>Outline</vt:lpstr>
      <vt:lpstr>Methodology</vt:lpstr>
      <vt:lpstr>Metrics</vt:lpstr>
      <vt:lpstr>Previous Memory Schedulers</vt:lpstr>
      <vt:lpstr>Performance and Fairness</vt:lpstr>
      <vt:lpstr>Complexity</vt:lpstr>
      <vt:lpstr>Performance vs. Fairness vs. Simplicity</vt:lpstr>
      <vt:lpstr>Summary</vt:lpstr>
      <vt:lpstr>   Achieving High Performance and Fairness  at Low Cost</vt:lpstr>
      <vt:lpstr>Backup Slides</vt:lpstr>
      <vt:lpstr>DRAM Memory Organization</vt:lpstr>
      <vt:lpstr>Tackling Inter-Application Interference: Application-aware Memory Scheduling</vt:lpstr>
      <vt:lpstr>Performance and Fairness</vt:lpstr>
      <vt:lpstr>Complexity Results</vt:lpstr>
      <vt:lpstr>Understanding Why Blacklisting Works</vt:lpstr>
      <vt:lpstr>Harmonic Speedup</vt:lpstr>
      <vt:lpstr>Effect of Workload Memory Intensity</vt:lpstr>
      <vt:lpstr>Combining FRFCFS-Cap and Blacklisting</vt:lpstr>
      <vt:lpstr>Sensitivity to Blacklisting Threshold</vt:lpstr>
      <vt:lpstr>Sensitivity to Clearing Interval</vt:lpstr>
      <vt:lpstr>Sensitivity to Core Count</vt:lpstr>
      <vt:lpstr>Sensitivity to Channel Count</vt:lpstr>
      <vt:lpstr>Sensitivity to Channel Count</vt:lpstr>
      <vt:lpstr>Breakdown of Benefits</vt:lpstr>
      <vt:lpstr>BLISS vs. Criticality-aware Scheduling</vt:lpstr>
      <vt:lpstr>Sub-row Interleaving</vt:lpstr>
      <vt:lpstr>Meeting DDR Timing Requirements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2014-11-01T13:31:03Z</dcterms:created>
  <dcterms:modified xsi:type="dcterms:W3CDTF">2014-11-01T18:22:15Z</dcterms:modified>
</cp:coreProperties>
</file>