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478" r:id="rId2"/>
    <p:sldId id="713" r:id="rId3"/>
    <p:sldId id="683" r:id="rId4"/>
    <p:sldId id="682" r:id="rId5"/>
    <p:sldId id="704" r:id="rId6"/>
    <p:sldId id="705" r:id="rId7"/>
    <p:sldId id="685" r:id="rId8"/>
    <p:sldId id="686" r:id="rId9"/>
    <p:sldId id="688" r:id="rId10"/>
    <p:sldId id="689" r:id="rId11"/>
    <p:sldId id="691" r:id="rId12"/>
    <p:sldId id="706" r:id="rId13"/>
    <p:sldId id="692" r:id="rId14"/>
    <p:sldId id="707" r:id="rId15"/>
    <p:sldId id="690" r:id="rId16"/>
    <p:sldId id="709" r:id="rId17"/>
    <p:sldId id="710" r:id="rId18"/>
    <p:sldId id="711" r:id="rId19"/>
    <p:sldId id="695" r:id="rId20"/>
    <p:sldId id="712" r:id="rId21"/>
    <p:sldId id="590" r:id="rId22"/>
    <p:sldId id="702" r:id="rId23"/>
    <p:sldId id="715" r:id="rId24"/>
    <p:sldId id="700" r:id="rId25"/>
    <p:sldId id="563"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76B"/>
    <a:srgbClr val="93CDDD"/>
    <a:srgbClr val="990000"/>
    <a:srgbClr val="FFFF99"/>
    <a:srgbClr val="00518E"/>
    <a:srgbClr val="FFB571"/>
    <a:srgbClr val="FFA757"/>
    <a:srgbClr val="E58E47"/>
    <a:srgbClr val="BCE292"/>
    <a:srgbClr val="AAC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74294" autoAdjust="0"/>
  </p:normalViewPr>
  <p:slideViewPr>
    <p:cSldViewPr snapToGrid="0">
      <p:cViewPr>
        <p:scale>
          <a:sx n="66" d="100"/>
          <a:sy n="66" d="100"/>
        </p:scale>
        <p:origin x="-2004" y="-102"/>
      </p:cViewPr>
      <p:guideLst>
        <p:guide orient="horz" pos="2160"/>
        <p:guide pos="2880"/>
      </p:guideLst>
    </p:cSldViewPr>
  </p:slideViewPr>
  <p:outlineViewPr>
    <p:cViewPr>
      <p:scale>
        <a:sx n="33" d="100"/>
        <a:sy n="33" d="100"/>
      </p:scale>
      <p:origin x="0" y="1488"/>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67" d="100"/>
          <a:sy n="67" d="100"/>
        </p:scale>
        <p:origin x="-334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yos\Dropbox\RTAS%20slides\rtas-expr.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hyos\Dropbox\2013_bank_partitioning\cache-bank-partitioning\RTAS-2014-memory-interference\expr\rtas-expr.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hyos\Dropbox\2013_bank_partitioning\cache-bank-partitioning\RTAS-2014-memory-interference\expr\rtas-expr.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hyos\Dropbox\2013_bank_partitioning\cache-bank-partitioning\RTAS-2014-memory-interference\expr\rtas-expr.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0128959301211"/>
          <c:y val="3.8892767047473277E-2"/>
          <c:w val="0.88134967182676049"/>
          <c:h val="0.9222144659050534"/>
        </c:manualLayout>
      </c:layout>
      <c:barChart>
        <c:barDir val="col"/>
        <c:grouping val="clustered"/>
        <c:varyColors val="0"/>
        <c:ser>
          <c:idx val="0"/>
          <c:order val="0"/>
          <c:tx>
            <c:strRef>
              <c:f>'1bank'!$B$165</c:f>
              <c:strCache>
                <c:ptCount val="1"/>
                <c:pt idx="0">
                  <c:v>2 attackers</c:v>
                </c:pt>
              </c:strCache>
            </c:strRef>
          </c:tx>
          <c:invertIfNegative val="0"/>
          <c:cat>
            <c:strRef>
              <c:f>'1bank'!$A$166:$A$176</c:f>
              <c:strCache>
                <c:ptCount val="11"/>
                <c:pt idx="0">
                  <c:v>blackscholes</c:v>
                </c:pt>
                <c:pt idx="1">
                  <c:v>bodytrack</c:v>
                </c:pt>
                <c:pt idx="2">
                  <c:v>canneal</c:v>
                </c:pt>
                <c:pt idx="3">
                  <c:v>ferret</c:v>
                </c:pt>
                <c:pt idx="4">
                  <c:v>fluidanimate</c:v>
                </c:pt>
                <c:pt idx="5">
                  <c:v>freqmine</c:v>
                </c:pt>
                <c:pt idx="6">
                  <c:v>raytrace</c:v>
                </c:pt>
                <c:pt idx="7">
                  <c:v>streamcluster</c:v>
                </c:pt>
                <c:pt idx="8">
                  <c:v>swaptions</c:v>
                </c:pt>
                <c:pt idx="9">
                  <c:v>vips</c:v>
                </c:pt>
                <c:pt idx="10">
                  <c:v>x264</c:v>
                </c:pt>
              </c:strCache>
            </c:strRef>
          </c:cat>
          <c:val>
            <c:numRef>
              <c:f>'1bank'!$B$166:$B$176</c:f>
              <c:numCache>
                <c:formatCode>General</c:formatCode>
                <c:ptCount val="11"/>
                <c:pt idx="0">
                  <c:v>101.0677941</c:v>
                </c:pt>
                <c:pt idx="1">
                  <c:v>106.9260709</c:v>
                </c:pt>
                <c:pt idx="2">
                  <c:v>326.84790240000001</c:v>
                </c:pt>
                <c:pt idx="3">
                  <c:v>173.20030249999999</c:v>
                </c:pt>
                <c:pt idx="4">
                  <c:v>156.4657235</c:v>
                </c:pt>
                <c:pt idx="5">
                  <c:v>147.29897879999999</c:v>
                </c:pt>
                <c:pt idx="6">
                  <c:v>110.65479379999999</c:v>
                </c:pt>
                <c:pt idx="7">
                  <c:v>550.02144680000004</c:v>
                </c:pt>
                <c:pt idx="8">
                  <c:v>100.2533059</c:v>
                </c:pt>
                <c:pt idx="9">
                  <c:v>106.3547827</c:v>
                </c:pt>
                <c:pt idx="10">
                  <c:v>149.63345200000001</c:v>
                </c:pt>
              </c:numCache>
            </c:numRef>
          </c:val>
        </c:ser>
        <c:ser>
          <c:idx val="1"/>
          <c:order val="1"/>
          <c:tx>
            <c:strRef>
              <c:f>'1bank'!$C$165</c:f>
              <c:strCache>
                <c:ptCount val="1"/>
                <c:pt idx="0">
                  <c:v>3 attackers</c:v>
                </c:pt>
              </c:strCache>
            </c:strRef>
          </c:tx>
          <c:invertIfNegative val="0"/>
          <c:cat>
            <c:strRef>
              <c:f>'1bank'!$A$166:$A$176</c:f>
              <c:strCache>
                <c:ptCount val="11"/>
                <c:pt idx="0">
                  <c:v>blackscholes</c:v>
                </c:pt>
                <c:pt idx="1">
                  <c:v>bodytrack</c:v>
                </c:pt>
                <c:pt idx="2">
                  <c:v>canneal</c:v>
                </c:pt>
                <c:pt idx="3">
                  <c:v>ferret</c:v>
                </c:pt>
                <c:pt idx="4">
                  <c:v>fluidanimate</c:v>
                </c:pt>
                <c:pt idx="5">
                  <c:v>freqmine</c:v>
                </c:pt>
                <c:pt idx="6">
                  <c:v>raytrace</c:v>
                </c:pt>
                <c:pt idx="7">
                  <c:v>streamcluster</c:v>
                </c:pt>
                <c:pt idx="8">
                  <c:v>swaptions</c:v>
                </c:pt>
                <c:pt idx="9">
                  <c:v>vips</c:v>
                </c:pt>
                <c:pt idx="10">
                  <c:v>x264</c:v>
                </c:pt>
              </c:strCache>
            </c:strRef>
          </c:cat>
          <c:val>
            <c:numRef>
              <c:f>'1bank'!$C$166:$C$176</c:f>
              <c:numCache>
                <c:formatCode>General</c:formatCode>
                <c:ptCount val="11"/>
                <c:pt idx="0">
                  <c:v>102.11013509999999</c:v>
                </c:pt>
                <c:pt idx="1">
                  <c:v>108.61725</c:v>
                </c:pt>
                <c:pt idx="2">
                  <c:v>468.76661050000001</c:v>
                </c:pt>
                <c:pt idx="3">
                  <c:v>269.048045</c:v>
                </c:pt>
                <c:pt idx="4">
                  <c:v>215.0162516</c:v>
                </c:pt>
                <c:pt idx="5">
                  <c:v>191.8841855</c:v>
                </c:pt>
                <c:pt idx="6">
                  <c:v>121.9776021</c:v>
                </c:pt>
                <c:pt idx="7">
                  <c:v>839.58024590000002</c:v>
                </c:pt>
                <c:pt idx="8">
                  <c:v>101.353285</c:v>
                </c:pt>
                <c:pt idx="9">
                  <c:v>112.9829414</c:v>
                </c:pt>
                <c:pt idx="10">
                  <c:v>204.00701760000001</c:v>
                </c:pt>
              </c:numCache>
            </c:numRef>
          </c:val>
        </c:ser>
        <c:ser>
          <c:idx val="2"/>
          <c:order val="2"/>
          <c:tx>
            <c:strRef>
              <c:f>'1bank'!$D$165</c:f>
              <c:strCache>
                <c:ptCount val="1"/>
                <c:pt idx="0">
                  <c:v>4 attackers</c:v>
                </c:pt>
              </c:strCache>
            </c:strRef>
          </c:tx>
          <c:invertIfNegative val="0"/>
          <c:cat>
            <c:strRef>
              <c:f>'1bank'!$A$166:$A$176</c:f>
              <c:strCache>
                <c:ptCount val="11"/>
                <c:pt idx="0">
                  <c:v>blackscholes</c:v>
                </c:pt>
                <c:pt idx="1">
                  <c:v>bodytrack</c:v>
                </c:pt>
                <c:pt idx="2">
                  <c:v>canneal</c:v>
                </c:pt>
                <c:pt idx="3">
                  <c:v>ferret</c:v>
                </c:pt>
                <c:pt idx="4">
                  <c:v>fluidanimate</c:v>
                </c:pt>
                <c:pt idx="5">
                  <c:v>freqmine</c:v>
                </c:pt>
                <c:pt idx="6">
                  <c:v>raytrace</c:v>
                </c:pt>
                <c:pt idx="7">
                  <c:v>streamcluster</c:v>
                </c:pt>
                <c:pt idx="8">
                  <c:v>swaptions</c:v>
                </c:pt>
                <c:pt idx="9">
                  <c:v>vips</c:v>
                </c:pt>
                <c:pt idx="10">
                  <c:v>x264</c:v>
                </c:pt>
              </c:strCache>
            </c:strRef>
          </c:cat>
          <c:val>
            <c:numRef>
              <c:f>'1bank'!$D$166:$D$176</c:f>
              <c:numCache>
                <c:formatCode>General</c:formatCode>
                <c:ptCount val="11"/>
                <c:pt idx="0">
                  <c:v>107.1050762</c:v>
                </c:pt>
                <c:pt idx="1">
                  <c:v>126.4632228</c:v>
                </c:pt>
                <c:pt idx="2">
                  <c:v>725.50633749999997</c:v>
                </c:pt>
                <c:pt idx="3">
                  <c:v>353.54875500000003</c:v>
                </c:pt>
                <c:pt idx="4">
                  <c:v>276.01025570000002</c:v>
                </c:pt>
                <c:pt idx="5">
                  <c:v>241.58693439999999</c:v>
                </c:pt>
                <c:pt idx="6">
                  <c:v>173.86922609999999</c:v>
                </c:pt>
                <c:pt idx="7">
                  <c:v>1198.291686</c:v>
                </c:pt>
                <c:pt idx="8">
                  <c:v>100.8900361</c:v>
                </c:pt>
                <c:pt idx="9">
                  <c:v>131.4235554</c:v>
                </c:pt>
                <c:pt idx="10">
                  <c:v>273.50340180000001</c:v>
                </c:pt>
              </c:numCache>
            </c:numRef>
          </c:val>
        </c:ser>
        <c:dLbls>
          <c:showLegendKey val="0"/>
          <c:showVal val="0"/>
          <c:showCatName val="0"/>
          <c:showSerName val="0"/>
          <c:showPercent val="0"/>
          <c:showBubbleSize val="0"/>
        </c:dLbls>
        <c:gapWidth val="150"/>
        <c:axId val="37160832"/>
        <c:axId val="37162368"/>
      </c:barChart>
      <c:catAx>
        <c:axId val="37160832"/>
        <c:scaling>
          <c:orientation val="minMax"/>
        </c:scaling>
        <c:delete val="0"/>
        <c:axPos val="b"/>
        <c:majorTickMark val="cross"/>
        <c:minorTickMark val="none"/>
        <c:tickLblPos val="none"/>
        <c:crossAx val="37162368"/>
        <c:crosses val="autoZero"/>
        <c:auto val="1"/>
        <c:lblAlgn val="ctr"/>
        <c:lblOffset val="100"/>
        <c:noMultiLvlLbl val="0"/>
      </c:catAx>
      <c:valAx>
        <c:axId val="37162368"/>
        <c:scaling>
          <c:orientation val="minMax"/>
          <c:max val="1200"/>
        </c:scaling>
        <c:delete val="0"/>
        <c:axPos val="l"/>
        <c:majorGridlines/>
        <c:numFmt formatCode="General" sourceLinked="1"/>
        <c:majorTickMark val="out"/>
        <c:minorTickMark val="none"/>
        <c:tickLblPos val="nextTo"/>
        <c:crossAx val="37160832"/>
        <c:crosses val="autoZero"/>
        <c:crossBetween val="between"/>
      </c:valAx>
      <c:spPr>
        <a:solidFill>
          <a:schemeClr val="bg1"/>
        </a:solidFill>
        <a:ln>
          <a:solidFill>
            <a:schemeClr val="bg1">
              <a:lumMod val="50000"/>
            </a:schemeClr>
          </a:solidFill>
        </a:ln>
      </c:spPr>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554812712907"/>
          <c:y val="5.1400554097404488E-2"/>
          <c:w val="0.85721912469315131"/>
          <c:h val="0.76123833567389088"/>
        </c:manualLayout>
      </c:layout>
      <c:barChart>
        <c:barDir val="col"/>
        <c:grouping val="clustered"/>
        <c:varyColors val="0"/>
        <c:ser>
          <c:idx val="0"/>
          <c:order val="0"/>
          <c:tx>
            <c:strRef>
              <c:f>'1bank'!$D$109</c:f>
              <c:strCache>
                <c:ptCount val="1"/>
                <c:pt idx="0">
                  <c:v>Observed</c:v>
                </c:pt>
              </c:strCache>
            </c:strRef>
          </c:tx>
          <c:spPr>
            <a:solidFill>
              <a:srgbClr val="4F81BD"/>
            </a:solidFill>
            <a:ln>
              <a:solidFill>
                <a:schemeClr val="tx1"/>
              </a:solidFill>
            </a:ln>
          </c:spPr>
          <c:invertIfNegative val="0"/>
          <c:val>
            <c:numRef>
              <c:f>'1bank'!$D$110:$D$120</c:f>
              <c:numCache>
                <c:formatCode>General</c:formatCode>
                <c:ptCount val="11"/>
                <c:pt idx="0">
                  <c:v>107.1050761902746</c:v>
                </c:pt>
                <c:pt idx="1">
                  <c:v>126.46322280292203</c:v>
                </c:pt>
                <c:pt idx="2">
                  <c:v>725.50633749011956</c:v>
                </c:pt>
                <c:pt idx="3">
                  <c:v>353.54875495209546</c:v>
                </c:pt>
                <c:pt idx="4">
                  <c:v>276.01025566312302</c:v>
                </c:pt>
                <c:pt idx="5">
                  <c:v>241.5869343982223</c:v>
                </c:pt>
                <c:pt idx="6">
                  <c:v>173.86922608071254</c:v>
                </c:pt>
                <c:pt idx="7">
                  <c:v>1194.2916863125311</c:v>
                </c:pt>
                <c:pt idx="8">
                  <c:v>100.89003608376275</c:v>
                </c:pt>
                <c:pt idx="9">
                  <c:v>131.42355539619575</c:v>
                </c:pt>
                <c:pt idx="10">
                  <c:v>273.50340180365691</c:v>
                </c:pt>
              </c:numCache>
            </c:numRef>
          </c:val>
        </c:ser>
        <c:ser>
          <c:idx val="1"/>
          <c:order val="1"/>
          <c:tx>
            <c:strRef>
              <c:f>'1bank'!$E$109</c:f>
              <c:strCache>
                <c:ptCount val="1"/>
                <c:pt idx="0">
                  <c:v>Calculated </c:v>
                </c:pt>
              </c:strCache>
            </c:strRef>
          </c:tx>
          <c:spPr>
            <a:solidFill>
              <a:srgbClr val="C0504D"/>
            </a:solidFill>
            <a:ln>
              <a:solidFill>
                <a:schemeClr val="tx1"/>
              </a:solidFill>
            </a:ln>
          </c:spPr>
          <c:invertIfNegative val="0"/>
          <c:val>
            <c:numRef>
              <c:f>'1bank'!$E$110:$E$120</c:f>
              <c:numCache>
                <c:formatCode>General</c:formatCode>
                <c:ptCount val="11"/>
                <c:pt idx="0">
                  <c:v>106.52</c:v>
                </c:pt>
                <c:pt idx="1">
                  <c:v>112.23</c:v>
                </c:pt>
                <c:pt idx="2">
                  <c:v>371.86</c:v>
                </c:pt>
                <c:pt idx="3">
                  <c:v>227.96</c:v>
                </c:pt>
                <c:pt idx="4">
                  <c:v>267.73</c:v>
                </c:pt>
                <c:pt idx="5">
                  <c:v>194.54</c:v>
                </c:pt>
                <c:pt idx="6">
                  <c:v>150.37</c:v>
                </c:pt>
                <c:pt idx="7">
                  <c:v>639.19000000000005</c:v>
                </c:pt>
                <c:pt idx="8">
                  <c:v>100.88</c:v>
                </c:pt>
                <c:pt idx="9">
                  <c:v>124.22</c:v>
                </c:pt>
                <c:pt idx="10">
                  <c:v>188.91</c:v>
                </c:pt>
              </c:numCache>
            </c:numRef>
          </c:val>
        </c:ser>
        <c:ser>
          <c:idx val="2"/>
          <c:order val="2"/>
          <c:tx>
            <c:strRef>
              <c:f>'1bank'!$G$109</c:f>
              <c:strCache>
                <c:ptCount val="1"/>
                <c:pt idx="0">
                  <c:v>Calculated</c:v>
                </c:pt>
              </c:strCache>
            </c:strRef>
          </c:tx>
          <c:spPr>
            <a:solidFill>
              <a:srgbClr val="9BBB59"/>
            </a:solidFill>
            <a:ln>
              <a:solidFill>
                <a:schemeClr val="tx1"/>
              </a:solidFill>
            </a:ln>
          </c:spPr>
          <c:invertIfNegative val="0"/>
          <c:val>
            <c:numRef>
              <c:f>'1bank'!$G$110:$G$120</c:f>
              <c:numCache>
                <c:formatCode>General</c:formatCode>
                <c:ptCount val="11"/>
                <c:pt idx="0">
                  <c:v>115.15</c:v>
                </c:pt>
                <c:pt idx="1">
                  <c:v>128.43</c:v>
                </c:pt>
                <c:pt idx="2">
                  <c:v>732.02</c:v>
                </c:pt>
                <c:pt idx="3">
                  <c:v>397.49</c:v>
                </c:pt>
                <c:pt idx="4">
                  <c:v>489.93</c:v>
                </c:pt>
                <c:pt idx="5">
                  <c:v>319.77999999999997</c:v>
                </c:pt>
                <c:pt idx="6">
                  <c:v>217.09</c:v>
                </c:pt>
                <c:pt idx="7">
                  <c:v>1353.5</c:v>
                </c:pt>
                <c:pt idx="8">
                  <c:v>102.05</c:v>
                </c:pt>
                <c:pt idx="9">
                  <c:v>156.31</c:v>
                </c:pt>
                <c:pt idx="10">
                  <c:v>306.69</c:v>
                </c:pt>
              </c:numCache>
            </c:numRef>
          </c:val>
        </c:ser>
        <c:dLbls>
          <c:showLegendKey val="0"/>
          <c:showVal val="0"/>
          <c:showCatName val="0"/>
          <c:showSerName val="0"/>
          <c:showPercent val="0"/>
          <c:showBubbleSize val="0"/>
        </c:dLbls>
        <c:gapWidth val="150"/>
        <c:axId val="81509760"/>
        <c:axId val="81523840"/>
      </c:barChart>
      <c:catAx>
        <c:axId val="81509760"/>
        <c:scaling>
          <c:orientation val="minMax"/>
        </c:scaling>
        <c:delete val="0"/>
        <c:axPos val="b"/>
        <c:majorTickMark val="out"/>
        <c:minorTickMark val="none"/>
        <c:tickLblPos val="none"/>
        <c:crossAx val="81523840"/>
        <c:crosses val="autoZero"/>
        <c:auto val="1"/>
        <c:lblAlgn val="ctr"/>
        <c:lblOffset val="100"/>
        <c:noMultiLvlLbl val="0"/>
      </c:catAx>
      <c:valAx>
        <c:axId val="81523840"/>
        <c:scaling>
          <c:orientation val="minMax"/>
          <c:max val="1400"/>
        </c:scaling>
        <c:delete val="0"/>
        <c:axPos val="l"/>
        <c:majorGridlines/>
        <c:title>
          <c:tx>
            <c:rich>
              <a:bodyPr rot="-5400000" vert="horz"/>
              <a:lstStyle/>
              <a:p>
                <a:pPr>
                  <a:defRPr/>
                </a:pPr>
                <a:r>
                  <a:rPr lang="en-US"/>
                  <a:t>Norm. Response Time (%)</a:t>
                </a:r>
              </a:p>
            </c:rich>
          </c:tx>
          <c:layout/>
          <c:overlay val="0"/>
        </c:title>
        <c:numFmt formatCode="General" sourceLinked="1"/>
        <c:majorTickMark val="out"/>
        <c:minorTickMark val="none"/>
        <c:tickLblPos val="nextTo"/>
        <c:crossAx val="81509760"/>
        <c:crosses val="autoZero"/>
        <c:crossBetween val="between"/>
      </c:valAx>
      <c:spPr>
        <a:ln w="6350">
          <a:solidFill>
            <a:schemeClr val="bg1">
              <a:lumMod val="50000"/>
            </a:schemeClr>
          </a:solid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00207235522546"/>
          <c:y val="5.1400554097404488E-2"/>
          <c:w val="0.85148861176259383"/>
          <c:h val="0.86507003790202541"/>
        </c:manualLayout>
      </c:layout>
      <c:barChart>
        <c:barDir val="col"/>
        <c:grouping val="clustered"/>
        <c:varyColors val="0"/>
        <c:ser>
          <c:idx val="0"/>
          <c:order val="0"/>
          <c:tx>
            <c:strRef>
              <c:f>'1bank'!$D$63</c:f>
              <c:strCache>
                <c:ptCount val="1"/>
                <c:pt idx="0">
                  <c:v>Observed</c:v>
                </c:pt>
              </c:strCache>
            </c:strRef>
          </c:tx>
          <c:spPr>
            <a:solidFill>
              <a:srgbClr val="4F81BD"/>
            </a:solidFill>
            <a:ln>
              <a:solidFill>
                <a:schemeClr val="tx1"/>
              </a:solidFill>
            </a:ln>
          </c:spPr>
          <c:invertIfNegative val="0"/>
          <c:cat>
            <c:strRef>
              <c:f>'1bank'!$A$64:$A$74</c:f>
              <c:strCache>
                <c:ptCount val="11"/>
                <c:pt idx="0">
                  <c:v>blackscholes</c:v>
                </c:pt>
                <c:pt idx="1">
                  <c:v>bodytrack</c:v>
                </c:pt>
                <c:pt idx="2">
                  <c:v>canneal</c:v>
                </c:pt>
                <c:pt idx="3">
                  <c:v>ferret</c:v>
                </c:pt>
                <c:pt idx="4">
                  <c:v>fluidanimate</c:v>
                </c:pt>
                <c:pt idx="5">
                  <c:v>freqmine</c:v>
                </c:pt>
                <c:pt idx="6">
                  <c:v>raytrace</c:v>
                </c:pt>
                <c:pt idx="7">
                  <c:v>streamcluster</c:v>
                </c:pt>
                <c:pt idx="8">
                  <c:v>swaptions</c:v>
                </c:pt>
                <c:pt idx="9">
                  <c:v>vips</c:v>
                </c:pt>
                <c:pt idx="10">
                  <c:v>x264</c:v>
                </c:pt>
              </c:strCache>
            </c:strRef>
          </c:cat>
          <c:val>
            <c:numRef>
              <c:f>'1bank'!$D$64:$D$74</c:f>
              <c:numCache>
                <c:formatCode>General</c:formatCode>
                <c:ptCount val="11"/>
                <c:pt idx="0">
                  <c:v>103.79033883600211</c:v>
                </c:pt>
                <c:pt idx="1">
                  <c:v>107.11295735632309</c:v>
                </c:pt>
                <c:pt idx="2">
                  <c:v>270.57297448606289</c:v>
                </c:pt>
                <c:pt idx="3">
                  <c:v>175.65524449876523</c:v>
                </c:pt>
                <c:pt idx="4">
                  <c:v>149.77631900289791</c:v>
                </c:pt>
                <c:pt idx="5">
                  <c:v>153.21935354312234</c:v>
                </c:pt>
                <c:pt idx="6">
                  <c:v>123.81034035861553</c:v>
                </c:pt>
                <c:pt idx="7">
                  <c:v>412.83172786366219</c:v>
                </c:pt>
                <c:pt idx="8">
                  <c:v>100.49044074649348</c:v>
                </c:pt>
                <c:pt idx="9">
                  <c:v>115.2766563941386</c:v>
                </c:pt>
                <c:pt idx="10">
                  <c:v>151.15665093340561</c:v>
                </c:pt>
              </c:numCache>
            </c:numRef>
          </c:val>
        </c:ser>
        <c:ser>
          <c:idx val="1"/>
          <c:order val="1"/>
          <c:tx>
            <c:strRef>
              <c:f>'1bank'!$E$63</c:f>
              <c:strCache>
                <c:ptCount val="1"/>
                <c:pt idx="0">
                  <c:v>Calculated</c:v>
                </c:pt>
              </c:strCache>
            </c:strRef>
          </c:tx>
          <c:spPr>
            <a:solidFill>
              <a:srgbClr val="C0504D"/>
            </a:solidFill>
            <a:ln>
              <a:solidFill>
                <a:schemeClr val="tx1"/>
              </a:solidFill>
            </a:ln>
          </c:spPr>
          <c:invertIfNegative val="0"/>
          <c:cat>
            <c:strRef>
              <c:f>'1bank'!$A$64:$A$74</c:f>
              <c:strCache>
                <c:ptCount val="11"/>
                <c:pt idx="0">
                  <c:v>blackscholes</c:v>
                </c:pt>
                <c:pt idx="1">
                  <c:v>bodytrack</c:v>
                </c:pt>
                <c:pt idx="2">
                  <c:v>canneal</c:v>
                </c:pt>
                <c:pt idx="3">
                  <c:v>ferret</c:v>
                </c:pt>
                <c:pt idx="4">
                  <c:v>fluidanimate</c:v>
                </c:pt>
                <c:pt idx="5">
                  <c:v>freqmine</c:v>
                </c:pt>
                <c:pt idx="6">
                  <c:v>raytrace</c:v>
                </c:pt>
                <c:pt idx="7">
                  <c:v>streamcluster</c:v>
                </c:pt>
                <c:pt idx="8">
                  <c:v>swaptions</c:v>
                </c:pt>
                <c:pt idx="9">
                  <c:v>vips</c:v>
                </c:pt>
                <c:pt idx="10">
                  <c:v>x264</c:v>
                </c:pt>
              </c:strCache>
            </c:strRef>
          </c:cat>
          <c:val>
            <c:numRef>
              <c:f>'1bank'!$E$64:$E$74</c:f>
              <c:numCache>
                <c:formatCode>General</c:formatCode>
                <c:ptCount val="11"/>
                <c:pt idx="0">
                  <c:v>104.18</c:v>
                </c:pt>
                <c:pt idx="1">
                  <c:v>107.84</c:v>
                </c:pt>
                <c:pt idx="2">
                  <c:v>274.27</c:v>
                </c:pt>
                <c:pt idx="3">
                  <c:v>182.03</c:v>
                </c:pt>
                <c:pt idx="4">
                  <c:v>207.52</c:v>
                </c:pt>
                <c:pt idx="5">
                  <c:v>160.6</c:v>
                </c:pt>
                <c:pt idx="6">
                  <c:v>132.29</c:v>
                </c:pt>
                <c:pt idx="7">
                  <c:v>445.63</c:v>
                </c:pt>
                <c:pt idx="8">
                  <c:v>100.57</c:v>
                </c:pt>
                <c:pt idx="9">
                  <c:v>115.53</c:v>
                </c:pt>
                <c:pt idx="10">
                  <c:v>156.99</c:v>
                </c:pt>
              </c:numCache>
            </c:numRef>
          </c:val>
        </c:ser>
        <c:dLbls>
          <c:showLegendKey val="0"/>
          <c:showVal val="0"/>
          <c:showCatName val="0"/>
          <c:showSerName val="0"/>
          <c:showPercent val="0"/>
          <c:showBubbleSize val="0"/>
        </c:dLbls>
        <c:gapWidth val="150"/>
        <c:axId val="96860032"/>
        <c:axId val="96861568"/>
      </c:barChart>
      <c:catAx>
        <c:axId val="96860032"/>
        <c:scaling>
          <c:orientation val="minMax"/>
        </c:scaling>
        <c:delete val="0"/>
        <c:axPos val="b"/>
        <c:majorTickMark val="out"/>
        <c:minorTickMark val="none"/>
        <c:tickLblPos val="none"/>
        <c:crossAx val="96861568"/>
        <c:crosses val="autoZero"/>
        <c:auto val="1"/>
        <c:lblAlgn val="ctr"/>
        <c:lblOffset val="100"/>
        <c:noMultiLvlLbl val="0"/>
      </c:catAx>
      <c:valAx>
        <c:axId val="96861568"/>
        <c:scaling>
          <c:orientation val="minMax"/>
          <c:max val="500"/>
        </c:scaling>
        <c:delete val="0"/>
        <c:axPos val="l"/>
        <c:majorGridlines/>
        <c:title>
          <c:tx>
            <c:rich>
              <a:bodyPr rot="-5400000" vert="horz"/>
              <a:lstStyle/>
              <a:p>
                <a:pPr>
                  <a:defRPr/>
                </a:pPr>
                <a:r>
                  <a:rPr lang="en-US"/>
                  <a:t>Norm. Response Time (%)</a:t>
                </a:r>
              </a:p>
            </c:rich>
          </c:tx>
          <c:layout>
            <c:manualLayout>
              <c:xMode val="edge"/>
              <c:yMode val="edge"/>
              <c:x val="8.0164381863028385E-3"/>
              <c:y val="9.0786229247808867E-2"/>
            </c:manualLayout>
          </c:layout>
          <c:overlay val="0"/>
        </c:title>
        <c:numFmt formatCode="General" sourceLinked="1"/>
        <c:majorTickMark val="out"/>
        <c:minorTickMark val="none"/>
        <c:tickLblPos val="nextTo"/>
        <c:crossAx val="96860032"/>
        <c:crosses val="autoZero"/>
        <c:crossBetween val="between"/>
      </c:valAx>
      <c:spPr>
        <a:ln w="6350">
          <a:solidFill>
            <a:schemeClr val="bg1">
              <a:lumMod val="50000"/>
            </a:schemeClr>
          </a:solid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6552230561662"/>
          <c:y val="0.16844856568106037"/>
          <c:w val="0.85571258355508939"/>
          <c:h val="0.79111383614869524"/>
        </c:manualLayout>
      </c:layout>
      <c:barChart>
        <c:barDir val="col"/>
        <c:grouping val="clustered"/>
        <c:varyColors val="0"/>
        <c:ser>
          <c:idx val="0"/>
          <c:order val="0"/>
          <c:tx>
            <c:strRef>
              <c:f>'1bank'!$D$128</c:f>
              <c:strCache>
                <c:ptCount val="1"/>
                <c:pt idx="0">
                  <c:v>Observed</c:v>
                </c:pt>
              </c:strCache>
            </c:strRef>
          </c:tx>
          <c:spPr>
            <a:solidFill>
              <a:srgbClr val="4F81BD"/>
            </a:solidFill>
            <a:ln>
              <a:solidFill>
                <a:sysClr val="windowText" lastClr="000000"/>
              </a:solidFill>
            </a:ln>
          </c:spPr>
          <c:invertIfNegative val="0"/>
          <c:val>
            <c:numRef>
              <c:f>'1bank'!$D$129:$D$139</c:f>
              <c:numCache>
                <c:formatCode>General</c:formatCode>
                <c:ptCount val="11"/>
                <c:pt idx="0">
                  <c:v>100.2569443410289</c:v>
                </c:pt>
                <c:pt idx="1">
                  <c:v>100.2673646718041</c:v>
                </c:pt>
                <c:pt idx="2">
                  <c:v>106.60846287767924</c:v>
                </c:pt>
                <c:pt idx="3">
                  <c:v>101.15763159464129</c:v>
                </c:pt>
                <c:pt idx="4">
                  <c:v>101.24854021337701</c:v>
                </c:pt>
                <c:pt idx="5">
                  <c:v>100.78920567205836</c:v>
                </c:pt>
                <c:pt idx="6">
                  <c:v>101.53657561933025</c:v>
                </c:pt>
                <c:pt idx="7">
                  <c:v>107.63953495176102</c:v>
                </c:pt>
                <c:pt idx="8">
                  <c:v>100.09745672824533</c:v>
                </c:pt>
                <c:pt idx="9">
                  <c:v>100.15655043692084</c:v>
                </c:pt>
                <c:pt idx="10">
                  <c:v>100.69621513005596</c:v>
                </c:pt>
              </c:numCache>
            </c:numRef>
          </c:val>
        </c:ser>
        <c:ser>
          <c:idx val="1"/>
          <c:order val="1"/>
          <c:tx>
            <c:strRef>
              <c:f>'1bank'!$E$128</c:f>
              <c:strCache>
                <c:ptCount val="1"/>
                <c:pt idx="0">
                  <c:v>Calculated</c:v>
                </c:pt>
              </c:strCache>
            </c:strRef>
          </c:tx>
          <c:spPr>
            <a:solidFill>
              <a:srgbClr val="C0504D"/>
            </a:solidFill>
            <a:ln>
              <a:solidFill>
                <a:sysClr val="windowText" lastClr="000000"/>
              </a:solidFill>
            </a:ln>
          </c:spPr>
          <c:invertIfNegative val="0"/>
          <c:val>
            <c:numRef>
              <c:f>'1bank'!$E$129:$E$139</c:f>
              <c:numCache>
                <c:formatCode>General</c:formatCode>
                <c:ptCount val="11"/>
                <c:pt idx="0">
                  <c:v>104.18</c:v>
                </c:pt>
                <c:pt idx="1">
                  <c:v>107.84</c:v>
                </c:pt>
                <c:pt idx="2">
                  <c:v>112.68</c:v>
                </c:pt>
                <c:pt idx="3">
                  <c:v>112.68</c:v>
                </c:pt>
                <c:pt idx="4">
                  <c:v>112.68</c:v>
                </c:pt>
                <c:pt idx="5">
                  <c:v>112.68</c:v>
                </c:pt>
                <c:pt idx="6">
                  <c:v>112.68</c:v>
                </c:pt>
                <c:pt idx="7">
                  <c:v>112.68</c:v>
                </c:pt>
                <c:pt idx="8">
                  <c:v>100.57</c:v>
                </c:pt>
                <c:pt idx="9">
                  <c:v>112.68</c:v>
                </c:pt>
                <c:pt idx="10">
                  <c:v>112.68</c:v>
                </c:pt>
              </c:numCache>
            </c:numRef>
          </c:val>
        </c:ser>
        <c:dLbls>
          <c:showLegendKey val="0"/>
          <c:showVal val="0"/>
          <c:showCatName val="0"/>
          <c:showSerName val="0"/>
          <c:showPercent val="0"/>
          <c:showBubbleSize val="0"/>
        </c:dLbls>
        <c:gapWidth val="150"/>
        <c:axId val="6748800"/>
        <c:axId val="32698752"/>
      </c:barChart>
      <c:catAx>
        <c:axId val="6748800"/>
        <c:scaling>
          <c:orientation val="minMax"/>
        </c:scaling>
        <c:delete val="0"/>
        <c:axPos val="b"/>
        <c:majorTickMark val="out"/>
        <c:minorTickMark val="none"/>
        <c:tickLblPos val="none"/>
        <c:crossAx val="32698752"/>
        <c:crosses val="autoZero"/>
        <c:auto val="1"/>
        <c:lblAlgn val="ctr"/>
        <c:lblOffset val="100"/>
        <c:noMultiLvlLbl val="0"/>
      </c:catAx>
      <c:valAx>
        <c:axId val="32698752"/>
        <c:scaling>
          <c:orientation val="minMax"/>
          <c:max val="180"/>
          <c:min val="0"/>
        </c:scaling>
        <c:delete val="0"/>
        <c:axPos val="l"/>
        <c:majorGridlines/>
        <c:title>
          <c:tx>
            <c:rich>
              <a:bodyPr rot="-5400000" vert="horz"/>
              <a:lstStyle/>
              <a:p>
                <a:pPr>
                  <a:defRPr/>
                </a:pPr>
                <a:r>
                  <a:rPr lang="en-US"/>
                  <a:t>Norm. Response Time (%)</a:t>
                </a:r>
              </a:p>
            </c:rich>
          </c:tx>
          <c:layout/>
          <c:overlay val="0"/>
        </c:title>
        <c:numFmt formatCode="General" sourceLinked="1"/>
        <c:majorTickMark val="out"/>
        <c:minorTickMark val="none"/>
        <c:tickLblPos val="nextTo"/>
        <c:crossAx val="6748800"/>
        <c:crosses val="autoZero"/>
        <c:crossBetween val="between"/>
        <c:majorUnit val="20"/>
      </c:valAx>
      <c:spPr>
        <a:ln w="6350">
          <a:solidFill>
            <a:schemeClr val="bg1">
              <a:lumMod val="50000"/>
            </a:schemeClr>
          </a:solidFill>
        </a:ln>
      </c:spPr>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38463" cy="460375"/>
          </a:xfrm>
          <a:prstGeom prst="rect">
            <a:avLst/>
          </a:prstGeom>
          <a:noFill/>
          <a:ln w="9525">
            <a:noFill/>
            <a:miter lim="800000"/>
            <a:headEnd/>
            <a:tailEnd/>
          </a:ln>
          <a:effectLst/>
        </p:spPr>
        <p:txBody>
          <a:bodyPr vert="horz" wrap="square" lIns="91358" tIns="45680" rIns="91358" bIns="45680" numCol="1" anchor="t" anchorCtr="0" compatLnSpc="1">
            <a:prstTxWarp prst="textNoShape">
              <a:avLst/>
            </a:prstTxWarp>
          </a:bodyPr>
          <a:lstStyle>
            <a:lvl1pPr>
              <a:defRPr sz="1200"/>
            </a:lvl1pPr>
          </a:lstStyle>
          <a:p>
            <a:pPr>
              <a:defRPr/>
            </a:pPr>
            <a:endParaRPr lang="en-US" dirty="0"/>
          </a:p>
        </p:txBody>
      </p:sp>
      <p:sp>
        <p:nvSpPr>
          <p:cNvPr id="13315" name="Rectangle 3"/>
          <p:cNvSpPr>
            <a:spLocks noGrp="1" noChangeArrowheads="1"/>
          </p:cNvSpPr>
          <p:nvPr>
            <p:ph type="dt" sz="quarter" idx="1"/>
          </p:nvPr>
        </p:nvSpPr>
        <p:spPr bwMode="auto">
          <a:xfrm>
            <a:off x="3919538" y="0"/>
            <a:ext cx="2938462" cy="460375"/>
          </a:xfrm>
          <a:prstGeom prst="rect">
            <a:avLst/>
          </a:prstGeom>
          <a:noFill/>
          <a:ln w="9525">
            <a:noFill/>
            <a:miter lim="800000"/>
            <a:headEnd/>
            <a:tailEnd/>
          </a:ln>
          <a:effectLst/>
        </p:spPr>
        <p:txBody>
          <a:bodyPr vert="horz" wrap="square" lIns="91358" tIns="45680" rIns="91358" bIns="4568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ChangeArrowheads="1"/>
          </p:cNvSpPr>
          <p:nvPr>
            <p:ph type="ftr" sz="quarter" idx="2"/>
          </p:nvPr>
        </p:nvSpPr>
        <p:spPr bwMode="auto">
          <a:xfrm>
            <a:off x="0" y="8670925"/>
            <a:ext cx="2938463" cy="460375"/>
          </a:xfrm>
          <a:prstGeom prst="rect">
            <a:avLst/>
          </a:prstGeom>
          <a:noFill/>
          <a:ln w="9525">
            <a:noFill/>
            <a:miter lim="800000"/>
            <a:headEnd/>
            <a:tailEnd/>
          </a:ln>
          <a:effectLst/>
        </p:spPr>
        <p:txBody>
          <a:bodyPr vert="horz" wrap="square" lIns="91358" tIns="45680" rIns="91358" bIns="45680" numCol="1" anchor="b" anchorCtr="0" compatLnSpc="1">
            <a:prstTxWarp prst="textNoShape">
              <a:avLst/>
            </a:prstTxWarp>
          </a:bodyPr>
          <a:lstStyle>
            <a:lvl1pPr>
              <a:defRPr sz="1200"/>
            </a:lvl1pPr>
          </a:lstStyle>
          <a:p>
            <a:pPr>
              <a:defRPr/>
            </a:pPr>
            <a:endParaRPr lang="en-US" dirty="0"/>
          </a:p>
        </p:txBody>
      </p:sp>
      <p:sp>
        <p:nvSpPr>
          <p:cNvPr id="13317" name="Rectangle 5"/>
          <p:cNvSpPr>
            <a:spLocks noGrp="1" noChangeArrowheads="1"/>
          </p:cNvSpPr>
          <p:nvPr>
            <p:ph type="sldNum" sz="quarter" idx="3"/>
          </p:nvPr>
        </p:nvSpPr>
        <p:spPr bwMode="auto">
          <a:xfrm>
            <a:off x="3919538" y="8670925"/>
            <a:ext cx="2938462" cy="460375"/>
          </a:xfrm>
          <a:prstGeom prst="rect">
            <a:avLst/>
          </a:prstGeom>
          <a:noFill/>
          <a:ln w="9525">
            <a:noFill/>
            <a:miter lim="800000"/>
            <a:headEnd/>
            <a:tailEnd/>
          </a:ln>
          <a:effectLst/>
        </p:spPr>
        <p:txBody>
          <a:bodyPr vert="horz" wrap="square" lIns="91358" tIns="45680" rIns="91358" bIns="45680" numCol="1" anchor="b" anchorCtr="0" compatLnSpc="1">
            <a:prstTxWarp prst="textNoShape">
              <a:avLst/>
            </a:prstTxWarp>
          </a:bodyPr>
          <a:lstStyle>
            <a:lvl1pPr algn="r">
              <a:defRPr sz="1200"/>
            </a:lvl1pPr>
          </a:lstStyle>
          <a:p>
            <a:pPr>
              <a:defRPr/>
            </a:pPr>
            <a:fld id="{7D8AFCEE-BA5B-47C5-8ACC-60E69F9F5998}" type="slidenum">
              <a:rPr lang="en-US"/>
              <a:pPr>
                <a:defRPr/>
              </a:pPr>
              <a:t>‹#›</a:t>
            </a:fld>
            <a:endParaRPr lang="en-US" dirty="0"/>
          </a:p>
        </p:txBody>
      </p:sp>
    </p:spTree>
    <p:extLst>
      <p:ext uri="{BB962C8B-B14F-4D97-AF65-F5344CB8AC3E}">
        <p14:creationId xmlns:p14="http://schemas.microsoft.com/office/powerpoint/2010/main" val="507991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0213" cy="454025"/>
          </a:xfrm>
          <a:prstGeom prst="rect">
            <a:avLst/>
          </a:prstGeom>
          <a:noFill/>
          <a:ln w="9525">
            <a:noFill/>
            <a:miter lim="800000"/>
            <a:headEnd/>
            <a:tailEnd/>
          </a:ln>
          <a:effectLst/>
        </p:spPr>
        <p:txBody>
          <a:bodyPr vert="horz" wrap="square" lIns="90151" tIns="45075" rIns="90151" bIns="45075" numCol="1" anchor="t" anchorCtr="0" compatLnSpc="1">
            <a:prstTxWarp prst="textNoShape">
              <a:avLst/>
            </a:prstTxWarp>
          </a:bodyPr>
          <a:lstStyle>
            <a:lvl1pPr defTabSz="901700">
              <a:defRPr sz="1200"/>
            </a:lvl1pPr>
          </a:lstStyle>
          <a:p>
            <a:pPr>
              <a:defRPr/>
            </a:pPr>
            <a:endParaRPr lang="en-US" dirty="0"/>
          </a:p>
        </p:txBody>
      </p:sp>
      <p:sp>
        <p:nvSpPr>
          <p:cNvPr id="22531" name="Rectangle 3"/>
          <p:cNvSpPr>
            <a:spLocks noGrp="1" noChangeArrowheads="1"/>
          </p:cNvSpPr>
          <p:nvPr>
            <p:ph type="dt" idx="1"/>
          </p:nvPr>
        </p:nvSpPr>
        <p:spPr bwMode="auto">
          <a:xfrm>
            <a:off x="3862388" y="0"/>
            <a:ext cx="2970212" cy="454025"/>
          </a:xfrm>
          <a:prstGeom prst="rect">
            <a:avLst/>
          </a:prstGeom>
          <a:noFill/>
          <a:ln w="9525">
            <a:noFill/>
            <a:miter lim="800000"/>
            <a:headEnd/>
            <a:tailEnd/>
          </a:ln>
          <a:effectLst/>
        </p:spPr>
        <p:txBody>
          <a:bodyPr vert="horz" wrap="square" lIns="90151" tIns="45075" rIns="90151" bIns="45075" numCol="1" anchor="t" anchorCtr="0" compatLnSpc="1">
            <a:prstTxWarp prst="textNoShape">
              <a:avLst/>
            </a:prstTxWarp>
          </a:bodyPr>
          <a:lstStyle>
            <a:lvl1pPr algn="r" defTabSz="901700">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4588" y="682625"/>
            <a:ext cx="4546600" cy="34099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890588" y="4319588"/>
            <a:ext cx="5051425" cy="4167187"/>
          </a:xfrm>
          <a:prstGeom prst="rect">
            <a:avLst/>
          </a:prstGeom>
          <a:noFill/>
          <a:ln w="9525">
            <a:noFill/>
            <a:miter lim="800000"/>
            <a:headEnd/>
            <a:tailEnd/>
          </a:ln>
          <a:effectLst/>
        </p:spPr>
        <p:txBody>
          <a:bodyPr vert="horz" wrap="square" lIns="90151" tIns="45075" rIns="90151" bIns="450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715375"/>
            <a:ext cx="2970213" cy="454025"/>
          </a:xfrm>
          <a:prstGeom prst="rect">
            <a:avLst/>
          </a:prstGeom>
          <a:noFill/>
          <a:ln w="9525">
            <a:noFill/>
            <a:miter lim="800000"/>
            <a:headEnd/>
            <a:tailEnd/>
          </a:ln>
          <a:effectLst/>
        </p:spPr>
        <p:txBody>
          <a:bodyPr vert="horz" wrap="square" lIns="90151" tIns="45075" rIns="90151" bIns="45075" numCol="1" anchor="b" anchorCtr="0" compatLnSpc="1">
            <a:prstTxWarp prst="textNoShape">
              <a:avLst/>
            </a:prstTxWarp>
          </a:bodyPr>
          <a:lstStyle>
            <a:lvl1pPr defTabSz="901700">
              <a:defRPr sz="1200"/>
            </a:lvl1pPr>
          </a:lstStyle>
          <a:p>
            <a:pPr>
              <a:defRPr/>
            </a:pPr>
            <a:endParaRPr lang="en-US" dirty="0"/>
          </a:p>
        </p:txBody>
      </p:sp>
      <p:sp>
        <p:nvSpPr>
          <p:cNvPr id="22535" name="Rectangle 7"/>
          <p:cNvSpPr>
            <a:spLocks noGrp="1" noChangeArrowheads="1"/>
          </p:cNvSpPr>
          <p:nvPr>
            <p:ph type="sldNum" sz="quarter" idx="5"/>
          </p:nvPr>
        </p:nvSpPr>
        <p:spPr bwMode="auto">
          <a:xfrm>
            <a:off x="3862388" y="8715375"/>
            <a:ext cx="2970212" cy="454025"/>
          </a:xfrm>
          <a:prstGeom prst="rect">
            <a:avLst/>
          </a:prstGeom>
          <a:noFill/>
          <a:ln w="9525">
            <a:noFill/>
            <a:miter lim="800000"/>
            <a:headEnd/>
            <a:tailEnd/>
          </a:ln>
          <a:effectLst/>
        </p:spPr>
        <p:txBody>
          <a:bodyPr vert="horz" wrap="square" lIns="90151" tIns="45075" rIns="90151" bIns="45075" numCol="1" anchor="b" anchorCtr="0" compatLnSpc="1">
            <a:prstTxWarp prst="textNoShape">
              <a:avLst/>
            </a:prstTxWarp>
          </a:bodyPr>
          <a:lstStyle>
            <a:lvl1pPr algn="r" defTabSz="901700">
              <a:defRPr sz="1200"/>
            </a:lvl1pPr>
          </a:lstStyle>
          <a:p>
            <a:pPr>
              <a:defRPr/>
            </a:pPr>
            <a:fld id="{4D19FADE-902B-494B-B123-15DDDBAEF55E}" type="slidenum">
              <a:rPr lang="en-US"/>
              <a:pPr>
                <a:defRPr/>
              </a:pPr>
              <a:t>‹#›</a:t>
            </a:fld>
            <a:endParaRPr lang="en-US" dirty="0"/>
          </a:p>
        </p:txBody>
      </p:sp>
    </p:spTree>
    <p:extLst>
      <p:ext uri="{BB962C8B-B14F-4D97-AF65-F5344CB8AC3E}">
        <p14:creationId xmlns:p14="http://schemas.microsoft.com/office/powerpoint/2010/main" val="226930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FAD23E3-98B3-4E38-85A3-1AD7417BE2FA}" type="slidenum">
              <a:rPr lang="en-US" smtClean="0"/>
              <a:pPr/>
              <a:t>1</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logical structure of a modern</a:t>
            </a:r>
            <a:r>
              <a:rPr lang="en-US" baseline="0" dirty="0" smtClean="0"/>
              <a:t> memory controller. Memory requests from processing cores are first stored in the request buffer. The bank index of each request is classified by its physical address and the request is stored in its corresponding bank queue.</a:t>
            </a:r>
          </a:p>
          <a:p>
            <a:r>
              <a:rPr lang="en-US" baseline="0" dirty="0" smtClean="0"/>
              <a:t>The memory scheduler has a two-level hierarchal structure. Each bank has a bank-level scheduler and it selects the highest priority request in its queue. When the highest priority request does not violate any bank-level constraints, it is sent to the channel scheduler. Then channel scheduler selects the highest priority request and services it. </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11</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Modern COTS memory controllers use the FR-FCFS policy as their base policy. The goal of this is to maximize DRAM throughput and to do so, it tries to maximize row buffer hit rate.</a:t>
            </a:r>
          </a:p>
          <a:p>
            <a:r>
              <a:rPr lang="en-US" baseline="0" dirty="0" smtClean="0"/>
              <a:t>The bank scheduler considers bank timing constraints and priorities row-hit requests over row conflicts. And in case of tie, it prioritized older requests. The channel scheduler considers channel timing constraints and prioritizes older requests. </a:t>
            </a:r>
          </a:p>
          <a:p>
            <a:r>
              <a:rPr lang="en-US" baseline="0" dirty="0" smtClean="0"/>
              <a:t>Under this policy, memory interference happens at both bank and channel schedulers. Specifically, intra-bank interference happens at the bank scheduler and inter-bank interference happens at the channel scheduler.</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12</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DRAM</a:t>
            </a:r>
            <a:r>
              <a:rPr lang="en-US" baseline="0" dirty="0" smtClean="0"/>
              <a:t> bank partitioning is a recently actively studied technique to reduce memory interference. By dedicating different banks to each core, it prevents intra-bank interference. It can be implemented as software in the OS kernel by modifying the memory management subsystem. </a:t>
            </a:r>
          </a:p>
          <a:p>
            <a:r>
              <a:rPr lang="en-US" baseline="0" dirty="0" smtClean="0"/>
              <a:t>Here is an example. Without bank partitioning, each bank can access all the DRAM banks, so memory interference happens at bank and channel scheduler. But with bank partitioning, each core is assigned its own dedicated bank. So no interference happens at the bank scheduler. Therefore only inter-bank interference happens.</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13</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a:t>
            </a:r>
            <a:r>
              <a:rPr lang="en-US" baseline="0" dirty="0" smtClean="0"/>
              <a:t> have looked at the details on the modern DRAM systems. Now I will introduce our approach to bound memory interference.</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14</a:t>
            </a:fld>
            <a:endParaRPr lang="en-US" dirty="0"/>
          </a:p>
        </p:txBody>
      </p:sp>
    </p:spTree>
    <p:extLst>
      <p:ext uri="{BB962C8B-B14F-4D97-AF65-F5344CB8AC3E}">
        <p14:creationId xmlns:p14="http://schemas.microsoft.com/office/powerpoint/2010/main" val="101547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a:t>
            </a:r>
            <a:r>
              <a:rPr lang="en-US" baseline="0" dirty="0" smtClean="0"/>
              <a:t> task model, w</a:t>
            </a:r>
            <a:r>
              <a:rPr lang="en-US" dirty="0" smtClean="0"/>
              <a:t>e</a:t>
            </a:r>
            <a:r>
              <a:rPr lang="en-US" baseline="0" dirty="0" smtClean="0"/>
              <a:t> consider periodic tasks, and each task is represented by C, T, D, H parameters. C is the worst-case execution time of any job of task when it executes in isolation. In other words, it is the WCET without any external memory interference. T is the period and D is the deadline of task. H is the maximum DRAM requests generated by task itself during its job execution. We do not make any assumptions on the memory access pattern such as memory access rate. </a:t>
            </a:r>
          </a:p>
          <a:p>
            <a:r>
              <a:rPr lang="en-US" baseline="0" dirty="0" smtClean="0"/>
              <a:t>We consider partitioned fixed priority preemptive scheduling. </a:t>
            </a:r>
            <a:endParaRPr lang="en-US" baseline="0" dirty="0"/>
          </a:p>
          <a:p>
            <a:r>
              <a:rPr lang="en-US" baseline="0" dirty="0" smtClean="0"/>
              <a:t>And we assume the DDR SDRAM main memory system that I explained earlier. We also consider the use of bank partitioning.</a:t>
            </a:r>
          </a:p>
          <a:p>
            <a:r>
              <a:rPr lang="en-US" baseline="0" dirty="0" smtClean="0"/>
              <a:t>We assume that there is no cache interference, which is easily accomplished by cache partitioning. Also it is worth noting that our analysis can be easily combined with cache-related preemption delay analysis because we don’t make any assumptions on the memory access pattern. The additional memory interference due to cache reloads from preemption can be bounded by the number of cache reloads, which is provided by cache-related preemption delay analysis.</a:t>
            </a:r>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15</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bound memory</a:t>
            </a:r>
            <a:r>
              <a:rPr lang="en-US" baseline="0" dirty="0" smtClean="0"/>
              <a:t> interference we use two approaches, request driven and job-driven. Then they are combined by our response-time based schedulability analysis to reduce pessimism in analysis.</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16</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request</a:t>
            </a:r>
            <a:r>
              <a:rPr lang="en-US" baseline="0" dirty="0" smtClean="0"/>
              <a:t> driven approach focuses on the number of memory requests generated by task itself. And it uses the maximum delay imposed on each request. Here this per-request delay is calculated by using DRAM and CPU parameters and it does not use task parameters of other tasks. </a:t>
            </a:r>
          </a:p>
          <a:p>
            <a:r>
              <a:rPr lang="en-US" baseline="0" dirty="0" smtClean="0"/>
              <a:t>Per-request interference delay is the sum of intra-bank and inter-bank interference delay. Intra-bank interference considers bank-level timing constraints defined in the JEDEC standard. And it bounds the request reordering effect by bounding the maximum consecutive row-hit requests. Intra-bank interference is zero, if task does not share any banks with other tasks possibly running in parallel on other cores.</a:t>
            </a:r>
          </a:p>
          <a:p>
            <a:r>
              <a:rPr lang="en-US" baseline="0" dirty="0" smtClean="0"/>
              <a:t>Inter bank interference delay considers channel-level timing constraints including rank and data bus. The total memory interference delay for task tau </a:t>
            </a:r>
            <a:r>
              <a:rPr lang="en-US" baseline="0" dirty="0" err="1" smtClean="0"/>
              <a:t>i</a:t>
            </a:r>
            <a:r>
              <a:rPr lang="en-US" baseline="0" dirty="0" smtClean="0"/>
              <a:t> is easily obtained by Hi multiplied by per request delay.</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17</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Job-driven approach focuses on the number of interfering</a:t>
            </a:r>
            <a:r>
              <a:rPr lang="en-US" baseline="0" dirty="0" smtClean="0"/>
              <a:t> memory requests generated by other tasks running in parallel. Unlike request-driven approach, it does not use the number of task’s own memory requests. This approach provides a lower bound than request driven, when task itself generates a lot of memory accesses but other tasks generate less memory requests.</a:t>
            </a:r>
          </a:p>
          <a:p>
            <a:r>
              <a:rPr lang="en-US" baseline="0" dirty="0" smtClean="0"/>
              <a:t>To get total memory interference, it captures the number of interfering requests during a time interval t, and assumes that all these requests are processed ahead of any request of task tau </a:t>
            </a:r>
            <a:r>
              <a:rPr lang="en-US" baseline="0" dirty="0" err="1" smtClean="0"/>
              <a:t>i</a:t>
            </a:r>
            <a:r>
              <a:rPr lang="en-US" baseline="0" dirty="0" smtClean="0"/>
              <a:t>. So it assumes that task tau </a:t>
            </a:r>
            <a:r>
              <a:rPr lang="en-US" baseline="0" dirty="0" err="1" smtClean="0"/>
              <a:t>i</a:t>
            </a:r>
            <a:r>
              <a:rPr lang="en-US" baseline="0" dirty="0" smtClean="0"/>
              <a:t> is delayed by all other interfering requests and bounds the delay.</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18</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memory interference</a:t>
            </a:r>
            <a:r>
              <a:rPr lang="en-US" baseline="0" dirty="0" smtClean="0"/>
              <a:t> delay cannot exceed any results from the request driven and job driven approaches. So when we check the task schedulability, we take the smaller among the two approaches.</a:t>
            </a:r>
          </a:p>
          <a:p>
            <a:r>
              <a:rPr lang="en-US" baseline="0" dirty="0" smtClean="0"/>
              <a:t>This is our extended response-time test to check schedulability in the presence of memory interference. This is the classical iterative response time test, and we extend by adding this. The first part is the request driven approach and the second part is the job-driven approach. By using this we can take into account the memory interference delay imposed on each task into schedulability test.</a:t>
            </a:r>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19</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20</a:t>
            </a:fld>
            <a:endParaRPr lang="en-US" dirty="0"/>
          </a:p>
        </p:txBody>
      </p:sp>
    </p:spTree>
    <p:extLst>
      <p:ext uri="{BB962C8B-B14F-4D97-AF65-F5344CB8AC3E}">
        <p14:creationId xmlns:p14="http://schemas.microsoft.com/office/powerpoint/2010/main" val="101547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3</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the experimental setup. The target system runs Linux/RK as its OS. Linux/RK provides cache and bank partitioning and cache partitioning is used to avoid cache interference in accordance with out assumption. And bank partitioning is used to test both private and shared DRAM bank cases. The target system is equipped with </a:t>
            </a:r>
            <a:r>
              <a:rPr lang="en-US" baseline="0" dirty="0" err="1" smtClean="0"/>
              <a:t>intel</a:t>
            </a:r>
            <a:r>
              <a:rPr lang="en-US" baseline="0" dirty="0" smtClean="0"/>
              <a:t> i7 quad core processor and DDR3 SDRAM is used as main memory.</a:t>
            </a:r>
          </a:p>
          <a:p>
            <a:r>
              <a:rPr lang="en-US" baseline="0" dirty="0" smtClean="0"/>
              <a:t>We used PARSEC benchmarks as the workloads.</a:t>
            </a:r>
          </a:p>
          <a:p>
            <a:r>
              <a:rPr lang="en-US" baseline="0" dirty="0" smtClean="0"/>
              <a:t>And here is the evaluation methodology. In order to see how effectively our analysis can bound memory interference, we compared the observed and predicted response times in the present of memory interference. We assigned each PARSEC benchmark task on Core 1. And assigned tasks generating interfering memory requests on Core 2, 3 and 4. These interfering tasks have two types, one generates severe and the other one generates non-severe memory interference.</a:t>
            </a:r>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21</a:t>
            </a:fld>
            <a:endParaRPr lang="en-US" dirty="0"/>
          </a:p>
        </p:txBody>
      </p:sp>
    </p:spTree>
    <p:extLst>
      <p:ext uri="{BB962C8B-B14F-4D97-AF65-F5344CB8AC3E}">
        <p14:creationId xmlns:p14="http://schemas.microsoft.com/office/powerpoint/2010/main" val="3487827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increased response time of each benchmark under severe memory interference. This is the case where shared bank is used. We observed up to 12 times of increase. When we predict the memory interference without considering the reordering effect. The estimates are very optimistic. But our approach which considers re-ordering effect can bound the memory interference. This shows the importance of modeling request reordering effect.</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22</a:t>
            </a:fld>
            <a:endParaRPr lang="en-US" dirty="0"/>
          </a:p>
        </p:txBody>
      </p:sp>
    </p:spTree>
    <p:extLst>
      <p:ext uri="{BB962C8B-B14F-4D97-AF65-F5344CB8AC3E}">
        <p14:creationId xmlns:p14="http://schemas.microsoft.com/office/powerpoint/2010/main" val="4237240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case where private DRAM bank is used. We observed up to 4.1 times increase which is much less than the shared bank case. This result shows that bank partitioning helps reducing the amount of memory interference. Our analysis is aware of private bank and bound the  memory interference with only 8% of over estimates on average. Also by comparing the shared and the private bank cases, our analysis enables quantifying how much memory interference can be reduced by bank partitioning.</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23</a:t>
            </a:fld>
            <a:endParaRPr lang="en-US" dirty="0"/>
          </a:p>
        </p:txBody>
      </p:sp>
    </p:spTree>
    <p:extLst>
      <p:ext uri="{BB962C8B-B14F-4D97-AF65-F5344CB8AC3E}">
        <p14:creationId xmlns:p14="http://schemas.microsoft.com/office/powerpoint/2010/main" val="4237240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t>
            </a:r>
            <a:r>
              <a:rPr lang="en-US" dirty="0" smtClean="0"/>
              <a:t>the results under non-severe</a:t>
            </a:r>
            <a:r>
              <a:rPr lang="en-US" baseline="0" dirty="0" smtClean="0"/>
              <a:t> memory interference. The amount of memory interference is much less than the server interference cases. On average, the over estimates from our analysis was 8% for a private bank and 13% for a shared bank. The evaluation results show that our analysis bounds memory interference delay with low pessimism under both high and low memory </a:t>
            </a:r>
            <a:r>
              <a:rPr lang="en-US" baseline="0" dirty="0" err="1" smtClean="0"/>
              <a:t>contentions.s</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24</a:t>
            </a:fld>
            <a:endParaRPr lang="en-US" dirty="0"/>
          </a:p>
        </p:txBody>
      </p:sp>
    </p:spTree>
    <p:extLst>
      <p:ext uri="{BB962C8B-B14F-4D97-AF65-F5344CB8AC3E}">
        <p14:creationId xmlns:p14="http://schemas.microsoft.com/office/powerpoint/2010/main" val="423724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a:t>
            </a:r>
            <a:r>
              <a:rPr lang="en-US" baseline="0" smtClean="0"/>
              <a:t> propose </a:t>
            </a:r>
            <a:r>
              <a:rPr lang="en-US" baseline="0" dirty="0" smtClean="0"/>
              <a:t>an analysis for bounding memory interference delay in a multi-core system with DRAM main memory. Our analysis is based on a realistic memory model which considers JEDEC standard, FR-FCFS memory scheduling policy of modern memory controllers, and shared and private DRAM banks. We used the combination of two approaches, request-driven and job-driven, and this combination reduces the pessimism in analysis. </a:t>
            </a:r>
          </a:p>
          <a:p>
            <a:r>
              <a:rPr lang="en-US" baseline="0" dirty="0" smtClean="0"/>
              <a:t>The advantage of our work is that it does not require any modifications to hardware or application software to provide predictability in memory accesses. So it can be readily applicable to COTS-based multi-core systems. </a:t>
            </a:r>
          </a:p>
          <a:p>
            <a:r>
              <a:rPr lang="en-US" baseline="0" dirty="0" smtClean="0"/>
              <a:t>For future work, we consider the effects of </a:t>
            </a:r>
            <a:r>
              <a:rPr lang="en-US" baseline="0" dirty="0" err="1" smtClean="0"/>
              <a:t>prefetcher</a:t>
            </a:r>
            <a:r>
              <a:rPr lang="en-US" baseline="0" dirty="0" smtClean="0"/>
              <a:t> units and multi-channel memory systems, because those are very important issues to be solved to provide high performance while providing </a:t>
            </a:r>
            <a:r>
              <a:rPr lang="en-US" baseline="0" dirty="0" err="1" smtClean="0"/>
              <a:t>predictabilityu</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25</a:t>
            </a:fld>
            <a:endParaRPr lang="en-US" dirty="0"/>
          </a:p>
        </p:txBody>
      </p:sp>
    </p:spTree>
    <p:extLst>
      <p:ext uri="{BB962C8B-B14F-4D97-AF65-F5344CB8AC3E}">
        <p14:creationId xmlns:p14="http://schemas.microsoft.com/office/powerpoint/2010/main" val="408254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Many</a:t>
            </a:r>
            <a:r>
              <a:rPr lang="en-US" altLang="ko-KR" baseline="0" dirty="0" smtClean="0"/>
              <a:t> multi-core systems use DRAM as main memory to meet </a:t>
            </a:r>
            <a:r>
              <a:rPr lang="en-US" altLang="ko-KR" dirty="0" smtClean="0"/>
              <a:t>high </a:t>
            </a:r>
            <a:r>
              <a:rPr lang="en-US" altLang="ko-KR" dirty="0" smtClean="0"/>
              <a:t>performance and capacity demands</a:t>
            </a:r>
            <a:r>
              <a:rPr lang="en-US" altLang="ko-KR" dirty="0" smtClean="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The main memory</a:t>
            </a:r>
            <a:r>
              <a:rPr lang="en-US" altLang="ko-KR" baseline="0" dirty="0" smtClean="0"/>
              <a:t> is shared among all processing cores. </a:t>
            </a:r>
            <a:br>
              <a:rPr lang="en-US" altLang="ko-KR" baseline="0" dirty="0" smtClean="0"/>
            </a:br>
            <a:r>
              <a:rPr lang="en-US" altLang="ko-KR" baseline="0" dirty="0" smtClean="0"/>
              <a:t>When multiple cores access memory at the same time, they will experience memory interference delays due to the contention.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order to provide system predictability and check the schedulability, we need to have an upper bound on the interference delay.</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4</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measurement to see</a:t>
            </a:r>
            <a:r>
              <a:rPr lang="en-US" baseline="0" dirty="0" smtClean="0"/>
              <a:t> the impact of memory interference delay in a real platform.</a:t>
            </a:r>
          </a:p>
          <a:p>
            <a:r>
              <a:rPr lang="en-US" sz="1200" kern="1200" dirty="0" smtClean="0">
                <a:solidFill>
                  <a:schemeClr val="tx1"/>
                </a:solidFill>
                <a:effectLst/>
                <a:latin typeface="Times" pitchFamily="18" charset="0"/>
                <a:ea typeface="+mn-ea"/>
                <a:cs typeface="+mn-cs"/>
              </a:rPr>
              <a:t>We measured the execution time increase due to the interfering memory requests. Intel i7 quad core machine is used in this case and DDR3 DRAM is used. For the workload, we chose the PARSEC benchmarks. </a:t>
            </a:r>
          </a:p>
          <a:p>
            <a:r>
              <a:rPr lang="en-US" sz="1200" kern="1200" dirty="0" smtClean="0">
                <a:solidFill>
                  <a:schemeClr val="tx1"/>
                </a:solidFill>
                <a:effectLst/>
                <a:latin typeface="Times" pitchFamily="18" charset="0"/>
                <a:ea typeface="+mn-ea"/>
                <a:cs typeface="+mn-cs"/>
              </a:rPr>
              <a:t>Each of the benchmarks is assigned to Core 1, and measure its execution time when other cores are idle. Then, we run memory attacker tasks on other cores, which generate severe memory interference to Core 1.</a:t>
            </a:r>
            <a:endParaRPr lang="en-US"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5</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In this graph, the x-axis shows the name of benchmarks and the y-axis shows the execution time normalized to when it runs without any memory interference. When only one attacker tasks was running, we observed at most 5.5 times of execution time increase. When two were running, 8.4times of increase. And three were running, maximum 12 times of execution time increase was observed. Of course, this is an extreme case, but this result shows that the amount of memory interference is non-negligible and we should be able to predict and bound the amount of memory interference delay.</a:t>
            </a:r>
          </a:p>
          <a:p>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6</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pitchFamily="18" charset="0"/>
                <a:ea typeface="+mn-ea"/>
                <a:cs typeface="+mn-cs"/>
              </a:rPr>
              <a:t>In</a:t>
            </a:r>
            <a:r>
              <a:rPr lang="en-US" sz="1200" kern="1200" baseline="0" dirty="0" smtClean="0">
                <a:solidFill>
                  <a:schemeClr val="tx1"/>
                </a:solidFill>
                <a:effectLst/>
                <a:latin typeface="Times" pitchFamily="18" charset="0"/>
                <a:ea typeface="+mn-ea"/>
                <a:cs typeface="+mn-cs"/>
              </a:rPr>
              <a:t> order to analyze memory interference, we need to have a memory model. There are two issues in modeling a COTS main memory system. </a:t>
            </a:r>
          </a:p>
          <a:p>
            <a:r>
              <a:rPr lang="en-US" sz="1200" kern="1200" baseline="0" dirty="0" smtClean="0">
                <a:solidFill>
                  <a:schemeClr val="tx1"/>
                </a:solidFill>
                <a:effectLst/>
                <a:latin typeface="Times" pitchFamily="18" charset="0"/>
                <a:ea typeface="+mn-ea"/>
                <a:cs typeface="+mn-cs"/>
              </a:rPr>
              <a:t>Two questions.</a:t>
            </a:r>
          </a:p>
          <a:p>
            <a:r>
              <a:rPr lang="en-US" sz="1200" kern="1200" baseline="0" dirty="0" smtClean="0">
                <a:solidFill>
                  <a:schemeClr val="tx1"/>
                </a:solidFill>
                <a:effectLst/>
                <a:latin typeface="Times" pitchFamily="18" charset="0"/>
                <a:ea typeface="+mn-ea"/>
                <a:cs typeface="+mn-cs"/>
              </a:rPr>
              <a:t>For the first question, the answer is no, because </a:t>
            </a:r>
            <a:r>
              <a:rPr lang="en-US" sz="1200" kern="1200" dirty="0" smtClean="0">
                <a:solidFill>
                  <a:schemeClr val="tx1"/>
                </a:solidFill>
                <a:effectLst/>
                <a:latin typeface="Times" pitchFamily="18" charset="0"/>
                <a:ea typeface="+mn-ea"/>
                <a:cs typeface="+mn-cs"/>
              </a:rPr>
              <a:t>memory access time significantly varies depending on the rank, bank and bus states. </a:t>
            </a:r>
          </a:p>
          <a:p>
            <a:r>
              <a:rPr lang="en-US" sz="1200" kern="1200" dirty="0" smtClean="0">
                <a:solidFill>
                  <a:schemeClr val="tx1"/>
                </a:solidFill>
                <a:effectLst/>
                <a:latin typeface="Times" pitchFamily="18" charset="0"/>
                <a:ea typeface="+mn-ea"/>
                <a:cs typeface="+mn-cs"/>
              </a:rPr>
              <a:t>The</a:t>
            </a:r>
            <a:r>
              <a:rPr lang="en-US" sz="1200" kern="1200" baseline="0" dirty="0" smtClean="0">
                <a:solidFill>
                  <a:schemeClr val="tx1"/>
                </a:solidFill>
                <a:effectLst/>
                <a:latin typeface="Times" pitchFamily="18" charset="0"/>
                <a:ea typeface="+mn-ea"/>
                <a:cs typeface="+mn-cs"/>
              </a:rPr>
              <a:t> answer for the second question is also no. Because </a:t>
            </a:r>
            <a:r>
              <a:rPr lang="en-US" sz="1200" kern="1200" dirty="0" smtClean="0">
                <a:solidFill>
                  <a:schemeClr val="tx1"/>
                </a:solidFill>
                <a:effectLst/>
                <a:latin typeface="Times" pitchFamily="18" charset="0"/>
                <a:ea typeface="+mn-ea"/>
                <a:cs typeface="+mn-cs"/>
              </a:rPr>
              <a:t>the memory scheduling policy of memory controller is different from these policies and memory requests arriving early may be serviced later than others arriving later. </a:t>
            </a:r>
          </a:p>
          <a:p>
            <a:r>
              <a:rPr lang="en-US" sz="1200" kern="1200" dirty="0" smtClean="0">
                <a:solidFill>
                  <a:schemeClr val="tx1"/>
                </a:solidFill>
                <a:effectLst/>
                <a:latin typeface="Times" pitchFamily="18" charset="0"/>
                <a:ea typeface="+mn-ea"/>
                <a:cs typeface="+mn-cs"/>
              </a:rPr>
              <a:t>Previous work typically</a:t>
            </a:r>
            <a:r>
              <a:rPr lang="en-US" sz="1200" kern="1200" baseline="0" dirty="0" smtClean="0">
                <a:solidFill>
                  <a:schemeClr val="tx1"/>
                </a:solidFill>
                <a:effectLst/>
                <a:latin typeface="Times" pitchFamily="18" charset="0"/>
                <a:ea typeface="+mn-ea"/>
                <a:cs typeface="+mn-cs"/>
              </a:rPr>
              <a:t> made this assumptions and used a simplified memory model. But it may produce pessimistic or optimistic estimates.</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7</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we explicitly consider the timing characteristics of major DRAM resources. We take into account rank, bank and bus timing constraints based on JEDEC DRAM standard. And also we analyze the request reordering effect of the modern memory controller.</a:t>
            </a:r>
          </a:p>
          <a:p>
            <a:r>
              <a:rPr lang="en-US" baseline="0" dirty="0" smtClean="0"/>
              <a:t>By using this realistic model, we bound memory interference delay of a task. We combine two approaches to reduce pessimism in analysis.</a:t>
            </a:r>
          </a:p>
          <a:p>
            <a:r>
              <a:rPr lang="en-US" baseline="0" dirty="0" smtClean="0"/>
              <a:t>Request-driven considers task’s own memory requests and job-driven approach considers the interfering memory requests during the task’s job execution.</a:t>
            </a:r>
          </a:p>
          <a:p>
            <a:r>
              <a:rPr lang="en-US" baseline="0" dirty="0" smtClean="0"/>
              <a:t>We also consider the use of DRAM bank partitioning that is known to reduce memory interference. But as the number of bank partitions is limited, we consider both dedicated and shared bank cases.</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8</a:t>
            </a:fld>
            <a:endParaRPr lang="en-US" dirty="0"/>
          </a:p>
        </p:txBody>
      </p:sp>
    </p:spTree>
    <p:extLst>
      <p:ext uri="{BB962C8B-B14F-4D97-AF65-F5344CB8AC3E}">
        <p14:creationId xmlns:p14="http://schemas.microsoft.com/office/powerpoint/2010/main" val="324585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9</a:t>
            </a:fld>
            <a:endParaRPr lang="en-US" dirty="0"/>
          </a:p>
        </p:txBody>
      </p:sp>
    </p:spTree>
    <p:extLst>
      <p:ext uri="{BB962C8B-B14F-4D97-AF65-F5344CB8AC3E}">
        <p14:creationId xmlns:p14="http://schemas.microsoft.com/office/powerpoint/2010/main" val="101547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DRAM system consists of a set of ranks and each rank consists of multiple chips. Each chip has a narrow data width, but by combining the chips in the same rank, the rank provides a wide data width. </a:t>
            </a:r>
          </a:p>
          <a:p>
            <a:r>
              <a:rPr lang="en-US" baseline="0" dirty="0" smtClean="0"/>
              <a:t>Each chip consists of multiple banks. Each bank has a two-dimensional array where memory contents are stored. In order to access a cell in the array, the entire row containing the cell needs to be fetched into the row-buffer first. So when a next request accesses a cell in a row which is already in the row-buffer, it takes short time and it is called row-hit. If a requested cell is not in the row-buffer, the row currently in the buffer needs to be stored and the requested row should be fetched into the row buffer. This takes additional steps and takes long time. And this is called row-conflicts. Therefore, DRAM access latency varies depending on which row is currently in the row buffer.</a:t>
            </a:r>
            <a:endParaRPr lang="en-US" dirty="0"/>
          </a:p>
        </p:txBody>
      </p:sp>
      <p:sp>
        <p:nvSpPr>
          <p:cNvPr id="4" name="Slide Number Placeholder 3"/>
          <p:cNvSpPr>
            <a:spLocks noGrp="1"/>
          </p:cNvSpPr>
          <p:nvPr>
            <p:ph type="sldNum" sz="quarter" idx="10"/>
          </p:nvPr>
        </p:nvSpPr>
        <p:spPr/>
        <p:txBody>
          <a:bodyPr/>
          <a:lstStyle/>
          <a:p>
            <a:pPr>
              <a:defRPr/>
            </a:pPr>
            <a:fld id="{4D19FADE-902B-494B-B123-15DDDBAEF55E}" type="slidenum">
              <a:rPr lang="en-US" smtClean="0"/>
              <a:pPr>
                <a:defRPr/>
              </a:pPr>
              <a:t>10</a:t>
            </a:fld>
            <a:endParaRPr lang="en-US" dirty="0"/>
          </a:p>
        </p:txBody>
      </p:sp>
    </p:spTree>
    <p:extLst>
      <p:ext uri="{BB962C8B-B14F-4D97-AF65-F5344CB8AC3E}">
        <p14:creationId xmlns:p14="http://schemas.microsoft.com/office/powerpoint/2010/main" val="324585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3"/>
          <p:cNvSpPr>
            <a:spLocks noGrp="1"/>
          </p:cNvSpPr>
          <p:nvPr>
            <p:ph type="sldNum" sz="quarter" idx="4"/>
          </p:nvPr>
        </p:nvSpPr>
        <p:spPr>
          <a:xfrm>
            <a:off x="3505200" y="6350000"/>
            <a:ext cx="2133600" cy="365125"/>
          </a:xfrm>
          <a:prstGeom prst="rect">
            <a:avLst/>
          </a:prstGeom>
        </p:spPr>
        <p:txBody>
          <a:bodyPr vert="horz" lIns="91440" tIns="45720" rIns="91440" bIns="45720" rtlCol="0" anchor="ctr"/>
          <a:lstStyle>
            <a:lvl1pPr algn="ctr">
              <a:defRPr sz="2000">
                <a:solidFill>
                  <a:schemeClr val="tx1"/>
                </a:solidFill>
              </a:defRPr>
            </a:lvl1pPr>
          </a:lstStyle>
          <a:p>
            <a:fld id="{C0D40C1D-E4C1-4F5F-9F40-BC819FDA4D87}" type="slidenum">
              <a:rPr lang="en-US" smtClean="0"/>
              <a:pPr/>
              <a:t>‹#›</a:t>
            </a:fld>
            <a:endParaRPr lang="en-US"/>
          </a:p>
        </p:txBody>
      </p:sp>
      <p:sp>
        <p:nvSpPr>
          <p:cNvPr id="5" name="Rectangle 8"/>
          <p:cNvSpPr>
            <a:spLocks noChangeArrowheads="1"/>
          </p:cNvSpPr>
          <p:nvPr userDrawn="1"/>
        </p:nvSpPr>
        <p:spPr bwMode="auto">
          <a:xfrm>
            <a:off x="0" y="6629400"/>
            <a:ext cx="9144000" cy="228600"/>
          </a:xfrm>
          <a:prstGeom prst="rect">
            <a:avLst/>
          </a:prstGeom>
          <a:solidFill>
            <a:srgbClr val="990000"/>
          </a:solidFill>
          <a:ln w="9525">
            <a:noFill/>
            <a:miter lim="800000"/>
            <a:headEnd/>
            <a:tailEnd/>
          </a:ln>
        </p:spPr>
        <p:txBody>
          <a:bodyPr wrap="none" lIns="91400" tIns="45702" rIns="91400" bIns="45702" anchor="ctr"/>
          <a:lstStyle/>
          <a:p>
            <a:pPr algn="r">
              <a:defRPr/>
            </a:pPr>
            <a:endParaRPr lang="en-US" sz="16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60713"/>
            <a:ext cx="9144000" cy="1143000"/>
          </a:xfrm>
        </p:spPr>
        <p:txBody>
          <a:bodyPr/>
          <a:lstStyle>
            <a:lvl1pPr>
              <a:defRPr sz="3600"/>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364650" y="1405306"/>
            <a:ext cx="8534801" cy="47034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4105275" y="6561000"/>
            <a:ext cx="933451" cy="228600"/>
          </a:xfrm>
          <a:prstGeom prst="rect">
            <a:avLst/>
          </a:prstGeom>
        </p:spPr>
        <p:txBody>
          <a:bodyPr vert="horz" lIns="91440" tIns="45720" rIns="182880" bIns="45720" rtlCol="0" anchor="ctr"/>
          <a:lstStyle>
            <a:lvl1pPr algn="r">
              <a:defRPr sz="1600">
                <a:solidFill>
                  <a:schemeClr val="tx1"/>
                </a:solidFill>
                <a:latin typeface="Calibri" pitchFamily="34" charset="0"/>
                <a:cs typeface="Calibri" pitchFamily="34" charset="0"/>
              </a:defRPr>
            </a:lvl1pPr>
          </a:lstStyle>
          <a:p>
            <a:fld id="{C0D40C1D-E4C1-4F5F-9F40-BC819FDA4D87}" type="slidenum">
              <a:rPr lang="en-US" smtClean="0"/>
              <a:pPr/>
              <a:t>‹#›</a:t>
            </a:fld>
            <a:r>
              <a:rPr lang="en-US" dirty="0" smtClean="0"/>
              <a:t>/25</a:t>
            </a:r>
            <a:endParaRPr lang="en-US" dirty="0"/>
          </a:p>
        </p:txBody>
      </p:sp>
      <p:pic>
        <p:nvPicPr>
          <p:cNvPr id="7" name="Picture 75" descr="SEI_CMU_1Line_Blk"/>
          <p:cNvPicPr>
            <a:picLocks noChangeAspect="1" noChangeArrowheads="1"/>
          </p:cNvPicPr>
          <p:nvPr userDrawn="1"/>
        </p:nvPicPr>
        <p:blipFill rotWithShape="1">
          <a:blip r:embed="rId2"/>
          <a:srcRect r="31850"/>
          <a:stretch/>
        </p:blipFill>
        <p:spPr bwMode="auto">
          <a:xfrm>
            <a:off x="6668742" y="6577811"/>
            <a:ext cx="2446230" cy="214544"/>
          </a:xfrm>
          <a:prstGeom prst="rect">
            <a:avLst/>
          </a:prstGeom>
          <a:noFill/>
          <a:ln>
            <a:noFill/>
          </a:ln>
        </p:spPr>
      </p:pic>
      <p:pic>
        <p:nvPicPr>
          <p:cNvPr id="8" name="Picture 2" descr="Electrical and Computer Engineeri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826" y="6511260"/>
            <a:ext cx="1404074" cy="28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314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3560" y="409575"/>
            <a:ext cx="8061960" cy="1143000"/>
          </a:xfrm>
          <a:prstGeom prst="rect">
            <a:avLst/>
          </a:prstGeom>
          <a:noFill/>
          <a:ln w="9525">
            <a:noFill/>
            <a:miter lim="800000"/>
            <a:headEnd/>
            <a:tailEnd/>
          </a:ln>
        </p:spPr>
        <p:txBody>
          <a:bodyPr vert="horz" wrap="square" lIns="91400" tIns="45702" rIns="91400" bIns="45702"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43560" y="1574800"/>
            <a:ext cx="8061960" cy="4521200"/>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0" y="0"/>
            <a:ext cx="9144000" cy="228600"/>
          </a:xfrm>
          <a:prstGeom prst="rect">
            <a:avLst/>
          </a:prstGeom>
          <a:solidFill>
            <a:srgbClr val="9A0000"/>
          </a:solidFill>
          <a:ln w="9525">
            <a:noFill/>
            <a:miter lim="800000"/>
            <a:headEnd/>
            <a:tailEnd/>
          </a:ln>
        </p:spPr>
        <p:txBody>
          <a:bodyPr wrap="none" lIns="91400" tIns="45702" rIns="91400" bIns="45702" anchor="ctr"/>
          <a:lstStyle/>
          <a:p>
            <a:pPr algn="r">
              <a:defRPr/>
            </a:pPr>
            <a:endParaRPr lang="en-US" sz="1600" dirty="0">
              <a:solidFill>
                <a:schemeClr val="bg1"/>
              </a:solidFill>
              <a:latin typeface="Calibri" pitchFamily="34" charset="0"/>
              <a:cs typeface="Calibri" pitchFamily="34" charset="0"/>
            </a:endParaRPr>
          </a:p>
        </p:txBody>
      </p:sp>
      <p:pic>
        <p:nvPicPr>
          <p:cNvPr id="1028"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8537" b="3658"/>
          <a:stretch/>
        </p:blipFill>
        <p:spPr bwMode="auto">
          <a:xfrm>
            <a:off x="7882303" y="0"/>
            <a:ext cx="126169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a:spLocks noGrp="1"/>
          </p:cNvSpPr>
          <p:nvPr>
            <p:ph type="sldNum" sz="quarter" idx="4"/>
          </p:nvPr>
        </p:nvSpPr>
        <p:spPr>
          <a:xfrm>
            <a:off x="8188324" y="6569075"/>
            <a:ext cx="933451" cy="228600"/>
          </a:xfrm>
          <a:prstGeom prst="rect">
            <a:avLst/>
          </a:prstGeom>
        </p:spPr>
        <p:txBody>
          <a:bodyPr vert="horz" lIns="91440" tIns="45720" rIns="182880" bIns="45720" rtlCol="0" anchor="ctr"/>
          <a:lstStyle>
            <a:lvl1pPr algn="r">
              <a:defRPr sz="1600">
                <a:solidFill>
                  <a:schemeClr val="tx1"/>
                </a:solidFill>
                <a:latin typeface="Calibri" pitchFamily="34" charset="0"/>
                <a:cs typeface="Calibri" pitchFamily="34" charset="0"/>
              </a:defRPr>
            </a:lvl1pPr>
          </a:lstStyle>
          <a:p>
            <a:fld id="{C0D40C1D-E4C1-4F5F-9F40-BC819FDA4D87}" type="slidenum">
              <a:rPr lang="en-US" smtClean="0"/>
              <a:pPr/>
              <a:t>‹#›</a:t>
            </a:fld>
            <a:r>
              <a:rPr lang="en-US" smtClean="0"/>
              <a:t>/25</a:t>
            </a:r>
            <a:endParaRPr lang="en-US" dirty="0"/>
          </a:p>
        </p:txBody>
      </p:sp>
      <p:sp>
        <p:nvSpPr>
          <p:cNvPr id="2" name="TextBox 1"/>
          <p:cNvSpPr txBox="1"/>
          <p:nvPr userDrawn="1"/>
        </p:nvSpPr>
        <p:spPr>
          <a:xfrm>
            <a:off x="81826" y="0"/>
            <a:ext cx="1112919" cy="230832"/>
          </a:xfrm>
          <a:prstGeom prst="rect">
            <a:avLst/>
          </a:prstGeom>
          <a:noFill/>
        </p:spPr>
        <p:txBody>
          <a:bodyPr wrap="square" lIns="0" tIns="0" rIns="0" bIns="0" rtlCol="0">
            <a:spAutoFit/>
          </a:bodyPr>
          <a:lstStyle/>
          <a:p>
            <a:pPr algn="l"/>
            <a:r>
              <a:rPr lang="en-US" sz="1500" dirty="0" smtClean="0">
                <a:solidFill>
                  <a:schemeClr val="bg1"/>
                </a:solidFill>
                <a:latin typeface="Calibri" pitchFamily="34" charset="0"/>
                <a:cs typeface="Calibri" pitchFamily="34" charset="0"/>
              </a:rPr>
              <a:t>RTAS 2014</a:t>
            </a:r>
            <a:endParaRPr lang="en-US" sz="1500" dirty="0">
              <a:solidFill>
                <a:schemeClr val="bg1"/>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Grp="1" noChangeArrowheads="1"/>
          </p:cNvSpPr>
          <p:nvPr>
            <p:ph type="ctrTitle"/>
          </p:nvPr>
        </p:nvSpPr>
        <p:spPr>
          <a:xfrm>
            <a:off x="322859" y="1042709"/>
            <a:ext cx="8571982" cy="1924788"/>
          </a:xfrm>
        </p:spPr>
        <p:txBody>
          <a:bodyPr/>
          <a:lstStyle/>
          <a:p>
            <a:pPr>
              <a:defRPr/>
            </a:pPr>
            <a:r>
              <a:rPr lang="en-US" dirty="0" smtClean="0"/>
              <a:t>Bounding Memory Interference Delay in COTS-based Multi-Core Systems</a:t>
            </a:r>
            <a:endParaRPr lang="en-US" sz="4000" dirty="0" smtClean="0">
              <a:solidFill>
                <a:schemeClr val="tx1"/>
              </a:solidFill>
            </a:endParaRPr>
          </a:p>
        </p:txBody>
      </p:sp>
      <p:sp>
        <p:nvSpPr>
          <p:cNvPr id="2051" name="Rectangle 17"/>
          <p:cNvSpPr>
            <a:spLocks noGrp="1" noChangeArrowheads="1"/>
          </p:cNvSpPr>
          <p:nvPr>
            <p:ph type="subTitle" idx="1"/>
          </p:nvPr>
        </p:nvSpPr>
        <p:spPr>
          <a:xfrm>
            <a:off x="484094" y="3550363"/>
            <a:ext cx="8271191" cy="1650212"/>
          </a:xfrm>
        </p:spPr>
        <p:txBody>
          <a:bodyPr/>
          <a:lstStyle/>
          <a:p>
            <a:pPr>
              <a:lnSpc>
                <a:spcPct val="80000"/>
              </a:lnSpc>
            </a:pPr>
            <a:r>
              <a:rPr lang="en-US" sz="2000" b="1" dirty="0" err="1" smtClean="0">
                <a:solidFill>
                  <a:srgbClr val="0070C0"/>
                </a:solidFill>
              </a:rPr>
              <a:t>Hyoseung</a:t>
            </a:r>
            <a:r>
              <a:rPr lang="en-US" sz="2000" b="1" dirty="0" smtClean="0">
                <a:solidFill>
                  <a:srgbClr val="0070C0"/>
                </a:solidFill>
              </a:rPr>
              <a:t> Kim</a:t>
            </a:r>
            <a:r>
              <a:rPr lang="en-US" sz="2000" b="1" dirty="0" smtClean="0"/>
              <a:t>      </a:t>
            </a:r>
            <a:r>
              <a:rPr lang="en-US" sz="2000" b="1" dirty="0" err="1" smtClean="0"/>
              <a:t>Dionisio</a:t>
            </a:r>
            <a:r>
              <a:rPr lang="en-US" sz="2000" b="1" dirty="0" smtClean="0"/>
              <a:t> de </a:t>
            </a:r>
            <a:r>
              <a:rPr lang="en-US" sz="2000" b="1" dirty="0" err="1" smtClean="0"/>
              <a:t>Niz</a:t>
            </a:r>
            <a:r>
              <a:rPr lang="en-US" sz="2000" b="1" dirty="0" smtClean="0"/>
              <a:t>      </a:t>
            </a:r>
            <a:r>
              <a:rPr lang="en-US" sz="2000" b="1" dirty="0" err="1" smtClean="0"/>
              <a:t>Bj</a:t>
            </a:r>
            <a:r>
              <a:rPr lang="az-Cyrl-AZ" sz="2000" b="1" dirty="0" smtClean="0">
                <a:latin typeface="Arial"/>
                <a:cs typeface="Arial"/>
              </a:rPr>
              <a:t>ӧ</a:t>
            </a:r>
            <a:r>
              <a:rPr lang="en-US" sz="2000" b="1" dirty="0" err="1" smtClean="0"/>
              <a:t>rn</a:t>
            </a:r>
            <a:r>
              <a:rPr lang="en-US" sz="2000" b="1" dirty="0" smtClean="0"/>
              <a:t> </a:t>
            </a:r>
            <a:r>
              <a:rPr lang="en-US" sz="2000" b="1" dirty="0" err="1" smtClean="0"/>
              <a:t>Andersson</a:t>
            </a:r>
            <a:endParaRPr lang="en-US" sz="2000" b="1" dirty="0" smtClean="0"/>
          </a:p>
          <a:p>
            <a:pPr>
              <a:lnSpc>
                <a:spcPct val="80000"/>
              </a:lnSpc>
            </a:pPr>
            <a:endParaRPr lang="en-US" sz="800" b="1" dirty="0"/>
          </a:p>
          <a:p>
            <a:pPr>
              <a:lnSpc>
                <a:spcPct val="80000"/>
              </a:lnSpc>
            </a:pPr>
            <a:r>
              <a:rPr lang="en-US" sz="2000" b="1" dirty="0" smtClean="0"/>
              <a:t>Mark Klein            </a:t>
            </a:r>
            <a:r>
              <a:rPr lang="en-US" sz="2000" b="1" dirty="0" err="1" smtClean="0"/>
              <a:t>Onur</a:t>
            </a:r>
            <a:r>
              <a:rPr lang="en-US" sz="2000" b="1" dirty="0" smtClean="0"/>
              <a:t> </a:t>
            </a:r>
            <a:r>
              <a:rPr lang="en-US" sz="2000" b="1" dirty="0" err="1" smtClean="0"/>
              <a:t>Mutlu</a:t>
            </a:r>
            <a:r>
              <a:rPr lang="en-US" sz="2000" b="1" dirty="0" smtClean="0"/>
              <a:t>             Raj </a:t>
            </a:r>
            <a:r>
              <a:rPr lang="en-US" sz="2000" b="1" dirty="0" err="1" smtClean="0"/>
              <a:t>Rajkumar</a:t>
            </a:r>
            <a:endParaRPr lang="en-US" sz="2000" b="1" dirty="0" smtClean="0"/>
          </a:p>
          <a:p>
            <a:pPr>
              <a:lnSpc>
                <a:spcPct val="80000"/>
              </a:lnSpc>
            </a:pPr>
            <a:endParaRPr lang="en-US" sz="2000" i="1"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505" y="5644832"/>
            <a:ext cx="3854548" cy="49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5" descr="SEI_CMU_1Line_Blk"/>
          <p:cNvPicPr>
            <a:picLocks noChangeAspect="1" noChangeArrowheads="1"/>
          </p:cNvPicPr>
          <p:nvPr/>
        </p:nvPicPr>
        <p:blipFill rotWithShape="1">
          <a:blip r:embed="rId4"/>
          <a:srcRect r="31850"/>
          <a:stretch/>
        </p:blipFill>
        <p:spPr bwMode="auto">
          <a:xfrm>
            <a:off x="4460669" y="5052580"/>
            <a:ext cx="3419305" cy="299887"/>
          </a:xfrm>
          <a:prstGeom prst="rect">
            <a:avLst/>
          </a:prstGeom>
          <a:noFill/>
          <a:ln>
            <a:noFill/>
          </a:ln>
        </p:spPr>
      </p:pic>
      <p:pic>
        <p:nvPicPr>
          <p:cNvPr id="6" name="Picture 2" descr="Electrical and Computer Engine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7699" y="4999558"/>
            <a:ext cx="1968160" cy="40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4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Organization</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rapezoid 326"/>
          <p:cNvSpPr/>
          <p:nvPr/>
        </p:nvSpPr>
        <p:spPr>
          <a:xfrm>
            <a:off x="3821305" y="2219971"/>
            <a:ext cx="4674783" cy="551959"/>
          </a:xfrm>
          <a:custGeom>
            <a:avLst/>
            <a:gdLst>
              <a:gd name="connsiteX0" fmla="*/ 0 w 4204854"/>
              <a:gd name="connsiteY0" fmla="*/ 818882 h 818882"/>
              <a:gd name="connsiteX1" fmla="*/ 1862072 w 4204854"/>
              <a:gd name="connsiteY1" fmla="*/ 0 h 818882"/>
              <a:gd name="connsiteX2" fmla="*/ 2342782 w 4204854"/>
              <a:gd name="connsiteY2" fmla="*/ 0 h 818882"/>
              <a:gd name="connsiteX3" fmla="*/ 4204854 w 4204854"/>
              <a:gd name="connsiteY3" fmla="*/ 818882 h 818882"/>
              <a:gd name="connsiteX4" fmla="*/ 0 w 4204854"/>
              <a:gd name="connsiteY4" fmla="*/ 818882 h 818882"/>
              <a:gd name="connsiteX0" fmla="*/ 0 w 4204854"/>
              <a:gd name="connsiteY0" fmla="*/ 818882 h 818882"/>
              <a:gd name="connsiteX1" fmla="*/ 1683478 w 4204854"/>
              <a:gd name="connsiteY1" fmla="*/ 4763 h 818882"/>
              <a:gd name="connsiteX2" fmla="*/ 2342782 w 4204854"/>
              <a:gd name="connsiteY2" fmla="*/ 0 h 818882"/>
              <a:gd name="connsiteX3" fmla="*/ 4204854 w 4204854"/>
              <a:gd name="connsiteY3" fmla="*/ 818882 h 818882"/>
              <a:gd name="connsiteX4" fmla="*/ 0 w 4204854"/>
              <a:gd name="connsiteY4" fmla="*/ 818882 h 818882"/>
              <a:gd name="connsiteX0" fmla="*/ 0 w 4204854"/>
              <a:gd name="connsiteY0" fmla="*/ 816501 h 816501"/>
              <a:gd name="connsiteX1" fmla="*/ 1683478 w 4204854"/>
              <a:gd name="connsiteY1" fmla="*/ 2382 h 816501"/>
              <a:gd name="connsiteX2" fmla="*/ 2059414 w 4204854"/>
              <a:gd name="connsiteY2" fmla="*/ 0 h 816501"/>
              <a:gd name="connsiteX3" fmla="*/ 4204854 w 4204854"/>
              <a:gd name="connsiteY3" fmla="*/ 816501 h 816501"/>
              <a:gd name="connsiteX4" fmla="*/ 0 w 4204854"/>
              <a:gd name="connsiteY4" fmla="*/ 816501 h 816501"/>
              <a:gd name="connsiteX0" fmla="*/ 0 w 4204854"/>
              <a:gd name="connsiteY0" fmla="*/ 814119 h 814119"/>
              <a:gd name="connsiteX1" fmla="*/ 1683478 w 4204854"/>
              <a:gd name="connsiteY1" fmla="*/ 0 h 814119"/>
              <a:gd name="connsiteX2" fmla="*/ 2052270 w 4204854"/>
              <a:gd name="connsiteY2" fmla="*/ 0 h 814119"/>
              <a:gd name="connsiteX3" fmla="*/ 4204854 w 4204854"/>
              <a:gd name="connsiteY3" fmla="*/ 814119 h 814119"/>
              <a:gd name="connsiteX4" fmla="*/ 0 w 4204854"/>
              <a:gd name="connsiteY4" fmla="*/ 814119 h 81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4854" h="814119">
                <a:moveTo>
                  <a:pt x="0" y="814119"/>
                </a:moveTo>
                <a:lnTo>
                  <a:pt x="1683478" y="0"/>
                </a:lnTo>
                <a:lnTo>
                  <a:pt x="2052270" y="0"/>
                </a:lnTo>
                <a:lnTo>
                  <a:pt x="4204854" y="814119"/>
                </a:lnTo>
                <a:lnTo>
                  <a:pt x="0" y="814119"/>
                </a:lnTo>
                <a:close/>
              </a:path>
            </a:pathLst>
          </a:custGeom>
          <a:gradFill flip="none" rotWithShape="1">
            <a:gsLst>
              <a:gs pos="0">
                <a:schemeClr val="bg1">
                  <a:lumMod val="95000"/>
                </a:schemeClr>
              </a:gs>
              <a:gs pos="49000">
                <a:schemeClr val="bg1">
                  <a:lumMod val="75000"/>
                </a:schemeClr>
              </a:gs>
              <a:gs pos="100000">
                <a:schemeClr val="bg1">
                  <a:lumMod val="50000"/>
                </a:scheme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mj-lt"/>
              <a:ea typeface="+mn-ea"/>
              <a:cs typeface="Arial" pitchFamily="34" charset="0"/>
            </a:endParaRPr>
          </a:p>
        </p:txBody>
      </p:sp>
      <p:grpSp>
        <p:nvGrpSpPr>
          <p:cNvPr id="136" name="Group 135"/>
          <p:cNvGrpSpPr/>
          <p:nvPr/>
        </p:nvGrpSpPr>
        <p:grpSpPr>
          <a:xfrm>
            <a:off x="447675" y="1440591"/>
            <a:ext cx="8048413" cy="1143541"/>
            <a:chOff x="447675" y="1760542"/>
            <a:chExt cx="8048413" cy="1143541"/>
          </a:xfrm>
        </p:grpSpPr>
        <p:sp>
          <p:nvSpPr>
            <p:cNvPr id="57" name="Rectangle 56"/>
            <p:cNvSpPr/>
            <p:nvPr/>
          </p:nvSpPr>
          <p:spPr>
            <a:xfrm>
              <a:off x="3821305" y="1773943"/>
              <a:ext cx="4674783" cy="1095343"/>
            </a:xfrm>
            <a:prstGeom prst="rect">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latin typeface="+mj-lt"/>
                <a:ea typeface="+mn-ea"/>
                <a:cs typeface="Arial" pitchFamily="34" charset="0"/>
              </a:endParaRPr>
            </a:p>
          </p:txBody>
        </p:sp>
        <p:cxnSp>
          <p:nvCxnSpPr>
            <p:cNvPr id="58" name="Straight Connector 57"/>
            <p:cNvCxnSpPr/>
            <p:nvPr/>
          </p:nvCxnSpPr>
          <p:spPr>
            <a:xfrm>
              <a:off x="3821306" y="2771441"/>
              <a:ext cx="4310795" cy="0"/>
            </a:xfrm>
            <a:prstGeom prst="line">
              <a:avLst/>
            </a:prstGeom>
            <a:noFill/>
            <a:ln w="9525" cap="flat" cmpd="sng" algn="ctr">
              <a:solidFill>
                <a:sysClr val="windowText" lastClr="000000"/>
              </a:solidFill>
              <a:prstDash val="solid"/>
              <a:headEnd type="triangle" w="sm" len="med"/>
              <a:tailEnd type="triangle" w="sm" len="med"/>
            </a:ln>
            <a:effectLst/>
          </p:spPr>
        </p:cxnSp>
        <p:sp>
          <p:nvSpPr>
            <p:cNvPr id="59" name="TextBox 58"/>
            <p:cNvSpPr txBox="1"/>
            <p:nvPr/>
          </p:nvSpPr>
          <p:spPr>
            <a:xfrm>
              <a:off x="447675" y="1760542"/>
              <a:ext cx="1615827" cy="430887"/>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effectLst/>
                  <a:uLnTx/>
                  <a:uFillTx/>
                  <a:latin typeface="+mj-lt"/>
                </a:rPr>
                <a:t>DRAM Rank</a:t>
              </a:r>
              <a:endParaRPr kumimoji="0" lang="en-US" sz="2200" b="1" i="0" u="none" strike="noStrike" kern="0" cap="none" spc="0" normalizeH="0" baseline="0" noProof="0" dirty="0">
                <a:ln>
                  <a:noFill/>
                </a:ln>
                <a:effectLst/>
                <a:uLnTx/>
                <a:uFillTx/>
                <a:latin typeface="+mj-lt"/>
              </a:endParaRPr>
            </a:p>
          </p:txBody>
        </p:sp>
        <p:grpSp>
          <p:nvGrpSpPr>
            <p:cNvPr id="60" name="Group 59"/>
            <p:cNvGrpSpPr/>
            <p:nvPr/>
          </p:nvGrpSpPr>
          <p:grpSpPr>
            <a:xfrm>
              <a:off x="4022624" y="2093404"/>
              <a:ext cx="4320061" cy="452692"/>
              <a:chOff x="1945315" y="992277"/>
              <a:chExt cx="3908052" cy="484367"/>
            </a:xfrm>
          </p:grpSpPr>
          <p:sp>
            <p:nvSpPr>
              <p:cNvPr id="123" name="Rectangle 122"/>
              <p:cNvSpPr/>
              <p:nvPr/>
            </p:nvSpPr>
            <p:spPr>
              <a:xfrm>
                <a:off x="1945315" y="998883"/>
                <a:ext cx="381000" cy="477761"/>
              </a:xfrm>
              <a:prstGeom prst="rect">
                <a:avLst/>
              </a:prstGeom>
              <a:solidFill>
                <a:schemeClr val="accent1">
                  <a:lumMod val="75000"/>
                </a:schemeClr>
              </a:solidFill>
              <a:ln w="15875"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CHIP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1</a:t>
                </a:r>
              </a:p>
            </p:txBody>
          </p:sp>
          <p:sp>
            <p:nvSpPr>
              <p:cNvPr id="124" name="Rectangle 123"/>
              <p:cNvSpPr/>
              <p:nvPr/>
            </p:nvSpPr>
            <p:spPr>
              <a:xfrm>
                <a:off x="2449180" y="998883"/>
                <a:ext cx="381000" cy="477761"/>
              </a:xfrm>
              <a:prstGeom prst="rect">
                <a:avLst/>
              </a:prstGeom>
              <a:solidFill>
                <a:schemeClr val="accent1">
                  <a:lumMod val="75000"/>
                </a:schemeClr>
              </a:solidFill>
              <a:ln w="15875"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CHIP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2</a:t>
                </a:r>
              </a:p>
            </p:txBody>
          </p:sp>
          <p:sp>
            <p:nvSpPr>
              <p:cNvPr id="125" name="Rectangle 124"/>
              <p:cNvSpPr/>
              <p:nvPr/>
            </p:nvSpPr>
            <p:spPr>
              <a:xfrm>
                <a:off x="2953045" y="992277"/>
                <a:ext cx="381000" cy="477761"/>
              </a:xfrm>
              <a:prstGeom prst="rect">
                <a:avLst/>
              </a:prstGeom>
              <a:solidFill>
                <a:schemeClr val="accent1">
                  <a:lumMod val="75000"/>
                </a:schemeClr>
              </a:solidFill>
              <a:ln w="15875"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CHIP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3</a:t>
                </a:r>
              </a:p>
            </p:txBody>
          </p:sp>
          <p:sp>
            <p:nvSpPr>
              <p:cNvPr id="126" name="Rectangle 125"/>
              <p:cNvSpPr/>
              <p:nvPr/>
            </p:nvSpPr>
            <p:spPr>
              <a:xfrm>
                <a:off x="3456910" y="992277"/>
                <a:ext cx="381000" cy="477761"/>
              </a:xfrm>
              <a:prstGeom prst="rect">
                <a:avLst/>
              </a:prstGeom>
              <a:solidFill>
                <a:schemeClr val="accent1">
                  <a:lumMod val="75000"/>
                </a:schemeClr>
              </a:solidFill>
              <a:ln w="15875"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CHIP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4</a:t>
                </a:r>
              </a:p>
            </p:txBody>
          </p:sp>
          <p:sp>
            <p:nvSpPr>
              <p:cNvPr id="127" name="Rectangle 126"/>
              <p:cNvSpPr/>
              <p:nvPr/>
            </p:nvSpPr>
            <p:spPr>
              <a:xfrm>
                <a:off x="3960775" y="992277"/>
                <a:ext cx="381000" cy="477761"/>
              </a:xfrm>
              <a:prstGeom prst="rect">
                <a:avLst/>
              </a:prstGeom>
              <a:solidFill>
                <a:schemeClr val="accent1">
                  <a:lumMod val="75000"/>
                </a:schemeClr>
              </a:solidFill>
              <a:ln w="15875"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CHIP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5</a:t>
                </a:r>
              </a:p>
            </p:txBody>
          </p:sp>
          <p:sp>
            <p:nvSpPr>
              <p:cNvPr id="128" name="Rectangle 127"/>
              <p:cNvSpPr/>
              <p:nvPr/>
            </p:nvSpPr>
            <p:spPr>
              <a:xfrm>
                <a:off x="4464640" y="992277"/>
                <a:ext cx="381000" cy="477761"/>
              </a:xfrm>
              <a:prstGeom prst="rect">
                <a:avLst/>
              </a:prstGeom>
              <a:solidFill>
                <a:schemeClr val="accent1">
                  <a:lumMod val="75000"/>
                </a:schemeClr>
              </a:solidFill>
              <a:ln w="15875"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CHIP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6</a:t>
                </a:r>
              </a:p>
            </p:txBody>
          </p:sp>
          <p:sp>
            <p:nvSpPr>
              <p:cNvPr id="129" name="Rectangle 128"/>
              <p:cNvSpPr/>
              <p:nvPr/>
            </p:nvSpPr>
            <p:spPr>
              <a:xfrm>
                <a:off x="4968505" y="992277"/>
                <a:ext cx="381000" cy="477761"/>
              </a:xfrm>
              <a:prstGeom prst="rect">
                <a:avLst/>
              </a:prstGeom>
              <a:solidFill>
                <a:schemeClr val="accent1">
                  <a:lumMod val="75000"/>
                </a:schemeClr>
              </a:solidFill>
              <a:ln w="15875"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CHIP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7</a:t>
                </a:r>
              </a:p>
            </p:txBody>
          </p:sp>
          <p:sp>
            <p:nvSpPr>
              <p:cNvPr id="130" name="Rectangle 129"/>
              <p:cNvSpPr/>
              <p:nvPr/>
            </p:nvSpPr>
            <p:spPr>
              <a:xfrm>
                <a:off x="5472367" y="992277"/>
                <a:ext cx="381000" cy="477761"/>
              </a:xfrm>
              <a:prstGeom prst="rect">
                <a:avLst/>
              </a:prstGeom>
              <a:solidFill>
                <a:schemeClr val="accent1">
                  <a:lumMod val="75000"/>
                </a:schemeClr>
              </a:solidFill>
              <a:ln w="15875"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CHIP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mj-lt"/>
                    <a:ea typeface="+mn-ea"/>
                    <a:cs typeface="Arial" pitchFamily="34" charset="0"/>
                  </a:rPr>
                  <a:t>8</a:t>
                </a:r>
              </a:p>
            </p:txBody>
          </p:sp>
        </p:grpSp>
        <p:sp>
          <p:nvSpPr>
            <p:cNvPr id="61" name="TextBox 60"/>
            <p:cNvSpPr txBox="1"/>
            <p:nvPr/>
          </p:nvSpPr>
          <p:spPr>
            <a:xfrm>
              <a:off x="2542583" y="2639395"/>
              <a:ext cx="836576" cy="264688"/>
            </a:xfrm>
            <a:prstGeom prst="rect">
              <a:avLst/>
            </a:prstGeom>
            <a:noFill/>
          </p:spPr>
          <p:txBody>
            <a:bodyPr wrap="none" rIns="27432"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Data bus</a:t>
              </a:r>
              <a:endParaRPr kumimoji="0" lang="en-US" sz="1400" b="0" i="0" u="none" strike="noStrike" kern="0" cap="none" spc="0" normalizeH="0" baseline="0" noProof="0" dirty="0">
                <a:ln>
                  <a:noFill/>
                </a:ln>
                <a:solidFill>
                  <a:sysClr val="windowText" lastClr="000000"/>
                </a:solidFill>
                <a:effectLst/>
                <a:uLnTx/>
                <a:uFillTx/>
                <a:latin typeface="+mj-lt"/>
              </a:endParaRPr>
            </a:p>
          </p:txBody>
        </p:sp>
        <p:cxnSp>
          <p:nvCxnSpPr>
            <p:cNvPr id="62" name="Straight Connector 61"/>
            <p:cNvCxnSpPr/>
            <p:nvPr/>
          </p:nvCxnSpPr>
          <p:spPr>
            <a:xfrm flipH="1">
              <a:off x="3569847" y="2741985"/>
              <a:ext cx="72690" cy="61126"/>
            </a:xfrm>
            <a:prstGeom prst="line">
              <a:avLst/>
            </a:prstGeom>
            <a:noFill/>
            <a:ln w="9525" cap="flat" cmpd="sng" algn="ctr">
              <a:solidFill>
                <a:sysClr val="windowText" lastClr="000000"/>
              </a:solidFill>
              <a:prstDash val="solid"/>
            </a:ln>
            <a:effectLst/>
          </p:spPr>
        </p:cxnSp>
        <p:cxnSp>
          <p:nvCxnSpPr>
            <p:cNvPr id="63" name="Straight Arrow Connector 62"/>
            <p:cNvCxnSpPr/>
            <p:nvPr/>
          </p:nvCxnSpPr>
          <p:spPr>
            <a:xfrm flipH="1" flipV="1">
              <a:off x="3403616" y="2771441"/>
              <a:ext cx="417686" cy="596"/>
            </a:xfrm>
            <a:prstGeom prst="straightConnector1">
              <a:avLst/>
            </a:prstGeom>
            <a:noFill/>
            <a:ln w="9525" cap="flat" cmpd="sng" algn="ctr">
              <a:solidFill>
                <a:sysClr val="windowText" lastClr="000000"/>
              </a:solidFill>
              <a:prstDash val="solid"/>
              <a:headEnd type="triangle" w="sm" len="med"/>
              <a:tailEnd type="triangle" w="sm" len="med"/>
            </a:ln>
            <a:effectLst/>
          </p:spPr>
        </p:cxnSp>
        <p:grpSp>
          <p:nvGrpSpPr>
            <p:cNvPr id="64" name="Group 63"/>
            <p:cNvGrpSpPr/>
            <p:nvPr/>
          </p:nvGrpSpPr>
          <p:grpSpPr>
            <a:xfrm>
              <a:off x="4190036" y="2509804"/>
              <a:ext cx="377051" cy="265920"/>
              <a:chOff x="2491530" y="2296900"/>
              <a:chExt cx="333006" cy="284526"/>
            </a:xfrm>
          </p:grpSpPr>
          <p:grpSp>
            <p:nvGrpSpPr>
              <p:cNvPr id="119" name="Group 118"/>
              <p:cNvGrpSpPr/>
              <p:nvPr/>
            </p:nvGrpSpPr>
            <p:grpSpPr>
              <a:xfrm>
                <a:off x="2491530" y="2296900"/>
                <a:ext cx="64199" cy="284526"/>
                <a:chOff x="1215956" y="1765478"/>
                <a:chExt cx="64199" cy="284526"/>
              </a:xfrm>
            </p:grpSpPr>
            <p:cxnSp>
              <p:nvCxnSpPr>
                <p:cNvPr id="121" name="Straight Arrow Connector 120"/>
                <p:cNvCxnSpPr/>
                <p:nvPr/>
              </p:nvCxnSpPr>
              <p:spPr>
                <a:xfrm flipV="1">
                  <a:off x="1250950" y="1765478"/>
                  <a:ext cx="0" cy="284526"/>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122" name="Straight Connector 121"/>
                <p:cNvCxnSpPr/>
                <p:nvPr/>
              </p:nvCxnSpPr>
              <p:spPr>
                <a:xfrm flipH="1">
                  <a:off x="1215956" y="1873974"/>
                  <a:ext cx="64199" cy="65403"/>
                </a:xfrm>
                <a:prstGeom prst="line">
                  <a:avLst/>
                </a:prstGeom>
                <a:noFill/>
                <a:ln w="9525" cap="flat" cmpd="sng" algn="ctr">
                  <a:solidFill>
                    <a:sysClr val="windowText" lastClr="000000"/>
                  </a:solidFill>
                  <a:prstDash val="solid"/>
                </a:ln>
                <a:effectLst/>
              </p:spPr>
            </p:cxnSp>
          </p:grpSp>
          <p:sp>
            <p:nvSpPr>
              <p:cNvPr id="120" name="TextBox 119"/>
              <p:cNvSpPr txBox="1"/>
              <p:nvPr/>
            </p:nvSpPr>
            <p:spPr>
              <a:xfrm>
                <a:off x="2582442" y="2364970"/>
                <a:ext cx="242094" cy="18112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mj-lt"/>
                  </a:rPr>
                  <a:t>8-bit</a:t>
                </a:r>
                <a:endParaRPr kumimoji="0" lang="en-US" sz="1100" b="0" i="0" u="none" strike="noStrike" kern="0" cap="none" spc="0" normalizeH="0" baseline="0" noProof="0" dirty="0">
                  <a:ln>
                    <a:noFill/>
                  </a:ln>
                  <a:solidFill>
                    <a:sysClr val="windowText" lastClr="000000"/>
                  </a:solidFill>
                  <a:effectLst/>
                  <a:uLnTx/>
                  <a:uFillTx/>
                  <a:latin typeface="+mj-lt"/>
                </a:endParaRPr>
              </a:p>
            </p:txBody>
          </p:sp>
        </p:grpSp>
        <p:cxnSp>
          <p:nvCxnSpPr>
            <p:cNvPr id="65" name="Straight Connector 64"/>
            <p:cNvCxnSpPr/>
            <p:nvPr/>
          </p:nvCxnSpPr>
          <p:spPr>
            <a:xfrm>
              <a:off x="3821306" y="1984117"/>
              <a:ext cx="4236658" cy="404"/>
            </a:xfrm>
            <a:prstGeom prst="line">
              <a:avLst/>
            </a:prstGeom>
            <a:noFill/>
            <a:ln w="9525" cap="flat" cmpd="sng" algn="ctr">
              <a:solidFill>
                <a:sysClr val="windowText" lastClr="000000"/>
              </a:solidFill>
              <a:prstDash val="solid"/>
            </a:ln>
            <a:effectLst/>
          </p:spPr>
        </p:cxnSp>
        <p:cxnSp>
          <p:nvCxnSpPr>
            <p:cNvPr id="66" name="Straight Connector 65"/>
            <p:cNvCxnSpPr/>
            <p:nvPr/>
          </p:nvCxnSpPr>
          <p:spPr>
            <a:xfrm flipV="1">
              <a:off x="3821302" y="1886820"/>
              <a:ext cx="4393037" cy="1162"/>
            </a:xfrm>
            <a:prstGeom prst="line">
              <a:avLst/>
            </a:prstGeom>
            <a:noFill/>
            <a:ln w="9525" cap="flat" cmpd="sng" algn="ctr">
              <a:solidFill>
                <a:srgbClr val="4F81BD"/>
              </a:solidFill>
              <a:prstDash val="solid"/>
            </a:ln>
            <a:effectLst/>
          </p:spPr>
        </p:cxnSp>
        <p:grpSp>
          <p:nvGrpSpPr>
            <p:cNvPr id="67" name="Group 66"/>
            <p:cNvGrpSpPr/>
            <p:nvPr/>
          </p:nvGrpSpPr>
          <p:grpSpPr>
            <a:xfrm>
              <a:off x="8057966" y="1883797"/>
              <a:ext cx="156379" cy="212489"/>
              <a:chOff x="5591178" y="748666"/>
              <a:chExt cx="138111" cy="246698"/>
            </a:xfrm>
          </p:grpSpPr>
          <p:cxnSp>
            <p:nvCxnSpPr>
              <p:cNvPr id="117" name="Straight Arrow Connector 116"/>
              <p:cNvCxnSpPr/>
              <p:nvPr/>
            </p:nvCxnSpPr>
            <p:spPr>
              <a:xfrm flipV="1">
                <a:off x="5591178" y="861060"/>
                <a:ext cx="0" cy="131217"/>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18" name="Straight Arrow Connector 117"/>
              <p:cNvCxnSpPr/>
              <p:nvPr/>
            </p:nvCxnSpPr>
            <p:spPr>
              <a:xfrm flipV="1">
                <a:off x="5729289" y="748666"/>
                <a:ext cx="0" cy="246698"/>
              </a:xfrm>
              <a:prstGeom prst="straightConnector1">
                <a:avLst/>
              </a:prstGeom>
              <a:noFill/>
              <a:ln w="9525" cap="flat" cmpd="sng" algn="ctr">
                <a:solidFill>
                  <a:srgbClr val="4F81BD"/>
                </a:solidFill>
                <a:prstDash val="solid"/>
                <a:headEnd type="triangle" w="sm" len="med"/>
                <a:tailEnd type="none" w="sm" len="med"/>
              </a:ln>
              <a:effectLst/>
            </p:spPr>
          </p:cxnSp>
        </p:grpSp>
        <p:grpSp>
          <p:nvGrpSpPr>
            <p:cNvPr id="68" name="Group 67"/>
            <p:cNvGrpSpPr/>
            <p:nvPr/>
          </p:nvGrpSpPr>
          <p:grpSpPr>
            <a:xfrm>
              <a:off x="7497154" y="1887085"/>
              <a:ext cx="156379" cy="212489"/>
              <a:chOff x="5591178" y="748666"/>
              <a:chExt cx="138111" cy="246698"/>
            </a:xfrm>
          </p:grpSpPr>
          <p:cxnSp>
            <p:nvCxnSpPr>
              <p:cNvPr id="115" name="Straight Arrow Connector 114"/>
              <p:cNvCxnSpPr/>
              <p:nvPr/>
            </p:nvCxnSpPr>
            <p:spPr>
              <a:xfrm flipV="1">
                <a:off x="5591178" y="861060"/>
                <a:ext cx="0" cy="131217"/>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16" name="Straight Arrow Connector 115"/>
              <p:cNvCxnSpPr/>
              <p:nvPr/>
            </p:nvCxnSpPr>
            <p:spPr>
              <a:xfrm flipV="1">
                <a:off x="5729289" y="748666"/>
                <a:ext cx="0" cy="246698"/>
              </a:xfrm>
              <a:prstGeom prst="straightConnector1">
                <a:avLst/>
              </a:prstGeom>
              <a:noFill/>
              <a:ln w="9525" cap="flat" cmpd="sng" algn="ctr">
                <a:solidFill>
                  <a:srgbClr val="4F81BD"/>
                </a:solidFill>
                <a:prstDash val="solid"/>
                <a:headEnd type="triangle" w="sm" len="med"/>
                <a:tailEnd type="none" w="sm" len="med"/>
              </a:ln>
              <a:effectLst/>
            </p:spPr>
          </p:cxnSp>
        </p:grpSp>
        <p:grpSp>
          <p:nvGrpSpPr>
            <p:cNvPr id="69" name="Group 68"/>
            <p:cNvGrpSpPr/>
            <p:nvPr/>
          </p:nvGrpSpPr>
          <p:grpSpPr>
            <a:xfrm>
              <a:off x="6944969" y="1883797"/>
              <a:ext cx="156379" cy="212489"/>
              <a:chOff x="5591178" y="748666"/>
              <a:chExt cx="138111" cy="246698"/>
            </a:xfrm>
          </p:grpSpPr>
          <p:cxnSp>
            <p:nvCxnSpPr>
              <p:cNvPr id="113" name="Straight Arrow Connector 112"/>
              <p:cNvCxnSpPr/>
              <p:nvPr/>
            </p:nvCxnSpPr>
            <p:spPr>
              <a:xfrm flipV="1">
                <a:off x="5591178" y="861060"/>
                <a:ext cx="0" cy="131217"/>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14" name="Straight Arrow Connector 113"/>
              <p:cNvCxnSpPr/>
              <p:nvPr/>
            </p:nvCxnSpPr>
            <p:spPr>
              <a:xfrm flipV="1">
                <a:off x="5729289" y="748666"/>
                <a:ext cx="0" cy="246698"/>
              </a:xfrm>
              <a:prstGeom prst="straightConnector1">
                <a:avLst/>
              </a:prstGeom>
              <a:noFill/>
              <a:ln w="9525" cap="flat" cmpd="sng" algn="ctr">
                <a:solidFill>
                  <a:srgbClr val="4F81BD"/>
                </a:solidFill>
                <a:prstDash val="solid"/>
                <a:headEnd type="triangle" w="sm" len="med"/>
                <a:tailEnd type="none" w="sm" len="med"/>
              </a:ln>
              <a:effectLst/>
            </p:spPr>
          </p:cxnSp>
        </p:grpSp>
        <p:grpSp>
          <p:nvGrpSpPr>
            <p:cNvPr id="70" name="Group 69"/>
            <p:cNvGrpSpPr/>
            <p:nvPr/>
          </p:nvGrpSpPr>
          <p:grpSpPr>
            <a:xfrm>
              <a:off x="6384157" y="1880912"/>
              <a:ext cx="156379" cy="212489"/>
              <a:chOff x="5591178" y="748666"/>
              <a:chExt cx="138111" cy="246698"/>
            </a:xfrm>
          </p:grpSpPr>
          <p:cxnSp>
            <p:nvCxnSpPr>
              <p:cNvPr id="111" name="Straight Arrow Connector 110"/>
              <p:cNvCxnSpPr/>
              <p:nvPr/>
            </p:nvCxnSpPr>
            <p:spPr>
              <a:xfrm flipV="1">
                <a:off x="5591178" y="861060"/>
                <a:ext cx="0" cy="131217"/>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12" name="Straight Arrow Connector 111"/>
              <p:cNvCxnSpPr/>
              <p:nvPr/>
            </p:nvCxnSpPr>
            <p:spPr>
              <a:xfrm flipV="1">
                <a:off x="5729289" y="748666"/>
                <a:ext cx="0" cy="246698"/>
              </a:xfrm>
              <a:prstGeom prst="straightConnector1">
                <a:avLst/>
              </a:prstGeom>
              <a:noFill/>
              <a:ln w="9525" cap="flat" cmpd="sng" algn="ctr">
                <a:solidFill>
                  <a:srgbClr val="4F81BD"/>
                </a:solidFill>
                <a:prstDash val="solid"/>
                <a:headEnd type="triangle" w="sm" len="med"/>
                <a:tailEnd type="none" w="sm" len="med"/>
              </a:ln>
              <a:effectLst/>
            </p:spPr>
          </p:cxnSp>
        </p:grpSp>
        <p:grpSp>
          <p:nvGrpSpPr>
            <p:cNvPr id="71" name="Group 70"/>
            <p:cNvGrpSpPr/>
            <p:nvPr/>
          </p:nvGrpSpPr>
          <p:grpSpPr>
            <a:xfrm>
              <a:off x="5823344" y="1887085"/>
              <a:ext cx="156379" cy="212489"/>
              <a:chOff x="5591178" y="748666"/>
              <a:chExt cx="138111" cy="246698"/>
            </a:xfrm>
          </p:grpSpPr>
          <p:cxnSp>
            <p:nvCxnSpPr>
              <p:cNvPr id="109" name="Straight Arrow Connector 108"/>
              <p:cNvCxnSpPr/>
              <p:nvPr/>
            </p:nvCxnSpPr>
            <p:spPr>
              <a:xfrm flipV="1">
                <a:off x="5591178" y="861060"/>
                <a:ext cx="0" cy="131217"/>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10" name="Straight Arrow Connector 109"/>
              <p:cNvCxnSpPr/>
              <p:nvPr/>
            </p:nvCxnSpPr>
            <p:spPr>
              <a:xfrm flipV="1">
                <a:off x="5729289" y="748666"/>
                <a:ext cx="0" cy="246698"/>
              </a:xfrm>
              <a:prstGeom prst="straightConnector1">
                <a:avLst/>
              </a:prstGeom>
              <a:noFill/>
              <a:ln w="9525" cap="flat" cmpd="sng" algn="ctr">
                <a:solidFill>
                  <a:srgbClr val="4F81BD"/>
                </a:solidFill>
                <a:prstDash val="solid"/>
                <a:headEnd type="triangle" w="sm" len="med"/>
                <a:tailEnd type="none" w="sm" len="med"/>
              </a:ln>
              <a:effectLst/>
            </p:spPr>
          </p:cxnSp>
        </p:grpSp>
        <p:grpSp>
          <p:nvGrpSpPr>
            <p:cNvPr id="72" name="Group 71"/>
            <p:cNvGrpSpPr/>
            <p:nvPr/>
          </p:nvGrpSpPr>
          <p:grpSpPr>
            <a:xfrm>
              <a:off x="5269917" y="1887085"/>
              <a:ext cx="156379" cy="212489"/>
              <a:chOff x="5591178" y="748666"/>
              <a:chExt cx="138111" cy="246698"/>
            </a:xfrm>
          </p:grpSpPr>
          <p:cxnSp>
            <p:nvCxnSpPr>
              <p:cNvPr id="107" name="Straight Arrow Connector 106"/>
              <p:cNvCxnSpPr/>
              <p:nvPr/>
            </p:nvCxnSpPr>
            <p:spPr>
              <a:xfrm flipV="1">
                <a:off x="5591178" y="861060"/>
                <a:ext cx="0" cy="131217"/>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08" name="Straight Arrow Connector 107"/>
              <p:cNvCxnSpPr/>
              <p:nvPr/>
            </p:nvCxnSpPr>
            <p:spPr>
              <a:xfrm flipV="1">
                <a:off x="5729289" y="748666"/>
                <a:ext cx="0" cy="246698"/>
              </a:xfrm>
              <a:prstGeom prst="straightConnector1">
                <a:avLst/>
              </a:prstGeom>
              <a:noFill/>
              <a:ln w="9525" cap="flat" cmpd="sng" algn="ctr">
                <a:solidFill>
                  <a:srgbClr val="4F81BD"/>
                </a:solidFill>
                <a:prstDash val="solid"/>
                <a:headEnd type="triangle" w="sm" len="med"/>
                <a:tailEnd type="none" w="sm" len="med"/>
              </a:ln>
              <a:effectLst/>
            </p:spPr>
          </p:cxnSp>
        </p:grpSp>
        <p:grpSp>
          <p:nvGrpSpPr>
            <p:cNvPr id="73" name="Group 72"/>
            <p:cNvGrpSpPr/>
            <p:nvPr/>
          </p:nvGrpSpPr>
          <p:grpSpPr>
            <a:xfrm>
              <a:off x="4708034" y="1884200"/>
              <a:ext cx="156379" cy="212489"/>
              <a:chOff x="5591178" y="748666"/>
              <a:chExt cx="138111" cy="246698"/>
            </a:xfrm>
          </p:grpSpPr>
          <p:cxnSp>
            <p:nvCxnSpPr>
              <p:cNvPr id="105" name="Straight Arrow Connector 104"/>
              <p:cNvCxnSpPr/>
              <p:nvPr/>
            </p:nvCxnSpPr>
            <p:spPr>
              <a:xfrm flipV="1">
                <a:off x="5591178" y="861060"/>
                <a:ext cx="0" cy="131217"/>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06" name="Straight Arrow Connector 105"/>
              <p:cNvCxnSpPr/>
              <p:nvPr/>
            </p:nvCxnSpPr>
            <p:spPr>
              <a:xfrm flipV="1">
                <a:off x="5729289" y="748666"/>
                <a:ext cx="0" cy="246698"/>
              </a:xfrm>
              <a:prstGeom prst="straightConnector1">
                <a:avLst/>
              </a:prstGeom>
              <a:noFill/>
              <a:ln w="9525" cap="flat" cmpd="sng" algn="ctr">
                <a:solidFill>
                  <a:srgbClr val="4F81BD"/>
                </a:solidFill>
                <a:prstDash val="solid"/>
                <a:headEnd type="triangle" w="sm" len="med"/>
                <a:tailEnd type="none" w="sm" len="med"/>
              </a:ln>
              <a:effectLst/>
            </p:spPr>
          </p:cxnSp>
        </p:grpSp>
        <p:grpSp>
          <p:nvGrpSpPr>
            <p:cNvPr id="74" name="Group 73"/>
            <p:cNvGrpSpPr/>
            <p:nvPr/>
          </p:nvGrpSpPr>
          <p:grpSpPr>
            <a:xfrm>
              <a:off x="4160844" y="1890327"/>
              <a:ext cx="156379" cy="212489"/>
              <a:chOff x="5591178" y="748666"/>
              <a:chExt cx="138111" cy="246698"/>
            </a:xfrm>
          </p:grpSpPr>
          <p:cxnSp>
            <p:nvCxnSpPr>
              <p:cNvPr id="103" name="Straight Arrow Connector 102"/>
              <p:cNvCxnSpPr/>
              <p:nvPr/>
            </p:nvCxnSpPr>
            <p:spPr>
              <a:xfrm flipV="1">
                <a:off x="5591178" y="861060"/>
                <a:ext cx="0" cy="131217"/>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04" name="Straight Arrow Connector 103"/>
              <p:cNvCxnSpPr/>
              <p:nvPr/>
            </p:nvCxnSpPr>
            <p:spPr>
              <a:xfrm flipV="1">
                <a:off x="5729289" y="748666"/>
                <a:ext cx="0" cy="246698"/>
              </a:xfrm>
              <a:prstGeom prst="straightConnector1">
                <a:avLst/>
              </a:prstGeom>
              <a:noFill/>
              <a:ln w="9525" cap="flat" cmpd="sng" algn="ctr">
                <a:solidFill>
                  <a:srgbClr val="4F81BD"/>
                </a:solidFill>
                <a:prstDash val="solid"/>
                <a:headEnd type="triangle" w="sm" len="med"/>
                <a:tailEnd type="none" w="sm" len="med"/>
              </a:ln>
              <a:effectLst/>
            </p:spPr>
          </p:cxnSp>
        </p:grpSp>
        <p:cxnSp>
          <p:nvCxnSpPr>
            <p:cNvPr id="75" name="Straight Arrow Connector 74"/>
            <p:cNvCxnSpPr/>
            <p:nvPr/>
          </p:nvCxnSpPr>
          <p:spPr>
            <a:xfrm flipH="1">
              <a:off x="3676581" y="1984121"/>
              <a:ext cx="144728" cy="403"/>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76" name="Straight Arrow Connector 75"/>
            <p:cNvCxnSpPr/>
            <p:nvPr/>
          </p:nvCxnSpPr>
          <p:spPr>
            <a:xfrm flipH="1">
              <a:off x="3588979" y="1887084"/>
              <a:ext cx="234778" cy="0"/>
            </a:xfrm>
            <a:prstGeom prst="straightConnector1">
              <a:avLst/>
            </a:prstGeom>
            <a:noFill/>
            <a:ln w="9525" cap="flat" cmpd="sng" algn="ctr">
              <a:solidFill>
                <a:srgbClr val="4F81BD"/>
              </a:solidFill>
              <a:prstDash val="solid"/>
              <a:headEnd type="triangle" w="sm" len="med"/>
              <a:tailEnd type="none" w="sm" len="med"/>
            </a:ln>
            <a:effectLst/>
          </p:spPr>
        </p:cxnSp>
        <p:sp>
          <p:nvSpPr>
            <p:cNvPr id="77" name="TextBox 76"/>
            <p:cNvSpPr txBox="1"/>
            <p:nvPr/>
          </p:nvSpPr>
          <p:spPr>
            <a:xfrm>
              <a:off x="2307250" y="2380115"/>
              <a:ext cx="1158965" cy="251095"/>
            </a:xfrm>
            <a:prstGeom prst="rect">
              <a:avLst/>
            </a:prstGeom>
            <a:noFill/>
          </p:spPr>
          <p:txBody>
            <a:bodyPr wrap="square" lIns="0" rIns="27432"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j-lt"/>
                </a:rPr>
                <a:t>A</a:t>
              </a:r>
              <a:r>
                <a:rPr kumimoji="0" lang="en-US" sz="1400" b="0" i="0" u="none" strike="noStrike" kern="0" cap="none" spc="0" normalizeH="0" baseline="0" noProof="0" dirty="0" smtClean="0">
                  <a:ln>
                    <a:noFill/>
                  </a:ln>
                  <a:solidFill>
                    <a:sysClr val="windowText" lastClr="000000"/>
                  </a:solidFill>
                  <a:effectLst/>
                  <a:uLnTx/>
                  <a:uFillTx/>
                  <a:latin typeface="+mj-lt"/>
                </a:rPr>
                <a:t>ddress bus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8" name="TextBox 77"/>
            <p:cNvSpPr txBox="1"/>
            <p:nvPr/>
          </p:nvSpPr>
          <p:spPr>
            <a:xfrm>
              <a:off x="2165125" y="2083542"/>
              <a:ext cx="1340043" cy="248007"/>
            </a:xfrm>
            <a:prstGeom prst="rect">
              <a:avLst/>
            </a:prstGeom>
            <a:noFill/>
          </p:spPr>
          <p:txBody>
            <a:bodyPr wrap="square" lIns="0" rIns="0"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Command bus</a:t>
              </a:r>
              <a:endParaRPr kumimoji="0" lang="en-US" sz="1400" b="0" i="0" u="none" strike="noStrike" kern="0" cap="none" spc="0" normalizeH="0" baseline="0" noProof="0" dirty="0">
                <a:ln>
                  <a:noFill/>
                </a:ln>
                <a:solidFill>
                  <a:sysClr val="windowText" lastClr="000000"/>
                </a:solidFill>
                <a:effectLst/>
                <a:uLnTx/>
                <a:uFillTx/>
                <a:latin typeface="+mj-lt"/>
              </a:endParaRPr>
            </a:p>
          </p:txBody>
        </p:sp>
        <p:cxnSp>
          <p:nvCxnSpPr>
            <p:cNvPr id="79" name="Elbow Connector 78"/>
            <p:cNvCxnSpPr>
              <a:stCxn id="77" idx="3"/>
            </p:cNvCxnSpPr>
            <p:nvPr/>
          </p:nvCxnSpPr>
          <p:spPr>
            <a:xfrm flipV="1">
              <a:off x="3466215" y="1980607"/>
              <a:ext cx="213634" cy="525056"/>
            </a:xfrm>
            <a:prstGeom prst="bentConnector2">
              <a:avLst/>
            </a:prstGeom>
            <a:noFill/>
            <a:ln w="9525" cap="flat" cmpd="sng" algn="ctr">
              <a:solidFill>
                <a:sysClr val="windowText" lastClr="000000"/>
              </a:solidFill>
              <a:prstDash val="solid"/>
            </a:ln>
            <a:effectLst/>
          </p:spPr>
        </p:cxnSp>
        <p:cxnSp>
          <p:nvCxnSpPr>
            <p:cNvPr id="80" name="Elbow Connector 79"/>
            <p:cNvCxnSpPr/>
            <p:nvPr/>
          </p:nvCxnSpPr>
          <p:spPr>
            <a:xfrm flipV="1">
              <a:off x="3499775" y="1880912"/>
              <a:ext cx="89934" cy="326632"/>
            </a:xfrm>
            <a:prstGeom prst="bentConnector2">
              <a:avLst/>
            </a:prstGeom>
            <a:noFill/>
            <a:ln w="9525" cap="flat" cmpd="sng" algn="ctr">
              <a:solidFill>
                <a:srgbClr val="4F81BD"/>
              </a:solidFill>
              <a:prstDash val="solid"/>
            </a:ln>
            <a:effectLst/>
          </p:spPr>
        </p:cxnSp>
        <p:sp>
          <p:nvSpPr>
            <p:cNvPr id="81" name="Rectangle 80"/>
            <p:cNvSpPr/>
            <p:nvPr/>
          </p:nvSpPr>
          <p:spPr>
            <a:xfrm>
              <a:off x="3403616" y="2544204"/>
              <a:ext cx="352661" cy="169277"/>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mj-lt"/>
                </a:rPr>
                <a:t>64-bit</a:t>
              </a:r>
            </a:p>
          </p:txBody>
        </p:sp>
        <p:grpSp>
          <p:nvGrpSpPr>
            <p:cNvPr id="82" name="Group 81"/>
            <p:cNvGrpSpPr/>
            <p:nvPr/>
          </p:nvGrpSpPr>
          <p:grpSpPr>
            <a:xfrm>
              <a:off x="4744484" y="2509804"/>
              <a:ext cx="72690" cy="265920"/>
              <a:chOff x="1215956" y="1765478"/>
              <a:chExt cx="64199" cy="284526"/>
            </a:xfrm>
          </p:grpSpPr>
          <p:cxnSp>
            <p:nvCxnSpPr>
              <p:cNvPr id="101" name="Straight Arrow Connector 100"/>
              <p:cNvCxnSpPr/>
              <p:nvPr/>
            </p:nvCxnSpPr>
            <p:spPr>
              <a:xfrm flipV="1">
                <a:off x="1250950" y="1765478"/>
                <a:ext cx="0" cy="284526"/>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102" name="Straight Connector 101"/>
              <p:cNvCxnSpPr/>
              <p:nvPr/>
            </p:nvCxnSpPr>
            <p:spPr>
              <a:xfrm flipH="1">
                <a:off x="1215956" y="1873974"/>
                <a:ext cx="64199" cy="65403"/>
              </a:xfrm>
              <a:prstGeom prst="line">
                <a:avLst/>
              </a:prstGeom>
              <a:noFill/>
              <a:ln w="9525" cap="flat" cmpd="sng" algn="ctr">
                <a:solidFill>
                  <a:sysClr val="windowText" lastClr="000000"/>
                </a:solidFill>
                <a:prstDash val="solid"/>
              </a:ln>
              <a:effectLst/>
            </p:spPr>
          </p:cxnSp>
        </p:grpSp>
        <p:grpSp>
          <p:nvGrpSpPr>
            <p:cNvPr id="83" name="Group 82"/>
            <p:cNvGrpSpPr/>
            <p:nvPr/>
          </p:nvGrpSpPr>
          <p:grpSpPr>
            <a:xfrm>
              <a:off x="5298168" y="2509804"/>
              <a:ext cx="72690" cy="265920"/>
              <a:chOff x="1215956" y="1765478"/>
              <a:chExt cx="64199" cy="284526"/>
            </a:xfrm>
          </p:grpSpPr>
          <p:cxnSp>
            <p:nvCxnSpPr>
              <p:cNvPr id="99" name="Straight Arrow Connector 98"/>
              <p:cNvCxnSpPr/>
              <p:nvPr/>
            </p:nvCxnSpPr>
            <p:spPr>
              <a:xfrm flipV="1">
                <a:off x="1250950" y="1765478"/>
                <a:ext cx="0" cy="284526"/>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100" name="Straight Connector 99"/>
              <p:cNvCxnSpPr/>
              <p:nvPr/>
            </p:nvCxnSpPr>
            <p:spPr>
              <a:xfrm flipH="1">
                <a:off x="1215956" y="1873974"/>
                <a:ext cx="64199" cy="65403"/>
              </a:xfrm>
              <a:prstGeom prst="line">
                <a:avLst/>
              </a:prstGeom>
              <a:noFill/>
              <a:ln w="9525" cap="flat" cmpd="sng" algn="ctr">
                <a:solidFill>
                  <a:sysClr val="windowText" lastClr="000000"/>
                </a:solidFill>
                <a:prstDash val="solid"/>
              </a:ln>
              <a:effectLst/>
            </p:spPr>
          </p:cxnSp>
        </p:grpSp>
        <p:grpSp>
          <p:nvGrpSpPr>
            <p:cNvPr id="84" name="Group 83"/>
            <p:cNvGrpSpPr/>
            <p:nvPr/>
          </p:nvGrpSpPr>
          <p:grpSpPr>
            <a:xfrm>
              <a:off x="5857106" y="2509804"/>
              <a:ext cx="72690" cy="265920"/>
              <a:chOff x="1215956" y="1765478"/>
              <a:chExt cx="64199" cy="284526"/>
            </a:xfrm>
          </p:grpSpPr>
          <p:cxnSp>
            <p:nvCxnSpPr>
              <p:cNvPr id="97" name="Straight Arrow Connector 96"/>
              <p:cNvCxnSpPr/>
              <p:nvPr/>
            </p:nvCxnSpPr>
            <p:spPr>
              <a:xfrm flipV="1">
                <a:off x="1250950" y="1765478"/>
                <a:ext cx="0" cy="284526"/>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98" name="Straight Connector 97"/>
              <p:cNvCxnSpPr/>
              <p:nvPr/>
            </p:nvCxnSpPr>
            <p:spPr>
              <a:xfrm flipH="1">
                <a:off x="1215956" y="1873974"/>
                <a:ext cx="64199" cy="65403"/>
              </a:xfrm>
              <a:prstGeom prst="line">
                <a:avLst/>
              </a:prstGeom>
              <a:noFill/>
              <a:ln w="9525" cap="flat" cmpd="sng" algn="ctr">
                <a:solidFill>
                  <a:sysClr val="windowText" lastClr="000000"/>
                </a:solidFill>
                <a:prstDash val="solid"/>
              </a:ln>
              <a:effectLst/>
            </p:spPr>
          </p:cxnSp>
        </p:grpSp>
        <p:grpSp>
          <p:nvGrpSpPr>
            <p:cNvPr id="85" name="Group 84"/>
            <p:cNvGrpSpPr/>
            <p:nvPr/>
          </p:nvGrpSpPr>
          <p:grpSpPr>
            <a:xfrm>
              <a:off x="6410790" y="2509804"/>
              <a:ext cx="72690" cy="265920"/>
              <a:chOff x="1215956" y="1765478"/>
              <a:chExt cx="64199" cy="284526"/>
            </a:xfrm>
          </p:grpSpPr>
          <p:cxnSp>
            <p:nvCxnSpPr>
              <p:cNvPr id="95" name="Straight Arrow Connector 94"/>
              <p:cNvCxnSpPr/>
              <p:nvPr/>
            </p:nvCxnSpPr>
            <p:spPr>
              <a:xfrm flipV="1">
                <a:off x="1250950" y="1765478"/>
                <a:ext cx="0" cy="284526"/>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96" name="Straight Connector 95"/>
              <p:cNvCxnSpPr/>
              <p:nvPr/>
            </p:nvCxnSpPr>
            <p:spPr>
              <a:xfrm flipH="1">
                <a:off x="1215956" y="1873974"/>
                <a:ext cx="64199" cy="65403"/>
              </a:xfrm>
              <a:prstGeom prst="line">
                <a:avLst/>
              </a:prstGeom>
              <a:noFill/>
              <a:ln w="9525" cap="flat" cmpd="sng" algn="ctr">
                <a:solidFill>
                  <a:sysClr val="windowText" lastClr="000000"/>
                </a:solidFill>
                <a:prstDash val="solid"/>
              </a:ln>
              <a:effectLst/>
            </p:spPr>
          </p:cxnSp>
        </p:grpSp>
        <p:grpSp>
          <p:nvGrpSpPr>
            <p:cNvPr id="86" name="Group 85"/>
            <p:cNvGrpSpPr/>
            <p:nvPr/>
          </p:nvGrpSpPr>
          <p:grpSpPr>
            <a:xfrm>
              <a:off x="6955470" y="2509804"/>
              <a:ext cx="72690" cy="265920"/>
              <a:chOff x="1215956" y="1765478"/>
              <a:chExt cx="64199" cy="284526"/>
            </a:xfrm>
          </p:grpSpPr>
          <p:cxnSp>
            <p:nvCxnSpPr>
              <p:cNvPr id="93" name="Straight Arrow Connector 92"/>
              <p:cNvCxnSpPr/>
              <p:nvPr/>
            </p:nvCxnSpPr>
            <p:spPr>
              <a:xfrm flipV="1">
                <a:off x="1250950" y="1765478"/>
                <a:ext cx="0" cy="284526"/>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94" name="Straight Connector 93"/>
              <p:cNvCxnSpPr/>
              <p:nvPr/>
            </p:nvCxnSpPr>
            <p:spPr>
              <a:xfrm flipH="1">
                <a:off x="1215956" y="1873974"/>
                <a:ext cx="64199" cy="65403"/>
              </a:xfrm>
              <a:prstGeom prst="line">
                <a:avLst/>
              </a:prstGeom>
              <a:noFill/>
              <a:ln w="9525" cap="flat" cmpd="sng" algn="ctr">
                <a:solidFill>
                  <a:sysClr val="windowText" lastClr="000000"/>
                </a:solidFill>
                <a:prstDash val="solid"/>
              </a:ln>
              <a:effectLst/>
            </p:spPr>
          </p:cxnSp>
        </p:grpSp>
        <p:grpSp>
          <p:nvGrpSpPr>
            <p:cNvPr id="87" name="Group 86"/>
            <p:cNvGrpSpPr/>
            <p:nvPr/>
          </p:nvGrpSpPr>
          <p:grpSpPr>
            <a:xfrm>
              <a:off x="7536251" y="2509804"/>
              <a:ext cx="72690" cy="265920"/>
              <a:chOff x="1215956" y="1765478"/>
              <a:chExt cx="64199" cy="284526"/>
            </a:xfrm>
          </p:grpSpPr>
          <p:cxnSp>
            <p:nvCxnSpPr>
              <p:cNvPr id="91" name="Straight Arrow Connector 90"/>
              <p:cNvCxnSpPr/>
              <p:nvPr/>
            </p:nvCxnSpPr>
            <p:spPr>
              <a:xfrm flipV="1">
                <a:off x="1250950" y="1765478"/>
                <a:ext cx="0" cy="284526"/>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92" name="Straight Connector 91"/>
              <p:cNvCxnSpPr/>
              <p:nvPr/>
            </p:nvCxnSpPr>
            <p:spPr>
              <a:xfrm flipH="1">
                <a:off x="1215956" y="1873974"/>
                <a:ext cx="64199" cy="65403"/>
              </a:xfrm>
              <a:prstGeom prst="line">
                <a:avLst/>
              </a:prstGeom>
              <a:noFill/>
              <a:ln w="9525" cap="flat" cmpd="sng" algn="ctr">
                <a:solidFill>
                  <a:sysClr val="windowText" lastClr="000000"/>
                </a:solidFill>
                <a:prstDash val="solid"/>
              </a:ln>
              <a:effectLst/>
            </p:spPr>
          </p:cxnSp>
        </p:grpSp>
        <p:grpSp>
          <p:nvGrpSpPr>
            <p:cNvPr id="88" name="Group 87"/>
            <p:cNvGrpSpPr/>
            <p:nvPr/>
          </p:nvGrpSpPr>
          <p:grpSpPr>
            <a:xfrm>
              <a:off x="8085349" y="2509804"/>
              <a:ext cx="72690" cy="265920"/>
              <a:chOff x="1215956" y="1765478"/>
              <a:chExt cx="64199" cy="284526"/>
            </a:xfrm>
          </p:grpSpPr>
          <p:cxnSp>
            <p:nvCxnSpPr>
              <p:cNvPr id="89" name="Straight Arrow Connector 88"/>
              <p:cNvCxnSpPr/>
              <p:nvPr/>
            </p:nvCxnSpPr>
            <p:spPr>
              <a:xfrm flipV="1">
                <a:off x="1250950" y="1765478"/>
                <a:ext cx="0" cy="284526"/>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90" name="Straight Connector 89"/>
              <p:cNvCxnSpPr/>
              <p:nvPr/>
            </p:nvCxnSpPr>
            <p:spPr>
              <a:xfrm flipH="1">
                <a:off x="1215956" y="1873974"/>
                <a:ext cx="64199" cy="65403"/>
              </a:xfrm>
              <a:prstGeom prst="line">
                <a:avLst/>
              </a:prstGeom>
              <a:noFill/>
              <a:ln w="9525" cap="flat" cmpd="sng" algn="ctr">
                <a:solidFill>
                  <a:sysClr val="windowText" lastClr="000000"/>
                </a:solidFill>
                <a:prstDash val="solid"/>
              </a:ln>
              <a:effectLst/>
            </p:spPr>
          </p:cxnSp>
        </p:grpSp>
      </p:grpSp>
      <p:grpSp>
        <p:nvGrpSpPr>
          <p:cNvPr id="141" name="Group 140"/>
          <p:cNvGrpSpPr/>
          <p:nvPr/>
        </p:nvGrpSpPr>
        <p:grpSpPr>
          <a:xfrm>
            <a:off x="447675" y="2771837"/>
            <a:ext cx="8048414" cy="3066536"/>
            <a:chOff x="447675" y="2800865"/>
            <a:chExt cx="8048414" cy="3066536"/>
          </a:xfrm>
        </p:grpSpPr>
        <p:sp>
          <p:nvSpPr>
            <p:cNvPr id="11" name="Rectangle 10"/>
            <p:cNvSpPr/>
            <p:nvPr/>
          </p:nvSpPr>
          <p:spPr>
            <a:xfrm>
              <a:off x="3821309" y="2800865"/>
              <a:ext cx="4674780" cy="3066536"/>
            </a:xfrm>
            <a:prstGeom prst="rect">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latin typeface="+mj-lt"/>
                <a:ea typeface="+mn-ea"/>
                <a:cs typeface="Arial" pitchFamily="34" charset="0"/>
              </a:endParaRPr>
            </a:p>
          </p:txBody>
        </p:sp>
        <p:sp>
          <p:nvSpPr>
            <p:cNvPr id="12" name="Rectangle 11"/>
            <p:cNvSpPr/>
            <p:nvPr/>
          </p:nvSpPr>
          <p:spPr>
            <a:xfrm>
              <a:off x="5460806" y="2925180"/>
              <a:ext cx="2711477" cy="2391966"/>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latin typeface="+mj-lt"/>
                <a:ea typeface="+mn-ea"/>
                <a:cs typeface="Arial" pitchFamily="34" charset="0"/>
              </a:endParaRPr>
            </a:p>
          </p:txBody>
        </p:sp>
        <p:sp>
          <p:nvSpPr>
            <p:cNvPr id="13" name="Rectangle 12"/>
            <p:cNvSpPr/>
            <p:nvPr/>
          </p:nvSpPr>
          <p:spPr>
            <a:xfrm>
              <a:off x="5012318" y="3132542"/>
              <a:ext cx="2760922" cy="2404952"/>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latin typeface="+mj-lt"/>
                <a:ea typeface="+mn-ea"/>
                <a:cs typeface="Arial" pitchFamily="34" charset="0"/>
              </a:endParaRPr>
            </a:p>
          </p:txBody>
        </p:sp>
        <p:sp>
          <p:nvSpPr>
            <p:cNvPr id="14" name="Rectangle 13"/>
            <p:cNvSpPr/>
            <p:nvPr/>
          </p:nvSpPr>
          <p:spPr>
            <a:xfrm>
              <a:off x="4580924" y="3324524"/>
              <a:ext cx="2760922" cy="2399806"/>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latin typeface="+mj-lt"/>
                <a:ea typeface="+mn-ea"/>
                <a:cs typeface="Arial" pitchFamily="34" charset="0"/>
              </a:endParaRPr>
            </a:p>
          </p:txBody>
        </p:sp>
        <p:sp>
          <p:nvSpPr>
            <p:cNvPr id="15" name="TextBox 14"/>
            <p:cNvSpPr txBox="1"/>
            <p:nvPr/>
          </p:nvSpPr>
          <p:spPr>
            <a:xfrm>
              <a:off x="447675" y="2808003"/>
              <a:ext cx="1553310" cy="430887"/>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effectLst/>
                  <a:uLnTx/>
                  <a:uFillTx/>
                  <a:latin typeface="+mj-lt"/>
                </a:rPr>
                <a:t>DRAM Chip</a:t>
              </a:r>
              <a:endParaRPr kumimoji="0" lang="en-US" sz="2200" b="1" i="0" u="none" strike="noStrike" kern="0" cap="none" spc="0" normalizeH="0" baseline="0" noProof="0" dirty="0">
                <a:ln>
                  <a:noFill/>
                </a:ln>
                <a:effectLst/>
                <a:uLnTx/>
                <a:uFillTx/>
                <a:latin typeface="+mj-lt"/>
              </a:endParaRPr>
            </a:p>
          </p:txBody>
        </p:sp>
        <p:sp>
          <p:nvSpPr>
            <p:cNvPr id="16" name="TextBox 15"/>
            <p:cNvSpPr txBox="1"/>
            <p:nvPr/>
          </p:nvSpPr>
          <p:spPr>
            <a:xfrm>
              <a:off x="4559359" y="3276533"/>
              <a:ext cx="77136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A40000"/>
                  </a:solidFill>
                  <a:effectLst/>
                  <a:uLnTx/>
                  <a:uFillTx/>
                  <a:latin typeface="+mj-lt"/>
                </a:rPr>
                <a:t>Bank 1</a:t>
              </a:r>
              <a:endParaRPr kumimoji="0" lang="en-US" sz="1400" b="1" i="0" u="none" strike="noStrike" kern="0" cap="none" spc="0" normalizeH="0" baseline="0" noProof="0" dirty="0">
                <a:ln>
                  <a:noFill/>
                </a:ln>
                <a:solidFill>
                  <a:srgbClr val="A40000"/>
                </a:solidFill>
                <a:effectLst/>
                <a:uLnTx/>
                <a:uFillTx/>
                <a:latin typeface="+mj-lt"/>
              </a:endParaRPr>
            </a:p>
          </p:txBody>
        </p:sp>
        <p:cxnSp>
          <p:nvCxnSpPr>
            <p:cNvPr id="17" name="Straight Arrow Connector 16"/>
            <p:cNvCxnSpPr/>
            <p:nvPr/>
          </p:nvCxnSpPr>
          <p:spPr>
            <a:xfrm flipH="1">
              <a:off x="3529366" y="5190780"/>
              <a:ext cx="1487973" cy="1"/>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18" name="Straight Arrow Connector 17"/>
            <p:cNvCxnSpPr/>
            <p:nvPr/>
          </p:nvCxnSpPr>
          <p:spPr>
            <a:xfrm flipH="1">
              <a:off x="3506478" y="5626499"/>
              <a:ext cx="2767629" cy="0"/>
            </a:xfrm>
            <a:prstGeom prst="straightConnector1">
              <a:avLst/>
            </a:prstGeom>
            <a:noFill/>
            <a:ln w="9525" cap="flat" cmpd="sng" algn="ctr">
              <a:solidFill>
                <a:sysClr val="windowText" lastClr="000000"/>
              </a:solidFill>
              <a:prstDash val="solid"/>
              <a:headEnd type="triangle" w="sm" len="med"/>
              <a:tailEnd type="triangle" w="sm" len="med"/>
            </a:ln>
            <a:effectLst/>
          </p:spPr>
        </p:cxnSp>
        <p:sp>
          <p:nvSpPr>
            <p:cNvPr id="19" name="Rounded Rectangle 18"/>
            <p:cNvSpPr/>
            <p:nvPr/>
          </p:nvSpPr>
          <p:spPr>
            <a:xfrm>
              <a:off x="4076361" y="3372559"/>
              <a:ext cx="240863" cy="1624290"/>
            </a:xfrm>
            <a:prstGeom prst="roundRect">
              <a:avLst/>
            </a:prstGeom>
            <a:solidFill>
              <a:sysClr val="window" lastClr="FFFFFF"/>
            </a:solidFill>
            <a:ln w="127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ea typeface="+mn-ea"/>
                  <a:cs typeface="+mn-cs"/>
                </a:rPr>
                <a:t>Command decoder</a:t>
              </a:r>
              <a:endParaRPr kumimoji="0" lang="en-US" sz="1200" b="0" i="0" u="none" strike="noStrike" kern="0" cap="none" spc="0" normalizeH="0" baseline="0" noProof="0" dirty="0">
                <a:ln>
                  <a:noFill/>
                </a:ln>
                <a:solidFill>
                  <a:sysClr val="windowText" lastClr="000000"/>
                </a:solidFill>
                <a:effectLst/>
                <a:uLnTx/>
                <a:uFillTx/>
                <a:latin typeface="+mj-lt"/>
                <a:ea typeface="+mn-ea"/>
                <a:cs typeface="+mn-cs"/>
              </a:endParaRPr>
            </a:p>
          </p:txBody>
        </p:sp>
        <p:cxnSp>
          <p:nvCxnSpPr>
            <p:cNvPr id="21" name="Straight Arrow Connector 20"/>
            <p:cNvCxnSpPr>
              <a:stCxn id="19" idx="1"/>
            </p:cNvCxnSpPr>
            <p:nvPr/>
          </p:nvCxnSpPr>
          <p:spPr>
            <a:xfrm flipH="1">
              <a:off x="3606069" y="4184704"/>
              <a:ext cx="470292" cy="0"/>
            </a:xfrm>
            <a:prstGeom prst="straightConnector1">
              <a:avLst/>
            </a:prstGeom>
            <a:noFill/>
            <a:ln w="9525" cap="flat" cmpd="sng" algn="ctr">
              <a:solidFill>
                <a:sysClr val="windowText" lastClr="000000"/>
              </a:solidFill>
              <a:prstDash val="solid"/>
              <a:headEnd type="triangle" w="sm" len="med"/>
              <a:tailEnd type="none" w="sm" len="med"/>
            </a:ln>
            <a:effectLst/>
          </p:spPr>
        </p:cxnSp>
        <p:sp>
          <p:nvSpPr>
            <p:cNvPr id="22" name="TextBox 21"/>
            <p:cNvSpPr txBox="1"/>
            <p:nvPr/>
          </p:nvSpPr>
          <p:spPr>
            <a:xfrm>
              <a:off x="2667732" y="5509593"/>
              <a:ext cx="901208" cy="243143"/>
            </a:xfrm>
            <a:prstGeom prst="rect">
              <a:avLst/>
            </a:prstGeom>
            <a:noFill/>
          </p:spPr>
          <p:txBody>
            <a:bodyPr wrap="non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Data bus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23" name="TextBox 22"/>
            <p:cNvSpPr txBox="1"/>
            <p:nvPr/>
          </p:nvSpPr>
          <p:spPr>
            <a:xfrm>
              <a:off x="2483871" y="5073369"/>
              <a:ext cx="1174688" cy="251095"/>
            </a:xfrm>
            <a:prstGeom prst="rect">
              <a:avLst/>
            </a:prstGeom>
            <a:noFill/>
          </p:spPr>
          <p:txBody>
            <a:bodyPr wrap="non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j-lt"/>
                </a:rPr>
                <a:t>A</a:t>
              </a:r>
              <a:r>
                <a:rPr kumimoji="0" lang="en-US" sz="1400" b="0" i="0" u="none" strike="noStrike" kern="0" cap="none" spc="0" normalizeH="0" baseline="0" noProof="0" dirty="0" smtClean="0">
                  <a:ln>
                    <a:noFill/>
                  </a:ln>
                  <a:solidFill>
                    <a:sysClr val="windowText" lastClr="000000"/>
                  </a:solidFill>
                  <a:effectLst/>
                  <a:uLnTx/>
                  <a:uFillTx/>
                  <a:latin typeface="+mj-lt"/>
                </a:rPr>
                <a:t>ddress bus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24" name="TextBox 23"/>
            <p:cNvSpPr txBox="1"/>
            <p:nvPr/>
          </p:nvSpPr>
          <p:spPr>
            <a:xfrm>
              <a:off x="2425937" y="4079344"/>
              <a:ext cx="1333508" cy="393954"/>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Command bus</a:t>
              </a:r>
              <a:endParaRPr kumimoji="0" lang="en-US" sz="1400" b="0" i="0" u="none" strike="noStrike" kern="0" cap="none" spc="0" normalizeH="0" baseline="0" noProof="0" dirty="0">
                <a:ln>
                  <a:noFill/>
                </a:ln>
                <a:solidFill>
                  <a:sysClr val="windowText" lastClr="000000"/>
                </a:solidFill>
                <a:effectLst/>
                <a:uLnTx/>
                <a:uFillTx/>
                <a:latin typeface="+mj-lt"/>
              </a:endParaRPr>
            </a:p>
          </p:txBody>
        </p:sp>
        <p:cxnSp>
          <p:nvCxnSpPr>
            <p:cNvPr id="25" name="Straight Connector 24"/>
            <p:cNvCxnSpPr/>
            <p:nvPr/>
          </p:nvCxnSpPr>
          <p:spPr>
            <a:xfrm flipH="1">
              <a:off x="4163124" y="5586559"/>
              <a:ext cx="72690" cy="70621"/>
            </a:xfrm>
            <a:prstGeom prst="line">
              <a:avLst/>
            </a:prstGeom>
            <a:noFill/>
            <a:ln w="9525" cap="flat" cmpd="sng" algn="ctr">
              <a:solidFill>
                <a:sysClr val="windowText" lastClr="000000"/>
              </a:solidFill>
              <a:prstDash val="solid"/>
            </a:ln>
            <a:effectLst/>
          </p:spPr>
        </p:cxnSp>
        <p:sp>
          <p:nvSpPr>
            <p:cNvPr id="26" name="TextBox 25"/>
            <p:cNvSpPr txBox="1"/>
            <p:nvPr/>
          </p:nvSpPr>
          <p:spPr>
            <a:xfrm>
              <a:off x="4063251" y="5408934"/>
              <a:ext cx="2981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rPr>
                <a:t>8-bit</a:t>
              </a:r>
              <a:endParaRPr kumimoji="0" lang="en-US" sz="1200" b="0" i="0" u="none" strike="noStrike" kern="0" cap="none" spc="0" normalizeH="0" baseline="0" noProof="0" dirty="0">
                <a:ln>
                  <a:noFill/>
                </a:ln>
                <a:solidFill>
                  <a:sysClr val="windowText" lastClr="000000"/>
                </a:solidFill>
                <a:effectLst/>
                <a:uLnTx/>
                <a:uFillTx/>
                <a:latin typeface="+mj-lt"/>
              </a:endParaRPr>
            </a:p>
          </p:txBody>
        </p:sp>
        <p:sp>
          <p:nvSpPr>
            <p:cNvPr id="27" name="TextBox 26"/>
            <p:cNvSpPr txBox="1"/>
            <p:nvPr/>
          </p:nvSpPr>
          <p:spPr>
            <a:xfrm>
              <a:off x="4988593" y="3072519"/>
              <a:ext cx="82105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A40000"/>
                  </a:solidFill>
                  <a:effectLst/>
                  <a:uLnTx/>
                  <a:uFillTx/>
                  <a:latin typeface="+mj-lt"/>
                </a:rPr>
                <a:t>Bank ...</a:t>
              </a:r>
              <a:endParaRPr kumimoji="0" lang="en-US" sz="1400" b="1" i="0" u="none" strike="noStrike" kern="0" cap="none" spc="0" normalizeH="0" baseline="0" noProof="0" dirty="0">
                <a:ln>
                  <a:noFill/>
                </a:ln>
                <a:solidFill>
                  <a:srgbClr val="A40000"/>
                </a:solidFill>
                <a:effectLst/>
                <a:uLnTx/>
                <a:uFillTx/>
                <a:latin typeface="+mj-lt"/>
              </a:endParaRPr>
            </a:p>
          </p:txBody>
        </p:sp>
        <p:sp>
          <p:nvSpPr>
            <p:cNvPr id="28" name="TextBox 27"/>
            <p:cNvSpPr txBox="1"/>
            <p:nvPr/>
          </p:nvSpPr>
          <p:spPr>
            <a:xfrm>
              <a:off x="5439402" y="2866808"/>
              <a:ext cx="77136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A40000"/>
                  </a:solidFill>
                  <a:effectLst/>
                  <a:uLnTx/>
                  <a:uFillTx/>
                  <a:latin typeface="+mj-lt"/>
                </a:rPr>
                <a:t>Bank 8</a:t>
              </a:r>
              <a:endParaRPr kumimoji="0" lang="en-US" sz="1400" b="1" i="0" u="none" strike="noStrike" kern="0" cap="none" spc="0" normalizeH="0" baseline="0" noProof="0" dirty="0">
                <a:ln>
                  <a:noFill/>
                </a:ln>
                <a:solidFill>
                  <a:srgbClr val="A40000"/>
                </a:solidFill>
                <a:effectLst/>
                <a:uLnTx/>
                <a:uFillTx/>
                <a:latin typeface="+mj-lt"/>
              </a:endParaRPr>
            </a:p>
          </p:txBody>
        </p:sp>
        <p:cxnSp>
          <p:nvCxnSpPr>
            <p:cNvPr id="54" name="Straight Connector 53"/>
            <p:cNvCxnSpPr/>
            <p:nvPr/>
          </p:nvCxnSpPr>
          <p:spPr>
            <a:xfrm>
              <a:off x="5642463" y="4244569"/>
              <a:ext cx="1267782" cy="0"/>
            </a:xfrm>
            <a:prstGeom prst="line">
              <a:avLst/>
            </a:prstGeom>
            <a:noFill/>
            <a:ln w="9525" cap="flat" cmpd="sng" algn="ctr">
              <a:solidFill>
                <a:sysClr val="window" lastClr="FFFFFF">
                  <a:lumMod val="50000"/>
                </a:sysClr>
              </a:solidFill>
              <a:prstDash val="solid"/>
            </a:ln>
            <a:effectLst/>
          </p:spPr>
        </p:cxnSp>
        <p:cxnSp>
          <p:nvCxnSpPr>
            <p:cNvPr id="55" name="Straight Connector 54"/>
            <p:cNvCxnSpPr/>
            <p:nvPr/>
          </p:nvCxnSpPr>
          <p:spPr>
            <a:xfrm>
              <a:off x="5642463" y="4474884"/>
              <a:ext cx="1267782" cy="0"/>
            </a:xfrm>
            <a:prstGeom prst="line">
              <a:avLst/>
            </a:prstGeom>
            <a:noFill/>
            <a:ln w="9525" cap="flat" cmpd="sng" algn="ctr">
              <a:solidFill>
                <a:sysClr val="window" lastClr="FFFFFF">
                  <a:lumMod val="50000"/>
                </a:sysClr>
              </a:solidFill>
              <a:prstDash val="solid"/>
            </a:ln>
            <a:effectLst/>
          </p:spPr>
        </p:cxnSp>
        <p:sp>
          <p:nvSpPr>
            <p:cNvPr id="32" name="TextBox 31"/>
            <p:cNvSpPr txBox="1"/>
            <p:nvPr/>
          </p:nvSpPr>
          <p:spPr>
            <a:xfrm>
              <a:off x="5884716" y="3371831"/>
              <a:ext cx="788999" cy="221599"/>
            </a:xfrm>
            <a:prstGeom prst="rect">
              <a:avLst/>
            </a:prstGeom>
            <a:noFill/>
          </p:spPr>
          <p:txBody>
            <a:bodyPr wrap="non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rPr>
                <a:t>Columns</a:t>
              </a:r>
              <a:endParaRPr kumimoji="0" lang="en-US" sz="1200" b="0" i="0" u="none" strike="noStrike" kern="0" cap="none" spc="0" normalizeH="0" baseline="0" noProof="0" dirty="0">
                <a:ln>
                  <a:noFill/>
                </a:ln>
                <a:solidFill>
                  <a:sysClr val="windowText" lastClr="000000"/>
                </a:solidFill>
                <a:effectLst/>
                <a:uLnTx/>
                <a:uFillTx/>
                <a:latin typeface="+mj-lt"/>
              </a:endParaRPr>
            </a:p>
          </p:txBody>
        </p:sp>
        <p:sp>
          <p:nvSpPr>
            <p:cNvPr id="33" name="TextBox 32"/>
            <p:cNvSpPr txBox="1"/>
            <p:nvPr/>
          </p:nvSpPr>
          <p:spPr>
            <a:xfrm rot="16200000">
              <a:off x="6740150" y="4014437"/>
              <a:ext cx="567784" cy="221598"/>
            </a:xfrm>
            <a:prstGeom prst="rect">
              <a:avLst/>
            </a:prstGeom>
            <a:noFill/>
          </p:spPr>
          <p:txBody>
            <a:bodyPr wrap="non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rPr>
                <a:t>Rows</a:t>
              </a:r>
              <a:endParaRPr kumimoji="0" lang="en-US" sz="1200" b="0" i="0" u="none" strike="noStrike" kern="0" cap="none" spc="0" normalizeH="0" baseline="0" noProof="0" dirty="0">
                <a:ln>
                  <a:noFill/>
                </a:ln>
                <a:solidFill>
                  <a:sysClr val="windowText" lastClr="000000"/>
                </a:solidFill>
                <a:effectLst/>
                <a:uLnTx/>
                <a:uFillTx/>
                <a:latin typeface="+mj-lt"/>
              </a:endParaRPr>
            </a:p>
          </p:txBody>
        </p:sp>
        <p:sp>
          <p:nvSpPr>
            <p:cNvPr id="34" name="Rectangle 33"/>
            <p:cNvSpPr/>
            <p:nvPr/>
          </p:nvSpPr>
          <p:spPr>
            <a:xfrm>
              <a:off x="5630924" y="4861912"/>
              <a:ext cx="1279321" cy="210453"/>
            </a:xfrm>
            <a:prstGeom prst="rect">
              <a:avLst/>
            </a:prstGeom>
            <a:solidFill>
              <a:schemeClr val="accent6">
                <a:lumMod val="75000"/>
              </a:schemeClr>
            </a:solidFill>
            <a:ln w="12700"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mj-lt"/>
                  <a:ea typeface="+mn-ea"/>
                  <a:cs typeface="Arial" pitchFamily="34" charset="0"/>
                </a:rPr>
                <a:t>Row buffer</a:t>
              </a:r>
            </a:p>
          </p:txBody>
        </p:sp>
        <p:sp>
          <p:nvSpPr>
            <p:cNvPr id="35" name="Rounded Rectangle 34"/>
            <p:cNvSpPr/>
            <p:nvPr/>
          </p:nvSpPr>
          <p:spPr>
            <a:xfrm>
              <a:off x="5184667" y="3538267"/>
              <a:ext cx="249477" cy="1158585"/>
            </a:xfrm>
            <a:prstGeom prst="roundRect">
              <a:avLst/>
            </a:prstGeom>
            <a:solidFill>
              <a:sysClr val="window" lastClr="FFFFFF"/>
            </a:solidFill>
            <a:ln w="127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ea typeface="+mn-ea"/>
                  <a:cs typeface="+mn-cs"/>
                </a:rPr>
                <a:t>Row decoder </a:t>
              </a:r>
              <a:endParaRPr kumimoji="0" lang="en-US" sz="1200" b="0"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36" name="Rounded Rectangle 35"/>
            <p:cNvSpPr/>
            <p:nvPr/>
          </p:nvSpPr>
          <p:spPr>
            <a:xfrm rot="5400000">
              <a:off x="6165437" y="4703619"/>
              <a:ext cx="221987" cy="1291015"/>
            </a:xfrm>
            <a:prstGeom prst="roundRect">
              <a:avLst/>
            </a:prstGeom>
            <a:solidFill>
              <a:sysClr val="window" lastClr="FFFFFF"/>
            </a:solidFill>
            <a:ln w="127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ea typeface="+mn-ea"/>
                  <a:cs typeface="+mn-cs"/>
                </a:rPr>
                <a:t>Column decoder</a:t>
              </a:r>
              <a:endParaRPr kumimoji="0" lang="en-US" sz="1200" b="0" i="0" u="none" strike="noStrike" kern="0" cap="none" spc="0" normalizeH="0" baseline="0" noProof="0" dirty="0">
                <a:ln>
                  <a:noFill/>
                </a:ln>
                <a:solidFill>
                  <a:sysClr val="windowText" lastClr="000000"/>
                </a:solidFill>
                <a:effectLst/>
                <a:uLnTx/>
                <a:uFillTx/>
                <a:latin typeface="+mj-lt"/>
                <a:ea typeface="+mn-ea"/>
                <a:cs typeface="+mn-cs"/>
              </a:endParaRPr>
            </a:p>
          </p:txBody>
        </p:sp>
        <p:cxnSp>
          <p:nvCxnSpPr>
            <p:cNvPr id="37" name="Straight Arrow Connector 36"/>
            <p:cNvCxnSpPr/>
            <p:nvPr/>
          </p:nvCxnSpPr>
          <p:spPr>
            <a:xfrm flipH="1" flipV="1">
              <a:off x="5433489" y="4125238"/>
              <a:ext cx="187243" cy="1"/>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38" name="Straight Arrow Connector 37"/>
            <p:cNvCxnSpPr/>
            <p:nvPr/>
          </p:nvCxnSpPr>
          <p:spPr>
            <a:xfrm>
              <a:off x="6273185" y="4659278"/>
              <a:ext cx="1" cy="223775"/>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39" name="Straight Arrow Connector 38"/>
            <p:cNvCxnSpPr/>
            <p:nvPr/>
          </p:nvCxnSpPr>
          <p:spPr>
            <a:xfrm flipH="1" flipV="1">
              <a:off x="5012322" y="4125237"/>
              <a:ext cx="172558" cy="3"/>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40" name="Straight Connector 39"/>
            <p:cNvCxnSpPr/>
            <p:nvPr/>
          </p:nvCxnSpPr>
          <p:spPr>
            <a:xfrm>
              <a:off x="5012322" y="4125237"/>
              <a:ext cx="0" cy="1205977"/>
            </a:xfrm>
            <a:prstGeom prst="line">
              <a:avLst/>
            </a:prstGeom>
            <a:noFill/>
            <a:ln w="9525" cap="flat" cmpd="sng" algn="ctr">
              <a:solidFill>
                <a:sysClr val="windowText" lastClr="000000"/>
              </a:solidFill>
              <a:prstDash val="solid"/>
            </a:ln>
            <a:effectLst/>
          </p:spPr>
        </p:cxnSp>
        <p:cxnSp>
          <p:nvCxnSpPr>
            <p:cNvPr id="41" name="Straight Arrow Connector 40"/>
            <p:cNvCxnSpPr/>
            <p:nvPr/>
          </p:nvCxnSpPr>
          <p:spPr>
            <a:xfrm flipH="1">
              <a:off x="4321531" y="4126775"/>
              <a:ext cx="259397" cy="0"/>
            </a:xfrm>
            <a:prstGeom prst="straightConnector1">
              <a:avLst/>
            </a:prstGeom>
            <a:noFill/>
            <a:ln w="9525" cap="flat" cmpd="sng" algn="ctr">
              <a:solidFill>
                <a:sysClr val="windowText" lastClr="000000"/>
              </a:solidFill>
              <a:prstDash val="solid"/>
              <a:headEnd type="triangle" w="sm" len="med"/>
              <a:tailEnd type="none" w="sm" len="med"/>
            </a:ln>
            <a:effectLst/>
          </p:spPr>
        </p:cxnSp>
        <p:cxnSp>
          <p:nvCxnSpPr>
            <p:cNvPr id="42" name="Straight Arrow Connector 41"/>
            <p:cNvCxnSpPr/>
            <p:nvPr/>
          </p:nvCxnSpPr>
          <p:spPr>
            <a:xfrm flipH="1">
              <a:off x="5012322" y="5331214"/>
              <a:ext cx="614841" cy="0"/>
            </a:xfrm>
            <a:prstGeom prst="straightConnector1">
              <a:avLst/>
            </a:prstGeom>
            <a:noFill/>
            <a:ln w="9525" cap="flat" cmpd="sng" algn="ctr">
              <a:solidFill>
                <a:sysClr val="windowText" lastClr="000000"/>
              </a:solidFill>
              <a:prstDash val="solid"/>
              <a:headEnd type="triangle" w="sm" len="med"/>
              <a:tailEnd type="none" w="sm" len="med"/>
            </a:ln>
            <a:effectLst/>
          </p:spPr>
        </p:cxnSp>
        <p:sp>
          <p:nvSpPr>
            <p:cNvPr id="43" name="TextBox 42"/>
            <p:cNvSpPr txBox="1"/>
            <p:nvPr/>
          </p:nvSpPr>
          <p:spPr>
            <a:xfrm rot="16200000">
              <a:off x="4391842" y="4502938"/>
              <a:ext cx="1079142" cy="221600"/>
            </a:xfrm>
            <a:prstGeom prst="rect">
              <a:avLst/>
            </a:prstGeom>
            <a:noFill/>
          </p:spPr>
          <p:txBody>
            <a:bodyPr wrap="non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ysClr val="windowText" lastClr="000000"/>
                  </a:solidFill>
                  <a:effectLst/>
                  <a:uLnTx/>
                  <a:uFillTx/>
                  <a:latin typeface="+mj-lt"/>
                </a:rPr>
                <a:t>Row address</a:t>
              </a:r>
              <a:endParaRPr kumimoji="0" lang="en-US" sz="1200" b="0" i="1" u="none" strike="noStrike" kern="0" cap="none" spc="0" normalizeH="0" baseline="0" noProof="0" dirty="0">
                <a:ln>
                  <a:noFill/>
                </a:ln>
                <a:solidFill>
                  <a:sysClr val="windowText" lastClr="000000"/>
                </a:solidFill>
                <a:effectLst/>
                <a:uLnTx/>
                <a:uFillTx/>
                <a:latin typeface="+mj-lt"/>
              </a:endParaRPr>
            </a:p>
          </p:txBody>
        </p:sp>
        <p:sp>
          <p:nvSpPr>
            <p:cNvPr id="44" name="TextBox 43"/>
            <p:cNvSpPr txBox="1"/>
            <p:nvPr/>
          </p:nvSpPr>
          <p:spPr>
            <a:xfrm>
              <a:off x="4948635" y="5126706"/>
              <a:ext cx="755335" cy="424732"/>
            </a:xfrm>
            <a:prstGeom prst="rect">
              <a:avLst/>
            </a:prstGeom>
            <a:noFill/>
          </p:spPr>
          <p:txBody>
            <a:bodyPr wrap="non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ysClr val="windowText" lastClr="000000"/>
                  </a:solidFill>
                  <a:effectLst/>
                  <a:uLnTx/>
                  <a:uFillTx/>
                  <a:latin typeface="+mj-lt"/>
                </a:rPr>
                <a:t>Column </a:t>
              </a:r>
              <a:br>
                <a:rPr kumimoji="0" lang="en-US" sz="1200" b="0" i="1" u="none" strike="noStrike" kern="0" cap="none" spc="0" normalizeH="0" baseline="0" noProof="0" dirty="0" smtClean="0">
                  <a:ln>
                    <a:noFill/>
                  </a:ln>
                  <a:solidFill>
                    <a:sysClr val="windowText" lastClr="000000"/>
                  </a:solidFill>
                  <a:effectLst/>
                  <a:uLnTx/>
                  <a:uFillTx/>
                  <a:latin typeface="+mj-lt"/>
                </a:rPr>
              </a:br>
              <a:r>
                <a:rPr kumimoji="0" lang="en-US" sz="1200" b="0" i="1" u="none" strike="noStrike" kern="0" cap="none" spc="0" normalizeH="0" baseline="0" noProof="0" dirty="0" smtClean="0">
                  <a:ln>
                    <a:noFill/>
                  </a:ln>
                  <a:solidFill>
                    <a:sysClr val="windowText" lastClr="000000"/>
                  </a:solidFill>
                  <a:effectLst/>
                  <a:uLnTx/>
                  <a:uFillTx/>
                  <a:latin typeface="+mj-lt"/>
                </a:rPr>
                <a:t>address</a:t>
              </a:r>
              <a:endParaRPr kumimoji="0" lang="en-US" sz="1200" b="0" i="1" u="none" strike="noStrike" kern="0" cap="none" spc="0" normalizeH="0" baseline="0" noProof="0" dirty="0">
                <a:ln>
                  <a:noFill/>
                </a:ln>
                <a:solidFill>
                  <a:sysClr val="windowText" lastClr="000000"/>
                </a:solidFill>
                <a:effectLst/>
                <a:uLnTx/>
                <a:uFillTx/>
                <a:latin typeface="+mj-lt"/>
              </a:endParaRPr>
            </a:p>
          </p:txBody>
        </p:sp>
        <p:cxnSp>
          <p:nvCxnSpPr>
            <p:cNvPr id="45" name="Straight Arrow Connector 44"/>
            <p:cNvCxnSpPr/>
            <p:nvPr/>
          </p:nvCxnSpPr>
          <p:spPr>
            <a:xfrm>
              <a:off x="6276808" y="5037918"/>
              <a:ext cx="1" cy="223775"/>
            </a:xfrm>
            <a:prstGeom prst="straightConnector1">
              <a:avLst/>
            </a:prstGeom>
            <a:noFill/>
            <a:ln w="9525" cap="flat" cmpd="sng" algn="ctr">
              <a:solidFill>
                <a:sysClr val="windowText" lastClr="000000"/>
              </a:solidFill>
              <a:prstDash val="solid"/>
              <a:headEnd type="triangle" w="sm" len="med"/>
              <a:tailEnd type="triangle" w="sm" len="med"/>
            </a:ln>
            <a:effectLst/>
          </p:spPr>
        </p:cxnSp>
        <p:cxnSp>
          <p:nvCxnSpPr>
            <p:cNvPr id="46" name="Straight Arrow Connector 45"/>
            <p:cNvCxnSpPr/>
            <p:nvPr/>
          </p:nvCxnSpPr>
          <p:spPr>
            <a:xfrm>
              <a:off x="6276808" y="5425719"/>
              <a:ext cx="1" cy="223775"/>
            </a:xfrm>
            <a:prstGeom prst="straightConnector1">
              <a:avLst/>
            </a:prstGeom>
            <a:noFill/>
            <a:ln w="9525" cap="flat" cmpd="sng" algn="ctr">
              <a:solidFill>
                <a:sysClr val="windowText" lastClr="000000"/>
              </a:solidFill>
              <a:prstDash val="solid"/>
              <a:headEnd type="triangle" w="sm" len="med"/>
              <a:tailEnd type="triangle" w="sm" len="med"/>
            </a:ln>
            <a:effectLst/>
          </p:spPr>
        </p:cxnSp>
        <p:sp>
          <p:nvSpPr>
            <p:cNvPr id="135" name="Rectangle 134"/>
            <p:cNvSpPr/>
            <p:nvPr/>
          </p:nvSpPr>
          <p:spPr>
            <a:xfrm>
              <a:off x="5630923" y="3783938"/>
              <a:ext cx="1279322" cy="230315"/>
            </a:xfrm>
            <a:prstGeom prst="rect">
              <a:avLst/>
            </a:prstGeom>
            <a:solidFill>
              <a:schemeClr val="accent6">
                <a:lumMod val="75000"/>
              </a:schemeClr>
            </a:solidFill>
            <a:ln w="12700" cap="flat" cmpd="sng" algn="ctr">
              <a:no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bg1"/>
                </a:solidFill>
                <a:effectLst/>
                <a:uLnTx/>
                <a:uFillTx/>
                <a:latin typeface="+mj-lt"/>
                <a:ea typeface="+mn-ea"/>
                <a:cs typeface="Arial" pitchFamily="34" charset="0"/>
              </a:endParaRPr>
            </a:p>
          </p:txBody>
        </p:sp>
        <p:cxnSp>
          <p:nvCxnSpPr>
            <p:cNvPr id="48" name="Straight Connector 47"/>
            <p:cNvCxnSpPr/>
            <p:nvPr/>
          </p:nvCxnSpPr>
          <p:spPr>
            <a:xfrm flipV="1">
              <a:off x="5878705" y="3553623"/>
              <a:ext cx="0" cy="1143231"/>
            </a:xfrm>
            <a:prstGeom prst="line">
              <a:avLst/>
            </a:prstGeom>
            <a:noFill/>
            <a:ln w="9525" cap="flat" cmpd="sng" algn="ctr">
              <a:solidFill>
                <a:sysClr val="window" lastClr="FFFFFF">
                  <a:lumMod val="50000"/>
                </a:sysClr>
              </a:solidFill>
              <a:prstDash val="solid"/>
            </a:ln>
            <a:effectLst/>
          </p:spPr>
        </p:cxnSp>
        <p:cxnSp>
          <p:nvCxnSpPr>
            <p:cNvPr id="49" name="Straight Connector 48"/>
            <p:cNvCxnSpPr/>
            <p:nvPr/>
          </p:nvCxnSpPr>
          <p:spPr>
            <a:xfrm flipV="1">
              <a:off x="6133734" y="3553623"/>
              <a:ext cx="0" cy="1143231"/>
            </a:xfrm>
            <a:prstGeom prst="line">
              <a:avLst/>
            </a:prstGeom>
            <a:noFill/>
            <a:ln w="9525" cap="flat" cmpd="sng" algn="ctr">
              <a:solidFill>
                <a:sysClr val="window" lastClr="FFFFFF">
                  <a:lumMod val="50000"/>
                </a:sysClr>
              </a:solidFill>
              <a:prstDash val="solid"/>
            </a:ln>
            <a:effectLst/>
          </p:spPr>
        </p:cxnSp>
        <p:cxnSp>
          <p:nvCxnSpPr>
            <p:cNvPr id="50" name="Straight Connector 49"/>
            <p:cNvCxnSpPr/>
            <p:nvPr/>
          </p:nvCxnSpPr>
          <p:spPr>
            <a:xfrm flipV="1">
              <a:off x="6392570" y="3553623"/>
              <a:ext cx="0" cy="1143231"/>
            </a:xfrm>
            <a:prstGeom prst="line">
              <a:avLst/>
            </a:prstGeom>
            <a:noFill/>
            <a:ln w="9525" cap="flat" cmpd="sng" algn="ctr">
              <a:solidFill>
                <a:sysClr val="window" lastClr="FFFFFF">
                  <a:lumMod val="50000"/>
                </a:sysClr>
              </a:solidFill>
              <a:prstDash val="solid"/>
            </a:ln>
            <a:effectLst/>
          </p:spPr>
        </p:cxnSp>
        <p:cxnSp>
          <p:nvCxnSpPr>
            <p:cNvPr id="51" name="Straight Connector 50"/>
            <p:cNvCxnSpPr/>
            <p:nvPr/>
          </p:nvCxnSpPr>
          <p:spPr>
            <a:xfrm flipV="1">
              <a:off x="6651406" y="3553623"/>
              <a:ext cx="0" cy="1143231"/>
            </a:xfrm>
            <a:prstGeom prst="line">
              <a:avLst/>
            </a:prstGeom>
            <a:noFill/>
            <a:ln w="9525" cap="flat" cmpd="sng" algn="ctr">
              <a:solidFill>
                <a:sysClr val="window" lastClr="FFFFFF">
                  <a:lumMod val="50000"/>
                </a:sysClr>
              </a:solidFill>
              <a:prstDash val="solid"/>
            </a:ln>
            <a:effectLst/>
          </p:spPr>
        </p:cxnSp>
        <p:sp>
          <p:nvSpPr>
            <p:cNvPr id="30" name="Rectangle 29"/>
            <p:cNvSpPr/>
            <p:nvPr/>
          </p:nvSpPr>
          <p:spPr>
            <a:xfrm>
              <a:off x="5630924" y="3553623"/>
              <a:ext cx="1279320" cy="1143231"/>
            </a:xfrm>
            <a:prstGeom prst="rect">
              <a:avLst/>
            </a:prstGeom>
            <a:noFill/>
            <a:ln w="12700" cap="flat" cmpd="sng" algn="ctr">
              <a:solidFill>
                <a:sysClr val="windowText" lastClr="000000"/>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ysClr val="windowText" lastClr="000000"/>
                </a:solidFill>
                <a:effectLst/>
                <a:uLnTx/>
                <a:uFillTx/>
                <a:latin typeface="+mj-lt"/>
                <a:ea typeface="+mn-ea"/>
                <a:cs typeface="Arial" pitchFamily="34" charset="0"/>
              </a:endParaRPr>
            </a:p>
          </p:txBody>
        </p:sp>
        <p:cxnSp>
          <p:nvCxnSpPr>
            <p:cNvPr id="52" name="Straight Connector 51"/>
            <p:cNvCxnSpPr/>
            <p:nvPr/>
          </p:nvCxnSpPr>
          <p:spPr>
            <a:xfrm>
              <a:off x="5642463" y="3783938"/>
              <a:ext cx="1267782" cy="0"/>
            </a:xfrm>
            <a:prstGeom prst="line">
              <a:avLst/>
            </a:prstGeom>
            <a:noFill/>
            <a:ln w="9525" cap="flat" cmpd="sng" algn="ctr">
              <a:solidFill>
                <a:sysClr val="window" lastClr="FFFFFF">
                  <a:lumMod val="50000"/>
                </a:sysClr>
              </a:solidFill>
              <a:prstDash val="solid"/>
            </a:ln>
            <a:effectLst/>
          </p:spPr>
        </p:cxnSp>
        <p:cxnSp>
          <p:nvCxnSpPr>
            <p:cNvPr id="53" name="Straight Connector 52"/>
            <p:cNvCxnSpPr/>
            <p:nvPr/>
          </p:nvCxnSpPr>
          <p:spPr>
            <a:xfrm>
              <a:off x="5642463" y="4014253"/>
              <a:ext cx="1267782" cy="0"/>
            </a:xfrm>
            <a:prstGeom prst="line">
              <a:avLst/>
            </a:prstGeom>
            <a:noFill/>
            <a:ln w="9525" cap="flat" cmpd="sng" algn="ctr">
              <a:solidFill>
                <a:sysClr val="window" lastClr="FFFFFF">
                  <a:lumMod val="50000"/>
                </a:sysClr>
              </a:solidFill>
              <a:prstDash val="solid"/>
            </a:ln>
            <a:effectLst/>
          </p:spPr>
        </p:cxnSp>
      </p:grpSp>
      <p:sp>
        <p:nvSpPr>
          <p:cNvPr id="140" name="TextBox 139"/>
          <p:cNvSpPr txBox="1"/>
          <p:nvPr/>
        </p:nvSpPr>
        <p:spPr>
          <a:xfrm>
            <a:off x="432444" y="5983834"/>
            <a:ext cx="8435068" cy="369332"/>
          </a:xfrm>
          <a:prstGeom prst="rect">
            <a:avLst/>
          </a:prstGeom>
          <a:solidFill>
            <a:schemeClr val="accent6">
              <a:lumMod val="20000"/>
              <a:lumOff val="80000"/>
            </a:schemeClr>
          </a:solidFill>
          <a:ln>
            <a:noFill/>
          </a:ln>
          <a:scene3d>
            <a:camera prst="orthographicFront"/>
            <a:lightRig rig="threePt" dir="t"/>
          </a:scene3d>
          <a:sp3d>
            <a:bevelT/>
          </a:sp3d>
        </p:spPr>
        <p:txBody>
          <a:bodyPr wrap="square" rtlCol="0">
            <a:noAutofit/>
          </a:bodyPr>
          <a:lstStyle>
            <a:defPPr>
              <a:defRPr lang="en-US"/>
            </a:defPPr>
            <a:lvl1pPr algn="ctr">
              <a:defRPr sz="1800" b="1">
                <a:solidFill>
                  <a:srgbClr val="0070C0"/>
                </a:solidFill>
                <a:latin typeface="+mj-lt"/>
              </a:defRPr>
            </a:lvl1pPr>
          </a:lstStyle>
          <a:p>
            <a:r>
              <a:rPr lang="en-US" dirty="0"/>
              <a:t>DRAM access </a:t>
            </a:r>
            <a:r>
              <a:rPr lang="en-US" dirty="0"/>
              <a:t>latency </a:t>
            </a:r>
            <a:r>
              <a:rPr lang="en-US" b="0" dirty="0">
                <a:solidFill>
                  <a:schemeClr val="tx1"/>
                </a:solidFill>
                <a:sym typeface="Wingdings" pitchFamily="2" charset="2"/>
              </a:rPr>
              <a:t>varies </a:t>
            </a:r>
            <a:r>
              <a:rPr lang="en-US" b="0" dirty="0">
                <a:solidFill>
                  <a:schemeClr val="tx1"/>
                </a:solidFill>
              </a:rPr>
              <a:t>depending </a:t>
            </a:r>
            <a:r>
              <a:rPr lang="en-US" b="0" dirty="0">
                <a:solidFill>
                  <a:schemeClr val="tx1"/>
                </a:solidFill>
              </a:rPr>
              <a:t>on which </a:t>
            </a:r>
            <a:r>
              <a:rPr lang="en-US" b="0" dirty="0">
                <a:solidFill>
                  <a:schemeClr val="tx1"/>
                </a:solidFill>
              </a:rPr>
              <a:t>row is stored </a:t>
            </a:r>
            <a:r>
              <a:rPr lang="en-US" b="0" dirty="0">
                <a:solidFill>
                  <a:schemeClr val="tx1"/>
                </a:solidFill>
              </a:rPr>
              <a:t>in the </a:t>
            </a:r>
            <a:r>
              <a:rPr lang="en-US" b="0" dirty="0">
                <a:solidFill>
                  <a:schemeClr val="tx1"/>
                </a:solidFill>
              </a:rPr>
              <a:t>row buffer</a:t>
            </a:r>
            <a:endParaRPr lang="en-US" b="0" dirty="0">
              <a:solidFill>
                <a:schemeClr val="tx1"/>
              </a:solidFill>
            </a:endParaRPr>
          </a:p>
        </p:txBody>
      </p:sp>
      <p:sp>
        <p:nvSpPr>
          <p:cNvPr id="142" name="Left Arrow 141"/>
          <p:cNvSpPr/>
          <p:nvPr/>
        </p:nvSpPr>
        <p:spPr bwMode="auto">
          <a:xfrm>
            <a:off x="7081486" y="3642888"/>
            <a:ext cx="1747926" cy="468674"/>
          </a:xfrm>
          <a:prstGeom prst="leftArrow">
            <a:avLst>
              <a:gd name="adj1" fmla="val 50000"/>
              <a:gd name="adj2" fmla="val 6896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bg1"/>
                </a:solidFill>
                <a:effectLst/>
                <a:latin typeface="+mj-lt"/>
              </a:rPr>
              <a:t>Row hit</a:t>
            </a:r>
          </a:p>
        </p:txBody>
      </p:sp>
      <p:sp>
        <p:nvSpPr>
          <p:cNvPr id="143" name="Left Arrow 142"/>
          <p:cNvSpPr/>
          <p:nvPr/>
        </p:nvSpPr>
        <p:spPr bwMode="auto">
          <a:xfrm>
            <a:off x="7096741" y="4305105"/>
            <a:ext cx="1747926" cy="468674"/>
          </a:xfrm>
          <a:prstGeom prst="leftArrow">
            <a:avLst>
              <a:gd name="adj1" fmla="val 50000"/>
              <a:gd name="adj2" fmla="val 66259"/>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bg1"/>
                </a:solidFill>
                <a:effectLst/>
                <a:latin typeface="+mj-lt"/>
              </a:rPr>
              <a:t>Row conflict</a:t>
            </a:r>
          </a:p>
        </p:txBody>
      </p:sp>
      <p:sp>
        <p:nvSpPr>
          <p:cNvPr id="3" name="Slide Number Placeholder 2"/>
          <p:cNvSpPr>
            <a:spLocks noGrp="1"/>
          </p:cNvSpPr>
          <p:nvPr>
            <p:ph type="sldNum" sz="quarter" idx="4"/>
          </p:nvPr>
        </p:nvSpPr>
        <p:spPr/>
        <p:txBody>
          <a:bodyPr/>
          <a:lstStyle/>
          <a:p>
            <a:fld id="{C0D40C1D-E4C1-4F5F-9F40-BC819FDA4D87}" type="slidenum">
              <a:rPr lang="en-US" smtClean="0"/>
              <a:pPr/>
              <a:t>10</a:t>
            </a:fld>
            <a:r>
              <a:rPr lang="en-US" smtClean="0"/>
              <a:t>/25</a:t>
            </a:r>
            <a:endParaRPr lang="en-US" dirty="0"/>
          </a:p>
        </p:txBody>
      </p:sp>
    </p:spTree>
    <p:extLst>
      <p:ext uri="{BB962C8B-B14F-4D97-AF65-F5344CB8AC3E}">
        <p14:creationId xmlns:p14="http://schemas.microsoft.com/office/powerpoint/2010/main" val="13681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500" fill="hold"/>
                                        <p:tgtEl>
                                          <p:spTgt spid="142"/>
                                        </p:tgtEl>
                                        <p:attrNameLst>
                                          <p:attrName>ppt_x</p:attrName>
                                        </p:attrNameLst>
                                      </p:cBhvr>
                                      <p:tavLst>
                                        <p:tav tm="0">
                                          <p:val>
                                            <p:strVal val="1+#ppt_w/2"/>
                                          </p:val>
                                        </p:tav>
                                        <p:tav tm="100000">
                                          <p:val>
                                            <p:strVal val="#ppt_x"/>
                                          </p:val>
                                        </p:tav>
                                      </p:tavLst>
                                    </p:anim>
                                    <p:anim calcmode="lin" valueType="num">
                                      <p:cBhvr additive="base">
                                        <p:cTn id="16" dur="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500" fill="hold"/>
                                        <p:tgtEl>
                                          <p:spTgt spid="143"/>
                                        </p:tgtEl>
                                        <p:attrNameLst>
                                          <p:attrName>ppt_x</p:attrName>
                                        </p:attrNameLst>
                                      </p:cBhvr>
                                      <p:tavLst>
                                        <p:tav tm="0">
                                          <p:val>
                                            <p:strVal val="1+#ppt_w/2"/>
                                          </p:val>
                                        </p:tav>
                                        <p:tav tm="100000">
                                          <p:val>
                                            <p:strVal val="#ppt_x"/>
                                          </p:val>
                                        </p:tav>
                                      </p:tavLst>
                                    </p:anim>
                                    <p:anim calcmode="lin" valueType="num">
                                      <p:cBhvr additive="base">
                                        <p:cTn id="22"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0" grpId="0" animBg="1"/>
      <p:bldP spid="142" grpId="0" animBg="1"/>
      <p:bldP spid="1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Controller</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2726049" y="3472581"/>
            <a:ext cx="4465875" cy="1939311"/>
          </a:xfrm>
          <a:prstGeom prst="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mj-lt"/>
              <a:cs typeface="Arial" pitchFamily="34" charset="0"/>
            </a:endParaRPr>
          </a:p>
        </p:txBody>
      </p:sp>
      <p:sp>
        <p:nvSpPr>
          <p:cNvPr id="47" name="Rectangle 46"/>
          <p:cNvSpPr/>
          <p:nvPr/>
        </p:nvSpPr>
        <p:spPr>
          <a:xfrm>
            <a:off x="2726049" y="2168329"/>
            <a:ext cx="4465875" cy="1081067"/>
          </a:xfrm>
          <a:prstGeom prst="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mj-lt"/>
              <a:cs typeface="Arial" pitchFamily="34" charset="0"/>
            </a:endParaRPr>
          </a:p>
        </p:txBody>
      </p:sp>
      <p:sp>
        <p:nvSpPr>
          <p:cNvPr id="48" name="TextBox 47"/>
          <p:cNvSpPr txBox="1"/>
          <p:nvPr/>
        </p:nvSpPr>
        <p:spPr>
          <a:xfrm>
            <a:off x="874352" y="2174707"/>
            <a:ext cx="1813317" cy="369332"/>
          </a:xfrm>
          <a:prstGeom prst="rect">
            <a:avLst/>
          </a:prstGeom>
          <a:noFill/>
        </p:spPr>
        <p:txBody>
          <a:bodyPr wrap="none" rtlCol="0">
            <a:spAutoFit/>
          </a:bodyPr>
          <a:lstStyle/>
          <a:p>
            <a:pPr algn="ctr"/>
            <a:r>
              <a:rPr lang="en-US" sz="1800" b="1" dirty="0" smtClean="0">
                <a:latin typeface="+mj-lt"/>
              </a:rPr>
              <a:t>Request buffer</a:t>
            </a:r>
            <a:endParaRPr lang="en-US" sz="1800" b="1" dirty="0">
              <a:latin typeface="+mj-lt"/>
            </a:endParaRPr>
          </a:p>
        </p:txBody>
      </p:sp>
      <p:sp>
        <p:nvSpPr>
          <p:cNvPr id="49" name="Rectangle 48"/>
          <p:cNvSpPr/>
          <p:nvPr/>
        </p:nvSpPr>
        <p:spPr>
          <a:xfrm>
            <a:off x="2920216" y="2313687"/>
            <a:ext cx="970842" cy="79621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1440" rIns="0" rtlCol="0" anchor="ctr"/>
          <a:lstStyle/>
          <a:p>
            <a:pPr algn="ctr">
              <a:lnSpc>
                <a:spcPct val="90000"/>
              </a:lnSpc>
            </a:pPr>
            <a:r>
              <a:rPr lang="en-US" sz="1400" b="1" dirty="0" smtClean="0">
                <a:solidFill>
                  <a:schemeClr val="tx1"/>
                </a:solidFill>
                <a:latin typeface="+mj-lt"/>
                <a:cs typeface="Arial" pitchFamily="34" charset="0"/>
              </a:rPr>
              <a:t>Bank 1</a:t>
            </a:r>
            <a:br>
              <a:rPr lang="en-US" sz="1400" b="1" dirty="0" smtClean="0">
                <a:solidFill>
                  <a:schemeClr val="tx1"/>
                </a:solidFill>
                <a:latin typeface="+mj-lt"/>
                <a:cs typeface="Arial" pitchFamily="34" charset="0"/>
              </a:rPr>
            </a:br>
            <a:r>
              <a:rPr lang="en-US" sz="1400" b="1" dirty="0" smtClean="0">
                <a:solidFill>
                  <a:schemeClr val="tx1"/>
                </a:solidFill>
                <a:latin typeface="+mj-lt"/>
                <a:cs typeface="Arial" pitchFamily="34" charset="0"/>
              </a:rPr>
              <a:t>Priority</a:t>
            </a:r>
            <a:br>
              <a:rPr lang="en-US" sz="1400" b="1" dirty="0" smtClean="0">
                <a:solidFill>
                  <a:schemeClr val="tx1"/>
                </a:solidFill>
                <a:latin typeface="+mj-lt"/>
                <a:cs typeface="Arial" pitchFamily="34" charset="0"/>
              </a:rPr>
            </a:br>
            <a:r>
              <a:rPr lang="en-US" sz="1400" b="1" dirty="0" smtClean="0">
                <a:solidFill>
                  <a:schemeClr val="tx1"/>
                </a:solidFill>
                <a:latin typeface="+mj-lt"/>
                <a:cs typeface="Arial" pitchFamily="34" charset="0"/>
              </a:rPr>
              <a:t>Queue</a:t>
            </a:r>
          </a:p>
        </p:txBody>
      </p:sp>
      <p:sp>
        <p:nvSpPr>
          <p:cNvPr id="50" name="Rectangle 49"/>
          <p:cNvSpPr/>
          <p:nvPr/>
        </p:nvSpPr>
        <p:spPr>
          <a:xfrm>
            <a:off x="4168020" y="2313687"/>
            <a:ext cx="985132" cy="79621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1440" rIns="0" rtlCol="0" anchor="ctr"/>
          <a:lstStyle/>
          <a:p>
            <a:pPr algn="ctr">
              <a:lnSpc>
                <a:spcPct val="90000"/>
              </a:lnSpc>
            </a:pPr>
            <a:r>
              <a:rPr lang="en-US" sz="1400" b="1" dirty="0" smtClean="0">
                <a:solidFill>
                  <a:schemeClr val="tx1"/>
                </a:solidFill>
                <a:latin typeface="+mj-lt"/>
                <a:cs typeface="Arial" pitchFamily="34" charset="0"/>
              </a:rPr>
              <a:t>Bank 2</a:t>
            </a:r>
            <a:br>
              <a:rPr lang="en-US" sz="1400" b="1" dirty="0" smtClean="0">
                <a:solidFill>
                  <a:schemeClr val="tx1"/>
                </a:solidFill>
                <a:latin typeface="+mj-lt"/>
                <a:cs typeface="Arial" pitchFamily="34" charset="0"/>
              </a:rPr>
            </a:br>
            <a:r>
              <a:rPr lang="en-US" sz="1400" b="1" dirty="0" smtClean="0">
                <a:solidFill>
                  <a:schemeClr val="tx1"/>
                </a:solidFill>
                <a:latin typeface="+mj-lt"/>
                <a:cs typeface="Arial" pitchFamily="34" charset="0"/>
              </a:rPr>
              <a:t>Priority</a:t>
            </a:r>
            <a:br>
              <a:rPr lang="en-US" sz="1400" b="1" dirty="0" smtClean="0">
                <a:solidFill>
                  <a:schemeClr val="tx1"/>
                </a:solidFill>
                <a:latin typeface="+mj-lt"/>
                <a:cs typeface="Arial" pitchFamily="34" charset="0"/>
              </a:rPr>
            </a:br>
            <a:r>
              <a:rPr lang="en-US" sz="1400" b="1" dirty="0" smtClean="0">
                <a:solidFill>
                  <a:schemeClr val="tx1"/>
                </a:solidFill>
                <a:latin typeface="+mj-lt"/>
                <a:cs typeface="Arial" pitchFamily="34" charset="0"/>
              </a:rPr>
              <a:t>Queue</a:t>
            </a:r>
          </a:p>
        </p:txBody>
      </p:sp>
      <p:sp>
        <p:nvSpPr>
          <p:cNvPr id="51" name="Rectangle 50"/>
          <p:cNvSpPr/>
          <p:nvPr/>
        </p:nvSpPr>
        <p:spPr>
          <a:xfrm>
            <a:off x="6014774" y="2313687"/>
            <a:ext cx="970842" cy="79621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1440" rIns="0" rtlCol="0" anchor="ctr"/>
          <a:lstStyle/>
          <a:p>
            <a:pPr algn="ctr">
              <a:lnSpc>
                <a:spcPct val="90000"/>
              </a:lnSpc>
            </a:pPr>
            <a:r>
              <a:rPr lang="en-US" sz="1400" b="1" dirty="0" smtClean="0">
                <a:solidFill>
                  <a:schemeClr val="tx1"/>
                </a:solidFill>
                <a:latin typeface="+mj-lt"/>
                <a:cs typeface="Arial" pitchFamily="34" charset="0"/>
              </a:rPr>
              <a:t>Bank </a:t>
            </a:r>
            <a:r>
              <a:rPr lang="en-US" sz="1400" b="1" i="1" dirty="0" smtClean="0">
                <a:solidFill>
                  <a:schemeClr val="tx1"/>
                </a:solidFill>
                <a:latin typeface="+mj-lt"/>
                <a:cs typeface="Arial" pitchFamily="34" charset="0"/>
              </a:rPr>
              <a:t>n</a:t>
            </a:r>
            <a:r>
              <a:rPr lang="en-US" sz="1400" b="1" dirty="0" smtClean="0">
                <a:solidFill>
                  <a:schemeClr val="tx1"/>
                </a:solidFill>
                <a:latin typeface="+mj-lt"/>
                <a:cs typeface="Arial" pitchFamily="34" charset="0"/>
              </a:rPr>
              <a:t/>
            </a:r>
            <a:br>
              <a:rPr lang="en-US" sz="1400" b="1" dirty="0" smtClean="0">
                <a:solidFill>
                  <a:schemeClr val="tx1"/>
                </a:solidFill>
                <a:latin typeface="+mj-lt"/>
                <a:cs typeface="Arial" pitchFamily="34" charset="0"/>
              </a:rPr>
            </a:br>
            <a:r>
              <a:rPr lang="en-US" sz="1400" b="1" dirty="0" smtClean="0">
                <a:solidFill>
                  <a:schemeClr val="tx1"/>
                </a:solidFill>
                <a:latin typeface="+mj-lt"/>
                <a:cs typeface="Arial" pitchFamily="34" charset="0"/>
              </a:rPr>
              <a:t>Priority</a:t>
            </a:r>
            <a:br>
              <a:rPr lang="en-US" sz="1400" b="1" dirty="0" smtClean="0">
                <a:solidFill>
                  <a:schemeClr val="tx1"/>
                </a:solidFill>
                <a:latin typeface="+mj-lt"/>
                <a:cs typeface="Arial" pitchFamily="34" charset="0"/>
              </a:rPr>
            </a:br>
            <a:r>
              <a:rPr lang="en-US" sz="1400" b="1" dirty="0" smtClean="0">
                <a:solidFill>
                  <a:schemeClr val="tx1"/>
                </a:solidFill>
                <a:latin typeface="+mj-lt"/>
                <a:cs typeface="Arial" pitchFamily="34" charset="0"/>
              </a:rPr>
              <a:t>Queue</a:t>
            </a:r>
          </a:p>
        </p:txBody>
      </p:sp>
      <p:sp>
        <p:nvSpPr>
          <p:cNvPr id="52" name="TextBox 51"/>
          <p:cNvSpPr txBox="1"/>
          <p:nvPr/>
        </p:nvSpPr>
        <p:spPr>
          <a:xfrm>
            <a:off x="5359456" y="2245050"/>
            <a:ext cx="496290" cy="557971"/>
          </a:xfrm>
          <a:prstGeom prst="rect">
            <a:avLst/>
          </a:prstGeom>
          <a:noFill/>
        </p:spPr>
        <p:txBody>
          <a:bodyPr wrap="none" lIns="0" tIns="0" rIns="0" bIns="0" rtlCol="0" anchor="ctr" anchorCtr="0">
            <a:noAutofit/>
          </a:bodyPr>
          <a:lstStyle/>
          <a:p>
            <a:r>
              <a:rPr lang="en-US" sz="4800" dirty="0" smtClean="0">
                <a:latin typeface="+mj-lt"/>
              </a:rPr>
              <a:t>...</a:t>
            </a:r>
            <a:endParaRPr lang="en-US" sz="4800" dirty="0">
              <a:latin typeface="+mj-lt"/>
            </a:endParaRPr>
          </a:p>
        </p:txBody>
      </p:sp>
      <p:sp>
        <p:nvSpPr>
          <p:cNvPr id="53" name="Rounded Rectangle 52"/>
          <p:cNvSpPr/>
          <p:nvPr/>
        </p:nvSpPr>
        <p:spPr>
          <a:xfrm>
            <a:off x="2920217" y="3605106"/>
            <a:ext cx="970845" cy="819176"/>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600" b="1" dirty="0" smtClean="0">
                <a:solidFill>
                  <a:schemeClr val="bg1"/>
                </a:solidFill>
                <a:latin typeface="+mj-lt"/>
                <a:cs typeface="Arial" pitchFamily="34" charset="0"/>
              </a:rPr>
              <a:t>Bank 1</a:t>
            </a:r>
          </a:p>
          <a:p>
            <a:pPr algn="ctr">
              <a:lnSpc>
                <a:spcPct val="90000"/>
              </a:lnSpc>
            </a:pPr>
            <a:r>
              <a:rPr lang="en-US" sz="1400" b="1" dirty="0" smtClean="0">
                <a:solidFill>
                  <a:schemeClr val="bg1"/>
                </a:solidFill>
                <a:latin typeface="+mj-lt"/>
                <a:cs typeface="Arial" pitchFamily="34" charset="0"/>
              </a:rPr>
              <a:t>Scheduler</a:t>
            </a:r>
            <a:endParaRPr lang="en-US" sz="1400" b="1" dirty="0">
              <a:solidFill>
                <a:schemeClr val="bg1"/>
              </a:solidFill>
              <a:latin typeface="+mj-lt"/>
              <a:cs typeface="Arial" pitchFamily="34" charset="0"/>
            </a:endParaRPr>
          </a:p>
        </p:txBody>
      </p:sp>
      <p:sp>
        <p:nvSpPr>
          <p:cNvPr id="54" name="Rounded Rectangle 53"/>
          <p:cNvSpPr/>
          <p:nvPr/>
        </p:nvSpPr>
        <p:spPr>
          <a:xfrm>
            <a:off x="4175212" y="3605106"/>
            <a:ext cx="970845" cy="819176"/>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600" b="1" dirty="0" smtClean="0">
                <a:solidFill>
                  <a:schemeClr val="bg1"/>
                </a:solidFill>
                <a:latin typeface="+mj-lt"/>
                <a:cs typeface="Arial" pitchFamily="34" charset="0"/>
              </a:rPr>
              <a:t>Bank 2</a:t>
            </a:r>
          </a:p>
          <a:p>
            <a:pPr algn="ctr">
              <a:lnSpc>
                <a:spcPct val="90000"/>
              </a:lnSpc>
            </a:pPr>
            <a:r>
              <a:rPr lang="en-US" sz="1400" b="1" dirty="0" smtClean="0">
                <a:solidFill>
                  <a:schemeClr val="bg1"/>
                </a:solidFill>
                <a:latin typeface="+mj-lt"/>
                <a:cs typeface="Arial" pitchFamily="34" charset="0"/>
              </a:rPr>
              <a:t>Scheduler</a:t>
            </a:r>
            <a:endParaRPr lang="en-US" sz="1400" b="1" dirty="0">
              <a:solidFill>
                <a:schemeClr val="bg1"/>
              </a:solidFill>
              <a:latin typeface="+mj-lt"/>
              <a:cs typeface="Arial" pitchFamily="34" charset="0"/>
            </a:endParaRPr>
          </a:p>
        </p:txBody>
      </p:sp>
      <p:sp>
        <p:nvSpPr>
          <p:cNvPr id="55" name="Rounded Rectangle 54"/>
          <p:cNvSpPr/>
          <p:nvPr/>
        </p:nvSpPr>
        <p:spPr>
          <a:xfrm>
            <a:off x="6014771" y="3605106"/>
            <a:ext cx="970845" cy="819176"/>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600" b="1" dirty="0" smtClean="0">
                <a:solidFill>
                  <a:schemeClr val="bg1"/>
                </a:solidFill>
                <a:latin typeface="+mj-lt"/>
                <a:cs typeface="Arial" pitchFamily="34" charset="0"/>
              </a:rPr>
              <a:t>Bank </a:t>
            </a:r>
            <a:r>
              <a:rPr lang="en-US" sz="1600" b="1" i="1" dirty="0" smtClean="0">
                <a:solidFill>
                  <a:schemeClr val="bg1"/>
                </a:solidFill>
                <a:cs typeface="Arial" pitchFamily="34" charset="0"/>
              </a:rPr>
              <a:t>n</a:t>
            </a:r>
            <a:endParaRPr lang="en-US" sz="1600" b="1" dirty="0" smtClean="0">
              <a:solidFill>
                <a:schemeClr val="bg1"/>
              </a:solidFill>
              <a:latin typeface="+mj-lt"/>
              <a:cs typeface="Arial" pitchFamily="34" charset="0"/>
            </a:endParaRPr>
          </a:p>
          <a:p>
            <a:pPr algn="ctr">
              <a:lnSpc>
                <a:spcPct val="90000"/>
              </a:lnSpc>
            </a:pPr>
            <a:r>
              <a:rPr lang="en-US" sz="1400" b="1" dirty="0" smtClean="0">
                <a:solidFill>
                  <a:schemeClr val="bg1"/>
                </a:solidFill>
                <a:latin typeface="+mj-lt"/>
                <a:cs typeface="Arial" pitchFamily="34" charset="0"/>
              </a:rPr>
              <a:t>Scheduler</a:t>
            </a:r>
            <a:endParaRPr lang="en-US" sz="1400" b="1" dirty="0">
              <a:solidFill>
                <a:schemeClr val="bg1"/>
              </a:solidFill>
              <a:latin typeface="+mj-lt"/>
              <a:cs typeface="Arial" pitchFamily="34" charset="0"/>
            </a:endParaRPr>
          </a:p>
        </p:txBody>
      </p:sp>
      <p:sp>
        <p:nvSpPr>
          <p:cNvPr id="56" name="TextBox 55"/>
          <p:cNvSpPr txBox="1"/>
          <p:nvPr/>
        </p:nvSpPr>
        <p:spPr>
          <a:xfrm>
            <a:off x="5359456" y="3528376"/>
            <a:ext cx="496290" cy="557971"/>
          </a:xfrm>
          <a:prstGeom prst="rect">
            <a:avLst/>
          </a:prstGeom>
          <a:noFill/>
        </p:spPr>
        <p:txBody>
          <a:bodyPr wrap="none" lIns="0" tIns="0" rIns="0" bIns="0" rtlCol="0" anchor="ctr" anchorCtr="0">
            <a:noAutofit/>
          </a:bodyPr>
          <a:lstStyle/>
          <a:p>
            <a:r>
              <a:rPr lang="en-US" sz="4800" dirty="0" smtClean="0">
                <a:latin typeface="+mj-lt"/>
              </a:rPr>
              <a:t>...</a:t>
            </a:r>
            <a:endParaRPr lang="en-US" sz="4800" dirty="0">
              <a:latin typeface="+mj-lt"/>
            </a:endParaRPr>
          </a:p>
        </p:txBody>
      </p:sp>
      <p:sp>
        <p:nvSpPr>
          <p:cNvPr id="57" name="Rounded Rectangle 56"/>
          <p:cNvSpPr/>
          <p:nvPr/>
        </p:nvSpPr>
        <p:spPr>
          <a:xfrm>
            <a:off x="3883918" y="4858746"/>
            <a:ext cx="2150143" cy="404528"/>
          </a:xfrm>
          <a:prstGeom prst="round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1"/>
                </a:solidFill>
                <a:latin typeface="+mj-lt"/>
                <a:cs typeface="Arial" pitchFamily="34" charset="0"/>
              </a:rPr>
              <a:t>Channel Scheduler</a:t>
            </a:r>
            <a:endParaRPr lang="en-US" sz="1600" b="1" dirty="0">
              <a:solidFill>
                <a:schemeClr val="bg1"/>
              </a:solidFill>
              <a:latin typeface="+mj-lt"/>
              <a:cs typeface="Arial" pitchFamily="34" charset="0"/>
            </a:endParaRPr>
          </a:p>
        </p:txBody>
      </p:sp>
      <p:sp>
        <p:nvSpPr>
          <p:cNvPr id="58" name="TextBox 57"/>
          <p:cNvSpPr txBox="1"/>
          <p:nvPr/>
        </p:nvSpPr>
        <p:spPr>
          <a:xfrm>
            <a:off x="486425" y="3472582"/>
            <a:ext cx="2223686" cy="369332"/>
          </a:xfrm>
          <a:prstGeom prst="rect">
            <a:avLst/>
          </a:prstGeom>
          <a:noFill/>
        </p:spPr>
        <p:txBody>
          <a:bodyPr wrap="none" rtlCol="0">
            <a:spAutoFit/>
          </a:bodyPr>
          <a:lstStyle/>
          <a:p>
            <a:pPr algn="ctr"/>
            <a:r>
              <a:rPr lang="en-US" sz="1800" b="1" dirty="0" smtClean="0">
                <a:latin typeface="+mj-lt"/>
              </a:rPr>
              <a:t>Memory scheduler</a:t>
            </a:r>
            <a:endParaRPr lang="en-US" sz="1800" b="1" dirty="0">
              <a:latin typeface="+mj-lt"/>
            </a:endParaRPr>
          </a:p>
        </p:txBody>
      </p:sp>
      <p:cxnSp>
        <p:nvCxnSpPr>
          <p:cNvPr id="60" name="Straight Arrow Connector 59"/>
          <p:cNvCxnSpPr>
            <a:endCxn id="49" idx="0"/>
          </p:cNvCxnSpPr>
          <p:nvPr/>
        </p:nvCxnSpPr>
        <p:spPr>
          <a:xfrm flipH="1">
            <a:off x="3405629" y="1942894"/>
            <a:ext cx="3" cy="37594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50" idx="0"/>
          </p:cNvCxnSpPr>
          <p:nvPr/>
        </p:nvCxnSpPr>
        <p:spPr>
          <a:xfrm flipH="1">
            <a:off x="4660579" y="1942894"/>
            <a:ext cx="1" cy="37594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1" idx="0"/>
          </p:cNvCxnSpPr>
          <p:nvPr/>
        </p:nvCxnSpPr>
        <p:spPr>
          <a:xfrm flipH="1">
            <a:off x="6500188" y="1906957"/>
            <a:ext cx="5" cy="411875"/>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405637" y="3109901"/>
            <a:ext cx="3094558" cy="495204"/>
            <a:chOff x="2743196" y="2362210"/>
            <a:chExt cx="2428875" cy="300099"/>
          </a:xfrm>
        </p:grpSpPr>
        <p:cxnSp>
          <p:nvCxnSpPr>
            <p:cNvPr id="64" name="Straight Arrow Connector 63"/>
            <p:cNvCxnSpPr>
              <a:stCxn id="51" idx="2"/>
              <a:endCxn id="55" idx="0"/>
            </p:cNvCxnSpPr>
            <p:nvPr/>
          </p:nvCxnSpPr>
          <p:spPr>
            <a:xfrm flipH="1">
              <a:off x="5172070" y="2362211"/>
              <a:ext cx="1" cy="300098"/>
            </a:xfrm>
            <a:prstGeom prst="straightConnector1">
              <a:avLst/>
            </a:prstGeom>
            <a:ln>
              <a:solidFill>
                <a:schemeClr val="tx1"/>
              </a:solidFill>
              <a:headEnd type="none" w="lg"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0" idx="2"/>
              <a:endCxn id="54" idx="0"/>
            </p:cNvCxnSpPr>
            <p:nvPr/>
          </p:nvCxnSpPr>
          <p:spPr>
            <a:xfrm>
              <a:off x="3728188" y="2362211"/>
              <a:ext cx="38" cy="300098"/>
            </a:xfrm>
            <a:prstGeom prst="straightConnector1">
              <a:avLst/>
            </a:prstGeom>
            <a:ln>
              <a:solidFill>
                <a:schemeClr val="tx1"/>
              </a:solidFill>
              <a:headEnd type="none" w="lg"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9" idx="2"/>
              <a:endCxn id="53" idx="0"/>
            </p:cNvCxnSpPr>
            <p:nvPr/>
          </p:nvCxnSpPr>
          <p:spPr>
            <a:xfrm>
              <a:off x="2743196" y="2362210"/>
              <a:ext cx="2" cy="300098"/>
            </a:xfrm>
            <a:prstGeom prst="straightConnector1">
              <a:avLst/>
            </a:prstGeom>
            <a:ln>
              <a:solidFill>
                <a:schemeClr val="tx1"/>
              </a:solidFill>
              <a:headEnd type="none" w="lg"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7386087" y="2604850"/>
            <a:ext cx="776673" cy="204232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00" b="1" dirty="0" smtClean="0">
                <a:solidFill>
                  <a:schemeClr val="tx1"/>
                </a:solidFill>
                <a:latin typeface="+mj-lt"/>
                <a:cs typeface="Arial" pitchFamily="34" charset="0"/>
              </a:rPr>
              <a:t>Read/</a:t>
            </a:r>
            <a:br>
              <a:rPr lang="en-US" sz="1400" b="1" dirty="0" smtClean="0">
                <a:solidFill>
                  <a:schemeClr val="tx1"/>
                </a:solidFill>
                <a:latin typeface="+mj-lt"/>
                <a:cs typeface="Arial" pitchFamily="34" charset="0"/>
              </a:rPr>
            </a:br>
            <a:r>
              <a:rPr lang="en-US" sz="1400" b="1" dirty="0" smtClean="0">
                <a:solidFill>
                  <a:schemeClr val="tx1"/>
                </a:solidFill>
                <a:latin typeface="+mj-lt"/>
                <a:cs typeface="Arial" pitchFamily="34" charset="0"/>
              </a:rPr>
              <a:t>Write</a:t>
            </a:r>
            <a:br>
              <a:rPr lang="en-US" sz="1400" b="1" dirty="0" smtClean="0">
                <a:solidFill>
                  <a:schemeClr val="tx1"/>
                </a:solidFill>
                <a:latin typeface="+mj-lt"/>
                <a:cs typeface="Arial" pitchFamily="34" charset="0"/>
              </a:rPr>
            </a:br>
            <a:r>
              <a:rPr lang="en-US" sz="1400" b="1" dirty="0" smtClean="0">
                <a:solidFill>
                  <a:schemeClr val="tx1"/>
                </a:solidFill>
                <a:latin typeface="+mj-lt"/>
                <a:cs typeface="Arial" pitchFamily="34" charset="0"/>
              </a:rPr>
              <a:t>Buffers</a:t>
            </a:r>
          </a:p>
        </p:txBody>
      </p:sp>
      <p:grpSp>
        <p:nvGrpSpPr>
          <p:cNvPr id="68" name="Group 67"/>
          <p:cNvGrpSpPr/>
          <p:nvPr/>
        </p:nvGrpSpPr>
        <p:grpSpPr>
          <a:xfrm>
            <a:off x="3405642" y="4433290"/>
            <a:ext cx="3094558" cy="223188"/>
            <a:chOff x="2895600" y="2895600"/>
            <a:chExt cx="2428875" cy="438150"/>
          </a:xfrm>
        </p:grpSpPr>
        <p:cxnSp>
          <p:nvCxnSpPr>
            <p:cNvPr id="69" name="Straight Arrow Connector 68"/>
            <p:cNvCxnSpPr/>
            <p:nvPr/>
          </p:nvCxnSpPr>
          <p:spPr>
            <a:xfrm flipH="1">
              <a:off x="5324474" y="2895600"/>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3875828" y="2895600"/>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2895600" y="2895600"/>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a:off x="3405642" y="4649497"/>
            <a:ext cx="30945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57" idx="0"/>
          </p:cNvCxnSpPr>
          <p:nvPr/>
        </p:nvCxnSpPr>
        <p:spPr>
          <a:xfrm flipH="1">
            <a:off x="4958990" y="4649497"/>
            <a:ext cx="578" cy="209249"/>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2"/>
            <a:endCxn id="75" idx="0"/>
          </p:cNvCxnSpPr>
          <p:nvPr/>
        </p:nvCxnSpPr>
        <p:spPr>
          <a:xfrm>
            <a:off x="4958990" y="5263274"/>
            <a:ext cx="8336" cy="297238"/>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398627" y="5560512"/>
            <a:ext cx="3137397" cy="335476"/>
          </a:xfrm>
          <a:prstGeom prst="rect">
            <a:avLst/>
          </a:prstGeom>
          <a:noFill/>
        </p:spPr>
        <p:txBody>
          <a:bodyPr wrap="none" tIns="91440" rtlCol="0">
            <a:spAutoFit/>
          </a:bodyPr>
          <a:lstStyle/>
          <a:p>
            <a:pPr>
              <a:lnSpc>
                <a:spcPct val="80000"/>
              </a:lnSpc>
            </a:pPr>
            <a:r>
              <a:rPr lang="en-US" sz="1600" dirty="0" smtClean="0">
                <a:latin typeface="+mj-lt"/>
              </a:rPr>
              <a:t>DRAM address/command buses</a:t>
            </a:r>
            <a:endParaRPr lang="en-US" sz="1600" dirty="0">
              <a:latin typeface="+mj-lt"/>
            </a:endParaRPr>
          </a:p>
        </p:txBody>
      </p:sp>
      <p:cxnSp>
        <p:nvCxnSpPr>
          <p:cNvPr id="76" name="Straight Arrow Connector 75"/>
          <p:cNvCxnSpPr>
            <a:stCxn id="67" idx="2"/>
            <a:endCxn id="79" idx="0"/>
          </p:cNvCxnSpPr>
          <p:nvPr/>
        </p:nvCxnSpPr>
        <p:spPr>
          <a:xfrm>
            <a:off x="7774424" y="4647177"/>
            <a:ext cx="7" cy="779771"/>
          </a:xfrm>
          <a:prstGeom prst="straightConnector1">
            <a:avLst/>
          </a:prstGeom>
          <a:ln>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8" idx="2"/>
            <a:endCxn id="67" idx="0"/>
          </p:cNvCxnSpPr>
          <p:nvPr/>
        </p:nvCxnSpPr>
        <p:spPr>
          <a:xfrm>
            <a:off x="7772925" y="2071775"/>
            <a:ext cx="1499" cy="533075"/>
          </a:xfrm>
          <a:prstGeom prst="straightConnector1">
            <a:avLst/>
          </a:prstGeom>
          <a:ln>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218926" y="1631655"/>
            <a:ext cx="1107997" cy="440120"/>
          </a:xfrm>
          <a:prstGeom prst="rect">
            <a:avLst/>
          </a:prstGeom>
          <a:noFill/>
        </p:spPr>
        <p:txBody>
          <a:bodyPr wrap="none" bIns="0" rtlCol="0">
            <a:spAutoFit/>
          </a:bodyPr>
          <a:lstStyle/>
          <a:p>
            <a:pPr algn="ctr">
              <a:lnSpc>
                <a:spcPct val="80000"/>
              </a:lnSpc>
            </a:pPr>
            <a:r>
              <a:rPr lang="en-US" sz="1600" dirty="0" smtClean="0">
                <a:latin typeface="+mj-lt"/>
              </a:rPr>
              <a:t>Processor</a:t>
            </a:r>
            <a:br>
              <a:rPr lang="en-US" sz="1600" dirty="0" smtClean="0">
                <a:latin typeface="+mj-lt"/>
              </a:rPr>
            </a:br>
            <a:r>
              <a:rPr lang="en-US" sz="1600" dirty="0" smtClean="0">
                <a:latin typeface="+mj-lt"/>
              </a:rPr>
              <a:t>data bus</a:t>
            </a:r>
            <a:endParaRPr lang="en-US" sz="1600" dirty="0">
              <a:latin typeface="+mj-lt"/>
            </a:endParaRPr>
          </a:p>
        </p:txBody>
      </p:sp>
      <p:sp>
        <p:nvSpPr>
          <p:cNvPr id="79" name="TextBox 78"/>
          <p:cNvSpPr txBox="1"/>
          <p:nvPr/>
        </p:nvSpPr>
        <p:spPr>
          <a:xfrm>
            <a:off x="7288560" y="5426948"/>
            <a:ext cx="971741" cy="486287"/>
          </a:xfrm>
          <a:prstGeom prst="rect">
            <a:avLst/>
          </a:prstGeom>
          <a:noFill/>
        </p:spPr>
        <p:txBody>
          <a:bodyPr wrap="none" rtlCol="0">
            <a:spAutoFit/>
          </a:bodyPr>
          <a:lstStyle/>
          <a:p>
            <a:pPr algn="ctr">
              <a:lnSpc>
                <a:spcPct val="80000"/>
              </a:lnSpc>
            </a:pPr>
            <a:r>
              <a:rPr lang="en-US" sz="1600" dirty="0" smtClean="0">
                <a:latin typeface="+mj-lt"/>
              </a:rPr>
              <a:t>DRAM</a:t>
            </a:r>
            <a:br>
              <a:rPr lang="en-US" sz="1600" dirty="0" smtClean="0">
                <a:latin typeface="+mj-lt"/>
              </a:rPr>
            </a:br>
            <a:r>
              <a:rPr lang="en-US" sz="1600" dirty="0" smtClean="0">
                <a:latin typeface="+mj-lt"/>
              </a:rPr>
              <a:t>data bus</a:t>
            </a:r>
            <a:endParaRPr lang="en-US" sz="1600" dirty="0">
              <a:latin typeface="+mj-lt"/>
            </a:endParaRPr>
          </a:p>
        </p:txBody>
      </p:sp>
      <p:sp>
        <p:nvSpPr>
          <p:cNvPr id="80" name="Rounded Rectangle 79"/>
          <p:cNvSpPr/>
          <p:nvPr/>
        </p:nvSpPr>
        <p:spPr>
          <a:xfrm>
            <a:off x="2726049" y="1682407"/>
            <a:ext cx="4465875" cy="26968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cs typeface="Arial" pitchFamily="34" charset="0"/>
              </a:rPr>
              <a:t>Memory requests from </a:t>
            </a:r>
            <a:r>
              <a:rPr lang="en-US" sz="1600" dirty="0" smtClean="0">
                <a:solidFill>
                  <a:schemeClr val="tx1"/>
                </a:solidFill>
                <a:latin typeface="+mj-lt"/>
                <a:cs typeface="Arial" pitchFamily="34" charset="0"/>
              </a:rPr>
              <a:t>CPU cores</a:t>
            </a:r>
            <a:endParaRPr lang="en-US" sz="1600" dirty="0">
              <a:solidFill>
                <a:schemeClr val="tx1"/>
              </a:solidFill>
              <a:latin typeface="+mj-lt"/>
              <a:cs typeface="Arial" pitchFamily="34" charset="0"/>
            </a:endParaRPr>
          </a:p>
        </p:txBody>
      </p:sp>
      <p:sp>
        <p:nvSpPr>
          <p:cNvPr id="83" name="TextBox 82"/>
          <p:cNvSpPr txBox="1"/>
          <p:nvPr/>
        </p:nvSpPr>
        <p:spPr>
          <a:xfrm>
            <a:off x="332263" y="4630713"/>
            <a:ext cx="2463047" cy="646331"/>
          </a:xfrm>
          <a:prstGeom prst="rect">
            <a:avLst/>
          </a:prstGeom>
          <a:noFill/>
        </p:spPr>
        <p:txBody>
          <a:bodyPr wrap="none" rtlCol="0">
            <a:spAutoFit/>
          </a:bodyPr>
          <a:lstStyle/>
          <a:p>
            <a:pPr algn="ctr"/>
            <a:r>
              <a:rPr lang="en-US" sz="1800" i="1" dirty="0" smtClean="0">
                <a:solidFill>
                  <a:srgbClr val="C00000"/>
                </a:solidFill>
                <a:latin typeface="+mj-lt"/>
              </a:rPr>
              <a:t>Two-level hierarchical </a:t>
            </a:r>
            <a:br>
              <a:rPr lang="en-US" sz="1800" i="1" dirty="0" smtClean="0">
                <a:solidFill>
                  <a:srgbClr val="C00000"/>
                </a:solidFill>
                <a:latin typeface="+mj-lt"/>
              </a:rPr>
            </a:br>
            <a:r>
              <a:rPr lang="en-US" sz="1800" i="1" dirty="0" smtClean="0">
                <a:solidFill>
                  <a:srgbClr val="C00000"/>
                </a:solidFill>
                <a:latin typeface="+mj-lt"/>
              </a:rPr>
              <a:t>scheduling structure</a:t>
            </a:r>
            <a:endParaRPr lang="en-US" sz="1800" i="1" dirty="0">
              <a:solidFill>
                <a:srgbClr val="C00000"/>
              </a:solidFill>
              <a:latin typeface="+mj-lt"/>
            </a:endParaRPr>
          </a:p>
        </p:txBody>
      </p:sp>
      <p:sp>
        <p:nvSpPr>
          <p:cNvPr id="3" name="Slide Number Placeholder 2"/>
          <p:cNvSpPr>
            <a:spLocks noGrp="1"/>
          </p:cNvSpPr>
          <p:nvPr>
            <p:ph type="sldNum" sz="quarter" idx="4"/>
          </p:nvPr>
        </p:nvSpPr>
        <p:spPr/>
        <p:txBody>
          <a:bodyPr/>
          <a:lstStyle/>
          <a:p>
            <a:fld id="{C0D40C1D-E4C1-4F5F-9F40-BC819FDA4D87}" type="slidenum">
              <a:rPr lang="en-US" smtClean="0"/>
              <a:pPr/>
              <a:t>11</a:t>
            </a:fld>
            <a:r>
              <a:rPr lang="en-US" smtClean="0"/>
              <a:t>/25</a:t>
            </a:r>
            <a:endParaRPr lang="en-US" dirty="0"/>
          </a:p>
        </p:txBody>
      </p:sp>
    </p:spTree>
    <p:extLst>
      <p:ext uri="{BB962C8B-B14F-4D97-AF65-F5344CB8AC3E}">
        <p14:creationId xmlns:p14="http://schemas.microsoft.com/office/powerpoint/2010/main" val="4135944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ontent Placeholder 3"/>
          <p:cNvSpPr txBox="1">
            <a:spLocks/>
          </p:cNvSpPr>
          <p:nvPr/>
        </p:nvSpPr>
        <p:spPr bwMode="auto">
          <a:xfrm>
            <a:off x="364650" y="1405306"/>
            <a:ext cx="8534801" cy="4703446"/>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b="1" dirty="0" smtClean="0">
                <a:solidFill>
                  <a:srgbClr val="C00000"/>
                </a:solidFill>
              </a:rPr>
              <a:t>FR-FCFS</a:t>
            </a:r>
            <a:r>
              <a:rPr lang="en-US" b="1" dirty="0" smtClean="0"/>
              <a:t>: First-Ready, </a:t>
            </a:r>
            <a:r>
              <a:rPr lang="en-US" b="1" dirty="0"/>
              <a:t>First-Come </a:t>
            </a:r>
            <a:r>
              <a:rPr lang="en-US" b="1" dirty="0" smtClean="0"/>
              <a:t>First-Serve</a:t>
            </a:r>
            <a:endParaRPr lang="en-US" b="1" dirty="0"/>
          </a:p>
          <a:p>
            <a:pPr lvl="1"/>
            <a:r>
              <a:rPr lang="en-US" dirty="0"/>
              <a:t>Goal: </a:t>
            </a:r>
            <a:r>
              <a:rPr lang="en-US" dirty="0">
                <a:solidFill>
                  <a:srgbClr val="0070C0"/>
                </a:solidFill>
              </a:rPr>
              <a:t>maximize DRAM </a:t>
            </a:r>
            <a:r>
              <a:rPr lang="en-US" dirty="0" smtClean="0">
                <a:solidFill>
                  <a:srgbClr val="0070C0"/>
                </a:solidFill>
              </a:rPr>
              <a:t>throughput </a:t>
            </a:r>
            <a:r>
              <a:rPr lang="en-US" dirty="0" smtClean="0">
                <a:sym typeface="Wingdings" pitchFamily="2" charset="2"/>
              </a:rPr>
              <a:t> Maximize </a:t>
            </a:r>
            <a:r>
              <a:rPr lang="en-US" dirty="0" smtClean="0"/>
              <a:t>row buffer hit rate</a:t>
            </a:r>
          </a:p>
        </p:txBody>
      </p:sp>
      <p:sp>
        <p:nvSpPr>
          <p:cNvPr id="2" name="Title 1"/>
          <p:cNvSpPr>
            <a:spLocks noGrp="1"/>
          </p:cNvSpPr>
          <p:nvPr>
            <p:ph type="title"/>
          </p:nvPr>
        </p:nvSpPr>
        <p:spPr/>
        <p:txBody>
          <a:bodyPr/>
          <a:lstStyle/>
          <a:p>
            <a:r>
              <a:rPr lang="en-US" dirty="0" smtClean="0"/>
              <a:t>Memory Scheduling Policy</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9" name="Group 98"/>
          <p:cNvGrpSpPr/>
          <p:nvPr/>
        </p:nvGrpSpPr>
        <p:grpSpPr>
          <a:xfrm>
            <a:off x="540730" y="2441300"/>
            <a:ext cx="2945419" cy="2216417"/>
            <a:chOff x="3100332" y="3189360"/>
            <a:chExt cx="3444524" cy="1485368"/>
          </a:xfrm>
        </p:grpSpPr>
        <p:sp>
          <p:nvSpPr>
            <p:cNvPr id="100" name="Rounded Rectangle 99"/>
            <p:cNvSpPr/>
            <p:nvPr/>
          </p:nvSpPr>
          <p:spPr>
            <a:xfrm>
              <a:off x="3100332" y="3238484"/>
              <a:ext cx="970845" cy="481811"/>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dirty="0" smtClean="0">
                  <a:solidFill>
                    <a:schemeClr val="bg1"/>
                  </a:solidFill>
                  <a:latin typeface="+mj-lt"/>
                  <a:cs typeface="Arial" pitchFamily="34" charset="0"/>
                </a:rPr>
                <a:t>Bank 1</a:t>
              </a:r>
            </a:p>
            <a:p>
              <a:pPr algn="ctr">
                <a:lnSpc>
                  <a:spcPct val="90000"/>
                </a:lnSpc>
              </a:pPr>
              <a:r>
                <a:rPr lang="en-US" sz="1200" b="1" dirty="0" smtClean="0">
                  <a:solidFill>
                    <a:schemeClr val="bg1"/>
                  </a:solidFill>
                  <a:latin typeface="+mj-lt"/>
                  <a:cs typeface="Arial" pitchFamily="34" charset="0"/>
                </a:rPr>
                <a:t>Scheduler</a:t>
              </a:r>
              <a:endParaRPr lang="en-US" sz="1200" b="1" dirty="0">
                <a:solidFill>
                  <a:schemeClr val="bg1"/>
                </a:solidFill>
                <a:latin typeface="+mj-lt"/>
                <a:cs typeface="Arial" pitchFamily="34" charset="0"/>
              </a:endParaRPr>
            </a:p>
          </p:txBody>
        </p:sp>
        <p:sp>
          <p:nvSpPr>
            <p:cNvPr id="101" name="Rounded Rectangle 100"/>
            <p:cNvSpPr/>
            <p:nvPr/>
          </p:nvSpPr>
          <p:spPr>
            <a:xfrm>
              <a:off x="4175212" y="3238484"/>
              <a:ext cx="970845" cy="481811"/>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dirty="0" smtClean="0">
                  <a:solidFill>
                    <a:schemeClr val="bg1"/>
                  </a:solidFill>
                  <a:latin typeface="+mj-lt"/>
                  <a:cs typeface="Arial" pitchFamily="34" charset="0"/>
                </a:rPr>
                <a:t>Bank 2</a:t>
              </a:r>
            </a:p>
            <a:p>
              <a:pPr algn="ctr">
                <a:lnSpc>
                  <a:spcPct val="90000"/>
                </a:lnSpc>
              </a:pPr>
              <a:r>
                <a:rPr lang="en-US" sz="1200" b="1" dirty="0" smtClean="0">
                  <a:solidFill>
                    <a:schemeClr val="bg1"/>
                  </a:solidFill>
                  <a:latin typeface="+mj-lt"/>
                  <a:cs typeface="Arial" pitchFamily="34" charset="0"/>
                </a:rPr>
                <a:t>Scheduler</a:t>
              </a:r>
              <a:endParaRPr lang="en-US" sz="1200" b="1" dirty="0">
                <a:solidFill>
                  <a:schemeClr val="bg1"/>
                </a:solidFill>
                <a:latin typeface="+mj-lt"/>
                <a:cs typeface="Arial" pitchFamily="34" charset="0"/>
              </a:endParaRPr>
            </a:p>
          </p:txBody>
        </p:sp>
        <p:sp>
          <p:nvSpPr>
            <p:cNvPr id="102" name="Rounded Rectangle 101"/>
            <p:cNvSpPr/>
            <p:nvPr/>
          </p:nvSpPr>
          <p:spPr>
            <a:xfrm>
              <a:off x="5574011" y="3238484"/>
              <a:ext cx="970845" cy="481811"/>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dirty="0" smtClean="0">
                  <a:solidFill>
                    <a:schemeClr val="bg1"/>
                  </a:solidFill>
                  <a:latin typeface="+mj-lt"/>
                  <a:cs typeface="Arial" pitchFamily="34" charset="0"/>
                </a:rPr>
                <a:t>Bank </a:t>
              </a:r>
              <a:r>
                <a:rPr lang="en-US" sz="1200" b="1" i="1" dirty="0" smtClean="0">
                  <a:solidFill>
                    <a:schemeClr val="bg1"/>
                  </a:solidFill>
                  <a:cs typeface="Arial" pitchFamily="34" charset="0"/>
                </a:rPr>
                <a:t>n</a:t>
              </a:r>
              <a:endParaRPr lang="en-US" sz="1200" b="1" dirty="0" smtClean="0">
                <a:solidFill>
                  <a:schemeClr val="bg1"/>
                </a:solidFill>
                <a:latin typeface="+mj-lt"/>
                <a:cs typeface="Arial" pitchFamily="34" charset="0"/>
              </a:endParaRPr>
            </a:p>
            <a:p>
              <a:pPr algn="ctr">
                <a:lnSpc>
                  <a:spcPct val="90000"/>
                </a:lnSpc>
              </a:pPr>
              <a:r>
                <a:rPr lang="en-US" sz="1200" b="1" dirty="0" smtClean="0">
                  <a:solidFill>
                    <a:schemeClr val="bg1"/>
                  </a:solidFill>
                  <a:latin typeface="+mj-lt"/>
                  <a:cs typeface="Arial" pitchFamily="34" charset="0"/>
                </a:rPr>
                <a:t>Scheduler</a:t>
              </a:r>
              <a:endParaRPr lang="en-US" sz="1200" b="1" dirty="0">
                <a:solidFill>
                  <a:schemeClr val="bg1"/>
                </a:solidFill>
                <a:latin typeface="+mj-lt"/>
                <a:cs typeface="Arial" pitchFamily="34" charset="0"/>
              </a:endParaRPr>
            </a:p>
          </p:txBody>
        </p:sp>
        <p:sp>
          <p:nvSpPr>
            <p:cNvPr id="103" name="TextBox 102"/>
            <p:cNvSpPr txBox="1"/>
            <p:nvPr/>
          </p:nvSpPr>
          <p:spPr>
            <a:xfrm>
              <a:off x="5193196" y="3189360"/>
              <a:ext cx="496291" cy="497490"/>
            </a:xfrm>
            <a:prstGeom prst="rect">
              <a:avLst/>
            </a:prstGeom>
            <a:noFill/>
          </p:spPr>
          <p:txBody>
            <a:bodyPr wrap="none" lIns="0" tIns="0" rIns="0" bIns="0" rtlCol="0" anchor="ctr" anchorCtr="0">
              <a:noAutofit/>
            </a:bodyPr>
            <a:lstStyle/>
            <a:p>
              <a:r>
                <a:rPr lang="en-US" sz="2800" dirty="0" smtClean="0">
                  <a:latin typeface="+mj-lt"/>
                </a:rPr>
                <a:t>...</a:t>
              </a:r>
              <a:endParaRPr lang="en-US" sz="2800" dirty="0">
                <a:latin typeface="+mj-lt"/>
              </a:endParaRPr>
            </a:p>
          </p:txBody>
        </p:sp>
        <p:sp>
          <p:nvSpPr>
            <p:cNvPr id="104" name="Rounded Rectangle 103"/>
            <p:cNvSpPr/>
            <p:nvPr/>
          </p:nvSpPr>
          <p:spPr>
            <a:xfrm>
              <a:off x="3801246" y="4099625"/>
              <a:ext cx="2150143" cy="345309"/>
            </a:xfrm>
            <a:prstGeom prst="round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solidFill>
                  <a:latin typeface="+mj-lt"/>
                  <a:cs typeface="Arial" pitchFamily="34" charset="0"/>
                </a:rPr>
                <a:t>Channel Scheduler</a:t>
              </a:r>
              <a:endParaRPr lang="en-US" sz="1200" b="1" dirty="0">
                <a:solidFill>
                  <a:schemeClr val="bg1"/>
                </a:solidFill>
                <a:latin typeface="+mj-lt"/>
                <a:cs typeface="Arial" pitchFamily="34" charset="0"/>
              </a:endParaRPr>
            </a:p>
          </p:txBody>
        </p:sp>
        <p:grpSp>
          <p:nvGrpSpPr>
            <p:cNvPr id="105" name="Group 104"/>
            <p:cNvGrpSpPr/>
            <p:nvPr/>
          </p:nvGrpSpPr>
          <p:grpSpPr>
            <a:xfrm>
              <a:off x="3599616" y="3720287"/>
              <a:ext cx="2481894" cy="198996"/>
              <a:chOff x="3047850" y="2895600"/>
              <a:chExt cx="1948002" cy="438150"/>
            </a:xfrm>
          </p:grpSpPr>
          <p:cxnSp>
            <p:nvCxnSpPr>
              <p:cNvPr id="109" name="Straight Arrow Connector 108"/>
              <p:cNvCxnSpPr/>
              <p:nvPr/>
            </p:nvCxnSpPr>
            <p:spPr>
              <a:xfrm flipH="1">
                <a:off x="4995851" y="2895600"/>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3889465" y="2895600"/>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3047850" y="2895600"/>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a:off x="3610007" y="3913058"/>
              <a:ext cx="24715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4876318" y="3913058"/>
              <a:ext cx="578" cy="186567"/>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4" idx="2"/>
            </p:cNvCxnSpPr>
            <p:nvPr/>
          </p:nvCxnSpPr>
          <p:spPr>
            <a:xfrm>
              <a:off x="4876318" y="4444933"/>
              <a:ext cx="1" cy="229795"/>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414516" y="4933307"/>
            <a:ext cx="8435068" cy="1076770"/>
          </a:xfrm>
          <a:prstGeom prst="rect">
            <a:avLst/>
          </a:prstGeom>
          <a:noFill/>
          <a:ln>
            <a:solidFill>
              <a:schemeClr val="bg1">
                <a:lumMod val="50000"/>
              </a:schemeClr>
            </a:solidFill>
          </a:ln>
        </p:spPr>
        <p:txBody>
          <a:bodyPr wrap="square" rtlCol="0" anchor="ctr">
            <a:noAutofit/>
          </a:bodyPr>
          <a:lstStyle/>
          <a:p>
            <a:pPr algn="ctr">
              <a:spcBef>
                <a:spcPts val="400"/>
              </a:spcBef>
            </a:pPr>
            <a:r>
              <a:rPr lang="en-US" sz="1800" b="1" dirty="0" smtClean="0">
                <a:solidFill>
                  <a:srgbClr val="0070C0"/>
                </a:solidFill>
                <a:latin typeface="+mj-lt"/>
              </a:rPr>
              <a:t>Memory access interference </a:t>
            </a:r>
            <a:r>
              <a:rPr lang="en-US" sz="1800" dirty="0" smtClean="0">
                <a:latin typeface="+mj-lt"/>
                <a:sym typeface="Wingdings" pitchFamily="2" charset="2"/>
              </a:rPr>
              <a:t>occurs at </a:t>
            </a:r>
            <a:r>
              <a:rPr lang="en-US" sz="1800" b="1" i="1" dirty="0" smtClean="0">
                <a:latin typeface="+mj-lt"/>
                <a:sym typeface="Wingdings" pitchFamily="2" charset="2"/>
              </a:rPr>
              <a:t>both</a:t>
            </a:r>
            <a:r>
              <a:rPr lang="en-US" sz="1800" dirty="0" smtClean="0">
                <a:latin typeface="+mj-lt"/>
                <a:sym typeface="Wingdings" pitchFamily="2" charset="2"/>
              </a:rPr>
              <a:t> bank and channel schedulers</a:t>
            </a:r>
          </a:p>
          <a:p>
            <a:pPr marL="742950" lvl="1" indent="-285750">
              <a:spcBef>
                <a:spcPts val="400"/>
              </a:spcBef>
              <a:buFont typeface="Arial" pitchFamily="34" charset="0"/>
              <a:buChar char="•"/>
            </a:pPr>
            <a:r>
              <a:rPr lang="en-US" sz="1800" i="1" dirty="0">
                <a:solidFill>
                  <a:srgbClr val="C00000"/>
                </a:solidFill>
                <a:latin typeface="Arial"/>
                <a:sym typeface="Wingdings" pitchFamily="2" charset="2"/>
              </a:rPr>
              <a:t>Intra-bank </a:t>
            </a:r>
            <a:r>
              <a:rPr lang="en-US" sz="1800" i="1" dirty="0" smtClean="0">
                <a:solidFill>
                  <a:srgbClr val="C00000"/>
                </a:solidFill>
                <a:latin typeface="Arial"/>
                <a:sym typeface="Wingdings" pitchFamily="2" charset="2"/>
              </a:rPr>
              <a:t>interference </a:t>
            </a:r>
            <a:r>
              <a:rPr lang="en-US" sz="1800" i="1" dirty="0" smtClean="0">
                <a:solidFill>
                  <a:prstClr val="black"/>
                </a:solidFill>
                <a:latin typeface="Arial"/>
                <a:sym typeface="Wingdings" pitchFamily="2" charset="2"/>
              </a:rPr>
              <a:t>at b</a:t>
            </a:r>
            <a:r>
              <a:rPr lang="en-US" sz="1800" dirty="0" smtClean="0">
                <a:latin typeface="+mj-lt"/>
                <a:sym typeface="Wingdings" pitchFamily="2" charset="2"/>
              </a:rPr>
              <a:t>ank scheduler</a:t>
            </a:r>
            <a:endParaRPr lang="en-US" sz="1800" i="1" dirty="0" smtClean="0">
              <a:latin typeface="+mj-lt"/>
              <a:sym typeface="Wingdings" pitchFamily="2" charset="2"/>
            </a:endParaRPr>
          </a:p>
          <a:p>
            <a:pPr marL="742950" lvl="1" indent="-285750">
              <a:spcBef>
                <a:spcPts val="400"/>
              </a:spcBef>
              <a:buFont typeface="Arial" pitchFamily="34" charset="0"/>
              <a:buChar char="•"/>
            </a:pPr>
            <a:r>
              <a:rPr lang="en-US" sz="1800" i="1" dirty="0" smtClean="0">
                <a:solidFill>
                  <a:srgbClr val="C00000"/>
                </a:solidFill>
                <a:latin typeface="+mj-lt"/>
                <a:sym typeface="Wingdings" pitchFamily="2" charset="2"/>
              </a:rPr>
              <a:t>Inter-bank interference </a:t>
            </a:r>
            <a:r>
              <a:rPr lang="en-US" sz="1800" i="1" dirty="0" smtClean="0">
                <a:latin typeface="+mj-lt"/>
                <a:sym typeface="Wingdings" pitchFamily="2" charset="2"/>
              </a:rPr>
              <a:t>at channel scheduler</a:t>
            </a:r>
            <a:endParaRPr lang="en-US" sz="1800" i="1" dirty="0">
              <a:latin typeface="+mj-lt"/>
            </a:endParaRPr>
          </a:p>
        </p:txBody>
      </p:sp>
      <p:sp>
        <p:nvSpPr>
          <p:cNvPr id="27" name="Rectangle 26"/>
          <p:cNvSpPr/>
          <p:nvPr/>
        </p:nvSpPr>
        <p:spPr>
          <a:xfrm>
            <a:off x="3767362" y="2404789"/>
            <a:ext cx="5138513" cy="2375009"/>
          </a:xfrm>
          <a:prstGeom prst="rect">
            <a:avLst/>
          </a:prstGeom>
        </p:spPr>
        <p:txBody>
          <a:bodyPr wrap="square">
            <a:spAutoFit/>
          </a:bodyPr>
          <a:lstStyle/>
          <a:p>
            <a:pPr marL="457200" lvl="0" indent="-457200">
              <a:spcBef>
                <a:spcPts val="1200"/>
              </a:spcBef>
              <a:buFont typeface="+mj-lt"/>
              <a:buAutoNum type="arabicPeriod"/>
            </a:pPr>
            <a:r>
              <a:rPr lang="en-US" sz="2000" b="1" dirty="0">
                <a:solidFill>
                  <a:prstClr val="black"/>
                </a:solidFill>
                <a:latin typeface="+mj-lt"/>
              </a:rPr>
              <a:t>Bank scheduler</a:t>
            </a:r>
          </a:p>
          <a:p>
            <a:pPr marL="800100" lvl="1" indent="-342900">
              <a:spcBef>
                <a:spcPts val="200"/>
              </a:spcBef>
              <a:buFont typeface="Arial" pitchFamily="34" charset="0"/>
              <a:buChar char="•"/>
            </a:pPr>
            <a:r>
              <a:rPr lang="en-US" sz="1800" dirty="0">
                <a:solidFill>
                  <a:prstClr val="black"/>
                </a:solidFill>
                <a:latin typeface="+mj-lt"/>
              </a:rPr>
              <a:t>Considers </a:t>
            </a:r>
            <a:r>
              <a:rPr lang="en-US" sz="1800" dirty="0">
                <a:solidFill>
                  <a:srgbClr val="F79646">
                    <a:lumMod val="75000"/>
                  </a:srgbClr>
                </a:solidFill>
                <a:latin typeface="+mj-lt"/>
              </a:rPr>
              <a:t>bank </a:t>
            </a:r>
            <a:r>
              <a:rPr lang="en-US" sz="1800" dirty="0">
                <a:solidFill>
                  <a:prstClr val="black"/>
                </a:solidFill>
                <a:latin typeface="+mj-lt"/>
              </a:rPr>
              <a:t>timing constraints</a:t>
            </a:r>
          </a:p>
          <a:p>
            <a:pPr marL="800100" lvl="1" indent="-342900">
              <a:spcBef>
                <a:spcPts val="200"/>
              </a:spcBef>
              <a:buFont typeface="Arial" pitchFamily="34" charset="0"/>
              <a:buChar char="•"/>
            </a:pPr>
            <a:r>
              <a:rPr lang="en-US" sz="1800" dirty="0">
                <a:solidFill>
                  <a:prstClr val="black"/>
                </a:solidFill>
                <a:latin typeface="+mj-lt"/>
              </a:rPr>
              <a:t>Prioritizes </a:t>
            </a:r>
            <a:r>
              <a:rPr lang="en-US" sz="1800" dirty="0">
                <a:solidFill>
                  <a:srgbClr val="0070C0"/>
                </a:solidFill>
                <a:latin typeface="+mj-lt"/>
              </a:rPr>
              <a:t>row-hit</a:t>
            </a:r>
            <a:r>
              <a:rPr lang="en-US" sz="1800" dirty="0">
                <a:solidFill>
                  <a:prstClr val="black"/>
                </a:solidFill>
                <a:latin typeface="+mj-lt"/>
              </a:rPr>
              <a:t> requests</a:t>
            </a:r>
          </a:p>
          <a:p>
            <a:pPr marL="800100" lvl="1" indent="-342900">
              <a:spcBef>
                <a:spcPts val="200"/>
              </a:spcBef>
              <a:buFont typeface="Arial" pitchFamily="34" charset="0"/>
              <a:buChar char="•"/>
            </a:pPr>
            <a:r>
              <a:rPr lang="en-US" sz="1800" dirty="0">
                <a:solidFill>
                  <a:prstClr val="black"/>
                </a:solidFill>
                <a:latin typeface="+mj-lt"/>
              </a:rPr>
              <a:t>In case of tie, prioritizes </a:t>
            </a:r>
            <a:r>
              <a:rPr lang="en-US" sz="1800" dirty="0">
                <a:solidFill>
                  <a:srgbClr val="0070C0"/>
                </a:solidFill>
                <a:latin typeface="+mj-lt"/>
              </a:rPr>
              <a:t>older</a:t>
            </a:r>
            <a:r>
              <a:rPr lang="en-US" sz="1800" dirty="0">
                <a:solidFill>
                  <a:prstClr val="black"/>
                </a:solidFill>
                <a:latin typeface="+mj-lt"/>
              </a:rPr>
              <a:t> requests</a:t>
            </a:r>
          </a:p>
          <a:p>
            <a:pPr marL="457200" lvl="0" indent="-457200">
              <a:spcBef>
                <a:spcPts val="1200"/>
              </a:spcBef>
              <a:buFont typeface="+mj-lt"/>
              <a:buAutoNum type="arabicPeriod"/>
            </a:pPr>
            <a:r>
              <a:rPr lang="en-US" sz="2000" b="1" dirty="0">
                <a:solidFill>
                  <a:prstClr val="black"/>
                </a:solidFill>
                <a:latin typeface="+mj-lt"/>
              </a:rPr>
              <a:t>Channel scheduler</a:t>
            </a:r>
          </a:p>
          <a:p>
            <a:pPr marL="800100" lvl="1" indent="-342900">
              <a:spcBef>
                <a:spcPts val="200"/>
              </a:spcBef>
              <a:buFont typeface="Arial" pitchFamily="34" charset="0"/>
              <a:buChar char="•"/>
            </a:pPr>
            <a:r>
              <a:rPr lang="en-US" sz="1800" dirty="0">
                <a:solidFill>
                  <a:prstClr val="black"/>
                </a:solidFill>
                <a:latin typeface="+mj-lt"/>
              </a:rPr>
              <a:t>Considers </a:t>
            </a:r>
            <a:r>
              <a:rPr lang="en-US" sz="1800" dirty="0">
                <a:solidFill>
                  <a:srgbClr val="F79646">
                    <a:lumMod val="75000"/>
                  </a:srgbClr>
                </a:solidFill>
                <a:latin typeface="+mj-lt"/>
              </a:rPr>
              <a:t>channel </a:t>
            </a:r>
            <a:r>
              <a:rPr lang="en-US" sz="1800" dirty="0">
                <a:solidFill>
                  <a:prstClr val="black"/>
                </a:solidFill>
                <a:latin typeface="+mj-lt"/>
              </a:rPr>
              <a:t>timing constraints</a:t>
            </a:r>
          </a:p>
          <a:p>
            <a:pPr marL="800100" lvl="1" indent="-342900">
              <a:spcBef>
                <a:spcPts val="200"/>
              </a:spcBef>
              <a:buFont typeface="Arial" pitchFamily="34" charset="0"/>
              <a:buChar char="•"/>
            </a:pPr>
            <a:r>
              <a:rPr lang="en-US" sz="1800" dirty="0">
                <a:solidFill>
                  <a:prstClr val="black"/>
                </a:solidFill>
                <a:latin typeface="+mj-lt"/>
              </a:rPr>
              <a:t>Prioritizes </a:t>
            </a:r>
            <a:r>
              <a:rPr lang="en-US" sz="1800" dirty="0">
                <a:solidFill>
                  <a:srgbClr val="0070C0"/>
                </a:solidFill>
                <a:latin typeface="+mj-lt"/>
              </a:rPr>
              <a:t>older</a:t>
            </a:r>
            <a:r>
              <a:rPr lang="en-US" sz="1800" dirty="0">
                <a:solidFill>
                  <a:prstClr val="black"/>
                </a:solidFill>
                <a:latin typeface="+mj-lt"/>
              </a:rPr>
              <a:t> requests</a:t>
            </a:r>
          </a:p>
        </p:txBody>
      </p:sp>
      <p:sp>
        <p:nvSpPr>
          <p:cNvPr id="3" name="Slide Number Placeholder 2"/>
          <p:cNvSpPr>
            <a:spLocks noGrp="1"/>
          </p:cNvSpPr>
          <p:nvPr>
            <p:ph type="sldNum" sz="quarter" idx="4"/>
          </p:nvPr>
        </p:nvSpPr>
        <p:spPr/>
        <p:txBody>
          <a:bodyPr/>
          <a:lstStyle/>
          <a:p>
            <a:fld id="{C0D40C1D-E4C1-4F5F-9F40-BC819FDA4D87}" type="slidenum">
              <a:rPr lang="en-US" smtClean="0"/>
              <a:pPr/>
              <a:t>12</a:t>
            </a:fld>
            <a:r>
              <a:rPr lang="en-US" smtClean="0"/>
              <a:t>/25</a:t>
            </a:r>
            <a:endParaRPr lang="en-US" dirty="0"/>
          </a:p>
        </p:txBody>
      </p:sp>
    </p:spTree>
    <p:extLst>
      <p:ext uri="{BB962C8B-B14F-4D97-AF65-F5344CB8AC3E}">
        <p14:creationId xmlns:p14="http://schemas.microsoft.com/office/powerpoint/2010/main" val="16977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Bank Partitioning</a:t>
            </a:r>
            <a:endParaRPr lang="en-US" dirty="0"/>
          </a:p>
        </p:txBody>
      </p:sp>
      <p:sp>
        <p:nvSpPr>
          <p:cNvPr id="4" name="Content Placeholder 3"/>
          <p:cNvSpPr>
            <a:spLocks noGrp="1"/>
          </p:cNvSpPr>
          <p:nvPr>
            <p:ph sz="quarter" idx="11"/>
          </p:nvPr>
        </p:nvSpPr>
        <p:spPr>
          <a:xfrm>
            <a:off x="364650" y="1405306"/>
            <a:ext cx="8651163" cy="4703446"/>
          </a:xfrm>
        </p:spPr>
        <p:txBody>
          <a:bodyPr/>
          <a:lstStyle/>
          <a:p>
            <a:r>
              <a:rPr lang="en-US" b="1" dirty="0" smtClean="0">
                <a:solidFill>
                  <a:srgbClr val="0070C0"/>
                </a:solidFill>
              </a:rPr>
              <a:t>Prevents intra-bank interference </a:t>
            </a:r>
            <a:r>
              <a:rPr lang="en-US" dirty="0" smtClean="0"/>
              <a:t>by dedicating different DRAM banks to each core</a:t>
            </a:r>
          </a:p>
          <a:p>
            <a:pPr lvl="1"/>
            <a:r>
              <a:rPr lang="en-US" dirty="0" smtClean="0"/>
              <a:t>Can be </a:t>
            </a:r>
            <a:r>
              <a:rPr lang="en-US" dirty="0" smtClean="0"/>
              <a:t>supported in </a:t>
            </a:r>
            <a:r>
              <a:rPr lang="en-US" dirty="0" smtClean="0"/>
              <a:t>the OS kernel</a:t>
            </a:r>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smtClean="0"/>
          </a:p>
          <a:p>
            <a:pPr lvl="1"/>
            <a:endParaRPr lang="en-US" sz="1800"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102"/>
          <p:cNvGrpSpPr/>
          <p:nvPr/>
        </p:nvGrpSpPr>
        <p:grpSpPr>
          <a:xfrm>
            <a:off x="1358797" y="3244370"/>
            <a:ext cx="2463803" cy="2319476"/>
            <a:chOff x="1257885" y="2642022"/>
            <a:chExt cx="2463803" cy="2319476"/>
          </a:xfrm>
        </p:grpSpPr>
        <p:grpSp>
          <p:nvGrpSpPr>
            <p:cNvPr id="31" name="Group 30"/>
            <p:cNvGrpSpPr/>
            <p:nvPr/>
          </p:nvGrpSpPr>
          <p:grpSpPr>
            <a:xfrm>
              <a:off x="1257886" y="3503353"/>
              <a:ext cx="2463801" cy="1458145"/>
              <a:chOff x="3281307" y="3216583"/>
              <a:chExt cx="2463801" cy="1458145"/>
            </a:xfrm>
          </p:grpSpPr>
          <p:sp>
            <p:nvSpPr>
              <p:cNvPr id="32" name="Rounded Rectangle 31"/>
              <p:cNvSpPr/>
              <p:nvPr/>
            </p:nvSpPr>
            <p:spPr>
              <a:xfrm>
                <a:off x="3281307" y="3216583"/>
                <a:ext cx="970845" cy="503712"/>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smtClean="0">
                    <a:solidFill>
                      <a:schemeClr val="bg1"/>
                    </a:solidFill>
                    <a:latin typeface="+mj-lt"/>
                    <a:cs typeface="Arial" pitchFamily="34" charset="0"/>
                  </a:rPr>
                  <a:t>Bank 1</a:t>
                </a:r>
              </a:p>
              <a:p>
                <a:pPr algn="ctr">
                  <a:lnSpc>
                    <a:spcPct val="90000"/>
                  </a:lnSpc>
                </a:pPr>
                <a:r>
                  <a:rPr lang="en-US" sz="1400" b="1" dirty="0" smtClean="0">
                    <a:solidFill>
                      <a:schemeClr val="bg1"/>
                    </a:solidFill>
                    <a:latin typeface="+mj-lt"/>
                    <a:cs typeface="Arial" pitchFamily="34" charset="0"/>
                  </a:rPr>
                  <a:t>Scheduler</a:t>
                </a:r>
                <a:endParaRPr lang="en-US" sz="1400" b="1" dirty="0">
                  <a:solidFill>
                    <a:schemeClr val="bg1"/>
                  </a:solidFill>
                  <a:latin typeface="+mj-lt"/>
                  <a:cs typeface="Arial" pitchFamily="34" charset="0"/>
                </a:endParaRPr>
              </a:p>
            </p:txBody>
          </p:sp>
          <p:sp>
            <p:nvSpPr>
              <p:cNvPr id="33" name="Rounded Rectangle 32"/>
              <p:cNvSpPr/>
              <p:nvPr/>
            </p:nvSpPr>
            <p:spPr>
              <a:xfrm>
                <a:off x="4774263" y="3216583"/>
                <a:ext cx="970845" cy="503712"/>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smtClean="0">
                    <a:solidFill>
                      <a:schemeClr val="bg1"/>
                    </a:solidFill>
                    <a:latin typeface="+mj-lt"/>
                    <a:cs typeface="Arial" pitchFamily="34" charset="0"/>
                  </a:rPr>
                  <a:t>Bank 2</a:t>
                </a:r>
              </a:p>
              <a:p>
                <a:pPr algn="ctr">
                  <a:lnSpc>
                    <a:spcPct val="90000"/>
                  </a:lnSpc>
                </a:pPr>
                <a:r>
                  <a:rPr lang="en-US" sz="1400" b="1" dirty="0" smtClean="0">
                    <a:solidFill>
                      <a:schemeClr val="bg1"/>
                    </a:solidFill>
                    <a:latin typeface="+mj-lt"/>
                    <a:cs typeface="Arial" pitchFamily="34" charset="0"/>
                  </a:rPr>
                  <a:t>Scheduler</a:t>
                </a:r>
                <a:endParaRPr lang="en-US" sz="1400" b="1" dirty="0">
                  <a:solidFill>
                    <a:schemeClr val="bg1"/>
                  </a:solidFill>
                  <a:latin typeface="+mj-lt"/>
                  <a:cs typeface="Arial" pitchFamily="34" charset="0"/>
                </a:endParaRPr>
              </a:p>
            </p:txBody>
          </p:sp>
          <p:sp>
            <p:nvSpPr>
              <p:cNvPr id="36" name="Rounded Rectangle 35"/>
              <p:cNvSpPr/>
              <p:nvPr/>
            </p:nvSpPr>
            <p:spPr>
              <a:xfrm>
                <a:off x="3438135" y="4099625"/>
                <a:ext cx="2150143" cy="381633"/>
              </a:xfrm>
              <a:prstGeom prst="round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bg1"/>
                    </a:solidFill>
                    <a:latin typeface="+mj-lt"/>
                    <a:cs typeface="Arial" pitchFamily="34" charset="0"/>
                  </a:rPr>
                  <a:t>Channel Scheduler</a:t>
                </a:r>
                <a:endParaRPr lang="en-US" sz="1400" b="1" dirty="0">
                  <a:solidFill>
                    <a:schemeClr val="bg1"/>
                  </a:solidFill>
                  <a:latin typeface="+mj-lt"/>
                  <a:cs typeface="Arial" pitchFamily="34" charset="0"/>
                </a:endParaRPr>
              </a:p>
            </p:txBody>
          </p:sp>
          <p:grpSp>
            <p:nvGrpSpPr>
              <p:cNvPr id="37" name="Group 36"/>
              <p:cNvGrpSpPr/>
              <p:nvPr/>
            </p:nvGrpSpPr>
            <p:grpSpPr>
              <a:xfrm>
                <a:off x="3766729" y="3709841"/>
                <a:ext cx="1492958" cy="209443"/>
                <a:chOff x="3179015" y="2872598"/>
                <a:chExt cx="1171801" cy="461152"/>
              </a:xfrm>
            </p:grpSpPr>
            <p:cxnSp>
              <p:nvCxnSpPr>
                <p:cNvPr id="42" name="Straight Arrow Connector 41"/>
                <p:cNvCxnSpPr/>
                <p:nvPr/>
              </p:nvCxnSpPr>
              <p:spPr>
                <a:xfrm flipH="1">
                  <a:off x="4350815" y="2872598"/>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179015" y="2895600"/>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3766729" y="3913058"/>
                <a:ext cx="1492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6" idx="0"/>
              </p:cNvCxnSpPr>
              <p:nvPr/>
            </p:nvCxnSpPr>
            <p:spPr>
              <a:xfrm flipH="1">
                <a:off x="4513207" y="3913058"/>
                <a:ext cx="578" cy="186567"/>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2"/>
              </p:cNvCxnSpPr>
              <p:nvPr/>
            </p:nvCxnSpPr>
            <p:spPr>
              <a:xfrm flipH="1">
                <a:off x="4513206" y="4481258"/>
                <a:ext cx="1" cy="19347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sp>
          <p:nvSpPr>
            <p:cNvPr id="57" name="Rounded Rectangle 56"/>
            <p:cNvSpPr/>
            <p:nvPr/>
          </p:nvSpPr>
          <p:spPr>
            <a:xfrm>
              <a:off x="1257885" y="2642022"/>
              <a:ext cx="970845" cy="435851"/>
            </a:xfrm>
            <a:prstGeom prst="roundRect">
              <a:avLst>
                <a:gd name="adj" fmla="val 176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dirty="0">
                  <a:solidFill>
                    <a:schemeClr val="tx1"/>
                  </a:solidFill>
                  <a:latin typeface="Arial" pitchFamily="34" charset="0"/>
                  <a:cs typeface="Arial" pitchFamily="34" charset="0"/>
                </a:rPr>
                <a:t>Core </a:t>
              </a:r>
              <a:r>
                <a:rPr lang="en-US" sz="1800" dirty="0" smtClean="0">
                  <a:solidFill>
                    <a:schemeClr val="tx1"/>
                  </a:solidFill>
                  <a:latin typeface="Arial" pitchFamily="34" charset="0"/>
                  <a:cs typeface="Arial" pitchFamily="34" charset="0"/>
                </a:rPr>
                <a:t>1</a:t>
              </a:r>
              <a:endParaRPr lang="en-US" sz="1800" dirty="0">
                <a:solidFill>
                  <a:schemeClr val="tx1"/>
                </a:solidFill>
                <a:latin typeface="Arial" pitchFamily="34" charset="0"/>
                <a:cs typeface="Arial" pitchFamily="34" charset="0"/>
              </a:endParaRPr>
            </a:p>
          </p:txBody>
        </p:sp>
        <p:sp>
          <p:nvSpPr>
            <p:cNvPr id="62" name="Rounded Rectangle 61"/>
            <p:cNvSpPr/>
            <p:nvPr/>
          </p:nvSpPr>
          <p:spPr>
            <a:xfrm>
              <a:off x="2750843" y="2642022"/>
              <a:ext cx="970845" cy="435851"/>
            </a:xfrm>
            <a:prstGeom prst="roundRect">
              <a:avLst>
                <a:gd name="adj" fmla="val 176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dirty="0">
                  <a:solidFill>
                    <a:schemeClr val="tx1"/>
                  </a:solidFill>
                  <a:latin typeface="Arial" pitchFamily="34" charset="0"/>
                  <a:cs typeface="Arial" pitchFamily="34" charset="0"/>
                </a:rPr>
                <a:t>Core </a:t>
              </a:r>
              <a:r>
                <a:rPr lang="en-US" sz="1800" dirty="0">
                  <a:solidFill>
                    <a:schemeClr val="tx1"/>
                  </a:solidFill>
                  <a:latin typeface="Arial" pitchFamily="34" charset="0"/>
                  <a:cs typeface="Arial" pitchFamily="34" charset="0"/>
                </a:rPr>
                <a:t>2</a:t>
              </a:r>
              <a:endParaRPr lang="en-US" sz="1800" dirty="0">
                <a:solidFill>
                  <a:schemeClr val="tx1"/>
                </a:solidFill>
                <a:latin typeface="Arial" pitchFamily="34" charset="0"/>
                <a:cs typeface="Arial" pitchFamily="34" charset="0"/>
              </a:endParaRPr>
            </a:p>
          </p:txBody>
        </p:sp>
        <p:cxnSp>
          <p:nvCxnSpPr>
            <p:cNvPr id="81" name="Straight Arrow Connector 80"/>
            <p:cNvCxnSpPr>
              <a:stCxn id="57" idx="2"/>
              <a:endCxn id="32" idx="0"/>
            </p:cNvCxnSpPr>
            <p:nvPr/>
          </p:nvCxnSpPr>
          <p:spPr>
            <a:xfrm>
              <a:off x="1743308" y="3077873"/>
              <a:ext cx="1" cy="42548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7" idx="2"/>
              <a:endCxn id="33" idx="0"/>
            </p:cNvCxnSpPr>
            <p:nvPr/>
          </p:nvCxnSpPr>
          <p:spPr>
            <a:xfrm>
              <a:off x="1743308" y="3077873"/>
              <a:ext cx="1492957" cy="42548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2" idx="2"/>
              <a:endCxn id="33" idx="0"/>
            </p:cNvCxnSpPr>
            <p:nvPr/>
          </p:nvCxnSpPr>
          <p:spPr>
            <a:xfrm flipH="1">
              <a:off x="3236265" y="3077873"/>
              <a:ext cx="1" cy="42548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2" idx="2"/>
              <a:endCxn id="32" idx="0"/>
            </p:cNvCxnSpPr>
            <p:nvPr/>
          </p:nvCxnSpPr>
          <p:spPr>
            <a:xfrm flipH="1">
              <a:off x="1743309" y="3077873"/>
              <a:ext cx="1492957" cy="42548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040319" y="2735407"/>
            <a:ext cx="3143809" cy="400110"/>
          </a:xfrm>
          <a:prstGeom prst="rect">
            <a:avLst/>
          </a:prstGeom>
          <a:noFill/>
        </p:spPr>
        <p:txBody>
          <a:bodyPr wrap="none" rtlCol="0">
            <a:spAutoFit/>
          </a:bodyPr>
          <a:lstStyle/>
          <a:p>
            <a:r>
              <a:rPr lang="en-US" sz="2000" b="1" dirty="0" smtClean="0">
                <a:latin typeface="+mj-lt"/>
              </a:rPr>
              <a:t>(1) w/o bank partitioning</a:t>
            </a:r>
            <a:endParaRPr lang="en-US" sz="2000" b="1" dirty="0">
              <a:latin typeface="+mj-lt"/>
            </a:endParaRPr>
          </a:p>
        </p:txBody>
      </p:sp>
      <p:grpSp>
        <p:nvGrpSpPr>
          <p:cNvPr id="105" name="Group 104"/>
          <p:cNvGrpSpPr/>
          <p:nvPr/>
        </p:nvGrpSpPr>
        <p:grpSpPr>
          <a:xfrm>
            <a:off x="5443117" y="3244370"/>
            <a:ext cx="2463803" cy="2319476"/>
            <a:chOff x="1257885" y="2642022"/>
            <a:chExt cx="2463803" cy="2319476"/>
          </a:xfrm>
        </p:grpSpPr>
        <p:grpSp>
          <p:nvGrpSpPr>
            <p:cNvPr id="106" name="Group 105"/>
            <p:cNvGrpSpPr/>
            <p:nvPr/>
          </p:nvGrpSpPr>
          <p:grpSpPr>
            <a:xfrm>
              <a:off x="1257886" y="3503353"/>
              <a:ext cx="2463801" cy="1458145"/>
              <a:chOff x="3281307" y="3216583"/>
              <a:chExt cx="2463801" cy="1458145"/>
            </a:xfrm>
          </p:grpSpPr>
          <p:sp>
            <p:nvSpPr>
              <p:cNvPr id="113" name="Rounded Rectangle 112"/>
              <p:cNvSpPr/>
              <p:nvPr/>
            </p:nvSpPr>
            <p:spPr>
              <a:xfrm>
                <a:off x="3281307" y="3216583"/>
                <a:ext cx="970845" cy="503712"/>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smtClean="0">
                    <a:solidFill>
                      <a:schemeClr val="bg1"/>
                    </a:solidFill>
                    <a:latin typeface="+mj-lt"/>
                    <a:cs typeface="Arial" pitchFamily="34" charset="0"/>
                  </a:rPr>
                  <a:t>Bank 1</a:t>
                </a:r>
              </a:p>
              <a:p>
                <a:pPr algn="ctr">
                  <a:lnSpc>
                    <a:spcPct val="90000"/>
                  </a:lnSpc>
                </a:pPr>
                <a:r>
                  <a:rPr lang="en-US" sz="1400" b="1" dirty="0" smtClean="0">
                    <a:solidFill>
                      <a:schemeClr val="bg1"/>
                    </a:solidFill>
                    <a:latin typeface="+mj-lt"/>
                    <a:cs typeface="Arial" pitchFamily="34" charset="0"/>
                  </a:rPr>
                  <a:t>Scheduler</a:t>
                </a:r>
                <a:endParaRPr lang="en-US" sz="1400" b="1" dirty="0">
                  <a:solidFill>
                    <a:schemeClr val="bg1"/>
                  </a:solidFill>
                  <a:latin typeface="+mj-lt"/>
                  <a:cs typeface="Arial" pitchFamily="34" charset="0"/>
                </a:endParaRPr>
              </a:p>
            </p:txBody>
          </p:sp>
          <p:sp>
            <p:nvSpPr>
              <p:cNvPr id="114" name="Rounded Rectangle 113"/>
              <p:cNvSpPr/>
              <p:nvPr/>
            </p:nvSpPr>
            <p:spPr>
              <a:xfrm>
                <a:off x="4774263" y="3216583"/>
                <a:ext cx="970845" cy="503712"/>
              </a:xfrm>
              <a:prstGeom prst="roundRect">
                <a:avLst/>
              </a:prstGeom>
              <a:solidFill>
                <a:schemeClr val="accent5">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400" b="1" dirty="0" smtClean="0">
                    <a:solidFill>
                      <a:schemeClr val="bg1"/>
                    </a:solidFill>
                    <a:latin typeface="+mj-lt"/>
                    <a:cs typeface="Arial" pitchFamily="34" charset="0"/>
                  </a:rPr>
                  <a:t>Bank 2</a:t>
                </a:r>
              </a:p>
              <a:p>
                <a:pPr algn="ctr">
                  <a:lnSpc>
                    <a:spcPct val="90000"/>
                  </a:lnSpc>
                </a:pPr>
                <a:r>
                  <a:rPr lang="en-US" sz="1400" b="1" dirty="0" smtClean="0">
                    <a:solidFill>
                      <a:schemeClr val="bg1"/>
                    </a:solidFill>
                    <a:latin typeface="+mj-lt"/>
                    <a:cs typeface="Arial" pitchFamily="34" charset="0"/>
                  </a:rPr>
                  <a:t>Scheduler</a:t>
                </a:r>
                <a:endParaRPr lang="en-US" sz="1400" b="1" dirty="0">
                  <a:solidFill>
                    <a:schemeClr val="bg1"/>
                  </a:solidFill>
                  <a:latin typeface="+mj-lt"/>
                  <a:cs typeface="Arial" pitchFamily="34" charset="0"/>
                </a:endParaRPr>
              </a:p>
            </p:txBody>
          </p:sp>
          <p:sp>
            <p:nvSpPr>
              <p:cNvPr id="115" name="Rounded Rectangle 114"/>
              <p:cNvSpPr/>
              <p:nvPr/>
            </p:nvSpPr>
            <p:spPr>
              <a:xfrm>
                <a:off x="3438135" y="4099625"/>
                <a:ext cx="2150143" cy="381633"/>
              </a:xfrm>
              <a:prstGeom prst="round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bg1"/>
                    </a:solidFill>
                    <a:latin typeface="+mj-lt"/>
                    <a:cs typeface="Arial" pitchFamily="34" charset="0"/>
                  </a:rPr>
                  <a:t>Channel Scheduler</a:t>
                </a:r>
                <a:endParaRPr lang="en-US" sz="1400" b="1" dirty="0">
                  <a:solidFill>
                    <a:schemeClr val="bg1"/>
                  </a:solidFill>
                  <a:latin typeface="+mj-lt"/>
                  <a:cs typeface="Arial" pitchFamily="34" charset="0"/>
                </a:endParaRPr>
              </a:p>
            </p:txBody>
          </p:sp>
          <p:grpSp>
            <p:nvGrpSpPr>
              <p:cNvPr id="116" name="Group 115"/>
              <p:cNvGrpSpPr/>
              <p:nvPr/>
            </p:nvGrpSpPr>
            <p:grpSpPr>
              <a:xfrm>
                <a:off x="3766729" y="3709841"/>
                <a:ext cx="1492958" cy="209443"/>
                <a:chOff x="3179015" y="2872598"/>
                <a:chExt cx="1171801" cy="461152"/>
              </a:xfrm>
            </p:grpSpPr>
            <p:cxnSp>
              <p:nvCxnSpPr>
                <p:cNvPr id="120" name="Straight Arrow Connector 119"/>
                <p:cNvCxnSpPr/>
                <p:nvPr/>
              </p:nvCxnSpPr>
              <p:spPr>
                <a:xfrm flipH="1">
                  <a:off x="4350815" y="2872598"/>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3179015" y="2895600"/>
                  <a:ext cx="1" cy="43815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cxnSp>
            <p:nvCxnSpPr>
              <p:cNvPr id="117" name="Straight Connector 116"/>
              <p:cNvCxnSpPr/>
              <p:nvPr/>
            </p:nvCxnSpPr>
            <p:spPr>
              <a:xfrm>
                <a:off x="3766729" y="3913058"/>
                <a:ext cx="14929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115" idx="0"/>
              </p:cNvCxnSpPr>
              <p:nvPr/>
            </p:nvCxnSpPr>
            <p:spPr>
              <a:xfrm flipH="1">
                <a:off x="4513207" y="3913058"/>
                <a:ext cx="578" cy="186567"/>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5" idx="2"/>
              </p:cNvCxnSpPr>
              <p:nvPr/>
            </p:nvCxnSpPr>
            <p:spPr>
              <a:xfrm flipH="1">
                <a:off x="4513206" y="4481258"/>
                <a:ext cx="1" cy="19347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sp>
          <p:nvSpPr>
            <p:cNvPr id="107" name="Rounded Rectangle 106"/>
            <p:cNvSpPr/>
            <p:nvPr/>
          </p:nvSpPr>
          <p:spPr>
            <a:xfrm>
              <a:off x="1257885" y="2642022"/>
              <a:ext cx="970845" cy="435851"/>
            </a:xfrm>
            <a:prstGeom prst="roundRect">
              <a:avLst>
                <a:gd name="adj" fmla="val 176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dirty="0">
                  <a:solidFill>
                    <a:schemeClr val="tx1"/>
                  </a:solidFill>
                  <a:latin typeface="Arial" pitchFamily="34" charset="0"/>
                  <a:cs typeface="Arial" pitchFamily="34" charset="0"/>
                </a:rPr>
                <a:t>Core </a:t>
              </a:r>
              <a:r>
                <a:rPr lang="en-US" sz="1800" dirty="0" smtClean="0">
                  <a:solidFill>
                    <a:schemeClr val="tx1"/>
                  </a:solidFill>
                  <a:latin typeface="Arial" pitchFamily="34" charset="0"/>
                  <a:cs typeface="Arial" pitchFamily="34" charset="0"/>
                </a:rPr>
                <a:t>1</a:t>
              </a:r>
              <a:endParaRPr lang="en-US" sz="1800" dirty="0">
                <a:solidFill>
                  <a:schemeClr val="tx1"/>
                </a:solidFill>
                <a:latin typeface="Arial" pitchFamily="34" charset="0"/>
                <a:cs typeface="Arial" pitchFamily="34" charset="0"/>
              </a:endParaRPr>
            </a:p>
          </p:txBody>
        </p:sp>
        <p:sp>
          <p:nvSpPr>
            <p:cNvPr id="108" name="Rounded Rectangle 107"/>
            <p:cNvSpPr/>
            <p:nvPr/>
          </p:nvSpPr>
          <p:spPr>
            <a:xfrm>
              <a:off x="2750843" y="2642022"/>
              <a:ext cx="970845" cy="435851"/>
            </a:xfrm>
            <a:prstGeom prst="roundRect">
              <a:avLst>
                <a:gd name="adj" fmla="val 176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dirty="0">
                  <a:solidFill>
                    <a:schemeClr val="tx1"/>
                  </a:solidFill>
                  <a:latin typeface="Arial" pitchFamily="34" charset="0"/>
                  <a:cs typeface="Arial" pitchFamily="34" charset="0"/>
                </a:rPr>
                <a:t>Core </a:t>
              </a:r>
              <a:r>
                <a:rPr lang="en-US" sz="1800" dirty="0">
                  <a:solidFill>
                    <a:schemeClr val="tx1"/>
                  </a:solidFill>
                  <a:latin typeface="Arial" pitchFamily="34" charset="0"/>
                  <a:cs typeface="Arial" pitchFamily="34" charset="0"/>
                </a:rPr>
                <a:t>2</a:t>
              </a:r>
              <a:endParaRPr lang="en-US" sz="1800" dirty="0">
                <a:solidFill>
                  <a:schemeClr val="tx1"/>
                </a:solidFill>
                <a:latin typeface="Arial" pitchFamily="34" charset="0"/>
                <a:cs typeface="Arial" pitchFamily="34" charset="0"/>
              </a:endParaRPr>
            </a:p>
          </p:txBody>
        </p:sp>
        <p:cxnSp>
          <p:nvCxnSpPr>
            <p:cNvPr id="109" name="Straight Arrow Connector 108"/>
            <p:cNvCxnSpPr>
              <a:stCxn id="107" idx="2"/>
              <a:endCxn id="113" idx="0"/>
            </p:cNvCxnSpPr>
            <p:nvPr/>
          </p:nvCxnSpPr>
          <p:spPr>
            <a:xfrm>
              <a:off x="1743308" y="3077873"/>
              <a:ext cx="1" cy="42548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8" idx="2"/>
              <a:endCxn id="114" idx="0"/>
            </p:cNvCxnSpPr>
            <p:nvPr/>
          </p:nvCxnSpPr>
          <p:spPr>
            <a:xfrm flipH="1">
              <a:off x="3236265" y="3077873"/>
              <a:ext cx="1" cy="425480"/>
            </a:xfrm>
            <a:prstGeom prst="straightConnector1">
              <a:avLst/>
            </a:prstGeom>
            <a:ln>
              <a:solidFill>
                <a:schemeClr val="tx1"/>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5162739" y="2735407"/>
            <a:ext cx="2986715" cy="400110"/>
          </a:xfrm>
          <a:prstGeom prst="rect">
            <a:avLst/>
          </a:prstGeom>
          <a:noFill/>
        </p:spPr>
        <p:txBody>
          <a:bodyPr wrap="none" rtlCol="0">
            <a:spAutoFit/>
          </a:bodyPr>
          <a:lstStyle/>
          <a:p>
            <a:r>
              <a:rPr lang="en-US" sz="2000" b="1" dirty="0" smtClean="0">
                <a:latin typeface="+mj-lt"/>
              </a:rPr>
              <a:t>(2) w/ bank partitioning</a:t>
            </a:r>
            <a:endParaRPr lang="en-US" sz="2000" b="1" dirty="0">
              <a:latin typeface="+mj-lt"/>
            </a:endParaRPr>
          </a:p>
        </p:txBody>
      </p:sp>
      <p:sp>
        <p:nvSpPr>
          <p:cNvPr id="124" name="TextBox 123"/>
          <p:cNvSpPr txBox="1"/>
          <p:nvPr/>
        </p:nvSpPr>
        <p:spPr>
          <a:xfrm>
            <a:off x="1180152" y="5621373"/>
            <a:ext cx="2822247" cy="646331"/>
          </a:xfrm>
          <a:prstGeom prst="rect">
            <a:avLst/>
          </a:prstGeom>
          <a:noFill/>
        </p:spPr>
        <p:txBody>
          <a:bodyPr wrap="none" rtlCol="0">
            <a:spAutoFit/>
          </a:bodyPr>
          <a:lstStyle/>
          <a:p>
            <a:pPr algn="ctr"/>
            <a:r>
              <a:rPr lang="en-US" sz="1800" i="1" dirty="0" smtClean="0">
                <a:solidFill>
                  <a:srgbClr val="C00000"/>
                </a:solidFill>
                <a:latin typeface="+mj-lt"/>
              </a:rPr>
              <a:t>Intra-bank and inter-bank </a:t>
            </a:r>
            <a:br>
              <a:rPr lang="en-US" sz="1800" i="1" dirty="0" smtClean="0">
                <a:solidFill>
                  <a:srgbClr val="C00000"/>
                </a:solidFill>
                <a:latin typeface="+mj-lt"/>
              </a:rPr>
            </a:br>
            <a:r>
              <a:rPr lang="en-US" sz="1800" i="1" dirty="0" smtClean="0">
                <a:solidFill>
                  <a:srgbClr val="C00000"/>
                </a:solidFill>
                <a:latin typeface="+mj-lt"/>
              </a:rPr>
              <a:t>interference</a:t>
            </a:r>
            <a:endParaRPr lang="en-US" sz="1800" i="1" dirty="0">
              <a:solidFill>
                <a:srgbClr val="C00000"/>
              </a:solidFill>
              <a:latin typeface="+mj-lt"/>
            </a:endParaRPr>
          </a:p>
        </p:txBody>
      </p:sp>
      <p:sp>
        <p:nvSpPr>
          <p:cNvPr id="125" name="TextBox 124"/>
          <p:cNvSpPr txBox="1"/>
          <p:nvPr/>
        </p:nvSpPr>
        <p:spPr>
          <a:xfrm>
            <a:off x="5161880" y="5655558"/>
            <a:ext cx="3027432" cy="369332"/>
          </a:xfrm>
          <a:prstGeom prst="rect">
            <a:avLst/>
          </a:prstGeom>
          <a:noFill/>
        </p:spPr>
        <p:txBody>
          <a:bodyPr wrap="none" rtlCol="0">
            <a:spAutoFit/>
          </a:bodyPr>
          <a:lstStyle/>
          <a:p>
            <a:r>
              <a:rPr lang="en-US" sz="1800" i="1" dirty="0" smtClean="0">
                <a:solidFill>
                  <a:srgbClr val="C00000"/>
                </a:solidFill>
                <a:latin typeface="+mj-lt"/>
              </a:rPr>
              <a:t>Only inter-bank interference</a:t>
            </a:r>
            <a:endParaRPr lang="en-US" sz="1800" i="1" dirty="0">
              <a:solidFill>
                <a:srgbClr val="C00000"/>
              </a:solidFill>
              <a:latin typeface="+mj-lt"/>
            </a:endParaRPr>
          </a:p>
        </p:txBody>
      </p:sp>
      <p:sp>
        <p:nvSpPr>
          <p:cNvPr id="127" name="Right Arrow 126"/>
          <p:cNvSpPr/>
          <p:nvPr/>
        </p:nvSpPr>
        <p:spPr bwMode="auto">
          <a:xfrm>
            <a:off x="4353275" y="3405238"/>
            <a:ext cx="603285" cy="2094045"/>
          </a:xfrm>
          <a:prstGeom prst="rightArrow">
            <a:avLst>
              <a:gd name="adj1" fmla="val 50000"/>
              <a:gd name="adj2" fmla="val 61332"/>
            </a:avLst>
          </a:prstGeom>
          <a:solidFill>
            <a:schemeClr val="accent6">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US" sz="1800" kern="0">
              <a:solidFill>
                <a:sysClr val="window" lastClr="FFFFFF"/>
              </a:solidFill>
              <a:latin typeface="+mj-lt"/>
              <a:cs typeface="Arial" pitchFamily="34" charset="0"/>
            </a:endParaRPr>
          </a:p>
        </p:txBody>
      </p:sp>
      <p:sp>
        <p:nvSpPr>
          <p:cNvPr id="3" name="Slide Number Placeholder 2"/>
          <p:cNvSpPr>
            <a:spLocks noGrp="1"/>
          </p:cNvSpPr>
          <p:nvPr>
            <p:ph type="sldNum" sz="quarter" idx="4"/>
          </p:nvPr>
        </p:nvSpPr>
        <p:spPr/>
        <p:txBody>
          <a:bodyPr/>
          <a:lstStyle/>
          <a:p>
            <a:fld id="{C0D40C1D-E4C1-4F5F-9F40-BC819FDA4D87}" type="slidenum">
              <a:rPr lang="en-US" smtClean="0"/>
              <a:pPr/>
              <a:t>13</a:t>
            </a:fld>
            <a:r>
              <a:rPr lang="en-US" smtClean="0"/>
              <a:t>/25</a:t>
            </a:r>
            <a:endParaRPr lang="en-US" dirty="0"/>
          </a:p>
        </p:txBody>
      </p:sp>
    </p:spTree>
    <p:extLst>
      <p:ext uri="{BB962C8B-B14F-4D97-AF65-F5344CB8AC3E}">
        <p14:creationId xmlns:p14="http://schemas.microsoft.com/office/powerpoint/2010/main" val="6067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wipe(left)">
                                      <p:cBhvr>
                                        <p:cTn id="15" dur="500"/>
                                        <p:tgtEl>
                                          <p:spTgt spid="127"/>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2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22" grpId="0"/>
      <p:bldP spid="124" grpId="0"/>
      <p:bldP spid="125" grpId="0"/>
      <p:bldP spid="1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lstStyle/>
          <a:p>
            <a:r>
              <a:rPr lang="en-US" b="1" dirty="0" smtClean="0">
                <a:solidFill>
                  <a:schemeClr val="bg1">
                    <a:lumMod val="75000"/>
                  </a:schemeClr>
                </a:solidFill>
              </a:rPr>
              <a:t>Introduction</a:t>
            </a:r>
          </a:p>
          <a:p>
            <a:pPr lvl="1"/>
            <a:endParaRPr lang="en-US" sz="800" dirty="0">
              <a:solidFill>
                <a:schemeClr val="bg1">
                  <a:lumMod val="65000"/>
                </a:schemeClr>
              </a:solidFill>
            </a:endParaRPr>
          </a:p>
          <a:p>
            <a:r>
              <a:rPr lang="en-US" b="1" dirty="0" smtClean="0">
                <a:solidFill>
                  <a:schemeClr val="bg1">
                    <a:lumMod val="75000"/>
                  </a:schemeClr>
                </a:solidFill>
              </a:rPr>
              <a:t>Details on DRAM Systems</a:t>
            </a:r>
          </a:p>
          <a:p>
            <a:endParaRPr lang="en-US" sz="800" dirty="0">
              <a:solidFill>
                <a:schemeClr val="bg1">
                  <a:lumMod val="65000"/>
                </a:schemeClr>
              </a:solidFill>
            </a:endParaRPr>
          </a:p>
          <a:p>
            <a:r>
              <a:rPr lang="en-US" b="1" dirty="0" smtClean="0">
                <a:solidFill>
                  <a:srgbClr val="0070C0"/>
                </a:solidFill>
              </a:rPr>
              <a:t>Bounding Memory Interference Delay</a:t>
            </a:r>
          </a:p>
          <a:p>
            <a:pPr lvl="1"/>
            <a:r>
              <a:rPr lang="en-US" b="1" dirty="0" smtClean="0"/>
              <a:t>System Model</a:t>
            </a:r>
          </a:p>
          <a:p>
            <a:pPr lvl="1"/>
            <a:r>
              <a:rPr lang="en-US" b="1" dirty="0" smtClean="0"/>
              <a:t>Request-Driven Bounding</a:t>
            </a:r>
          </a:p>
          <a:p>
            <a:pPr lvl="1"/>
            <a:r>
              <a:rPr lang="en-US" b="1" dirty="0" smtClean="0"/>
              <a:t>Job-Driven Bounding</a:t>
            </a:r>
          </a:p>
          <a:p>
            <a:pPr lvl="1"/>
            <a:r>
              <a:rPr lang="en-US" b="1" dirty="0" smtClean="0"/>
              <a:t>Schedulability Analysis</a:t>
            </a:r>
          </a:p>
          <a:p>
            <a:endParaRPr lang="en-US" sz="800" b="1" dirty="0" smtClean="0"/>
          </a:p>
          <a:p>
            <a:r>
              <a:rPr lang="en-US" b="1" dirty="0" smtClean="0"/>
              <a:t>Evaluation</a:t>
            </a:r>
          </a:p>
          <a:p>
            <a:endParaRPr lang="en-US" sz="800" dirty="0" smtClean="0">
              <a:solidFill>
                <a:schemeClr val="bg1">
                  <a:lumMod val="65000"/>
                </a:schemeClr>
              </a:solidFill>
            </a:endParaRPr>
          </a:p>
          <a:p>
            <a:r>
              <a:rPr lang="en-US" b="1" dirty="0" smtClean="0"/>
              <a:t>Conclusion</a:t>
            </a:r>
            <a:endParaRPr lang="en-US" b="1" dirty="0"/>
          </a:p>
        </p:txBody>
      </p:sp>
      <p:sp>
        <p:nvSpPr>
          <p:cNvPr id="5" name="Slide Number Placeholder 4"/>
          <p:cNvSpPr>
            <a:spLocks noGrp="1"/>
          </p:cNvSpPr>
          <p:nvPr>
            <p:ph type="sldNum" sz="quarter" idx="4"/>
          </p:nvPr>
        </p:nvSpPr>
        <p:spPr/>
        <p:txBody>
          <a:bodyPr/>
          <a:lstStyle/>
          <a:p>
            <a:fld id="{C0D40C1D-E4C1-4F5F-9F40-BC819FDA4D87}" type="slidenum">
              <a:rPr lang="en-US" smtClean="0"/>
              <a:pPr/>
              <a:t>14</a:t>
            </a:fld>
            <a:r>
              <a:rPr lang="en-US" smtClean="0"/>
              <a:t>/25</a:t>
            </a:r>
            <a:endParaRPr lang="en-US" dirty="0"/>
          </a:p>
        </p:txBody>
      </p:sp>
    </p:spTree>
    <p:extLst>
      <p:ext uri="{BB962C8B-B14F-4D97-AF65-F5344CB8AC3E}">
        <p14:creationId xmlns:p14="http://schemas.microsoft.com/office/powerpoint/2010/main" val="762849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quarter" idx="11"/>
              </p:nvPr>
            </p:nvSpPr>
            <p:spPr/>
            <p:txBody>
              <a:bodyPr/>
              <a:lstStyle/>
              <a:p>
                <a:r>
                  <a:rPr lang="en-US" sz="2200" b="1" dirty="0" smtClean="0"/>
                  <a:t>Task </a:t>
                </a:r>
                <a14:m>
                  <m:oMath xmlns:m="http://schemas.openxmlformats.org/officeDocument/2006/math">
                    <m:sSub>
                      <m:sSubPr>
                        <m:ctrlPr>
                          <a:rPr lang="en-US" sz="2200" i="1">
                            <a:latin typeface="Cambria Math"/>
                          </a:rPr>
                        </m:ctrlPr>
                      </m:sSubPr>
                      <m:e>
                        <m:r>
                          <a:rPr lang="en-US" sz="2200" i="1">
                            <a:latin typeface="Cambria Math"/>
                          </a:rPr>
                          <m:t>𝜏</m:t>
                        </m:r>
                      </m:e>
                      <m:sub>
                        <m:r>
                          <a:rPr lang="en-US" sz="2200" i="1">
                            <a:latin typeface="Cambria Math"/>
                          </a:rPr>
                          <m:t>𝑖</m:t>
                        </m:r>
                      </m:sub>
                    </m:sSub>
                    <m:r>
                      <a:rPr lang="en-US" sz="2200" i="1">
                        <a:latin typeface="Cambria Math"/>
                      </a:rPr>
                      <m:t>:</m:t>
                    </m:r>
                    <m:d>
                      <m:dPr>
                        <m:ctrlPr>
                          <a:rPr lang="en-US" sz="2200" i="1">
                            <a:latin typeface="Cambria Math"/>
                          </a:rPr>
                        </m:ctrlPr>
                      </m:dPr>
                      <m:e>
                        <m:sSub>
                          <m:sSubPr>
                            <m:ctrlPr>
                              <a:rPr lang="en-US" sz="2200" b="0" i="1" smtClean="0">
                                <a:latin typeface="Cambria Math"/>
                              </a:rPr>
                            </m:ctrlPr>
                          </m:sSubPr>
                          <m:e>
                            <m:r>
                              <a:rPr lang="en-US" sz="2200" b="0" i="1" smtClean="0">
                                <a:latin typeface="Cambria Math"/>
                              </a:rPr>
                              <m:t>𝐶</m:t>
                            </m:r>
                          </m:e>
                          <m:sub>
                            <m:r>
                              <a:rPr lang="en-US" sz="2200" b="0" i="1" smtClean="0">
                                <a:latin typeface="Cambria Math"/>
                              </a:rPr>
                              <m:t>𝑖</m:t>
                            </m:r>
                          </m:sub>
                        </m:sSub>
                        <m:r>
                          <a:rPr lang="en-US" sz="2200" i="1">
                            <a:latin typeface="Cambria Math"/>
                          </a:rPr>
                          <m:t>, </m:t>
                        </m:r>
                        <m:sSub>
                          <m:sSubPr>
                            <m:ctrlPr>
                              <a:rPr lang="en-US" sz="2200" i="1">
                                <a:latin typeface="Cambria Math"/>
                              </a:rPr>
                            </m:ctrlPr>
                          </m:sSubPr>
                          <m:e>
                            <m:r>
                              <a:rPr lang="en-US" sz="2200" i="1">
                                <a:latin typeface="Cambria Math"/>
                              </a:rPr>
                              <m:t>𝑇</m:t>
                            </m:r>
                          </m:e>
                          <m:sub>
                            <m:r>
                              <a:rPr lang="en-US" sz="2200" i="1">
                                <a:latin typeface="Cambria Math"/>
                              </a:rPr>
                              <m:t>𝑖</m:t>
                            </m:r>
                          </m:sub>
                        </m:sSub>
                        <m:r>
                          <a:rPr lang="en-US" sz="2200" i="1">
                            <a:latin typeface="Cambria Math"/>
                          </a:rPr>
                          <m:t>, </m:t>
                        </m:r>
                        <m:sSub>
                          <m:sSubPr>
                            <m:ctrlPr>
                              <a:rPr lang="en-US" sz="2200" i="1">
                                <a:latin typeface="Cambria Math"/>
                              </a:rPr>
                            </m:ctrlPr>
                          </m:sSubPr>
                          <m:e>
                            <m:r>
                              <a:rPr lang="en-US" sz="2200" i="1">
                                <a:latin typeface="Cambria Math"/>
                              </a:rPr>
                              <m:t>𝐷</m:t>
                            </m:r>
                          </m:e>
                          <m:sub>
                            <m:r>
                              <a:rPr lang="en-US" sz="2200" i="1">
                                <a:latin typeface="Cambria Math"/>
                              </a:rPr>
                              <m:t>𝑖</m:t>
                            </m:r>
                          </m:sub>
                        </m:sSub>
                        <m:r>
                          <a:rPr lang="en-US" sz="2200" i="1">
                            <a:latin typeface="Cambria Math"/>
                          </a:rPr>
                          <m:t>, </m:t>
                        </m:r>
                        <m:sSub>
                          <m:sSubPr>
                            <m:ctrlPr>
                              <a:rPr lang="en-US" sz="2200" b="0" i="1" smtClean="0">
                                <a:latin typeface="Cambria Math"/>
                              </a:rPr>
                            </m:ctrlPr>
                          </m:sSubPr>
                          <m:e>
                            <m:r>
                              <a:rPr lang="en-US" sz="2200" b="0" i="1" smtClean="0">
                                <a:latin typeface="Cambria Math"/>
                              </a:rPr>
                              <m:t>𝐻</m:t>
                            </m:r>
                          </m:e>
                          <m:sub>
                            <m:r>
                              <a:rPr lang="en-US" sz="2200" b="0" i="1" smtClean="0">
                                <a:latin typeface="Cambria Math"/>
                              </a:rPr>
                              <m:t>𝑖</m:t>
                            </m:r>
                          </m:sub>
                        </m:sSub>
                      </m:e>
                    </m:d>
                  </m:oMath>
                </a14:m>
                <a:endParaRPr lang="en-US" sz="2200" dirty="0" smtClean="0"/>
              </a:p>
              <a:p>
                <a:pPr lvl="1"/>
                <a14:m>
                  <m:oMath xmlns:m="http://schemas.openxmlformats.org/officeDocument/2006/math">
                    <m:sSub>
                      <m:sSubPr>
                        <m:ctrlPr>
                          <a:rPr lang="en-US" b="0" i="1" smtClean="0">
                            <a:latin typeface="Cambria Math"/>
                          </a:rPr>
                        </m:ctrlPr>
                      </m:sSubPr>
                      <m:e>
                        <m:r>
                          <a:rPr lang="en-US" b="0" i="1" smtClean="0">
                            <a:latin typeface="Cambria Math"/>
                          </a:rPr>
                          <m:t>𝐶</m:t>
                        </m:r>
                      </m:e>
                      <m:sub>
                        <m:r>
                          <a:rPr lang="en-US" b="0" i="1" smtClean="0">
                            <a:latin typeface="Cambria Math"/>
                          </a:rPr>
                          <m:t>𝑖</m:t>
                        </m:r>
                      </m:sub>
                    </m:sSub>
                  </m:oMath>
                </a14:m>
                <a:r>
                  <a:rPr lang="en-US" dirty="0" smtClean="0"/>
                  <a:t>: Worst-case </a:t>
                </a:r>
                <a:r>
                  <a:rPr lang="en-US" dirty="0"/>
                  <a:t>execution time (WCET) of any job </a:t>
                </a:r>
                <a:r>
                  <a:rPr lang="en-US" dirty="0" smtClean="0"/>
                  <a:t>of task </a:t>
                </a:r>
                <a14:m>
                  <m:oMath xmlns:m="http://schemas.openxmlformats.org/officeDocument/2006/math">
                    <m:sSub>
                      <m:sSubPr>
                        <m:ctrlPr>
                          <a:rPr lang="en-US" b="0" i="1" smtClean="0">
                            <a:latin typeface="Cambria Math"/>
                          </a:rPr>
                        </m:ctrlPr>
                      </m:sSubPr>
                      <m:e>
                        <m:r>
                          <a:rPr lang="en-US" b="0" i="1" smtClean="0">
                            <a:latin typeface="Cambria Math"/>
                          </a:rPr>
                          <m:t>𝜏</m:t>
                        </m:r>
                      </m:e>
                      <m:sub>
                        <m:r>
                          <a:rPr lang="en-US" b="0" i="1" smtClean="0">
                            <a:latin typeface="Cambria Math"/>
                          </a:rPr>
                          <m:t>𝑖</m:t>
                        </m:r>
                      </m:sub>
                    </m:sSub>
                  </m:oMath>
                </a14:m>
                <a:r>
                  <a:rPr lang="en-US" dirty="0" smtClean="0"/>
                  <a:t>, </a:t>
                </a:r>
                <a:br>
                  <a:rPr lang="en-US" dirty="0" smtClean="0"/>
                </a:br>
                <a:r>
                  <a:rPr lang="en-US" dirty="0" smtClean="0"/>
                  <a:t>     when it executes </a:t>
                </a:r>
                <a:r>
                  <a:rPr lang="en-US" dirty="0"/>
                  <a:t>in </a:t>
                </a:r>
                <a:r>
                  <a:rPr lang="en-US" dirty="0" smtClean="0"/>
                  <a:t>isolation</a:t>
                </a:r>
              </a:p>
              <a:p>
                <a:pPr lvl="1"/>
                <a14:m>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𝑖</m:t>
                        </m:r>
                      </m:sub>
                    </m:sSub>
                  </m:oMath>
                </a14:m>
                <a:r>
                  <a:rPr lang="en-US" dirty="0" smtClean="0"/>
                  <a:t>: Period</a:t>
                </a:r>
              </a:p>
              <a:p>
                <a:pPr lvl="1"/>
                <a14:m>
                  <m:oMath xmlns:m="http://schemas.openxmlformats.org/officeDocument/2006/math">
                    <m:sSub>
                      <m:sSubPr>
                        <m:ctrlPr>
                          <a:rPr lang="en-US" b="0" i="1" smtClean="0">
                            <a:latin typeface="Cambria Math"/>
                          </a:rPr>
                        </m:ctrlPr>
                      </m:sSubPr>
                      <m:e>
                        <m:r>
                          <a:rPr lang="en-US" b="0" i="1" smtClean="0">
                            <a:latin typeface="Cambria Math"/>
                          </a:rPr>
                          <m:t>𝐷</m:t>
                        </m:r>
                      </m:e>
                      <m:sub>
                        <m:r>
                          <a:rPr lang="en-US" b="0" i="1" smtClean="0">
                            <a:latin typeface="Cambria Math"/>
                          </a:rPr>
                          <m:t>𝑖</m:t>
                        </m:r>
                      </m:sub>
                    </m:sSub>
                  </m:oMath>
                </a14:m>
                <a:r>
                  <a:rPr lang="en-US" dirty="0" smtClean="0"/>
                  <a:t>: Relative deadline</a:t>
                </a:r>
              </a:p>
              <a:p>
                <a:pPr lvl="1"/>
                <a14:m>
                  <m:oMath xmlns:m="http://schemas.openxmlformats.org/officeDocument/2006/math">
                    <m:sSub>
                      <m:sSubPr>
                        <m:ctrlPr>
                          <a:rPr lang="en-US" i="1" smtClean="0">
                            <a:latin typeface="Cambria Math"/>
                          </a:rPr>
                        </m:ctrlPr>
                      </m:sSubPr>
                      <m:e>
                        <m:r>
                          <a:rPr lang="en-US" b="0" i="1" smtClean="0">
                            <a:latin typeface="Cambria Math"/>
                          </a:rPr>
                          <m:t>𝐻</m:t>
                        </m:r>
                      </m:e>
                      <m:sub>
                        <m:r>
                          <a:rPr lang="en-US" i="1">
                            <a:latin typeface="Cambria Math"/>
                          </a:rPr>
                          <m:t>𝑖</m:t>
                        </m:r>
                      </m:sub>
                    </m:sSub>
                  </m:oMath>
                </a14:m>
                <a:r>
                  <a:rPr lang="en-US" dirty="0"/>
                  <a:t>: </a:t>
                </a:r>
                <a:r>
                  <a:rPr lang="en-US" dirty="0" smtClean="0"/>
                  <a:t>Maximum DRAM </a:t>
                </a:r>
                <a:r>
                  <a:rPr lang="en-US" dirty="0"/>
                  <a:t>requests generated </a:t>
                </a:r>
                <a:r>
                  <a:rPr lang="en-US" dirty="0" smtClean="0"/>
                  <a:t>by any </a:t>
                </a:r>
                <a:r>
                  <a:rPr lang="en-US" dirty="0"/>
                  <a:t>job </a:t>
                </a:r>
                <a:r>
                  <a:rPr lang="en-US" dirty="0" smtClean="0"/>
                  <a:t>of </a:t>
                </a:r>
                <a14:m>
                  <m:oMath xmlns:m="http://schemas.openxmlformats.org/officeDocument/2006/math">
                    <m:sSub>
                      <m:sSubPr>
                        <m:ctrlPr>
                          <a:rPr lang="en-US" i="1">
                            <a:latin typeface="Cambria Math"/>
                          </a:rPr>
                        </m:ctrlPr>
                      </m:sSubPr>
                      <m:e>
                        <m:r>
                          <a:rPr lang="en-US" i="1">
                            <a:latin typeface="Cambria Math"/>
                          </a:rPr>
                          <m:t>𝜏</m:t>
                        </m:r>
                      </m:e>
                      <m:sub>
                        <m:r>
                          <a:rPr lang="en-US" i="1">
                            <a:latin typeface="Cambria Math"/>
                          </a:rPr>
                          <m:t>𝑖</m:t>
                        </m:r>
                      </m:sub>
                    </m:sSub>
                  </m:oMath>
                </a14:m>
                <a:endParaRPr lang="en-US" dirty="0" smtClean="0"/>
              </a:p>
              <a:p>
                <a:pPr lvl="2"/>
                <a:r>
                  <a:rPr lang="en-US" dirty="0" smtClean="0">
                    <a:solidFill>
                      <a:srgbClr val="0070C0"/>
                    </a:solidFill>
                  </a:rPr>
                  <a:t>No </a:t>
                </a:r>
                <a:r>
                  <a:rPr lang="en-US" dirty="0">
                    <a:solidFill>
                      <a:srgbClr val="0070C0"/>
                    </a:solidFill>
                  </a:rPr>
                  <a:t>assumptions </a:t>
                </a:r>
                <a:r>
                  <a:rPr lang="en-US" dirty="0" smtClean="0">
                    <a:solidFill>
                      <a:srgbClr val="0070C0"/>
                    </a:solidFill>
                  </a:rPr>
                  <a:t>on </a:t>
                </a:r>
                <a:r>
                  <a:rPr lang="en-US" dirty="0">
                    <a:solidFill>
                      <a:srgbClr val="0070C0"/>
                    </a:solidFill>
                  </a:rPr>
                  <a:t>the memory </a:t>
                </a:r>
                <a:r>
                  <a:rPr lang="en-US" dirty="0" smtClean="0">
                    <a:solidFill>
                      <a:srgbClr val="0070C0"/>
                    </a:solidFill>
                  </a:rPr>
                  <a:t>access pattern</a:t>
                </a:r>
                <a:r>
                  <a:rPr lang="en-US" dirty="0" smtClean="0"/>
                  <a:t> (i.e., access rate)</a:t>
                </a:r>
              </a:p>
              <a:p>
                <a:pPr>
                  <a:spcBef>
                    <a:spcPts val="1200"/>
                  </a:spcBef>
                </a:pPr>
                <a:r>
                  <a:rPr lang="en-US" sz="2200" b="1" dirty="0"/>
                  <a:t>Partitioned fixed-priority preemptive </a:t>
                </a:r>
                <a:r>
                  <a:rPr lang="en-US" sz="2200" b="1" dirty="0" smtClean="0"/>
                  <a:t>task scheduling</a:t>
                </a:r>
                <a:endParaRPr lang="en-US" sz="2200" b="1" dirty="0" smtClean="0"/>
              </a:p>
              <a:p>
                <a:pPr>
                  <a:spcBef>
                    <a:spcPts val="1200"/>
                  </a:spcBef>
                </a:pPr>
                <a:r>
                  <a:rPr lang="en-US" sz="2200" b="1" dirty="0" smtClean="0"/>
                  <a:t>DDR SDRAM main memory system</a:t>
                </a:r>
              </a:p>
              <a:p>
                <a:pPr lvl="1"/>
                <a:r>
                  <a:rPr lang="en-US" sz="1800" dirty="0" smtClean="0"/>
                  <a:t>Software DRAM bank partitioning is used</a:t>
                </a:r>
              </a:p>
              <a:p>
                <a:pPr>
                  <a:spcBef>
                    <a:spcPts val="1200"/>
                  </a:spcBef>
                </a:pPr>
                <a:r>
                  <a:rPr lang="en-US" sz="2200" b="1" dirty="0" smtClean="0"/>
                  <a:t>No cache interference </a:t>
                </a:r>
                <a:endParaRPr lang="en-US" sz="2200" b="1" dirty="0"/>
              </a:p>
            </p:txBody>
          </p:sp>
        </mc:Choice>
        <mc:Fallback>
          <p:sp>
            <p:nvSpPr>
              <p:cNvPr id="4" name="Content Placeholder 3"/>
              <p:cNvSpPr>
                <a:spLocks noGrp="1" noRot="1" noChangeAspect="1" noMove="1" noResize="1" noEditPoints="1" noAdjustHandles="1" noChangeArrowheads="1" noChangeShapeType="1" noTextEdit="1"/>
              </p:cNvSpPr>
              <p:nvPr>
                <p:ph sz="quarter" idx="11"/>
              </p:nvPr>
            </p:nvSpPr>
            <p:spPr>
              <a:blipFill rotWithShape="1">
                <a:blip r:embed="rId3"/>
                <a:stretch>
                  <a:fillRect l="-857" t="-649"/>
                </a:stretch>
              </a:blipFill>
            </p:spPr>
            <p:txBody>
              <a:bodyPr/>
              <a:lstStyle/>
              <a:p>
                <a:r>
                  <a:rPr lang="en-US">
                    <a:noFill/>
                  </a:rPr>
                  <a:t> </a:t>
                </a:r>
              </a:p>
            </p:txBody>
          </p:sp>
        </mc:Fallback>
      </mc:AlternateContent>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4"/>
          </p:nvPr>
        </p:nvSpPr>
        <p:spPr/>
        <p:txBody>
          <a:bodyPr/>
          <a:lstStyle/>
          <a:p>
            <a:fld id="{C0D40C1D-E4C1-4F5F-9F40-BC819FDA4D87}" type="slidenum">
              <a:rPr lang="en-US" smtClean="0"/>
              <a:pPr/>
              <a:t>15</a:t>
            </a:fld>
            <a:r>
              <a:rPr lang="en-US" smtClean="0"/>
              <a:t>/25</a:t>
            </a:r>
            <a:endParaRPr lang="en-US" dirty="0"/>
          </a:p>
        </p:txBody>
      </p:sp>
    </p:spTree>
    <p:extLst>
      <p:ext uri="{BB962C8B-B14F-4D97-AF65-F5344CB8AC3E}">
        <p14:creationId xmlns:p14="http://schemas.microsoft.com/office/powerpoint/2010/main" val="117469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Memory Interference Delay</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2"/>
          <p:cNvSpPr/>
          <p:nvPr/>
        </p:nvSpPr>
        <p:spPr bwMode="auto">
          <a:xfrm>
            <a:off x="985835" y="2190750"/>
            <a:ext cx="2986089" cy="1304925"/>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US" dirty="0" smtClean="0">
                <a:latin typeface="+mj-lt"/>
              </a:rPr>
              <a:t>1. </a:t>
            </a:r>
            <a:r>
              <a:rPr lang="en-US" dirty="0">
                <a:latin typeface="+mj-lt"/>
              </a:rPr>
              <a:t>Request-Driven Bounding</a:t>
            </a:r>
          </a:p>
        </p:txBody>
      </p:sp>
      <p:sp>
        <p:nvSpPr>
          <p:cNvPr id="9" name="Rounded Rectangle 8"/>
          <p:cNvSpPr/>
          <p:nvPr/>
        </p:nvSpPr>
        <p:spPr bwMode="auto">
          <a:xfrm>
            <a:off x="5053009" y="2190749"/>
            <a:ext cx="2986089" cy="1304925"/>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US" dirty="0" smtClean="0">
                <a:latin typeface="+mj-lt"/>
              </a:rPr>
              <a:t>2. </a:t>
            </a:r>
            <a:r>
              <a:rPr lang="en-US" dirty="0">
                <a:latin typeface="+mj-lt"/>
              </a:rPr>
              <a:t>Job-Driven Bounding</a:t>
            </a:r>
          </a:p>
        </p:txBody>
      </p:sp>
      <p:sp>
        <p:nvSpPr>
          <p:cNvPr id="10" name="Rounded Rectangle 9"/>
          <p:cNvSpPr/>
          <p:nvPr/>
        </p:nvSpPr>
        <p:spPr bwMode="auto">
          <a:xfrm>
            <a:off x="2693190" y="4362450"/>
            <a:ext cx="3748088" cy="1171574"/>
          </a:xfrm>
          <a:prstGeom prst="round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mj-lt"/>
              </a:rPr>
              <a:t>Response-Time Based Schedulability Analysis </a:t>
            </a:r>
            <a:endParaRPr kumimoji="0" lang="en-US" sz="2400" b="0" i="0" u="none" strike="noStrike" cap="none" normalizeH="0" baseline="0" dirty="0" smtClean="0">
              <a:ln>
                <a:noFill/>
              </a:ln>
              <a:solidFill>
                <a:schemeClr val="bg1"/>
              </a:solidFill>
              <a:effectLst/>
              <a:latin typeface="+mj-lt"/>
            </a:endParaRPr>
          </a:p>
        </p:txBody>
      </p:sp>
      <p:cxnSp>
        <p:nvCxnSpPr>
          <p:cNvPr id="6" name="Straight Arrow Connector 5"/>
          <p:cNvCxnSpPr/>
          <p:nvPr/>
        </p:nvCxnSpPr>
        <p:spPr bwMode="auto">
          <a:xfrm>
            <a:off x="2952750" y="3495675"/>
            <a:ext cx="1019174" cy="79057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4962525" y="3495675"/>
            <a:ext cx="1171575" cy="79057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 name="Slide Number Placeholder 3"/>
          <p:cNvSpPr>
            <a:spLocks noGrp="1"/>
          </p:cNvSpPr>
          <p:nvPr>
            <p:ph type="sldNum" sz="quarter" idx="4"/>
          </p:nvPr>
        </p:nvSpPr>
        <p:spPr/>
        <p:txBody>
          <a:bodyPr/>
          <a:lstStyle/>
          <a:p>
            <a:fld id="{C0D40C1D-E4C1-4F5F-9F40-BC819FDA4D87}" type="slidenum">
              <a:rPr lang="en-US" smtClean="0"/>
              <a:pPr/>
              <a:t>16</a:t>
            </a:fld>
            <a:r>
              <a:rPr lang="en-US" smtClean="0"/>
              <a:t>/25</a:t>
            </a:r>
            <a:endParaRPr lang="en-US" dirty="0"/>
          </a:p>
        </p:txBody>
      </p:sp>
    </p:spTree>
    <p:extLst>
      <p:ext uri="{BB962C8B-B14F-4D97-AF65-F5344CB8AC3E}">
        <p14:creationId xmlns:p14="http://schemas.microsoft.com/office/powerpoint/2010/main" val="388783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Request-Driven (RD</a:t>
            </a:r>
            <a:r>
              <a:rPr lang="en-US" dirty="0" smtClean="0"/>
              <a:t>) Approach</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quarter" idx="11"/>
              </p:nvPr>
            </p:nvSpPr>
            <p:spPr>
              <a:xfrm>
                <a:off x="364650" y="1405306"/>
                <a:ext cx="8651163" cy="4703446"/>
              </a:xfrm>
            </p:spPr>
            <p:txBody>
              <a:bodyPr/>
              <a:lstStyle/>
              <a:p>
                <a:r>
                  <a:rPr lang="en-US" sz="2000" dirty="0" smtClean="0"/>
                  <a:t>Focuses on          # </a:t>
                </a:r>
                <a:r>
                  <a:rPr lang="en-US" sz="2000" dirty="0"/>
                  <a:t>of memory requests generated by task itself </a:t>
                </a:r>
                <a:r>
                  <a:rPr lang="en-US" sz="2000" dirty="0" smtClean="0"/>
                  <a:t>(</a:t>
                </a:r>
                <a14:m>
                  <m:oMath xmlns:m="http://schemas.openxmlformats.org/officeDocument/2006/math">
                    <m:sSub>
                      <m:sSubPr>
                        <m:ctrlPr>
                          <a:rPr lang="en-US" sz="2000" b="0" i="1" smtClean="0">
                            <a:latin typeface="Cambria Math"/>
                          </a:rPr>
                        </m:ctrlPr>
                      </m:sSubPr>
                      <m:e>
                        <m:r>
                          <a:rPr lang="en-US" sz="2000" b="0" i="1" smtClean="0">
                            <a:latin typeface="Cambria Math"/>
                          </a:rPr>
                          <m:t>𝐻</m:t>
                        </m:r>
                      </m:e>
                      <m:sub>
                        <m:r>
                          <a:rPr lang="en-US" sz="2000" b="0" i="1" smtClean="0">
                            <a:latin typeface="Cambria Math"/>
                          </a:rPr>
                          <m:t>𝑖</m:t>
                        </m:r>
                      </m:sub>
                    </m:sSub>
                  </m:oMath>
                </a14:m>
                <a:r>
                  <a:rPr lang="en-US" sz="2000" dirty="0" smtClean="0"/>
                  <a:t>)</a:t>
                </a:r>
                <a:endParaRPr lang="en-US" sz="2000" dirty="0"/>
              </a:p>
              <a:p>
                <a:pPr marL="0" indent="0">
                  <a:buNone/>
                </a:pPr>
                <a:r>
                  <a:rPr lang="en-US" sz="2000" dirty="0" smtClean="0"/>
                  <a:t>                                 Maximum </a:t>
                </a:r>
                <a:r>
                  <a:rPr lang="en-US" sz="2000" dirty="0"/>
                  <a:t>delay imposed on each request </a:t>
                </a:r>
                <a:endParaRPr lang="en-US" sz="1800" b="0" dirty="0" smtClean="0"/>
              </a:p>
              <a:p>
                <a:endParaRPr lang="en-US" sz="2200" dirty="0" smtClean="0"/>
              </a:p>
              <a:p>
                <a:endParaRPr lang="en-US" sz="1800" dirty="0" smtClean="0"/>
              </a:p>
              <a:p>
                <a:pPr lvl="1"/>
                <a:endParaRPr lang="en-US" sz="1800" dirty="0" smtClean="0"/>
              </a:p>
              <a:p>
                <a:pPr lvl="1"/>
                <a:endParaRPr lang="en-US" sz="1800" dirty="0" smtClean="0"/>
              </a:p>
              <a:p>
                <a:pPr lvl="1"/>
                <a:endParaRPr lang="en-US" sz="1800" dirty="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a:p>
              <a:p>
                <a:r>
                  <a:rPr lang="en-US" sz="2000" b="1" dirty="0"/>
                  <a:t>Total interference delay </a:t>
                </a:r>
                <a14:m>
                  <m:oMath xmlns:m="http://schemas.openxmlformats.org/officeDocument/2006/math">
                    <m:r>
                      <a:rPr lang="en-US" sz="2000">
                        <a:latin typeface="Cambria Math"/>
                      </a:rPr>
                      <m:t>=</m:t>
                    </m:r>
                    <m:sSub>
                      <m:sSubPr>
                        <m:ctrlPr>
                          <a:rPr lang="en-US" sz="2000" i="1">
                            <a:latin typeface="Cambria Math"/>
                          </a:rPr>
                        </m:ctrlPr>
                      </m:sSubPr>
                      <m:e>
                        <m:r>
                          <a:rPr lang="en-US" sz="2000" i="1">
                            <a:latin typeface="Cambria Math"/>
                          </a:rPr>
                          <m:t>𝐻</m:t>
                        </m:r>
                      </m:e>
                      <m:sub>
                        <m:r>
                          <a:rPr lang="en-US" sz="2000" i="1">
                            <a:latin typeface="Cambria Math"/>
                          </a:rPr>
                          <m:t>𝑖</m:t>
                        </m:r>
                      </m:sub>
                    </m:sSub>
                    <m:r>
                      <a:rPr lang="en-US" sz="2000" i="1">
                        <a:latin typeface="Cambria Math"/>
                      </a:rPr>
                      <m:t>×</m:t>
                    </m:r>
                    <m:r>
                      <m:rPr>
                        <m:nor/>
                      </m:rPr>
                      <a:rPr lang="en-US" sz="2000" b="0" i="0" smtClean="0">
                        <a:latin typeface="Cambria Math"/>
                      </a:rPr>
                      <m:t>(</m:t>
                    </m:r>
                    <m:r>
                      <m:rPr>
                        <m:nor/>
                      </m:rPr>
                      <a:rPr lang="en-US" sz="2000" b="0" i="0" smtClean="0">
                        <a:latin typeface="Cambria Math"/>
                      </a:rPr>
                      <m:t>per</m:t>
                    </m:r>
                    <m:r>
                      <m:rPr>
                        <m:nor/>
                      </m:rPr>
                      <a:rPr lang="en-US" sz="2000" b="0" i="0" smtClean="0">
                        <a:latin typeface="Cambria Math"/>
                      </a:rPr>
                      <m:t>−</m:t>
                    </m:r>
                    <m:r>
                      <m:rPr>
                        <m:nor/>
                      </m:rPr>
                      <a:rPr lang="en-US" sz="2000" b="0" i="0" smtClean="0">
                        <a:latin typeface="Cambria Math"/>
                      </a:rPr>
                      <m:t>request</m:t>
                    </m:r>
                    <m:r>
                      <m:rPr>
                        <m:nor/>
                      </m:rPr>
                      <a:rPr lang="en-US" sz="2000" b="0" i="0" smtClean="0">
                        <a:latin typeface="Cambria Math"/>
                      </a:rPr>
                      <m:t> </m:t>
                    </m:r>
                    <m:r>
                      <m:rPr>
                        <m:nor/>
                      </m:rPr>
                      <a:rPr lang="en-US" sz="2000" b="0" i="0" smtClean="0">
                        <a:latin typeface="Cambria Math"/>
                      </a:rPr>
                      <m:t>interference</m:t>
                    </m:r>
                    <m:r>
                      <m:rPr>
                        <m:nor/>
                      </m:rPr>
                      <a:rPr lang="en-US" sz="2000" b="0" i="0" smtClean="0">
                        <a:latin typeface="Cambria Math"/>
                      </a:rPr>
                      <m:t> </m:t>
                    </m:r>
                    <m:r>
                      <m:rPr>
                        <m:nor/>
                      </m:rPr>
                      <a:rPr lang="en-US" sz="2000" b="0" i="0" smtClean="0">
                        <a:latin typeface="Cambria Math"/>
                      </a:rPr>
                      <m:t>delay</m:t>
                    </m:r>
                    <m:r>
                      <m:rPr>
                        <m:nor/>
                      </m:rPr>
                      <a:rPr lang="en-US" sz="2000" b="0" i="0" smtClean="0">
                        <a:latin typeface="Cambria Math"/>
                      </a:rPr>
                      <m:t>)</m:t>
                    </m:r>
                  </m:oMath>
                </a14:m>
                <a:endParaRPr lang="en-US" sz="2200" dirty="0" smtClean="0"/>
              </a:p>
              <a:p>
                <a:endParaRPr lang="en-US" sz="2200" dirty="0"/>
              </a:p>
            </p:txBody>
          </p:sp>
        </mc:Choice>
        <mc:Fallback>
          <p:sp>
            <p:nvSpPr>
              <p:cNvPr id="4" name="Content Placeholder 3"/>
              <p:cNvSpPr>
                <a:spLocks noGrp="1" noRot="1" noChangeAspect="1" noMove="1" noResize="1" noEditPoints="1" noAdjustHandles="1" noChangeArrowheads="1" noChangeShapeType="1" noTextEdit="1"/>
              </p:cNvSpPr>
              <p:nvPr>
                <p:ph sz="quarter" idx="11"/>
              </p:nvPr>
            </p:nvSpPr>
            <p:spPr>
              <a:xfrm>
                <a:off x="364650" y="1405306"/>
                <a:ext cx="8651163" cy="4703446"/>
              </a:xfrm>
              <a:blipFill rotWithShape="1">
                <a:blip r:embed="rId3"/>
                <a:stretch>
                  <a:fillRect l="-634" t="-519"/>
                </a:stretch>
              </a:blipFill>
            </p:spPr>
            <p:txBody>
              <a:bodyPr/>
              <a:lstStyle/>
              <a:p>
                <a:r>
                  <a:rPr lang="en-US">
                    <a:noFill/>
                  </a:rPr>
                  <a:t> </a:t>
                </a:r>
              </a:p>
            </p:txBody>
          </p:sp>
        </mc:Fallback>
      </mc:AlternateContent>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5" name="Group 84"/>
          <p:cNvGrpSpPr/>
          <p:nvPr/>
        </p:nvGrpSpPr>
        <p:grpSpPr>
          <a:xfrm>
            <a:off x="2228850" y="1590674"/>
            <a:ext cx="400050" cy="390525"/>
            <a:chOff x="2419350" y="1590675"/>
            <a:chExt cx="533400" cy="304800"/>
          </a:xfrm>
        </p:grpSpPr>
        <p:cxnSp>
          <p:nvCxnSpPr>
            <p:cNvPr id="86" name="Straight Connector 85"/>
            <p:cNvCxnSpPr/>
            <p:nvPr/>
          </p:nvCxnSpPr>
          <p:spPr bwMode="auto">
            <a:xfrm>
              <a:off x="2419350" y="1590675"/>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2686050" y="1590675"/>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2686050" y="1895475"/>
              <a:ext cx="2667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p:cNvSpPr/>
          <p:nvPr/>
        </p:nvSpPr>
        <p:spPr>
          <a:xfrm>
            <a:off x="3178812" y="2188656"/>
            <a:ext cx="5146038" cy="584775"/>
          </a:xfrm>
          <a:prstGeom prst="rect">
            <a:avLst/>
          </a:prstGeom>
          <a:ln>
            <a:noFill/>
          </a:ln>
        </p:spPr>
        <p:txBody>
          <a:bodyPr wrap="square">
            <a:spAutoFit/>
          </a:bodyPr>
          <a:lstStyle/>
          <a:p>
            <a:pPr marL="285750" indent="-285750">
              <a:buFont typeface="Arial" pitchFamily="34" charset="0"/>
              <a:buChar char="•"/>
            </a:pPr>
            <a:r>
              <a:rPr lang="en-US" sz="1600" dirty="0" smtClean="0">
                <a:latin typeface="+mj-lt"/>
              </a:rPr>
              <a:t>Bounded by using </a:t>
            </a:r>
            <a:r>
              <a:rPr lang="en-US" sz="1600" dirty="0" smtClean="0">
                <a:solidFill>
                  <a:srgbClr val="0070C0"/>
                </a:solidFill>
                <a:latin typeface="+mj-lt"/>
              </a:rPr>
              <a:t>DRAM and CPU core </a:t>
            </a:r>
            <a:r>
              <a:rPr lang="en-US" sz="1600" dirty="0" err="1" smtClean="0">
                <a:solidFill>
                  <a:srgbClr val="0070C0"/>
                </a:solidFill>
                <a:latin typeface="+mj-lt"/>
              </a:rPr>
              <a:t>params</a:t>
            </a:r>
            <a:endParaRPr lang="en-US" sz="1600" dirty="0" smtClean="0">
              <a:solidFill>
                <a:srgbClr val="0070C0"/>
              </a:solidFill>
              <a:latin typeface="+mj-lt"/>
            </a:endParaRPr>
          </a:p>
          <a:p>
            <a:pPr marL="285750" indent="-285750">
              <a:buFont typeface="Arial" pitchFamily="34" charset="0"/>
              <a:buChar char="•"/>
            </a:pPr>
            <a:r>
              <a:rPr lang="en-US" sz="1600" i="1" dirty="0" smtClean="0">
                <a:solidFill>
                  <a:srgbClr val="C00000"/>
                </a:solidFill>
                <a:latin typeface="+mj-lt"/>
              </a:rPr>
              <a:t>Not</a:t>
            </a:r>
            <a:r>
              <a:rPr lang="en-US" sz="1600" dirty="0" smtClean="0">
                <a:latin typeface="+mj-lt"/>
              </a:rPr>
              <a:t> by using task </a:t>
            </a:r>
            <a:r>
              <a:rPr lang="en-US" sz="1600" dirty="0" err="1" smtClean="0">
                <a:latin typeface="+mj-lt"/>
              </a:rPr>
              <a:t>params</a:t>
            </a:r>
            <a:r>
              <a:rPr lang="en-US" sz="1600" dirty="0" smtClean="0">
                <a:latin typeface="+mj-lt"/>
              </a:rPr>
              <a:t> of other tasks </a:t>
            </a:r>
            <a:endParaRPr lang="en-US" sz="1600" dirty="0">
              <a:latin typeface="+mj-lt"/>
            </a:endParaRPr>
          </a:p>
        </p:txBody>
      </p:sp>
      <p:grpSp>
        <p:nvGrpSpPr>
          <p:cNvPr id="110" name="Group 109"/>
          <p:cNvGrpSpPr/>
          <p:nvPr/>
        </p:nvGrpSpPr>
        <p:grpSpPr>
          <a:xfrm>
            <a:off x="2752723" y="2121981"/>
            <a:ext cx="4762501" cy="278607"/>
            <a:chOff x="2419350" y="1579886"/>
            <a:chExt cx="9744810" cy="315589"/>
          </a:xfrm>
        </p:grpSpPr>
        <p:cxnSp>
          <p:nvCxnSpPr>
            <p:cNvPr id="112" name="Straight Connector 111"/>
            <p:cNvCxnSpPr/>
            <p:nvPr/>
          </p:nvCxnSpPr>
          <p:spPr bwMode="auto">
            <a:xfrm>
              <a:off x="2419350" y="1579886"/>
              <a:ext cx="97448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2686050" y="1590675"/>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a:off x="2686050" y="1895475"/>
              <a:ext cx="483653"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grpSp>
      <p:sp>
        <p:nvSpPr>
          <p:cNvPr id="19" name="Rectangle 18"/>
          <p:cNvSpPr/>
          <p:nvPr/>
        </p:nvSpPr>
        <p:spPr bwMode="auto">
          <a:xfrm>
            <a:off x="808037" y="3008051"/>
            <a:ext cx="1554163" cy="967712"/>
          </a:xfrm>
          <a:prstGeom prst="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a:r>
              <a:rPr lang="en-US" sz="2000" dirty="0" smtClean="0">
                <a:solidFill>
                  <a:schemeClr val="bg1"/>
                </a:solidFill>
              </a:rPr>
              <a:t>Per-request interference delay</a:t>
            </a:r>
            <a:endParaRPr kumimoji="0" lang="en-US" sz="2000" b="0" i="0" u="none" strike="noStrike" cap="none" normalizeH="0" baseline="0" dirty="0" smtClean="0">
              <a:ln>
                <a:noFill/>
              </a:ln>
              <a:solidFill>
                <a:schemeClr val="bg1"/>
              </a:solidFill>
              <a:effectLst/>
              <a:latin typeface="+mj-lt"/>
            </a:endParaRPr>
          </a:p>
        </p:txBody>
      </p:sp>
      <mc:AlternateContent xmlns:mc="http://schemas.openxmlformats.org/markup-compatibility/2006" xmlns:a14="http://schemas.microsoft.com/office/drawing/2010/main">
        <mc:Choice Requires="a14">
          <p:sp>
            <p:nvSpPr>
              <p:cNvPr id="28" name="Rectangle 27"/>
              <p:cNvSpPr/>
              <p:nvPr/>
            </p:nvSpPr>
            <p:spPr>
              <a:xfrm>
                <a:off x="3109912" y="2947063"/>
                <a:ext cx="5214938" cy="2376035"/>
              </a:xfrm>
              <a:prstGeom prst="rect">
                <a:avLst/>
              </a:prstGeom>
            </p:spPr>
            <p:txBody>
              <a:bodyPr wrap="square">
                <a:spAutoFit/>
              </a:bodyPr>
              <a:lstStyle/>
              <a:p>
                <a:pPr marL="182880" lvl="0" indent="-182880">
                  <a:spcBef>
                    <a:spcPct val="20000"/>
                  </a:spcBef>
                  <a:buFontTx/>
                  <a:buChar char="•"/>
                </a:pPr>
                <a:r>
                  <a:rPr lang="en-US" sz="2000" b="1" dirty="0" smtClean="0">
                    <a:solidFill>
                      <a:prstClr val="black"/>
                    </a:solidFill>
                    <a:latin typeface="Arial"/>
                  </a:rPr>
                  <a:t>Intra-bank </a:t>
                </a:r>
                <a:r>
                  <a:rPr lang="en-US" sz="2000" b="1" dirty="0">
                    <a:solidFill>
                      <a:prstClr val="black"/>
                    </a:solidFill>
                    <a:latin typeface="Arial"/>
                  </a:rPr>
                  <a:t>interference delay</a:t>
                </a:r>
              </a:p>
              <a:p>
                <a:pPr marL="548640" lvl="1" indent="-285750">
                  <a:spcBef>
                    <a:spcPct val="20000"/>
                  </a:spcBef>
                  <a:buFontTx/>
                  <a:buChar char="–"/>
                </a:pPr>
                <a:r>
                  <a:rPr lang="en-US" sz="1800" dirty="0">
                    <a:solidFill>
                      <a:prstClr val="black"/>
                    </a:solidFill>
                    <a:latin typeface="Arial"/>
                  </a:rPr>
                  <a:t>Bank-level timing constraints </a:t>
                </a:r>
              </a:p>
              <a:p>
                <a:pPr marL="548640" lvl="1" indent="-285750">
                  <a:spcBef>
                    <a:spcPct val="20000"/>
                  </a:spcBef>
                  <a:buFontTx/>
                  <a:buChar char="–"/>
                </a:pPr>
                <a:r>
                  <a:rPr lang="en-US" sz="1800" dirty="0">
                    <a:solidFill>
                      <a:schemeClr val="accent6">
                        <a:lumMod val="75000"/>
                      </a:schemeClr>
                    </a:solidFill>
                    <a:latin typeface="Arial"/>
                  </a:rPr>
                  <a:t>Re-ordering effect </a:t>
                </a:r>
                <a:r>
                  <a:rPr lang="en-US" sz="1800" dirty="0" smtClean="0">
                    <a:solidFill>
                      <a:prstClr val="black"/>
                    </a:solidFill>
                    <a:latin typeface="Arial"/>
                  </a:rPr>
                  <a:t>(</a:t>
                </a:r>
                <a:r>
                  <a:rPr lang="en-US" sz="1800" dirty="0">
                    <a:solidFill>
                      <a:prstClr val="black"/>
                    </a:solidFill>
                    <a:latin typeface="Arial"/>
                  </a:rPr>
                  <a:t>consecutive row-hits)</a:t>
                </a:r>
              </a:p>
              <a:p>
                <a:pPr marL="548640" lvl="1" indent="-285750">
                  <a:spcBef>
                    <a:spcPct val="20000"/>
                  </a:spcBef>
                  <a:buFontTx/>
                  <a:buChar char="–"/>
                </a:pPr>
                <a:r>
                  <a:rPr lang="en-US" sz="1800" dirty="0">
                    <a:solidFill>
                      <a:prstClr val="black"/>
                    </a:solidFill>
                    <a:latin typeface="Arial"/>
                  </a:rPr>
                  <a:t>Zero, if </a:t>
                </a:r>
                <a14:m>
                  <m:oMath xmlns:m="http://schemas.openxmlformats.org/officeDocument/2006/math">
                    <m:sSub>
                      <m:sSubPr>
                        <m:ctrlPr>
                          <a:rPr lang="en-US" sz="1800" i="1">
                            <a:solidFill>
                              <a:prstClr val="black"/>
                            </a:solidFill>
                            <a:latin typeface="Cambria Math"/>
                          </a:rPr>
                        </m:ctrlPr>
                      </m:sSubPr>
                      <m:e>
                        <m:r>
                          <a:rPr lang="en-US" sz="1800">
                            <a:solidFill>
                              <a:prstClr val="black"/>
                            </a:solidFill>
                            <a:latin typeface="Cambria Math"/>
                          </a:rPr>
                          <m:t>𝜏</m:t>
                        </m:r>
                      </m:e>
                      <m:sub>
                        <m:r>
                          <a:rPr lang="en-US" sz="1800">
                            <a:solidFill>
                              <a:prstClr val="black"/>
                            </a:solidFill>
                            <a:latin typeface="Cambria Math"/>
                          </a:rPr>
                          <m:t>𝑖</m:t>
                        </m:r>
                      </m:sub>
                    </m:sSub>
                  </m:oMath>
                </a14:m>
                <a:r>
                  <a:rPr lang="en-US" sz="1800" dirty="0">
                    <a:solidFill>
                      <a:prstClr val="black"/>
                    </a:solidFill>
                    <a:latin typeface="Arial"/>
                  </a:rPr>
                  <a:t> does not share </a:t>
                </a:r>
                <a:r>
                  <a:rPr lang="en-US" sz="1800" dirty="0" smtClean="0">
                    <a:solidFill>
                      <a:prstClr val="black"/>
                    </a:solidFill>
                    <a:latin typeface="Arial"/>
                  </a:rPr>
                  <a:t>bank partitions </a:t>
                </a:r>
                <a:br>
                  <a:rPr lang="en-US" sz="1800" dirty="0" smtClean="0">
                    <a:solidFill>
                      <a:prstClr val="black"/>
                    </a:solidFill>
                    <a:latin typeface="Arial"/>
                  </a:rPr>
                </a:br>
                <a:r>
                  <a:rPr lang="en-US" sz="1800" dirty="0" smtClean="0">
                    <a:solidFill>
                      <a:prstClr val="black"/>
                    </a:solidFill>
                    <a:latin typeface="Arial"/>
                  </a:rPr>
                  <a:t>with </a:t>
                </a:r>
                <a:r>
                  <a:rPr lang="en-US" sz="1800" dirty="0">
                    <a:solidFill>
                      <a:prstClr val="black"/>
                    </a:solidFill>
                    <a:latin typeface="Arial"/>
                  </a:rPr>
                  <a:t>tasks </a:t>
                </a:r>
                <a:r>
                  <a:rPr lang="en-US" sz="1800" dirty="0" smtClean="0">
                    <a:solidFill>
                      <a:prstClr val="black"/>
                    </a:solidFill>
                    <a:latin typeface="Arial"/>
                  </a:rPr>
                  <a:t>on </a:t>
                </a:r>
                <a:r>
                  <a:rPr lang="en-US" sz="1800" dirty="0">
                    <a:solidFill>
                      <a:prstClr val="black"/>
                    </a:solidFill>
                    <a:latin typeface="Arial"/>
                  </a:rPr>
                  <a:t>other </a:t>
                </a:r>
                <a:r>
                  <a:rPr lang="en-US" sz="1800" dirty="0" smtClean="0">
                    <a:solidFill>
                      <a:prstClr val="black"/>
                    </a:solidFill>
                    <a:latin typeface="Arial"/>
                  </a:rPr>
                  <a:t>cores</a:t>
                </a:r>
              </a:p>
              <a:p>
                <a:pPr marL="182880" lvl="0" indent="-182880">
                  <a:spcBef>
                    <a:spcPct val="20000"/>
                  </a:spcBef>
                  <a:buFontTx/>
                  <a:buChar char="•"/>
                </a:pPr>
                <a:r>
                  <a:rPr lang="en-US" sz="2000" b="1" dirty="0">
                    <a:solidFill>
                      <a:prstClr val="black"/>
                    </a:solidFill>
                    <a:latin typeface="Arial"/>
                  </a:rPr>
                  <a:t>Inter-bank interference delay</a:t>
                </a:r>
              </a:p>
              <a:p>
                <a:pPr marL="548640" lvl="1" indent="-285750">
                  <a:spcBef>
                    <a:spcPct val="20000"/>
                  </a:spcBef>
                  <a:buFontTx/>
                  <a:buChar char="–"/>
                </a:pPr>
                <a:r>
                  <a:rPr lang="en-US" sz="1800" dirty="0">
                    <a:solidFill>
                      <a:prstClr val="black"/>
                    </a:solidFill>
                    <a:latin typeface="Arial"/>
                  </a:rPr>
                  <a:t>Channel-level timing constraints </a:t>
                </a:r>
                <a:endParaRPr lang="en-US" sz="1600" dirty="0">
                  <a:solidFill>
                    <a:prstClr val="black"/>
                  </a:solidFill>
                  <a:latin typeface="Arial"/>
                </a:endParaRPr>
              </a:p>
            </p:txBody>
          </p:sp>
        </mc:Choice>
        <mc:Fallback xmlns="">
          <p:sp>
            <p:nvSpPr>
              <p:cNvPr id="28" name="Rectangle 27"/>
              <p:cNvSpPr>
                <a:spLocks noRot="1" noChangeAspect="1" noMove="1" noResize="1" noEditPoints="1" noAdjustHandles="1" noChangeArrowheads="1" noChangeShapeType="1" noTextEdit="1"/>
              </p:cNvSpPr>
              <p:nvPr/>
            </p:nvSpPr>
            <p:spPr>
              <a:xfrm>
                <a:off x="3109912" y="2947063"/>
                <a:ext cx="5214938" cy="2376035"/>
              </a:xfrm>
              <a:prstGeom prst="rect">
                <a:avLst/>
              </a:prstGeom>
              <a:blipFill rotWithShape="1">
                <a:blip r:embed="rId4"/>
                <a:stretch>
                  <a:fillRect l="-935" t="-1026" b="-3077"/>
                </a:stretch>
              </a:blipFill>
            </p:spPr>
            <p:txBody>
              <a:bodyPr/>
              <a:lstStyle/>
              <a:p>
                <a:r>
                  <a:rPr lang="en-US">
                    <a:noFill/>
                  </a:rPr>
                  <a:t> </a:t>
                </a:r>
              </a:p>
            </p:txBody>
          </p:sp>
        </mc:Fallback>
      </mc:AlternateContent>
      <p:sp>
        <p:nvSpPr>
          <p:cNvPr id="29" name="Left Brace 28"/>
          <p:cNvSpPr/>
          <p:nvPr/>
        </p:nvSpPr>
        <p:spPr bwMode="auto">
          <a:xfrm>
            <a:off x="2605087" y="3027101"/>
            <a:ext cx="300038" cy="1935424"/>
          </a:xfrm>
          <a:prstGeom prst="leftBrace">
            <a:avLst>
              <a:gd name="adj1" fmla="val 8333"/>
              <a:gd name="adj2" fmla="val 1801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 name="Slide Number Placeholder 2"/>
          <p:cNvSpPr>
            <a:spLocks noGrp="1"/>
          </p:cNvSpPr>
          <p:nvPr>
            <p:ph type="sldNum" sz="quarter" idx="4"/>
          </p:nvPr>
        </p:nvSpPr>
        <p:spPr/>
        <p:txBody>
          <a:bodyPr/>
          <a:lstStyle/>
          <a:p>
            <a:fld id="{C0D40C1D-E4C1-4F5F-9F40-BC819FDA4D87}" type="slidenum">
              <a:rPr lang="en-US" smtClean="0"/>
              <a:pPr/>
              <a:t>17</a:t>
            </a:fld>
            <a:r>
              <a:rPr lang="en-US" smtClean="0"/>
              <a:t>/25</a:t>
            </a:r>
            <a:endParaRPr lang="en-US" dirty="0"/>
          </a:p>
        </p:txBody>
      </p:sp>
    </p:spTree>
    <p:extLst>
      <p:ext uri="{BB962C8B-B14F-4D97-AF65-F5344CB8AC3E}">
        <p14:creationId xmlns:p14="http://schemas.microsoft.com/office/powerpoint/2010/main" val="214900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8"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Job-Driven </a:t>
            </a:r>
            <a:r>
              <a:rPr lang="en-US" dirty="0"/>
              <a:t>(JD</a:t>
            </a:r>
            <a:r>
              <a:rPr lang="en-US" dirty="0" smtClean="0"/>
              <a:t>) Approach</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quarter" idx="11"/>
              </p:nvPr>
            </p:nvSpPr>
            <p:spPr>
              <a:xfrm>
                <a:off x="364650" y="1405306"/>
                <a:ext cx="8651163" cy="4703446"/>
              </a:xfrm>
            </p:spPr>
            <p:txBody>
              <a:bodyPr/>
              <a:lstStyle/>
              <a:p>
                <a:r>
                  <a:rPr lang="en-US" dirty="0" smtClean="0"/>
                  <a:t>Focuses on </a:t>
                </a:r>
                <a:r>
                  <a:rPr lang="en-US" dirty="0" smtClean="0"/>
                  <a:t>the  </a:t>
                </a:r>
                <a:r>
                  <a:rPr lang="en-US" dirty="0" smtClean="0">
                    <a:solidFill>
                      <a:srgbClr val="0070C0"/>
                    </a:solidFill>
                  </a:rPr>
                  <a:t># </a:t>
                </a:r>
                <a:r>
                  <a:rPr lang="en-US" dirty="0">
                    <a:solidFill>
                      <a:srgbClr val="0070C0"/>
                    </a:solidFill>
                  </a:rPr>
                  <a:t>of interfering memory </a:t>
                </a:r>
                <a:r>
                  <a:rPr lang="en-US" dirty="0" smtClean="0">
                    <a:solidFill>
                      <a:srgbClr val="0070C0"/>
                    </a:solidFill>
                  </a:rPr>
                  <a:t>requests </a:t>
                </a:r>
                <a:r>
                  <a:rPr lang="en-US" dirty="0" smtClean="0"/>
                  <a:t>generated by other tasks running in parallel</a:t>
                </a:r>
                <a:endParaRPr lang="en-US" dirty="0"/>
              </a:p>
              <a:p>
                <a:pPr lvl="1">
                  <a:buFont typeface="Wingdings" pitchFamily="2" charset="2"/>
                  <a:buChar char="à"/>
                </a:pPr>
                <a:r>
                  <a:rPr lang="en-US" dirty="0" smtClean="0"/>
                  <a:t>Does not use </a:t>
                </a:r>
                <a:r>
                  <a:rPr lang="en-US" dirty="0" smtClean="0"/>
                  <a:t>the # </a:t>
                </a:r>
                <a:r>
                  <a:rPr lang="en-US" dirty="0" smtClean="0"/>
                  <a:t>of </a:t>
                </a:r>
                <a:r>
                  <a:rPr lang="en-US" dirty="0" smtClean="0"/>
                  <a:t>own memory requests from a task</a:t>
                </a:r>
                <a:endParaRPr lang="en-US" dirty="0" smtClean="0"/>
              </a:p>
              <a:p>
                <a:endParaRPr lang="en-US" dirty="0" smtClean="0"/>
              </a:p>
              <a:p>
                <a:r>
                  <a:rPr lang="en-US" b="1" dirty="0"/>
                  <a:t>Total interference </a:t>
                </a:r>
                <a:r>
                  <a:rPr lang="en-US" b="1" dirty="0" smtClean="0"/>
                  <a:t>delay for task </a:t>
                </a:r>
                <a14:m>
                  <m:oMath xmlns:m="http://schemas.openxmlformats.org/officeDocument/2006/math">
                    <m:sSub>
                      <m:sSubPr>
                        <m:ctrlPr>
                          <a:rPr lang="en-US" i="1">
                            <a:solidFill>
                              <a:prstClr val="black"/>
                            </a:solidFill>
                            <a:latin typeface="Cambria Math"/>
                          </a:rPr>
                        </m:ctrlPr>
                      </m:sSubPr>
                      <m:e>
                        <m:r>
                          <a:rPr lang="en-US">
                            <a:solidFill>
                              <a:prstClr val="black"/>
                            </a:solidFill>
                            <a:latin typeface="Cambria Math"/>
                          </a:rPr>
                          <m:t>𝜏</m:t>
                        </m:r>
                      </m:e>
                      <m:sub>
                        <m:r>
                          <a:rPr lang="en-US">
                            <a:solidFill>
                              <a:prstClr val="black"/>
                            </a:solidFill>
                            <a:latin typeface="Cambria Math"/>
                          </a:rPr>
                          <m:t>𝑖</m:t>
                        </m:r>
                      </m:sub>
                    </m:sSub>
                  </m:oMath>
                </a14:m>
                <a:endParaRPr lang="en-US" b="1" dirty="0" smtClean="0"/>
              </a:p>
              <a:p>
                <a:pPr lvl="1"/>
                <a:r>
                  <a:rPr lang="en-US" dirty="0" smtClean="0"/>
                  <a:t>Captures </a:t>
                </a:r>
                <a:r>
                  <a:rPr lang="en-US" dirty="0" smtClean="0"/>
                  <a:t># </a:t>
                </a:r>
                <a:r>
                  <a:rPr lang="en-US" dirty="0" smtClean="0"/>
                  <a:t>of interfering memory requests during </a:t>
                </a:r>
                <a:r>
                  <a:rPr lang="en-US" dirty="0"/>
                  <a:t>a time interval </a:t>
                </a:r>
                <a14:m>
                  <m:oMath xmlns:m="http://schemas.openxmlformats.org/officeDocument/2006/math">
                    <m:r>
                      <a:rPr lang="en-US" i="1">
                        <a:latin typeface="Cambria Math"/>
                      </a:rPr>
                      <m:t>𝑡</m:t>
                    </m:r>
                  </m:oMath>
                </a14:m>
                <a:endParaRPr lang="en-US" sz="1600" dirty="0" smtClean="0"/>
              </a:p>
              <a:p>
                <a:pPr lvl="1"/>
                <a:r>
                  <a:rPr lang="en-US" dirty="0"/>
                  <a:t>Assumes </a:t>
                </a:r>
                <a:r>
                  <a:rPr lang="en-US" dirty="0" smtClean="0"/>
                  <a:t>that all these interfering memory requests are processed ahead of any request of task </a:t>
                </a:r>
                <a14:m>
                  <m:oMath xmlns:m="http://schemas.openxmlformats.org/officeDocument/2006/math">
                    <m:sSub>
                      <m:sSubPr>
                        <m:ctrlPr>
                          <a:rPr lang="en-US" i="1">
                            <a:solidFill>
                              <a:prstClr val="black"/>
                            </a:solidFill>
                            <a:latin typeface="Cambria Math"/>
                          </a:rPr>
                        </m:ctrlPr>
                      </m:sSubPr>
                      <m:e>
                        <m:r>
                          <a:rPr lang="en-US">
                            <a:solidFill>
                              <a:prstClr val="black"/>
                            </a:solidFill>
                            <a:latin typeface="Cambria Math"/>
                          </a:rPr>
                          <m:t>𝜏</m:t>
                        </m:r>
                      </m:e>
                      <m:sub>
                        <m:r>
                          <a:rPr lang="en-US">
                            <a:solidFill>
                              <a:prstClr val="black"/>
                            </a:solidFill>
                            <a:latin typeface="Cambria Math"/>
                          </a:rPr>
                          <m:t>𝑖</m:t>
                        </m:r>
                      </m:sub>
                    </m:sSub>
                  </m:oMath>
                </a14:m>
                <a:endParaRPr lang="en-US" dirty="0"/>
              </a:p>
              <a:p>
                <a:pPr lvl="1"/>
                <a:r>
                  <a:rPr lang="en-US" dirty="0" smtClean="0"/>
                  <a:t>Combines intra-bank and inter-bank interference</a:t>
                </a:r>
                <a:endParaRPr lang="en-US" dirty="0"/>
              </a:p>
              <a:p>
                <a:pPr lvl="1"/>
                <a:endParaRPr lang="en-US" dirty="0" smtClean="0"/>
              </a:p>
              <a:p>
                <a:pPr lvl="1"/>
                <a:endParaRPr lang="en-US" dirty="0" smtClean="0"/>
              </a:p>
              <a:p>
                <a:pPr lvl="1"/>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quarter" idx="11"/>
              </p:nvPr>
            </p:nvSpPr>
            <p:spPr>
              <a:xfrm>
                <a:off x="364650" y="1405306"/>
                <a:ext cx="8651163" cy="4703446"/>
              </a:xfrm>
              <a:blipFill rotWithShape="1">
                <a:blip r:embed="rId3"/>
                <a:stretch>
                  <a:fillRect l="-987" t="-908" r="-1762"/>
                </a:stretch>
              </a:blipFill>
            </p:spPr>
            <p:txBody>
              <a:bodyPr/>
              <a:lstStyle/>
              <a:p>
                <a:r>
                  <a:rPr lang="en-US">
                    <a:noFill/>
                  </a:rPr>
                  <a:t> </a:t>
                </a:r>
              </a:p>
            </p:txBody>
          </p:sp>
        </mc:Fallback>
      </mc:AlternateContent>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4"/>
          </p:nvPr>
        </p:nvSpPr>
        <p:spPr/>
        <p:txBody>
          <a:bodyPr/>
          <a:lstStyle/>
          <a:p>
            <a:fld id="{C0D40C1D-E4C1-4F5F-9F40-BC819FDA4D87}" type="slidenum">
              <a:rPr lang="en-US" smtClean="0"/>
              <a:pPr/>
              <a:t>18</a:t>
            </a:fld>
            <a:r>
              <a:rPr lang="en-US" smtClean="0"/>
              <a:t>/25</a:t>
            </a:r>
            <a:endParaRPr lang="en-US" dirty="0"/>
          </a:p>
        </p:txBody>
      </p:sp>
    </p:spTree>
    <p:extLst>
      <p:ext uri="{BB962C8B-B14F-4D97-AF65-F5344CB8AC3E}">
        <p14:creationId xmlns:p14="http://schemas.microsoft.com/office/powerpoint/2010/main" val="348558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sz="2200" b="1" dirty="0" smtClean="0"/>
              <a:t>Memory interference delay cannot exceed any results from the RD and JD approaches</a:t>
            </a:r>
          </a:p>
          <a:p>
            <a:pPr lvl="1"/>
            <a:r>
              <a:rPr lang="en-US" sz="1800" dirty="0" smtClean="0"/>
              <a:t>We take the smaller result from the two approaches </a:t>
            </a:r>
          </a:p>
          <a:p>
            <a:pPr lvl="1"/>
            <a:endParaRPr lang="en-US" sz="1800" dirty="0" smtClean="0"/>
          </a:p>
          <a:p>
            <a:r>
              <a:rPr lang="en-US" sz="2200" b="1" dirty="0" smtClean="0"/>
              <a:t>Extended response-time test</a:t>
            </a:r>
            <a:endParaRPr lang="en-US" sz="2200" b="1"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398" y="3324683"/>
            <a:ext cx="3647739" cy="85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8625" y="4261758"/>
            <a:ext cx="5580101" cy="99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Response-Time Test</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bwMode="auto">
          <a:xfrm>
            <a:off x="1804986" y="3337154"/>
            <a:ext cx="3738564" cy="834795"/>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pitchFamily="34" charset="0"/>
            </a:endParaRPr>
          </a:p>
        </p:txBody>
      </p:sp>
      <p:sp>
        <p:nvSpPr>
          <p:cNvPr id="9" name="Rectangle 8"/>
          <p:cNvSpPr/>
          <p:nvPr/>
        </p:nvSpPr>
        <p:spPr>
          <a:xfrm>
            <a:off x="3735699" y="4261758"/>
            <a:ext cx="3188976" cy="924605"/>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mj-lt"/>
              <a:cs typeface="Arial" pitchFamily="34" charset="0"/>
            </a:endParaRPr>
          </a:p>
        </p:txBody>
      </p:sp>
      <p:sp>
        <p:nvSpPr>
          <p:cNvPr id="11" name="Rectangle 10"/>
          <p:cNvSpPr/>
          <p:nvPr/>
        </p:nvSpPr>
        <p:spPr>
          <a:xfrm>
            <a:off x="7191375" y="4261757"/>
            <a:ext cx="1019175" cy="924605"/>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mj-lt"/>
              <a:cs typeface="Arial" pitchFamily="34" charset="0"/>
            </a:endParaRPr>
          </a:p>
        </p:txBody>
      </p:sp>
      <p:sp>
        <p:nvSpPr>
          <p:cNvPr id="5" name="TextBox 4"/>
          <p:cNvSpPr txBox="1"/>
          <p:nvPr/>
        </p:nvSpPr>
        <p:spPr>
          <a:xfrm>
            <a:off x="5590101" y="3331034"/>
            <a:ext cx="3525324" cy="338554"/>
          </a:xfrm>
          <a:prstGeom prst="rect">
            <a:avLst/>
          </a:prstGeom>
          <a:noFill/>
        </p:spPr>
        <p:txBody>
          <a:bodyPr wrap="none" rtlCol="0">
            <a:spAutoFit/>
          </a:bodyPr>
          <a:lstStyle/>
          <a:p>
            <a:r>
              <a:rPr lang="en-US" sz="1600" i="1" dirty="0" smtClean="0">
                <a:latin typeface="+mj-lt"/>
              </a:rPr>
              <a:t>Classical iterative response-time test</a:t>
            </a:r>
            <a:endParaRPr lang="en-US" sz="1600" i="1" dirty="0">
              <a:latin typeface="+mj-lt"/>
            </a:endParaRPr>
          </a:p>
        </p:txBody>
      </p:sp>
      <p:sp>
        <p:nvSpPr>
          <p:cNvPr id="15" name="TextBox 14"/>
          <p:cNvSpPr txBox="1"/>
          <p:nvPr/>
        </p:nvSpPr>
        <p:spPr>
          <a:xfrm>
            <a:off x="4280861" y="5252502"/>
            <a:ext cx="2098651" cy="584775"/>
          </a:xfrm>
          <a:prstGeom prst="rect">
            <a:avLst/>
          </a:prstGeom>
          <a:noFill/>
        </p:spPr>
        <p:txBody>
          <a:bodyPr wrap="none" rtlCol="0">
            <a:spAutoFit/>
          </a:bodyPr>
          <a:lstStyle/>
          <a:p>
            <a:pPr algn="ctr"/>
            <a:r>
              <a:rPr lang="en-US" sz="1600" i="1" dirty="0" smtClean="0">
                <a:solidFill>
                  <a:srgbClr val="C00000"/>
                </a:solidFill>
                <a:latin typeface="+mj-lt"/>
              </a:rPr>
              <a:t>Request-Driven (RD)</a:t>
            </a:r>
          </a:p>
          <a:p>
            <a:pPr algn="ctr"/>
            <a:r>
              <a:rPr lang="en-US" sz="1600" i="1" dirty="0" smtClean="0">
                <a:solidFill>
                  <a:srgbClr val="C00000"/>
                </a:solidFill>
                <a:latin typeface="+mj-lt"/>
              </a:rPr>
              <a:t>Approach</a:t>
            </a:r>
            <a:endParaRPr lang="en-US" sz="1600" i="1" dirty="0">
              <a:solidFill>
                <a:srgbClr val="C00000"/>
              </a:solidFill>
              <a:latin typeface="+mj-lt"/>
            </a:endParaRPr>
          </a:p>
        </p:txBody>
      </p:sp>
      <p:sp>
        <p:nvSpPr>
          <p:cNvPr id="16" name="TextBox 15"/>
          <p:cNvSpPr txBox="1"/>
          <p:nvPr/>
        </p:nvSpPr>
        <p:spPr>
          <a:xfrm>
            <a:off x="6866008" y="5252502"/>
            <a:ext cx="1620958" cy="584775"/>
          </a:xfrm>
          <a:prstGeom prst="rect">
            <a:avLst/>
          </a:prstGeom>
          <a:noFill/>
        </p:spPr>
        <p:txBody>
          <a:bodyPr wrap="none" rtlCol="0">
            <a:spAutoFit/>
          </a:bodyPr>
          <a:lstStyle/>
          <a:p>
            <a:pPr algn="ctr"/>
            <a:r>
              <a:rPr lang="en-US" sz="1600" i="1" dirty="0" smtClean="0">
                <a:solidFill>
                  <a:srgbClr val="C00000"/>
                </a:solidFill>
                <a:latin typeface="+mj-lt"/>
              </a:rPr>
              <a:t>Job-Driven (JD)</a:t>
            </a:r>
          </a:p>
          <a:p>
            <a:pPr algn="ctr"/>
            <a:r>
              <a:rPr lang="en-US" sz="1600" i="1" dirty="0" smtClean="0">
                <a:solidFill>
                  <a:srgbClr val="C00000"/>
                </a:solidFill>
                <a:latin typeface="+mj-lt"/>
              </a:rPr>
              <a:t>Approach</a:t>
            </a:r>
            <a:endParaRPr lang="en-US" sz="1600" i="1" dirty="0">
              <a:solidFill>
                <a:srgbClr val="C00000"/>
              </a:solidFill>
              <a:latin typeface="+mj-lt"/>
            </a:endParaRPr>
          </a:p>
        </p:txBody>
      </p:sp>
      <p:sp>
        <p:nvSpPr>
          <p:cNvPr id="6" name="Slide Number Placeholder 5"/>
          <p:cNvSpPr>
            <a:spLocks noGrp="1"/>
          </p:cNvSpPr>
          <p:nvPr>
            <p:ph type="sldNum" sz="quarter" idx="4"/>
          </p:nvPr>
        </p:nvSpPr>
        <p:spPr/>
        <p:txBody>
          <a:bodyPr/>
          <a:lstStyle/>
          <a:p>
            <a:fld id="{C0D40C1D-E4C1-4F5F-9F40-BC819FDA4D87}" type="slidenum">
              <a:rPr lang="en-US" smtClean="0"/>
              <a:pPr/>
              <a:t>19</a:t>
            </a:fld>
            <a:r>
              <a:rPr lang="en-US" smtClean="0"/>
              <a:t>/25</a:t>
            </a:r>
            <a:endParaRPr lang="en-US" dirty="0"/>
          </a:p>
        </p:txBody>
      </p:sp>
    </p:spTree>
    <p:extLst>
      <p:ext uri="{BB962C8B-B14F-4D97-AF65-F5344CB8AC3E}">
        <p14:creationId xmlns:p14="http://schemas.microsoft.com/office/powerpoint/2010/main" val="11548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5"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nvSpPr>
        <p:spPr bwMode="auto">
          <a:xfrm>
            <a:off x="304600" y="1077277"/>
            <a:ext cx="8534801" cy="4703446"/>
          </a:xfrm>
          <a:prstGeom prst="rect">
            <a:avLst/>
          </a:prstGeom>
          <a:noFill/>
          <a:ln w="9525">
            <a:noFill/>
            <a:miter lim="800000"/>
            <a:headEnd/>
            <a:tailEnd/>
          </a:ln>
        </p:spPr>
        <p:txBody>
          <a:bodyPr vert="horz" wrap="square" lIns="91400" tIns="45702" rIns="91400" bIns="45702"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1400" dirty="0"/>
              <a:t>Copyright 2014 Carnegie Mellon University and IEEE</a:t>
            </a:r>
            <a:br>
              <a:rPr lang="en-US" sz="1400" dirty="0"/>
            </a:br>
            <a:r>
              <a:rPr lang="en-US" sz="1400" dirty="0"/>
              <a:t/>
            </a:r>
            <a:br>
              <a:rPr lang="en-US" sz="1400" dirty="0"/>
            </a:br>
            <a:r>
              <a:rPr lang="en-US" sz="14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400" dirty="0"/>
            </a:br>
            <a:r>
              <a:rPr lang="en-US" sz="1400" dirty="0"/>
              <a:t/>
            </a:r>
            <a:br>
              <a:rPr lang="en-US" sz="1400" dirty="0"/>
            </a:br>
            <a:r>
              <a:rPr lang="en-US" sz="14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400" dirty="0"/>
            </a:br>
            <a:r>
              <a:rPr lang="en-US" sz="1400" dirty="0"/>
              <a:t/>
            </a:r>
            <a:br>
              <a:rPr lang="en-US" sz="1400" dirty="0"/>
            </a:br>
            <a:r>
              <a:rPr lang="en-US" sz="1400" dirty="0"/>
              <a:t>This material has been approved for public release and unlimited distribution.</a:t>
            </a:r>
            <a:br>
              <a:rPr lang="en-US" sz="1400" dirty="0"/>
            </a:br>
            <a:r>
              <a:rPr lang="en-US" sz="1400" dirty="0"/>
              <a:t/>
            </a:r>
            <a:br>
              <a:rPr lang="en-US" sz="1400" dirty="0"/>
            </a:br>
            <a:r>
              <a:rPr lang="en-US" sz="14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1400" dirty="0"/>
            </a:br>
            <a:r>
              <a:rPr lang="en-US" sz="1400" dirty="0"/>
              <a:t/>
            </a:r>
            <a:br>
              <a:rPr lang="en-US" sz="1400" dirty="0"/>
            </a:br>
            <a:r>
              <a:rPr lang="en-US" sz="1400" dirty="0"/>
              <a:t>Carnegie Mellon</a:t>
            </a:r>
            <a:r>
              <a:rPr lang="en-US" sz="1400" baseline="30000" dirty="0"/>
              <a:t>®</a:t>
            </a:r>
            <a:r>
              <a:rPr lang="en-US" sz="1400" dirty="0"/>
              <a:t> is registered in the U.S. Patent and Trademark Office by Carnegie Mellon University.</a:t>
            </a:r>
            <a:br>
              <a:rPr lang="en-US" sz="1400" dirty="0"/>
            </a:br>
            <a:r>
              <a:rPr lang="en-US" sz="1400" dirty="0"/>
              <a:t/>
            </a:r>
            <a:br>
              <a:rPr lang="en-US" sz="1400" dirty="0"/>
            </a:br>
            <a:r>
              <a:rPr lang="en-US" sz="1400" dirty="0"/>
              <a:t>DM-0001188</a:t>
            </a:r>
          </a:p>
        </p:txBody>
      </p:sp>
      <p:sp>
        <p:nvSpPr>
          <p:cNvPr id="6" name="Slide Number Placeholder 5"/>
          <p:cNvSpPr>
            <a:spLocks noGrp="1"/>
          </p:cNvSpPr>
          <p:nvPr>
            <p:ph type="sldNum" sz="quarter" idx="4"/>
          </p:nvPr>
        </p:nvSpPr>
        <p:spPr/>
        <p:txBody>
          <a:bodyPr/>
          <a:lstStyle/>
          <a:p>
            <a:fld id="{C0D40C1D-E4C1-4F5F-9F40-BC819FDA4D87}" type="slidenum">
              <a:rPr lang="en-US" smtClean="0"/>
              <a:pPr/>
              <a:t>2</a:t>
            </a:fld>
            <a:r>
              <a:rPr lang="en-US" smtClean="0"/>
              <a:t>/25</a:t>
            </a:r>
            <a:endParaRPr lang="en-US" dirty="0"/>
          </a:p>
        </p:txBody>
      </p:sp>
    </p:spTree>
    <p:extLst>
      <p:ext uri="{BB962C8B-B14F-4D97-AF65-F5344CB8AC3E}">
        <p14:creationId xmlns:p14="http://schemas.microsoft.com/office/powerpoint/2010/main" val="1955390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lstStyle/>
          <a:p>
            <a:r>
              <a:rPr lang="en-US" b="1" dirty="0" smtClean="0">
                <a:solidFill>
                  <a:schemeClr val="bg1">
                    <a:lumMod val="75000"/>
                  </a:schemeClr>
                </a:solidFill>
              </a:rPr>
              <a:t>Introduction</a:t>
            </a:r>
          </a:p>
          <a:p>
            <a:pPr lvl="1"/>
            <a:endParaRPr lang="en-US" sz="800" dirty="0">
              <a:solidFill>
                <a:schemeClr val="bg1">
                  <a:lumMod val="65000"/>
                </a:schemeClr>
              </a:solidFill>
            </a:endParaRPr>
          </a:p>
          <a:p>
            <a:r>
              <a:rPr lang="en-US" b="1" dirty="0" smtClean="0">
                <a:solidFill>
                  <a:schemeClr val="bg1">
                    <a:lumMod val="75000"/>
                  </a:schemeClr>
                </a:solidFill>
              </a:rPr>
              <a:t>Details on DRAM Systems</a:t>
            </a:r>
          </a:p>
          <a:p>
            <a:endParaRPr lang="en-US" sz="800" dirty="0">
              <a:solidFill>
                <a:schemeClr val="bg1">
                  <a:lumMod val="65000"/>
                </a:schemeClr>
              </a:solidFill>
            </a:endParaRPr>
          </a:p>
          <a:p>
            <a:r>
              <a:rPr lang="en-US" b="1" dirty="0" smtClean="0">
                <a:solidFill>
                  <a:schemeClr val="bg1">
                    <a:lumMod val="75000"/>
                  </a:schemeClr>
                </a:solidFill>
              </a:rPr>
              <a:t>Bounding Memory Interference Delay</a:t>
            </a:r>
          </a:p>
          <a:p>
            <a:endParaRPr lang="en-US" sz="800" b="1" dirty="0" smtClean="0">
              <a:solidFill>
                <a:schemeClr val="bg1">
                  <a:lumMod val="75000"/>
                </a:schemeClr>
              </a:solidFill>
            </a:endParaRPr>
          </a:p>
          <a:p>
            <a:r>
              <a:rPr lang="en-US" b="1" dirty="0" smtClean="0">
                <a:solidFill>
                  <a:srgbClr val="0070C0"/>
                </a:solidFill>
              </a:rPr>
              <a:t>Evaluation</a:t>
            </a:r>
          </a:p>
          <a:p>
            <a:endParaRPr lang="en-US" sz="800" dirty="0" smtClean="0">
              <a:solidFill>
                <a:schemeClr val="bg1">
                  <a:lumMod val="65000"/>
                </a:schemeClr>
              </a:solidFill>
            </a:endParaRPr>
          </a:p>
          <a:p>
            <a:r>
              <a:rPr lang="en-US" b="1" dirty="0" smtClean="0"/>
              <a:t>Conclusion</a:t>
            </a:r>
            <a:endParaRPr lang="en-US" b="1" dirty="0"/>
          </a:p>
        </p:txBody>
      </p:sp>
      <p:sp>
        <p:nvSpPr>
          <p:cNvPr id="5" name="Slide Number Placeholder 4"/>
          <p:cNvSpPr>
            <a:spLocks noGrp="1"/>
          </p:cNvSpPr>
          <p:nvPr>
            <p:ph type="sldNum" sz="quarter" idx="4"/>
          </p:nvPr>
        </p:nvSpPr>
        <p:spPr/>
        <p:txBody>
          <a:bodyPr/>
          <a:lstStyle/>
          <a:p>
            <a:fld id="{C0D40C1D-E4C1-4F5F-9F40-BC819FDA4D87}" type="slidenum">
              <a:rPr lang="en-US" smtClean="0"/>
              <a:pPr/>
              <a:t>20</a:t>
            </a:fld>
            <a:r>
              <a:rPr lang="en-US" smtClean="0"/>
              <a:t>/25</a:t>
            </a:r>
            <a:endParaRPr lang="en-US" dirty="0"/>
          </a:p>
        </p:txBody>
      </p:sp>
    </p:spTree>
    <p:extLst>
      <p:ext uri="{BB962C8B-B14F-4D97-AF65-F5344CB8AC3E}">
        <p14:creationId xmlns:p14="http://schemas.microsoft.com/office/powerpoint/2010/main" val="3364569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4" name="Content Placeholder 3"/>
          <p:cNvSpPr>
            <a:spLocks noGrp="1"/>
          </p:cNvSpPr>
          <p:nvPr>
            <p:ph sz="quarter" idx="11"/>
          </p:nvPr>
        </p:nvSpPr>
        <p:spPr>
          <a:xfrm>
            <a:off x="364650" y="1405306"/>
            <a:ext cx="8631432" cy="5033594"/>
          </a:xfrm>
        </p:spPr>
        <p:txBody>
          <a:bodyPr/>
          <a:lstStyle/>
          <a:p>
            <a:r>
              <a:rPr lang="en-US" altLang="ko-KR" b="1" dirty="0" smtClean="0"/>
              <a:t>Target system</a:t>
            </a:r>
          </a:p>
          <a:p>
            <a:pPr lvl="1"/>
            <a:r>
              <a:rPr lang="en-US" altLang="ko-KR" b="1" dirty="0" smtClean="0">
                <a:solidFill>
                  <a:schemeClr val="accent6">
                    <a:lumMod val="75000"/>
                  </a:schemeClr>
                </a:solidFill>
                <a:sym typeface="Wingdings" pitchFamily="2" charset="2"/>
              </a:rPr>
              <a:t>Linux/RK</a:t>
            </a:r>
          </a:p>
          <a:p>
            <a:pPr lvl="2"/>
            <a:endParaRPr lang="en-US" altLang="ko-KR" sz="1200" dirty="0" smtClean="0">
              <a:solidFill>
                <a:srgbClr val="C00000"/>
              </a:solidFill>
              <a:sym typeface="Wingdings" pitchFamily="2" charset="2"/>
            </a:endParaRPr>
          </a:p>
          <a:p>
            <a:pPr lvl="1"/>
            <a:r>
              <a:rPr lang="en-US" altLang="ko-KR" dirty="0" smtClean="0"/>
              <a:t>Intel i7-2600 quad-core processor</a:t>
            </a:r>
          </a:p>
          <a:p>
            <a:pPr lvl="1"/>
            <a:r>
              <a:rPr lang="en-US" altLang="ko-KR" dirty="0" smtClean="0"/>
              <a:t>DDR3-1333 SDRAM (single channel configuration)</a:t>
            </a:r>
          </a:p>
          <a:p>
            <a:r>
              <a:rPr lang="en-US" altLang="ko-KR" b="1" dirty="0" smtClean="0"/>
              <a:t>Workload: </a:t>
            </a:r>
            <a:r>
              <a:rPr lang="en-US" altLang="ko-KR" dirty="0" smtClean="0"/>
              <a:t>PARSEC benchmarks</a:t>
            </a:r>
          </a:p>
          <a:p>
            <a:r>
              <a:rPr lang="en-US" altLang="ko-KR" b="1" dirty="0" smtClean="0"/>
              <a:t>Methodology</a:t>
            </a:r>
          </a:p>
          <a:p>
            <a:pPr lvl="1"/>
            <a:r>
              <a:rPr lang="en-US" dirty="0" smtClean="0">
                <a:solidFill>
                  <a:srgbClr val="0070C0"/>
                </a:solidFill>
              </a:rPr>
              <a:t>Compare the observed and predicted response times </a:t>
            </a:r>
            <a:r>
              <a:rPr lang="en-US" dirty="0" smtClean="0"/>
              <a:t>in the presence of memory interference</a:t>
            </a:r>
          </a:p>
          <a:p>
            <a:pPr lvl="1"/>
            <a:r>
              <a:rPr lang="en-US" dirty="0"/>
              <a:t>Core </a:t>
            </a:r>
            <a:r>
              <a:rPr lang="en-US" dirty="0" smtClean="0"/>
              <a:t>1: Each PARSEC benchmark</a:t>
            </a:r>
          </a:p>
          <a:p>
            <a:pPr lvl="1"/>
            <a:r>
              <a:rPr lang="en-US" altLang="ko-KR" dirty="0" smtClean="0"/>
              <a:t>Core 2, 3 and 4: Tasks generating interfering memory requests</a:t>
            </a:r>
            <a:endParaRPr lang="en-US" altLang="ko-KR" dirty="0"/>
          </a:p>
          <a:p>
            <a:pPr lvl="1"/>
            <a:endParaRPr lang="en-US" altLang="ko-KR" dirty="0" smtClean="0">
              <a:solidFill>
                <a:srgbClr val="0070C0"/>
              </a:solidFill>
            </a:endParaRPr>
          </a:p>
          <a:p>
            <a:pPr lvl="1"/>
            <a:endParaRPr lang="en-US" altLang="ko-KR" dirty="0">
              <a:solidFill>
                <a:srgbClr val="0070C0"/>
              </a:solidFill>
            </a:endParaRPr>
          </a:p>
        </p:txBody>
      </p:sp>
      <p:sp>
        <p:nvSpPr>
          <p:cNvPr id="23" name="Rectangle 22"/>
          <p:cNvSpPr/>
          <p:nvPr/>
        </p:nvSpPr>
        <p:spPr>
          <a:xfrm>
            <a:off x="3371259" y="5492612"/>
            <a:ext cx="5595938" cy="646331"/>
          </a:xfrm>
          <a:prstGeom prst="rect">
            <a:avLst/>
          </a:prstGeom>
          <a:ln>
            <a:noFill/>
          </a:ln>
        </p:spPr>
        <p:txBody>
          <a:bodyPr wrap="square">
            <a:spAutoFit/>
          </a:bodyPr>
          <a:lstStyle/>
          <a:p>
            <a:r>
              <a:rPr lang="en-US" sz="1800" dirty="0" smtClean="0">
                <a:solidFill>
                  <a:srgbClr val="C00000"/>
                </a:solidFill>
                <a:latin typeface="+mj-lt"/>
              </a:rPr>
              <a:t>Severe </a:t>
            </a:r>
            <a:r>
              <a:rPr lang="en-US" sz="1800" dirty="0" smtClean="0">
                <a:latin typeface="+mj-lt"/>
              </a:rPr>
              <a:t>and </a:t>
            </a:r>
            <a:r>
              <a:rPr lang="en-US" sz="1800" dirty="0" smtClean="0">
                <a:solidFill>
                  <a:srgbClr val="C00000"/>
                </a:solidFill>
                <a:latin typeface="+mj-lt"/>
              </a:rPr>
              <a:t>non-severe</a:t>
            </a:r>
            <a:r>
              <a:rPr lang="en-US" sz="1800" dirty="0" smtClean="0">
                <a:latin typeface="+mj-lt"/>
              </a:rPr>
              <a:t> memory interference</a:t>
            </a:r>
            <a:br>
              <a:rPr lang="en-US" sz="1800" dirty="0" smtClean="0">
                <a:latin typeface="+mj-lt"/>
              </a:rPr>
            </a:br>
            <a:r>
              <a:rPr lang="en-US" sz="1800" dirty="0">
                <a:latin typeface="+mj-lt"/>
              </a:rPr>
              <a:t>(modified </a:t>
            </a:r>
            <a:r>
              <a:rPr lang="en-US" sz="1800" dirty="0" smtClean="0">
                <a:latin typeface="+mj-lt"/>
              </a:rPr>
              <a:t>versions of the </a:t>
            </a:r>
            <a:r>
              <a:rPr lang="en-US" sz="1800" i="1" dirty="0" smtClean="0">
                <a:latin typeface="+mj-lt"/>
              </a:rPr>
              <a:t>stream </a:t>
            </a:r>
            <a:r>
              <a:rPr lang="en-US" sz="1800" dirty="0" smtClean="0">
                <a:latin typeface="+mj-lt"/>
              </a:rPr>
              <a:t>benchmark)</a:t>
            </a:r>
            <a:endParaRPr lang="en-US" sz="1800" dirty="0">
              <a:latin typeface="+mj-lt"/>
            </a:endParaRPr>
          </a:p>
        </p:txBody>
      </p:sp>
      <p:grpSp>
        <p:nvGrpSpPr>
          <p:cNvPr id="24" name="Group 23"/>
          <p:cNvGrpSpPr/>
          <p:nvPr/>
        </p:nvGrpSpPr>
        <p:grpSpPr>
          <a:xfrm>
            <a:off x="3039606" y="5417095"/>
            <a:ext cx="5237495" cy="278607"/>
            <a:chOff x="2419350" y="1579886"/>
            <a:chExt cx="10716722" cy="315589"/>
          </a:xfrm>
        </p:grpSpPr>
        <p:cxnSp>
          <p:nvCxnSpPr>
            <p:cNvPr id="25" name="Straight Connector 24"/>
            <p:cNvCxnSpPr/>
            <p:nvPr/>
          </p:nvCxnSpPr>
          <p:spPr bwMode="auto">
            <a:xfrm>
              <a:off x="2419350" y="1579886"/>
              <a:ext cx="107167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2686050" y="1590675"/>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2686050" y="1895475"/>
              <a:ext cx="483653"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grpSp>
      <p:sp>
        <p:nvSpPr>
          <p:cNvPr id="5" name="Rectangle 4"/>
          <p:cNvSpPr/>
          <p:nvPr/>
        </p:nvSpPr>
        <p:spPr>
          <a:xfrm>
            <a:off x="2590798" y="1827687"/>
            <a:ext cx="6262916" cy="646331"/>
          </a:xfrm>
          <a:prstGeom prst="rect">
            <a:avLst/>
          </a:prstGeom>
        </p:spPr>
        <p:txBody>
          <a:bodyPr wrap="square">
            <a:spAutoFit/>
          </a:bodyPr>
          <a:lstStyle/>
          <a:p>
            <a:pPr marL="0" lvl="2"/>
            <a:r>
              <a:rPr lang="en-US" altLang="ko-KR" sz="1800" b="1" dirty="0">
                <a:latin typeface="+mj-lt"/>
                <a:sym typeface="Wingdings" pitchFamily="2" charset="2"/>
              </a:rPr>
              <a:t>Cache partitioning</a:t>
            </a:r>
            <a:r>
              <a:rPr lang="en-US" altLang="ko-KR" sz="1800" dirty="0">
                <a:latin typeface="+mj-lt"/>
                <a:sym typeface="Wingdings" pitchFamily="2" charset="2"/>
              </a:rPr>
              <a:t>: to </a:t>
            </a:r>
            <a:r>
              <a:rPr lang="en-US" altLang="ko-KR" sz="1800" dirty="0" smtClean="0">
                <a:latin typeface="+mj-lt"/>
                <a:sym typeface="Wingdings" pitchFamily="2" charset="2"/>
              </a:rPr>
              <a:t>avoid </a:t>
            </a:r>
            <a:r>
              <a:rPr lang="en-US" altLang="ko-KR" sz="1800" dirty="0">
                <a:latin typeface="+mj-lt"/>
                <a:sym typeface="Wingdings" pitchFamily="2" charset="2"/>
              </a:rPr>
              <a:t>cache interference</a:t>
            </a:r>
          </a:p>
          <a:p>
            <a:pPr marL="0" lvl="2"/>
            <a:r>
              <a:rPr lang="en-US" altLang="ko-KR" sz="1800" b="1" dirty="0">
                <a:latin typeface="+mj-lt"/>
                <a:sym typeface="Wingdings" pitchFamily="2" charset="2"/>
              </a:rPr>
              <a:t>Bank partitioning</a:t>
            </a:r>
            <a:r>
              <a:rPr lang="en-US" altLang="ko-KR" sz="1800" dirty="0">
                <a:latin typeface="+mj-lt"/>
                <a:sym typeface="Wingdings" pitchFamily="2" charset="2"/>
              </a:rPr>
              <a:t>: to test both private and shared banks </a:t>
            </a:r>
          </a:p>
        </p:txBody>
      </p:sp>
      <p:grpSp>
        <p:nvGrpSpPr>
          <p:cNvPr id="16" name="Group 15"/>
          <p:cNvGrpSpPr/>
          <p:nvPr/>
        </p:nvGrpSpPr>
        <p:grpSpPr>
          <a:xfrm>
            <a:off x="2388504" y="1997066"/>
            <a:ext cx="220440" cy="288933"/>
            <a:chOff x="2419350" y="1590675"/>
            <a:chExt cx="533400" cy="304800"/>
          </a:xfrm>
        </p:grpSpPr>
        <p:cxnSp>
          <p:nvCxnSpPr>
            <p:cNvPr id="17" name="Straight Connector 16"/>
            <p:cNvCxnSpPr/>
            <p:nvPr/>
          </p:nvCxnSpPr>
          <p:spPr bwMode="auto">
            <a:xfrm>
              <a:off x="2419350" y="1590675"/>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686050" y="1590675"/>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2686050" y="1895475"/>
              <a:ext cx="2667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 name="Slide Number Placeholder 6"/>
          <p:cNvSpPr>
            <a:spLocks noGrp="1"/>
          </p:cNvSpPr>
          <p:nvPr>
            <p:ph type="sldNum" sz="quarter" idx="4"/>
          </p:nvPr>
        </p:nvSpPr>
        <p:spPr/>
        <p:txBody>
          <a:bodyPr/>
          <a:lstStyle/>
          <a:p>
            <a:fld id="{C0D40C1D-E4C1-4F5F-9F40-BC819FDA4D87}" type="slidenum">
              <a:rPr lang="en-US" smtClean="0"/>
              <a:pPr/>
              <a:t>21</a:t>
            </a:fld>
            <a:r>
              <a:rPr lang="en-US" smtClean="0"/>
              <a:t>/25</a:t>
            </a:r>
            <a:endParaRPr lang="en-US" dirty="0"/>
          </a:p>
        </p:txBody>
      </p:sp>
    </p:spTree>
    <p:extLst>
      <p:ext uri="{BB962C8B-B14F-4D97-AF65-F5344CB8AC3E}">
        <p14:creationId xmlns:p14="http://schemas.microsoft.com/office/powerpoint/2010/main" val="134846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ontent Placeholder 3"/>
          <p:cNvSpPr>
            <a:spLocks noGrp="1"/>
          </p:cNvSpPr>
          <p:nvPr>
            <p:ph sz="quarter" idx="11"/>
          </p:nvPr>
        </p:nvSpPr>
        <p:spPr>
          <a:xfrm>
            <a:off x="364650" y="1405306"/>
            <a:ext cx="8631432" cy="5033594"/>
          </a:xfrm>
        </p:spPr>
        <p:txBody>
          <a:bodyPr/>
          <a:lstStyle/>
          <a:p>
            <a:r>
              <a:rPr lang="en-US" altLang="ko-KR" b="1" dirty="0" smtClean="0"/>
              <a:t>Shared DRAM Bank</a:t>
            </a:r>
            <a:endParaRPr lang="en-US" altLang="ko-KR" dirty="0">
              <a:solidFill>
                <a:srgbClr val="0070C0"/>
              </a:solidFill>
            </a:endParaRPr>
          </a:p>
        </p:txBody>
      </p:sp>
      <p:sp>
        <p:nvSpPr>
          <p:cNvPr id="2" name="Title 1"/>
          <p:cNvSpPr>
            <a:spLocks noGrp="1"/>
          </p:cNvSpPr>
          <p:nvPr>
            <p:ph type="title"/>
          </p:nvPr>
        </p:nvSpPr>
        <p:spPr/>
        <p:txBody>
          <a:bodyPr/>
          <a:lstStyle/>
          <a:p>
            <a:r>
              <a:rPr lang="en-US" dirty="0" smtClean="0"/>
              <a:t>Severe Memory Interference (</a:t>
            </a:r>
            <a:r>
              <a:rPr lang="en-US" dirty="0" smtClean="0"/>
              <a:t>1 of 2</a:t>
            </a:r>
            <a:r>
              <a:rPr lang="en-US" dirty="0" smtClean="0"/>
              <a:t>)</a:t>
            </a:r>
            <a:endParaRPr lang="en-US" dirty="0"/>
          </a:p>
        </p:txBody>
      </p:sp>
      <p:graphicFrame>
        <p:nvGraphicFramePr>
          <p:cNvPr id="73" name="Chart 72"/>
          <p:cNvGraphicFramePr>
            <a:graphicFrameLocks/>
          </p:cNvGraphicFramePr>
          <p:nvPr>
            <p:extLst>
              <p:ext uri="{D42A27DB-BD31-4B8C-83A1-F6EECF244321}">
                <p14:modId xmlns:p14="http://schemas.microsoft.com/office/powerpoint/2010/main" val="2005562466"/>
              </p:ext>
            </p:extLst>
          </p:nvPr>
        </p:nvGraphicFramePr>
        <p:xfrm>
          <a:off x="313898" y="2081471"/>
          <a:ext cx="8584441" cy="3789539"/>
        </p:xfrm>
        <a:graphic>
          <a:graphicData uri="http://schemas.openxmlformats.org/drawingml/2006/chart">
            <c:chart xmlns:c="http://schemas.openxmlformats.org/drawingml/2006/chart" xmlns:r="http://schemas.openxmlformats.org/officeDocument/2006/relationships" r:id="rId3"/>
          </a:graphicData>
        </a:graphic>
      </p:graphicFrame>
      <p:grpSp>
        <p:nvGrpSpPr>
          <p:cNvPr id="74" name="Group 73"/>
          <p:cNvGrpSpPr/>
          <p:nvPr/>
        </p:nvGrpSpPr>
        <p:grpSpPr>
          <a:xfrm>
            <a:off x="1519184" y="2340636"/>
            <a:ext cx="3541098" cy="1038877"/>
            <a:chOff x="2209798" y="4667250"/>
            <a:chExt cx="2274655" cy="771525"/>
          </a:xfrm>
        </p:grpSpPr>
        <p:sp>
          <p:nvSpPr>
            <p:cNvPr id="75" name="Rectangle 74"/>
            <p:cNvSpPr/>
            <p:nvPr/>
          </p:nvSpPr>
          <p:spPr>
            <a:xfrm>
              <a:off x="2209798" y="4667250"/>
              <a:ext cx="2274655" cy="771525"/>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mj-lt"/>
                <a:ea typeface="+mn-ea"/>
                <a:cs typeface="+mn-cs"/>
              </a:endParaRPr>
            </a:p>
          </p:txBody>
        </p:sp>
        <p:grpSp>
          <p:nvGrpSpPr>
            <p:cNvPr id="76" name="Group 75"/>
            <p:cNvGrpSpPr/>
            <p:nvPr/>
          </p:nvGrpSpPr>
          <p:grpSpPr>
            <a:xfrm>
              <a:off x="2327130" y="4702012"/>
              <a:ext cx="2122255" cy="708898"/>
              <a:chOff x="1231755" y="5219537"/>
              <a:chExt cx="2122255" cy="708898"/>
            </a:xfrm>
          </p:grpSpPr>
          <p:sp>
            <p:nvSpPr>
              <p:cNvPr id="79" name="TextBox 78"/>
              <p:cNvSpPr txBox="1"/>
              <p:nvPr/>
            </p:nvSpPr>
            <p:spPr>
              <a:xfrm>
                <a:off x="1344854" y="5219537"/>
                <a:ext cx="871942" cy="2514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mj-lt"/>
                  </a:rPr>
                  <a:t>Observed</a:t>
                </a:r>
                <a:endParaRPr kumimoji="0" lang="en-US" sz="1600" b="0" i="0" u="none" strike="noStrike" kern="0" cap="none" spc="0" normalizeH="0" baseline="0" noProof="0" dirty="0">
                  <a:ln>
                    <a:noFill/>
                  </a:ln>
                  <a:solidFill>
                    <a:sysClr val="windowText" lastClr="000000"/>
                  </a:solidFill>
                  <a:effectLst/>
                  <a:uLnTx/>
                  <a:uFillTx/>
                  <a:latin typeface="+mj-lt"/>
                </a:endParaRPr>
              </a:p>
            </p:txBody>
          </p:sp>
          <p:sp>
            <p:nvSpPr>
              <p:cNvPr id="80" name="TextBox 79"/>
              <p:cNvSpPr txBox="1"/>
              <p:nvPr/>
            </p:nvSpPr>
            <p:spPr>
              <a:xfrm>
                <a:off x="1344854" y="5444672"/>
                <a:ext cx="2009156" cy="2514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latin typeface="+mj-lt"/>
                  </a:rPr>
                  <a:t>Predicted w/o </a:t>
                </a:r>
                <a:r>
                  <a:rPr lang="en-US" sz="1600" kern="0" dirty="0" smtClean="0">
                    <a:solidFill>
                      <a:sysClr val="windowText" lastClr="000000"/>
                    </a:solidFill>
                    <a:latin typeface="+mj-lt"/>
                  </a:rPr>
                  <a:t>Re-ordering effect</a:t>
                </a:r>
                <a:endParaRPr lang="en-US" sz="1600" kern="0" dirty="0">
                  <a:solidFill>
                    <a:sysClr val="windowText" lastClr="000000"/>
                  </a:solidFill>
                  <a:latin typeface="+mj-lt"/>
                </a:endParaRPr>
              </a:p>
            </p:txBody>
          </p:sp>
          <p:sp>
            <p:nvSpPr>
              <p:cNvPr id="81" name="TextBox 80"/>
              <p:cNvSpPr txBox="1"/>
              <p:nvPr/>
            </p:nvSpPr>
            <p:spPr>
              <a:xfrm>
                <a:off x="1344854" y="5677007"/>
                <a:ext cx="1936048" cy="2514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latin typeface="+mj-lt"/>
                  </a:rPr>
                  <a:t>Predicted w/ </a:t>
                </a:r>
                <a:r>
                  <a:rPr lang="en-US" sz="1600" kern="0" dirty="0" smtClean="0">
                    <a:solidFill>
                      <a:sysClr val="windowText" lastClr="000000"/>
                    </a:solidFill>
                    <a:latin typeface="+mj-lt"/>
                  </a:rPr>
                  <a:t>Re-ordering effect</a:t>
                </a:r>
                <a:endParaRPr lang="en-US" sz="1600" kern="0" dirty="0">
                  <a:solidFill>
                    <a:sysClr val="windowText" lastClr="000000"/>
                  </a:solidFill>
                  <a:latin typeface="+mj-lt"/>
                </a:endParaRPr>
              </a:p>
            </p:txBody>
          </p:sp>
          <p:sp>
            <p:nvSpPr>
              <p:cNvPr id="82" name="Rectangle 81"/>
              <p:cNvSpPr/>
              <p:nvPr/>
            </p:nvSpPr>
            <p:spPr>
              <a:xfrm>
                <a:off x="1231757" y="5295898"/>
                <a:ext cx="104775" cy="104001"/>
              </a:xfrm>
              <a:prstGeom prst="rect">
                <a:avLst/>
              </a:prstGeom>
              <a:solidFill>
                <a:schemeClr val="accent1"/>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mj-lt"/>
                  <a:ea typeface="+mn-ea"/>
                  <a:cs typeface="+mn-cs"/>
                </a:endParaRPr>
              </a:p>
            </p:txBody>
          </p:sp>
          <p:sp>
            <p:nvSpPr>
              <p:cNvPr id="83" name="Rectangle 82"/>
              <p:cNvSpPr/>
              <p:nvPr/>
            </p:nvSpPr>
            <p:spPr>
              <a:xfrm>
                <a:off x="1231756" y="5521034"/>
                <a:ext cx="104775" cy="104001"/>
              </a:xfrm>
              <a:prstGeom prst="rect">
                <a:avLst/>
              </a:prstGeom>
              <a:solidFill>
                <a:schemeClr val="accent2"/>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mj-lt"/>
                  <a:ea typeface="+mn-ea"/>
                  <a:cs typeface="+mn-cs"/>
                </a:endParaRPr>
              </a:p>
            </p:txBody>
          </p:sp>
          <p:sp>
            <p:nvSpPr>
              <p:cNvPr id="84" name="Rectangle 83"/>
              <p:cNvSpPr/>
              <p:nvPr/>
            </p:nvSpPr>
            <p:spPr>
              <a:xfrm>
                <a:off x="1231755" y="5753372"/>
                <a:ext cx="104775" cy="104001"/>
              </a:xfrm>
              <a:prstGeom prst="rect">
                <a:avLst/>
              </a:prstGeom>
              <a:solidFill>
                <a:schemeClr val="accent3"/>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mj-lt"/>
                  <a:ea typeface="+mn-ea"/>
                  <a:cs typeface="+mn-cs"/>
                </a:endParaRPr>
              </a:p>
            </p:txBody>
          </p:sp>
        </p:grpSp>
      </p:grpSp>
      <p:sp>
        <p:nvSpPr>
          <p:cNvPr id="104" name="TextBox 103"/>
          <p:cNvSpPr txBox="1"/>
          <p:nvPr/>
        </p:nvSpPr>
        <p:spPr>
          <a:xfrm>
            <a:off x="1244812" y="5201707"/>
            <a:ext cx="792204"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black-</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err="1" smtClean="0">
                <a:ln>
                  <a:noFill/>
                </a:ln>
                <a:solidFill>
                  <a:sysClr val="windowText" lastClr="000000"/>
                </a:solidFill>
                <a:effectLst/>
                <a:uLnTx/>
                <a:uFillTx/>
                <a:latin typeface="+mj-lt"/>
              </a:rPr>
              <a:t>scholes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5" name="TextBox 104"/>
          <p:cNvSpPr txBox="1"/>
          <p:nvPr/>
        </p:nvSpPr>
        <p:spPr>
          <a:xfrm>
            <a:off x="2015866" y="5201707"/>
            <a:ext cx="631904"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body-</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track</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6" name="TextBox 105"/>
          <p:cNvSpPr txBox="1"/>
          <p:nvPr/>
        </p:nvSpPr>
        <p:spPr>
          <a:xfrm>
            <a:off x="2592288" y="5201707"/>
            <a:ext cx="811441"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canneal</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7" name="TextBox 106"/>
          <p:cNvSpPr txBox="1"/>
          <p:nvPr/>
        </p:nvSpPr>
        <p:spPr>
          <a:xfrm>
            <a:off x="3366670" y="5201707"/>
            <a:ext cx="601447"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ferret</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8" name="TextBox 107"/>
          <p:cNvSpPr txBox="1"/>
          <p:nvPr/>
        </p:nvSpPr>
        <p:spPr>
          <a:xfrm>
            <a:off x="3961882" y="5201707"/>
            <a:ext cx="821058"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fluid-</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animate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9" name="TextBox 108"/>
          <p:cNvSpPr txBox="1"/>
          <p:nvPr/>
        </p:nvSpPr>
        <p:spPr>
          <a:xfrm>
            <a:off x="4757656" y="5201707"/>
            <a:ext cx="572593"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freq</a:t>
            </a:r>
            <a:r>
              <a:rPr kumimoji="0" lang="en-US" sz="1400" b="0" i="0" u="none" strike="noStrike" kern="0" cap="none" spc="0" normalizeH="0" baseline="0" noProof="0" dirty="0" smtClean="0">
                <a:ln>
                  <a:noFill/>
                </a:ln>
                <a:solidFill>
                  <a:sysClr val="windowText" lastClr="000000"/>
                </a:solidFill>
                <a:effectLst/>
                <a:uLnTx/>
                <a:uFillTx/>
                <a:latin typeface="+mj-lt"/>
              </a:rPr>
              <a:t>-</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mine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0" name="TextBox 109"/>
          <p:cNvSpPr txBox="1"/>
          <p:nvPr/>
        </p:nvSpPr>
        <p:spPr>
          <a:xfrm>
            <a:off x="5422167" y="5201707"/>
            <a:ext cx="58221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ray-</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trace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1" name="TextBox 110"/>
          <p:cNvSpPr txBox="1"/>
          <p:nvPr/>
        </p:nvSpPr>
        <p:spPr>
          <a:xfrm>
            <a:off x="6020088" y="5201707"/>
            <a:ext cx="79060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stream-</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cluster</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2" name="TextBox 111"/>
          <p:cNvSpPr txBox="1"/>
          <p:nvPr/>
        </p:nvSpPr>
        <p:spPr>
          <a:xfrm>
            <a:off x="6751176" y="5201707"/>
            <a:ext cx="66236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swap-</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err="1" smtClean="0">
                <a:ln>
                  <a:noFill/>
                </a:ln>
                <a:solidFill>
                  <a:sysClr val="windowText" lastClr="000000"/>
                </a:solidFill>
                <a:effectLst/>
                <a:uLnTx/>
                <a:uFillTx/>
                <a:latin typeface="+mj-lt"/>
              </a:rPr>
              <a:t>tions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3" name="TextBox 112"/>
          <p:cNvSpPr txBox="1"/>
          <p:nvPr/>
        </p:nvSpPr>
        <p:spPr>
          <a:xfrm>
            <a:off x="7491993" y="5201707"/>
            <a:ext cx="503663"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vips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4" name="TextBox 113"/>
          <p:cNvSpPr txBox="1"/>
          <p:nvPr/>
        </p:nvSpPr>
        <p:spPr>
          <a:xfrm>
            <a:off x="8145309" y="5201707"/>
            <a:ext cx="572593"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x264</a:t>
            </a:r>
            <a:endParaRPr kumimoji="0" lang="en-US" sz="1400" b="0" i="0" u="none" strike="noStrike" kern="0" cap="none" spc="0" normalizeH="0" baseline="0" noProof="0" dirty="0">
              <a:ln>
                <a:noFill/>
              </a:ln>
              <a:solidFill>
                <a:sysClr val="windowText" lastClr="000000"/>
              </a:solidFill>
              <a:effectLst/>
              <a:uLnTx/>
              <a:uFillTx/>
              <a:latin typeface="+mj-lt"/>
            </a:endParaRPr>
          </a:p>
        </p:txBody>
      </p:sp>
      <p:cxnSp>
        <p:nvCxnSpPr>
          <p:cNvPr id="125" name="Straight Arrow Connector 124"/>
          <p:cNvCxnSpPr/>
          <p:nvPr/>
        </p:nvCxnSpPr>
        <p:spPr bwMode="auto">
          <a:xfrm flipH="1">
            <a:off x="6493149" y="3379513"/>
            <a:ext cx="317540" cy="4228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3" name="TextBox 132"/>
          <p:cNvSpPr txBox="1"/>
          <p:nvPr/>
        </p:nvSpPr>
        <p:spPr>
          <a:xfrm>
            <a:off x="4484954" y="1546351"/>
            <a:ext cx="2300630" cy="646331"/>
          </a:xfrm>
          <a:prstGeom prst="rect">
            <a:avLst/>
          </a:prstGeom>
          <a:noFill/>
        </p:spPr>
        <p:txBody>
          <a:bodyPr wrap="none" rtlCol="0">
            <a:spAutoFit/>
          </a:bodyPr>
          <a:lstStyle/>
          <a:p>
            <a:r>
              <a:rPr lang="en-US" sz="1800" i="1" dirty="0" smtClean="0">
                <a:solidFill>
                  <a:srgbClr val="C00000"/>
                </a:solidFill>
                <a:latin typeface="+mj-lt"/>
              </a:rPr>
              <a:t>12x increase due to </a:t>
            </a:r>
            <a:br>
              <a:rPr lang="en-US" sz="1800" i="1" dirty="0" smtClean="0">
                <a:solidFill>
                  <a:srgbClr val="C00000"/>
                </a:solidFill>
                <a:latin typeface="+mj-lt"/>
              </a:rPr>
            </a:br>
            <a:r>
              <a:rPr lang="en-US" sz="1800" i="1" dirty="0" smtClean="0">
                <a:solidFill>
                  <a:srgbClr val="C00000"/>
                </a:solidFill>
                <a:latin typeface="+mj-lt"/>
              </a:rPr>
              <a:t>memory interference</a:t>
            </a:r>
            <a:endParaRPr lang="en-US" sz="1800" i="1" dirty="0">
              <a:solidFill>
                <a:srgbClr val="C00000"/>
              </a:solidFill>
              <a:latin typeface="+mj-lt"/>
            </a:endParaRPr>
          </a:p>
        </p:txBody>
      </p:sp>
      <p:cxnSp>
        <p:nvCxnSpPr>
          <p:cNvPr id="134" name="Straight Arrow Connector 133"/>
          <p:cNvCxnSpPr/>
          <p:nvPr/>
        </p:nvCxnSpPr>
        <p:spPr bwMode="auto">
          <a:xfrm>
            <a:off x="5866410" y="2139263"/>
            <a:ext cx="348760" cy="4910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5" name="TextBox 134"/>
          <p:cNvSpPr txBox="1"/>
          <p:nvPr/>
        </p:nvSpPr>
        <p:spPr>
          <a:xfrm>
            <a:off x="6712491" y="3106266"/>
            <a:ext cx="2364750" cy="646331"/>
          </a:xfrm>
          <a:prstGeom prst="rect">
            <a:avLst/>
          </a:prstGeom>
          <a:noFill/>
        </p:spPr>
        <p:txBody>
          <a:bodyPr wrap="none" rtlCol="0">
            <a:spAutoFit/>
          </a:bodyPr>
          <a:lstStyle/>
          <a:p>
            <a:r>
              <a:rPr lang="en-US" sz="1800" i="1" dirty="0" smtClean="0">
                <a:solidFill>
                  <a:srgbClr val="C00000"/>
                </a:solidFill>
                <a:latin typeface="+mj-lt"/>
              </a:rPr>
              <a:t>w/o re-ordering effect</a:t>
            </a:r>
          </a:p>
          <a:p>
            <a:r>
              <a:rPr lang="en-US" sz="1800" i="1" dirty="0" smtClean="0">
                <a:solidFill>
                  <a:srgbClr val="C00000"/>
                </a:solidFill>
                <a:latin typeface="+mj-lt"/>
                <a:sym typeface="Wingdings" pitchFamily="2" charset="2"/>
              </a:rPr>
              <a:t> o</a:t>
            </a:r>
            <a:r>
              <a:rPr lang="en-US" sz="1800" i="1" dirty="0" smtClean="0">
                <a:solidFill>
                  <a:srgbClr val="C00000"/>
                </a:solidFill>
                <a:latin typeface="+mj-lt"/>
              </a:rPr>
              <a:t>verly optimistic </a:t>
            </a:r>
            <a:endParaRPr lang="en-US" sz="1800" i="1" dirty="0">
              <a:solidFill>
                <a:srgbClr val="C00000"/>
              </a:solidFill>
              <a:latin typeface="+mj-lt"/>
            </a:endParaRPr>
          </a:p>
        </p:txBody>
      </p:sp>
      <p:sp>
        <p:nvSpPr>
          <p:cNvPr id="146" name="Rectangle 145"/>
          <p:cNvSpPr/>
          <p:nvPr/>
        </p:nvSpPr>
        <p:spPr>
          <a:xfrm>
            <a:off x="434328" y="5751395"/>
            <a:ext cx="8459724" cy="369332"/>
          </a:xfrm>
          <a:prstGeom prst="rect">
            <a:avLst/>
          </a:prstGeom>
          <a:noFill/>
          <a:ln>
            <a:solidFill>
              <a:schemeClr val="bg1">
                <a:lumMod val="50000"/>
              </a:schemeClr>
            </a:solidFill>
          </a:ln>
        </p:spPr>
        <p:txBody>
          <a:bodyPr wrap="square" rtlCol="0">
            <a:noAutofit/>
          </a:bodyPr>
          <a:lstStyle/>
          <a:p>
            <a:pPr algn="ctr"/>
            <a:r>
              <a:rPr lang="en-US" sz="1800" b="1" dirty="0">
                <a:solidFill>
                  <a:srgbClr val="0070C0"/>
                </a:solidFill>
                <a:latin typeface="+mj-lt"/>
              </a:rPr>
              <a:t>Request re-ordering effect </a:t>
            </a:r>
            <a:r>
              <a:rPr lang="en-US" sz="1800" dirty="0">
                <a:latin typeface="+mj-lt"/>
              </a:rPr>
              <a:t>should be considered in COTS memory systems</a:t>
            </a:r>
          </a:p>
        </p:txBody>
      </p:sp>
      <p:sp>
        <p:nvSpPr>
          <p:cNvPr id="148" name="Slide Number Placeholder 147"/>
          <p:cNvSpPr>
            <a:spLocks noGrp="1"/>
          </p:cNvSpPr>
          <p:nvPr>
            <p:ph type="sldNum" sz="quarter" idx="4"/>
          </p:nvPr>
        </p:nvSpPr>
        <p:spPr/>
        <p:txBody>
          <a:bodyPr/>
          <a:lstStyle/>
          <a:p>
            <a:fld id="{C0D40C1D-E4C1-4F5F-9F40-BC819FDA4D87}" type="slidenum">
              <a:rPr lang="en-US" smtClean="0"/>
              <a:pPr/>
              <a:t>22</a:t>
            </a:fld>
            <a:r>
              <a:rPr lang="en-US" smtClean="0"/>
              <a:t>/25</a:t>
            </a:r>
            <a:endParaRPr lang="en-US" dirty="0"/>
          </a:p>
        </p:txBody>
      </p:sp>
    </p:spTree>
    <p:extLst>
      <p:ext uri="{BB962C8B-B14F-4D97-AF65-F5344CB8AC3E}">
        <p14:creationId xmlns:p14="http://schemas.microsoft.com/office/powerpoint/2010/main" val="222184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graphicEl>
                                              <a:chart seriesIdx="1" categoryIdx="-4" bldStep="series"/>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3" grpId="0" uiExpand="1">
        <p:bldSub>
          <a:bldChart bld="series"/>
        </p:bldSub>
      </p:bldGraphic>
      <p:bldP spid="133" grpId="0"/>
      <p:bldP spid="135" grpId="0"/>
      <p:bldP spid="1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ontent Placeholder 3"/>
          <p:cNvSpPr>
            <a:spLocks noGrp="1"/>
          </p:cNvSpPr>
          <p:nvPr>
            <p:ph sz="quarter" idx="11"/>
          </p:nvPr>
        </p:nvSpPr>
        <p:spPr>
          <a:xfrm>
            <a:off x="364650" y="1405306"/>
            <a:ext cx="8631432" cy="5033594"/>
          </a:xfrm>
        </p:spPr>
        <p:txBody>
          <a:bodyPr/>
          <a:lstStyle/>
          <a:p>
            <a:r>
              <a:rPr lang="en-US" altLang="ko-KR" b="1" dirty="0" smtClean="0"/>
              <a:t>Private DRAM Bank</a:t>
            </a:r>
            <a:endParaRPr lang="en-US" altLang="ko-KR" dirty="0">
              <a:solidFill>
                <a:srgbClr val="0070C0"/>
              </a:solidFill>
            </a:endParaRPr>
          </a:p>
        </p:txBody>
      </p:sp>
      <p:sp>
        <p:nvSpPr>
          <p:cNvPr id="2" name="Title 1"/>
          <p:cNvSpPr>
            <a:spLocks noGrp="1"/>
          </p:cNvSpPr>
          <p:nvPr>
            <p:ph type="title"/>
          </p:nvPr>
        </p:nvSpPr>
        <p:spPr/>
        <p:txBody>
          <a:bodyPr/>
          <a:lstStyle/>
          <a:p>
            <a:r>
              <a:rPr lang="en-US" dirty="0"/>
              <a:t>Severe Memory </a:t>
            </a:r>
            <a:r>
              <a:rPr lang="en-US" dirty="0" smtClean="0"/>
              <a:t>Interference (</a:t>
            </a:r>
            <a:r>
              <a:rPr lang="en-US" dirty="0" smtClean="0"/>
              <a:t>2 of 2</a:t>
            </a:r>
            <a:r>
              <a:rPr lang="en-US" dirty="0" smtClean="0"/>
              <a:t>)</a:t>
            </a:r>
            <a:endParaRPr lang="en-US" dirty="0"/>
          </a:p>
        </p:txBody>
      </p:sp>
      <p:sp>
        <p:nvSpPr>
          <p:cNvPr id="104" name="TextBox 103"/>
          <p:cNvSpPr txBox="1"/>
          <p:nvPr/>
        </p:nvSpPr>
        <p:spPr>
          <a:xfrm>
            <a:off x="1244812" y="5201707"/>
            <a:ext cx="792204"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black-</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err="1" smtClean="0">
                <a:ln>
                  <a:noFill/>
                </a:ln>
                <a:solidFill>
                  <a:sysClr val="windowText" lastClr="000000"/>
                </a:solidFill>
                <a:effectLst/>
                <a:uLnTx/>
                <a:uFillTx/>
                <a:latin typeface="+mj-lt"/>
              </a:rPr>
              <a:t>scholes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5" name="TextBox 104"/>
          <p:cNvSpPr txBox="1"/>
          <p:nvPr/>
        </p:nvSpPr>
        <p:spPr>
          <a:xfrm>
            <a:off x="2015866" y="5201707"/>
            <a:ext cx="631904"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body-</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track</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6" name="TextBox 105"/>
          <p:cNvSpPr txBox="1"/>
          <p:nvPr/>
        </p:nvSpPr>
        <p:spPr>
          <a:xfrm>
            <a:off x="2592288" y="5201707"/>
            <a:ext cx="811441"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canneal</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7" name="TextBox 106"/>
          <p:cNvSpPr txBox="1"/>
          <p:nvPr/>
        </p:nvSpPr>
        <p:spPr>
          <a:xfrm>
            <a:off x="3366670" y="5201707"/>
            <a:ext cx="601447"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ferret</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8" name="TextBox 107"/>
          <p:cNvSpPr txBox="1"/>
          <p:nvPr/>
        </p:nvSpPr>
        <p:spPr>
          <a:xfrm>
            <a:off x="3961882" y="5201707"/>
            <a:ext cx="821058"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fluid-</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animate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09" name="TextBox 108"/>
          <p:cNvSpPr txBox="1"/>
          <p:nvPr/>
        </p:nvSpPr>
        <p:spPr>
          <a:xfrm>
            <a:off x="4757656" y="5201707"/>
            <a:ext cx="572593"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freq</a:t>
            </a:r>
            <a:r>
              <a:rPr kumimoji="0" lang="en-US" sz="1400" b="0" i="0" u="none" strike="noStrike" kern="0" cap="none" spc="0" normalizeH="0" baseline="0" noProof="0" dirty="0" smtClean="0">
                <a:ln>
                  <a:noFill/>
                </a:ln>
                <a:solidFill>
                  <a:sysClr val="windowText" lastClr="000000"/>
                </a:solidFill>
                <a:effectLst/>
                <a:uLnTx/>
                <a:uFillTx/>
                <a:latin typeface="+mj-lt"/>
              </a:rPr>
              <a:t>-</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mine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0" name="TextBox 109"/>
          <p:cNvSpPr txBox="1"/>
          <p:nvPr/>
        </p:nvSpPr>
        <p:spPr>
          <a:xfrm>
            <a:off x="5422167" y="5201707"/>
            <a:ext cx="58221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ray-</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trace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1" name="TextBox 110"/>
          <p:cNvSpPr txBox="1"/>
          <p:nvPr/>
        </p:nvSpPr>
        <p:spPr>
          <a:xfrm>
            <a:off x="6020088" y="5201707"/>
            <a:ext cx="79060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stream-</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cluster</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2" name="TextBox 111"/>
          <p:cNvSpPr txBox="1"/>
          <p:nvPr/>
        </p:nvSpPr>
        <p:spPr>
          <a:xfrm>
            <a:off x="6751176" y="5201707"/>
            <a:ext cx="66236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swap-</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err="1" smtClean="0">
                <a:ln>
                  <a:noFill/>
                </a:ln>
                <a:solidFill>
                  <a:sysClr val="windowText" lastClr="000000"/>
                </a:solidFill>
                <a:effectLst/>
                <a:uLnTx/>
                <a:uFillTx/>
                <a:latin typeface="+mj-lt"/>
              </a:rPr>
              <a:t>tions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3" name="TextBox 112"/>
          <p:cNvSpPr txBox="1"/>
          <p:nvPr/>
        </p:nvSpPr>
        <p:spPr>
          <a:xfrm>
            <a:off x="7491993" y="5201707"/>
            <a:ext cx="503663"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vips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14" name="TextBox 113"/>
          <p:cNvSpPr txBox="1"/>
          <p:nvPr/>
        </p:nvSpPr>
        <p:spPr>
          <a:xfrm>
            <a:off x="8145309" y="5201707"/>
            <a:ext cx="572593"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x264</a:t>
            </a:r>
            <a:endParaRPr kumimoji="0" lang="en-US" sz="1400" b="0" i="0" u="none" strike="noStrike" kern="0" cap="none" spc="0" normalizeH="0" baseline="0" noProof="0" dirty="0">
              <a:ln>
                <a:noFill/>
              </a:ln>
              <a:solidFill>
                <a:sysClr val="windowText" lastClr="000000"/>
              </a:solidFill>
              <a:effectLst/>
              <a:uLnTx/>
              <a:uFillTx/>
              <a:latin typeface="+mj-lt"/>
            </a:endParaRPr>
          </a:p>
        </p:txBody>
      </p:sp>
      <p:graphicFrame>
        <p:nvGraphicFramePr>
          <p:cNvPr id="36" name="Chart 35"/>
          <p:cNvGraphicFramePr>
            <a:graphicFrameLocks/>
          </p:cNvGraphicFramePr>
          <p:nvPr>
            <p:extLst>
              <p:ext uri="{D42A27DB-BD31-4B8C-83A1-F6EECF244321}">
                <p14:modId xmlns:p14="http://schemas.microsoft.com/office/powerpoint/2010/main" val="2332599514"/>
              </p:ext>
            </p:extLst>
          </p:nvPr>
        </p:nvGraphicFramePr>
        <p:xfrm>
          <a:off x="332510" y="2101931"/>
          <a:ext cx="8645236" cy="3364464"/>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Group 47"/>
          <p:cNvGrpSpPr/>
          <p:nvPr/>
        </p:nvGrpSpPr>
        <p:grpSpPr>
          <a:xfrm>
            <a:off x="1519184" y="2340628"/>
            <a:ext cx="1716133" cy="783571"/>
            <a:chOff x="2209798" y="4667251"/>
            <a:chExt cx="1102373" cy="581922"/>
          </a:xfrm>
        </p:grpSpPr>
        <p:sp>
          <p:nvSpPr>
            <p:cNvPr id="49" name="Rectangle 48"/>
            <p:cNvSpPr/>
            <p:nvPr/>
          </p:nvSpPr>
          <p:spPr>
            <a:xfrm>
              <a:off x="2209798" y="4667251"/>
              <a:ext cx="949935" cy="581922"/>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mj-lt"/>
                <a:ea typeface="+mn-ea"/>
                <a:cs typeface="+mn-cs"/>
              </a:endParaRPr>
            </a:p>
          </p:txBody>
        </p:sp>
        <p:grpSp>
          <p:nvGrpSpPr>
            <p:cNvPr id="50" name="Group 49"/>
            <p:cNvGrpSpPr/>
            <p:nvPr/>
          </p:nvGrpSpPr>
          <p:grpSpPr>
            <a:xfrm>
              <a:off x="2327131" y="4702012"/>
              <a:ext cx="985040" cy="476563"/>
              <a:chOff x="1231756" y="5219537"/>
              <a:chExt cx="985040" cy="476563"/>
            </a:xfrm>
          </p:grpSpPr>
          <p:sp>
            <p:nvSpPr>
              <p:cNvPr id="51" name="TextBox 50"/>
              <p:cNvSpPr txBox="1"/>
              <p:nvPr/>
            </p:nvSpPr>
            <p:spPr>
              <a:xfrm>
                <a:off x="1344854" y="5219537"/>
                <a:ext cx="871942" cy="2514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mj-lt"/>
                  </a:rPr>
                  <a:t>Observed</a:t>
                </a:r>
                <a:endParaRPr kumimoji="0" lang="en-US" sz="1600" b="0" i="0" u="none" strike="noStrike" kern="0" cap="none" spc="0" normalizeH="0" baseline="0" noProof="0" dirty="0">
                  <a:ln>
                    <a:noFill/>
                  </a:ln>
                  <a:solidFill>
                    <a:sysClr val="windowText" lastClr="000000"/>
                  </a:solidFill>
                  <a:effectLst/>
                  <a:uLnTx/>
                  <a:uFillTx/>
                  <a:latin typeface="+mj-lt"/>
                </a:endParaRPr>
              </a:p>
            </p:txBody>
          </p:sp>
          <p:sp>
            <p:nvSpPr>
              <p:cNvPr id="52" name="TextBox 51"/>
              <p:cNvSpPr txBox="1"/>
              <p:nvPr/>
            </p:nvSpPr>
            <p:spPr>
              <a:xfrm>
                <a:off x="1344854" y="5444672"/>
                <a:ext cx="674662" cy="2514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ysClr val="windowText" lastClr="000000"/>
                    </a:solidFill>
                    <a:latin typeface="+mj-lt"/>
                  </a:rPr>
                  <a:t>Predicted</a:t>
                </a:r>
                <a:endParaRPr lang="en-US" sz="1600" kern="0" dirty="0">
                  <a:solidFill>
                    <a:sysClr val="windowText" lastClr="000000"/>
                  </a:solidFill>
                  <a:latin typeface="+mj-lt"/>
                </a:endParaRPr>
              </a:p>
            </p:txBody>
          </p:sp>
          <p:sp>
            <p:nvSpPr>
              <p:cNvPr id="54" name="Rectangle 53"/>
              <p:cNvSpPr/>
              <p:nvPr/>
            </p:nvSpPr>
            <p:spPr>
              <a:xfrm>
                <a:off x="1231757" y="5295898"/>
                <a:ext cx="104775" cy="104001"/>
              </a:xfrm>
              <a:prstGeom prst="rect">
                <a:avLst/>
              </a:prstGeom>
              <a:solidFill>
                <a:schemeClr val="accent1"/>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mj-lt"/>
                  <a:ea typeface="+mn-ea"/>
                  <a:cs typeface="+mn-cs"/>
                </a:endParaRPr>
              </a:p>
            </p:txBody>
          </p:sp>
          <p:sp>
            <p:nvSpPr>
              <p:cNvPr id="55" name="Rectangle 54"/>
              <p:cNvSpPr/>
              <p:nvPr/>
            </p:nvSpPr>
            <p:spPr>
              <a:xfrm>
                <a:off x="1231756" y="5521034"/>
                <a:ext cx="104775" cy="104001"/>
              </a:xfrm>
              <a:prstGeom prst="rect">
                <a:avLst/>
              </a:prstGeom>
              <a:solidFill>
                <a:schemeClr val="accent2"/>
              </a:solidFill>
              <a:ln w="6350" cap="flat" cmpd="sng" algn="ctr">
                <a:solidFill>
                  <a:sysClr val="windowText" lastClr="000000"/>
                </a:solidFill>
                <a:prstDash val="solid"/>
              </a:ln>
              <a:effectLst/>
            </p:spPr>
            <p:txBody>
              <a:bodyPr rtlCol="0" anchor="ctr"/>
              <a:lstStyle/>
              <a:p>
                <a:pPr algn="ctr" eaLnBrk="1" fontAlgn="auto" hangingPunct="1">
                  <a:spcBef>
                    <a:spcPts val="0"/>
                  </a:spcBef>
                  <a:spcAft>
                    <a:spcPts val="0"/>
                  </a:spcAft>
                </a:pPr>
                <a:endParaRPr lang="en-US" kern="0">
                  <a:solidFill>
                    <a:sysClr val="window" lastClr="FFFFFF"/>
                  </a:solidFill>
                  <a:latin typeface="+mj-lt"/>
                </a:endParaRPr>
              </a:p>
            </p:txBody>
          </p:sp>
        </p:grpSp>
      </p:grpSp>
      <p:sp>
        <p:nvSpPr>
          <p:cNvPr id="57" name="TextBox 56"/>
          <p:cNvSpPr txBox="1"/>
          <p:nvPr/>
        </p:nvSpPr>
        <p:spPr>
          <a:xfrm>
            <a:off x="4387690" y="1563672"/>
            <a:ext cx="4506362" cy="646331"/>
          </a:xfrm>
          <a:prstGeom prst="rect">
            <a:avLst/>
          </a:prstGeom>
          <a:noFill/>
        </p:spPr>
        <p:txBody>
          <a:bodyPr wrap="none" rtlCol="0">
            <a:spAutoFit/>
          </a:bodyPr>
          <a:lstStyle/>
          <a:p>
            <a:r>
              <a:rPr lang="en-US" sz="1800" i="1" dirty="0" smtClean="0">
                <a:solidFill>
                  <a:srgbClr val="C00000"/>
                </a:solidFill>
                <a:latin typeface="+mj-lt"/>
              </a:rPr>
              <a:t>4.1x increase </a:t>
            </a:r>
            <a:r>
              <a:rPr lang="en-US" sz="1800" i="1" dirty="0" smtClean="0">
                <a:latin typeface="+mj-lt"/>
                <a:sym typeface="Wingdings" pitchFamily="2" charset="2"/>
              </a:rPr>
              <a:t> DRAM bank partitioning </a:t>
            </a:r>
            <a:br>
              <a:rPr lang="en-US" sz="1800" i="1" dirty="0" smtClean="0">
                <a:latin typeface="+mj-lt"/>
                <a:sym typeface="Wingdings" pitchFamily="2" charset="2"/>
              </a:rPr>
            </a:br>
            <a:r>
              <a:rPr lang="en-US" sz="1800" i="1" dirty="0" smtClean="0">
                <a:latin typeface="+mj-lt"/>
                <a:sym typeface="Wingdings" pitchFamily="2" charset="2"/>
              </a:rPr>
              <a:t>helps reducing the memory interference</a:t>
            </a:r>
            <a:endParaRPr lang="en-US" sz="1800" i="1" dirty="0">
              <a:latin typeface="+mj-lt"/>
            </a:endParaRPr>
          </a:p>
        </p:txBody>
      </p:sp>
      <p:cxnSp>
        <p:nvCxnSpPr>
          <p:cNvPr id="58" name="Straight Arrow Connector 57"/>
          <p:cNvCxnSpPr/>
          <p:nvPr/>
        </p:nvCxnSpPr>
        <p:spPr bwMode="auto">
          <a:xfrm>
            <a:off x="5569527" y="2210003"/>
            <a:ext cx="617517" cy="8191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Rectangle 60"/>
          <p:cNvSpPr/>
          <p:nvPr/>
        </p:nvSpPr>
        <p:spPr>
          <a:xfrm>
            <a:off x="434328" y="5751395"/>
            <a:ext cx="8459724" cy="369332"/>
          </a:xfrm>
          <a:prstGeom prst="rect">
            <a:avLst/>
          </a:prstGeom>
          <a:noFill/>
          <a:ln>
            <a:solidFill>
              <a:schemeClr val="bg1">
                <a:lumMod val="50000"/>
              </a:schemeClr>
            </a:solidFill>
          </a:ln>
        </p:spPr>
        <p:txBody>
          <a:bodyPr wrap="square" rtlCol="0">
            <a:noAutofit/>
          </a:bodyPr>
          <a:lstStyle/>
          <a:p>
            <a:pPr algn="ctr"/>
            <a:r>
              <a:rPr lang="en-US" sz="1800" dirty="0" smtClean="0">
                <a:latin typeface="+mj-lt"/>
              </a:rPr>
              <a:t>Our analysis enables the </a:t>
            </a:r>
            <a:r>
              <a:rPr lang="en-US" sz="1800" b="1" dirty="0" smtClean="0">
                <a:solidFill>
                  <a:srgbClr val="0070C0"/>
                </a:solidFill>
                <a:latin typeface="+mj-lt"/>
              </a:rPr>
              <a:t>quantification</a:t>
            </a:r>
            <a:r>
              <a:rPr lang="en-US" sz="1800" dirty="0" smtClean="0">
                <a:latin typeface="+mj-lt"/>
              </a:rPr>
              <a:t> of </a:t>
            </a:r>
            <a:r>
              <a:rPr lang="en-US" sz="1800" dirty="0">
                <a:latin typeface="+mj-lt"/>
              </a:rPr>
              <a:t>the </a:t>
            </a:r>
            <a:r>
              <a:rPr lang="en-US" sz="1800" dirty="0" smtClean="0">
                <a:latin typeface="+mj-lt"/>
              </a:rPr>
              <a:t>benefit of DRAM bank partitioning</a:t>
            </a:r>
            <a:endParaRPr lang="en-US" sz="1800" dirty="0">
              <a:latin typeface="+mj-lt"/>
            </a:endParaRPr>
          </a:p>
        </p:txBody>
      </p:sp>
      <p:sp>
        <p:nvSpPr>
          <p:cNvPr id="13" name="Slide Number Placeholder 12"/>
          <p:cNvSpPr>
            <a:spLocks noGrp="1"/>
          </p:cNvSpPr>
          <p:nvPr>
            <p:ph type="sldNum" sz="quarter" idx="4"/>
          </p:nvPr>
        </p:nvSpPr>
        <p:spPr/>
        <p:txBody>
          <a:bodyPr/>
          <a:lstStyle/>
          <a:p>
            <a:fld id="{C0D40C1D-E4C1-4F5F-9F40-BC819FDA4D87}" type="slidenum">
              <a:rPr lang="en-US" smtClean="0"/>
              <a:pPr/>
              <a:t>23</a:t>
            </a:fld>
            <a:r>
              <a:rPr lang="en-US" smtClean="0"/>
              <a:t>/25</a:t>
            </a:r>
            <a:endParaRPr lang="en-US" dirty="0"/>
          </a:p>
        </p:txBody>
      </p:sp>
    </p:spTree>
    <p:extLst>
      <p:ext uri="{BB962C8B-B14F-4D97-AF65-F5344CB8AC3E}">
        <p14:creationId xmlns:p14="http://schemas.microsoft.com/office/powerpoint/2010/main" val="36995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uiExpand="1">
        <p:bldSub>
          <a:bldChart bld="series"/>
        </p:bldSub>
      </p:bldGraphic>
      <p:bldP spid="57" grpId="0"/>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3"/>
          <p:cNvSpPr>
            <a:spLocks noGrp="1"/>
          </p:cNvSpPr>
          <p:nvPr>
            <p:ph sz="quarter" idx="11"/>
          </p:nvPr>
        </p:nvSpPr>
        <p:spPr>
          <a:xfrm>
            <a:off x="364650" y="1405306"/>
            <a:ext cx="8631432" cy="5033594"/>
          </a:xfrm>
        </p:spPr>
        <p:txBody>
          <a:bodyPr/>
          <a:lstStyle/>
          <a:p>
            <a:r>
              <a:rPr lang="en-US" altLang="ko-KR" b="1" dirty="0" smtClean="0"/>
              <a:t>Private DRAM Bank</a:t>
            </a:r>
            <a:endParaRPr lang="en-US" altLang="ko-KR" dirty="0">
              <a:solidFill>
                <a:srgbClr val="0070C0"/>
              </a:solidFill>
            </a:endParaRPr>
          </a:p>
        </p:txBody>
      </p:sp>
      <p:sp>
        <p:nvSpPr>
          <p:cNvPr id="2" name="Title 1"/>
          <p:cNvSpPr>
            <a:spLocks noGrp="1"/>
          </p:cNvSpPr>
          <p:nvPr>
            <p:ph type="title"/>
          </p:nvPr>
        </p:nvSpPr>
        <p:spPr/>
        <p:txBody>
          <a:bodyPr/>
          <a:lstStyle/>
          <a:p>
            <a:r>
              <a:rPr lang="en-US" dirty="0" smtClean="0"/>
              <a:t>Non-severe Memory Interference</a:t>
            </a:r>
            <a:endParaRPr lang="en-US" dirty="0"/>
          </a:p>
        </p:txBody>
      </p:sp>
      <p:graphicFrame>
        <p:nvGraphicFramePr>
          <p:cNvPr id="25" name="Chart 24"/>
          <p:cNvGraphicFramePr>
            <a:graphicFrameLocks/>
          </p:cNvGraphicFramePr>
          <p:nvPr>
            <p:extLst>
              <p:ext uri="{D42A27DB-BD31-4B8C-83A1-F6EECF244321}">
                <p14:modId xmlns:p14="http://schemas.microsoft.com/office/powerpoint/2010/main" val="232071249"/>
              </p:ext>
            </p:extLst>
          </p:nvPr>
        </p:nvGraphicFramePr>
        <p:xfrm>
          <a:off x="320634" y="1446953"/>
          <a:ext cx="8573984" cy="3628900"/>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46"/>
          <p:cNvSpPr/>
          <p:nvPr/>
        </p:nvSpPr>
        <p:spPr>
          <a:xfrm>
            <a:off x="4638274" y="2049933"/>
            <a:ext cx="3420093" cy="646331"/>
          </a:xfrm>
          <a:prstGeom prst="rect">
            <a:avLst/>
          </a:prstGeom>
        </p:spPr>
        <p:txBody>
          <a:bodyPr wrap="square">
            <a:spAutoFit/>
          </a:bodyPr>
          <a:lstStyle/>
          <a:p>
            <a:r>
              <a:rPr lang="en-US" sz="1800" i="1" dirty="0" smtClean="0">
                <a:solidFill>
                  <a:srgbClr val="0070C0"/>
                </a:solidFill>
                <a:latin typeface="+mj-lt"/>
              </a:rPr>
              <a:t>Average </a:t>
            </a:r>
            <a:r>
              <a:rPr lang="en-US" sz="1800" i="1" dirty="0">
                <a:solidFill>
                  <a:srgbClr val="0070C0"/>
                </a:solidFill>
                <a:latin typeface="+mj-lt"/>
              </a:rPr>
              <a:t>over-estimates </a:t>
            </a:r>
            <a:r>
              <a:rPr lang="en-US" sz="1800" i="1" dirty="0">
                <a:latin typeface="+mj-lt"/>
              </a:rPr>
              <a:t>are </a:t>
            </a:r>
            <a:r>
              <a:rPr lang="en-US" sz="1800" i="1" dirty="0" smtClean="0">
                <a:latin typeface="+mj-lt"/>
              </a:rPr>
              <a:t>8% (13% for a </a:t>
            </a:r>
            <a:r>
              <a:rPr lang="en-US" sz="1800" i="1" dirty="0">
                <a:latin typeface="+mj-lt"/>
              </a:rPr>
              <a:t>shared </a:t>
            </a:r>
            <a:r>
              <a:rPr lang="en-US" sz="1800" i="1" dirty="0" smtClean="0">
                <a:latin typeface="+mj-lt"/>
              </a:rPr>
              <a:t>bank)</a:t>
            </a:r>
            <a:endParaRPr lang="en-US" sz="1800" i="1" dirty="0">
              <a:latin typeface="+mj-lt"/>
            </a:endParaRPr>
          </a:p>
        </p:txBody>
      </p:sp>
      <p:grpSp>
        <p:nvGrpSpPr>
          <p:cNvPr id="48" name="Group 47"/>
          <p:cNvGrpSpPr/>
          <p:nvPr/>
        </p:nvGrpSpPr>
        <p:grpSpPr>
          <a:xfrm>
            <a:off x="1485168" y="2162820"/>
            <a:ext cx="1716133" cy="783571"/>
            <a:chOff x="2209798" y="4667251"/>
            <a:chExt cx="1102373" cy="581922"/>
          </a:xfrm>
        </p:grpSpPr>
        <p:sp>
          <p:nvSpPr>
            <p:cNvPr id="49" name="Rectangle 48"/>
            <p:cNvSpPr/>
            <p:nvPr/>
          </p:nvSpPr>
          <p:spPr>
            <a:xfrm>
              <a:off x="2209798" y="4667251"/>
              <a:ext cx="949935" cy="581922"/>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solidFill>
                <a:effectLst/>
                <a:uLnTx/>
                <a:uFillTx/>
                <a:latin typeface="+mj-lt"/>
                <a:ea typeface="+mn-ea"/>
                <a:cs typeface="+mn-cs"/>
              </a:endParaRPr>
            </a:p>
          </p:txBody>
        </p:sp>
        <p:grpSp>
          <p:nvGrpSpPr>
            <p:cNvPr id="50" name="Group 49"/>
            <p:cNvGrpSpPr/>
            <p:nvPr/>
          </p:nvGrpSpPr>
          <p:grpSpPr>
            <a:xfrm>
              <a:off x="2327131" y="4702012"/>
              <a:ext cx="985040" cy="476563"/>
              <a:chOff x="1231756" y="5219537"/>
              <a:chExt cx="985040" cy="476563"/>
            </a:xfrm>
          </p:grpSpPr>
          <p:sp>
            <p:nvSpPr>
              <p:cNvPr id="51" name="TextBox 50"/>
              <p:cNvSpPr txBox="1"/>
              <p:nvPr/>
            </p:nvSpPr>
            <p:spPr>
              <a:xfrm>
                <a:off x="1344854" y="5219537"/>
                <a:ext cx="871942" cy="2514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mj-lt"/>
                  </a:rPr>
                  <a:t>Observed</a:t>
                </a:r>
                <a:endParaRPr kumimoji="0" lang="en-US" sz="1600" b="0" i="0" u="none" strike="noStrike" kern="0" cap="none" spc="0" normalizeH="0" baseline="0" noProof="0" dirty="0">
                  <a:ln>
                    <a:noFill/>
                  </a:ln>
                  <a:solidFill>
                    <a:sysClr val="windowText" lastClr="000000"/>
                  </a:solidFill>
                  <a:effectLst/>
                  <a:uLnTx/>
                  <a:uFillTx/>
                  <a:latin typeface="+mj-lt"/>
                </a:endParaRPr>
              </a:p>
            </p:txBody>
          </p:sp>
          <p:sp>
            <p:nvSpPr>
              <p:cNvPr id="52" name="TextBox 51"/>
              <p:cNvSpPr txBox="1"/>
              <p:nvPr/>
            </p:nvSpPr>
            <p:spPr>
              <a:xfrm>
                <a:off x="1344854" y="5444672"/>
                <a:ext cx="674662" cy="2514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ysClr val="windowText" lastClr="000000"/>
                    </a:solidFill>
                    <a:latin typeface="+mj-lt"/>
                  </a:rPr>
                  <a:t>Predicted</a:t>
                </a:r>
                <a:endParaRPr lang="en-US" sz="1600" kern="0" dirty="0">
                  <a:solidFill>
                    <a:sysClr val="windowText" lastClr="000000"/>
                  </a:solidFill>
                  <a:latin typeface="+mj-lt"/>
                </a:endParaRPr>
              </a:p>
            </p:txBody>
          </p:sp>
          <p:sp>
            <p:nvSpPr>
              <p:cNvPr id="53" name="Rectangle 52"/>
              <p:cNvSpPr/>
              <p:nvPr/>
            </p:nvSpPr>
            <p:spPr>
              <a:xfrm>
                <a:off x="1231757" y="5295898"/>
                <a:ext cx="104775" cy="104001"/>
              </a:xfrm>
              <a:prstGeom prst="rect">
                <a:avLst/>
              </a:prstGeom>
              <a:solidFill>
                <a:schemeClr val="accent1"/>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mj-lt"/>
                  <a:ea typeface="+mn-ea"/>
                  <a:cs typeface="+mn-cs"/>
                </a:endParaRPr>
              </a:p>
            </p:txBody>
          </p:sp>
          <p:sp>
            <p:nvSpPr>
              <p:cNvPr id="54" name="Rectangle 53"/>
              <p:cNvSpPr/>
              <p:nvPr/>
            </p:nvSpPr>
            <p:spPr>
              <a:xfrm>
                <a:off x="1231756" y="5521034"/>
                <a:ext cx="104775" cy="104001"/>
              </a:xfrm>
              <a:prstGeom prst="rect">
                <a:avLst/>
              </a:prstGeom>
              <a:solidFill>
                <a:schemeClr val="accent2"/>
              </a:solidFill>
              <a:ln w="6350" cap="flat" cmpd="sng" algn="ctr">
                <a:solidFill>
                  <a:sysClr val="windowText" lastClr="000000"/>
                </a:solidFill>
                <a:prstDash val="solid"/>
              </a:ln>
              <a:effectLst/>
            </p:spPr>
            <p:txBody>
              <a:bodyPr rtlCol="0" anchor="ctr"/>
              <a:lstStyle/>
              <a:p>
                <a:pPr algn="ctr" eaLnBrk="1" fontAlgn="auto" hangingPunct="1">
                  <a:spcBef>
                    <a:spcPts val="0"/>
                  </a:spcBef>
                  <a:spcAft>
                    <a:spcPts val="0"/>
                  </a:spcAft>
                </a:pPr>
                <a:endParaRPr lang="en-US" kern="0">
                  <a:solidFill>
                    <a:sysClr val="window" lastClr="FFFFFF"/>
                  </a:solidFill>
                  <a:latin typeface="+mj-lt"/>
                </a:endParaRPr>
              </a:p>
            </p:txBody>
          </p:sp>
        </p:grpSp>
      </p:grpSp>
      <p:sp>
        <p:nvSpPr>
          <p:cNvPr id="56" name="TextBox 55"/>
          <p:cNvSpPr txBox="1"/>
          <p:nvPr/>
        </p:nvSpPr>
        <p:spPr>
          <a:xfrm>
            <a:off x="1244812" y="4928582"/>
            <a:ext cx="792204"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black-</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err="1" smtClean="0">
                <a:ln>
                  <a:noFill/>
                </a:ln>
                <a:solidFill>
                  <a:sysClr val="windowText" lastClr="000000"/>
                </a:solidFill>
                <a:effectLst/>
                <a:uLnTx/>
                <a:uFillTx/>
                <a:latin typeface="+mj-lt"/>
              </a:rPr>
              <a:t>scholes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57" name="TextBox 56"/>
          <p:cNvSpPr txBox="1"/>
          <p:nvPr/>
        </p:nvSpPr>
        <p:spPr>
          <a:xfrm>
            <a:off x="2015866" y="4928582"/>
            <a:ext cx="631904"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body-</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track</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58" name="TextBox 57"/>
          <p:cNvSpPr txBox="1"/>
          <p:nvPr/>
        </p:nvSpPr>
        <p:spPr>
          <a:xfrm>
            <a:off x="2592288" y="4928582"/>
            <a:ext cx="811441"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canneal</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59" name="TextBox 58"/>
          <p:cNvSpPr txBox="1"/>
          <p:nvPr/>
        </p:nvSpPr>
        <p:spPr>
          <a:xfrm>
            <a:off x="3366670" y="4928582"/>
            <a:ext cx="601447"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ferret</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0" name="TextBox 59"/>
          <p:cNvSpPr txBox="1"/>
          <p:nvPr/>
        </p:nvSpPr>
        <p:spPr>
          <a:xfrm>
            <a:off x="3961882" y="4928582"/>
            <a:ext cx="821058"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fluid-</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animate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1" name="TextBox 60"/>
          <p:cNvSpPr txBox="1"/>
          <p:nvPr/>
        </p:nvSpPr>
        <p:spPr>
          <a:xfrm>
            <a:off x="4757656" y="4928582"/>
            <a:ext cx="572593"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freq</a:t>
            </a:r>
            <a:r>
              <a:rPr kumimoji="0" lang="en-US" sz="1400" b="0" i="0" u="none" strike="noStrike" kern="0" cap="none" spc="0" normalizeH="0" baseline="0" noProof="0" dirty="0" smtClean="0">
                <a:ln>
                  <a:noFill/>
                </a:ln>
                <a:solidFill>
                  <a:sysClr val="windowText" lastClr="000000"/>
                </a:solidFill>
                <a:effectLst/>
                <a:uLnTx/>
                <a:uFillTx/>
                <a:latin typeface="+mj-lt"/>
              </a:rPr>
              <a:t>-</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mine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2" name="TextBox 61"/>
          <p:cNvSpPr txBox="1"/>
          <p:nvPr/>
        </p:nvSpPr>
        <p:spPr>
          <a:xfrm>
            <a:off x="5422167" y="4928582"/>
            <a:ext cx="58221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ray-</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trace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3" name="TextBox 62"/>
          <p:cNvSpPr txBox="1"/>
          <p:nvPr/>
        </p:nvSpPr>
        <p:spPr>
          <a:xfrm>
            <a:off x="6020088" y="4928582"/>
            <a:ext cx="79060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stream-</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cluster</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4" name="TextBox 63"/>
          <p:cNvSpPr txBox="1"/>
          <p:nvPr/>
        </p:nvSpPr>
        <p:spPr>
          <a:xfrm>
            <a:off x="6751176" y="4928582"/>
            <a:ext cx="66236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swap-</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err="1" smtClean="0">
                <a:ln>
                  <a:noFill/>
                </a:ln>
                <a:solidFill>
                  <a:sysClr val="windowText" lastClr="000000"/>
                </a:solidFill>
                <a:effectLst/>
                <a:uLnTx/>
                <a:uFillTx/>
                <a:latin typeface="+mj-lt"/>
              </a:rPr>
              <a:t>tions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5" name="TextBox 64"/>
          <p:cNvSpPr txBox="1"/>
          <p:nvPr/>
        </p:nvSpPr>
        <p:spPr>
          <a:xfrm>
            <a:off x="7491993" y="4928582"/>
            <a:ext cx="503663"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vips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6" name="TextBox 65"/>
          <p:cNvSpPr txBox="1"/>
          <p:nvPr/>
        </p:nvSpPr>
        <p:spPr>
          <a:xfrm>
            <a:off x="8145309" y="4928582"/>
            <a:ext cx="572593"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x264</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8" name="Rectangle 67"/>
          <p:cNvSpPr/>
          <p:nvPr/>
        </p:nvSpPr>
        <p:spPr>
          <a:xfrm>
            <a:off x="434328" y="5549520"/>
            <a:ext cx="8459724" cy="649401"/>
          </a:xfrm>
          <a:prstGeom prst="rect">
            <a:avLst/>
          </a:prstGeom>
          <a:noFill/>
          <a:ln>
            <a:solidFill>
              <a:schemeClr val="bg1">
                <a:lumMod val="50000"/>
              </a:schemeClr>
            </a:solidFill>
          </a:ln>
        </p:spPr>
        <p:txBody>
          <a:bodyPr wrap="square" rtlCol="0">
            <a:noAutofit/>
          </a:bodyPr>
          <a:lstStyle/>
          <a:p>
            <a:pPr algn="ctr"/>
            <a:r>
              <a:rPr lang="en-US" sz="1800" dirty="0" smtClean="0">
                <a:latin typeface="+mj-lt"/>
              </a:rPr>
              <a:t>Our </a:t>
            </a:r>
            <a:r>
              <a:rPr lang="en-US" sz="1800" dirty="0">
                <a:latin typeface="+mj-lt"/>
              </a:rPr>
              <a:t>analysis bounds memory </a:t>
            </a:r>
            <a:r>
              <a:rPr lang="en-US" sz="1800" dirty="0" smtClean="0">
                <a:latin typeface="+mj-lt"/>
              </a:rPr>
              <a:t>interference delay </a:t>
            </a:r>
            <a:r>
              <a:rPr lang="en-US" sz="1800" dirty="0">
                <a:latin typeface="+mj-lt"/>
              </a:rPr>
              <a:t>with </a:t>
            </a:r>
            <a:r>
              <a:rPr lang="en-US" sz="1800" b="1" dirty="0">
                <a:solidFill>
                  <a:srgbClr val="0070C0"/>
                </a:solidFill>
                <a:latin typeface="+mj-lt"/>
              </a:rPr>
              <a:t>low pessimism </a:t>
            </a:r>
            <a:r>
              <a:rPr lang="en-US" sz="1800" dirty="0" smtClean="0">
                <a:latin typeface="+mj-lt"/>
              </a:rPr>
              <a:t/>
            </a:r>
            <a:br>
              <a:rPr lang="en-US" sz="1800" dirty="0" smtClean="0">
                <a:latin typeface="+mj-lt"/>
              </a:rPr>
            </a:br>
            <a:r>
              <a:rPr lang="en-US" sz="1800" dirty="0" smtClean="0">
                <a:latin typeface="+mj-lt"/>
              </a:rPr>
              <a:t>under both </a:t>
            </a:r>
            <a:r>
              <a:rPr lang="en-US" sz="1800" dirty="0">
                <a:solidFill>
                  <a:srgbClr val="C00000"/>
                </a:solidFill>
                <a:latin typeface="+mj-lt"/>
              </a:rPr>
              <a:t>high and low memory contentions</a:t>
            </a:r>
          </a:p>
        </p:txBody>
      </p:sp>
      <p:sp>
        <p:nvSpPr>
          <p:cNvPr id="69" name="Slide Number Placeholder 68"/>
          <p:cNvSpPr>
            <a:spLocks noGrp="1"/>
          </p:cNvSpPr>
          <p:nvPr>
            <p:ph type="sldNum" sz="quarter" idx="4"/>
          </p:nvPr>
        </p:nvSpPr>
        <p:spPr/>
        <p:txBody>
          <a:bodyPr/>
          <a:lstStyle/>
          <a:p>
            <a:fld id="{C0D40C1D-E4C1-4F5F-9F40-BC819FDA4D87}" type="slidenum">
              <a:rPr lang="en-US" smtClean="0"/>
              <a:pPr/>
              <a:t>24</a:t>
            </a:fld>
            <a:r>
              <a:rPr lang="en-US" smtClean="0"/>
              <a:t>/25</a:t>
            </a:r>
            <a:endParaRPr lang="en-US" dirty="0"/>
          </a:p>
        </p:txBody>
      </p:sp>
    </p:spTree>
    <p:extLst>
      <p:ext uri="{BB962C8B-B14F-4D97-AF65-F5344CB8AC3E}">
        <p14:creationId xmlns:p14="http://schemas.microsoft.com/office/powerpoint/2010/main" val="73149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sz="quarter" idx="11"/>
          </p:nvPr>
        </p:nvSpPr>
        <p:spPr>
          <a:xfrm>
            <a:off x="364650" y="1405306"/>
            <a:ext cx="8534801" cy="4931994"/>
          </a:xfrm>
        </p:spPr>
        <p:txBody>
          <a:bodyPr/>
          <a:lstStyle/>
          <a:p>
            <a:r>
              <a:rPr lang="en-US" b="1" dirty="0" smtClean="0"/>
              <a:t>Analysis </a:t>
            </a:r>
            <a:r>
              <a:rPr lang="en-US" b="1" dirty="0"/>
              <a:t>for </a:t>
            </a:r>
            <a:r>
              <a:rPr lang="en-US" b="1" dirty="0" smtClean="0"/>
              <a:t>bounding memory interference</a:t>
            </a:r>
          </a:p>
          <a:p>
            <a:pPr lvl="1"/>
            <a:r>
              <a:rPr lang="en-US" dirty="0" smtClean="0"/>
              <a:t>Based on a </a:t>
            </a:r>
            <a:r>
              <a:rPr lang="en-US" dirty="0">
                <a:solidFill>
                  <a:srgbClr val="C00000"/>
                </a:solidFill>
              </a:rPr>
              <a:t>realistic memory </a:t>
            </a:r>
            <a:r>
              <a:rPr lang="en-US" dirty="0" smtClean="0">
                <a:solidFill>
                  <a:srgbClr val="C00000"/>
                </a:solidFill>
              </a:rPr>
              <a:t>model</a:t>
            </a:r>
          </a:p>
          <a:p>
            <a:pPr lvl="2"/>
            <a:r>
              <a:rPr lang="en-US" dirty="0" smtClean="0"/>
              <a:t>JEDEC </a:t>
            </a:r>
            <a:r>
              <a:rPr lang="en-US" dirty="0"/>
              <a:t>DDR3 SDRAM </a:t>
            </a:r>
            <a:r>
              <a:rPr lang="en-US" dirty="0" smtClean="0"/>
              <a:t>standard</a:t>
            </a:r>
          </a:p>
          <a:p>
            <a:pPr lvl="2"/>
            <a:r>
              <a:rPr lang="en-US" dirty="0" smtClean="0"/>
              <a:t>FR-FCFS </a:t>
            </a:r>
            <a:r>
              <a:rPr lang="en-US" dirty="0"/>
              <a:t>policy </a:t>
            </a:r>
            <a:r>
              <a:rPr lang="en-US" dirty="0" smtClean="0"/>
              <a:t>of the </a:t>
            </a:r>
            <a:r>
              <a:rPr lang="en-US" dirty="0"/>
              <a:t>memory </a:t>
            </a:r>
            <a:r>
              <a:rPr lang="en-US" dirty="0" smtClean="0"/>
              <a:t>controller</a:t>
            </a:r>
          </a:p>
          <a:p>
            <a:pPr lvl="2"/>
            <a:r>
              <a:rPr lang="en-US" dirty="0" smtClean="0"/>
              <a:t>Shared and private </a:t>
            </a:r>
            <a:r>
              <a:rPr lang="en-US" dirty="0"/>
              <a:t>DRAM </a:t>
            </a:r>
            <a:r>
              <a:rPr lang="en-US" dirty="0" smtClean="0"/>
              <a:t>banks </a:t>
            </a:r>
            <a:endParaRPr lang="en-US" dirty="0"/>
          </a:p>
          <a:p>
            <a:pPr lvl="1"/>
            <a:r>
              <a:rPr lang="en-US" dirty="0" smtClean="0"/>
              <a:t>Combination </a:t>
            </a:r>
            <a:r>
              <a:rPr lang="en-US" dirty="0"/>
              <a:t>of the </a:t>
            </a:r>
            <a:r>
              <a:rPr lang="en-US" dirty="0" smtClean="0">
                <a:solidFill>
                  <a:srgbClr val="C00000"/>
                </a:solidFill>
              </a:rPr>
              <a:t>request-driven</a:t>
            </a:r>
            <a:r>
              <a:rPr lang="en-US" dirty="0" smtClean="0"/>
              <a:t> and </a:t>
            </a:r>
            <a:r>
              <a:rPr lang="en-US" dirty="0">
                <a:solidFill>
                  <a:srgbClr val="C00000"/>
                </a:solidFill>
              </a:rPr>
              <a:t>job-driven</a:t>
            </a:r>
            <a:r>
              <a:rPr lang="en-US" dirty="0"/>
              <a:t> </a:t>
            </a:r>
            <a:r>
              <a:rPr lang="en-US" dirty="0" smtClean="0"/>
              <a:t>approaches</a:t>
            </a:r>
          </a:p>
          <a:p>
            <a:pPr lvl="2"/>
            <a:r>
              <a:rPr lang="en-US" dirty="0" smtClean="0"/>
              <a:t>Reduces pessimism in analysis (8% under severe interference)</a:t>
            </a:r>
          </a:p>
          <a:p>
            <a:r>
              <a:rPr lang="en-US" b="1" dirty="0" smtClean="0"/>
              <a:t>Advantages</a:t>
            </a:r>
          </a:p>
          <a:p>
            <a:pPr lvl="1"/>
            <a:r>
              <a:rPr lang="en-US" dirty="0"/>
              <a:t>Does not require any modifications to hardware components or application </a:t>
            </a:r>
            <a:r>
              <a:rPr lang="en-US" dirty="0" smtClean="0"/>
              <a:t>software</a:t>
            </a:r>
          </a:p>
          <a:p>
            <a:pPr lvl="1"/>
            <a:r>
              <a:rPr lang="en-US" dirty="0" smtClean="0">
                <a:solidFill>
                  <a:schemeClr val="accent6">
                    <a:lumMod val="75000"/>
                  </a:schemeClr>
                </a:solidFill>
              </a:rPr>
              <a:t>Readily </a:t>
            </a:r>
            <a:r>
              <a:rPr lang="en-US" dirty="0">
                <a:solidFill>
                  <a:schemeClr val="accent6">
                    <a:lumMod val="75000"/>
                  </a:schemeClr>
                </a:solidFill>
              </a:rPr>
              <a:t>applicable </a:t>
            </a:r>
            <a:r>
              <a:rPr lang="en-US" dirty="0"/>
              <a:t>to COTS-based multicore real-time systems</a:t>
            </a:r>
            <a:endParaRPr lang="en-US" dirty="0" smtClean="0"/>
          </a:p>
          <a:p>
            <a:r>
              <a:rPr lang="en-US" b="1" dirty="0" smtClean="0"/>
              <a:t>Future work</a:t>
            </a:r>
          </a:p>
          <a:p>
            <a:pPr lvl="1"/>
            <a:r>
              <a:rPr lang="en-US" dirty="0" smtClean="0"/>
              <a:t>Pre-fetcher</a:t>
            </a:r>
            <a:r>
              <a:rPr lang="en-US" dirty="0" smtClean="0"/>
              <a:t>, multi-channel memory systems</a:t>
            </a:r>
          </a:p>
        </p:txBody>
      </p:sp>
      <p:sp>
        <p:nvSpPr>
          <p:cNvPr id="5" name="Slide Number Placeholder 4"/>
          <p:cNvSpPr>
            <a:spLocks noGrp="1"/>
          </p:cNvSpPr>
          <p:nvPr>
            <p:ph type="sldNum" sz="quarter" idx="4"/>
          </p:nvPr>
        </p:nvSpPr>
        <p:spPr/>
        <p:txBody>
          <a:bodyPr/>
          <a:lstStyle/>
          <a:p>
            <a:fld id="{C0D40C1D-E4C1-4F5F-9F40-BC819FDA4D87}" type="slidenum">
              <a:rPr lang="en-US" smtClean="0"/>
              <a:pPr/>
              <a:t>25</a:t>
            </a:fld>
            <a:r>
              <a:rPr lang="en-US" smtClean="0"/>
              <a:t>/25</a:t>
            </a:r>
            <a:endParaRPr lang="en-US" dirty="0"/>
          </a:p>
        </p:txBody>
      </p:sp>
    </p:spTree>
    <p:extLst>
      <p:ext uri="{BB962C8B-B14F-4D97-AF65-F5344CB8AC3E}">
        <p14:creationId xmlns:p14="http://schemas.microsoft.com/office/powerpoint/2010/main" val="1682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Why Multi-Core Processors?</a:t>
            </a:r>
            <a:endParaRPr lang="en-US" dirty="0"/>
          </a:p>
        </p:txBody>
      </p:sp>
      <p:sp>
        <p:nvSpPr>
          <p:cNvPr id="4" name="Content Placeholder 3"/>
          <p:cNvSpPr>
            <a:spLocks noGrp="1"/>
          </p:cNvSpPr>
          <p:nvPr>
            <p:ph sz="quarter" idx="11"/>
          </p:nvPr>
        </p:nvSpPr>
        <p:spPr>
          <a:xfrm>
            <a:off x="364650" y="1405306"/>
            <a:ext cx="8626950" cy="4703446"/>
          </a:xfrm>
        </p:spPr>
        <p:txBody>
          <a:bodyPr/>
          <a:lstStyle/>
          <a:p>
            <a:r>
              <a:rPr lang="en-US" altLang="ko-KR" b="1" dirty="0"/>
              <a:t>Processor development trend</a:t>
            </a:r>
          </a:p>
          <a:p>
            <a:pPr lvl="1"/>
            <a:r>
              <a:rPr lang="en-US" altLang="ko-KR" dirty="0"/>
              <a:t>Increasing overall performance by integrating multiple cores</a:t>
            </a:r>
            <a:endParaRPr lang="en-US" altLang="ko-KR" sz="1400" dirty="0"/>
          </a:p>
          <a:p>
            <a:pPr lvl="1"/>
            <a:endParaRPr lang="en-US" altLang="ko-KR" dirty="0"/>
          </a:p>
          <a:p>
            <a:r>
              <a:rPr lang="en-US" altLang="ko-KR" b="1" dirty="0" smtClean="0"/>
              <a:t>Embedded systems: Actively </a:t>
            </a:r>
            <a:r>
              <a:rPr lang="en-US" altLang="ko-KR" b="1" dirty="0"/>
              <a:t>adopting </a:t>
            </a:r>
            <a:r>
              <a:rPr lang="en-US" altLang="ko-KR" b="1" dirty="0" smtClean="0"/>
              <a:t>multi-core </a:t>
            </a:r>
            <a:r>
              <a:rPr lang="en-US" altLang="ko-KR" b="1" dirty="0"/>
              <a:t>CPUs</a:t>
            </a:r>
            <a:endParaRPr lang="en-US" altLang="ko-KR" b="1" i="1" dirty="0"/>
          </a:p>
          <a:p>
            <a:pPr lvl="1"/>
            <a:endParaRPr lang="en-US" altLang="ko-KR" dirty="0"/>
          </a:p>
          <a:p>
            <a:endParaRPr lang="en-US" b="1" dirty="0" smtClean="0"/>
          </a:p>
          <a:p>
            <a:endParaRPr lang="en-US" b="1" dirty="0"/>
          </a:p>
          <a:p>
            <a:pPr lvl="1"/>
            <a:endParaRPr lang="en-US" dirty="0" smtClean="0"/>
          </a:p>
          <a:p>
            <a:pPr lvl="1"/>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6346" t="17839" r="21655" b="20837"/>
          <a:stretch>
            <a:fillRect/>
          </a:stretch>
        </p:blipFill>
        <p:spPr bwMode="auto">
          <a:xfrm>
            <a:off x="5715710" y="4622247"/>
            <a:ext cx="1873797" cy="124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b="7306"/>
          <a:stretch>
            <a:fillRect/>
          </a:stretch>
        </p:blipFill>
        <p:spPr bwMode="auto">
          <a:xfrm>
            <a:off x="5715710" y="3152156"/>
            <a:ext cx="1899756" cy="132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66800" y="3152156"/>
            <a:ext cx="4572000" cy="1397306"/>
          </a:xfrm>
          <a:prstGeom prst="rect">
            <a:avLst/>
          </a:prstGeom>
        </p:spPr>
        <p:txBody>
          <a:bodyPr>
            <a:spAutoFit/>
          </a:bodyPr>
          <a:lstStyle/>
          <a:p>
            <a:pPr marL="342900" lvl="0" indent="-342900">
              <a:spcBef>
                <a:spcPct val="20000"/>
              </a:spcBef>
              <a:buFontTx/>
              <a:buChar char="•"/>
              <a:defRPr/>
            </a:pPr>
            <a:r>
              <a:rPr lang="en-US" sz="2000" b="1" kern="0" dirty="0" smtClean="0">
                <a:latin typeface="Arial"/>
              </a:rPr>
              <a:t>Automotive: </a:t>
            </a:r>
          </a:p>
          <a:p>
            <a:pPr marL="742950" lvl="1" indent="-285750">
              <a:spcBef>
                <a:spcPct val="20000"/>
              </a:spcBef>
              <a:buFontTx/>
              <a:buChar char="–"/>
              <a:defRPr/>
            </a:pPr>
            <a:r>
              <a:rPr lang="en-US" sz="1800" kern="0" dirty="0" err="1" smtClean="0">
                <a:latin typeface="Arial"/>
              </a:rPr>
              <a:t>Freescale</a:t>
            </a:r>
            <a:r>
              <a:rPr lang="en-US" sz="1800" kern="0" dirty="0" smtClean="0">
                <a:latin typeface="Arial"/>
              </a:rPr>
              <a:t> i.MX6 4-core CPU</a:t>
            </a:r>
          </a:p>
          <a:p>
            <a:pPr marL="742950" lvl="1" indent="-285750">
              <a:spcBef>
                <a:spcPct val="20000"/>
              </a:spcBef>
              <a:buFontTx/>
              <a:buChar char="–"/>
              <a:defRPr/>
            </a:pPr>
            <a:r>
              <a:rPr lang="en-US" sz="1800" kern="0" dirty="0" smtClean="0">
                <a:latin typeface="Arial"/>
              </a:rPr>
              <a:t>NVIDIA </a:t>
            </a:r>
            <a:r>
              <a:rPr lang="en-US" sz="1800" kern="0" dirty="0" err="1" smtClean="0">
                <a:latin typeface="Arial"/>
              </a:rPr>
              <a:t>Tegra</a:t>
            </a:r>
            <a:r>
              <a:rPr lang="en-US" sz="1800" kern="0" dirty="0" smtClean="0">
                <a:latin typeface="Arial"/>
              </a:rPr>
              <a:t> K1 platform</a:t>
            </a:r>
            <a:endParaRPr lang="en-US" sz="1800" kern="0" dirty="0">
              <a:latin typeface="Arial"/>
            </a:endParaRPr>
          </a:p>
          <a:p>
            <a:pPr marL="742950" lvl="1" indent="-285750">
              <a:spcBef>
                <a:spcPct val="20000"/>
              </a:spcBef>
              <a:buFontTx/>
              <a:buChar char="–"/>
              <a:defRPr/>
            </a:pPr>
            <a:endParaRPr lang="en-US" sz="1800" kern="0" dirty="0">
              <a:latin typeface="Arial"/>
            </a:endParaRPr>
          </a:p>
        </p:txBody>
      </p:sp>
      <p:sp>
        <p:nvSpPr>
          <p:cNvPr id="12" name="Rectangle 11"/>
          <p:cNvSpPr/>
          <p:nvPr/>
        </p:nvSpPr>
        <p:spPr>
          <a:xfrm>
            <a:off x="1066800" y="4522869"/>
            <a:ext cx="4711700" cy="1341906"/>
          </a:xfrm>
          <a:prstGeom prst="rect">
            <a:avLst/>
          </a:prstGeom>
        </p:spPr>
        <p:txBody>
          <a:bodyPr wrap="square">
            <a:spAutoFit/>
          </a:bodyPr>
          <a:lstStyle/>
          <a:p>
            <a:pPr marL="342900" lvl="0" indent="-342900">
              <a:spcBef>
                <a:spcPct val="20000"/>
              </a:spcBef>
              <a:buFontTx/>
              <a:buChar char="•"/>
              <a:defRPr/>
            </a:pPr>
            <a:r>
              <a:rPr lang="en-US" sz="2000" b="1" kern="0" dirty="0" smtClean="0">
                <a:latin typeface="Arial"/>
              </a:rPr>
              <a:t>Avionics and defense:</a:t>
            </a:r>
            <a:endParaRPr lang="en-US" sz="2000" b="1" kern="0" dirty="0">
              <a:latin typeface="Arial"/>
            </a:endParaRPr>
          </a:p>
          <a:p>
            <a:pPr marL="742950" lvl="1" indent="-285750">
              <a:spcBef>
                <a:spcPct val="20000"/>
              </a:spcBef>
              <a:buFontTx/>
              <a:buChar char="–"/>
              <a:defRPr/>
            </a:pPr>
            <a:r>
              <a:rPr lang="en-US" sz="1800" kern="0" dirty="0" smtClean="0">
                <a:latin typeface="Arial"/>
              </a:rPr>
              <a:t>Rugged Intel i7 single board computers</a:t>
            </a:r>
          </a:p>
          <a:p>
            <a:pPr marL="742950" lvl="1" indent="-285750">
              <a:spcBef>
                <a:spcPct val="20000"/>
              </a:spcBef>
              <a:buFontTx/>
              <a:buChar char="–"/>
              <a:defRPr/>
            </a:pPr>
            <a:r>
              <a:rPr lang="en-US" sz="1800" kern="0" dirty="0" err="1" smtClean="0">
                <a:latin typeface="Arial"/>
              </a:rPr>
              <a:t>Freescale</a:t>
            </a:r>
            <a:r>
              <a:rPr lang="en-US" sz="1800" kern="0" dirty="0" smtClean="0">
                <a:latin typeface="Arial"/>
              </a:rPr>
              <a:t> P4080 8-core CPU</a:t>
            </a:r>
            <a:endParaRPr lang="en-US" dirty="0"/>
          </a:p>
        </p:txBody>
      </p:sp>
      <p:sp>
        <p:nvSpPr>
          <p:cNvPr id="3" name="Slide Number Placeholder 2"/>
          <p:cNvSpPr>
            <a:spLocks noGrp="1"/>
          </p:cNvSpPr>
          <p:nvPr>
            <p:ph type="sldNum" sz="quarter" idx="4"/>
          </p:nvPr>
        </p:nvSpPr>
        <p:spPr/>
        <p:txBody>
          <a:bodyPr/>
          <a:lstStyle/>
          <a:p>
            <a:fld id="{C0D40C1D-E4C1-4F5F-9F40-BC819FDA4D87}" type="slidenum">
              <a:rPr lang="en-US" smtClean="0"/>
              <a:pPr/>
              <a:t>3</a:t>
            </a:fld>
            <a:r>
              <a:rPr lang="en-US" smtClean="0"/>
              <a:t>/25</a:t>
            </a:r>
            <a:endParaRPr lang="en-US" dirty="0"/>
          </a:p>
        </p:txBody>
      </p:sp>
    </p:spTree>
    <p:extLst>
      <p:ext uri="{BB962C8B-B14F-4D97-AF65-F5344CB8AC3E}">
        <p14:creationId xmlns:p14="http://schemas.microsoft.com/office/powerpoint/2010/main" val="2826831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Memory System</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p:nvSpPr>
        <p:spPr>
          <a:xfrm>
            <a:off x="1781217" y="1555514"/>
            <a:ext cx="1078588" cy="917006"/>
          </a:xfrm>
          <a:prstGeom prst="roundRect">
            <a:avLst>
              <a:gd name="adj" fmla="val 71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r>
              <a:rPr lang="en-US" sz="1800" dirty="0">
                <a:solidFill>
                  <a:schemeClr val="tx1"/>
                </a:solidFill>
                <a:latin typeface="Arial" pitchFamily="34" charset="0"/>
                <a:cs typeface="Arial" pitchFamily="34" charset="0"/>
              </a:rPr>
              <a:t>Core </a:t>
            </a:r>
            <a:r>
              <a:rPr lang="en-US" sz="1800" dirty="0" smtClean="0">
                <a:solidFill>
                  <a:schemeClr val="tx1"/>
                </a:solidFill>
                <a:latin typeface="Arial" pitchFamily="34" charset="0"/>
                <a:cs typeface="Arial" pitchFamily="34" charset="0"/>
              </a:rPr>
              <a:t>1</a:t>
            </a:r>
            <a:endParaRPr lang="en-US" sz="1800" dirty="0">
              <a:solidFill>
                <a:schemeClr val="tx1"/>
              </a:solidFill>
              <a:latin typeface="Arial" pitchFamily="34" charset="0"/>
              <a:cs typeface="Arial" pitchFamily="34" charset="0"/>
            </a:endParaRPr>
          </a:p>
        </p:txBody>
      </p:sp>
      <p:sp>
        <p:nvSpPr>
          <p:cNvPr id="11" name="Rounded Rectangle 10"/>
          <p:cNvSpPr/>
          <p:nvPr/>
        </p:nvSpPr>
        <p:spPr>
          <a:xfrm>
            <a:off x="3163967" y="1555514"/>
            <a:ext cx="1078588" cy="917006"/>
          </a:xfrm>
          <a:prstGeom prst="roundRect">
            <a:avLst>
              <a:gd name="adj" fmla="val 98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r>
              <a:rPr lang="en-US" sz="1800" dirty="0">
                <a:solidFill>
                  <a:schemeClr val="tx1"/>
                </a:solidFill>
                <a:latin typeface="Arial" pitchFamily="34" charset="0"/>
                <a:cs typeface="Arial" pitchFamily="34" charset="0"/>
              </a:rPr>
              <a:t>Core </a:t>
            </a:r>
            <a:r>
              <a:rPr lang="en-US" sz="1800" dirty="0" smtClean="0">
                <a:solidFill>
                  <a:schemeClr val="tx1"/>
                </a:solidFill>
                <a:latin typeface="Arial" pitchFamily="34" charset="0"/>
                <a:cs typeface="Arial" pitchFamily="34" charset="0"/>
              </a:rPr>
              <a:t>2</a:t>
            </a:r>
            <a:endParaRPr lang="en-US" sz="1800" dirty="0">
              <a:solidFill>
                <a:schemeClr val="tx1"/>
              </a:solidFill>
              <a:latin typeface="Arial" pitchFamily="34" charset="0"/>
              <a:cs typeface="Arial" pitchFamily="34" charset="0"/>
            </a:endParaRPr>
          </a:p>
        </p:txBody>
      </p:sp>
      <p:sp>
        <p:nvSpPr>
          <p:cNvPr id="12" name="Rounded Rectangle 11"/>
          <p:cNvSpPr/>
          <p:nvPr/>
        </p:nvSpPr>
        <p:spPr>
          <a:xfrm>
            <a:off x="4542778" y="1555514"/>
            <a:ext cx="1078588" cy="917006"/>
          </a:xfrm>
          <a:prstGeom prst="roundRect">
            <a:avLst>
              <a:gd name="adj" fmla="val 71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r>
              <a:rPr lang="en-US" sz="1800" dirty="0">
                <a:solidFill>
                  <a:schemeClr val="tx1"/>
                </a:solidFill>
                <a:latin typeface="Arial" pitchFamily="34" charset="0"/>
                <a:cs typeface="Arial" pitchFamily="34" charset="0"/>
              </a:rPr>
              <a:t>Core 3 </a:t>
            </a:r>
          </a:p>
        </p:txBody>
      </p:sp>
      <p:sp>
        <p:nvSpPr>
          <p:cNvPr id="13" name="Rounded Rectangle 12"/>
          <p:cNvSpPr/>
          <p:nvPr/>
        </p:nvSpPr>
        <p:spPr>
          <a:xfrm>
            <a:off x="6456429" y="1555514"/>
            <a:ext cx="1078588" cy="917006"/>
          </a:xfrm>
          <a:prstGeom prst="roundRect">
            <a:avLst>
              <a:gd name="adj" fmla="val 71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r>
              <a:rPr lang="en-US" sz="1800" dirty="0">
                <a:solidFill>
                  <a:schemeClr val="tx1"/>
                </a:solidFill>
                <a:latin typeface="Arial" pitchFamily="34" charset="0"/>
                <a:cs typeface="Arial" pitchFamily="34" charset="0"/>
              </a:rPr>
              <a:t>Core </a:t>
            </a:r>
            <a:r>
              <a:rPr lang="en-US" sz="1800" i="1" dirty="0" smtClean="0">
                <a:solidFill>
                  <a:schemeClr val="tx1"/>
                </a:solidFill>
                <a:latin typeface="Arial" pitchFamily="34" charset="0"/>
                <a:cs typeface="Arial" pitchFamily="34" charset="0"/>
              </a:rPr>
              <a:t>P</a:t>
            </a:r>
            <a:endParaRPr lang="en-US" sz="1800" i="1" dirty="0">
              <a:solidFill>
                <a:schemeClr val="tx1"/>
              </a:solidFill>
              <a:latin typeface="Arial" pitchFamily="34" charset="0"/>
              <a:cs typeface="Arial" pitchFamily="34" charset="0"/>
            </a:endParaRPr>
          </a:p>
        </p:txBody>
      </p:sp>
      <p:sp>
        <p:nvSpPr>
          <p:cNvPr id="18" name="TextBox 17"/>
          <p:cNvSpPr txBox="1"/>
          <p:nvPr/>
        </p:nvSpPr>
        <p:spPr>
          <a:xfrm>
            <a:off x="5744427" y="1577031"/>
            <a:ext cx="761747" cy="646330"/>
          </a:xfrm>
          <a:prstGeom prst="rect">
            <a:avLst/>
          </a:prstGeom>
          <a:noFill/>
        </p:spPr>
        <p:txBody>
          <a:bodyPr wrap="none" rtlCol="0">
            <a:spAutoFit/>
          </a:bodyPr>
          <a:lstStyle/>
          <a:p>
            <a:r>
              <a:rPr lang="en-US" sz="3600" b="1" dirty="0" smtClean="0"/>
              <a:t>… </a:t>
            </a:r>
            <a:endParaRPr lang="en-US" sz="3600" b="1" dirty="0"/>
          </a:p>
        </p:txBody>
      </p:sp>
      <p:sp>
        <p:nvSpPr>
          <p:cNvPr id="27" name="Rectangle 26"/>
          <p:cNvSpPr/>
          <p:nvPr/>
        </p:nvSpPr>
        <p:spPr>
          <a:xfrm>
            <a:off x="1707076" y="3111713"/>
            <a:ext cx="5955668" cy="582751"/>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latin typeface="Arial" pitchFamily="34" charset="0"/>
                <a:cs typeface="Arial" pitchFamily="34" charset="0"/>
              </a:rPr>
              <a:t>Memory Controller</a:t>
            </a:r>
          </a:p>
        </p:txBody>
      </p:sp>
      <p:sp>
        <p:nvSpPr>
          <p:cNvPr id="28" name="Rectangle 27"/>
          <p:cNvSpPr/>
          <p:nvPr/>
        </p:nvSpPr>
        <p:spPr>
          <a:xfrm>
            <a:off x="1720739" y="4286156"/>
            <a:ext cx="1056725" cy="955829"/>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Arial" pitchFamily="34" charset="0"/>
                <a:cs typeface="Arial" pitchFamily="34" charset="0"/>
              </a:rPr>
              <a:t>DRAM</a:t>
            </a:r>
          </a:p>
          <a:p>
            <a:pPr algn="ctr"/>
            <a:r>
              <a:rPr lang="en-US" sz="1800" dirty="0" smtClean="0">
                <a:solidFill>
                  <a:schemeClr val="tx1"/>
                </a:solidFill>
                <a:latin typeface="Arial" pitchFamily="34" charset="0"/>
                <a:cs typeface="Arial" pitchFamily="34" charset="0"/>
              </a:rPr>
              <a:t>Bank 1</a:t>
            </a:r>
          </a:p>
        </p:txBody>
      </p:sp>
      <p:sp>
        <p:nvSpPr>
          <p:cNvPr id="29" name="Rectangle 28"/>
          <p:cNvSpPr/>
          <p:nvPr/>
        </p:nvSpPr>
        <p:spPr>
          <a:xfrm>
            <a:off x="3103488" y="4286154"/>
            <a:ext cx="1056725" cy="955829"/>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Arial" pitchFamily="34" charset="0"/>
                <a:cs typeface="Arial" pitchFamily="34" charset="0"/>
              </a:rPr>
              <a:t>DRAM</a:t>
            </a:r>
          </a:p>
          <a:p>
            <a:pPr algn="ctr"/>
            <a:r>
              <a:rPr lang="en-US" sz="1800" dirty="0" smtClean="0">
                <a:solidFill>
                  <a:schemeClr val="tx1"/>
                </a:solidFill>
                <a:latin typeface="Arial" pitchFamily="34" charset="0"/>
                <a:cs typeface="Arial" pitchFamily="34" charset="0"/>
              </a:rPr>
              <a:t>Bank 2</a:t>
            </a:r>
          </a:p>
        </p:txBody>
      </p:sp>
      <p:sp>
        <p:nvSpPr>
          <p:cNvPr id="30" name="Rectangle 29"/>
          <p:cNvSpPr/>
          <p:nvPr/>
        </p:nvSpPr>
        <p:spPr>
          <a:xfrm>
            <a:off x="4581154" y="4286156"/>
            <a:ext cx="1056725" cy="955829"/>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Arial" pitchFamily="34" charset="0"/>
                <a:cs typeface="Arial" pitchFamily="34" charset="0"/>
              </a:rPr>
              <a:t>DRAM</a:t>
            </a:r>
          </a:p>
          <a:p>
            <a:pPr algn="ctr"/>
            <a:r>
              <a:rPr lang="en-US" sz="1800" dirty="0" smtClean="0">
                <a:solidFill>
                  <a:schemeClr val="tx1"/>
                </a:solidFill>
                <a:latin typeface="Arial" pitchFamily="34" charset="0"/>
                <a:cs typeface="Arial" pitchFamily="34" charset="0"/>
              </a:rPr>
              <a:t>Bank 3</a:t>
            </a:r>
          </a:p>
        </p:txBody>
      </p:sp>
      <p:sp>
        <p:nvSpPr>
          <p:cNvPr id="31" name="Rectangle 30"/>
          <p:cNvSpPr/>
          <p:nvPr/>
        </p:nvSpPr>
        <p:spPr>
          <a:xfrm>
            <a:off x="6606019" y="4286156"/>
            <a:ext cx="1056725" cy="955829"/>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Arial" pitchFamily="34" charset="0"/>
                <a:cs typeface="Arial" pitchFamily="34" charset="0"/>
              </a:rPr>
              <a:t>DRAM</a:t>
            </a:r>
          </a:p>
          <a:p>
            <a:pPr algn="ctr"/>
            <a:r>
              <a:rPr lang="en-US" sz="1800" dirty="0" smtClean="0">
                <a:solidFill>
                  <a:schemeClr val="tx1"/>
                </a:solidFill>
                <a:latin typeface="Arial" pitchFamily="34" charset="0"/>
                <a:cs typeface="Arial" pitchFamily="34" charset="0"/>
              </a:rPr>
              <a:t>Bank </a:t>
            </a:r>
            <a:r>
              <a:rPr lang="en-US" sz="1800" i="1" dirty="0" smtClean="0">
                <a:solidFill>
                  <a:schemeClr val="tx1"/>
                </a:solidFill>
                <a:latin typeface="Times" pitchFamily="18" charset="0"/>
                <a:cs typeface="Times" pitchFamily="18" charset="0"/>
              </a:rPr>
              <a:t>x</a:t>
            </a:r>
          </a:p>
        </p:txBody>
      </p:sp>
      <p:grpSp>
        <p:nvGrpSpPr>
          <p:cNvPr id="33" name="Group 32"/>
          <p:cNvGrpSpPr/>
          <p:nvPr/>
        </p:nvGrpSpPr>
        <p:grpSpPr>
          <a:xfrm>
            <a:off x="2257253" y="4010088"/>
            <a:ext cx="4877128" cy="276066"/>
            <a:chOff x="1676400" y="1828800"/>
            <a:chExt cx="3516876" cy="381000"/>
          </a:xfrm>
        </p:grpSpPr>
        <p:cxnSp>
          <p:nvCxnSpPr>
            <p:cNvPr id="37" name="Straight Arrow Connector 36"/>
            <p:cNvCxnSpPr/>
            <p:nvPr/>
          </p:nvCxnSpPr>
          <p:spPr>
            <a:xfrm>
              <a:off x="1676400" y="1828800"/>
              <a:ext cx="0" cy="381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667000" y="1828800"/>
              <a:ext cx="0" cy="381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741038" y="1828800"/>
              <a:ext cx="0" cy="381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93276" y="1828800"/>
              <a:ext cx="0" cy="381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2249101" y="4010088"/>
            <a:ext cx="4885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796370" y="4286156"/>
            <a:ext cx="761747" cy="646330"/>
          </a:xfrm>
          <a:prstGeom prst="rect">
            <a:avLst/>
          </a:prstGeom>
          <a:noFill/>
        </p:spPr>
        <p:txBody>
          <a:bodyPr wrap="none" rtlCol="0">
            <a:spAutoFit/>
          </a:bodyPr>
          <a:lstStyle/>
          <a:p>
            <a:r>
              <a:rPr lang="en-US" sz="3600" b="1" dirty="0" smtClean="0"/>
              <a:t>… </a:t>
            </a:r>
            <a:endParaRPr lang="en-US" sz="3600" b="1" dirty="0"/>
          </a:p>
        </p:txBody>
      </p:sp>
      <p:grpSp>
        <p:nvGrpSpPr>
          <p:cNvPr id="55" name="Group 54"/>
          <p:cNvGrpSpPr/>
          <p:nvPr/>
        </p:nvGrpSpPr>
        <p:grpSpPr>
          <a:xfrm>
            <a:off x="2295801" y="2472516"/>
            <a:ext cx="4749354" cy="639197"/>
            <a:chOff x="2677118" y="2875426"/>
            <a:chExt cx="3784119" cy="294136"/>
          </a:xfrm>
        </p:grpSpPr>
        <p:cxnSp>
          <p:nvCxnSpPr>
            <p:cNvPr id="21" name="Straight Arrow Connector 20"/>
            <p:cNvCxnSpPr/>
            <p:nvPr/>
          </p:nvCxnSpPr>
          <p:spPr>
            <a:xfrm>
              <a:off x="2677118" y="2875426"/>
              <a:ext cx="0" cy="283464"/>
            </a:xfrm>
            <a:prstGeom prst="straightConnector1">
              <a:avLst/>
            </a:prstGeom>
            <a:ln>
              <a:solidFill>
                <a:schemeClr val="tx1"/>
              </a:solidFill>
              <a:headEnd type="triangl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788690" y="2875430"/>
              <a:ext cx="0" cy="294132"/>
            </a:xfrm>
            <a:prstGeom prst="straightConnector1">
              <a:avLst/>
            </a:prstGeom>
            <a:ln>
              <a:solidFill>
                <a:schemeClr val="tx1"/>
              </a:solidFill>
              <a:headEnd type="triangl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16816" y="2875431"/>
              <a:ext cx="0" cy="283462"/>
            </a:xfrm>
            <a:prstGeom prst="straightConnector1">
              <a:avLst/>
            </a:prstGeom>
            <a:ln>
              <a:solidFill>
                <a:schemeClr val="tx1"/>
              </a:solidFill>
              <a:headEnd type="triangl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61237" y="2875431"/>
              <a:ext cx="0" cy="294131"/>
            </a:xfrm>
            <a:prstGeom prst="straightConnector1">
              <a:avLst/>
            </a:prstGeom>
            <a:ln>
              <a:solidFill>
                <a:schemeClr val="tx1"/>
              </a:solidFill>
              <a:headEnd type="triangle" w="lg"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8" name="Straight Arrow Connector 67"/>
          <p:cNvCxnSpPr>
            <a:stCxn id="27" idx="2"/>
          </p:cNvCxnSpPr>
          <p:nvPr/>
        </p:nvCxnSpPr>
        <p:spPr>
          <a:xfrm>
            <a:off x="4684910" y="3694464"/>
            <a:ext cx="6831" cy="3156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889075" y="2038367"/>
            <a:ext cx="862871" cy="3186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Arial" pitchFamily="34" charset="0"/>
                <a:cs typeface="Arial" pitchFamily="34" charset="0"/>
              </a:rPr>
              <a:t>Cache</a:t>
            </a:r>
          </a:p>
        </p:txBody>
      </p:sp>
      <p:sp>
        <p:nvSpPr>
          <p:cNvPr id="71" name="Rectangle 70"/>
          <p:cNvSpPr/>
          <p:nvPr/>
        </p:nvSpPr>
        <p:spPr>
          <a:xfrm>
            <a:off x="3274557" y="2038367"/>
            <a:ext cx="862871" cy="3186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Arial" pitchFamily="34" charset="0"/>
                <a:cs typeface="Arial" pitchFamily="34" charset="0"/>
              </a:rPr>
              <a:t>Cache</a:t>
            </a:r>
          </a:p>
        </p:txBody>
      </p:sp>
      <p:sp>
        <p:nvSpPr>
          <p:cNvPr id="72" name="Rectangle 71"/>
          <p:cNvSpPr/>
          <p:nvPr/>
        </p:nvSpPr>
        <p:spPr>
          <a:xfrm>
            <a:off x="4650635" y="2038367"/>
            <a:ext cx="862871" cy="3186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Arial" pitchFamily="34" charset="0"/>
                <a:cs typeface="Arial" pitchFamily="34" charset="0"/>
              </a:rPr>
              <a:t>Cache</a:t>
            </a:r>
          </a:p>
        </p:txBody>
      </p:sp>
      <p:sp>
        <p:nvSpPr>
          <p:cNvPr id="73" name="Rectangle 72"/>
          <p:cNvSpPr/>
          <p:nvPr/>
        </p:nvSpPr>
        <p:spPr>
          <a:xfrm>
            <a:off x="6567019" y="2038367"/>
            <a:ext cx="862871" cy="3186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Arial" pitchFamily="34" charset="0"/>
                <a:cs typeface="Arial" pitchFamily="34" charset="0"/>
              </a:rPr>
              <a:t>Cache</a:t>
            </a:r>
          </a:p>
        </p:txBody>
      </p:sp>
      <p:sp>
        <p:nvSpPr>
          <p:cNvPr id="78" name="Rounded Rectangle 77"/>
          <p:cNvSpPr/>
          <p:nvPr/>
        </p:nvSpPr>
        <p:spPr>
          <a:xfrm>
            <a:off x="1389796" y="2915418"/>
            <a:ext cx="6578621" cy="2478151"/>
          </a:xfrm>
          <a:prstGeom prst="roundRect">
            <a:avLst>
              <a:gd name="adj" fmla="val 3567"/>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9" name="TextBox 78"/>
          <p:cNvSpPr txBox="1"/>
          <p:nvPr/>
        </p:nvSpPr>
        <p:spPr>
          <a:xfrm>
            <a:off x="192032" y="2941423"/>
            <a:ext cx="1197764" cy="923330"/>
          </a:xfrm>
          <a:prstGeom prst="rect">
            <a:avLst/>
          </a:prstGeom>
          <a:noFill/>
        </p:spPr>
        <p:txBody>
          <a:bodyPr wrap="none" rtlCol="0">
            <a:spAutoFit/>
          </a:bodyPr>
          <a:lstStyle/>
          <a:p>
            <a:pPr algn="ctr"/>
            <a:r>
              <a:rPr lang="en-US" sz="1800" i="1" dirty="0" smtClean="0">
                <a:solidFill>
                  <a:srgbClr val="C00000"/>
                </a:solidFill>
                <a:latin typeface="+mj-lt"/>
              </a:rPr>
              <a:t>Shared </a:t>
            </a:r>
          </a:p>
          <a:p>
            <a:pPr algn="ctr"/>
            <a:r>
              <a:rPr lang="en-US" sz="1800" i="1" dirty="0" smtClean="0">
                <a:solidFill>
                  <a:srgbClr val="C00000"/>
                </a:solidFill>
                <a:latin typeface="+mj-lt"/>
              </a:rPr>
              <a:t>memory </a:t>
            </a:r>
          </a:p>
          <a:p>
            <a:pPr algn="ctr"/>
            <a:r>
              <a:rPr lang="en-US" sz="1800" i="1" dirty="0" smtClean="0">
                <a:solidFill>
                  <a:srgbClr val="C00000"/>
                </a:solidFill>
                <a:latin typeface="+mj-lt"/>
              </a:rPr>
              <a:t>resources</a:t>
            </a:r>
            <a:endParaRPr lang="en-US" sz="1800" i="1" dirty="0">
              <a:solidFill>
                <a:srgbClr val="C00000"/>
              </a:solidFill>
              <a:latin typeface="+mj-lt"/>
            </a:endParaRPr>
          </a:p>
        </p:txBody>
      </p:sp>
      <p:grpSp>
        <p:nvGrpSpPr>
          <p:cNvPr id="100" name="Group 99"/>
          <p:cNvGrpSpPr/>
          <p:nvPr/>
        </p:nvGrpSpPr>
        <p:grpSpPr>
          <a:xfrm>
            <a:off x="2150646" y="2486772"/>
            <a:ext cx="5036117" cy="619991"/>
            <a:chOff x="2055240" y="2726720"/>
            <a:chExt cx="5036117" cy="522026"/>
          </a:xfrm>
        </p:grpSpPr>
        <p:sp>
          <p:nvSpPr>
            <p:cNvPr id="101" name="Down Arrow 100"/>
            <p:cNvSpPr/>
            <p:nvPr/>
          </p:nvSpPr>
          <p:spPr bwMode="auto">
            <a:xfrm>
              <a:off x="2055240" y="2726720"/>
              <a:ext cx="296731" cy="520850"/>
            </a:xfrm>
            <a:prstGeom prst="downArrow">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2" name="Down Arrow 101"/>
            <p:cNvSpPr/>
            <p:nvPr/>
          </p:nvSpPr>
          <p:spPr bwMode="auto">
            <a:xfrm>
              <a:off x="3440722" y="2726720"/>
              <a:ext cx="296731" cy="520850"/>
            </a:xfrm>
            <a:prstGeom prst="downArrow">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3" name="Down Arrow 102"/>
            <p:cNvSpPr/>
            <p:nvPr/>
          </p:nvSpPr>
          <p:spPr bwMode="auto">
            <a:xfrm>
              <a:off x="4868960" y="2727896"/>
              <a:ext cx="296731" cy="520850"/>
            </a:xfrm>
            <a:prstGeom prst="downArrow">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4" name="Down Arrow 103"/>
            <p:cNvSpPr/>
            <p:nvPr/>
          </p:nvSpPr>
          <p:spPr bwMode="auto">
            <a:xfrm>
              <a:off x="6794626" y="2726720"/>
              <a:ext cx="296731" cy="520850"/>
            </a:xfrm>
            <a:prstGeom prst="downArrow">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94" name="TextBox 93"/>
          <p:cNvSpPr txBox="1"/>
          <p:nvPr/>
        </p:nvSpPr>
        <p:spPr>
          <a:xfrm>
            <a:off x="7535017" y="2158901"/>
            <a:ext cx="1402948" cy="646331"/>
          </a:xfrm>
          <a:prstGeom prst="rect">
            <a:avLst/>
          </a:prstGeom>
          <a:noFill/>
        </p:spPr>
        <p:txBody>
          <a:bodyPr wrap="none" rtlCol="0">
            <a:spAutoFit/>
          </a:bodyPr>
          <a:lstStyle/>
          <a:p>
            <a:pPr algn="ctr"/>
            <a:r>
              <a:rPr lang="en-US" sz="1800" i="1" dirty="0" smtClean="0">
                <a:solidFill>
                  <a:srgbClr val="C00000"/>
                </a:solidFill>
                <a:latin typeface="+mj-lt"/>
              </a:rPr>
              <a:t>Memory </a:t>
            </a:r>
          </a:p>
          <a:p>
            <a:pPr algn="ctr"/>
            <a:r>
              <a:rPr lang="en-US" sz="1800" i="1" dirty="0" smtClean="0">
                <a:solidFill>
                  <a:srgbClr val="C00000"/>
                </a:solidFill>
                <a:latin typeface="+mj-lt"/>
              </a:rPr>
              <a:t>interference</a:t>
            </a:r>
            <a:endParaRPr lang="en-US" sz="1800" i="1" dirty="0">
              <a:solidFill>
                <a:srgbClr val="C00000"/>
              </a:solidFill>
              <a:latin typeface="+mj-lt"/>
            </a:endParaRPr>
          </a:p>
        </p:txBody>
      </p:sp>
      <p:sp>
        <p:nvSpPr>
          <p:cNvPr id="106" name="Rounded Rectangle 105"/>
          <p:cNvSpPr/>
          <p:nvPr/>
        </p:nvSpPr>
        <p:spPr>
          <a:xfrm>
            <a:off x="667155" y="5479833"/>
            <a:ext cx="7883721" cy="716683"/>
          </a:xfrm>
          <a:prstGeom prst="roundRect">
            <a:avLst>
              <a:gd name="adj" fmla="val 0"/>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en-US" sz="2000" dirty="0" smtClean="0"/>
              <a:t>An upper </a:t>
            </a:r>
            <a:r>
              <a:rPr lang="en-US" sz="2000" dirty="0"/>
              <a:t>bound on the </a:t>
            </a:r>
            <a:r>
              <a:rPr lang="en-US" sz="2000" dirty="0" smtClean="0"/>
              <a:t>memory interference </a:t>
            </a:r>
            <a:r>
              <a:rPr lang="en-US" sz="2000" dirty="0"/>
              <a:t>delay is needed </a:t>
            </a:r>
            <a:r>
              <a:rPr lang="en-US" sz="2000" dirty="0" smtClean="0"/>
              <a:t/>
            </a:r>
            <a:br>
              <a:rPr lang="en-US" sz="2000" dirty="0" smtClean="0"/>
            </a:br>
            <a:r>
              <a:rPr lang="en-US" sz="2000" dirty="0" smtClean="0"/>
              <a:t>to check task </a:t>
            </a:r>
            <a:r>
              <a:rPr lang="en-US" sz="2000" dirty="0"/>
              <a:t>schedulability</a:t>
            </a:r>
            <a:endParaRPr lang="en-US" sz="2000" dirty="0">
              <a:solidFill>
                <a:schemeClr val="tx1"/>
              </a:solidFill>
              <a:latin typeface="+mj-lt"/>
              <a:sym typeface="Wingdings" pitchFamily="2" charset="2"/>
            </a:endParaRPr>
          </a:p>
        </p:txBody>
      </p:sp>
      <p:sp>
        <p:nvSpPr>
          <p:cNvPr id="3" name="Slide Number Placeholder 2"/>
          <p:cNvSpPr>
            <a:spLocks noGrp="1"/>
          </p:cNvSpPr>
          <p:nvPr>
            <p:ph type="sldNum" sz="quarter" idx="4"/>
          </p:nvPr>
        </p:nvSpPr>
        <p:spPr/>
        <p:txBody>
          <a:bodyPr/>
          <a:lstStyle/>
          <a:p>
            <a:fld id="{C0D40C1D-E4C1-4F5F-9F40-BC819FDA4D87}" type="slidenum">
              <a:rPr lang="en-US" smtClean="0"/>
              <a:pPr/>
              <a:t>4</a:t>
            </a:fld>
            <a:r>
              <a:rPr lang="en-US" smtClean="0"/>
              <a:t>/25</a:t>
            </a:r>
            <a:endParaRPr lang="en-US" dirty="0"/>
          </a:p>
        </p:txBody>
      </p:sp>
    </p:spTree>
    <p:extLst>
      <p:ext uri="{BB962C8B-B14F-4D97-AF65-F5344CB8AC3E}">
        <p14:creationId xmlns:p14="http://schemas.microsoft.com/office/powerpoint/2010/main" val="23953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94" grpId="0"/>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Memory Interference (1/2)</a:t>
            </a:r>
            <a:endParaRPr lang="en-US" dirty="0"/>
          </a:p>
        </p:txBody>
      </p:sp>
      <p:sp>
        <p:nvSpPr>
          <p:cNvPr id="4" name="Content Placeholder 3"/>
          <p:cNvSpPr>
            <a:spLocks noGrp="1"/>
          </p:cNvSpPr>
          <p:nvPr>
            <p:ph sz="quarter" idx="11"/>
          </p:nvPr>
        </p:nvSpPr>
        <p:spPr/>
        <p:txBody>
          <a:bodyPr/>
          <a:lstStyle/>
          <a:p>
            <a:r>
              <a:rPr lang="en-US" dirty="0" smtClean="0"/>
              <a:t>Task execution times with memory attacker tasks</a:t>
            </a:r>
          </a:p>
          <a:p>
            <a:pPr lvl="1"/>
            <a:r>
              <a:rPr lang="en-US" dirty="0" smtClean="0"/>
              <a:t>Intel i7 4-core processor   +  DDR3-1333 SDRAM 8GB</a:t>
            </a:r>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ounded Rectangle 37"/>
          <p:cNvSpPr/>
          <p:nvPr/>
        </p:nvSpPr>
        <p:spPr>
          <a:xfrm>
            <a:off x="2067743" y="3999388"/>
            <a:ext cx="1078588" cy="917006"/>
          </a:xfrm>
          <a:prstGeom prst="roundRect">
            <a:avLst>
              <a:gd name="adj" fmla="val 71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r>
              <a:rPr lang="en-US" sz="1800" dirty="0">
                <a:solidFill>
                  <a:schemeClr val="tx1"/>
                </a:solidFill>
                <a:latin typeface="Arial" pitchFamily="34" charset="0"/>
                <a:cs typeface="Arial" pitchFamily="34" charset="0"/>
              </a:rPr>
              <a:t>Core </a:t>
            </a:r>
            <a:r>
              <a:rPr lang="en-US" sz="1800" dirty="0" smtClean="0">
                <a:solidFill>
                  <a:schemeClr val="tx1"/>
                </a:solidFill>
                <a:latin typeface="Arial" pitchFamily="34" charset="0"/>
                <a:cs typeface="Arial" pitchFamily="34" charset="0"/>
              </a:rPr>
              <a:t>1</a:t>
            </a:r>
            <a:endParaRPr lang="en-US" sz="1800" dirty="0">
              <a:solidFill>
                <a:schemeClr val="tx1"/>
              </a:solidFill>
              <a:latin typeface="Arial" pitchFamily="34" charset="0"/>
              <a:cs typeface="Arial" pitchFamily="34" charset="0"/>
            </a:endParaRPr>
          </a:p>
        </p:txBody>
      </p:sp>
      <p:sp>
        <p:nvSpPr>
          <p:cNvPr id="39" name="Rounded Rectangle 38"/>
          <p:cNvSpPr/>
          <p:nvPr/>
        </p:nvSpPr>
        <p:spPr>
          <a:xfrm>
            <a:off x="3450493" y="3999388"/>
            <a:ext cx="1078588" cy="917006"/>
          </a:xfrm>
          <a:prstGeom prst="roundRect">
            <a:avLst>
              <a:gd name="adj" fmla="val 98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r>
              <a:rPr lang="en-US" sz="1800" dirty="0">
                <a:solidFill>
                  <a:schemeClr val="tx1"/>
                </a:solidFill>
                <a:latin typeface="Arial" pitchFamily="34" charset="0"/>
                <a:cs typeface="Arial" pitchFamily="34" charset="0"/>
              </a:rPr>
              <a:t>Core </a:t>
            </a:r>
            <a:r>
              <a:rPr lang="en-US" sz="1800" dirty="0" smtClean="0">
                <a:solidFill>
                  <a:schemeClr val="tx1"/>
                </a:solidFill>
                <a:latin typeface="Arial" pitchFamily="34" charset="0"/>
                <a:cs typeface="Arial" pitchFamily="34" charset="0"/>
              </a:rPr>
              <a:t>2</a:t>
            </a:r>
            <a:endParaRPr lang="en-US" sz="1800" dirty="0">
              <a:solidFill>
                <a:schemeClr val="tx1"/>
              </a:solidFill>
              <a:latin typeface="Arial" pitchFamily="34" charset="0"/>
              <a:cs typeface="Arial" pitchFamily="34" charset="0"/>
            </a:endParaRPr>
          </a:p>
        </p:txBody>
      </p:sp>
      <p:sp>
        <p:nvSpPr>
          <p:cNvPr id="40" name="Rounded Rectangle 39"/>
          <p:cNvSpPr/>
          <p:nvPr/>
        </p:nvSpPr>
        <p:spPr>
          <a:xfrm>
            <a:off x="4829304" y="3999388"/>
            <a:ext cx="1078588" cy="917006"/>
          </a:xfrm>
          <a:prstGeom prst="roundRect">
            <a:avLst>
              <a:gd name="adj" fmla="val 71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r>
              <a:rPr lang="en-US" sz="1800" dirty="0">
                <a:solidFill>
                  <a:schemeClr val="tx1"/>
                </a:solidFill>
                <a:latin typeface="Arial" pitchFamily="34" charset="0"/>
                <a:cs typeface="Arial" pitchFamily="34" charset="0"/>
              </a:rPr>
              <a:t>Core 3 </a:t>
            </a:r>
          </a:p>
        </p:txBody>
      </p:sp>
      <p:sp>
        <p:nvSpPr>
          <p:cNvPr id="43" name="Rectangle 42"/>
          <p:cNvSpPr/>
          <p:nvPr/>
        </p:nvSpPr>
        <p:spPr>
          <a:xfrm>
            <a:off x="2175601" y="4482241"/>
            <a:ext cx="862871" cy="3186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Arial" pitchFamily="34" charset="0"/>
                <a:cs typeface="Arial" pitchFamily="34" charset="0"/>
              </a:rPr>
              <a:t>Cache</a:t>
            </a:r>
          </a:p>
        </p:txBody>
      </p:sp>
      <p:sp>
        <p:nvSpPr>
          <p:cNvPr id="44" name="Rectangle 43"/>
          <p:cNvSpPr/>
          <p:nvPr/>
        </p:nvSpPr>
        <p:spPr>
          <a:xfrm>
            <a:off x="3561083" y="4482241"/>
            <a:ext cx="862871" cy="3186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Arial" pitchFamily="34" charset="0"/>
                <a:cs typeface="Arial" pitchFamily="34" charset="0"/>
              </a:rPr>
              <a:t>Cache</a:t>
            </a:r>
          </a:p>
        </p:txBody>
      </p:sp>
      <p:sp>
        <p:nvSpPr>
          <p:cNvPr id="45" name="Rectangle 44"/>
          <p:cNvSpPr/>
          <p:nvPr/>
        </p:nvSpPr>
        <p:spPr>
          <a:xfrm>
            <a:off x="4937161" y="4482241"/>
            <a:ext cx="862871" cy="3186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Arial" pitchFamily="34" charset="0"/>
                <a:cs typeface="Arial" pitchFamily="34" charset="0"/>
              </a:rPr>
              <a:t>Cache</a:t>
            </a:r>
          </a:p>
        </p:txBody>
      </p:sp>
      <p:sp>
        <p:nvSpPr>
          <p:cNvPr id="47" name="Rounded Rectangle 46"/>
          <p:cNvSpPr/>
          <p:nvPr/>
        </p:nvSpPr>
        <p:spPr>
          <a:xfrm>
            <a:off x="6201754" y="3999388"/>
            <a:ext cx="1078588" cy="917006"/>
          </a:xfrm>
          <a:prstGeom prst="roundRect">
            <a:avLst>
              <a:gd name="adj" fmla="val 71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pPr algn="ctr"/>
            <a:r>
              <a:rPr lang="en-US" sz="1800" dirty="0">
                <a:solidFill>
                  <a:schemeClr val="tx1"/>
                </a:solidFill>
                <a:latin typeface="Arial" pitchFamily="34" charset="0"/>
                <a:cs typeface="Arial" pitchFamily="34" charset="0"/>
              </a:rPr>
              <a:t>Core </a:t>
            </a:r>
            <a:r>
              <a:rPr lang="en-US" sz="1800" dirty="0" smtClean="0">
                <a:solidFill>
                  <a:schemeClr val="tx1"/>
                </a:solidFill>
                <a:latin typeface="Arial" pitchFamily="34" charset="0"/>
                <a:cs typeface="Arial" pitchFamily="34" charset="0"/>
              </a:rPr>
              <a:t>4 </a:t>
            </a:r>
            <a:endParaRPr lang="en-US" sz="1800" dirty="0">
              <a:solidFill>
                <a:schemeClr val="tx1"/>
              </a:solidFill>
              <a:latin typeface="Arial" pitchFamily="34" charset="0"/>
              <a:cs typeface="Arial" pitchFamily="34" charset="0"/>
            </a:endParaRPr>
          </a:p>
        </p:txBody>
      </p:sp>
      <p:sp>
        <p:nvSpPr>
          <p:cNvPr id="48" name="Rectangle 47"/>
          <p:cNvSpPr/>
          <p:nvPr/>
        </p:nvSpPr>
        <p:spPr>
          <a:xfrm>
            <a:off x="6309611" y="4482241"/>
            <a:ext cx="862871" cy="3186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Arial" pitchFamily="34" charset="0"/>
                <a:cs typeface="Arial" pitchFamily="34" charset="0"/>
              </a:rPr>
              <a:t>Cache</a:t>
            </a:r>
          </a:p>
        </p:txBody>
      </p:sp>
      <p:sp>
        <p:nvSpPr>
          <p:cNvPr id="5" name="Rectangle 4"/>
          <p:cNvSpPr/>
          <p:nvPr/>
        </p:nvSpPr>
        <p:spPr bwMode="auto">
          <a:xfrm>
            <a:off x="2067743" y="5392270"/>
            <a:ext cx="5212599" cy="53788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j-lt"/>
              </a:rPr>
              <a:t>DDR3 SDRAM</a:t>
            </a:r>
          </a:p>
        </p:txBody>
      </p:sp>
      <p:grpSp>
        <p:nvGrpSpPr>
          <p:cNvPr id="49" name="Group 48"/>
          <p:cNvGrpSpPr/>
          <p:nvPr/>
        </p:nvGrpSpPr>
        <p:grpSpPr>
          <a:xfrm>
            <a:off x="2558504" y="4916394"/>
            <a:ext cx="4283260" cy="459608"/>
            <a:chOff x="2108581" y="2717202"/>
            <a:chExt cx="4283260" cy="530368"/>
          </a:xfrm>
          <a:solidFill>
            <a:schemeClr val="bg1">
              <a:lumMod val="50000"/>
            </a:schemeClr>
          </a:solidFill>
        </p:grpSpPr>
        <p:sp>
          <p:nvSpPr>
            <p:cNvPr id="50" name="Down Arrow 49"/>
            <p:cNvSpPr/>
            <p:nvPr/>
          </p:nvSpPr>
          <p:spPr bwMode="auto">
            <a:xfrm>
              <a:off x="2108581" y="2726720"/>
              <a:ext cx="201432" cy="520850"/>
            </a:xfrm>
            <a:prstGeom prst="upDown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1" name="Down Arrow 50"/>
            <p:cNvSpPr/>
            <p:nvPr/>
          </p:nvSpPr>
          <p:spPr bwMode="auto">
            <a:xfrm>
              <a:off x="3494063" y="2726720"/>
              <a:ext cx="201432" cy="520850"/>
            </a:xfrm>
            <a:prstGeom prst="upDown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2" name="Down Arrow 51"/>
            <p:cNvSpPr/>
            <p:nvPr/>
          </p:nvSpPr>
          <p:spPr bwMode="auto">
            <a:xfrm>
              <a:off x="4821585" y="2717202"/>
              <a:ext cx="201432" cy="520850"/>
            </a:xfrm>
            <a:prstGeom prst="upDown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3" name="Down Arrow 52"/>
            <p:cNvSpPr/>
            <p:nvPr/>
          </p:nvSpPr>
          <p:spPr bwMode="auto">
            <a:xfrm>
              <a:off x="6190409" y="2726720"/>
              <a:ext cx="201432" cy="520850"/>
            </a:xfrm>
            <a:prstGeom prst="upDown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6" name="TextBox 5"/>
          <p:cNvSpPr txBox="1"/>
          <p:nvPr/>
        </p:nvSpPr>
        <p:spPr>
          <a:xfrm>
            <a:off x="1944034" y="2557572"/>
            <a:ext cx="1326004" cy="923330"/>
          </a:xfrm>
          <a:prstGeom prst="rect">
            <a:avLst/>
          </a:prstGeom>
          <a:solidFill>
            <a:srgbClr val="A4D76B"/>
          </a:solidFill>
        </p:spPr>
        <p:txBody>
          <a:bodyPr wrap="none" rtlCol="0">
            <a:spAutoFit/>
          </a:bodyPr>
          <a:lstStyle/>
          <a:p>
            <a:pPr algn="ctr"/>
            <a:r>
              <a:rPr lang="en-US" sz="1800" dirty="0" smtClean="0">
                <a:latin typeface="+mj-lt"/>
              </a:rPr>
              <a:t>PARSEC</a:t>
            </a:r>
          </a:p>
          <a:p>
            <a:pPr algn="ctr"/>
            <a:r>
              <a:rPr lang="en-US" sz="1800" dirty="0">
                <a:latin typeface="+mj-lt"/>
              </a:rPr>
              <a:t>b</a:t>
            </a:r>
            <a:r>
              <a:rPr lang="en-US" sz="1800" dirty="0" smtClean="0">
                <a:latin typeface="+mj-lt"/>
              </a:rPr>
              <a:t>enchmark</a:t>
            </a:r>
          </a:p>
          <a:p>
            <a:pPr algn="ctr"/>
            <a:r>
              <a:rPr lang="en-US" sz="1800" dirty="0">
                <a:latin typeface="+mj-lt"/>
              </a:rPr>
              <a:t>t</a:t>
            </a:r>
            <a:r>
              <a:rPr lang="en-US" sz="1800" dirty="0" smtClean="0">
                <a:latin typeface="+mj-lt"/>
              </a:rPr>
              <a:t>ask</a:t>
            </a:r>
            <a:endParaRPr lang="en-US" sz="1800" dirty="0">
              <a:latin typeface="+mj-lt"/>
            </a:endParaRPr>
          </a:p>
        </p:txBody>
      </p:sp>
      <p:sp>
        <p:nvSpPr>
          <p:cNvPr id="55" name="TextBox 54"/>
          <p:cNvSpPr txBox="1"/>
          <p:nvPr/>
        </p:nvSpPr>
        <p:spPr>
          <a:xfrm>
            <a:off x="3498030" y="2919317"/>
            <a:ext cx="1031051" cy="646331"/>
          </a:xfrm>
          <a:prstGeom prst="rect">
            <a:avLst/>
          </a:prstGeom>
          <a:noFill/>
        </p:spPr>
        <p:txBody>
          <a:bodyPr wrap="none" rtlCol="0">
            <a:spAutoFit/>
          </a:bodyPr>
          <a:lstStyle/>
          <a:p>
            <a:pPr algn="ctr"/>
            <a:r>
              <a:rPr lang="en-US" sz="1800" dirty="0" smtClean="0">
                <a:latin typeface="+mj-lt"/>
              </a:rPr>
              <a:t>Memory</a:t>
            </a:r>
            <a:br>
              <a:rPr lang="en-US" sz="1800" dirty="0" smtClean="0">
                <a:latin typeface="+mj-lt"/>
              </a:rPr>
            </a:br>
            <a:r>
              <a:rPr lang="en-US" sz="1800" dirty="0" smtClean="0">
                <a:latin typeface="+mj-lt"/>
              </a:rPr>
              <a:t>attacker</a:t>
            </a:r>
            <a:endParaRPr lang="en-US" sz="1800" dirty="0">
              <a:latin typeface="+mj-lt"/>
            </a:endParaRPr>
          </a:p>
        </p:txBody>
      </p:sp>
      <p:cxnSp>
        <p:nvCxnSpPr>
          <p:cNvPr id="58" name="Straight Arrow Connector 57"/>
          <p:cNvCxnSpPr>
            <a:stCxn id="6" idx="2"/>
            <a:endCxn id="38" idx="0"/>
          </p:cNvCxnSpPr>
          <p:nvPr/>
        </p:nvCxnSpPr>
        <p:spPr bwMode="auto">
          <a:xfrm>
            <a:off x="2607036" y="3480902"/>
            <a:ext cx="1" cy="5184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9" name="TextBox 58"/>
          <p:cNvSpPr txBox="1"/>
          <p:nvPr/>
        </p:nvSpPr>
        <p:spPr>
          <a:xfrm>
            <a:off x="4847213" y="2937247"/>
            <a:ext cx="1031051" cy="646331"/>
          </a:xfrm>
          <a:prstGeom prst="rect">
            <a:avLst/>
          </a:prstGeom>
          <a:noFill/>
        </p:spPr>
        <p:txBody>
          <a:bodyPr wrap="none" rtlCol="0">
            <a:spAutoFit/>
          </a:bodyPr>
          <a:lstStyle/>
          <a:p>
            <a:pPr algn="ctr"/>
            <a:r>
              <a:rPr lang="en-US" sz="1800" dirty="0" smtClean="0">
                <a:latin typeface="+mj-lt"/>
              </a:rPr>
              <a:t>Memory</a:t>
            </a:r>
            <a:br>
              <a:rPr lang="en-US" sz="1800" dirty="0" smtClean="0">
                <a:latin typeface="+mj-lt"/>
              </a:rPr>
            </a:br>
            <a:r>
              <a:rPr lang="en-US" sz="1800" dirty="0" smtClean="0">
                <a:latin typeface="+mj-lt"/>
              </a:rPr>
              <a:t>attacker</a:t>
            </a:r>
            <a:endParaRPr lang="en-US" sz="1800" dirty="0">
              <a:latin typeface="+mj-lt"/>
            </a:endParaRPr>
          </a:p>
        </p:txBody>
      </p:sp>
      <p:sp>
        <p:nvSpPr>
          <p:cNvPr id="60" name="TextBox 59"/>
          <p:cNvSpPr txBox="1"/>
          <p:nvPr/>
        </p:nvSpPr>
        <p:spPr>
          <a:xfrm>
            <a:off x="6201754" y="2951130"/>
            <a:ext cx="1031051" cy="646331"/>
          </a:xfrm>
          <a:prstGeom prst="rect">
            <a:avLst/>
          </a:prstGeom>
          <a:noFill/>
        </p:spPr>
        <p:txBody>
          <a:bodyPr wrap="none" rtlCol="0">
            <a:spAutoFit/>
          </a:bodyPr>
          <a:lstStyle/>
          <a:p>
            <a:pPr algn="ctr"/>
            <a:r>
              <a:rPr lang="en-US" sz="1800" dirty="0" smtClean="0">
                <a:latin typeface="+mj-lt"/>
              </a:rPr>
              <a:t>Memory</a:t>
            </a:r>
            <a:br>
              <a:rPr lang="en-US" sz="1800" dirty="0" smtClean="0">
                <a:latin typeface="+mj-lt"/>
              </a:rPr>
            </a:br>
            <a:r>
              <a:rPr lang="en-US" sz="1800" dirty="0" smtClean="0">
                <a:latin typeface="+mj-lt"/>
              </a:rPr>
              <a:t>attacker</a:t>
            </a:r>
            <a:endParaRPr lang="en-US" sz="1800" dirty="0">
              <a:latin typeface="+mj-lt"/>
            </a:endParaRPr>
          </a:p>
        </p:txBody>
      </p:sp>
      <p:cxnSp>
        <p:nvCxnSpPr>
          <p:cNvPr id="61" name="Straight Arrow Connector 60"/>
          <p:cNvCxnSpPr/>
          <p:nvPr/>
        </p:nvCxnSpPr>
        <p:spPr bwMode="auto">
          <a:xfrm>
            <a:off x="4013554" y="3583578"/>
            <a:ext cx="1" cy="4077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2" name="Straight Arrow Connector 61"/>
          <p:cNvCxnSpPr/>
          <p:nvPr/>
        </p:nvCxnSpPr>
        <p:spPr bwMode="auto">
          <a:xfrm>
            <a:off x="5368595" y="3565648"/>
            <a:ext cx="1" cy="4077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3" name="Straight Arrow Connector 62"/>
          <p:cNvCxnSpPr/>
          <p:nvPr/>
        </p:nvCxnSpPr>
        <p:spPr bwMode="auto">
          <a:xfrm>
            <a:off x="6730887" y="3565648"/>
            <a:ext cx="1" cy="4077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050" name="Picture 2" descr="http://icons.iconarchive.com/icons/visualpharm/icons8-metro-style/512/Emoticons-Evi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019" y="2425824"/>
            <a:ext cx="593413" cy="59341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icons.iconarchive.com/icons/visualpharm/icons8-metro-style/512/Emoticons-Evi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517" y="2425824"/>
            <a:ext cx="593413" cy="59341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icons.iconarchive.com/icons/visualpharm/icons8-metro-style/512/Emoticons-Evi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572" y="2425824"/>
            <a:ext cx="593413" cy="593413"/>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5985322" y="6138875"/>
            <a:ext cx="3081293" cy="338554"/>
          </a:xfrm>
          <a:prstGeom prst="rect">
            <a:avLst/>
          </a:prstGeom>
          <a:noFill/>
        </p:spPr>
        <p:txBody>
          <a:bodyPr wrap="none" rtlCol="0">
            <a:spAutoFit/>
          </a:bodyPr>
          <a:lstStyle/>
          <a:p>
            <a:r>
              <a:rPr lang="en-US" sz="1600" dirty="0" smtClean="0">
                <a:latin typeface="+mj-lt"/>
              </a:rPr>
              <a:t>* S/W cache partitioning is used</a:t>
            </a:r>
            <a:endParaRPr lang="en-US" sz="1600" dirty="0">
              <a:latin typeface="+mj-lt"/>
            </a:endParaRPr>
          </a:p>
        </p:txBody>
      </p:sp>
      <p:sp>
        <p:nvSpPr>
          <p:cNvPr id="3" name="Slide Number Placeholder 2"/>
          <p:cNvSpPr>
            <a:spLocks noGrp="1"/>
          </p:cNvSpPr>
          <p:nvPr>
            <p:ph type="sldNum" sz="quarter" idx="4"/>
          </p:nvPr>
        </p:nvSpPr>
        <p:spPr/>
        <p:txBody>
          <a:bodyPr/>
          <a:lstStyle/>
          <a:p>
            <a:fld id="{C0D40C1D-E4C1-4F5F-9F40-BC819FDA4D87}" type="slidenum">
              <a:rPr lang="en-US" smtClean="0"/>
              <a:pPr/>
              <a:t>5</a:t>
            </a:fld>
            <a:r>
              <a:rPr lang="en-US" smtClean="0"/>
              <a:t>/25</a:t>
            </a:r>
            <a:endParaRPr lang="en-US" dirty="0"/>
          </a:p>
        </p:txBody>
      </p:sp>
    </p:spTree>
    <p:extLst>
      <p:ext uri="{BB962C8B-B14F-4D97-AF65-F5344CB8AC3E}">
        <p14:creationId xmlns:p14="http://schemas.microsoft.com/office/powerpoint/2010/main" val="145304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ontent Placeholder 3"/>
          <p:cNvSpPr>
            <a:spLocks noGrp="1"/>
          </p:cNvSpPr>
          <p:nvPr>
            <p:ph sz="quarter" idx="11"/>
          </p:nvPr>
        </p:nvSpPr>
        <p:spPr>
          <a:xfrm>
            <a:off x="364650" y="1405306"/>
            <a:ext cx="8534801" cy="4703446"/>
          </a:xfrm>
        </p:spPr>
        <p:txBody>
          <a:bodyPr/>
          <a:lstStyle/>
          <a:p>
            <a:r>
              <a:rPr lang="en-US" sz="2000" dirty="0" smtClean="0"/>
              <a:t>1 attacker </a:t>
            </a:r>
            <a:r>
              <a:rPr lang="en-US" sz="2000" dirty="0" smtClean="0"/>
              <a:t> </a:t>
            </a:r>
            <a:r>
              <a:rPr lang="en-US" sz="2000" dirty="0" smtClean="0">
                <a:sym typeface="Wingdings" pitchFamily="2" charset="2"/>
              </a:rPr>
              <a:t></a:t>
            </a:r>
            <a:r>
              <a:rPr lang="en-US" sz="2000" dirty="0" smtClean="0"/>
              <a:t> </a:t>
            </a:r>
            <a:r>
              <a:rPr lang="en-US" sz="2000" dirty="0" smtClean="0"/>
              <a:t>Max </a:t>
            </a:r>
            <a:r>
              <a:rPr lang="en-US" sz="2000" dirty="0" smtClean="0">
                <a:solidFill>
                  <a:srgbClr val="FF0000"/>
                </a:solidFill>
              </a:rPr>
              <a:t>5.5x</a:t>
            </a:r>
            <a:r>
              <a:rPr lang="en-US" sz="2000" dirty="0" smtClean="0"/>
              <a:t> increase</a:t>
            </a:r>
          </a:p>
          <a:p>
            <a:r>
              <a:rPr lang="en-US" sz="2000" dirty="0" smtClean="0"/>
              <a:t>2 </a:t>
            </a:r>
            <a:r>
              <a:rPr lang="en-US" sz="2000" dirty="0" smtClean="0"/>
              <a:t>attackers </a:t>
            </a:r>
            <a:r>
              <a:rPr lang="en-US" sz="2000" dirty="0">
                <a:sym typeface="Wingdings" pitchFamily="2" charset="2"/>
              </a:rPr>
              <a:t></a:t>
            </a:r>
            <a:r>
              <a:rPr lang="en-US" sz="2000" dirty="0"/>
              <a:t> Max </a:t>
            </a:r>
            <a:r>
              <a:rPr lang="en-US" sz="2000" dirty="0" smtClean="0">
                <a:solidFill>
                  <a:srgbClr val="FF0000"/>
                </a:solidFill>
              </a:rPr>
              <a:t>8.4x</a:t>
            </a:r>
            <a:r>
              <a:rPr lang="en-US" sz="2000" dirty="0" smtClean="0"/>
              <a:t> </a:t>
            </a:r>
            <a:r>
              <a:rPr lang="en-US" sz="2000" dirty="0"/>
              <a:t>increase</a:t>
            </a:r>
          </a:p>
          <a:p>
            <a:r>
              <a:rPr lang="en-US" sz="2000" dirty="0" smtClean="0"/>
              <a:t>3 </a:t>
            </a:r>
            <a:r>
              <a:rPr lang="en-US" sz="2000" dirty="0" smtClean="0"/>
              <a:t>attackers </a:t>
            </a:r>
            <a:r>
              <a:rPr lang="en-US" sz="2000" dirty="0">
                <a:sym typeface="Wingdings" pitchFamily="2" charset="2"/>
              </a:rPr>
              <a:t></a:t>
            </a:r>
            <a:r>
              <a:rPr lang="en-US" sz="2000" dirty="0"/>
              <a:t> Max </a:t>
            </a:r>
            <a:r>
              <a:rPr lang="en-US" sz="2000" dirty="0" smtClean="0">
                <a:solidFill>
                  <a:srgbClr val="FF0000"/>
                </a:solidFill>
              </a:rPr>
              <a:t>12x</a:t>
            </a:r>
            <a:r>
              <a:rPr lang="en-US" sz="2000" dirty="0" smtClean="0"/>
              <a:t> increase</a:t>
            </a:r>
            <a:endParaRPr lang="en-US" sz="2000" dirty="0"/>
          </a:p>
          <a:p>
            <a:endParaRPr lang="en-US" sz="2200" dirty="0" smtClean="0"/>
          </a:p>
        </p:txBody>
      </p:sp>
      <p:sp>
        <p:nvSpPr>
          <p:cNvPr id="2" name="Title 1"/>
          <p:cNvSpPr>
            <a:spLocks noGrp="1"/>
          </p:cNvSpPr>
          <p:nvPr>
            <p:ph type="title"/>
          </p:nvPr>
        </p:nvSpPr>
        <p:spPr/>
        <p:txBody>
          <a:bodyPr/>
          <a:lstStyle/>
          <a:p>
            <a:r>
              <a:rPr lang="en-US" dirty="0" smtClean="0"/>
              <a:t>Impact of Memory Interference (2/2)</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2" name="Chart 31"/>
          <p:cNvGraphicFramePr>
            <a:graphicFrameLocks/>
          </p:cNvGraphicFramePr>
          <p:nvPr>
            <p:extLst>
              <p:ext uri="{D42A27DB-BD31-4B8C-83A1-F6EECF244321}">
                <p14:modId xmlns:p14="http://schemas.microsoft.com/office/powerpoint/2010/main" val="736867503"/>
              </p:ext>
            </p:extLst>
          </p:nvPr>
        </p:nvGraphicFramePr>
        <p:xfrm>
          <a:off x="460375" y="2702858"/>
          <a:ext cx="8441578" cy="341555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1076264" y="4226256"/>
            <a:ext cx="3073277" cy="400110"/>
          </a:xfrm>
          <a:prstGeom prst="rect">
            <a:avLst/>
          </a:prstGeom>
          <a:noFill/>
        </p:spPr>
        <p:txBody>
          <a:bodyPr wrap="none" rtlCol="0">
            <a:spAutoFit/>
          </a:bodyPr>
          <a:lstStyle/>
          <a:p>
            <a:r>
              <a:rPr lang="en-US" sz="2000" dirty="0" smtClean="0">
                <a:latin typeface="+mj-lt"/>
              </a:rPr>
              <a:t>Norm. execution time (%)</a:t>
            </a:r>
            <a:endParaRPr lang="en-US" sz="2000" dirty="0">
              <a:latin typeface="+mj-lt"/>
            </a:endParaRPr>
          </a:p>
        </p:txBody>
      </p:sp>
      <p:sp>
        <p:nvSpPr>
          <p:cNvPr id="67" name="TextBox 66"/>
          <p:cNvSpPr txBox="1"/>
          <p:nvPr/>
        </p:nvSpPr>
        <p:spPr>
          <a:xfrm>
            <a:off x="1244812" y="6004465"/>
            <a:ext cx="792204"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black-</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err="1" smtClean="0">
                <a:ln>
                  <a:noFill/>
                </a:ln>
                <a:solidFill>
                  <a:sysClr val="windowText" lastClr="000000"/>
                </a:solidFill>
                <a:effectLst/>
                <a:uLnTx/>
                <a:uFillTx/>
                <a:latin typeface="+mj-lt"/>
              </a:rPr>
              <a:t>scholes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8" name="TextBox 67"/>
          <p:cNvSpPr txBox="1"/>
          <p:nvPr/>
        </p:nvSpPr>
        <p:spPr>
          <a:xfrm>
            <a:off x="2015866" y="6004465"/>
            <a:ext cx="631904"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body-</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track</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69" name="TextBox 68"/>
          <p:cNvSpPr txBox="1"/>
          <p:nvPr/>
        </p:nvSpPr>
        <p:spPr>
          <a:xfrm>
            <a:off x="2592288" y="6004465"/>
            <a:ext cx="811441"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canneal</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0" name="TextBox 69"/>
          <p:cNvSpPr txBox="1"/>
          <p:nvPr/>
        </p:nvSpPr>
        <p:spPr>
          <a:xfrm>
            <a:off x="3366670" y="6004465"/>
            <a:ext cx="601447"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ferret</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1" name="TextBox 70"/>
          <p:cNvSpPr txBox="1"/>
          <p:nvPr/>
        </p:nvSpPr>
        <p:spPr>
          <a:xfrm>
            <a:off x="3961882" y="6004465"/>
            <a:ext cx="821058"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fluid-</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animate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2" name="TextBox 71"/>
          <p:cNvSpPr txBox="1"/>
          <p:nvPr/>
        </p:nvSpPr>
        <p:spPr>
          <a:xfrm>
            <a:off x="4757656" y="6004465"/>
            <a:ext cx="572593"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freq</a:t>
            </a:r>
            <a:r>
              <a:rPr kumimoji="0" lang="en-US" sz="1400" b="0" i="0" u="none" strike="noStrike" kern="0" cap="none" spc="0" normalizeH="0" baseline="0" noProof="0" dirty="0" smtClean="0">
                <a:ln>
                  <a:noFill/>
                </a:ln>
                <a:solidFill>
                  <a:sysClr val="windowText" lastClr="000000"/>
                </a:solidFill>
                <a:effectLst/>
                <a:uLnTx/>
                <a:uFillTx/>
                <a:latin typeface="+mj-lt"/>
              </a:rPr>
              <a:t>-</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mine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3" name="TextBox 72"/>
          <p:cNvSpPr txBox="1"/>
          <p:nvPr/>
        </p:nvSpPr>
        <p:spPr>
          <a:xfrm>
            <a:off x="5422167" y="6004465"/>
            <a:ext cx="58221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ray-</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trace</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4" name="TextBox 73"/>
          <p:cNvSpPr txBox="1"/>
          <p:nvPr/>
        </p:nvSpPr>
        <p:spPr>
          <a:xfrm>
            <a:off x="6020088" y="6004465"/>
            <a:ext cx="79060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stream-</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smtClean="0">
                <a:ln>
                  <a:noFill/>
                </a:ln>
                <a:solidFill>
                  <a:sysClr val="windowText" lastClr="000000"/>
                </a:solidFill>
                <a:effectLst/>
                <a:uLnTx/>
                <a:uFillTx/>
                <a:latin typeface="+mj-lt"/>
              </a:rPr>
              <a:t>cluster</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5" name="TextBox 74"/>
          <p:cNvSpPr txBox="1"/>
          <p:nvPr/>
        </p:nvSpPr>
        <p:spPr>
          <a:xfrm>
            <a:off x="6751176" y="6004465"/>
            <a:ext cx="662361" cy="437043"/>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swap-</a:t>
            </a:r>
            <a:br>
              <a:rPr kumimoji="0" lang="en-US" sz="1400" b="0" i="0" u="none" strike="noStrike" kern="0" cap="none" spc="0" normalizeH="0" baseline="0" noProof="0" dirty="0" smtClean="0">
                <a:ln>
                  <a:noFill/>
                </a:ln>
                <a:solidFill>
                  <a:sysClr val="windowText" lastClr="000000"/>
                </a:solidFill>
                <a:effectLst/>
                <a:uLnTx/>
                <a:uFillTx/>
                <a:latin typeface="+mj-lt"/>
              </a:rPr>
            </a:br>
            <a:r>
              <a:rPr kumimoji="0" lang="en-US" sz="1400" b="0" i="0" u="none" strike="noStrike" kern="0" cap="none" spc="0" normalizeH="0" baseline="0" noProof="0" dirty="0" err="1" smtClean="0">
                <a:ln>
                  <a:noFill/>
                </a:ln>
                <a:solidFill>
                  <a:sysClr val="windowText" lastClr="000000"/>
                </a:solidFill>
                <a:effectLst/>
                <a:uLnTx/>
                <a:uFillTx/>
                <a:latin typeface="+mj-lt"/>
              </a:rPr>
              <a:t>tions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6" name="TextBox 75"/>
          <p:cNvSpPr txBox="1"/>
          <p:nvPr/>
        </p:nvSpPr>
        <p:spPr>
          <a:xfrm>
            <a:off x="7491993" y="6004465"/>
            <a:ext cx="503663"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mj-lt"/>
              </a:rPr>
              <a:t>vips</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77" name="TextBox 76"/>
          <p:cNvSpPr txBox="1"/>
          <p:nvPr/>
        </p:nvSpPr>
        <p:spPr>
          <a:xfrm>
            <a:off x="8145309" y="6004465"/>
            <a:ext cx="572593" cy="264688"/>
          </a:xfrm>
          <a:prstGeom prst="rect">
            <a:avLst/>
          </a:prstGeom>
          <a:noFill/>
        </p:spPr>
        <p:txBody>
          <a:bodyPr wrap="non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rPr>
              <a:t>x264</a:t>
            </a: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3" name="Rectangle 12"/>
          <p:cNvSpPr/>
          <p:nvPr/>
        </p:nvSpPr>
        <p:spPr>
          <a:xfrm>
            <a:off x="5030505" y="1473313"/>
            <a:ext cx="3721833" cy="1015663"/>
          </a:xfrm>
          <a:prstGeom prst="rect">
            <a:avLst/>
          </a:prstGeom>
          <a:solidFill>
            <a:schemeClr val="accent6">
              <a:lumMod val="20000"/>
              <a:lumOff val="80000"/>
            </a:schemeClr>
          </a:solidFill>
          <a:scene3d>
            <a:camera prst="orthographicFront"/>
            <a:lightRig rig="threePt" dir="t"/>
          </a:scene3d>
          <a:sp3d>
            <a:bevelT/>
          </a:sp3d>
        </p:spPr>
        <p:txBody>
          <a:bodyPr wrap="square">
            <a:spAutoFit/>
          </a:bodyPr>
          <a:lstStyle/>
          <a:p>
            <a:pPr algn="ctr"/>
            <a:r>
              <a:rPr lang="en-US" sz="2000" i="1" dirty="0">
                <a:latin typeface="+mj-lt"/>
              </a:rPr>
              <a:t>We should </a:t>
            </a:r>
            <a:r>
              <a:rPr lang="en-US" sz="2000" i="1" dirty="0" smtClean="0">
                <a:solidFill>
                  <a:srgbClr val="0070C0"/>
                </a:solidFill>
                <a:latin typeface="+mj-lt"/>
              </a:rPr>
              <a:t>predict</a:t>
            </a:r>
            <a:r>
              <a:rPr lang="en-US" sz="2000" i="1" dirty="0" smtClean="0">
                <a:latin typeface="+mj-lt"/>
              </a:rPr>
              <a:t>, </a:t>
            </a:r>
            <a:r>
              <a:rPr lang="en-US" sz="2000" i="1" dirty="0" smtClean="0">
                <a:solidFill>
                  <a:srgbClr val="0070C0"/>
                </a:solidFill>
                <a:latin typeface="+mj-lt"/>
              </a:rPr>
              <a:t>bound</a:t>
            </a:r>
            <a:r>
              <a:rPr lang="en-US" sz="2000" i="1" dirty="0" smtClean="0">
                <a:latin typeface="+mj-lt"/>
              </a:rPr>
              <a:t> and </a:t>
            </a:r>
            <a:r>
              <a:rPr lang="en-US" sz="2000" i="1" dirty="0" smtClean="0">
                <a:solidFill>
                  <a:srgbClr val="0070C0"/>
                </a:solidFill>
                <a:latin typeface="+mj-lt"/>
              </a:rPr>
              <a:t>reduce</a:t>
            </a:r>
            <a:r>
              <a:rPr lang="en-US" sz="2000" i="1" dirty="0" smtClean="0">
                <a:latin typeface="+mj-lt"/>
              </a:rPr>
              <a:t> the </a:t>
            </a:r>
            <a:r>
              <a:rPr lang="en-US" sz="2000" i="1" dirty="0">
                <a:latin typeface="+mj-lt"/>
              </a:rPr>
              <a:t>memory interference delay!</a:t>
            </a:r>
            <a:endParaRPr lang="en-US" sz="2000" i="1" dirty="0">
              <a:latin typeface="+mj-lt"/>
            </a:endParaRPr>
          </a:p>
        </p:txBody>
      </p:sp>
      <p:sp>
        <p:nvSpPr>
          <p:cNvPr id="14" name="Right Brace 13"/>
          <p:cNvSpPr/>
          <p:nvPr/>
        </p:nvSpPr>
        <p:spPr bwMode="auto">
          <a:xfrm>
            <a:off x="4690421" y="1537527"/>
            <a:ext cx="286296" cy="851485"/>
          </a:xfrm>
          <a:prstGeom prst="rightBrace">
            <a:avLst>
              <a:gd name="adj1" fmla="val 2482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 name="Oval 14"/>
          <p:cNvSpPr/>
          <p:nvPr/>
        </p:nvSpPr>
        <p:spPr bwMode="auto">
          <a:xfrm>
            <a:off x="6368874" y="2689412"/>
            <a:ext cx="351966" cy="34962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6" name="TextBox 15"/>
          <p:cNvSpPr txBox="1"/>
          <p:nvPr/>
        </p:nvSpPr>
        <p:spPr>
          <a:xfrm>
            <a:off x="6698561" y="2784748"/>
            <a:ext cx="1404552" cy="584775"/>
          </a:xfrm>
          <a:prstGeom prst="rect">
            <a:avLst/>
          </a:prstGeom>
          <a:noFill/>
        </p:spPr>
        <p:txBody>
          <a:bodyPr wrap="none" rtlCol="0">
            <a:spAutoFit/>
          </a:bodyPr>
          <a:lstStyle/>
          <a:p>
            <a:r>
              <a:rPr lang="en-US" sz="1600" i="1" dirty="0" smtClean="0">
                <a:latin typeface="+mj-lt"/>
              </a:rPr>
              <a:t>12x increase </a:t>
            </a:r>
          </a:p>
          <a:p>
            <a:r>
              <a:rPr lang="en-US" sz="1600" i="1" dirty="0">
                <a:latin typeface="+mj-lt"/>
              </a:rPr>
              <a:t>o</a:t>
            </a:r>
            <a:r>
              <a:rPr lang="en-US" sz="1600" i="1" dirty="0" smtClean="0">
                <a:latin typeface="+mj-lt"/>
              </a:rPr>
              <a:t>bserved</a:t>
            </a:r>
            <a:endParaRPr lang="en-US" sz="1600" i="1" dirty="0">
              <a:latin typeface="+mj-lt"/>
            </a:endParaRPr>
          </a:p>
        </p:txBody>
      </p:sp>
      <p:sp>
        <p:nvSpPr>
          <p:cNvPr id="4" name="Slide Number Placeholder 3"/>
          <p:cNvSpPr>
            <a:spLocks noGrp="1"/>
          </p:cNvSpPr>
          <p:nvPr>
            <p:ph type="sldNum" sz="quarter" idx="4"/>
          </p:nvPr>
        </p:nvSpPr>
        <p:spPr/>
        <p:txBody>
          <a:bodyPr/>
          <a:lstStyle/>
          <a:p>
            <a:fld id="{C0D40C1D-E4C1-4F5F-9F40-BC819FDA4D87}" type="slidenum">
              <a:rPr lang="en-US" smtClean="0"/>
              <a:pPr/>
              <a:t>6</a:t>
            </a:fld>
            <a:r>
              <a:rPr lang="en-US" smtClean="0"/>
              <a:t>/25</a:t>
            </a:r>
            <a:endParaRPr lang="en-US" dirty="0"/>
          </a:p>
        </p:txBody>
      </p:sp>
    </p:spTree>
    <p:extLst>
      <p:ext uri="{BB962C8B-B14F-4D97-AF65-F5344CB8AC3E}">
        <p14:creationId xmlns:p14="http://schemas.microsoft.com/office/powerpoint/2010/main" val="11659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graphicEl>
                                              <a:chart seriesIdx="2"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uiExpand="1" build="p"/>
      <p:bldGraphic spid="32" grpId="0" uiExpand="1">
        <p:bldSub>
          <a:bldChart bld="series"/>
        </p:bldSub>
      </p:bldGraphic>
      <p:bldP spid="13" grpId="0" animBg="1"/>
      <p:bldP spid="14" grpId="0" animBg="1"/>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Memory Models</a:t>
            </a:r>
            <a:endParaRPr lang="en-US" dirty="0"/>
          </a:p>
        </p:txBody>
      </p:sp>
      <p:sp>
        <p:nvSpPr>
          <p:cNvPr id="4" name="Content Placeholder 3"/>
          <p:cNvSpPr>
            <a:spLocks noGrp="1"/>
          </p:cNvSpPr>
          <p:nvPr>
            <p:ph sz="quarter" idx="11"/>
          </p:nvPr>
        </p:nvSpPr>
        <p:spPr/>
        <p:txBody>
          <a:bodyPr/>
          <a:lstStyle/>
          <a:p>
            <a:r>
              <a:rPr lang="en-US" b="1" dirty="0" smtClean="0"/>
              <a:t>Q1. </a:t>
            </a:r>
            <a:r>
              <a:rPr lang="en-US" b="1" dirty="0" smtClean="0"/>
              <a:t>Can we assume </a:t>
            </a:r>
            <a:r>
              <a:rPr lang="en-US" b="1" dirty="0" smtClean="0"/>
              <a:t>that each </a:t>
            </a:r>
            <a:r>
              <a:rPr lang="en-US" b="1" dirty="0" smtClean="0"/>
              <a:t>memory request takes </a:t>
            </a:r>
            <a:br>
              <a:rPr lang="en-US" b="1" dirty="0" smtClean="0"/>
            </a:br>
            <a:r>
              <a:rPr lang="en-US" b="1" dirty="0" smtClean="0"/>
              <a:t>a constant service time?</a:t>
            </a:r>
          </a:p>
          <a:p>
            <a:pPr lvl="1"/>
            <a:r>
              <a:rPr lang="en-US" altLang="ko-KR" dirty="0" smtClean="0"/>
              <a:t>The </a:t>
            </a:r>
            <a:r>
              <a:rPr lang="en-US" altLang="ko-KR" dirty="0"/>
              <a:t>m</a:t>
            </a:r>
            <a:r>
              <a:rPr lang="en-US" altLang="ko-KR" dirty="0" smtClean="0"/>
              <a:t>emory </a:t>
            </a:r>
            <a:r>
              <a:rPr lang="en-US" altLang="ko-KR" dirty="0" smtClean="0"/>
              <a:t>access </a:t>
            </a:r>
            <a:r>
              <a:rPr lang="en-US" altLang="ko-KR" dirty="0"/>
              <a:t>time varies considerably depending on the requested address and the </a:t>
            </a:r>
            <a:r>
              <a:rPr lang="en-US" altLang="ko-KR" dirty="0" smtClean="0"/>
              <a:t>rank/bank/bus states</a:t>
            </a:r>
          </a:p>
          <a:p>
            <a:endParaRPr lang="en-US" altLang="ko-KR" sz="1000" dirty="0" smtClean="0"/>
          </a:p>
          <a:p>
            <a:r>
              <a:rPr lang="en-US" altLang="ko-KR" b="1" dirty="0" smtClean="0"/>
              <a:t>Q2. </a:t>
            </a:r>
            <a:r>
              <a:rPr lang="en-US" altLang="ko-KR" b="1" dirty="0" smtClean="0"/>
              <a:t>Can we assume memory requests are serviced in either Round-Robin or FIFO order?</a:t>
            </a:r>
            <a:endParaRPr lang="en-US" altLang="ko-KR" b="1" dirty="0"/>
          </a:p>
          <a:p>
            <a:pPr lvl="1"/>
            <a:r>
              <a:rPr lang="en-US" altLang="ko-KR" dirty="0" smtClean="0"/>
              <a:t>Memory </a:t>
            </a:r>
            <a:r>
              <a:rPr lang="en-US" altLang="ko-KR" dirty="0"/>
              <a:t>requests arriving early may be serviced later than ones arriving </a:t>
            </a:r>
            <a:r>
              <a:rPr lang="en-US" altLang="ko-KR" dirty="0" smtClean="0"/>
              <a:t>later in </a:t>
            </a:r>
            <a:r>
              <a:rPr lang="en-US" altLang="ko-KR" dirty="0" smtClean="0"/>
              <a:t>today’s COTS </a:t>
            </a:r>
            <a:r>
              <a:rPr lang="en-US" altLang="ko-KR" dirty="0" smtClean="0"/>
              <a:t>memory systems</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449385" y="1779373"/>
            <a:ext cx="679994" cy="461665"/>
          </a:xfrm>
          <a:prstGeom prst="rect">
            <a:avLst/>
          </a:prstGeom>
          <a:noFill/>
        </p:spPr>
        <p:txBody>
          <a:bodyPr wrap="none" rtlCol="0">
            <a:spAutoFit/>
          </a:bodyPr>
          <a:lstStyle/>
          <a:p>
            <a:r>
              <a:rPr lang="en-US" b="1" i="1" dirty="0" smtClean="0">
                <a:solidFill>
                  <a:srgbClr val="C00000"/>
                </a:solidFill>
                <a:latin typeface="+mj-lt"/>
              </a:rPr>
              <a:t>No.</a:t>
            </a:r>
            <a:endParaRPr lang="en-US" b="1" i="1" dirty="0">
              <a:solidFill>
                <a:srgbClr val="C00000"/>
              </a:solidFill>
              <a:latin typeface="+mj-lt"/>
            </a:endParaRPr>
          </a:p>
        </p:txBody>
      </p:sp>
      <p:sp>
        <p:nvSpPr>
          <p:cNvPr id="9" name="TextBox 8"/>
          <p:cNvSpPr txBox="1"/>
          <p:nvPr/>
        </p:nvSpPr>
        <p:spPr>
          <a:xfrm>
            <a:off x="5941357" y="3437061"/>
            <a:ext cx="679994" cy="461665"/>
          </a:xfrm>
          <a:prstGeom prst="rect">
            <a:avLst/>
          </a:prstGeom>
          <a:noFill/>
        </p:spPr>
        <p:txBody>
          <a:bodyPr wrap="none" rtlCol="0">
            <a:spAutoFit/>
          </a:bodyPr>
          <a:lstStyle/>
          <a:p>
            <a:r>
              <a:rPr lang="en-US" b="1" i="1" dirty="0" smtClean="0">
                <a:solidFill>
                  <a:srgbClr val="C00000"/>
                </a:solidFill>
                <a:latin typeface="+mj-lt"/>
              </a:rPr>
              <a:t>No.</a:t>
            </a:r>
            <a:endParaRPr lang="en-US" b="1" i="1" dirty="0">
              <a:solidFill>
                <a:srgbClr val="C00000"/>
              </a:solidFill>
              <a:latin typeface="+mj-lt"/>
            </a:endParaRPr>
          </a:p>
        </p:txBody>
      </p:sp>
      <p:sp>
        <p:nvSpPr>
          <p:cNvPr id="10" name="Rounded Rectangle 9"/>
          <p:cNvSpPr/>
          <p:nvPr/>
        </p:nvSpPr>
        <p:spPr>
          <a:xfrm>
            <a:off x="667155" y="5083995"/>
            <a:ext cx="7883721" cy="716683"/>
          </a:xfrm>
          <a:prstGeom prst="roundRect">
            <a:avLst>
              <a:gd name="adj" fmla="val 0"/>
            </a:avLst>
          </a:prstGeo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en-US" sz="2000" dirty="0"/>
              <a:t>An over-simplified </a:t>
            </a:r>
            <a:r>
              <a:rPr lang="en-US" sz="2000" dirty="0"/>
              <a:t>memory </a:t>
            </a:r>
            <a:r>
              <a:rPr lang="en-US" sz="2000" dirty="0"/>
              <a:t>model may </a:t>
            </a:r>
            <a:r>
              <a:rPr lang="en-US" sz="2000" dirty="0"/>
              <a:t>produce pessimistic or optimistic estimates on </a:t>
            </a:r>
            <a:r>
              <a:rPr lang="en-US" sz="2000" dirty="0"/>
              <a:t>the memory </a:t>
            </a:r>
            <a:r>
              <a:rPr lang="en-US" sz="2000" dirty="0"/>
              <a:t>interference delay</a:t>
            </a:r>
            <a:endParaRPr lang="en-US" sz="2000" dirty="0">
              <a:sym typeface="Wingdings" pitchFamily="2" charset="2"/>
            </a:endParaRPr>
          </a:p>
        </p:txBody>
      </p:sp>
      <p:sp>
        <p:nvSpPr>
          <p:cNvPr id="5" name="Slide Number Placeholder 4"/>
          <p:cNvSpPr>
            <a:spLocks noGrp="1"/>
          </p:cNvSpPr>
          <p:nvPr>
            <p:ph type="sldNum" sz="quarter" idx="4"/>
          </p:nvPr>
        </p:nvSpPr>
        <p:spPr/>
        <p:txBody>
          <a:bodyPr/>
          <a:lstStyle/>
          <a:p>
            <a:fld id="{C0D40C1D-E4C1-4F5F-9F40-BC819FDA4D87}" type="slidenum">
              <a:rPr lang="en-US" smtClean="0"/>
              <a:pPr/>
              <a:t>7</a:t>
            </a:fld>
            <a:r>
              <a:rPr lang="en-US" smtClean="0"/>
              <a:t>/25</a:t>
            </a:r>
            <a:endParaRPr lang="en-US" dirty="0"/>
          </a:p>
        </p:txBody>
      </p:sp>
    </p:spTree>
    <p:extLst>
      <p:ext uri="{BB962C8B-B14F-4D97-AF65-F5344CB8AC3E}">
        <p14:creationId xmlns:p14="http://schemas.microsoft.com/office/powerpoint/2010/main" val="245887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4" name="Content Placeholder 3"/>
          <p:cNvSpPr>
            <a:spLocks noGrp="1"/>
          </p:cNvSpPr>
          <p:nvPr>
            <p:ph sz="quarter" idx="11"/>
          </p:nvPr>
        </p:nvSpPr>
        <p:spPr>
          <a:xfrm>
            <a:off x="364650" y="1405306"/>
            <a:ext cx="8460695" cy="4703446"/>
          </a:xfrm>
        </p:spPr>
        <p:txBody>
          <a:bodyPr/>
          <a:lstStyle/>
          <a:p>
            <a:r>
              <a:rPr lang="en-US" altLang="ko-KR" b="1" dirty="0" smtClean="0"/>
              <a:t>Explicitly considers </a:t>
            </a:r>
            <a:r>
              <a:rPr lang="en-US" altLang="ko-KR" b="1" dirty="0"/>
              <a:t>the timing characteristics of major </a:t>
            </a:r>
            <a:r>
              <a:rPr lang="en-US" altLang="ko-KR" b="1" dirty="0" smtClean="0"/>
              <a:t>DRAM resources</a:t>
            </a:r>
          </a:p>
          <a:p>
            <a:pPr lvl="1"/>
            <a:r>
              <a:rPr lang="en-US" altLang="ko-KR" dirty="0"/>
              <a:t>Rank/bank/bus timing </a:t>
            </a:r>
            <a:r>
              <a:rPr lang="en-US" altLang="ko-KR" dirty="0" smtClean="0"/>
              <a:t>constraints (JEDEC standard)</a:t>
            </a:r>
            <a:endParaRPr lang="en-US" altLang="ko-KR" dirty="0"/>
          </a:p>
          <a:p>
            <a:pPr lvl="1"/>
            <a:r>
              <a:rPr lang="en-US" altLang="ko-KR" dirty="0" smtClean="0">
                <a:solidFill>
                  <a:srgbClr val="C00000"/>
                </a:solidFill>
              </a:rPr>
              <a:t>Request re-ordering effect</a:t>
            </a:r>
          </a:p>
          <a:p>
            <a:pPr lvl="2"/>
            <a:endParaRPr lang="en-US" altLang="ko-KR" sz="1000" dirty="0"/>
          </a:p>
          <a:p>
            <a:r>
              <a:rPr lang="en-US" altLang="ko-KR" b="1" dirty="0" smtClean="0"/>
              <a:t>Bounding memory </a:t>
            </a:r>
            <a:r>
              <a:rPr lang="en-US" altLang="ko-KR" b="1" dirty="0"/>
              <a:t>interference </a:t>
            </a:r>
            <a:r>
              <a:rPr lang="en-US" altLang="ko-KR" b="1" dirty="0" smtClean="0"/>
              <a:t>delay for a task</a:t>
            </a:r>
            <a:endParaRPr lang="en-US" altLang="ko-KR" b="1" dirty="0"/>
          </a:p>
          <a:p>
            <a:pPr lvl="1"/>
            <a:r>
              <a:rPr lang="en-US" altLang="ko-KR" dirty="0" smtClean="0"/>
              <a:t>Combines </a:t>
            </a:r>
            <a:r>
              <a:rPr lang="en-US" altLang="ko-KR" u="sng" dirty="0" smtClean="0">
                <a:solidFill>
                  <a:schemeClr val="accent6">
                    <a:lumMod val="75000"/>
                  </a:schemeClr>
                </a:solidFill>
              </a:rPr>
              <a:t>request-driven</a:t>
            </a:r>
            <a:r>
              <a:rPr lang="en-US" altLang="ko-KR" dirty="0" smtClean="0">
                <a:solidFill>
                  <a:schemeClr val="accent6">
                    <a:lumMod val="75000"/>
                  </a:schemeClr>
                </a:solidFill>
              </a:rPr>
              <a:t> </a:t>
            </a:r>
            <a:r>
              <a:rPr lang="en-US" altLang="ko-KR" dirty="0" smtClean="0"/>
              <a:t>and </a:t>
            </a:r>
            <a:r>
              <a:rPr lang="en-US" altLang="ko-KR" u="sng" dirty="0" smtClean="0">
                <a:solidFill>
                  <a:schemeClr val="accent6">
                    <a:lumMod val="75000"/>
                  </a:schemeClr>
                </a:solidFill>
              </a:rPr>
              <a:t>job-driven</a:t>
            </a:r>
            <a:r>
              <a:rPr lang="en-US" altLang="ko-KR" dirty="0" smtClean="0">
                <a:solidFill>
                  <a:schemeClr val="accent6">
                    <a:lumMod val="75000"/>
                  </a:schemeClr>
                </a:solidFill>
              </a:rPr>
              <a:t> </a:t>
            </a:r>
            <a:r>
              <a:rPr lang="en-US" altLang="ko-KR" dirty="0" smtClean="0"/>
              <a:t>approaches</a:t>
            </a:r>
          </a:p>
          <a:p>
            <a:pPr lvl="1"/>
            <a:endParaRPr lang="en-US" altLang="ko-KR" dirty="0"/>
          </a:p>
          <a:p>
            <a:pPr lvl="1"/>
            <a:endParaRPr lang="en-US" altLang="ko-KR" dirty="0" smtClean="0"/>
          </a:p>
          <a:p>
            <a:pPr lvl="1"/>
            <a:endParaRPr lang="en-US" altLang="ko-KR" sz="1400" dirty="0" smtClean="0"/>
          </a:p>
          <a:p>
            <a:r>
              <a:rPr lang="en-US" altLang="ko-KR" b="1" dirty="0" smtClean="0"/>
              <a:t>Software </a:t>
            </a:r>
            <a:r>
              <a:rPr lang="en-US" altLang="ko-KR" b="1" dirty="0">
                <a:solidFill>
                  <a:srgbClr val="0070C0"/>
                </a:solidFill>
              </a:rPr>
              <a:t>DRAM bank </a:t>
            </a:r>
            <a:r>
              <a:rPr lang="en-US" altLang="ko-KR" b="1" dirty="0" smtClean="0">
                <a:solidFill>
                  <a:srgbClr val="0070C0"/>
                </a:solidFill>
              </a:rPr>
              <a:t>partitioning </a:t>
            </a:r>
            <a:r>
              <a:rPr lang="en-US" altLang="ko-KR" b="1" dirty="0" smtClean="0"/>
              <a:t>awareness</a:t>
            </a:r>
            <a:endParaRPr lang="en-US" altLang="ko-KR" b="1" dirty="0"/>
          </a:p>
          <a:p>
            <a:pPr lvl="1"/>
            <a:r>
              <a:rPr lang="en-US" altLang="ko-KR" dirty="0" smtClean="0"/>
              <a:t>Analyzes the effect of dedicated </a:t>
            </a:r>
            <a:r>
              <a:rPr lang="en-US" altLang="ko-KR" dirty="0"/>
              <a:t>and shared </a:t>
            </a:r>
            <a:r>
              <a:rPr lang="en-US" altLang="ko-KR" dirty="0" smtClean="0"/>
              <a:t>DRAM banks</a:t>
            </a:r>
            <a:endParaRPr lang="en-US" dirty="0"/>
          </a:p>
        </p:txBody>
      </p:sp>
      <p:sp>
        <p:nvSpPr>
          <p:cNvPr id="8" name="AutoShape 4" descr="data:image/jpeg;base64,/9j/4AAQSkZJRgABAQAAAQABAAD/2wCEAAkGBhQQEBUPDxQQEBAUEA8PFA8QEA8UFA8VFBAVFRQUFhQYHCYfGBkmGRQUHzAgJCcpLCwsFR4xNTEqNyYrLCkBCQoKDgwOFw8PFykcHBwpLCksKSwsKTUpKSksLCk1LC01LCkpLCkpKzUyNiksKSkxKSktKTIqKSsvNDUqKSkpKf/AABEIAKgAqQMBIgACEQEDEQH/xAAcAAEAAQUBAQAAAAAAAAAAAAAAAQQFBgcIAwL/xABKEAABAwICBAcLCAgGAwAAAAABAAIDBBESIQUGMWEHEyJBUXGyFSMyM1RydIGRktIWQlJTYmOisRRDc4KTocHCNGSD0fDxJETh/8QAFgEBAQEAAAAAAAAAAAAAAAAAAAEC/8QAHhEBAQEAAQQDAAAAAAAAAAAAAAERQQIhsfAxYZH/2gAMAwEAAhEDEQA/AN0aQ0hHBG6WZwZG0XLj/wAzO5ac1r4QZZnOc18lPELhmB7muHWGkYnHK/MNg514a666mrcXk4adh5EYcLhxbcFw53kHqC11WVplNzsGxvM1ZtSd2RnXafyuq9+f4k+Ws3ldV78/xLFECi4ysa7T+V1Xvz/Eny2m8rqvfn+JYoiGRlY12n8rqffn+JT8tp/K6n35/jWKKEMjLBrtN5XU+/P8afLabyup9+f4lil1F0MjLDrtN5XUe/UfGny2n8rqf4k/xLE7qboYysa6z+V1PrkqPjQa7TeV1Hv1HxLE1KGRlh13m8rqOrHUfEg13m8qqP4lQf7liSkFDIywa7zeVVH8So+JS7XiY/8AtVHqfUfGsSQIZGW/Lebyqf8AiVPxLPNRNfy20dQ8zROOUxc9zmHnviJPq9m/SwVXo7SJhdcZtPhN6d46DvQx1kyQOALSCCAQRmCDmCCvpaq1A15wFkMhL4JHYI3Hax55rdF9o9fTfaq1KOTq08l37RnY/wC1QKtrPBP7RvYVEsk+HzJIGi52Kk7qtvsNun/4mlb4R0XzVrWpBf2PBAIzC+lR6LvgPRiy9marFFEUKVARCUQEQqUEIiIJUIpQEChEEoilBkWp77zU4/zkfbbzLpxcwanf4in9Lj7TV0+rEcl1fgn9oOwFRlVVY7b5+weYFS2UI+XsBFjmCqUaLbfa63Rl+aqypVVDWgCwyCIigKVCIJREQAiIglQURAU3UIEEoiICWRSgv2qH+IgH+bi7TV1AuX9UD/5EHpkXaauoFYjkiqHbPZCplVVgsP3ufzQqVQgoQoiiIiAiJZAWWan8G9VpGz2jiKe+dRI02cOfi27X/lvXxqBW6PinxaTje8XHFv8AChjtzyRjM58+YHQt/VGtlHDTCqM8Ap7DC9r2kOyya0DMncFRqbWbgQmhHGUL/wBJaBnFJhbLkM8JHJdz5Zeta2qKd0b3RyNcx7SWuY4EOaQbEEHnW09McJNbpWU0eh4pI2HIyiwlI2Xc7ZC32lXjV/gRhbGXaQe+oneDfi3ua2InO4dtc7efYmI0gizrXzgtdo1pqI5o5ackACRzWSgnmA2P9WawRFSiBFAUqFKAEUKUGQao+Pg9Mi7TV0+uYdUT3+n9Lh7TV08rEclVhuP3v7QqRVNXz9GP+0KlUUREQFN1CIClQiCVH/fV0myXRBuDg94VKOCJtLPAyitYcbC0mJ5tbE/a5p3m/WrnrfwzxQniNHAVU55PG2JiYTzADOR24Zb1rHVLg/qtJOBhaI4L51MoOAeaPnncMt6r63VnSGgpxVNa1zWEhtSxgliIN8nAi7L+rcVUZLoTg0rNKSis0xLIxhzbESONcNtg3ZC3da6zrSXBno+SnEBgjiaxpwyx8mRnSS/52/FdYtojh5hMJNXC9k7RkIeUyY9AJzZ679awDW7hIqtIksc7iafmp4ibEfbdtef5blRatZ9Ew0tQ6GmqG1cY/WNYRhN7FpOxxHS3JWpEWVSoRSghTdQpQZBqj4+D0uH82rp9cwapHv8AB6XD2mrp9WI5Iqtn757IVKqqp2bsZ2eaFSqKIoU3QEREBEWwdTeB6oq7S1eKlpzYgEd+lG5p8Ab3Z7lRr262JwWaA0dUPBrZQ+ovyKOTkRu6CHX76d38itvUuo9FFTGkFPCYSOUHtDi8geE55zLt98uay0Vwg6GoKaowaOmfMcVnw+MZEeYNl+cfs5nemI6Fr9JQUcXGTPjghYNriGtAGwNHP1Bar07woVOkZDQ6GifZwLXTFoLy05E2PJibvdn1LW+kn1DXxM0iKotYG4Y5nPa7i+hhfcC457ZLeXB5rLox8IgocFM4C7oJbNlJ5yXHxnXcq6MVo+AUupyZqjBVnMBjQ6JnOWu53ZnaLLX2s2plVo54bUss1xs2ZhxRydTuY7jYrbuuPDLBS4oaMCqnzBePExne7553N9q0xpzWKorZONqpHSu5hsawdDWbGhSqtyJdFAUqLoUBTZQiDIdUh36D0yLtNXT65h1S8fT+mRdpq6eV6SuSKnwf3z2QqVVM55P+oeyqZQEUIgKUCIPSnqHRubJG4se1wc17TYtI2EHmK2fqxw5SRgR6QjM4tYTwhrZN2Jhs13WLdRWs6KhknkbFCx8sjvBjY0lx9X9di2vqxwF4oy/SMjmvc04YYHDvdxtc+2btwy61YLfNrFpHWGV1NSAU1KLYwH2AadhleM3H7LclsDU7gxpdHWktx9SB4+QDkn7tuxo9p3rV+svBzWaIP6ZSzF8TDfj43COWMHKz2XsR1X6kdw1V5p+J70Jdn6WGcu3meDi329SI2vr7p2gggLNIiObEOTT4Q6R5+yNrfOuFzjpCSN8rnQsdFEXEsjc8vcwdBdzr4qKh0jzJI50kjjdz3uLnOO8leaKlERQEREBERAREQZDql46D0yLtNXT65g1T8dT+mRdpq6fViORZPB/1D2V4L3nFgR9t35LwUUQKEQSn/OpEQbg4MdfNG08Yp3xNoZnWDp3HGyc9Jl2t6jYLJdcOFumogY4CKupt4Ebu9syyL5Bl6hc9S56QDmV0XjWXW2p0g/HVSFzQSWxN5MUfms/qc1Z0RQEREEoiICIiCLqURAREQZDqme/U/pkXaaun1y9qoe+wemQ9ti6hVhXIs5uL9L3fkF4XXtIeQPPd+QXioIuvprbkC4FyM3EAC/OSdgUKNX9KWq4S/C1gnhcSfmgSAkndZWTalVVLo58okdG3EIozK/lNyaCASPpbebevqHRcj4xKA0RmUQY3PY0B5F7G5yFufYFctD6QbA6Z5LDiEZDAb8Y39IGNhHMSzFl0OXtVPiMRpI5o8DZqcNlcSGuHfnSS9V3j+QTj88rVnl0ZIwPL24BHIInYiAcf0QPnHK+XNmvuPQ0ro+NAFsJkw42YywOwmTBe+AHK9lcdNaQjqIhge4GntExshzqIyA0S/tLgXG22H6K9xpCJ0TC8wBraRkPF4WiYTMcAxwNsWGwB24bXFrpBaanQkkeO5icY78YyOaJ7o7OwklrTewJAvvCt91kNY9jJ6moEsT2yCqbG2OQPc8zBzQSB4IAde5+iFVmohL5JDNG1sv6BYNs57AxzOMJjIIBbY5Ee0JOBi9PTGTEWWOBjpHcoZNaQCd+bhkvZmjpDI2ENvI7BZtx85ocL9GRzvssb7FlU+kIpGYZJYy4sqoyTO+Yhr3wFo4wjPJrzYZDPZmrJo/SjRWGZ9gxxmbdwJDQ+N0bLgZ2GJt910FKdCSggWaWlhlEokYYsAOEu4y+Gwdlt25LwqqF0QBdhLXXwvY9r2OsbEBzTa4JGW3MK91FTG6IwF8DZnRsc+WMNbC57JHuawljQ0ch+bgLXaL22r3pOKp2Mj4+GTG+cuc12UBfRujaH2J2vdmQSLNBvts9998jFb9S9aWmMr2xssXuNmguAuesrJaaojjjY1s7BKymwcicxNLnVT3uaZgMQs0tNmkYt9rKuOl4hUh8M8UcXHzPmGItE4exuB1rcv5wz8E3ORzTEYQvl0gGRIHWV81EmFpd0AqxudfM5lJ3VkCK36KmNyzmtcblcUF+1THfofS4O21dQrl3VM9+h9Lg7bV1EkRyG/wAAee/+i8lneuvB4+hkIALqdxJin6Cf1b+h2/n5uhYNJGWnC4WIysp9Lj5UBgBuAAemymyIClQiCUUKUBFBRBKIiAiIgJdEQfL23FjsIsra/Rbr8mxG82KuiKino6Ti97jt3blUBF9MYSQALk7AgvmqnjofS6bttXUS511E1TlqamMReDFLHNLKb4W4XA2HScti6JurEUmldFsqYXwSi7HtsekdBG9aA131PdRy8VKThPiqjDk9vQ7eOhEWeqctS8MbOim/Wt90qO5TfrR7p/3REMO5TfrW+6f91B0UB+tb7pREEdzB9a33SpGih9Y33SiIHcn7xnscpOifvGexyIgjuR94z2OTuT94z2OREEHRf3jPY5O5X3jPY5ERcSNE/eM/Ep7kfbZ+JEQw7kH6bPxKO5B+mz8SIiY+To37yP8AEsk1O1NkrJRFFsyMs9jhjbu6SbIiRG/tB6Djo4WwQNwsaMz85553OPOSriiL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123277" y="4104766"/>
            <a:ext cx="3185487" cy="369332"/>
          </a:xfrm>
          <a:prstGeom prst="rect">
            <a:avLst/>
          </a:prstGeom>
          <a:ln>
            <a:solidFill>
              <a:schemeClr val="tx1"/>
            </a:solidFill>
          </a:ln>
        </p:spPr>
        <p:txBody>
          <a:bodyPr wrap="none">
            <a:spAutoFit/>
          </a:bodyPr>
          <a:lstStyle/>
          <a:p>
            <a:r>
              <a:rPr lang="en-US" altLang="ko-KR" sz="1800" kern="0" dirty="0">
                <a:solidFill>
                  <a:prstClr val="black"/>
                </a:solidFill>
                <a:latin typeface="Arial"/>
              </a:rPr>
              <a:t>Task’s own memory requests</a:t>
            </a:r>
            <a:endParaRPr lang="en-US" sz="1800" dirty="0"/>
          </a:p>
        </p:txBody>
      </p:sp>
      <p:sp>
        <p:nvSpPr>
          <p:cNvPr id="12" name="Rectangle 11"/>
          <p:cNvSpPr/>
          <p:nvPr/>
        </p:nvSpPr>
        <p:spPr>
          <a:xfrm>
            <a:off x="5098474" y="4104766"/>
            <a:ext cx="3134191" cy="646331"/>
          </a:xfrm>
          <a:prstGeom prst="rect">
            <a:avLst/>
          </a:prstGeom>
          <a:ln>
            <a:solidFill>
              <a:schemeClr val="tx1"/>
            </a:solidFill>
          </a:ln>
        </p:spPr>
        <p:txBody>
          <a:bodyPr wrap="none">
            <a:spAutoFit/>
          </a:bodyPr>
          <a:lstStyle/>
          <a:p>
            <a:pPr marL="0" lvl="1" algn="ctr"/>
            <a:r>
              <a:rPr lang="en-US" altLang="ko-KR" sz="1800" dirty="0">
                <a:latin typeface="+mj-lt"/>
              </a:rPr>
              <a:t>Interfering memory requests </a:t>
            </a:r>
            <a:r>
              <a:rPr lang="en-US" altLang="ko-KR" sz="1800" dirty="0" smtClean="0">
                <a:latin typeface="+mj-lt"/>
              </a:rPr>
              <a:t/>
            </a:r>
            <a:br>
              <a:rPr lang="en-US" altLang="ko-KR" sz="1800" dirty="0" smtClean="0">
                <a:latin typeface="+mj-lt"/>
              </a:rPr>
            </a:br>
            <a:r>
              <a:rPr lang="en-US" altLang="ko-KR" sz="1800" dirty="0" smtClean="0">
                <a:latin typeface="+mj-lt"/>
              </a:rPr>
              <a:t>during </a:t>
            </a:r>
            <a:r>
              <a:rPr lang="en-US" altLang="ko-KR" sz="1800" dirty="0">
                <a:latin typeface="+mj-lt"/>
              </a:rPr>
              <a:t>the </a:t>
            </a:r>
            <a:r>
              <a:rPr lang="en-US" altLang="ko-KR" sz="1800" dirty="0" smtClean="0">
                <a:latin typeface="+mj-lt"/>
              </a:rPr>
              <a:t>job execution</a:t>
            </a:r>
            <a:endParaRPr lang="en-US" altLang="ko-KR" sz="1800" dirty="0">
              <a:latin typeface="+mj-lt"/>
            </a:endParaRPr>
          </a:p>
        </p:txBody>
      </p:sp>
      <p:cxnSp>
        <p:nvCxnSpPr>
          <p:cNvPr id="14" name="Straight Arrow Connector 13"/>
          <p:cNvCxnSpPr/>
          <p:nvPr/>
        </p:nvCxnSpPr>
        <p:spPr bwMode="auto">
          <a:xfrm flipH="1">
            <a:off x="2937164" y="3887557"/>
            <a:ext cx="360218" cy="217209"/>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7" name="Straight Arrow Connector 16"/>
          <p:cNvCxnSpPr/>
          <p:nvPr/>
        </p:nvCxnSpPr>
        <p:spPr bwMode="auto">
          <a:xfrm>
            <a:off x="5361709" y="3887557"/>
            <a:ext cx="443348" cy="217209"/>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3" name="Slide Number Placeholder 2"/>
          <p:cNvSpPr>
            <a:spLocks noGrp="1"/>
          </p:cNvSpPr>
          <p:nvPr>
            <p:ph type="sldNum" sz="quarter" idx="4"/>
          </p:nvPr>
        </p:nvSpPr>
        <p:spPr/>
        <p:txBody>
          <a:bodyPr/>
          <a:lstStyle/>
          <a:p>
            <a:fld id="{C0D40C1D-E4C1-4F5F-9F40-BC819FDA4D87}" type="slidenum">
              <a:rPr lang="en-US" smtClean="0"/>
              <a:pPr/>
              <a:t>8</a:t>
            </a:fld>
            <a:r>
              <a:rPr lang="en-US" smtClean="0"/>
              <a:t>/25</a:t>
            </a:r>
            <a:endParaRPr lang="en-US" dirty="0"/>
          </a:p>
        </p:txBody>
      </p:sp>
    </p:spTree>
    <p:extLst>
      <p:ext uri="{BB962C8B-B14F-4D97-AF65-F5344CB8AC3E}">
        <p14:creationId xmlns:p14="http://schemas.microsoft.com/office/powerpoint/2010/main" val="138164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lstStyle/>
          <a:p>
            <a:r>
              <a:rPr lang="en-US" b="1" dirty="0" smtClean="0">
                <a:solidFill>
                  <a:schemeClr val="bg1">
                    <a:lumMod val="75000"/>
                  </a:schemeClr>
                </a:solidFill>
              </a:rPr>
              <a:t>Introduction</a:t>
            </a:r>
          </a:p>
          <a:p>
            <a:pPr lvl="1"/>
            <a:endParaRPr lang="en-US" sz="800" dirty="0">
              <a:solidFill>
                <a:schemeClr val="bg1">
                  <a:lumMod val="65000"/>
                </a:schemeClr>
              </a:solidFill>
            </a:endParaRPr>
          </a:p>
          <a:p>
            <a:r>
              <a:rPr lang="en-US" b="1" dirty="0" smtClean="0">
                <a:solidFill>
                  <a:srgbClr val="0070C0"/>
                </a:solidFill>
              </a:rPr>
              <a:t>Details on DRAM Systems</a:t>
            </a:r>
          </a:p>
          <a:p>
            <a:pPr lvl="1"/>
            <a:r>
              <a:rPr lang="en-US" dirty="0" smtClean="0"/>
              <a:t>DRAM organization</a:t>
            </a:r>
          </a:p>
          <a:p>
            <a:pPr lvl="1"/>
            <a:r>
              <a:rPr lang="en-US" dirty="0" smtClean="0"/>
              <a:t>Memory controller and scheduling policy</a:t>
            </a:r>
          </a:p>
          <a:p>
            <a:pPr lvl="1"/>
            <a:r>
              <a:rPr lang="en-US" dirty="0" smtClean="0"/>
              <a:t>DRAM bank partitioning</a:t>
            </a:r>
          </a:p>
          <a:p>
            <a:endParaRPr lang="en-US" sz="800" dirty="0">
              <a:solidFill>
                <a:schemeClr val="bg1">
                  <a:lumMod val="65000"/>
                </a:schemeClr>
              </a:solidFill>
            </a:endParaRPr>
          </a:p>
          <a:p>
            <a:r>
              <a:rPr lang="en-US" b="1" dirty="0" smtClean="0"/>
              <a:t>Bounding Memory Interference Delay</a:t>
            </a:r>
          </a:p>
          <a:p>
            <a:endParaRPr lang="en-US" sz="800" b="1" dirty="0" smtClean="0"/>
          </a:p>
          <a:p>
            <a:r>
              <a:rPr lang="en-US" b="1" dirty="0" smtClean="0"/>
              <a:t>Evaluation</a:t>
            </a:r>
          </a:p>
          <a:p>
            <a:endParaRPr lang="en-US" sz="800" dirty="0" smtClean="0">
              <a:solidFill>
                <a:schemeClr val="bg1">
                  <a:lumMod val="65000"/>
                </a:schemeClr>
              </a:solidFill>
            </a:endParaRPr>
          </a:p>
          <a:p>
            <a:r>
              <a:rPr lang="en-US" b="1" dirty="0" smtClean="0"/>
              <a:t>Conclusion</a:t>
            </a:r>
            <a:endParaRPr lang="en-US" b="1" dirty="0"/>
          </a:p>
        </p:txBody>
      </p:sp>
      <p:sp>
        <p:nvSpPr>
          <p:cNvPr id="5" name="Slide Number Placeholder 4"/>
          <p:cNvSpPr>
            <a:spLocks noGrp="1"/>
          </p:cNvSpPr>
          <p:nvPr>
            <p:ph type="sldNum" sz="quarter" idx="4"/>
          </p:nvPr>
        </p:nvSpPr>
        <p:spPr/>
        <p:txBody>
          <a:bodyPr/>
          <a:lstStyle/>
          <a:p>
            <a:fld id="{C0D40C1D-E4C1-4F5F-9F40-BC819FDA4D87}" type="slidenum">
              <a:rPr lang="en-US" smtClean="0"/>
              <a:pPr/>
              <a:t>9</a:t>
            </a:fld>
            <a:r>
              <a:rPr lang="en-US" smtClean="0"/>
              <a:t>/25</a:t>
            </a:r>
            <a:endParaRPr lang="en-US" dirty="0"/>
          </a:p>
        </p:txBody>
      </p:sp>
    </p:spTree>
    <p:extLst>
      <p:ext uri="{BB962C8B-B14F-4D97-AF65-F5344CB8AC3E}">
        <p14:creationId xmlns:p14="http://schemas.microsoft.com/office/powerpoint/2010/main" val="1937036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ce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ce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ecepr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epr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epr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epr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epr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epr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epr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C:\MSOffice\Templates\Presentation Designs\eceprint.pot</Template>
  <TotalTime>54731</TotalTime>
  <Words>3350</Words>
  <Application>Microsoft Office PowerPoint</Application>
  <PresentationFormat>On-screen Show (4:3)</PresentationFormat>
  <Paragraphs>491</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eceprint</vt:lpstr>
      <vt:lpstr>Bounding Memory Interference Delay in COTS-based Multi-Core Systems</vt:lpstr>
      <vt:lpstr>PowerPoint Presentation</vt:lpstr>
      <vt:lpstr>Why Multi-Core Processors?</vt:lpstr>
      <vt:lpstr>Multi-Core Memory System</vt:lpstr>
      <vt:lpstr>Impact of Memory Interference (1/2)</vt:lpstr>
      <vt:lpstr>Impact of Memory Interference (2/2)</vt:lpstr>
      <vt:lpstr>Issues with Memory Models</vt:lpstr>
      <vt:lpstr>Our Approach</vt:lpstr>
      <vt:lpstr>Outline</vt:lpstr>
      <vt:lpstr>DRAM Organization</vt:lpstr>
      <vt:lpstr>Memory Controller</vt:lpstr>
      <vt:lpstr>Memory Scheduling Policy</vt:lpstr>
      <vt:lpstr>DRAM Bank Partitioning</vt:lpstr>
      <vt:lpstr>Outline</vt:lpstr>
      <vt:lpstr>System Model</vt:lpstr>
      <vt:lpstr>Bounding Memory Interference Delay</vt:lpstr>
      <vt:lpstr>Request-Driven (RD) Approach</vt:lpstr>
      <vt:lpstr>Job-Driven (JD) Approach</vt:lpstr>
      <vt:lpstr>Response-Time Test</vt:lpstr>
      <vt:lpstr>Outline</vt:lpstr>
      <vt:lpstr>Experimental Setup</vt:lpstr>
      <vt:lpstr>Severe Memory Interference (1 of 2)</vt:lpstr>
      <vt:lpstr>Severe Memory Interference (2 of 2)</vt:lpstr>
      <vt:lpstr>Non-severe Memory Interference</vt:lpstr>
      <vt:lpstr>Conclusions</vt:lpstr>
    </vt:vector>
  </TitlesOfParts>
  <Company>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hyos</cp:lastModifiedBy>
  <cp:revision>3918</cp:revision>
  <cp:lastPrinted>1999-09-20T19:29:27Z</cp:lastPrinted>
  <dcterms:created xsi:type="dcterms:W3CDTF">2000-11-13T21:34:54Z</dcterms:created>
  <dcterms:modified xsi:type="dcterms:W3CDTF">2014-04-14T22:39:44Z</dcterms:modified>
</cp:coreProperties>
</file>